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5081" r:id="rId2"/>
  </p:sldMasterIdLst>
  <p:notesMasterIdLst>
    <p:notesMasterId r:id="rId20"/>
  </p:notesMasterIdLst>
  <p:handoutMasterIdLst>
    <p:handoutMasterId r:id="rId21"/>
  </p:handoutMasterIdLst>
  <p:sldIdLst>
    <p:sldId id="344" r:id="rId3"/>
    <p:sldId id="362" r:id="rId4"/>
    <p:sldId id="366" r:id="rId5"/>
    <p:sldId id="358" r:id="rId6"/>
    <p:sldId id="387" r:id="rId7"/>
    <p:sldId id="388" r:id="rId8"/>
    <p:sldId id="389" r:id="rId9"/>
    <p:sldId id="390" r:id="rId10"/>
    <p:sldId id="373" r:id="rId11"/>
    <p:sldId id="385" r:id="rId12"/>
    <p:sldId id="360" r:id="rId13"/>
    <p:sldId id="384" r:id="rId14"/>
    <p:sldId id="383" r:id="rId15"/>
    <p:sldId id="386" r:id="rId16"/>
    <p:sldId id="371" r:id="rId17"/>
    <p:sldId id="345" r:id="rId18"/>
    <p:sldId id="379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003300"/>
    <a:srgbClr val="A50021"/>
    <a:srgbClr val="006600"/>
    <a:srgbClr val="FFCCFF"/>
    <a:srgbClr val="CCFF99"/>
    <a:srgbClr val="0033CC"/>
    <a:srgbClr val="CC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5915" autoAdjust="0"/>
  </p:normalViewPr>
  <p:slideViewPr>
    <p:cSldViewPr>
      <p:cViewPr varScale="1">
        <p:scale>
          <a:sx n="75" d="100"/>
          <a:sy n="75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6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t" anchorCtr="0" compatLnSpc="1">
            <a:prstTxWarp prst="textNoShape">
              <a:avLst/>
            </a:prstTxWarp>
          </a:bodyPr>
          <a:lstStyle>
            <a:lvl1pPr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24" y="0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t" anchorCtr="0" compatLnSpc="1">
            <a:prstTxWarp prst="textNoShape">
              <a:avLst/>
            </a:prstTxWarp>
          </a:bodyPr>
          <a:lstStyle>
            <a:lvl1pPr algn="r"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59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b" anchorCtr="0" compatLnSpc="1">
            <a:prstTxWarp prst="textNoShape">
              <a:avLst/>
            </a:prstTxWarp>
          </a:bodyPr>
          <a:lstStyle>
            <a:lvl1pPr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24" y="9721159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b" anchorCtr="0" compatLnSpc="1">
            <a:prstTxWarp prst="textNoShape">
              <a:avLst/>
            </a:prstTxWarp>
          </a:bodyPr>
          <a:lstStyle>
            <a:lvl1pPr algn="r"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8A73806-119C-4BF4-B8BA-A9D7942E40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461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t" anchorCtr="0" compatLnSpc="1">
            <a:prstTxWarp prst="textNoShape">
              <a:avLst/>
            </a:prstTxWarp>
          </a:bodyPr>
          <a:lstStyle>
            <a:lvl1pPr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24" y="0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t" anchorCtr="0" compatLnSpc="1">
            <a:prstTxWarp prst="textNoShape">
              <a:avLst/>
            </a:prstTxWarp>
          </a:bodyPr>
          <a:lstStyle>
            <a:lvl1pPr algn="r"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33" y="4862221"/>
            <a:ext cx="5680435" cy="460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59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b" anchorCtr="0" compatLnSpc="1">
            <a:prstTxWarp prst="textNoShape">
              <a:avLst/>
            </a:prstTxWarp>
          </a:bodyPr>
          <a:lstStyle>
            <a:lvl1pPr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24" y="9721159"/>
            <a:ext cx="3076418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07" tIns="50353" rIns="100707" bIns="50353" numCol="1" anchor="b" anchorCtr="0" compatLnSpc="1">
            <a:prstTxWarp prst="textNoShape">
              <a:avLst/>
            </a:prstTxWarp>
          </a:bodyPr>
          <a:lstStyle>
            <a:lvl1pPr algn="r" defTabSz="1007249">
              <a:defRPr kumimoji="0"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2BFADE8-8EDA-478E-9BD1-5E902E2609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786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4386C6-7149-447E-A9D1-115D0FF5E620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TW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8B489-D9D2-4945-BBC7-CF82D3A5E4B5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TW" sz="12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8B489-D9D2-4945-BBC7-CF82D3A5E4B5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dirty="0" smtClean="0"/>
              <a:t>. 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8B489-D9D2-4945-BBC7-CF82D3A5E4B5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baseline="0" dirty="0" smtClean="0"/>
              <a:t> 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8B489-D9D2-4945-BBC7-CF82D3A5E4B5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FADE8-8EDA-478E-9BD1-5E902E2609A9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CFE5-6016-4C47-8C4D-6C59C7328B4D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DA29-3B56-4422-87A0-043AE91726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37FB-640A-4F3E-9FFA-949F2DC0C62D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9055-E0FC-4B14-9E21-4E8F44E0B8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E7B2-B0D1-4A0D-B337-A02ED0607AB1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2BD2-C46F-4A5A-96F0-8D2FFB5513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990600"/>
            <a:ext cx="39624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96240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96240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FC509-E8F9-4DEA-948F-5EC73AFD5BFC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EC7A-8DC3-46DC-B419-AAB0C5DABC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162BA-E444-482E-A3F6-11EF82D2747B}" type="datetime1">
              <a:rPr lang="en-US" altLang="zh-TW" smtClean="0"/>
              <a:t>3/30/2015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BB9AE-6C12-4655-9E81-BA36761CD85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ntu_cocotier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32001" t="7195" r="8000" b="7341"/>
          <a:stretch>
            <a:fillRect/>
          </a:stretch>
        </p:blipFill>
        <p:spPr bwMode="auto">
          <a:xfrm>
            <a:off x="5884863" y="2362200"/>
            <a:ext cx="32591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6195-DF67-4B01-BE82-A5D4794CB960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DA29-3B56-4422-87A0-043AE91726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FF2A3-27D5-4836-B7EB-E475C280ECD6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12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70E6-F888-4E9A-8652-06C5B83D1536}" type="datetime1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89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EE5CD-B8E8-414A-884B-692385893034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768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F1421-5B00-473C-9AFA-2849E81D0578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820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3A915-6FF9-4147-A9DB-FDFA99DEBA7F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26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7C08-2524-468C-83B5-99E0B52C2AA1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7399-4FDF-4199-9E67-2C373BA0A2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96C12-993F-46E4-93D5-C592ACA6913D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2672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013-4061-4A87-BC65-71E8A72C2C52}" type="datetime1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9318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FFD50-3765-4449-B43A-DDF414ED9F18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446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B57B0-36EA-4889-97F5-10C777D3F48F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713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83D2A-718E-42B7-986C-8D477F21E8AD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43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C2F3C-0E0B-4056-BCCC-FF592B43D41C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391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24B9C-F198-473D-988C-AAD21A5EA4EC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DA29-3B56-4422-87A0-043AE91726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EF8-E6C4-487D-86E3-0D6C4436C98E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0501D-AAA4-4C8A-9B68-9C1CC059AB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7E80-D1A9-4755-8D9C-F94A83A52EFA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F182-96EE-41EE-A4CD-F4164DC457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69B6-4B87-4F16-9B3E-5850E7EFE496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AAD13-B8AF-4B2A-B83A-FFFD084876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FE06D-F71B-4394-966E-7E34125468BF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F0E0-7DA9-4F05-98F6-C76BEF4CC2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D856-79DA-43DA-B678-27A7043B406B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CAAF-82F2-4E92-944F-859FA53F1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2EC-06A3-4098-9266-FD5E9F880A87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FEBA-296D-42F8-B6EA-AB05C87BFE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292E-3B07-40AE-9A76-26B0A7742849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E3F0-B6F9-44A5-8DE5-AF1909A3A8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F08CAFBC-92CF-49D6-837C-3BDA889DCC2C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34AA4798-4A31-4BF6-8AA8-1BD8E6CE4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gray">
          <a:xfrm>
            <a:off x="457200" y="838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 sz="2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  <p:sldLayoutId id="2147484911" r:id="rId13"/>
    <p:sldLayoutId id="214748497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標楷體" pitchFamily="65" charset="-120"/>
        <a:buChar char="․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55000"/>
        <a:buFont typeface="Symbol" pitchFamily="18" charset="2"/>
        <a:buChar char="¾"/>
        <a:defRPr kumimoji="1" sz="20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50000"/>
        <a:buFont typeface="Wingdings" pitchFamily="2" charset="2"/>
        <a:buChar char="n"/>
        <a:defRPr kumimoji="1" sz="2400">
          <a:solidFill>
            <a:srgbClr val="00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kumimoji="1" sz="1600">
          <a:solidFill>
            <a:srgbClr val="99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6825A5-1972-469B-80E3-1874ACDA8159}" type="datetime1">
              <a:rPr lang="en-US" altLang="zh-TW" smtClean="0"/>
              <a:t>3/30/2015</a:t>
            </a:fld>
            <a:endParaRPr lang="zh-TW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807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  <p:sldLayoutId id="214748509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mages.google.com.tw/imgres?imgurl=http://www.sigda.org/programs/Ubooth/Ubooth2005/images/sigda.gif&amp;imgrefurl=http://www.sigda.org/programs/Ubooth/Ubooth2005/&amp;usg=__xlVP7eBAQhOyvDzLcXYXvzMmfS0=&amp;h=281&amp;w=301&amp;sz=5&amp;hl=zh-TW&amp;start=1&amp;itbs=1&amp;tbnid=lzmJXaaCTPL1FM:&amp;tbnh=108&amp;tbnw=116&amp;prev=/images?q=ACM+SIGDA&amp;hl=zh-TW&amp;sa=G&amp;gbv=2&amp;tbs=isch:1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zadehphotos\2012\monterey-springbreak\Picture 1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10600" cy="1524000"/>
          </a:xfrm>
        </p:spPr>
        <p:txBody>
          <a:bodyPr>
            <a:noAutofit/>
          </a:bodyPr>
          <a:lstStyle/>
          <a:p>
            <a:pPr algn="ctr"/>
            <a:r>
              <a:rPr lang="en-US" altLang="zh-TW" b="1" dirty="0" smtClean="0">
                <a:solidFill>
                  <a:srgbClr val="A50021"/>
                </a:solidFill>
              </a:rPr>
              <a:t>Welcome to ISPD 2015  </a:t>
            </a:r>
            <a:r>
              <a:rPr lang="en-US" altLang="zh-TW" b="1" dirty="0" smtClean="0">
                <a:solidFill>
                  <a:srgbClr val="800000"/>
                </a:solidFill>
              </a:rPr>
              <a:t/>
            </a:r>
            <a:br>
              <a:rPr lang="en-US" altLang="zh-TW" b="1" dirty="0" smtClean="0">
                <a:solidFill>
                  <a:srgbClr val="800000"/>
                </a:solidFill>
              </a:rPr>
            </a:br>
            <a:r>
              <a:rPr lang="en-US" altLang="zh-TW" sz="2800" b="1" dirty="0" smtClean="0">
                <a:solidFill>
                  <a:srgbClr val="000099"/>
                </a:solidFill>
              </a:rPr>
              <a:t>ACM International Symposium on Physical Design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/>
            </a:r>
            <a:br>
              <a:rPr lang="en-US" altLang="zh-TW" sz="3200" b="1" dirty="0" smtClean="0">
                <a:solidFill>
                  <a:srgbClr val="000099"/>
                </a:solidFill>
              </a:rPr>
            </a:br>
            <a:endParaRPr lang="zh-TW" altLang="en-US" sz="3200" dirty="0" smtClean="0">
              <a:solidFill>
                <a:srgbClr val="A5002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D7DA29-3B56-4422-87A0-043AE91726CC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268" y="165669"/>
            <a:ext cx="8766092" cy="6502502"/>
          </a:xfrm>
          <a:prstGeom prst="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gda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231" y="506817"/>
            <a:ext cx="1532659" cy="128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13291" y="821421"/>
            <a:ext cx="6955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2015 ACM International Symposium on Physical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9349" y="1606783"/>
            <a:ext cx="3963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Best Paper Award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231" y="2362200"/>
            <a:ext cx="819456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/>
              <a:t>Presented to</a:t>
            </a:r>
          </a:p>
          <a:p>
            <a:pPr algn="ctr">
              <a:lnSpc>
                <a:spcPts val="2000"/>
              </a:lnSpc>
            </a:pPr>
            <a:endParaRPr lang="en-US" sz="2000" dirty="0" smtClean="0"/>
          </a:p>
          <a:p>
            <a:pPr algn="ctr">
              <a:lnSpc>
                <a:spcPts val="2000"/>
              </a:lnSpc>
            </a:pPr>
            <a:r>
              <a:rPr lang="en-US" sz="2000" i="1" dirty="0" err="1"/>
              <a:t>Hsi</a:t>
            </a:r>
            <a:r>
              <a:rPr lang="en-US" sz="2000" i="1" dirty="0"/>
              <a:t>-An </a:t>
            </a:r>
            <a:r>
              <a:rPr lang="en-US" sz="2000" i="1" dirty="0" err="1"/>
              <a:t>Chien</a:t>
            </a:r>
            <a:r>
              <a:rPr lang="en-US" sz="2000" i="1" dirty="0"/>
              <a:t>, </a:t>
            </a:r>
            <a:r>
              <a:rPr lang="en-US" sz="2000" i="1" dirty="0" err="1"/>
              <a:t>Szu</a:t>
            </a:r>
            <a:r>
              <a:rPr lang="en-US" sz="2000" i="1" dirty="0"/>
              <a:t>-Yuan Han, Ye-Hong Chen and Ting-Chi </a:t>
            </a:r>
            <a:r>
              <a:rPr lang="en-US" sz="2000" i="1" dirty="0" smtClean="0"/>
              <a:t>Wang</a:t>
            </a:r>
            <a:r>
              <a:rPr lang="en-US" sz="2000" dirty="0" smtClean="0"/>
              <a:t> </a:t>
            </a:r>
            <a:r>
              <a:rPr lang="en-US" sz="1600" dirty="0"/>
              <a:t>  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endParaRPr lang="en-US" sz="1600" i="1" dirty="0" smtClean="0"/>
          </a:p>
          <a:p>
            <a:pPr algn="ctr">
              <a:lnSpc>
                <a:spcPts val="2000"/>
              </a:lnSpc>
            </a:pPr>
            <a:r>
              <a:rPr lang="en-US" dirty="0"/>
              <a:t>f</a:t>
            </a:r>
            <a:r>
              <a:rPr lang="en-US" dirty="0" smtClean="0"/>
              <a:t>or the paper</a:t>
            </a:r>
          </a:p>
          <a:p>
            <a:pPr algn="ctr">
              <a:lnSpc>
                <a:spcPts val="2000"/>
              </a:lnSpc>
            </a:pPr>
            <a:endParaRPr lang="en-US" sz="1600" dirty="0" smtClean="0"/>
          </a:p>
          <a:p>
            <a:pPr algn="ctr">
              <a:lnSpc>
                <a:spcPts val="2000"/>
              </a:lnSpc>
            </a:pPr>
            <a:r>
              <a:rPr lang="en-US" sz="2000" i="1" dirty="0" smtClean="0"/>
              <a:t>“</a:t>
            </a:r>
            <a:r>
              <a:rPr lang="en-US" sz="2000" i="1" dirty="0"/>
              <a:t>A Cell-Based Row-Structure Layout Decomposer </a:t>
            </a:r>
            <a:endParaRPr lang="en-US" sz="2000" i="1" dirty="0" smtClean="0"/>
          </a:p>
          <a:p>
            <a:pPr algn="ctr">
              <a:lnSpc>
                <a:spcPts val="2000"/>
              </a:lnSpc>
            </a:pPr>
            <a:r>
              <a:rPr lang="en-US" sz="2000" i="1" dirty="0" smtClean="0"/>
              <a:t>for </a:t>
            </a:r>
            <a:r>
              <a:rPr lang="en-US" sz="2000" i="1" dirty="0"/>
              <a:t>Triple Patterning Lithography</a:t>
            </a:r>
            <a:r>
              <a:rPr lang="en-US" sz="2000" i="1" dirty="0" smtClean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873" y="6138481"/>
            <a:ext cx="2227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March 29 – April 1, 2015</a:t>
            </a:r>
            <a:endParaRPr lang="en-US" sz="16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56577" y="5419108"/>
            <a:ext cx="169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Azadeh</a:t>
            </a:r>
            <a:r>
              <a:rPr lang="en-US" dirty="0" smtClean="0"/>
              <a:t> </a:t>
            </a:r>
            <a:r>
              <a:rPr lang="en-US" dirty="0" err="1" smtClean="0"/>
              <a:t>Davoodi</a:t>
            </a:r>
            <a:endParaRPr lang="en-US" dirty="0" smtClean="0"/>
          </a:p>
          <a:p>
            <a:pPr algn="ctr"/>
            <a:r>
              <a:rPr lang="en-US" dirty="0" smtClean="0"/>
              <a:t>General Chair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6714" y="5419108"/>
            <a:ext cx="289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Evangeline F.Y. Young</a:t>
            </a:r>
          </a:p>
          <a:p>
            <a:pPr algn="ctr"/>
            <a:r>
              <a:rPr lang="en-US" dirty="0" smtClean="0"/>
              <a:t>Technical Program Chair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501" y="5419108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Cliff C. N. Sze</a:t>
            </a:r>
          </a:p>
          <a:p>
            <a:pPr algn="ctr"/>
            <a:r>
              <a:rPr lang="en-US" dirty="0" smtClean="0"/>
              <a:t>Steering Committee Chair</a:t>
            </a:r>
          </a:p>
        </p:txBody>
      </p:sp>
      <p:pic>
        <p:nvPicPr>
          <p:cNvPr id="3074" name="Ink 11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953000"/>
            <a:ext cx="2819400" cy="372092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31788" y="4809508"/>
            <a:ext cx="1563007" cy="609600"/>
          </a:xfrm>
          <a:prstGeom prst="rect">
            <a:avLst/>
          </a:prstGeom>
          <a:noFill/>
        </p:spPr>
      </p:pic>
      <p:pic>
        <p:nvPicPr>
          <p:cNvPr id="2" name="Picture 2" descr="C:\Documents and Settings\Azi\My Documents\Downloads\signatur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205083" cy="7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139700"/>
            <a:ext cx="8305800" cy="685800"/>
          </a:xfrm>
          <a:ln/>
        </p:spPr>
        <p:txBody>
          <a:bodyPr>
            <a:normAutofit/>
          </a:bodyPr>
          <a:lstStyle/>
          <a:p>
            <a:r>
              <a:rPr lang="en-US" sz="3200" b="1" dirty="0" smtClean="0"/>
              <a:t>ISPD Lifetime Achievement Award</a:t>
            </a:r>
            <a:endParaRPr lang="en-US" sz="32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88900" y="1066800"/>
            <a:ext cx="8140700" cy="4876800"/>
          </a:xfrm>
          <a:ln/>
        </p:spPr>
        <p:txBody>
          <a:bodyPr>
            <a:normAutofit/>
          </a:bodyPr>
          <a:lstStyle/>
          <a:p>
            <a:pPr marL="560070"/>
            <a:r>
              <a:rPr lang="en-US" altLang="zh-TW" sz="2800" dirty="0" smtClean="0"/>
              <a:t>Express appreciation to our pioneers</a:t>
            </a:r>
          </a:p>
          <a:p>
            <a:pPr marL="560070"/>
            <a:r>
              <a:rPr lang="en-US" sz="2800" dirty="0" smtClean="0"/>
              <a:t>Trace their contributions</a:t>
            </a:r>
          </a:p>
          <a:p>
            <a:pPr marL="560070"/>
            <a:r>
              <a:rPr lang="en-US" sz="2800" dirty="0" smtClean="0"/>
              <a:t>Explore directions along their steps</a:t>
            </a:r>
          </a:p>
          <a:p>
            <a:pPr marL="560070"/>
            <a:r>
              <a:rPr lang="en-US" sz="2800" dirty="0" smtClean="0"/>
              <a:t>Link senior/junior researchers together</a:t>
            </a:r>
          </a:p>
          <a:p>
            <a:pPr marL="560070"/>
            <a:r>
              <a:rPr lang="en-US" sz="2800" dirty="0" smtClean="0"/>
              <a:t>Past award recipients:</a:t>
            </a:r>
          </a:p>
          <a:p>
            <a:pPr marL="960120" lvl="1"/>
            <a:r>
              <a:rPr lang="en-US" sz="2400" dirty="0" smtClean="0"/>
              <a:t>2014: </a:t>
            </a:r>
            <a:r>
              <a:rPr lang="en-US" sz="2400" dirty="0" err="1" smtClean="0"/>
              <a:t>Dr</a:t>
            </a:r>
            <a:r>
              <a:rPr lang="en-US" sz="2400" dirty="0" smtClean="0"/>
              <a:t> Bryan </a:t>
            </a:r>
            <a:r>
              <a:rPr lang="en-US" sz="2400" dirty="0" err="1" smtClean="0"/>
              <a:t>Preas</a:t>
            </a:r>
            <a:endParaRPr lang="en-US" sz="2400" dirty="0" smtClean="0"/>
          </a:p>
          <a:p>
            <a:pPr marL="960120" lvl="1"/>
            <a:r>
              <a:rPr lang="en-US" sz="2400" dirty="0" smtClean="0"/>
              <a:t>2013: Prof </a:t>
            </a:r>
            <a:r>
              <a:rPr lang="en-US" sz="2400" dirty="0" err="1" smtClean="0"/>
              <a:t>Yoji</a:t>
            </a:r>
            <a:r>
              <a:rPr lang="en-US" sz="2400" dirty="0" smtClean="0"/>
              <a:t> Kajitani</a:t>
            </a:r>
          </a:p>
          <a:p>
            <a:pPr marL="960120" lvl="1"/>
            <a:r>
              <a:rPr lang="en-US" sz="2400" dirty="0" smtClean="0"/>
              <a:t>2012: Prof C.-L. Liu</a:t>
            </a:r>
          </a:p>
          <a:p>
            <a:pPr marL="960120" lvl="1"/>
            <a:r>
              <a:rPr lang="en-US" sz="2400" dirty="0" smtClean="0"/>
              <a:t>2011: Prof Ernest </a:t>
            </a:r>
            <a:r>
              <a:rPr lang="en-US" sz="2400" dirty="0" err="1" smtClean="0"/>
              <a:t>Kuh</a:t>
            </a:r>
            <a:endParaRPr lang="en-US" sz="2400" dirty="0" smtClean="0"/>
          </a:p>
          <a:p>
            <a:pPr marL="560070"/>
            <a:endParaRPr lang="en-US" sz="2800" dirty="0" smtClean="0"/>
          </a:p>
          <a:p>
            <a:pPr marL="651510" lvl="1" indent="0">
              <a:buNone/>
            </a:pPr>
            <a:endParaRPr lang="en-US" altLang="zh-TW" dirty="0" smtClean="0"/>
          </a:p>
          <a:p>
            <a:pPr marL="937260" lvl="1"/>
            <a:endParaRPr lang="en-US" altLang="zh-TW" dirty="0" smtClean="0"/>
          </a:p>
          <a:p>
            <a:pPr marL="937260" lvl="1">
              <a:buNone/>
            </a:pPr>
            <a:endParaRPr lang="en-US" altLang="zh-TW" dirty="0" smtClean="0"/>
          </a:p>
          <a:p>
            <a:pPr marL="937260" lvl="1">
              <a:buNone/>
            </a:pPr>
            <a:endParaRPr lang="en-US" altLang="zh-TW" dirty="0"/>
          </a:p>
          <a:p>
            <a:pPr marL="262890" indent="0">
              <a:buNone/>
            </a:pPr>
            <a:endParaRPr lang="en-US" sz="2800" dirty="0" smtClean="0"/>
          </a:p>
          <a:p>
            <a:pPr marL="937260"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139700"/>
            <a:ext cx="8305800" cy="685800"/>
          </a:xfrm>
          <a:ln/>
        </p:spPr>
        <p:txBody>
          <a:bodyPr>
            <a:normAutofit/>
          </a:bodyPr>
          <a:lstStyle/>
          <a:p>
            <a:r>
              <a:rPr lang="en-US" sz="3200" b="1" dirty="0"/>
              <a:t>ISPD Lifetime Achievement Award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88899" y="1066800"/>
            <a:ext cx="6692901" cy="4127500"/>
          </a:xfrm>
          <a:ln/>
        </p:spPr>
        <p:txBody>
          <a:bodyPr>
            <a:normAutofit fontScale="92500" lnSpcReduction="10000"/>
          </a:bodyPr>
          <a:lstStyle/>
          <a:p>
            <a:pPr marL="217170" indent="0">
              <a:buNone/>
            </a:pPr>
            <a:r>
              <a:rPr lang="en-US" altLang="zh-TW" sz="2400" b="1" dirty="0" smtClean="0"/>
              <a:t>Session 6: </a:t>
            </a:r>
            <a:r>
              <a:rPr lang="en-US" sz="2000" b="1" dirty="0"/>
              <a:t> </a:t>
            </a:r>
            <a:r>
              <a:rPr lang="en-US" sz="2400" b="1" dirty="0" smtClean="0"/>
              <a:t>Commemoration </a:t>
            </a:r>
            <a:r>
              <a:rPr lang="en-US" sz="2400" b="1" dirty="0"/>
              <a:t>for Prof. Kurt </a:t>
            </a:r>
            <a:r>
              <a:rPr lang="en-US" sz="2400" b="1" dirty="0" err="1"/>
              <a:t>Antreich</a:t>
            </a:r>
            <a:endParaRPr lang="en-US" altLang="zh-TW" sz="2400" b="1" dirty="0"/>
          </a:p>
          <a:p>
            <a:pPr marL="217170" indent="0">
              <a:buNone/>
            </a:pPr>
            <a:r>
              <a:rPr lang="en-US" altLang="zh-TW" sz="2400" b="1" dirty="0" smtClean="0"/>
              <a:t>Tuesday 4-5:45 pm</a:t>
            </a:r>
          </a:p>
          <a:p>
            <a:pPr marL="0" indent="0">
              <a:buNone/>
            </a:pPr>
            <a:r>
              <a:rPr lang="en-US" sz="2400" dirty="0" smtClean="0"/>
              <a:t>   Session </a:t>
            </a:r>
            <a:r>
              <a:rPr lang="en-US" sz="2400" dirty="0"/>
              <a:t>Chair: Andrew </a:t>
            </a:r>
            <a:r>
              <a:rPr lang="en-US" sz="2400" dirty="0" err="1"/>
              <a:t>Kahng</a:t>
            </a:r>
            <a:r>
              <a:rPr lang="en-US" sz="2400" dirty="0"/>
              <a:t> (</a:t>
            </a:r>
            <a:r>
              <a:rPr lang="en-US" sz="2400" i="1" dirty="0"/>
              <a:t>UCSD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200" dirty="0" smtClean="0"/>
              <a:t>“</a:t>
            </a:r>
            <a:r>
              <a:rPr lang="en-US" sz="2200" dirty="0"/>
              <a:t>The Early Days of Circuit Placement”, </a:t>
            </a:r>
            <a:r>
              <a:rPr lang="en-US" sz="2200" i="1" dirty="0"/>
              <a:t>Martin D.F. Wong (UIUC).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r>
              <a:rPr lang="en-US" sz="2200" dirty="0" smtClean="0"/>
              <a:t>“</a:t>
            </a:r>
            <a:r>
              <a:rPr lang="en-US" sz="2200" dirty="0"/>
              <a:t>Force-Directed Placement of VLSI Circuits”, </a:t>
            </a:r>
            <a:r>
              <a:rPr lang="en-US" sz="2200" i="1" dirty="0"/>
              <a:t>Hans </a:t>
            </a:r>
            <a:r>
              <a:rPr lang="en-US" sz="2200" i="1" dirty="0" err="1"/>
              <a:t>Eisenmann</a:t>
            </a:r>
            <a:r>
              <a:rPr lang="en-US" sz="2200" i="1" dirty="0"/>
              <a:t> (PDF Solutions GmbH)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r>
              <a:rPr lang="en-US" sz="2200" dirty="0" smtClean="0"/>
              <a:t>“</a:t>
            </a:r>
            <a:r>
              <a:rPr lang="en-US" sz="2200" dirty="0"/>
              <a:t>Beyond GORDIAN and KRAFTWERK: EDA Research at TUM”, </a:t>
            </a:r>
            <a:r>
              <a:rPr lang="en-US" sz="2200" i="1" dirty="0"/>
              <a:t>Ulf </a:t>
            </a:r>
            <a:r>
              <a:rPr lang="en-US" sz="2200" i="1" dirty="0" err="1"/>
              <a:t>Schlichtmann</a:t>
            </a:r>
            <a:r>
              <a:rPr lang="en-US" sz="2200" i="1" dirty="0"/>
              <a:t> (</a:t>
            </a:r>
            <a:r>
              <a:rPr lang="en-US" sz="2200" i="1" dirty="0" err="1"/>
              <a:t>Technische</a:t>
            </a:r>
            <a:r>
              <a:rPr lang="en-US" sz="2200" i="1" dirty="0"/>
              <a:t> </a:t>
            </a:r>
            <a:r>
              <a:rPr lang="en-US" sz="2200" i="1" dirty="0" err="1"/>
              <a:t>Universität</a:t>
            </a:r>
            <a:r>
              <a:rPr lang="en-US" sz="2200" i="1" dirty="0"/>
              <a:t> </a:t>
            </a:r>
            <a:r>
              <a:rPr lang="en-US" sz="2200" i="1" dirty="0" err="1"/>
              <a:t>München</a:t>
            </a:r>
            <a:r>
              <a:rPr lang="en-US" sz="2200" i="1" dirty="0" smtClean="0"/>
              <a:t>)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pPr marL="217170" indent="0">
              <a:buNone/>
            </a:pPr>
            <a:endParaRPr lang="en-US" altLang="zh-TW" sz="2900" b="1" dirty="0" smtClean="0"/>
          </a:p>
          <a:p>
            <a:pPr marL="217170" indent="0">
              <a:buNone/>
            </a:pPr>
            <a:endParaRPr lang="en-US" altLang="zh-TW" sz="2900" b="1" dirty="0" smtClean="0"/>
          </a:p>
          <a:p>
            <a:pPr marL="651510" lvl="1" indent="0">
              <a:buNone/>
            </a:pPr>
            <a:endParaRPr lang="en-US" altLang="zh-TW" sz="2900" dirty="0" smtClean="0"/>
          </a:p>
          <a:p>
            <a:pPr marL="937260" lvl="1"/>
            <a:endParaRPr lang="en-US" altLang="zh-TW" sz="2900" dirty="0" smtClean="0"/>
          </a:p>
          <a:p>
            <a:pPr marL="937260" lvl="1">
              <a:buNone/>
            </a:pPr>
            <a:endParaRPr lang="en-US" altLang="zh-TW" sz="2900" dirty="0" smtClean="0"/>
          </a:p>
          <a:p>
            <a:pPr marL="937260" lvl="1">
              <a:buNone/>
            </a:pPr>
            <a:endParaRPr lang="en-US" altLang="zh-TW" sz="2400" dirty="0"/>
          </a:p>
          <a:p>
            <a:pPr marL="262890" indent="0">
              <a:buNone/>
            </a:pPr>
            <a:endParaRPr lang="en-US" sz="2400" dirty="0" smtClean="0"/>
          </a:p>
          <a:p>
            <a:pPr marL="937260" lvl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8" name="Picture 4" descr="C:\Documents and Settings\Azi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21229"/>
            <a:ext cx="1676400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181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Please join us when we present this year's award to Prof. Kurt </a:t>
            </a:r>
            <a:r>
              <a:rPr lang="en-US" i="1" dirty="0" err="1" smtClean="0"/>
              <a:t>Antreich</a:t>
            </a:r>
            <a:r>
              <a:rPr lang="en-US" i="1" dirty="0" smtClean="0"/>
              <a:t> which will be at the end of the session.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306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/>
              <a:t>Many </a:t>
            </a:r>
            <a:r>
              <a:rPr lang="en-US" b="0" i="1" dirty="0" smtClean="0"/>
              <a:t>thanks </a:t>
            </a:r>
            <a:r>
              <a:rPr lang="en-US" b="0" i="1" dirty="0"/>
              <a:t>to Prof Helmut </a:t>
            </a:r>
            <a:r>
              <a:rPr lang="en-US" b="0" i="1" dirty="0" err="1"/>
              <a:t>Graeb</a:t>
            </a:r>
            <a:r>
              <a:rPr lang="en-US" b="0" i="1" dirty="0"/>
              <a:t> for his efforts in organizing the session.</a:t>
            </a:r>
          </a:p>
          <a:p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48797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Souvenir for </a:t>
            </a:r>
            <a:r>
              <a:rPr lang="en-US" altLang="zh-TW" b="1" dirty="0"/>
              <a:t>Tribute to Prof. </a:t>
            </a:r>
            <a:r>
              <a:rPr lang="en-US" altLang="zh-TW" b="1" dirty="0" err="1"/>
              <a:t>Antriech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027" name="Picture 3" descr="C:\Users\EMSLaptop\Desktop\phot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59" y="1143000"/>
            <a:ext cx="63977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799" y="4495800"/>
            <a:ext cx="8150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Power bank, lithium ion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5V input/output , max 2.1A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Has USB and micro-pin cord for charging </a:t>
            </a:r>
            <a:r>
              <a:rPr lang="en-US" b="0" dirty="0" err="1" smtClean="0"/>
              <a:t>iphone</a:t>
            </a:r>
            <a:r>
              <a:rPr lang="en-US" b="0" dirty="0" smtClean="0"/>
              <a:t> , </a:t>
            </a:r>
            <a:r>
              <a:rPr lang="en-US" b="0" dirty="0" err="1" smtClean="0"/>
              <a:t>ipad</a:t>
            </a:r>
            <a:r>
              <a:rPr lang="en-US" b="0" dirty="0" smtClean="0"/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LED indicator (red: charging, green: charged, blue: providing charge)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Not allowed in checked luggage but OK in carry-on when taking flight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525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ln/>
        </p:spPr>
        <p:txBody>
          <a:bodyPr>
            <a:normAutofit fontScale="90000"/>
          </a:bodyPr>
          <a:lstStyle/>
          <a:p>
            <a:r>
              <a:rPr lang="en-US" altLang="zh-TW" sz="3200" b="1" dirty="0" smtClean="0"/>
              <a:t>Blockage-Aware Detailed Routing-Driven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> Placement Contest</a:t>
            </a:r>
            <a:endParaRPr lang="en-US" sz="30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562600"/>
          </a:xfrm>
          <a:ln/>
        </p:spPr>
        <p:txBody>
          <a:bodyPr>
            <a:noAutofit/>
          </a:bodyPr>
          <a:lstStyle/>
          <a:p>
            <a:pPr marL="628650" algn="just"/>
            <a:r>
              <a:rPr lang="en-US" sz="1800" dirty="0" smtClean="0"/>
              <a:t>Organized by Mentor Graphics Team:</a:t>
            </a:r>
          </a:p>
          <a:p>
            <a:pPr marL="1097280" lvl="1" algn="just"/>
            <a:r>
              <a:rPr lang="en-US" sz="1800" dirty="0" smtClean="0"/>
              <a:t>Ismail Bustany (Contest Chair)</a:t>
            </a:r>
          </a:p>
          <a:p>
            <a:pPr marL="1097280" lvl="1" algn="just"/>
            <a:r>
              <a:rPr lang="en-US" sz="1800" dirty="0" smtClean="0"/>
              <a:t>David </a:t>
            </a:r>
            <a:r>
              <a:rPr lang="en-US" sz="1800" dirty="0" err="1" smtClean="0"/>
              <a:t>Chinnery</a:t>
            </a:r>
            <a:endParaRPr lang="en-US" sz="1800" dirty="0" smtClean="0"/>
          </a:p>
          <a:p>
            <a:pPr marL="1097280" lvl="1" algn="just"/>
            <a:r>
              <a:rPr lang="en-US" sz="1800" dirty="0" smtClean="0"/>
              <a:t>Joseph </a:t>
            </a:r>
            <a:r>
              <a:rPr lang="en-US" sz="1800" dirty="0" err="1" smtClean="0"/>
              <a:t>Shinnerl</a:t>
            </a:r>
            <a:endParaRPr lang="en-US" sz="1800" dirty="0" smtClean="0"/>
          </a:p>
          <a:p>
            <a:pPr marL="1097280" lvl="1" algn="just"/>
            <a:r>
              <a:rPr lang="en-US" sz="1800" dirty="0" smtClean="0"/>
              <a:t>Vladimir </a:t>
            </a:r>
            <a:r>
              <a:rPr lang="en-US" sz="1800" dirty="0" err="1" smtClean="0"/>
              <a:t>Yutsis</a:t>
            </a:r>
            <a:endParaRPr lang="en-US" sz="1800" dirty="0" smtClean="0"/>
          </a:p>
          <a:p>
            <a:pPr marL="1097280" lvl="1" algn="just"/>
            <a:r>
              <a:rPr lang="en-US" sz="1800" dirty="0" smtClean="0"/>
              <a:t>John Jones</a:t>
            </a:r>
          </a:p>
          <a:p>
            <a:pPr marL="1097280" lvl="1" algn="just"/>
            <a:r>
              <a:rPr lang="en-US" sz="1800" dirty="0" smtClean="0"/>
              <a:t>Clive Ellis</a:t>
            </a:r>
          </a:p>
          <a:p>
            <a:pPr marL="628650" algn="just"/>
            <a:r>
              <a:rPr lang="en-US" sz="1800" dirty="0" smtClean="0"/>
              <a:t>Strong support by Shankar </a:t>
            </a:r>
            <a:r>
              <a:rPr lang="en-US" sz="1800" dirty="0" err="1" smtClean="0"/>
              <a:t>Krishnamoorthy</a:t>
            </a:r>
            <a:r>
              <a:rPr lang="en-US" sz="1800" dirty="0" smtClean="0"/>
              <a:t>, </a:t>
            </a:r>
            <a:r>
              <a:rPr lang="en-US" sz="1800" dirty="0"/>
              <a:t>Chief Scientist and Head of R&amp;D, IC Implementation Division, Mentor </a:t>
            </a:r>
            <a:r>
              <a:rPr lang="en-US" sz="1800" dirty="0" smtClean="0"/>
              <a:t>Graphics.</a:t>
            </a:r>
          </a:p>
          <a:p>
            <a:pPr marL="628650" algn="just"/>
            <a:r>
              <a:rPr lang="en-US" sz="1800" dirty="0"/>
              <a:t>Co-sponsored by ACM SIGDA</a:t>
            </a:r>
            <a:r>
              <a:rPr lang="en-US" sz="1800" dirty="0" smtClean="0"/>
              <a:t>.</a:t>
            </a:r>
          </a:p>
          <a:p>
            <a:pPr marL="628650" algn="just"/>
            <a:r>
              <a:rPr lang="en-US" sz="1800" dirty="0" smtClean="0"/>
              <a:t>A Challenging benchmark suite:  Modified Intel and IBM designs with irregular </a:t>
            </a:r>
            <a:r>
              <a:rPr lang="en-US" sz="1800" dirty="0" err="1"/>
              <a:t>placeable</a:t>
            </a:r>
            <a:r>
              <a:rPr lang="en-US" sz="1800" dirty="0"/>
              <a:t> area, narrow </a:t>
            </a:r>
            <a:r>
              <a:rPr lang="en-US" sz="1800" dirty="0" smtClean="0"/>
              <a:t>placement channels, fence regions, maximum logic area utilization limits, &amp; complex design rules.</a:t>
            </a:r>
          </a:p>
          <a:p>
            <a:pPr marL="628650" algn="just"/>
            <a:r>
              <a:rPr lang="en-US" sz="1800" dirty="0" smtClean="0"/>
              <a:t>Placement routing quality evaluated by Mentor’s Olympus-</a:t>
            </a:r>
            <a:r>
              <a:rPr lang="en-US" sz="1800" dirty="0" err="1" smtClean="0"/>
              <a:t>SoC</a:t>
            </a:r>
            <a:r>
              <a:rPr lang="en-US" sz="1800" dirty="0" smtClean="0"/>
              <a:t> place &amp; route tool.</a:t>
            </a:r>
          </a:p>
          <a:p>
            <a:pPr marL="628650" algn="just"/>
            <a:r>
              <a:rPr lang="en-US" sz="1800" dirty="0"/>
              <a:t>12 initial </a:t>
            </a:r>
            <a:r>
              <a:rPr lang="en-US" sz="1800" dirty="0" smtClean="0"/>
              <a:t>teams </a:t>
            </a:r>
            <a:r>
              <a:rPr lang="en-US" sz="1800" dirty="0"/>
              <a:t>from Asia, Europe, &amp; North America.</a:t>
            </a:r>
          </a:p>
          <a:p>
            <a:pPr marL="628650" algn="just"/>
            <a:r>
              <a:rPr lang="en-US" sz="1800" dirty="0"/>
              <a:t>7 final </a:t>
            </a:r>
            <a:r>
              <a:rPr lang="en-US" sz="1800" dirty="0" smtClean="0"/>
              <a:t>placer </a:t>
            </a:r>
            <a:r>
              <a:rPr lang="en-US" sz="1800" dirty="0"/>
              <a:t>binary submissions.</a:t>
            </a:r>
          </a:p>
          <a:p>
            <a:pPr marL="628650" algn="just"/>
            <a:r>
              <a:rPr lang="en-US" sz="1800" dirty="0" smtClean="0"/>
              <a:t>Winners to be announced Wednesday AM (Session 7:  Placement &amp; Contest).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18275"/>
            <a:ext cx="2133600" cy="365125"/>
          </a:xfrm>
        </p:spPr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3" name="Picture 2" descr="Ismail_Pict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02" y="1066800"/>
            <a:ext cx="1564098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0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652272"/>
          </a:xfrm>
          <a:ln/>
        </p:spPr>
        <p:txBody>
          <a:bodyPr>
            <a:normAutofit/>
          </a:bodyPr>
          <a:lstStyle/>
          <a:p>
            <a:r>
              <a:rPr lang="en-US" sz="3200" b="1" dirty="0" smtClean="0"/>
              <a:t>Monterey Movie Tour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15207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Scenic tour of Monterey with a twist!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Wednesday afternoon, pick up at hotel at 2pm, drop back at 5pm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Still have space 10 more seats in the bus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4098" name="Picture 2" descr="C:\Documents and Settings\Azi\Desktop\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5027613" cy="685800"/>
          </a:xfrm>
        </p:spPr>
        <p:txBody>
          <a:bodyPr>
            <a:noAutofit/>
          </a:bodyPr>
          <a:lstStyle/>
          <a:p>
            <a:r>
              <a:rPr lang="en-US" altLang="zh-TW" b="1" dirty="0" smtClean="0"/>
              <a:t>Sponsors</a:t>
            </a:r>
            <a:endParaRPr lang="zh-TW" altLang="en-US" b="1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75" y="1028700"/>
            <a:ext cx="10977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8575" y="1117600"/>
            <a:ext cx="1800225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33"/>
          <p:cNvSpPr txBox="1"/>
          <p:nvPr/>
        </p:nvSpPr>
        <p:spPr>
          <a:xfrm>
            <a:off x="968374" y="11049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Sponsor: </a:t>
            </a:r>
            <a:endParaRPr lang="en-US" sz="1800" dirty="0"/>
          </a:p>
        </p:txBody>
      </p:sp>
      <p:sp>
        <p:nvSpPr>
          <p:cNvPr id="31" name="TextBox 34"/>
          <p:cNvSpPr txBox="1"/>
          <p:nvPr/>
        </p:nvSpPr>
        <p:spPr>
          <a:xfrm>
            <a:off x="3787772" y="1117600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Technical co-sponsor: </a:t>
            </a:r>
            <a:endParaRPr lang="en-US" sz="1800" dirty="0"/>
          </a:p>
        </p:txBody>
      </p:sp>
      <p:sp>
        <p:nvSpPr>
          <p:cNvPr id="32" name="TextBox 35"/>
          <p:cNvSpPr txBox="1"/>
          <p:nvPr/>
        </p:nvSpPr>
        <p:spPr>
          <a:xfrm>
            <a:off x="457200" y="23622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9"/>
                </a:solidFill>
              </a:rPr>
              <a:t>Industry Financial Sponsors: 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138" name="Picture 18" descr="Altera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15" y="4029499"/>
            <a:ext cx="2208837" cy="5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4040484"/>
            <a:ext cx="2387191" cy="5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adence_logo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9"/>
          <a:stretch>
            <a:fillRect/>
          </a:stretch>
        </p:blipFill>
        <p:spPr bwMode="auto">
          <a:xfrm>
            <a:off x="3505198" y="5130294"/>
            <a:ext cx="1934448" cy="4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IBM_Resea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7" y="5187445"/>
            <a:ext cx="2757617" cy="2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ntel-300dpi-blu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6" y="4787394"/>
            <a:ext cx="1495424" cy="11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3038947"/>
            <a:ext cx="1852131" cy="67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9" y="3814262"/>
            <a:ext cx="2538105" cy="9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0105"/>
            <a:ext cx="2812495" cy="5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ynopsys-b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13" y="3029939"/>
            <a:ext cx="1975606" cy="5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-228600" y="838200"/>
            <a:ext cx="2971800" cy="685800"/>
          </a:xfrm>
          <a:ln/>
        </p:spPr>
        <p:txBody>
          <a:bodyPr>
            <a:normAutofit/>
          </a:bodyPr>
          <a:lstStyle/>
          <a:p>
            <a:r>
              <a:rPr lang="en-US" sz="3200" b="1" dirty="0" smtClean="0"/>
              <a:t>Keynote </a:t>
            </a:r>
            <a:endParaRPr lang="en-US" sz="32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3657600"/>
            <a:ext cx="8178800" cy="2895600"/>
          </a:xfrm>
          <a:ln/>
        </p:spPr>
        <p:txBody>
          <a:bodyPr>
            <a:normAutofit/>
          </a:bodyPr>
          <a:lstStyle/>
          <a:p>
            <a:pPr marL="354330" indent="0">
              <a:buNone/>
            </a:pPr>
            <a:r>
              <a:rPr lang="en-US" altLang="zh-TW" sz="2800" dirty="0" smtClean="0"/>
              <a:t>Dr. Karim </a:t>
            </a:r>
            <a:r>
              <a:rPr lang="en-US" altLang="zh-TW" sz="2800" dirty="0" err="1" smtClean="0"/>
              <a:t>Arabi</a:t>
            </a:r>
            <a:r>
              <a:rPr lang="en-US" altLang="zh-TW" sz="2800" dirty="0" smtClean="0"/>
              <a:t> </a:t>
            </a:r>
          </a:p>
          <a:p>
            <a:pPr marL="697230" indent="-342900"/>
            <a:r>
              <a:rPr lang="en-US" altLang="zh-TW" sz="2400" dirty="0" smtClean="0"/>
              <a:t>Vice President, Engineering at Qualcomm	</a:t>
            </a:r>
          </a:p>
          <a:p>
            <a:pPr marL="697230" indent="-342900"/>
            <a:r>
              <a:rPr lang="en-US" altLang="zh-TW" sz="2400" dirty="0" smtClean="0"/>
              <a:t>Head of Corp. R&amp;D ASIC</a:t>
            </a:r>
          </a:p>
          <a:p>
            <a:pPr marL="697230" indent="-342900"/>
            <a:r>
              <a:rPr lang="en-US" altLang="zh-TW" sz="2400" dirty="0" smtClean="0"/>
              <a:t>Published more than 100 papers</a:t>
            </a:r>
          </a:p>
          <a:p>
            <a:pPr marL="697230" indent="-342900"/>
            <a:r>
              <a:rPr lang="en-US" altLang="zh-TW" sz="2400" dirty="0" smtClean="0"/>
              <a:t>Holds several patents covering key SOC design technologies</a:t>
            </a:r>
          </a:p>
          <a:p>
            <a:pPr marL="697230" indent="-342900"/>
            <a:endParaRPr lang="en-US" altLang="zh-TW" sz="2400" dirty="0" smtClean="0"/>
          </a:p>
          <a:p>
            <a:pPr marL="1028700" lvl="1"/>
            <a:endParaRPr lang="en-US" sz="2400" dirty="0" smtClean="0"/>
          </a:p>
          <a:p>
            <a:pPr marL="1028700" lvl="1"/>
            <a:endParaRPr lang="en-US" sz="2400" dirty="0" smtClean="0"/>
          </a:p>
          <a:p>
            <a:pPr marL="1028700" lvl="1"/>
            <a:endParaRPr lang="en-US" sz="2400" dirty="0" smtClean="0"/>
          </a:p>
          <a:p>
            <a:pPr marL="1028700" lvl="1"/>
            <a:endParaRPr lang="en-US" sz="2400" dirty="0" smtClean="0"/>
          </a:p>
          <a:p>
            <a:pPr marL="354330" indent="0">
              <a:buNone/>
            </a:pPr>
            <a:endParaRPr 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57201" y="170694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</a:rPr>
              <a:t>3D </a:t>
            </a:r>
            <a:r>
              <a:rPr lang="en-US" sz="3200" dirty="0">
                <a:solidFill>
                  <a:srgbClr val="000099"/>
                </a:solidFill>
              </a:rPr>
              <a:t>VLSI: </a:t>
            </a:r>
            <a:endParaRPr lang="en-US" sz="3200" dirty="0" smtClean="0">
              <a:solidFill>
                <a:srgbClr val="000099"/>
              </a:solidFill>
            </a:endParaRPr>
          </a:p>
          <a:p>
            <a:r>
              <a:rPr lang="en-US" sz="3200" dirty="0" smtClean="0">
                <a:solidFill>
                  <a:srgbClr val="000099"/>
                </a:solidFill>
              </a:rPr>
              <a:t>Next Generation 3D Integration Technology</a:t>
            </a:r>
            <a:endParaRPr lang="zh-TW" altLang="en-US" sz="32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" name="Picture 6" descr="C:\Users\karabi\Documents\Keynotes\karim_arabi_pi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2514600" cy="295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9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7391400" cy="685800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800000"/>
                </a:solidFill>
              </a:rPr>
              <a:t>Organization Committee</a:t>
            </a:r>
            <a:endParaRPr lang="zh-TW" altLang="en-US" sz="3200" b="1" dirty="0" smtClean="0">
              <a:solidFill>
                <a:srgbClr val="800000"/>
              </a:solidFill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5930900" y="2661270"/>
            <a:ext cx="3136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99"/>
                </a:solidFill>
              </a:rPr>
              <a:t>Steering Committee Chair</a:t>
            </a:r>
          </a:p>
          <a:p>
            <a:pPr algn="ctr"/>
            <a:r>
              <a:rPr lang="en-US" altLang="zh-TW" dirty="0" smtClean="0">
                <a:solidFill>
                  <a:srgbClr val="A50021"/>
                </a:solidFill>
              </a:rPr>
              <a:t>Cliff </a:t>
            </a:r>
            <a:r>
              <a:rPr lang="en-US" altLang="zh-TW" dirty="0" err="1" smtClean="0">
                <a:solidFill>
                  <a:srgbClr val="A50021"/>
                </a:solidFill>
              </a:rPr>
              <a:t>Sze</a:t>
            </a:r>
            <a:endParaRPr lang="en-US" altLang="zh-TW" dirty="0" smtClean="0">
              <a:solidFill>
                <a:srgbClr val="A50021"/>
              </a:solidFill>
            </a:endParaRP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IBM Research</a:t>
            </a:r>
            <a:endParaRPr lang="en-US" altLang="zh-TW" i="1" dirty="0">
              <a:solidFill>
                <a:srgbClr val="000099"/>
              </a:solidFill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558800" y="2642057"/>
            <a:ext cx="254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99"/>
                </a:solidFill>
              </a:rPr>
              <a:t>General Chair</a:t>
            </a:r>
          </a:p>
          <a:p>
            <a:pPr algn="ctr"/>
            <a:r>
              <a:rPr lang="en-US" altLang="zh-TW" dirty="0" err="1" smtClean="0">
                <a:solidFill>
                  <a:srgbClr val="A50021"/>
                </a:solidFill>
              </a:rPr>
              <a:t>Azadeh</a:t>
            </a:r>
            <a:r>
              <a:rPr lang="en-US" altLang="zh-TW" dirty="0" smtClean="0">
                <a:solidFill>
                  <a:srgbClr val="A50021"/>
                </a:solidFill>
              </a:rPr>
              <a:t> </a:t>
            </a:r>
            <a:r>
              <a:rPr lang="en-US" altLang="zh-TW" dirty="0" err="1" smtClean="0">
                <a:solidFill>
                  <a:srgbClr val="A50021"/>
                </a:solidFill>
              </a:rPr>
              <a:t>Davoodi</a:t>
            </a:r>
            <a:endParaRPr lang="en-US" altLang="zh-TW" dirty="0" smtClean="0">
              <a:solidFill>
                <a:srgbClr val="A50021"/>
              </a:solidFill>
            </a:endParaRP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Univ. of Wisconsin</a:t>
            </a:r>
            <a:endParaRPr lang="en-US" altLang="zh-TW" i="1" dirty="0">
              <a:solidFill>
                <a:srgbClr val="000099"/>
              </a:solidFill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46290" y="5605712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99"/>
                </a:solidFill>
              </a:rPr>
              <a:t>Publications Chair</a:t>
            </a:r>
          </a:p>
          <a:p>
            <a:pPr algn="ctr"/>
            <a:r>
              <a:rPr lang="en-US" altLang="zh-TW" dirty="0" smtClean="0">
                <a:solidFill>
                  <a:srgbClr val="A50021"/>
                </a:solidFill>
              </a:rPr>
              <a:t>Mustafa </a:t>
            </a:r>
            <a:r>
              <a:rPr lang="en-US" altLang="zh-TW" dirty="0" err="1" smtClean="0">
                <a:solidFill>
                  <a:srgbClr val="A50021"/>
                </a:solidFill>
              </a:rPr>
              <a:t>Ozdal</a:t>
            </a:r>
            <a:r>
              <a:rPr lang="en-US" altLang="zh-TW" dirty="0" smtClean="0">
                <a:solidFill>
                  <a:srgbClr val="A50021"/>
                </a:solidFill>
              </a:rPr>
              <a:t> </a:t>
            </a: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Intel</a:t>
            </a:r>
            <a:endParaRPr lang="en-US" altLang="zh-TW" i="1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54" y="952500"/>
            <a:ext cx="1198491" cy="1677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3862042"/>
            <a:ext cx="1332140" cy="17678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2050" name="Picture 2" descr="C:\Documents and Settings\Azi\Desktop\yu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952500"/>
            <a:ext cx="1600201" cy="16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95600" y="266700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99"/>
                </a:solidFill>
              </a:rPr>
              <a:t>Technical Program Chair</a:t>
            </a:r>
          </a:p>
          <a:p>
            <a:pPr algn="ctr"/>
            <a:r>
              <a:rPr lang="en-US" dirty="0">
                <a:solidFill>
                  <a:srgbClr val="A50021"/>
                </a:solidFill>
              </a:rPr>
              <a:t>Evangeline Young</a:t>
            </a:r>
            <a:endParaRPr lang="en-US" altLang="zh-TW" dirty="0">
              <a:solidFill>
                <a:srgbClr val="A50021"/>
              </a:solidFill>
            </a:endParaRP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Chinese Univ. of Hong Kong</a:t>
            </a:r>
            <a:endParaRPr lang="en-US" altLang="zh-TW" i="1" dirty="0">
              <a:solidFill>
                <a:srgbClr val="000099"/>
              </a:solidFill>
            </a:endParaRPr>
          </a:p>
        </p:txBody>
      </p:sp>
      <p:pic>
        <p:nvPicPr>
          <p:cNvPr id="2051" name="Picture 3" descr="C:\Documents and Settings\Azi\Desktop\chu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862042"/>
            <a:ext cx="14630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124200" y="56388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99"/>
                </a:solidFill>
              </a:rPr>
              <a:t>Publicity Chair</a:t>
            </a:r>
          </a:p>
          <a:p>
            <a:pPr algn="ctr"/>
            <a:r>
              <a:rPr lang="en-US" altLang="zh-TW" dirty="0" smtClean="0">
                <a:solidFill>
                  <a:srgbClr val="A50021"/>
                </a:solidFill>
              </a:rPr>
              <a:t>Chris Chu</a:t>
            </a: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Iowa State Univ.</a:t>
            </a:r>
            <a:endParaRPr lang="en-US" altLang="zh-TW" i="1" dirty="0">
              <a:solidFill>
                <a:srgbClr val="000099"/>
              </a:solidFill>
            </a:endParaRPr>
          </a:p>
        </p:txBody>
      </p:sp>
      <p:pic>
        <p:nvPicPr>
          <p:cNvPr id="2054" name="Picture 6" descr="C:\Documents and Settings\Azi\Desktop\Ismail_Pict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36" y="3862042"/>
            <a:ext cx="1318764" cy="17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172200" y="56388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0099"/>
                </a:solidFill>
              </a:rPr>
              <a:t>Contest Chair</a:t>
            </a:r>
          </a:p>
          <a:p>
            <a:pPr algn="ctr"/>
            <a:r>
              <a:rPr lang="en-US" altLang="zh-TW" dirty="0" smtClean="0">
                <a:solidFill>
                  <a:srgbClr val="A50021"/>
                </a:solidFill>
              </a:rPr>
              <a:t>Ismail </a:t>
            </a:r>
            <a:r>
              <a:rPr lang="en-US" altLang="zh-TW" dirty="0" err="1" smtClean="0">
                <a:solidFill>
                  <a:srgbClr val="A50021"/>
                </a:solidFill>
              </a:rPr>
              <a:t>Bustany</a:t>
            </a:r>
            <a:endParaRPr lang="en-US" altLang="zh-TW" dirty="0" smtClean="0">
              <a:solidFill>
                <a:srgbClr val="A50021"/>
              </a:solidFill>
            </a:endParaRP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Mentor Graphics</a:t>
            </a:r>
            <a:endParaRPr lang="en-US" altLang="zh-TW" i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Documents and Settings\Azi\Desktop\davoodi_azadeh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52500"/>
            <a:ext cx="1258416" cy="16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82880"/>
            <a:ext cx="4797552" cy="960120"/>
          </a:xfrm>
          <a:ln/>
        </p:spPr>
        <p:txBody>
          <a:bodyPr/>
          <a:lstStyle/>
          <a:p>
            <a:r>
              <a:rPr lang="en-US" sz="3200" b="1" dirty="0" smtClean="0"/>
              <a:t>Hotel Logistics</a:t>
            </a:r>
            <a:endParaRPr lang="en-US" sz="3200" b="1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5257800"/>
          </a:xfrm>
          <a:ln/>
        </p:spPr>
        <p:txBody>
          <a:bodyPr>
            <a:normAutofit/>
          </a:bodyPr>
          <a:lstStyle/>
          <a:p>
            <a:pPr marL="628650"/>
            <a:r>
              <a:rPr lang="en-US" sz="2400" dirty="0" smtClean="0"/>
              <a:t>Complimentary internet access in guest rooms</a:t>
            </a:r>
          </a:p>
          <a:p>
            <a:pPr marL="628650"/>
            <a:r>
              <a:rPr lang="en-US" sz="2400" dirty="0" smtClean="0"/>
              <a:t>Free wireless internet access in symposium room (Big Sur)</a:t>
            </a:r>
          </a:p>
          <a:p>
            <a:pPr marL="628650"/>
            <a:r>
              <a:rPr lang="en-US" sz="2400" dirty="0" smtClean="0">
                <a:solidFill>
                  <a:srgbClr val="000099"/>
                </a:solidFill>
              </a:rPr>
              <a:t>Select “Have Coupon” , Use password: </a:t>
            </a:r>
            <a:r>
              <a:rPr lang="en-US" sz="2400" dirty="0">
                <a:solidFill>
                  <a:srgbClr val="000099"/>
                </a:solidFill>
              </a:rPr>
              <a:t>“hgipublic3”</a:t>
            </a:r>
          </a:p>
          <a:p>
            <a:pPr marL="628650"/>
            <a:r>
              <a:rPr lang="en-US" sz="2400" dirty="0" smtClean="0"/>
              <a:t>Complimentary parking at the hotel </a:t>
            </a:r>
          </a:p>
          <a:p>
            <a:pPr marL="628650"/>
            <a:r>
              <a:rPr lang="en-US" sz="2400" dirty="0" smtClean="0"/>
              <a:t>All meetings in this room (Big Sur)</a:t>
            </a:r>
          </a:p>
          <a:p>
            <a:pPr marL="628650"/>
            <a:r>
              <a:rPr lang="en-US" sz="2400" dirty="0" smtClean="0"/>
              <a:t>Breaks at Vista Del Mar right outside of Big Sur</a:t>
            </a:r>
          </a:p>
          <a:p>
            <a:pPr marL="628650"/>
            <a:r>
              <a:rPr lang="en-US" altLang="zh-TW" sz="2400" dirty="0" smtClean="0"/>
              <a:t>All meals at Presidio room (same floor across the hall, above the lobby area)</a:t>
            </a:r>
          </a:p>
          <a:p>
            <a:pPr marL="628650"/>
            <a:r>
              <a:rPr lang="en-US" altLang="zh-TW" sz="2400" dirty="0" smtClean="0"/>
              <a:t>Your badge will also serve as lunch/dinner ticket</a:t>
            </a:r>
          </a:p>
          <a:p>
            <a:pPr marL="355600" indent="0">
              <a:buNone/>
            </a:pPr>
            <a:endParaRPr lang="en-US" dirty="0" smtClean="0"/>
          </a:p>
          <a:p>
            <a:pPr marL="628650"/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  <a:ln/>
        </p:spPr>
        <p:txBody>
          <a:bodyPr>
            <a:normAutofit/>
          </a:bodyPr>
          <a:lstStyle/>
          <a:p>
            <a:r>
              <a:rPr lang="en-US" sz="3600" b="1" dirty="0" smtClean="0"/>
              <a:t>Technical Program Committee</a:t>
            </a:r>
            <a:endParaRPr lang="en-US" sz="3600" b="1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2819400"/>
            <a:ext cx="3987800" cy="3492500"/>
          </a:xfrm>
          <a:ln/>
        </p:spPr>
        <p:txBody>
          <a:bodyPr>
            <a:normAutofit/>
          </a:bodyPr>
          <a:lstStyle/>
          <a:p>
            <a:pPr marL="628650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 err="1">
                <a:solidFill>
                  <a:srgbClr val="A50021"/>
                </a:solidFill>
              </a:rPr>
              <a:t>Aiqun</a:t>
            </a:r>
            <a:r>
              <a:rPr lang="en-US" sz="1600" b="1" i="1" dirty="0">
                <a:solidFill>
                  <a:srgbClr val="A50021"/>
                </a:solidFill>
              </a:rPr>
              <a:t> Cao  </a:t>
            </a:r>
            <a:r>
              <a:rPr lang="en-US" sz="1600" b="1" i="1" dirty="0" smtClean="0">
                <a:solidFill>
                  <a:srgbClr val="000099"/>
                </a:solidFill>
              </a:rPr>
              <a:t>(Synopsys)</a:t>
            </a:r>
          </a:p>
          <a:p>
            <a:pPr marL="628650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>
                <a:solidFill>
                  <a:srgbClr val="A50021"/>
                </a:solidFill>
              </a:rPr>
              <a:t>David </a:t>
            </a:r>
            <a:r>
              <a:rPr lang="en-US" sz="1600" b="1" i="1" dirty="0" err="1">
                <a:solidFill>
                  <a:srgbClr val="A50021"/>
                </a:solidFill>
              </a:rPr>
              <a:t>Chinnery</a:t>
            </a:r>
            <a:r>
              <a:rPr lang="en-US" sz="1600" b="1" i="1" dirty="0">
                <a:solidFill>
                  <a:srgbClr val="A50021"/>
                </a:solidFill>
              </a:rPr>
              <a:t> </a:t>
            </a:r>
            <a:r>
              <a:rPr lang="en-US" sz="1600" b="1" i="1" dirty="0" smtClean="0">
                <a:solidFill>
                  <a:srgbClr val="000099"/>
                </a:solidFill>
              </a:rPr>
              <a:t>(Mentor Graphics)</a:t>
            </a:r>
          </a:p>
          <a:p>
            <a:pPr marL="628650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>
                <a:solidFill>
                  <a:srgbClr val="A50021"/>
                </a:solidFill>
              </a:rPr>
              <a:t>Stephan </a:t>
            </a:r>
            <a:r>
              <a:rPr lang="en-US" sz="1600" b="1" i="1" dirty="0" smtClean="0">
                <a:solidFill>
                  <a:srgbClr val="A50021"/>
                </a:solidFill>
              </a:rPr>
              <a:t>Held </a:t>
            </a:r>
            <a:r>
              <a:rPr lang="en-US" sz="1600" b="1" i="1" dirty="0" smtClean="0">
                <a:solidFill>
                  <a:srgbClr val="000099"/>
                </a:solidFill>
              </a:rPr>
              <a:t>(Univ</a:t>
            </a:r>
            <a:r>
              <a:rPr lang="en-US" sz="1600" b="1" i="1" dirty="0">
                <a:solidFill>
                  <a:srgbClr val="000099"/>
                </a:solidFill>
              </a:rPr>
              <a:t>. of Bonn</a:t>
            </a:r>
            <a:r>
              <a:rPr lang="en-US" sz="1600" b="1" i="1" dirty="0" smtClean="0">
                <a:solidFill>
                  <a:srgbClr val="000099"/>
                </a:solidFill>
              </a:rPr>
              <a:t>)</a:t>
            </a:r>
          </a:p>
          <a:p>
            <a:pPr marL="628650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>
                <a:solidFill>
                  <a:srgbClr val="A50021"/>
                </a:solidFill>
              </a:rPr>
              <a:t>Dwight </a:t>
            </a:r>
            <a:r>
              <a:rPr lang="en-US" sz="1600" b="1" i="1" dirty="0" smtClean="0">
                <a:solidFill>
                  <a:srgbClr val="A50021"/>
                </a:solidFill>
              </a:rPr>
              <a:t>Hill </a:t>
            </a:r>
            <a:r>
              <a:rPr lang="en-US" sz="1600" b="1" i="1" dirty="0">
                <a:solidFill>
                  <a:srgbClr val="000099"/>
                </a:solidFill>
              </a:rPr>
              <a:t>(Synopsys</a:t>
            </a:r>
            <a:r>
              <a:rPr lang="en-US" sz="1600" b="1" i="1" dirty="0" smtClean="0">
                <a:solidFill>
                  <a:srgbClr val="000099"/>
                </a:solidFill>
              </a:rPr>
              <a:t>)</a:t>
            </a:r>
            <a:endParaRPr lang="en-US" sz="1600" i="1" dirty="0">
              <a:solidFill>
                <a:srgbClr val="A50021"/>
              </a:solidFill>
            </a:endParaRPr>
          </a:p>
          <a:p>
            <a:pPr marL="628650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 err="1">
                <a:solidFill>
                  <a:srgbClr val="A50021"/>
                </a:solidFill>
              </a:rPr>
              <a:t>Tsung</a:t>
            </a:r>
            <a:r>
              <a:rPr lang="en-US" sz="1600" b="1" i="1" dirty="0">
                <a:solidFill>
                  <a:srgbClr val="A50021"/>
                </a:solidFill>
              </a:rPr>
              <a:t>-Yi </a:t>
            </a:r>
            <a:r>
              <a:rPr lang="en-US" sz="1600" b="1" i="1" dirty="0" smtClean="0">
                <a:solidFill>
                  <a:srgbClr val="A50021"/>
                </a:solidFill>
              </a:rPr>
              <a:t>Ho </a:t>
            </a:r>
            <a:r>
              <a:rPr lang="en-US" sz="1600" b="1" i="1" dirty="0">
                <a:solidFill>
                  <a:srgbClr val="000099"/>
                </a:solidFill>
              </a:rPr>
              <a:t>(National Cheng Kung Univ</a:t>
            </a:r>
            <a:r>
              <a:rPr lang="en-US" sz="1600" b="1" i="1" dirty="0" smtClean="0">
                <a:solidFill>
                  <a:srgbClr val="000099"/>
                </a:solidFill>
              </a:rPr>
              <a:t>.)</a:t>
            </a:r>
          </a:p>
          <a:p>
            <a:pPr marL="628650">
              <a:spcBef>
                <a:spcPts val="600"/>
              </a:spcBef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 smtClean="0">
                <a:solidFill>
                  <a:srgbClr val="A50021"/>
                </a:solidFill>
              </a:rPr>
              <a:t>Andrew Kennings </a:t>
            </a:r>
            <a:r>
              <a:rPr lang="en-US" sz="1600" b="1" i="1" dirty="0" smtClean="0">
                <a:solidFill>
                  <a:srgbClr val="000099"/>
                </a:solidFill>
              </a:rPr>
              <a:t>(Univ. of Waterloo)</a:t>
            </a:r>
          </a:p>
          <a:p>
            <a:pPr marL="628650">
              <a:spcBef>
                <a:spcPts val="600"/>
              </a:spcBef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>
                <a:solidFill>
                  <a:srgbClr val="A50021"/>
                </a:solidFill>
              </a:rPr>
              <a:t>Jens </a:t>
            </a:r>
            <a:r>
              <a:rPr lang="en-US" sz="1600" b="1" i="1" dirty="0" err="1">
                <a:solidFill>
                  <a:srgbClr val="A50021"/>
                </a:solidFill>
              </a:rPr>
              <a:t>Lienig</a:t>
            </a:r>
            <a:r>
              <a:rPr lang="en-US" sz="1600" b="1" i="1" dirty="0">
                <a:solidFill>
                  <a:srgbClr val="A50021"/>
                </a:solidFill>
              </a:rPr>
              <a:t> </a:t>
            </a:r>
            <a:r>
              <a:rPr lang="en-US" sz="1600" b="1" i="1" dirty="0">
                <a:solidFill>
                  <a:srgbClr val="000099"/>
                </a:solidFill>
              </a:rPr>
              <a:t>(Dresden Univ. of Technology</a:t>
            </a:r>
            <a:r>
              <a:rPr lang="en-US" sz="1600" b="1" i="1" dirty="0" smtClean="0">
                <a:solidFill>
                  <a:srgbClr val="000099"/>
                </a:solidFill>
              </a:rPr>
              <a:t>)</a:t>
            </a:r>
          </a:p>
          <a:p>
            <a:pPr marL="628650">
              <a:spcBef>
                <a:spcPts val="600"/>
              </a:spcBef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 err="1">
                <a:solidFill>
                  <a:srgbClr val="A50021"/>
                </a:solidFill>
              </a:rPr>
              <a:t>Guojie</a:t>
            </a:r>
            <a:r>
              <a:rPr lang="en-US" sz="1600" b="1" i="1" dirty="0">
                <a:solidFill>
                  <a:srgbClr val="A50021"/>
                </a:solidFill>
              </a:rPr>
              <a:t> </a:t>
            </a:r>
            <a:r>
              <a:rPr lang="en-US" sz="1600" b="1" i="1" dirty="0" smtClean="0">
                <a:solidFill>
                  <a:srgbClr val="A50021"/>
                </a:solidFill>
              </a:rPr>
              <a:t>Luo </a:t>
            </a:r>
            <a:r>
              <a:rPr lang="en-US" sz="1600" b="1" i="1" dirty="0" smtClean="0">
                <a:solidFill>
                  <a:srgbClr val="000099"/>
                </a:solidFill>
              </a:rPr>
              <a:t>(Peking </a:t>
            </a:r>
            <a:r>
              <a:rPr lang="en-US" sz="1600" b="1" i="1" dirty="0">
                <a:solidFill>
                  <a:srgbClr val="000099"/>
                </a:solidFill>
              </a:rPr>
              <a:t>Univ.)</a:t>
            </a:r>
          </a:p>
          <a:p>
            <a:pPr marL="628650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lang="en-US" sz="1600" b="1" i="1" dirty="0">
                <a:solidFill>
                  <a:srgbClr val="A50021"/>
                </a:solidFill>
              </a:rPr>
              <a:t>Yu-Yen </a:t>
            </a:r>
            <a:r>
              <a:rPr lang="en-US" sz="1600" b="1" i="1" dirty="0" smtClean="0">
                <a:solidFill>
                  <a:srgbClr val="A50021"/>
                </a:solidFill>
              </a:rPr>
              <a:t>Mo </a:t>
            </a:r>
            <a:r>
              <a:rPr lang="en-US" sz="1600" b="1" i="1" dirty="0" smtClean="0">
                <a:solidFill>
                  <a:srgbClr val="000099"/>
                </a:solidFill>
              </a:rPr>
              <a:t>(Oracle)</a:t>
            </a:r>
            <a:endParaRPr lang="en-US" altLang="zh-TW" sz="1600" b="1" i="1" dirty="0">
              <a:solidFill>
                <a:srgbClr val="A50021"/>
              </a:solidFill>
              <a:sym typeface="Gill Sans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987800" y="1629370"/>
            <a:ext cx="386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0099"/>
                </a:solidFill>
              </a:rPr>
              <a:t>Technical Program Chair</a:t>
            </a:r>
          </a:p>
          <a:p>
            <a:pPr algn="ctr"/>
            <a:r>
              <a:rPr lang="en-US" dirty="0">
                <a:solidFill>
                  <a:srgbClr val="A50021"/>
                </a:solidFill>
              </a:rPr>
              <a:t>Evangeline Young</a:t>
            </a:r>
            <a:endParaRPr lang="en-US" altLang="zh-TW" dirty="0">
              <a:solidFill>
                <a:srgbClr val="A50021"/>
              </a:solidFill>
            </a:endParaRPr>
          </a:p>
          <a:p>
            <a:pPr algn="ctr"/>
            <a:r>
              <a:rPr lang="en-US" altLang="zh-TW" i="1" dirty="0">
                <a:solidFill>
                  <a:srgbClr val="000099"/>
                </a:solidFill>
              </a:rPr>
              <a:t>Chinese Univ. of Hong Kong</a:t>
            </a:r>
          </a:p>
          <a:p>
            <a:pPr algn="ctr"/>
            <a:r>
              <a:rPr lang="en-US" altLang="zh-TW" dirty="0" smtClean="0"/>
              <a:t> </a:t>
            </a:r>
            <a:endParaRPr lang="en-US" altLang="zh-TW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1" name="Picture 2" descr="C:\Documents and Settings\Azi\Desktop\y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952500"/>
            <a:ext cx="1600201" cy="16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708400" y="2755900"/>
            <a:ext cx="5054600" cy="34925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err="1">
                <a:solidFill>
                  <a:srgbClr val="A50021"/>
                </a:solidFill>
              </a:rPr>
              <a:t>Sherief</a:t>
            </a:r>
            <a:r>
              <a:rPr kumimoji="0" lang="en-US" sz="1600" i="1" dirty="0">
                <a:solidFill>
                  <a:srgbClr val="A50021"/>
                </a:solidFill>
              </a:rPr>
              <a:t> </a:t>
            </a:r>
            <a:r>
              <a:rPr kumimoji="0" lang="en-US" sz="1600" i="1" dirty="0" err="1">
                <a:solidFill>
                  <a:srgbClr val="A50021"/>
                </a:solidFill>
              </a:rPr>
              <a:t>Reda</a:t>
            </a:r>
            <a:r>
              <a:rPr kumimoji="0" lang="en-US" sz="1600" i="1" dirty="0">
                <a:solidFill>
                  <a:srgbClr val="A50021"/>
                </a:solidFill>
              </a:rPr>
              <a:t> 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(Brown Univ</a:t>
            </a:r>
            <a:r>
              <a:rPr kumimoji="0" lang="en-US" sz="1600" i="1" dirty="0">
                <a:solidFill>
                  <a:srgbClr val="000099"/>
                </a:solidFill>
              </a:rPr>
              <a:t>.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>
                <a:solidFill>
                  <a:srgbClr val="A50021"/>
                </a:solidFill>
              </a:rPr>
              <a:t>William Swartz </a:t>
            </a:r>
            <a:r>
              <a:rPr kumimoji="0" lang="en-US" sz="1600" i="1" dirty="0">
                <a:solidFill>
                  <a:srgbClr val="000099"/>
                </a:solidFill>
              </a:rPr>
              <a:t>(</a:t>
            </a:r>
            <a:r>
              <a:rPr kumimoji="0" lang="en-US" sz="1600" i="1" dirty="0" err="1">
                <a:solidFill>
                  <a:srgbClr val="000099"/>
                </a:solidFill>
              </a:rPr>
              <a:t>TimberWolf</a:t>
            </a:r>
            <a:r>
              <a:rPr kumimoji="0" lang="en-US" sz="1600" i="1" dirty="0">
                <a:solidFill>
                  <a:srgbClr val="000099"/>
                </a:solidFill>
              </a:rPr>
              <a:t> Inc.)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>
                <a:solidFill>
                  <a:srgbClr val="A50021"/>
                </a:solidFill>
              </a:rPr>
              <a:t>Atsushi </a:t>
            </a:r>
            <a:r>
              <a:rPr kumimoji="0" lang="en-US" sz="1600" i="1" dirty="0" smtClean="0">
                <a:solidFill>
                  <a:srgbClr val="A50021"/>
                </a:solidFill>
              </a:rPr>
              <a:t>Takahashi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</a:t>
            </a:r>
            <a:r>
              <a:rPr kumimoji="0" lang="en-US" sz="1600" i="1" dirty="0">
                <a:solidFill>
                  <a:srgbClr val="000099"/>
                </a:solidFill>
              </a:rPr>
              <a:t>Tokyo Institute of Technology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>
                <a:solidFill>
                  <a:srgbClr val="A50021"/>
                </a:solidFill>
              </a:rPr>
              <a:t>Natarajan </a:t>
            </a:r>
            <a:r>
              <a:rPr kumimoji="0" lang="en-US" sz="1600" i="1" dirty="0" err="1">
                <a:solidFill>
                  <a:srgbClr val="A50021"/>
                </a:solidFill>
              </a:rPr>
              <a:t>Viswanathan</a:t>
            </a:r>
            <a:r>
              <a:rPr kumimoji="0" lang="en-US" sz="1600" i="1" dirty="0">
                <a:solidFill>
                  <a:srgbClr val="A50021"/>
                </a:solidFill>
              </a:rPr>
              <a:t>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(IBM Research)</a:t>
            </a:r>
            <a:endParaRPr kumimoji="0" lang="en-US" sz="1600" b="0" i="1" dirty="0" smtClean="0">
              <a:solidFill>
                <a:srgbClr val="A50021"/>
              </a:solidFill>
            </a:endParaRP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>
                <a:solidFill>
                  <a:srgbClr val="A50021"/>
                </a:solidFill>
              </a:rPr>
              <a:t>Alexey </a:t>
            </a:r>
            <a:r>
              <a:rPr kumimoji="0" lang="en-US" sz="1600" i="1" dirty="0" err="1">
                <a:solidFill>
                  <a:srgbClr val="A50021"/>
                </a:solidFill>
              </a:rPr>
              <a:t>Volosskiy</a:t>
            </a:r>
            <a:r>
              <a:rPr kumimoji="0" lang="en-US" sz="1600" i="1" dirty="0">
                <a:solidFill>
                  <a:srgbClr val="A50021"/>
                </a:solidFill>
              </a:rPr>
              <a:t>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(AMD)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err="1">
                <a:solidFill>
                  <a:srgbClr val="A50021"/>
                </a:solidFill>
              </a:rPr>
              <a:t>Jackey</a:t>
            </a:r>
            <a:r>
              <a:rPr kumimoji="0" lang="en-US" sz="1600" i="1" dirty="0">
                <a:solidFill>
                  <a:srgbClr val="A50021"/>
                </a:solidFill>
              </a:rPr>
              <a:t> Yan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(Cadence)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b="1" i="1" dirty="0" smtClean="0">
                <a:solidFill>
                  <a:srgbClr val="A50021"/>
                </a:solidFill>
              </a:rPr>
              <a:t>Jens </a:t>
            </a:r>
            <a:r>
              <a:rPr kumimoji="0" lang="en-US" sz="1600" b="1" i="1" dirty="0" err="1" smtClean="0">
                <a:solidFill>
                  <a:srgbClr val="A50021"/>
                </a:solidFill>
              </a:rPr>
              <a:t>Lienig</a:t>
            </a:r>
            <a:r>
              <a:rPr kumimoji="0" lang="en-US" sz="1600" b="1" i="1" dirty="0" smtClean="0">
                <a:solidFill>
                  <a:srgbClr val="A50021"/>
                </a:solidFill>
              </a:rPr>
              <a:t>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(Dresden Univ. of Technology)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err="1">
                <a:solidFill>
                  <a:srgbClr val="A50021"/>
                </a:solidFill>
              </a:rPr>
              <a:t>Hailong</a:t>
            </a:r>
            <a:r>
              <a:rPr kumimoji="0" lang="en-US" sz="1600" i="1" dirty="0">
                <a:solidFill>
                  <a:srgbClr val="A50021"/>
                </a:solidFill>
              </a:rPr>
              <a:t> </a:t>
            </a:r>
            <a:r>
              <a:rPr kumimoji="0" lang="en-US" sz="1600" i="1" dirty="0" smtClean="0">
                <a:solidFill>
                  <a:srgbClr val="A50021"/>
                </a:solidFill>
              </a:rPr>
              <a:t>Yao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</a:t>
            </a:r>
            <a:r>
              <a:rPr kumimoji="0" lang="en-US" sz="1600" i="1" dirty="0">
                <a:solidFill>
                  <a:srgbClr val="000099"/>
                </a:solidFill>
              </a:rPr>
              <a:t>Tsinghua Univ.)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>
                <a:solidFill>
                  <a:srgbClr val="A50021"/>
                </a:solidFill>
              </a:rPr>
              <a:t>Cheng </a:t>
            </a:r>
            <a:r>
              <a:rPr kumimoji="0" lang="en-US" sz="1600" i="1" dirty="0" err="1">
                <a:solidFill>
                  <a:srgbClr val="A50021"/>
                </a:solidFill>
              </a:rPr>
              <a:t>Zhuo</a:t>
            </a:r>
            <a:r>
              <a:rPr kumimoji="0" lang="en-US" sz="1600" i="1" dirty="0">
                <a:solidFill>
                  <a:srgbClr val="A50021"/>
                </a:solidFill>
              </a:rPr>
              <a:t>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(Intel)</a:t>
            </a:r>
            <a:endParaRPr kumimoji="0" lang="en-US" altLang="zh-TW" sz="1600" b="1" i="1" dirty="0">
              <a:solidFill>
                <a:srgbClr val="A50021"/>
              </a:solidFill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092952" cy="960120"/>
          </a:xfrm>
          <a:ln/>
        </p:spPr>
        <p:txBody>
          <a:bodyPr>
            <a:normAutofit/>
          </a:bodyPr>
          <a:lstStyle/>
          <a:p>
            <a:r>
              <a:rPr lang="en-US" sz="3200" b="1" dirty="0" smtClean="0"/>
              <a:t>Technical Program</a:t>
            </a:r>
            <a:endParaRPr lang="en-US" sz="32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990600"/>
            <a:ext cx="8178800" cy="4724400"/>
          </a:xfrm>
          <a:ln/>
        </p:spPr>
        <p:txBody>
          <a:bodyPr>
            <a:normAutofit/>
          </a:bodyPr>
          <a:lstStyle/>
          <a:p>
            <a:pPr marL="628650"/>
            <a:r>
              <a:rPr lang="en-US" sz="2800" dirty="0" smtClean="0"/>
              <a:t>44 abstract submissions and 37 full submissions, authors from</a:t>
            </a:r>
          </a:p>
          <a:p>
            <a:pPr marL="1097280" lvl="1"/>
            <a:r>
              <a:rPr lang="en-US" sz="2800" dirty="0" smtClean="0"/>
              <a:t>US, Taiwan, India, China, Japan, Hong Kong, Canada, France, Germany, Israel, Brazil, Korea</a:t>
            </a:r>
          </a:p>
          <a:p>
            <a:pPr marL="628650"/>
            <a:endParaRPr lang="en-US" sz="2800" dirty="0"/>
          </a:p>
          <a:p>
            <a:pPr marL="628650"/>
            <a:r>
              <a:rPr lang="en-US" sz="2800" dirty="0" smtClean="0"/>
              <a:t>185 reviews, 5 reviews per submission</a:t>
            </a:r>
          </a:p>
          <a:p>
            <a:pPr marL="811530" lvl="1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628650"/>
            <a:r>
              <a:rPr lang="en-US" sz="2800" dirty="0" smtClean="0"/>
              <a:t>14 </a:t>
            </a:r>
            <a:r>
              <a:rPr lang="en-US" sz="2800" dirty="0"/>
              <a:t>accepted </a:t>
            </a:r>
            <a:r>
              <a:rPr lang="en-US" sz="2800" dirty="0" smtClean="0"/>
              <a:t>papers  (37.8% acceptance rate)</a:t>
            </a:r>
            <a:endParaRPr lang="en-US" altLang="zh-TW" sz="2400" dirty="0" smtClean="0"/>
          </a:p>
          <a:p>
            <a:pPr marL="1028700" lvl="1"/>
            <a:endParaRPr lang="en-US" sz="2400" dirty="0" smtClean="0"/>
          </a:p>
          <a:p>
            <a:pPr marL="1028700" lvl="1"/>
            <a:endParaRPr lang="en-US" sz="2400" dirty="0" smtClean="0"/>
          </a:p>
          <a:p>
            <a:pPr marL="1028700" lvl="1"/>
            <a:endParaRPr lang="en-US" sz="2400" dirty="0" smtClean="0"/>
          </a:p>
          <a:p>
            <a:pPr marL="1028700" lvl="1"/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846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59080"/>
            <a:ext cx="4495800" cy="807720"/>
          </a:xfrm>
          <a:ln/>
        </p:spPr>
        <p:txBody>
          <a:bodyPr>
            <a:normAutofit/>
          </a:bodyPr>
          <a:lstStyle/>
          <a:p>
            <a:r>
              <a:rPr lang="en-US" sz="3200" b="1" dirty="0" smtClean="0"/>
              <a:t>Symposium Logistics</a:t>
            </a:r>
            <a:endParaRPr lang="en-US" sz="3200" b="1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001000" cy="5334000"/>
          </a:xfrm>
          <a:ln/>
        </p:spPr>
        <p:txBody>
          <a:bodyPr>
            <a:normAutofit lnSpcReduction="10000"/>
          </a:bodyPr>
          <a:lstStyle/>
          <a:p>
            <a:pPr marL="628650"/>
            <a:r>
              <a:rPr lang="en-US" sz="2800" dirty="0" smtClean="0"/>
              <a:t>Speakers</a:t>
            </a:r>
          </a:p>
          <a:p>
            <a:pPr marL="937260" lvl="1"/>
            <a:r>
              <a:rPr lang="en-US" sz="2400" dirty="0" smtClean="0"/>
              <a:t>Check in with your Session Chair and load your slides prior to your session</a:t>
            </a:r>
          </a:p>
          <a:p>
            <a:pPr marL="937260" lvl="1"/>
            <a:r>
              <a:rPr lang="en-US" sz="2400" dirty="0" smtClean="0"/>
              <a:t>Keep on time</a:t>
            </a:r>
          </a:p>
          <a:p>
            <a:pPr marL="937260" lvl="1"/>
            <a:r>
              <a:rPr lang="en-US" sz="2400" dirty="0"/>
              <a:t>A</a:t>
            </a:r>
            <a:r>
              <a:rPr lang="en-US" sz="2400" dirty="0" smtClean="0"/>
              <a:t>ll slides will be posted (as </a:t>
            </a:r>
            <a:r>
              <a:rPr lang="en-US" sz="2400" dirty="0" err="1" smtClean="0"/>
              <a:t>pdf’s</a:t>
            </a:r>
            <a:r>
              <a:rPr lang="en-US" sz="2400" dirty="0" smtClean="0"/>
              <a:t>) on the ISPD website; if not okay, please inform your Session Chair</a:t>
            </a:r>
          </a:p>
          <a:p>
            <a:pPr marL="628650"/>
            <a:r>
              <a:rPr lang="en-US" sz="2800" dirty="0" smtClean="0"/>
              <a:t>Session Chairs</a:t>
            </a:r>
          </a:p>
          <a:p>
            <a:pPr marL="937260" lvl="1"/>
            <a:r>
              <a:rPr lang="en-US" sz="2400" dirty="0" smtClean="0"/>
              <a:t>Know your speakers, help to load slides in advance</a:t>
            </a:r>
          </a:p>
          <a:p>
            <a:pPr marL="937260" lvl="1"/>
            <a:r>
              <a:rPr lang="en-US" sz="2400" dirty="0" smtClean="0"/>
              <a:t>Keep your sessions on time</a:t>
            </a:r>
          </a:p>
          <a:p>
            <a:pPr marL="537210"/>
            <a:r>
              <a:rPr lang="en-US" sz="2800" dirty="0" smtClean="0"/>
              <a:t>Audiences</a:t>
            </a:r>
          </a:p>
          <a:p>
            <a:pPr marL="937260" lvl="1"/>
            <a:r>
              <a:rPr lang="en-US" sz="2400" dirty="0"/>
              <a:t>Please set your cell phones to silent/vibration m</a:t>
            </a:r>
            <a:r>
              <a:rPr lang="en-US" sz="2400" dirty="0" smtClean="0"/>
              <a:t>ode</a:t>
            </a:r>
          </a:p>
          <a:p>
            <a:pPr marL="937260" lvl="1"/>
            <a:r>
              <a:rPr lang="en-US" sz="2400" dirty="0"/>
              <a:t>Questions are </a:t>
            </a:r>
            <a:r>
              <a:rPr lang="en-US" sz="2400" dirty="0" smtClean="0"/>
              <a:t>encouraged, </a:t>
            </a:r>
            <a:r>
              <a:rPr lang="en-US" sz="2400" i="1" dirty="0" smtClean="0">
                <a:solidFill>
                  <a:srgbClr val="000099"/>
                </a:solidFill>
              </a:rPr>
              <a:t>interruptions </a:t>
            </a:r>
            <a:r>
              <a:rPr lang="en-US" sz="2400" i="1" dirty="0">
                <a:solidFill>
                  <a:srgbClr val="000099"/>
                </a:solidFill>
              </a:rPr>
              <a:t>are </a:t>
            </a:r>
            <a:r>
              <a:rPr lang="en-US" sz="2400" i="1" dirty="0" smtClean="0">
                <a:solidFill>
                  <a:srgbClr val="000099"/>
                </a:solidFill>
              </a:rPr>
              <a:t>okay! </a:t>
            </a:r>
            <a:r>
              <a:rPr lang="en-US" sz="2400" dirty="0" smtClean="0"/>
              <a:t>Please identify yourself </a:t>
            </a:r>
            <a:r>
              <a:rPr lang="en-US" sz="2400" dirty="0"/>
              <a:t>before asking </a:t>
            </a:r>
            <a:r>
              <a:rPr lang="en-US" sz="2400" dirty="0" smtClean="0"/>
              <a:t>questions</a:t>
            </a:r>
            <a:endParaRPr lang="en-US" sz="2400" dirty="0"/>
          </a:p>
          <a:p>
            <a:pPr marL="537210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49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 idx="4294967295"/>
          </p:nvPr>
        </p:nvSpPr>
        <p:spPr>
          <a:xfrm>
            <a:off x="0" y="88900"/>
            <a:ext cx="6464300" cy="685800"/>
          </a:xfrm>
        </p:spPr>
        <p:txBody>
          <a:bodyPr/>
          <a:lstStyle/>
          <a:p>
            <a:r>
              <a:rPr lang="en-US" altLang="zh-TW" sz="3200" b="1" dirty="0" smtClean="0"/>
              <a:t>Steering Committee</a:t>
            </a:r>
            <a:endParaRPr lang="zh-TW" altLang="en-US" sz="3200" b="1" dirty="0" smtClean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3975100" y="1295400"/>
            <a:ext cx="248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A50021"/>
                </a:solidFill>
              </a:rPr>
              <a:t>Cliff Sze</a:t>
            </a: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IBM Research</a:t>
            </a:r>
          </a:p>
          <a:p>
            <a:pPr algn="ctr"/>
            <a:r>
              <a:rPr lang="en-US" altLang="zh-TW" i="1" dirty="0" smtClean="0">
                <a:solidFill>
                  <a:srgbClr val="000099"/>
                </a:solidFill>
              </a:rPr>
              <a:t>Steering Committee Chair</a:t>
            </a:r>
            <a:endParaRPr lang="zh-TW" altLang="en-US" i="1" dirty="0" smtClean="0">
              <a:solidFill>
                <a:srgbClr val="000099"/>
              </a:solidFill>
            </a:endParaRPr>
          </a:p>
          <a:p>
            <a:pPr algn="ctr"/>
            <a:r>
              <a:rPr lang="en-US" altLang="zh-TW" dirty="0" smtClean="0"/>
              <a:t> </a:t>
            </a:r>
            <a:endParaRPr lang="en-US" altLang="zh-TW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1198491" cy="1677888"/>
          </a:xfrm>
          <a:prstGeom prst="rect">
            <a:avLst/>
          </a:prstGeom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219200" y="2755900"/>
            <a:ext cx="5054600" cy="34925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smtClean="0">
                <a:solidFill>
                  <a:srgbClr val="A50021"/>
                </a:solidFill>
              </a:rPr>
              <a:t>Ismail </a:t>
            </a:r>
            <a:r>
              <a:rPr kumimoji="0" lang="en-US" sz="1600" i="1" dirty="0" err="1" smtClean="0">
                <a:solidFill>
                  <a:srgbClr val="A50021"/>
                </a:solidFill>
              </a:rPr>
              <a:t>Bustany</a:t>
            </a:r>
            <a:r>
              <a:rPr kumimoji="0" lang="en-US" sz="1600" i="1" dirty="0" smtClean="0">
                <a:solidFill>
                  <a:srgbClr val="A50021"/>
                </a:solidFill>
              </a:rPr>
              <a:t>  </a:t>
            </a:r>
            <a:r>
              <a:rPr kumimoji="0" lang="en-US" sz="1600" b="1" i="1" dirty="0" smtClean="0">
                <a:solidFill>
                  <a:srgbClr val="000099"/>
                </a:solidFill>
              </a:rPr>
              <a:t>(Mentor Graphics)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smtClean="0">
                <a:solidFill>
                  <a:srgbClr val="A50021"/>
                </a:solidFill>
              </a:rPr>
              <a:t>Yao-Wen Chang </a:t>
            </a:r>
            <a:r>
              <a:rPr kumimoji="0" lang="en-US" sz="1600" i="1" dirty="0" smtClean="0">
                <a:solidFill>
                  <a:srgbClr val="000099"/>
                </a:solidFill>
              </a:rPr>
              <a:t>(National Taiwan University)</a:t>
            </a:r>
            <a:endParaRPr kumimoji="0" lang="en-US" sz="1600" i="1" dirty="0">
              <a:solidFill>
                <a:srgbClr val="000099"/>
              </a:solidFill>
            </a:endParaRP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>
                <a:solidFill>
                  <a:srgbClr val="A50021"/>
                </a:solidFill>
              </a:rPr>
              <a:t>Patrick </a:t>
            </a:r>
            <a:r>
              <a:rPr kumimoji="0" lang="en-US" sz="1600" i="1" dirty="0" err="1" smtClean="0">
                <a:solidFill>
                  <a:srgbClr val="A50021"/>
                </a:solidFill>
              </a:rPr>
              <a:t>Groeneveld</a:t>
            </a:r>
            <a:r>
              <a:rPr kumimoji="0" lang="en-US" sz="1600" i="1" dirty="0" smtClean="0">
                <a:solidFill>
                  <a:srgbClr val="A50021"/>
                </a:solidFill>
              </a:rPr>
              <a:t> </a:t>
            </a:r>
            <a:r>
              <a:rPr kumimoji="0" lang="en-US" sz="1600" i="1" dirty="0" smtClean="0">
                <a:solidFill>
                  <a:srgbClr val="000099"/>
                </a:solidFill>
              </a:rPr>
              <a:t>(Synopsys)</a:t>
            </a:r>
            <a:endParaRPr kumimoji="0" lang="en-US" sz="1600" i="1" dirty="0">
              <a:solidFill>
                <a:srgbClr val="000099"/>
              </a:solidFill>
            </a:endParaRP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err="1">
                <a:solidFill>
                  <a:srgbClr val="A50021"/>
                </a:solidFill>
              </a:rPr>
              <a:t>Inki</a:t>
            </a:r>
            <a:r>
              <a:rPr kumimoji="0" lang="en-US" sz="1600" i="1" dirty="0">
                <a:solidFill>
                  <a:srgbClr val="A50021"/>
                </a:solidFill>
              </a:rPr>
              <a:t> Hong </a:t>
            </a:r>
            <a:r>
              <a:rPr kumimoji="0" lang="en-US" sz="1600" i="1" dirty="0">
                <a:solidFill>
                  <a:srgbClr val="000099"/>
                </a:solidFill>
              </a:rPr>
              <a:t>(Cadence</a:t>
            </a:r>
            <a:r>
              <a:rPr kumimoji="0" lang="en-US" sz="1600" i="1" dirty="0" smtClean="0">
                <a:solidFill>
                  <a:srgbClr val="000099"/>
                </a:solidFill>
              </a:rPr>
              <a:t>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smtClean="0">
                <a:solidFill>
                  <a:srgbClr val="A50021"/>
                </a:solidFill>
              </a:rPr>
              <a:t>Cheng-</a:t>
            </a:r>
            <a:r>
              <a:rPr kumimoji="0" lang="en-US" sz="1600" i="1" dirty="0" err="1" smtClean="0">
                <a:solidFill>
                  <a:srgbClr val="A50021"/>
                </a:solidFill>
              </a:rPr>
              <a:t>Kok</a:t>
            </a:r>
            <a:r>
              <a:rPr kumimoji="0" lang="en-US" sz="1600" i="1" dirty="0" smtClean="0">
                <a:solidFill>
                  <a:srgbClr val="A50021"/>
                </a:solidFill>
              </a:rPr>
              <a:t> </a:t>
            </a:r>
            <a:r>
              <a:rPr kumimoji="0" lang="en-US" sz="1600" i="1" dirty="0" err="1" smtClean="0">
                <a:solidFill>
                  <a:srgbClr val="A50021"/>
                </a:solidFill>
              </a:rPr>
              <a:t>Koh</a:t>
            </a:r>
            <a:r>
              <a:rPr kumimoji="0" lang="en-US" sz="1600" i="1" dirty="0" smtClean="0">
                <a:solidFill>
                  <a:srgbClr val="A50021"/>
                </a:solidFill>
              </a:rPr>
              <a:t> </a:t>
            </a:r>
            <a:r>
              <a:rPr kumimoji="0" lang="en-US" sz="1600" i="1" dirty="0" smtClean="0">
                <a:solidFill>
                  <a:srgbClr val="000099"/>
                </a:solidFill>
              </a:rPr>
              <a:t>(Purdue University)</a:t>
            </a:r>
            <a:endParaRPr kumimoji="0" lang="en-US" sz="1600" i="1" dirty="0">
              <a:solidFill>
                <a:srgbClr val="000099"/>
              </a:solidFill>
            </a:endParaRP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err="1">
                <a:solidFill>
                  <a:srgbClr val="A50021"/>
                </a:solidFill>
              </a:rPr>
              <a:t>Malgorzata</a:t>
            </a:r>
            <a:r>
              <a:rPr kumimoji="0" lang="en-US" sz="1600" i="1" dirty="0">
                <a:solidFill>
                  <a:srgbClr val="A50021"/>
                </a:solidFill>
              </a:rPr>
              <a:t> </a:t>
            </a:r>
            <a:r>
              <a:rPr kumimoji="0" lang="en-US" sz="1600" i="1" dirty="0" smtClean="0">
                <a:solidFill>
                  <a:srgbClr val="A50021"/>
                </a:solidFill>
              </a:rPr>
              <a:t>Marek-</a:t>
            </a:r>
            <a:r>
              <a:rPr kumimoji="0" lang="en-US" sz="1600" i="1" dirty="0" err="1" smtClean="0">
                <a:solidFill>
                  <a:srgbClr val="A50021"/>
                </a:solidFill>
              </a:rPr>
              <a:t>Sadowska</a:t>
            </a:r>
            <a:r>
              <a:rPr kumimoji="0" lang="en-US" sz="1600" i="1" dirty="0" smtClean="0">
                <a:solidFill>
                  <a:srgbClr val="A50021"/>
                </a:solidFill>
              </a:rPr>
              <a:t> </a:t>
            </a:r>
            <a:r>
              <a:rPr kumimoji="0" lang="en-US" sz="1600" i="1" dirty="0" smtClean="0">
                <a:solidFill>
                  <a:srgbClr val="000099"/>
                </a:solidFill>
              </a:rPr>
              <a:t>(UC Santa Barbara)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r>
              <a:rPr kumimoji="0" lang="en-US" sz="1600" i="1" dirty="0" smtClean="0">
                <a:solidFill>
                  <a:srgbClr val="A50021"/>
                </a:solidFill>
              </a:rPr>
              <a:t>Noel Menezes </a:t>
            </a:r>
            <a:r>
              <a:rPr kumimoji="0" lang="en-US" sz="1600" i="1" dirty="0" smtClean="0">
                <a:solidFill>
                  <a:srgbClr val="000099"/>
                </a:solidFill>
              </a:rPr>
              <a:t>(Intel)</a:t>
            </a:r>
          </a:p>
          <a:p>
            <a:pPr marL="628650" fontAlgn="auto">
              <a:spcBef>
                <a:spcPts val="600"/>
              </a:spcBef>
              <a:spcAft>
                <a:spcPts val="0"/>
              </a:spcAft>
              <a:buNone/>
              <a:tabLst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  <a:tab pos="2880360" algn="l"/>
                <a:tab pos="3200400" algn="l"/>
                <a:tab pos="3520440" algn="l"/>
                <a:tab pos="3840480" algn="l"/>
                <a:tab pos="320040" algn="l"/>
                <a:tab pos="640080" algn="l"/>
                <a:tab pos="960120" algn="l"/>
                <a:tab pos="1280160" algn="l"/>
                <a:tab pos="1600200" algn="l"/>
                <a:tab pos="1920240" algn="l"/>
                <a:tab pos="2240280" algn="l"/>
                <a:tab pos="2560320" algn="l"/>
              </a:tabLst>
            </a:pPr>
            <a:endParaRPr kumimoji="0" lang="en-US" altLang="zh-TW" sz="1600" i="1" dirty="0">
              <a:solidFill>
                <a:srgbClr val="A50021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864352" cy="838200"/>
          </a:xfrm>
          <a:ln/>
        </p:spPr>
        <p:txBody>
          <a:bodyPr>
            <a:normAutofit/>
          </a:bodyPr>
          <a:lstStyle/>
          <a:p>
            <a:r>
              <a:rPr lang="en-US" sz="3200" b="1" dirty="0" smtClean="0"/>
              <a:t>Invited Talks</a:t>
            </a:r>
            <a:endParaRPr lang="en-US" sz="32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914400"/>
            <a:ext cx="8178800" cy="5410200"/>
          </a:xfrm>
          <a:ln/>
        </p:spPr>
        <p:txBody>
          <a:bodyPr>
            <a:noAutofit/>
          </a:bodyPr>
          <a:lstStyle/>
          <a:p>
            <a:pPr marL="468630"/>
            <a:r>
              <a:rPr lang="en-US" altLang="zh-TW" sz="2400" dirty="0" smtClean="0"/>
              <a:t>Industry</a:t>
            </a:r>
          </a:p>
          <a:p>
            <a:pPr marL="937260" lvl="1"/>
            <a:r>
              <a:rPr lang="en-US" altLang="zh-TW" sz="2000" dirty="0" smtClean="0"/>
              <a:t>LETI</a:t>
            </a:r>
          </a:p>
          <a:p>
            <a:pPr marL="937260" lvl="1"/>
            <a:r>
              <a:rPr lang="en-US" altLang="zh-TW" sz="2000" dirty="0" smtClean="0"/>
              <a:t>IC Manage</a:t>
            </a:r>
          </a:p>
          <a:p>
            <a:pPr marL="937260" lvl="1"/>
            <a:r>
              <a:rPr lang="en-US" sz="2000" dirty="0" smtClean="0"/>
              <a:t>Mentor Graphics</a:t>
            </a:r>
          </a:p>
          <a:p>
            <a:pPr marL="937260" lvl="1"/>
            <a:r>
              <a:rPr lang="en-US" sz="2000" dirty="0" err="1" smtClean="0"/>
              <a:t>Nangate</a:t>
            </a:r>
            <a:endParaRPr lang="en-US" sz="2000" dirty="0" smtClean="0"/>
          </a:p>
          <a:p>
            <a:pPr marL="937260" lvl="1"/>
            <a:r>
              <a:rPr lang="en-US" sz="2000" dirty="0" smtClean="0"/>
              <a:t>Sage Design Automation</a:t>
            </a:r>
          </a:p>
          <a:p>
            <a:pPr marL="468630"/>
            <a:r>
              <a:rPr lang="en-US" sz="2400" dirty="0" smtClean="0"/>
              <a:t>Academia</a:t>
            </a:r>
          </a:p>
          <a:p>
            <a:pPr marL="937260" lvl="1"/>
            <a:r>
              <a:rPr lang="en-US" sz="2000" dirty="0" smtClean="0"/>
              <a:t>Dresden Univ. of Technology</a:t>
            </a:r>
          </a:p>
          <a:p>
            <a:pPr marL="937260" lvl="1"/>
            <a:r>
              <a:rPr lang="en-US" sz="2000" dirty="0" smtClean="0"/>
              <a:t>Stanford</a:t>
            </a:r>
          </a:p>
          <a:p>
            <a:pPr marL="937260" lvl="1"/>
            <a:r>
              <a:rPr lang="en-US" sz="2000" dirty="0" smtClean="0"/>
              <a:t>UCSB</a:t>
            </a:r>
          </a:p>
          <a:p>
            <a:pPr marL="937260" lvl="1"/>
            <a:r>
              <a:rPr lang="en-US" sz="2000" dirty="0" smtClean="0"/>
              <a:t>Univ. of Toronto</a:t>
            </a:r>
          </a:p>
          <a:p>
            <a:pPr marL="937260" lvl="1"/>
            <a:r>
              <a:rPr lang="en-US" sz="2000" dirty="0" smtClean="0"/>
              <a:t>NCSU</a:t>
            </a:r>
          </a:p>
          <a:p>
            <a:pPr marL="937260" lvl="1"/>
            <a:r>
              <a:rPr lang="en-US" sz="2000" dirty="0" smtClean="0"/>
              <a:t>Reutlingen Univ.</a:t>
            </a:r>
          </a:p>
          <a:p>
            <a:pPr marL="937260" lvl="1"/>
            <a:r>
              <a:rPr lang="en-US" sz="2000" dirty="0" smtClean="0"/>
              <a:t>UFRGS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TextBox 2"/>
          <p:cNvSpPr txBox="1"/>
          <p:nvPr/>
        </p:nvSpPr>
        <p:spPr>
          <a:xfrm>
            <a:off x="4953000" y="2971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Also have an entire invited session on </a:t>
            </a:r>
            <a:r>
              <a:rPr lang="en-US" i="1" dirty="0" err="1" smtClean="0"/>
              <a:t>FreePDK</a:t>
            </a:r>
            <a:r>
              <a:rPr lang="en-US" i="1" dirty="0" smtClean="0"/>
              <a:t> at 10:30am on Wednesday.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7671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731520"/>
          </a:xfrm>
          <a:ln/>
        </p:spPr>
        <p:txBody>
          <a:bodyPr>
            <a:normAutofit/>
          </a:bodyPr>
          <a:lstStyle/>
          <a:p>
            <a:r>
              <a:rPr lang="en-US" sz="3200" b="1" dirty="0"/>
              <a:t>Best </a:t>
            </a:r>
            <a:r>
              <a:rPr lang="en-US" sz="3200" b="1" dirty="0" smtClean="0"/>
              <a:t>Paper Award Candidates</a:t>
            </a:r>
            <a:endParaRPr lang="en-US" sz="3200" b="1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305800" cy="5638800"/>
          </a:xfrm>
          <a:ln/>
        </p:spPr>
        <p:txBody>
          <a:bodyPr>
            <a:noAutofit/>
          </a:bodyPr>
          <a:lstStyle/>
          <a:p>
            <a:r>
              <a:rPr lang="en-US" altLang="zh-TW" sz="2400" dirty="0" smtClean="0"/>
              <a:t>Session 2: </a:t>
            </a:r>
            <a:r>
              <a:rPr lang="en-US" sz="2400" b="1" dirty="0" smtClean="0"/>
              <a:t>Q-Learning </a:t>
            </a:r>
            <a:r>
              <a:rPr lang="en-US" sz="2400" b="1" dirty="0"/>
              <a:t>Based Dynamic Voltage Scaling for Designs with Graceful </a:t>
            </a:r>
            <a:r>
              <a:rPr lang="en-US" sz="2400" b="1" dirty="0" smtClean="0"/>
              <a:t>Degradation</a:t>
            </a:r>
            <a:r>
              <a:rPr lang="en-US" sz="2400" dirty="0" smtClean="0"/>
              <a:t>,</a:t>
            </a:r>
            <a:r>
              <a:rPr lang="en-US" sz="2400" b="1" dirty="0">
                <a:solidFill>
                  <a:srgbClr val="A50021"/>
                </a:solidFill>
              </a:rPr>
              <a:t> </a:t>
            </a:r>
            <a:r>
              <a:rPr lang="en-US" sz="2400" b="1" dirty="0" smtClean="0">
                <a:solidFill>
                  <a:srgbClr val="A50021"/>
                </a:solidFill>
              </a:rPr>
              <a:t>(Yu-</a:t>
            </a:r>
            <a:r>
              <a:rPr lang="en-US" sz="2400" b="1" dirty="0" err="1" smtClean="0">
                <a:solidFill>
                  <a:srgbClr val="A50021"/>
                </a:solidFill>
              </a:rPr>
              <a:t>Guang</a:t>
            </a:r>
            <a:r>
              <a:rPr lang="en-US" sz="2400" b="1" dirty="0" smtClean="0">
                <a:solidFill>
                  <a:srgbClr val="A50021"/>
                </a:solidFill>
              </a:rPr>
              <a:t> </a:t>
            </a:r>
            <a:r>
              <a:rPr lang="en-US" sz="2400" b="1" dirty="0">
                <a:solidFill>
                  <a:srgbClr val="A50021"/>
                </a:solidFill>
              </a:rPr>
              <a:t>Chen, Wan-Yu Wen, Tao Wang, </a:t>
            </a:r>
            <a:r>
              <a:rPr lang="en-US" sz="2400" b="1" dirty="0" err="1">
                <a:solidFill>
                  <a:srgbClr val="A50021"/>
                </a:solidFill>
              </a:rPr>
              <a:t>Yiyu</a:t>
            </a:r>
            <a:r>
              <a:rPr lang="en-US" sz="2400" b="1" dirty="0">
                <a:solidFill>
                  <a:srgbClr val="A50021"/>
                </a:solidFill>
              </a:rPr>
              <a:t> Shi and Shih-</a:t>
            </a:r>
            <a:r>
              <a:rPr lang="en-US" sz="2400" b="1" dirty="0" err="1">
                <a:solidFill>
                  <a:srgbClr val="A50021"/>
                </a:solidFill>
              </a:rPr>
              <a:t>Chieh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smtClean="0">
                <a:solidFill>
                  <a:srgbClr val="A50021"/>
                </a:solidFill>
              </a:rPr>
              <a:t>Chang)</a:t>
            </a:r>
            <a:r>
              <a:rPr lang="en-US" altLang="zh-TW" sz="2400" b="1" dirty="0" smtClean="0">
                <a:solidFill>
                  <a:srgbClr val="A50021"/>
                </a:solidFill>
              </a:rPr>
              <a:t> </a:t>
            </a:r>
          </a:p>
          <a:p>
            <a:endParaRPr lang="en-US" sz="2400" b="1" dirty="0">
              <a:solidFill>
                <a:srgbClr val="A50021"/>
              </a:solidFill>
            </a:endParaRPr>
          </a:p>
          <a:p>
            <a:r>
              <a:rPr lang="en-US" altLang="zh-TW" sz="2400" dirty="0" smtClean="0"/>
              <a:t>Session 3: </a:t>
            </a:r>
            <a:r>
              <a:rPr lang="en-US" sz="2400" b="1" dirty="0" smtClean="0"/>
              <a:t>A </a:t>
            </a:r>
            <a:r>
              <a:rPr lang="en-US" sz="2400" b="1" dirty="0"/>
              <a:t>Cell-Based Row-Structure Layout Decomposer for Triple Patterning </a:t>
            </a:r>
            <a:r>
              <a:rPr lang="en-US" sz="2400" b="1" dirty="0" smtClean="0"/>
              <a:t>Lithography</a:t>
            </a:r>
            <a:r>
              <a:rPr lang="en-US" sz="2400" dirty="0" smtClean="0"/>
              <a:t>,</a:t>
            </a:r>
            <a:r>
              <a:rPr lang="en-US" sz="2400" dirty="0"/>
              <a:t> </a:t>
            </a:r>
            <a:r>
              <a:rPr lang="en-US" sz="2400" b="1" dirty="0" smtClean="0">
                <a:solidFill>
                  <a:srgbClr val="A50021"/>
                </a:solidFill>
              </a:rPr>
              <a:t>(</a:t>
            </a:r>
            <a:r>
              <a:rPr lang="en-US" sz="2400" b="1" dirty="0" err="1" smtClean="0">
                <a:solidFill>
                  <a:srgbClr val="A50021"/>
                </a:solidFill>
              </a:rPr>
              <a:t>Hsi</a:t>
            </a:r>
            <a:r>
              <a:rPr lang="en-US" sz="2400" b="1" dirty="0" smtClean="0">
                <a:solidFill>
                  <a:srgbClr val="A50021"/>
                </a:solidFill>
              </a:rPr>
              <a:t>-An </a:t>
            </a:r>
            <a:r>
              <a:rPr lang="en-US" sz="2400" b="1" dirty="0" err="1">
                <a:solidFill>
                  <a:srgbClr val="A50021"/>
                </a:solidFill>
              </a:rPr>
              <a:t>Chien</a:t>
            </a:r>
            <a:r>
              <a:rPr lang="en-US" sz="2400" b="1" dirty="0">
                <a:solidFill>
                  <a:srgbClr val="A50021"/>
                </a:solidFill>
              </a:rPr>
              <a:t>, </a:t>
            </a:r>
            <a:r>
              <a:rPr lang="en-US" sz="2400" b="1" dirty="0" err="1">
                <a:solidFill>
                  <a:srgbClr val="A50021"/>
                </a:solidFill>
              </a:rPr>
              <a:t>Szu</a:t>
            </a:r>
            <a:r>
              <a:rPr lang="en-US" sz="2400" b="1" dirty="0">
                <a:solidFill>
                  <a:srgbClr val="A50021"/>
                </a:solidFill>
              </a:rPr>
              <a:t>-Yuan Han, Ye-Hong Chen and Ting-Chi </a:t>
            </a:r>
            <a:r>
              <a:rPr lang="en-US" sz="2400" b="1" dirty="0" smtClean="0">
                <a:solidFill>
                  <a:srgbClr val="A50021"/>
                </a:solidFill>
              </a:rPr>
              <a:t>Wang)</a:t>
            </a:r>
            <a:r>
              <a:rPr lang="en-US" altLang="zh-TW" sz="2400" b="1" dirty="0" smtClean="0">
                <a:solidFill>
                  <a:srgbClr val="A50021"/>
                </a:solidFill>
              </a:rPr>
              <a:t> </a:t>
            </a:r>
            <a:endParaRPr lang="en-US" sz="2400" b="1" dirty="0">
              <a:solidFill>
                <a:srgbClr val="A50021"/>
              </a:solidFill>
            </a:endParaRP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Session 7: </a:t>
            </a:r>
            <a:r>
              <a:rPr lang="en-US" sz="2400" b="1" dirty="0" smtClean="0"/>
              <a:t>Timing-Driven </a:t>
            </a:r>
            <a:r>
              <a:rPr lang="en-US" sz="2400" b="1" dirty="0"/>
              <a:t>Placement Based on Dynamic Net-Weighting for Efficient Slack Histogram </a:t>
            </a:r>
            <a:r>
              <a:rPr lang="en-US" sz="2400" b="1" dirty="0" smtClean="0"/>
              <a:t>Compression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A50021"/>
                </a:solidFill>
              </a:rPr>
              <a:t>(</a:t>
            </a:r>
            <a:r>
              <a:rPr lang="en-US" sz="2400" b="1" dirty="0" err="1" smtClean="0">
                <a:solidFill>
                  <a:srgbClr val="A50021"/>
                </a:solidFill>
              </a:rPr>
              <a:t>Chrystian</a:t>
            </a:r>
            <a:r>
              <a:rPr lang="en-US" sz="2400" b="1" dirty="0" smtClean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Guth</a:t>
            </a:r>
            <a:r>
              <a:rPr lang="en-US" sz="2400" b="1" dirty="0">
                <a:solidFill>
                  <a:srgbClr val="A50021"/>
                </a:solidFill>
              </a:rPr>
              <a:t>, </a:t>
            </a:r>
            <a:r>
              <a:rPr lang="en-US" sz="2400" b="1" dirty="0" err="1">
                <a:solidFill>
                  <a:srgbClr val="A50021"/>
                </a:solidFill>
              </a:rPr>
              <a:t>Vinicius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Livramento</a:t>
            </a:r>
            <a:r>
              <a:rPr lang="en-US" sz="2400" b="1" dirty="0">
                <a:solidFill>
                  <a:srgbClr val="A50021"/>
                </a:solidFill>
              </a:rPr>
              <a:t>, Renan </a:t>
            </a:r>
            <a:r>
              <a:rPr lang="en-US" sz="2400" b="1" dirty="0" err="1">
                <a:solidFill>
                  <a:srgbClr val="A50021"/>
                </a:solidFill>
              </a:rPr>
              <a:t>Netto</a:t>
            </a:r>
            <a:r>
              <a:rPr lang="en-US" sz="2400" b="1" dirty="0">
                <a:solidFill>
                  <a:srgbClr val="A50021"/>
                </a:solidFill>
              </a:rPr>
              <a:t>, Renan Fonseca, José </a:t>
            </a:r>
            <a:r>
              <a:rPr lang="en-US" sz="2400" b="1" dirty="0" err="1">
                <a:solidFill>
                  <a:srgbClr val="A50021"/>
                </a:solidFill>
              </a:rPr>
              <a:t>Luís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Güntzel</a:t>
            </a:r>
            <a:r>
              <a:rPr lang="en-US" sz="2400" b="1" dirty="0">
                <a:solidFill>
                  <a:srgbClr val="A50021"/>
                </a:solidFill>
              </a:rPr>
              <a:t> and Luiz </a:t>
            </a:r>
            <a:r>
              <a:rPr lang="en-US" sz="2400" b="1" dirty="0" smtClean="0">
                <a:solidFill>
                  <a:srgbClr val="A50021"/>
                </a:solidFill>
              </a:rPr>
              <a:t>Santos)</a:t>
            </a:r>
            <a:r>
              <a:rPr lang="en-US" sz="2400" b="1" dirty="0">
                <a:solidFill>
                  <a:srgbClr val="A50021"/>
                </a:solidFill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798-4A31-4BF6-8AA8-1BD8E6CE486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nimBg="1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18581</TotalTime>
  <Words>929</Words>
  <Application>Microsoft Office PowerPoint</Application>
  <PresentationFormat>On-screen Show (4:3)</PresentationFormat>
  <Paragraphs>230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Blends</vt:lpstr>
      <vt:lpstr>Office Theme</vt:lpstr>
      <vt:lpstr>Welcome to ISPD 2015   ACM International Symposium on Physical Design </vt:lpstr>
      <vt:lpstr>Organization Committee</vt:lpstr>
      <vt:lpstr>Hotel Logistics</vt:lpstr>
      <vt:lpstr>Technical Program Committee</vt:lpstr>
      <vt:lpstr>Technical Program</vt:lpstr>
      <vt:lpstr>Symposium Logistics</vt:lpstr>
      <vt:lpstr>Steering Committee</vt:lpstr>
      <vt:lpstr>Invited Talks</vt:lpstr>
      <vt:lpstr>Best Paper Award Candidates</vt:lpstr>
      <vt:lpstr>PowerPoint Presentation</vt:lpstr>
      <vt:lpstr>ISPD Lifetime Achievement Award</vt:lpstr>
      <vt:lpstr>ISPD Lifetime Achievement Award</vt:lpstr>
      <vt:lpstr>Souvenir for Tribute to Prof. Antriech </vt:lpstr>
      <vt:lpstr>Blockage-Aware Detailed Routing-Driven  Placement Contest</vt:lpstr>
      <vt:lpstr>Monterey Movie Tour</vt:lpstr>
      <vt:lpstr>Sponsors</vt:lpstr>
      <vt:lpstr>Keynote </vt:lpstr>
    </vt:vector>
  </TitlesOfParts>
  <Company>National Taiwan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Legalization</dc:title>
  <dc:creator>Chuck Chen</dc:creator>
  <cp:lastModifiedBy>EMSLaptop</cp:lastModifiedBy>
  <cp:revision>2572</cp:revision>
  <dcterms:created xsi:type="dcterms:W3CDTF">2006-04-08T07:59:54Z</dcterms:created>
  <dcterms:modified xsi:type="dcterms:W3CDTF">2015-03-30T14:53:25Z</dcterms:modified>
</cp:coreProperties>
</file>