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51" r:id="rId2"/>
    <p:sldId id="452" r:id="rId3"/>
    <p:sldId id="453" r:id="rId4"/>
    <p:sldId id="454" r:id="rId5"/>
    <p:sldId id="455" r:id="rId6"/>
    <p:sldId id="456" r:id="rId7"/>
    <p:sldId id="457" r:id="rId8"/>
    <p:sldId id="458" r:id="rId9"/>
    <p:sldId id="459" r:id="rId10"/>
    <p:sldId id="460" r:id="rId11"/>
    <p:sldId id="461" r:id="rId12"/>
    <p:sldId id="462" r:id="rId13"/>
    <p:sldId id="463" r:id="rId14"/>
    <p:sldId id="464" r:id="rId15"/>
    <p:sldId id="489" r:id="rId16"/>
    <p:sldId id="491" r:id="rId17"/>
    <p:sldId id="467" r:id="rId18"/>
    <p:sldId id="468" r:id="rId19"/>
    <p:sldId id="469" r:id="rId20"/>
    <p:sldId id="470" r:id="rId21"/>
    <p:sldId id="475" r:id="rId22"/>
    <p:sldId id="471" r:id="rId23"/>
    <p:sldId id="473" r:id="rId24"/>
    <p:sldId id="474" r:id="rId25"/>
    <p:sldId id="446" r:id="rId26"/>
    <p:sldId id="433" r:id="rId27"/>
    <p:sldId id="447" r:id="rId28"/>
    <p:sldId id="448" r:id="rId29"/>
    <p:sldId id="449" r:id="rId30"/>
    <p:sldId id="450" r:id="rId31"/>
    <p:sldId id="393" r:id="rId32"/>
    <p:sldId id="389" r:id="rId33"/>
    <p:sldId id="476" r:id="rId34"/>
    <p:sldId id="477" r:id="rId35"/>
    <p:sldId id="478" r:id="rId36"/>
    <p:sldId id="479" r:id="rId37"/>
    <p:sldId id="427" r:id="rId38"/>
    <p:sldId id="480" r:id="rId39"/>
    <p:sldId id="481" r:id="rId40"/>
    <p:sldId id="482" r:id="rId41"/>
    <p:sldId id="425" r:id="rId42"/>
    <p:sldId id="483" r:id="rId43"/>
    <p:sldId id="484" r:id="rId44"/>
    <p:sldId id="485" r:id="rId45"/>
    <p:sldId id="487" r:id="rId46"/>
    <p:sldId id="488" r:id="rId47"/>
    <p:sldId id="493" r:id="rId48"/>
    <p:sldId id="395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705"/>
    <a:srgbClr val="FFD7BE"/>
    <a:srgbClr val="FFFF66"/>
    <a:srgbClr val="DF855D"/>
    <a:srgbClr val="8E5645"/>
    <a:srgbClr val="7C644D"/>
    <a:srgbClr val="E25B00"/>
    <a:srgbClr val="1F3373"/>
    <a:srgbClr val="2F4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DE7F505-49AE-4B45-B6E0-0E1D67F489F2}" type="datetime1">
              <a:rPr lang="en-US"/>
              <a:pPr>
                <a:defRPr/>
              </a:pPr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240C42-3E27-3946-A52B-F4EA78F60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869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9B86B6F-E151-F248-94C7-76EACA9D63FF}" type="datetime1">
              <a:rPr lang="en-US"/>
              <a:pPr>
                <a:defRPr/>
              </a:pPr>
              <a:t>3/31/2015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F94639-CF80-3F46-9488-9892D77BF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420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9BC32-8D4B-0445-9F43-D92E7C975089}" type="slidenum">
              <a:rPr lang="en-US"/>
              <a:pPr/>
              <a:t>6</a:t>
            </a:fld>
            <a:endParaRPr lang="en-US"/>
          </a:p>
        </p:txBody>
      </p:sp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4AFEB-5DD6-7D46-831E-311C4B626394}" type="slidenum">
              <a:rPr lang="en-US"/>
              <a:pPr/>
              <a:t>7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3534E2-FD8F-ED40-AF50-EDD49641BAFC}" type="slidenum">
              <a:rPr lang="en-US"/>
              <a:pPr/>
              <a:t>8</a:t>
            </a:fld>
            <a:endParaRPr lang="en-US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94639-CF80-3F46-9488-9892D77BFF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7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94639-CF80-3F46-9488-9892D77BFF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ptblank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2133600"/>
            <a:ext cx="7772400" cy="1470025"/>
          </a:xfrm>
        </p:spPr>
        <p:txBody>
          <a:bodyPr/>
          <a:lstStyle>
            <a:lvl1pPr>
              <a:lnSpc>
                <a:spcPct val="100000"/>
              </a:lnSpc>
              <a:defRPr sz="4400">
                <a:effectLst>
                  <a:outerShdw blurRad="50800" dist="50800" dir="2700000" algn="tl" rotWithShape="0">
                    <a:srgbClr val="000000">
                      <a:alpha val="85000"/>
                    </a:srgbClr>
                  </a:outerShdw>
                </a:effectLst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6576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  Rob A. Rutenbar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8C7C6-6690-824F-AD80-AB6B39894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609600"/>
            <a:ext cx="226695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609600"/>
            <a:ext cx="664845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  Rob A. Rutenbar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4C84F-1A61-7E40-BACA-286E17E28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906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05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  Rob A. </a:t>
            </a:r>
            <a:r>
              <a:rPr lang="en-US"/>
              <a:t>Rutenbar </a:t>
            </a:r>
            <a:r>
              <a:rPr lang="en-US" smtClean="0"/>
              <a:t>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5C32-5D8D-F04D-AE47-2894C67BC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0" y="609600"/>
            <a:ext cx="91440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Slide </a:t>
            </a:r>
            <a:fld id="{EA881BF2-A4CC-FF45-ACE4-3B1180284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  Rob A. Rutenbar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Slide </a:t>
            </a:r>
            <a:fld id="{B0BC5DF0-02E4-384F-99A5-488C02C4E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>
            <a:off x="0" y="609600"/>
            <a:ext cx="91440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038600" cy="4830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038600" cy="4830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Slide  </a:t>
            </a:r>
            <a:fld id="{FAF1593C-148F-5247-B313-36438F535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Slide </a:t>
            </a:r>
            <a:fld id="{0B6F3AF2-29CE-B44B-8BE4-C69CFE0C1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33F91-9EFC-1E43-B715-7C8743B8C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00B-8A88-C448-B635-FF4862D5E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248D2-F55E-ED46-BC9B-2D9F1A3C7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©  Rob A. Rutenbar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0DB06-C3C6-454B-A450-15A51E7B1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uildingppt_slide2"/>
          <p:cNvPicPr>
            <a:picLocks noChangeAspect="1" noChangeArrowheads="1"/>
          </p:cNvPicPr>
          <p:nvPr userDrawn="1"/>
        </p:nvPicPr>
        <p:blipFill>
          <a:blip r:embed="rId14"/>
          <a:srcRect t="2222"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09600"/>
            <a:ext cx="906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3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770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595959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en-US" dirty="0"/>
              <a:t>Slide </a:t>
            </a:r>
            <a:fld id="{78F0D9E9-30C0-244F-A6FA-4432BFB733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09600"/>
            <a:ext cx="91440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/>
          <a:ea typeface="ＭＳ Ｐゴシック" pitchFamily="33" charset="-128"/>
          <a:cs typeface="Calibri"/>
        </a:defRPr>
      </a:lvl1pPr>
      <a:lvl2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 pitchFamily="33" charset="0"/>
          <a:ea typeface="ＭＳ Ｐゴシック" pitchFamily="33" charset="-128"/>
          <a:cs typeface="Calibri" charset="0"/>
        </a:defRPr>
      </a:lvl2pPr>
      <a:lvl3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 pitchFamily="33" charset="0"/>
          <a:ea typeface="ＭＳ Ｐゴシック" pitchFamily="33" charset="-128"/>
          <a:cs typeface="Calibri" charset="0"/>
        </a:defRPr>
      </a:lvl3pPr>
      <a:lvl4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 pitchFamily="33" charset="0"/>
          <a:ea typeface="ＭＳ Ｐゴシック" pitchFamily="33" charset="-128"/>
          <a:cs typeface="Calibri" charset="0"/>
        </a:defRPr>
      </a:lvl4pPr>
      <a:lvl5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 pitchFamily="33" charset="0"/>
          <a:ea typeface="ＭＳ Ｐゴシック" pitchFamily="33" charset="-128"/>
          <a:cs typeface="Calibr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E25B00"/>
          </a:solidFill>
          <a:latin typeface="Agenda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E25B00"/>
          </a:solidFill>
          <a:latin typeface="Agenda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E25B00"/>
          </a:solidFill>
          <a:latin typeface="Agenda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E25B00"/>
          </a:solidFill>
          <a:latin typeface="Agenda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2"/>
        <a:buChar char="§"/>
        <a:defRPr sz="2400" b="1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2"/>
        <a:buChar char="§"/>
        <a:defRPr sz="2200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2"/>
        <a:buChar char="§"/>
        <a:defRPr sz="2200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2"/>
        <a:buChar char="§"/>
        <a:defRPr sz="2200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2"/>
        <a:buChar char="§"/>
        <a:defRPr sz="2200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F3373"/>
          </a:solidFill>
          <a:latin typeface="+mn-lt"/>
          <a:ea typeface="ＭＳ Ｐゴシック" pitchFamily="33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F3373"/>
          </a:solidFill>
          <a:latin typeface="+mn-lt"/>
          <a:ea typeface="ＭＳ Ｐゴシック" pitchFamily="33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F3373"/>
          </a:solidFill>
          <a:latin typeface="+mn-lt"/>
          <a:ea typeface="ＭＳ Ｐゴシック" pitchFamily="33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F3373"/>
          </a:solidFill>
          <a:latin typeface="+mn-lt"/>
          <a:ea typeface="ＭＳ Ｐゴシック" pitchFamily="3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wmf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5.jpg"/><Relationship Id="rId3" Type="http://schemas.openxmlformats.org/officeDocument/2006/relationships/image" Target="../media/image7.png"/><Relationship Id="rId7" Type="http://schemas.openxmlformats.org/officeDocument/2006/relationships/image" Target="../media/image19.gif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13.wmf"/><Relationship Id="rId5" Type="http://schemas.openxmlformats.org/officeDocument/2006/relationships/image" Target="../media/image10.png"/><Relationship Id="rId15" Type="http://schemas.openxmlformats.org/officeDocument/2006/relationships/image" Target="../media/image21.jpe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5.png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2133600"/>
            <a:ext cx="90678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chemeClr val="tx1"/>
                  </a:outerShdw>
                </a:effectLst>
                <a:latin typeface="Calibri" charset="0"/>
                <a:ea typeface="ＭＳ Ｐゴシック" charset="-128"/>
                <a:cs typeface="Calibri" charset="0"/>
              </a:rPr>
              <a:t>Analog Circuit and </a:t>
            </a:r>
            <a:br>
              <a:rPr lang="en-US" dirty="0" smtClean="0">
                <a:effectLst>
                  <a:outerShdw blurRad="38100" dist="38100" dir="2700000" algn="tl">
                    <a:schemeClr val="tx1"/>
                  </a:outerShdw>
                </a:effectLst>
                <a:latin typeface="Calibri" charset="0"/>
                <a:ea typeface="ＭＳ Ｐゴシック" charset="-128"/>
                <a:cs typeface="Calibri" charset="0"/>
              </a:rPr>
            </a:br>
            <a:r>
              <a:rPr lang="en-US" dirty="0" smtClean="0">
                <a:effectLst>
                  <a:outerShdw blurRad="38100" dist="38100" dir="2700000" algn="tl">
                    <a:schemeClr val="tx1"/>
                  </a:outerShdw>
                </a:effectLst>
                <a:latin typeface="Calibri" charset="0"/>
                <a:ea typeface="ＭＳ Ｐゴシック" charset="-128"/>
                <a:cs typeface="Calibri" charset="0"/>
              </a:rPr>
              <a:t>Layout Synthesis Revisited</a:t>
            </a:r>
            <a:endParaRPr lang="en-US" dirty="0">
              <a:effectLst>
                <a:outerShdw blurRad="38100" dist="38100" dir="2700000" algn="tl">
                  <a:schemeClr val="tx1"/>
                </a:outerShdw>
              </a:effectLst>
              <a:latin typeface="Calibri" charset="0"/>
              <a:ea typeface="ＭＳ Ｐゴシック" charset="-128"/>
              <a:cs typeface="Calibri" charset="0"/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657600"/>
            <a:ext cx="6400800" cy="9144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-128"/>
              </a:rPr>
              <a:t>Rob A. Rutenbar</a:t>
            </a:r>
            <a:br>
              <a:rPr lang="en-US">
                <a:latin typeface="Calibri" charset="0"/>
                <a:ea typeface="ＭＳ Ｐゴシック" charset="-128"/>
              </a:rPr>
            </a:br>
            <a:r>
              <a:rPr lang="en-US">
                <a:latin typeface="Calibri" charset="0"/>
                <a:ea typeface="ＭＳ Ｐゴシック" charset="-128"/>
              </a:rPr>
              <a:t>Bliss Professor and Head</a:t>
            </a:r>
          </a:p>
        </p:txBody>
      </p:sp>
      <p:pic>
        <p:nvPicPr>
          <p:cNvPr id="2" name="Picture 1" descr="Screen Shot 2015-03-26 at 11.26.17 AM.png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221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3276600"/>
            <a:ext cx="8224190" cy="3221185"/>
            <a:chOff x="457200" y="3276600"/>
            <a:chExt cx="8224190" cy="3221185"/>
          </a:xfrm>
        </p:grpSpPr>
        <p:pic>
          <p:nvPicPr>
            <p:cNvPr id="8" name="Picture 7" descr="GraphPaperLogLog.bm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1800" y="3352800"/>
              <a:ext cx="2667000" cy="2667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9315648">
              <a:off x="2424871" y="5972392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baseline="0" dirty="0" smtClean="0">
                  <a:solidFill>
                    <a:srgbClr val="808080"/>
                  </a:solidFill>
                  <a:latin typeface="Arial Narrow"/>
                  <a:cs typeface="Arial Narrow"/>
                </a:rPr>
                <a:t>hour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315648">
              <a:off x="3403392" y="5932852"/>
              <a:ext cx="620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baseline="0" dirty="0" smtClean="0">
                  <a:solidFill>
                    <a:srgbClr val="808080"/>
                  </a:solidFill>
                  <a:latin typeface="Arial Narrow"/>
                  <a:cs typeface="Arial Narrow"/>
                </a:rPr>
                <a:t>day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9315648">
              <a:off x="3867006" y="5988811"/>
              <a:ext cx="8021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baseline="0" dirty="0" smtClean="0">
                  <a:solidFill>
                    <a:srgbClr val="808080"/>
                  </a:solidFill>
                  <a:latin typeface="Arial Narrow"/>
                  <a:cs typeface="Arial Narrow"/>
                </a:rPr>
                <a:t>week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9315648">
              <a:off x="4155483" y="6036120"/>
              <a:ext cx="955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baseline="0" dirty="0" smtClean="0">
                  <a:solidFill>
                    <a:srgbClr val="808080"/>
                  </a:solidFill>
                  <a:latin typeface="Arial Narrow"/>
                  <a:cs typeface="Arial Narrow"/>
                </a:rPr>
                <a:t>month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9315648">
              <a:off x="5040061" y="5960530"/>
              <a:ext cx="710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baseline="0" dirty="0" smtClean="0">
                  <a:solidFill>
                    <a:srgbClr val="808080"/>
                  </a:solidFill>
                  <a:latin typeface="Arial Narrow"/>
                  <a:cs typeface="Arial Narrow"/>
                </a:rPr>
                <a:t>year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6000" y="5638800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rgbClr val="808080"/>
                  </a:solidFill>
                  <a:latin typeface="Arial Narrow"/>
                  <a:cs typeface="Arial Narrow"/>
                </a:rPr>
                <a:t>hour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14240" y="4890024"/>
              <a:ext cx="620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chemeClr val="bg2"/>
                  </a:solidFill>
                  <a:latin typeface="Arial Narrow"/>
                  <a:cs typeface="Arial Narrow"/>
                </a:rPr>
                <a:t>day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32750" y="4343400"/>
              <a:ext cx="8021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chemeClr val="bg2"/>
                  </a:solidFill>
                  <a:latin typeface="Arial Narrow"/>
                  <a:cs typeface="Arial Narrow"/>
                </a:rPr>
                <a:t>week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79313" y="3886200"/>
              <a:ext cx="955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chemeClr val="bg2"/>
                  </a:solidFill>
                  <a:latin typeface="Arial Narrow"/>
                  <a:cs typeface="Arial Narrow"/>
                </a:rPr>
                <a:t>month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24472" y="3276600"/>
              <a:ext cx="710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chemeClr val="bg2"/>
                  </a:solidFill>
                  <a:latin typeface="Arial Narrow"/>
                  <a:cs typeface="Arial Narrow"/>
                </a:rPr>
                <a:t>year</a:t>
              </a:r>
            </a:p>
          </p:txBody>
        </p:sp>
        <p:sp>
          <p:nvSpPr>
            <p:cNvPr id="21" name="Right Brace 20"/>
            <p:cNvSpPr/>
            <p:nvPr/>
          </p:nvSpPr>
          <p:spPr bwMode="auto">
            <a:xfrm>
              <a:off x="5715000" y="6019800"/>
              <a:ext cx="304800" cy="457200"/>
            </a:xfrm>
            <a:prstGeom prst="rightBrace">
              <a:avLst/>
            </a:prstGeom>
            <a:noFill/>
            <a:ln w="38100" cap="flat" cmpd="sng" algn="ctr">
              <a:solidFill>
                <a:srgbClr val="E25B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96000" y="6019800"/>
              <a:ext cx="2585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baseline="0" dirty="0" smtClean="0">
                  <a:solidFill>
                    <a:srgbClr val="E25B00"/>
                  </a:solidFill>
                  <a:latin typeface="Arial Narrow"/>
                  <a:cs typeface="Arial Narrow"/>
                </a:rPr>
                <a:t>How long to setup?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200" y="3733800"/>
              <a:ext cx="13795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baseline="0" dirty="0" smtClean="0">
                  <a:solidFill>
                    <a:srgbClr val="E25B00"/>
                  </a:solidFill>
                  <a:latin typeface="Arial Narrow"/>
                  <a:cs typeface="Arial Narrow"/>
                </a:rPr>
                <a:t>How long </a:t>
              </a:r>
            </a:p>
            <a:p>
              <a:pPr algn="ctr"/>
              <a:r>
                <a:rPr lang="en-US" sz="2400" b="1" i="1" baseline="0" dirty="0" smtClean="0">
                  <a:solidFill>
                    <a:srgbClr val="E25B00"/>
                  </a:solidFill>
                  <a:latin typeface="Arial Narrow"/>
                  <a:cs typeface="Arial Narrow"/>
                </a:rPr>
                <a:t>to run?</a:t>
              </a:r>
            </a:p>
          </p:txBody>
        </p:sp>
        <p:sp>
          <p:nvSpPr>
            <p:cNvPr id="24" name="Left Brace 23"/>
            <p:cNvSpPr/>
            <p:nvPr/>
          </p:nvSpPr>
          <p:spPr bwMode="auto">
            <a:xfrm>
              <a:off x="1828800" y="3429000"/>
              <a:ext cx="381000" cy="2514600"/>
            </a:xfrm>
            <a:prstGeom prst="leftBrace">
              <a:avLst>
                <a:gd name="adj1" fmla="val 52412"/>
                <a:gd name="adj2" fmla="val 23154"/>
              </a:avLst>
            </a:prstGeom>
            <a:noFill/>
            <a:ln w="38100" cap="flat" cmpd="sng" algn="ctr">
              <a:solidFill>
                <a:srgbClr val="E25B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9067800" cy="685800"/>
          </a:xfrm>
        </p:spPr>
        <p:txBody>
          <a:bodyPr/>
          <a:lstStyle/>
          <a:p>
            <a:r>
              <a:rPr lang="en-US" dirty="0" smtClean="0"/>
              <a:t>This is the Landscape that Emerged…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114800" cy="2057400"/>
          </a:xfrm>
        </p:spPr>
        <p:txBody>
          <a:bodyPr/>
          <a:lstStyle/>
          <a:p>
            <a:r>
              <a:rPr lang="en-US" sz="2400" dirty="0" smtClean="0">
                <a:solidFill>
                  <a:srgbClr val="E25B00"/>
                </a:solidFill>
              </a:rPr>
              <a:t>Simulation-based</a:t>
            </a:r>
            <a:r>
              <a:rPr lang="en-US" sz="2400" dirty="0" smtClean="0"/>
              <a:t> tools </a:t>
            </a:r>
            <a:br>
              <a:rPr lang="en-US" sz="2400" dirty="0" smtClean="0"/>
            </a:br>
            <a:r>
              <a:rPr lang="en-US" sz="2400" dirty="0" smtClean="0"/>
              <a:t>(“SPICE-in-the-loop”)</a:t>
            </a:r>
          </a:p>
          <a:p>
            <a:pPr lvl="1"/>
            <a:r>
              <a:rPr lang="en-US" dirty="0" smtClean="0"/>
              <a:t>PRO:  same setup as validation</a:t>
            </a:r>
          </a:p>
          <a:p>
            <a:pPr lvl="1"/>
            <a:r>
              <a:rPr lang="en-US" dirty="0" smtClean="0"/>
              <a:t>PRO:  quicker to set up</a:t>
            </a:r>
          </a:p>
          <a:p>
            <a:pPr lvl="1"/>
            <a:r>
              <a:rPr lang="en-US" dirty="0" smtClean="0"/>
              <a:t>CON:  slowest to run; </a:t>
            </a:r>
            <a:r>
              <a:rPr lang="en-US" dirty="0" err="1" smtClean="0"/>
              <a:t>scaleup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2209800"/>
          </a:xfrm>
        </p:spPr>
        <p:txBody>
          <a:bodyPr/>
          <a:lstStyle/>
          <a:p>
            <a:r>
              <a:rPr lang="en-US" sz="2400" dirty="0" smtClean="0">
                <a:solidFill>
                  <a:srgbClr val="E25B00"/>
                </a:solidFill>
              </a:rPr>
              <a:t>Analytical</a:t>
            </a:r>
            <a:r>
              <a:rPr lang="en-US" sz="2400" dirty="0" smtClean="0"/>
              <a:t> modeler tools</a:t>
            </a:r>
            <a:br>
              <a:rPr lang="en-US" sz="2400" dirty="0" smtClean="0"/>
            </a:br>
            <a:r>
              <a:rPr lang="en-US" sz="2400" dirty="0" smtClean="0"/>
              <a:t>(“convex”, “smooth” etc)</a:t>
            </a:r>
          </a:p>
          <a:p>
            <a:pPr lvl="1"/>
            <a:r>
              <a:rPr lang="en-US" dirty="0" smtClean="0"/>
              <a:t>PRO:  run really, really fast</a:t>
            </a:r>
          </a:p>
          <a:p>
            <a:pPr lvl="1"/>
            <a:r>
              <a:rPr lang="en-US" dirty="0" smtClean="0"/>
              <a:t>PRO:  scale up to big things</a:t>
            </a:r>
          </a:p>
          <a:p>
            <a:pPr lvl="1"/>
            <a:r>
              <a:rPr lang="en-US" dirty="0" smtClean="0"/>
              <a:t>CON:  long setup; accuracy?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200400" y="3200400"/>
            <a:ext cx="3733800" cy="2743200"/>
            <a:chOff x="3200400" y="3200400"/>
            <a:chExt cx="3733800" cy="27432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3581400" y="4648200"/>
              <a:ext cx="1143000" cy="1295400"/>
            </a:xfrm>
            <a:prstGeom prst="roundRect">
              <a:avLst/>
            </a:prstGeom>
            <a:solidFill>
              <a:srgbClr val="FFCF01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4800600" y="5562600"/>
              <a:ext cx="838200" cy="381000"/>
            </a:xfrm>
            <a:prstGeom prst="roundRect">
              <a:avLst/>
            </a:prstGeom>
            <a:solidFill>
              <a:srgbClr val="660066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rot="16200000" flipH="1">
              <a:off x="2667000" y="3733800"/>
              <a:ext cx="1905000" cy="838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4953000" y="3733800"/>
              <a:ext cx="2514600" cy="1447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</p:grpSp>
      <p:grpSp>
        <p:nvGrpSpPr>
          <p:cNvPr id="40" name="Group 39"/>
          <p:cNvGrpSpPr/>
          <p:nvPr/>
        </p:nvGrpSpPr>
        <p:grpSpPr>
          <a:xfrm>
            <a:off x="189736" y="4038600"/>
            <a:ext cx="8615485" cy="2750748"/>
            <a:chOff x="189736" y="4038600"/>
            <a:chExt cx="8615485" cy="275074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9736" y="4953000"/>
              <a:ext cx="1568832" cy="12500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>
              <a:stCxn id="29" idx="3"/>
            </p:cNvCxnSpPr>
            <p:nvPr/>
          </p:nvCxnSpPr>
          <p:spPr bwMode="auto">
            <a:xfrm flipV="1">
              <a:off x="1758568" y="5486401"/>
              <a:ext cx="2127632" cy="9162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305704" y="6143017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0" dirty="0" smtClean="0">
                  <a:latin typeface="Calibri"/>
                  <a:cs typeface="Calibri"/>
                </a:rPr>
                <a:t>Ex:  Cadence</a:t>
              </a:r>
              <a:br>
                <a:rPr lang="en-US" b="1" baseline="0" dirty="0" smtClean="0">
                  <a:latin typeface="Calibri"/>
                  <a:cs typeface="Calibri"/>
                </a:rPr>
              </a:br>
              <a:r>
                <a:rPr lang="en-US" b="1" baseline="0" dirty="0" smtClean="0">
                  <a:latin typeface="Calibri"/>
                  <a:cs typeface="Calibri"/>
                </a:rPr>
                <a:t>Virtuoso ADE</a:t>
              </a:r>
            </a:p>
          </p:txBody>
        </p:sp>
        <p:pic>
          <p:nvPicPr>
            <p:cNvPr id="34" name="Picture 33" descr="Screen shot 2010-07-05 at 12.57.39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0400" y="4038600"/>
              <a:ext cx="1538725" cy="132715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817853" y="5311116"/>
              <a:ext cx="1987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baseline="0" dirty="0" smtClean="0">
                  <a:latin typeface="Calibri"/>
                  <a:cs typeface="Calibri"/>
                </a:rPr>
                <a:t>Ex:  Magma (SNPS)</a:t>
              </a:r>
              <a:br>
                <a:rPr lang="en-US" b="1" baseline="0" dirty="0" smtClean="0">
                  <a:latin typeface="Calibri"/>
                  <a:cs typeface="Calibri"/>
                </a:rPr>
              </a:br>
              <a:r>
                <a:rPr lang="en-US" b="1" baseline="0" dirty="0" smtClean="0">
                  <a:latin typeface="Calibri"/>
                  <a:cs typeface="Calibri"/>
                </a:rPr>
                <a:t>Titan AVP</a:t>
              </a:r>
            </a:p>
          </p:txBody>
        </p:sp>
        <p:cxnSp>
          <p:nvCxnSpPr>
            <p:cNvPr id="37" name="Straight Arrow Connector 36"/>
            <p:cNvCxnSpPr>
              <a:stCxn id="34" idx="1"/>
              <a:endCxn id="20" idx="3"/>
            </p:cNvCxnSpPr>
            <p:nvPr/>
          </p:nvCxnSpPr>
          <p:spPr bwMode="auto">
            <a:xfrm rot="10800000" flipV="1">
              <a:off x="5638800" y="4702174"/>
              <a:ext cx="1371600" cy="10509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456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Core Layout Model:   Design at 3 Levels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0" smtClean="0">
                <a:solidFill>
                  <a:srgbClr val="595959"/>
                </a:solidFill>
                <a:latin typeface="Calibri" charset="0"/>
              </a:rPr>
              <a:t> Slide </a:t>
            </a:r>
            <a:fld id="{F28BBCD1-50F5-4147-BA7A-F6590DD97603}" type="slidenum">
              <a:rPr lang="en-US" sz="1400" baseline="0" smtClean="0">
                <a:solidFill>
                  <a:srgbClr val="595959"/>
                </a:solidFill>
                <a:latin typeface="Calibri" charset="0"/>
              </a:rPr>
              <a:pPr eaLnBrk="1" hangingPunct="1"/>
              <a:t>11</a:t>
            </a:fld>
            <a:endParaRPr lang="en-US" sz="1400" baseline="0">
              <a:solidFill>
                <a:srgbClr val="595959"/>
              </a:solidFill>
              <a:latin typeface="Calibri" charset="0"/>
            </a:endParaRPr>
          </a:p>
        </p:txBody>
      </p:sp>
      <p:pic>
        <p:nvPicPr>
          <p:cNvPr id="22533" name="Picture 9" descr="RobResistor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517650"/>
            <a:ext cx="201612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layou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998788"/>
            <a:ext cx="1952625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4953000"/>
            <a:ext cx="19748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600700" y="3379788"/>
            <a:ext cx="1057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>
            <a:spAutoFit/>
          </a:bodyPr>
          <a:lstStyle/>
          <a:p>
            <a:pPr marL="119063" eaLnBrk="0" hangingPunct="0">
              <a:defRPr/>
            </a:pPr>
            <a:r>
              <a:rPr lang="en-US" sz="3200" b="1" baseline="0" dirty="0">
                <a:solidFill>
                  <a:schemeClr val="bg1"/>
                </a:solidFill>
                <a:latin typeface="Arial Narrow" charset="0"/>
                <a:ea typeface="+mn-ea"/>
                <a:cs typeface="+mn-cs"/>
              </a:rPr>
              <a:t>CELL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345113" y="5257800"/>
            <a:ext cx="156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>
            <a:spAutoFit/>
          </a:bodyPr>
          <a:lstStyle/>
          <a:p>
            <a:pPr marL="119063" eaLnBrk="0" hangingPunct="0">
              <a:defRPr/>
            </a:pPr>
            <a:r>
              <a:rPr lang="en-US" sz="3200" b="1" baseline="0" dirty="0">
                <a:solidFill>
                  <a:schemeClr val="bg1"/>
                </a:solidFill>
                <a:latin typeface="Arial Narrow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5435600" y="1762125"/>
            <a:ext cx="1438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>
            <a:spAutoFit/>
          </a:bodyPr>
          <a:lstStyle/>
          <a:p>
            <a:pPr marL="119063" eaLnBrk="0" hangingPunct="0">
              <a:defRPr/>
            </a:pPr>
            <a:r>
              <a:rPr lang="en-US" sz="3200" b="1" baseline="0" dirty="0">
                <a:solidFill>
                  <a:schemeClr val="bg1"/>
                </a:solidFill>
                <a:latin typeface="Arial Narrow" charset="0"/>
                <a:ea typeface="+mn-ea"/>
                <a:cs typeface="+mn-cs"/>
              </a:rPr>
              <a:t>DEVICE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38400" y="6477000"/>
            <a:ext cx="2895600" cy="381000"/>
          </a:xfrm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0" dirty="0" smtClean="0">
                <a:solidFill>
                  <a:srgbClr val="595959"/>
                </a:solidFill>
                <a:latin typeface="Calibri" charset="0"/>
              </a:rPr>
              <a:t>©  Rob A. Rutenbar 2015</a:t>
            </a:r>
            <a:endParaRPr lang="en-US" sz="1400" baseline="0" dirty="0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143000"/>
            <a:ext cx="4495800" cy="5211763"/>
          </a:xfrm>
        </p:spPr>
        <p:txBody>
          <a:bodyPr/>
          <a:lstStyle/>
          <a:p>
            <a:endParaRPr lang="en-US" sz="2400" dirty="0" smtClean="0">
              <a:latin typeface="Calibri" charset="0"/>
              <a:ea typeface="ＭＳ Ｐゴシック" charset="0"/>
            </a:endParaRPr>
          </a:p>
          <a:p>
            <a:r>
              <a:rPr lang="en-US" sz="2400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Devices 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play role like gate-level cells in digital ASIC, but more complex, malleable; we need </a:t>
            </a:r>
            <a:r>
              <a:rPr lang="en-US" sz="2400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device-generators</a:t>
            </a:r>
          </a:p>
          <a:p>
            <a:pPr marL="0" indent="0">
              <a:buNone/>
            </a:pPr>
            <a:endParaRPr lang="en-US" sz="2400" dirty="0" smtClean="0">
              <a:latin typeface="Calibri" charset="0"/>
              <a:ea typeface="ＭＳ Ｐゴシック" charset="0"/>
            </a:endParaRPr>
          </a:p>
          <a:p>
            <a:endParaRPr lang="en-US" sz="2400" dirty="0" smtClean="0">
              <a:latin typeface="Calibri" charset="0"/>
              <a:ea typeface="ＭＳ Ｐゴシック" charset="0"/>
            </a:endParaRPr>
          </a:p>
          <a:p>
            <a:endParaRPr lang="en-US" sz="2400" dirty="0" smtClean="0">
              <a:latin typeface="Calibri" charset="0"/>
              <a:ea typeface="ＭＳ Ｐゴシック" charset="0"/>
            </a:endParaRPr>
          </a:p>
          <a:p>
            <a:r>
              <a:rPr lang="en-US" sz="2400" dirty="0" smtClean="0">
                <a:latin typeface="Calibri" charset="0"/>
                <a:ea typeface="ＭＳ Ｐゴシック" charset="0"/>
              </a:rPr>
              <a:t>Macroscopic level, its all </a:t>
            </a:r>
            <a:br>
              <a:rPr lang="en-US" sz="2400" dirty="0" smtClean="0">
                <a:latin typeface="Calibri" charset="0"/>
                <a:ea typeface="ＭＳ Ｐゴシック" charset="0"/>
              </a:rPr>
            </a:br>
            <a:r>
              <a:rPr lang="en-US" sz="2400" dirty="0" smtClean="0">
                <a:latin typeface="Calibri" charset="0"/>
                <a:ea typeface="ＭＳ Ｐゴシック" charset="0"/>
              </a:rPr>
              <a:t>more like </a:t>
            </a:r>
            <a:r>
              <a:rPr lang="en-US" sz="2400" dirty="0" err="1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floorplanning</a:t>
            </a:r>
            <a:r>
              <a:rPr lang="en-US" sz="2400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, placement, routing</a:t>
            </a:r>
            <a:endParaRPr lang="en-US" sz="2400" dirty="0">
              <a:solidFill>
                <a:srgbClr val="E25B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5" name="AutoShape 10"/>
          <p:cNvSpPr>
            <a:spLocks/>
          </p:cNvSpPr>
          <p:nvPr/>
        </p:nvSpPr>
        <p:spPr bwMode="auto">
          <a:xfrm>
            <a:off x="4556125" y="1371600"/>
            <a:ext cx="549275" cy="1384300"/>
          </a:xfrm>
          <a:prstGeom prst="leftBrace">
            <a:avLst>
              <a:gd name="adj1" fmla="val 21002"/>
              <a:gd name="adj2" fmla="val 50000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0"/>
          <p:cNvSpPr>
            <a:spLocks/>
          </p:cNvSpPr>
          <p:nvPr/>
        </p:nvSpPr>
        <p:spPr bwMode="auto">
          <a:xfrm>
            <a:off x="4556125" y="3048000"/>
            <a:ext cx="549275" cy="3429000"/>
          </a:xfrm>
          <a:prstGeom prst="leftBrace">
            <a:avLst>
              <a:gd name="adj1" fmla="val 21002"/>
              <a:gd name="adj2" fmla="val 50000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9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Layout:  </a:t>
            </a:r>
            <a:r>
              <a:rPr lang="en-US" dirty="0" err="1" smtClean="0"/>
              <a:t>DeviceGen</a:t>
            </a:r>
            <a:r>
              <a:rPr lang="en-US" dirty="0" smtClean="0"/>
              <a:t> + Place/Route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600201"/>
            <a:ext cx="8534400" cy="685800"/>
          </a:xfrm>
        </p:spPr>
        <p:txBody>
          <a:bodyPr/>
          <a:lstStyle/>
          <a:p>
            <a:r>
              <a:rPr lang="en-US" dirty="0" smtClean="0"/>
              <a:t>To first order, this is a</a:t>
            </a:r>
            <a:br>
              <a:rPr lang="en-US" dirty="0" smtClean="0"/>
            </a:br>
            <a:r>
              <a:rPr lang="en-US" dirty="0" smtClean="0"/>
              <a:t> (</a:t>
            </a:r>
            <a:r>
              <a:rPr lang="en-US" i="1" dirty="0" smtClean="0"/>
              <a:t>very</a:t>
            </a:r>
            <a:r>
              <a:rPr lang="en-US" dirty="0" smtClean="0"/>
              <a:t> constrained) </a:t>
            </a:r>
            <a:br>
              <a:rPr lang="en-US" dirty="0" smtClean="0"/>
            </a:br>
            <a:r>
              <a:rPr lang="en-US" dirty="0" smtClean="0"/>
              <a:t>place/route task…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But with </a:t>
            </a:r>
            <a:r>
              <a:rPr lang="en-US" i="1" dirty="0" smtClean="0"/>
              <a:t>very</a:t>
            </a:r>
            <a:r>
              <a:rPr lang="en-US" dirty="0" smtClean="0"/>
              <a:t> complex generators</a:t>
            </a:r>
            <a:br>
              <a:rPr lang="en-US" dirty="0" smtClean="0"/>
            </a:br>
            <a:r>
              <a:rPr lang="en-US" dirty="0" smtClean="0"/>
              <a:t> for atomic pieces (devices)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23" descr="C:\Program Files\Eudora\Attachments\constraintedito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516024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7315200" y="3733800"/>
            <a:ext cx="145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b="1" baseline="0" dirty="0">
                <a:solidFill>
                  <a:schemeClr val="bg2"/>
                </a:solidFill>
                <a:latin typeface="Calibri" charset="0"/>
              </a:rPr>
              <a:t>Source:  Cadence</a:t>
            </a:r>
            <a:endParaRPr lang="pl-PL" sz="1400" b="1" baseline="0" dirty="0">
              <a:solidFill>
                <a:schemeClr val="bg2"/>
              </a:solidFill>
              <a:latin typeface="Calibri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301801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715000" y="6400800"/>
            <a:ext cx="25226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7F7F7F"/>
                </a:solidFill>
                <a:latin typeface="Calibri" charset="0"/>
              </a:rPr>
              <a:t>Image provided by ©2010 Cadence Design Systems, Inc. </a:t>
            </a:r>
          </a:p>
          <a:p>
            <a:pPr algn="ctr" eaLnBrk="1" hangingPunct="1"/>
            <a:r>
              <a:rPr lang="en-US" sz="1200" dirty="0">
                <a:solidFill>
                  <a:srgbClr val="7F7F7F"/>
                </a:solidFill>
                <a:latin typeface="Calibri" charset="0"/>
              </a:rPr>
              <a:t>All rights reserved worldwide</a:t>
            </a:r>
            <a:endParaRPr lang="en-US" sz="1200" b="1" baseline="0" dirty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{</a:t>
            </a:r>
            <a:r>
              <a:rPr lang="en-US" dirty="0" err="1" smtClean="0"/>
              <a:t>Topologies+Sizing+Layout</a:t>
            </a:r>
            <a:r>
              <a:rPr lang="en-US" dirty="0" smtClean="0"/>
              <a:t>}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Soft IP Library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1219201"/>
          </a:xfrm>
        </p:spPr>
        <p:txBody>
          <a:bodyPr/>
          <a:lstStyle/>
          <a:p>
            <a:r>
              <a:rPr lang="en-US" dirty="0" smtClean="0"/>
              <a:t>A library of </a:t>
            </a:r>
            <a:r>
              <a:rPr lang="en-US" dirty="0" smtClean="0">
                <a:solidFill>
                  <a:srgbClr val="E25B00"/>
                </a:solidFill>
              </a:rPr>
              <a:t>topologies, constraints,</a:t>
            </a:r>
            <a:r>
              <a:rPr lang="en-US" dirty="0" smtClean="0"/>
              <a:t> and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E25B00"/>
                </a:solidFill>
              </a:rPr>
              <a:t>validation (</a:t>
            </a:r>
            <a:r>
              <a:rPr lang="en-US" dirty="0" err="1" smtClean="0">
                <a:solidFill>
                  <a:srgbClr val="E25B00"/>
                </a:solidFill>
              </a:rPr>
              <a:t>sim</a:t>
            </a:r>
            <a:r>
              <a:rPr lang="en-US" dirty="0" smtClean="0">
                <a:solidFill>
                  <a:srgbClr val="E25B00"/>
                </a:solidFill>
              </a:rPr>
              <a:t>) steps</a:t>
            </a:r>
            <a:endParaRPr lang="en-US" dirty="0">
              <a:solidFill>
                <a:srgbClr val="E25B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Picture 8" descr="Screen shot 2010-07-14 at 9.32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28800"/>
            <a:ext cx="686904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38200" y="1295400"/>
            <a:ext cx="2370138" cy="2316162"/>
            <a:chOff x="774700" y="2154238"/>
            <a:chExt cx="2370138" cy="231616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9" t="2669" r="3319" b="5612"/>
            <a:stretch>
              <a:fillRect/>
            </a:stretch>
          </p:blipFill>
          <p:spPr bwMode="auto">
            <a:xfrm>
              <a:off x="774700" y="2154238"/>
              <a:ext cx="2370138" cy="231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1" t="5974" r="67325" b="33707"/>
            <a:stretch>
              <a:fillRect/>
            </a:stretch>
          </p:blipFill>
          <p:spPr bwMode="auto">
            <a:xfrm>
              <a:off x="968375" y="2255838"/>
              <a:ext cx="574675" cy="15065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Again, Some Commercial Successes…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 descr="toshiba-succ-story-BAR-GRAH-manpower-v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33800"/>
            <a:ext cx="3140751" cy="281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6581001"/>
            <a:ext cx="2072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 smtClean="0">
                <a:solidFill>
                  <a:schemeClr val="bg2"/>
                </a:solidFill>
                <a:latin typeface="Calibri"/>
                <a:cs typeface="Calibri"/>
              </a:rPr>
              <a:t>Courtesy:  Neolinear, Cadence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41855"/>
              </p:ext>
            </p:extLst>
          </p:nvPr>
        </p:nvGraphicFramePr>
        <p:xfrm>
          <a:off x="4114800" y="1295400"/>
          <a:ext cx="4503738" cy="487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1" name="ﾋﾞｯﾄﾏｯﾌﾟ ｲﾒｰｼﾞ" r:id="rId5" imgW="8714476" imgH="6896073" progId="Paint.Picture">
                  <p:embed/>
                </p:oleObj>
              </mc:Choice>
              <mc:Fallback>
                <p:oleObj name="ﾋﾞｯﾄﾏｯﾌﾟ ｲﾒｰｼﾞ" r:id="rId5" imgW="8714476" imgH="689607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002" t="17813" r="9425" b="16359"/>
                      <a:stretch>
                        <a:fillRect/>
                      </a:stretch>
                    </p:blipFill>
                    <p:spPr bwMode="auto">
                      <a:xfrm>
                        <a:off x="4114800" y="1295400"/>
                        <a:ext cx="4503738" cy="487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73538" y="1371600"/>
            <a:ext cx="1998662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b="1" baseline="0" dirty="0">
                <a:solidFill>
                  <a:schemeClr val="bg1"/>
                </a:solidFill>
                <a:latin typeface="Calibri"/>
                <a:cs typeface="Calibri"/>
              </a:rPr>
              <a:t>Handcrafted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225323" y="3985284"/>
            <a:ext cx="3581400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207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b="1" baseline="0" dirty="0" smtClean="0">
                <a:solidFill>
                  <a:schemeClr val="bg1"/>
                </a:solidFill>
                <a:latin typeface="Calibri"/>
                <a:cs typeface="Calibri"/>
              </a:rPr>
              <a:t>Automatic Place/Route</a:t>
            </a:r>
            <a:endParaRPr lang="en-US" b="1" baseline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71600"/>
            <a:ext cx="2061762" cy="3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7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27 at 6.3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47374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 Rob A. Rutenbar 2015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 rot="21116491">
            <a:off x="391335" y="2004542"/>
            <a:ext cx="8146990" cy="2895600"/>
          </a:xfrm>
          <a:noFill/>
        </p:spPr>
        <p:txBody>
          <a:bodyPr anchor="ctr" anchorCtr="1"/>
          <a:lstStyle/>
          <a:p>
            <a:pPr marL="228600" indent="0" algn="ctr">
              <a:buNone/>
            </a:pP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/>
                <a:cs typeface="Arial Black"/>
              </a:rPr>
              <a:t>So, despite successes, why is analog NOT </a:t>
            </a:r>
            <a:b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/>
                <a:cs typeface="Arial Black"/>
              </a:rPr>
            </a:b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/>
                <a:cs typeface="Arial Black"/>
              </a:rPr>
              <a:t>just ‘solved’ …?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115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492750"/>
            <a:ext cx="9144000" cy="1371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609600"/>
            <a:ext cx="9144000" cy="1371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9067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Pause, Reflect…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Picture 3" descr="home-philosophy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00"/>
            <a:ext cx="9144000" cy="3765176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 bwMode="auto">
          <a:xfrm>
            <a:off x="3886200" y="1066800"/>
            <a:ext cx="2895600" cy="1371600"/>
          </a:xfrm>
          <a:prstGeom prst="cloudCallout">
            <a:avLst>
              <a:gd name="adj1" fmla="val -57817"/>
              <a:gd name="adj2" fmla="val 46484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00600" y="1371600"/>
            <a:ext cx="870540" cy="836948"/>
            <a:chOff x="6666004" y="1113410"/>
            <a:chExt cx="870540" cy="836948"/>
          </a:xfrm>
        </p:grpSpPr>
        <p:sp>
          <p:nvSpPr>
            <p:cNvPr id="9" name="Freeform 8"/>
            <p:cNvSpPr/>
            <p:nvPr/>
          </p:nvSpPr>
          <p:spPr>
            <a:xfrm>
              <a:off x="6690634" y="1171348"/>
              <a:ext cx="845910" cy="779010"/>
            </a:xfrm>
            <a:custGeom>
              <a:avLst/>
              <a:gdLst>
                <a:gd name="connsiteX0" fmla="*/ 0 w 861786"/>
                <a:gd name="connsiteY0" fmla="*/ 9071 h 780143"/>
                <a:gd name="connsiteX1" fmla="*/ 54429 w 861786"/>
                <a:gd name="connsiteY1" fmla="*/ 780143 h 780143"/>
                <a:gd name="connsiteX2" fmla="*/ 861786 w 861786"/>
                <a:gd name="connsiteY2" fmla="*/ 362857 h 780143"/>
                <a:gd name="connsiteX3" fmla="*/ 145143 w 861786"/>
                <a:gd name="connsiteY3" fmla="*/ 0 h 780143"/>
                <a:gd name="connsiteX0" fmla="*/ 45357 w 907143"/>
                <a:gd name="connsiteY0" fmla="*/ 36286 h 807358"/>
                <a:gd name="connsiteX1" fmla="*/ 99786 w 907143"/>
                <a:gd name="connsiteY1" fmla="*/ 807358 h 807358"/>
                <a:gd name="connsiteX2" fmla="*/ 907143 w 907143"/>
                <a:gd name="connsiteY2" fmla="*/ 390072 h 807358"/>
                <a:gd name="connsiteX3" fmla="*/ 0 w 907143"/>
                <a:gd name="connsiteY3" fmla="*/ 0 h 807358"/>
                <a:gd name="connsiteX0" fmla="*/ 5670 w 907143"/>
                <a:gd name="connsiteY0" fmla="*/ 0 h 818697"/>
                <a:gd name="connsiteX1" fmla="*/ 99786 w 907143"/>
                <a:gd name="connsiteY1" fmla="*/ 818697 h 818697"/>
                <a:gd name="connsiteX2" fmla="*/ 907143 w 907143"/>
                <a:gd name="connsiteY2" fmla="*/ 401411 h 818697"/>
                <a:gd name="connsiteX3" fmla="*/ 0 w 907143"/>
                <a:gd name="connsiteY3" fmla="*/ 11339 h 818697"/>
                <a:gd name="connsiteX0" fmla="*/ 0 w 901473"/>
                <a:gd name="connsiteY0" fmla="*/ 0 h 818697"/>
                <a:gd name="connsiteX1" fmla="*/ 94116 w 901473"/>
                <a:gd name="connsiteY1" fmla="*/ 818697 h 818697"/>
                <a:gd name="connsiteX2" fmla="*/ 901473 w 901473"/>
                <a:gd name="connsiteY2" fmla="*/ 401411 h 818697"/>
                <a:gd name="connsiteX3" fmla="*/ 57830 w 901473"/>
                <a:gd name="connsiteY3" fmla="*/ 43089 h 818697"/>
                <a:gd name="connsiteX0" fmla="*/ 0 w 845910"/>
                <a:gd name="connsiteY0" fmla="*/ 0 h 779010"/>
                <a:gd name="connsiteX1" fmla="*/ 38553 w 845910"/>
                <a:gd name="connsiteY1" fmla="*/ 779010 h 779010"/>
                <a:gd name="connsiteX2" fmla="*/ 845910 w 845910"/>
                <a:gd name="connsiteY2" fmla="*/ 361724 h 779010"/>
                <a:gd name="connsiteX3" fmla="*/ 2267 w 845910"/>
                <a:gd name="connsiteY3" fmla="*/ 3402 h 77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5910" h="779010">
                  <a:moveTo>
                    <a:pt x="0" y="0"/>
                  </a:moveTo>
                  <a:lnTo>
                    <a:pt x="38553" y="779010"/>
                  </a:lnTo>
                  <a:lnTo>
                    <a:pt x="845910" y="361724"/>
                  </a:lnTo>
                  <a:lnTo>
                    <a:pt x="2267" y="3402"/>
                  </a:lnTo>
                </a:path>
              </a:pathLst>
            </a:custGeom>
            <a:ln w="57150" cmpd="sng">
              <a:solidFill>
                <a:srgbClr val="0000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1290228">
              <a:off x="6666004" y="1113410"/>
              <a:ext cx="38784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aseline="0" dirty="0" smtClean="0">
                  <a:solidFill>
                    <a:srgbClr val="0000FF"/>
                  </a:solidFill>
                  <a:latin typeface="Arial Black"/>
                  <a:cs typeface="Arial Black"/>
                </a:rPr>
                <a:t>-</a:t>
              </a:r>
            </a:p>
            <a:p>
              <a:pPr algn="ctr"/>
              <a:r>
                <a:rPr lang="en-US" sz="2400" baseline="0" dirty="0">
                  <a:solidFill>
                    <a:srgbClr val="0000FF"/>
                  </a:solidFill>
                  <a:latin typeface="Arial Black"/>
                  <a:cs typeface="Arial Black"/>
                </a:rPr>
                <a:t>+</a:t>
              </a:r>
              <a:endParaRPr lang="en-US" sz="2400" baseline="0" dirty="0" smtClean="0">
                <a:solidFill>
                  <a:srgbClr val="0000FF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 rot="21294290">
            <a:off x="5708846" y="1316115"/>
            <a:ext cx="4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0" dirty="0" smtClean="0">
                <a:solidFill>
                  <a:srgbClr val="0000FF"/>
                </a:solidFill>
                <a:latin typeface="Arial Black"/>
                <a:cs typeface="Arial Black"/>
              </a:rPr>
              <a:t>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267200" y="3048000"/>
            <a:ext cx="396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/>
                <a:ea typeface="ＭＳ Ｐゴシック" pitchFamily="33" charset="-128"/>
                <a:cs typeface="Calibri"/>
              </a:defRPr>
            </a:lvl1pPr>
            <a:lvl2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 pitchFamily="33" charset="0"/>
                <a:ea typeface="ＭＳ Ｐゴシック" pitchFamily="33" charset="-128"/>
                <a:cs typeface="Calibri" charset="0"/>
              </a:defRPr>
            </a:lvl2pPr>
            <a:lvl3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 pitchFamily="33" charset="0"/>
                <a:ea typeface="ＭＳ Ｐゴシック" pitchFamily="33" charset="-128"/>
                <a:cs typeface="Calibri" charset="0"/>
              </a:defRPr>
            </a:lvl3pPr>
            <a:lvl4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 pitchFamily="33" charset="0"/>
                <a:ea typeface="ＭＳ Ｐゴシック" pitchFamily="33" charset="-128"/>
                <a:cs typeface="Calibri" charset="0"/>
              </a:defRPr>
            </a:lvl4pPr>
            <a:lvl5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 pitchFamily="33" charset="0"/>
                <a:ea typeface="ＭＳ Ｐゴシック" pitchFamily="33" charset="-128"/>
                <a:cs typeface="Calibri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E25B00"/>
                </a:solidFill>
                <a:latin typeface="Agenda" pitchFamily="5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E25B00"/>
                </a:solidFill>
                <a:latin typeface="Agenda" pitchFamily="5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E25B00"/>
                </a:solidFill>
                <a:latin typeface="Agenda" pitchFamily="5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E25B00"/>
                </a:solidFill>
                <a:latin typeface="Agenda" pitchFamily="50" charset="0"/>
              </a:defRPr>
            </a:lvl9pPr>
          </a:lstStyle>
          <a:p>
            <a:r>
              <a:rPr lang="en-US" baseline="0" dirty="0" smtClean="0">
                <a:solidFill>
                  <a:schemeClr val="bg1"/>
                </a:solidFill>
              </a:rPr>
              <a:t>…first, I propose to commit </a:t>
            </a:r>
            <a:r>
              <a:rPr lang="en-US" baseline="0" dirty="0" smtClean="0">
                <a:solidFill>
                  <a:srgbClr val="FF6600"/>
                </a:solidFill>
              </a:rPr>
              <a:t>Philosophy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419600" y="4572000"/>
            <a:ext cx="396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/>
                <a:ea typeface="ＭＳ Ｐゴシック" pitchFamily="33" charset="-128"/>
                <a:cs typeface="Calibri"/>
              </a:defRPr>
            </a:lvl1pPr>
            <a:lvl2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 pitchFamily="33" charset="0"/>
                <a:ea typeface="ＭＳ Ｐゴシック" pitchFamily="33" charset="-128"/>
                <a:cs typeface="Calibri" charset="0"/>
              </a:defRPr>
            </a:lvl2pPr>
            <a:lvl3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 pitchFamily="33" charset="0"/>
                <a:ea typeface="ＭＳ Ｐゴシック" pitchFamily="33" charset="-128"/>
                <a:cs typeface="Calibri" charset="0"/>
              </a:defRPr>
            </a:lvl3pPr>
            <a:lvl4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 pitchFamily="33" charset="0"/>
                <a:ea typeface="ＭＳ Ｐゴシック" pitchFamily="33" charset="-128"/>
                <a:cs typeface="Calibri" charset="0"/>
              </a:defRPr>
            </a:lvl4pPr>
            <a:lvl5pPr algn="l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25B00"/>
                </a:solidFill>
                <a:latin typeface="Calibri" pitchFamily="33" charset="0"/>
                <a:ea typeface="ＭＳ Ｐゴシック" pitchFamily="33" charset="-128"/>
                <a:cs typeface="Calibri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E25B00"/>
                </a:solidFill>
                <a:latin typeface="Agenda" pitchFamily="5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E25B00"/>
                </a:solidFill>
                <a:latin typeface="Agenda" pitchFamily="5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E25B00"/>
                </a:solidFill>
                <a:latin typeface="Agenda" pitchFamily="5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E25B00"/>
                </a:solidFill>
                <a:latin typeface="Agenda" pitchFamily="50" charset="0"/>
              </a:defRPr>
            </a:lvl9pPr>
          </a:lstStyle>
          <a:p>
            <a:r>
              <a:rPr lang="en-US" baseline="0" dirty="0" smtClean="0">
                <a:solidFill>
                  <a:schemeClr val="bg1"/>
                </a:solidFill>
              </a:rPr>
              <a:t>(I warned you….)</a:t>
            </a:r>
            <a:endParaRPr lang="en-US" baseline="0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Aggressive Philosophical Proposition…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914400"/>
          </a:xfrm>
        </p:spPr>
        <p:txBody>
          <a:bodyPr/>
          <a:lstStyle/>
          <a:p>
            <a:r>
              <a:rPr lang="en-US" sz="2800" dirty="0" smtClean="0"/>
              <a:t>There are, in real world, only </a:t>
            </a:r>
            <a:r>
              <a:rPr lang="en-US" sz="4000" dirty="0" smtClean="0">
                <a:solidFill>
                  <a:srgbClr val="E25B00"/>
                </a:solidFill>
              </a:rPr>
              <a:t>2</a:t>
            </a:r>
            <a:r>
              <a:rPr lang="en-US" sz="2800" dirty="0" smtClean="0"/>
              <a:t> kinds of EDA tools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295400" y="2057401"/>
            <a:ext cx="2895599" cy="3404175"/>
            <a:chOff x="1295400" y="2057401"/>
            <a:chExt cx="2895599" cy="3404175"/>
          </a:xfrm>
        </p:grpSpPr>
        <p:pic>
          <p:nvPicPr>
            <p:cNvPr id="9" name="Picture 8" descr="insurance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2057401"/>
              <a:ext cx="2895599" cy="28955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00200" y="4876800"/>
              <a:ext cx="219362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INSURANCE</a:t>
              </a:r>
              <a:endParaRPr lang="en-US" b="1" baseline="0" dirty="0" smtClean="0">
                <a:solidFill>
                  <a:srgbClr val="E25B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0" y="2438400"/>
            <a:ext cx="2952750" cy="3023176"/>
            <a:chOff x="4572000" y="2438400"/>
            <a:chExt cx="2952750" cy="3023176"/>
          </a:xfrm>
        </p:grpSpPr>
        <p:pic>
          <p:nvPicPr>
            <p:cNvPr id="8" name="Picture 7" descr="pain-relievers-300x24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438400"/>
              <a:ext cx="2952750" cy="2362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76800" y="4876800"/>
              <a:ext cx="222689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PAIN RELIEF</a:t>
              </a:r>
              <a:endParaRPr lang="en-US" b="1" baseline="0" dirty="0" smtClean="0">
                <a:solidFill>
                  <a:srgbClr val="E25B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84200" y="56388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SzPct val="125000"/>
              <a:buFont typeface="Wingdings" charset="2"/>
              <a:buChar char="§"/>
              <a:defRPr sz="2400" b="1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SzPct val="125000"/>
              <a:buFont typeface="Wingdings" charset="2"/>
              <a:buChar char="§"/>
              <a:defRPr sz="220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SzPct val="125000"/>
              <a:buFont typeface="Wingdings" charset="2"/>
              <a:buChar char="§"/>
              <a:defRPr sz="220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SzPct val="125000"/>
              <a:buFont typeface="Wingdings" charset="2"/>
              <a:buChar char="§"/>
              <a:defRPr sz="220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8A"/>
              </a:buClr>
              <a:buSzPct val="125000"/>
              <a:buFont typeface="Wingdings" charset="2"/>
              <a:buChar char="§"/>
              <a:defRPr sz="220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F3373"/>
                </a:solidFill>
                <a:latin typeface="+mn-lt"/>
                <a:ea typeface="ＭＳ Ｐゴシック" pitchFamily="33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F3373"/>
                </a:solidFill>
                <a:latin typeface="+mn-lt"/>
                <a:ea typeface="ＭＳ Ｐゴシック" pitchFamily="33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F3373"/>
                </a:solidFill>
                <a:latin typeface="+mn-lt"/>
                <a:ea typeface="ＭＳ Ｐゴシック" pitchFamily="33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F3373"/>
                </a:solidFill>
                <a:latin typeface="+mn-lt"/>
                <a:ea typeface="ＭＳ Ｐゴシック" pitchFamily="33" charset="-128"/>
              </a:defRPr>
            </a:lvl9pPr>
          </a:lstStyle>
          <a:p>
            <a:pPr marL="0" indent="0">
              <a:buNone/>
            </a:pPr>
            <a:r>
              <a:rPr lang="en-US" sz="2800" baseline="0" dirty="0" smtClean="0"/>
              <a:t>…and you must figure out </a:t>
            </a:r>
            <a:r>
              <a:rPr lang="en-US" sz="2800" i="1" baseline="0" dirty="0" smtClean="0">
                <a:solidFill>
                  <a:srgbClr val="E25B00"/>
                </a:solidFill>
              </a:rPr>
              <a:t>what kind</a:t>
            </a:r>
            <a:r>
              <a:rPr lang="en-US" sz="2800" baseline="0" dirty="0" smtClean="0"/>
              <a:t> you are building</a:t>
            </a:r>
            <a:endParaRPr lang="en-US" sz="2800" baseline="0" dirty="0"/>
          </a:p>
        </p:txBody>
      </p:sp>
    </p:spTree>
    <p:extLst>
      <p:ext uri="{BB962C8B-B14F-4D97-AF65-F5344CB8AC3E}">
        <p14:creationId xmlns:p14="http://schemas.microsoft.com/office/powerpoint/2010/main" val="26076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from First-Gen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Things we got RIGHT</a:t>
            </a:r>
          </a:p>
          <a:p>
            <a:pPr lvl="1"/>
            <a:r>
              <a:rPr lang="en-US" sz="2400" dirty="0" smtClean="0"/>
              <a:t>Tools based on </a:t>
            </a:r>
            <a:r>
              <a:rPr lang="en-US" sz="2400" b="1" dirty="0" smtClean="0">
                <a:solidFill>
                  <a:srgbClr val="E25B00"/>
                </a:solidFill>
              </a:rPr>
              <a:t>optimization</a:t>
            </a:r>
          </a:p>
          <a:p>
            <a:pPr lvl="1"/>
            <a:r>
              <a:rPr lang="en-US" sz="2400" dirty="0" smtClean="0"/>
              <a:t>Models &amp; setup for custom design are </a:t>
            </a:r>
            <a:r>
              <a:rPr lang="en-US" sz="2400" b="1" dirty="0" smtClean="0">
                <a:solidFill>
                  <a:srgbClr val="E25B00"/>
                </a:solidFill>
              </a:rPr>
              <a:t>critical synthesis IP</a:t>
            </a:r>
          </a:p>
          <a:p>
            <a:pPr lvl="1"/>
            <a:r>
              <a:rPr lang="en-US" sz="2400" dirty="0" smtClean="0"/>
              <a:t>Tools embedded in </a:t>
            </a:r>
            <a:r>
              <a:rPr lang="en-US" sz="2400" b="1" dirty="0" smtClean="0">
                <a:solidFill>
                  <a:srgbClr val="E25B00"/>
                </a:solidFill>
              </a:rPr>
              <a:t>same design flows</a:t>
            </a:r>
            <a:r>
              <a:rPr lang="en-US" sz="2400" dirty="0" smtClean="0"/>
              <a:t> as manual </a:t>
            </a:r>
            <a:r>
              <a:rPr lang="en-US" sz="2400" dirty="0" err="1" smtClean="0"/>
              <a:t>ckt</a:t>
            </a:r>
            <a:r>
              <a:rPr lang="en-US" sz="2400" dirty="0" smtClean="0"/>
              <a:t> design</a:t>
            </a:r>
          </a:p>
          <a:p>
            <a:pPr lvl="1"/>
            <a:r>
              <a:rPr lang="en-US" sz="2400" b="1" dirty="0" smtClean="0">
                <a:solidFill>
                  <a:srgbClr val="E25B00"/>
                </a:solidFill>
              </a:rPr>
              <a:t>Divide &amp; conquer</a:t>
            </a:r>
            <a:r>
              <a:rPr lang="en-US" sz="2400" dirty="0" smtClean="0"/>
              <a:t> (capture/synth/gen/P&amp;R, </a:t>
            </a:r>
            <a:r>
              <a:rPr lang="en-US" sz="2400" dirty="0" err="1" smtClean="0"/>
              <a:t>etc</a:t>
            </a:r>
            <a:r>
              <a:rPr lang="en-US" sz="2400" dirty="0" smtClean="0"/>
              <a:t>) critical</a:t>
            </a:r>
          </a:p>
          <a:p>
            <a:pPr lvl="1"/>
            <a:endParaRPr lang="en-US" dirty="0"/>
          </a:p>
          <a:p>
            <a:r>
              <a:rPr lang="en-US" sz="2800" dirty="0" smtClean="0"/>
              <a:t>Things we MISSED</a:t>
            </a:r>
          </a:p>
          <a:p>
            <a:pPr lvl="1"/>
            <a:r>
              <a:rPr lang="en-US" sz="2400" b="1" dirty="0" smtClean="0">
                <a:solidFill>
                  <a:srgbClr val="E25B00"/>
                </a:solidFill>
              </a:rPr>
              <a:t>Usage models</a:t>
            </a:r>
            <a:r>
              <a:rPr lang="en-US" sz="2400" dirty="0" smtClean="0"/>
              <a:t> – how real people do real designs</a:t>
            </a:r>
          </a:p>
          <a:p>
            <a:pPr lvl="1"/>
            <a:r>
              <a:rPr lang="en-US" sz="2400" dirty="0" smtClean="0"/>
              <a:t>(I’ve called this “the Sociology of Circuit Design”)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6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1</a:t>
            </a:r>
            <a:r>
              <a:rPr lang="en-US" baseline="30000" dirty="0" smtClean="0"/>
              <a:t>st</a:t>
            </a:r>
            <a:r>
              <a:rPr lang="en-US" dirty="0" smtClean="0"/>
              <a:t> Generation of Sizing Synthesis 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35261" y="1447800"/>
            <a:ext cx="2329310" cy="1993900"/>
            <a:chOff x="435261" y="1447800"/>
            <a:chExt cx="2329310" cy="19939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261" y="1981200"/>
              <a:ext cx="2329310" cy="14605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3400" y="1447800"/>
              <a:ext cx="20752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0" dirty="0" smtClean="0">
                  <a:latin typeface="Calibri"/>
                  <a:cs typeface="Calibri"/>
                </a:rPr>
                <a:t>Built </a:t>
              </a:r>
              <a:r>
                <a:rPr lang="en-US" sz="20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Sizing </a:t>
              </a:r>
              <a:r>
                <a:rPr lang="en-US" sz="2000" b="1" baseline="0" dirty="0" err="1" smtClean="0">
                  <a:solidFill>
                    <a:srgbClr val="E25B00"/>
                  </a:solidFill>
                  <a:latin typeface="Calibri"/>
                  <a:cs typeface="Calibri"/>
                </a:rPr>
                <a:t>Optim</a:t>
              </a:r>
              <a:endPara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52800" y="1447800"/>
            <a:ext cx="2364750" cy="2057400"/>
            <a:chOff x="3352800" y="1447800"/>
            <a:chExt cx="2364750" cy="20574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9461" y="1905000"/>
              <a:ext cx="2008282" cy="16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352800" y="1447800"/>
              <a:ext cx="2364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0" dirty="0" smtClean="0">
                  <a:latin typeface="Calibri"/>
                  <a:cs typeface="Calibri"/>
                </a:rPr>
                <a:t>Then </a:t>
              </a:r>
              <a:r>
                <a:rPr lang="en-US" sz="20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Constraint</a:t>
              </a:r>
              <a:r>
                <a:rPr lang="en-US" sz="2000" b="1" baseline="0" dirty="0" smtClean="0">
                  <a:latin typeface="Calibri"/>
                  <a:cs typeface="Calibri"/>
                </a:rPr>
                <a:t> </a:t>
              </a:r>
              <a:r>
                <a:rPr lang="en-US" sz="2000" b="1" baseline="0" dirty="0" err="1" smtClean="0">
                  <a:solidFill>
                    <a:srgbClr val="E25B00"/>
                  </a:solidFill>
                  <a:latin typeface="Calibri"/>
                  <a:cs typeface="Calibri"/>
                </a:rPr>
                <a:t>Mgr</a:t>
              </a:r>
              <a:endPara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7143" y="1447800"/>
            <a:ext cx="2902257" cy="2286000"/>
            <a:chOff x="6267143" y="1447800"/>
            <a:chExt cx="2902257" cy="2286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5421" y="1905000"/>
              <a:ext cx="1280160" cy="18288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267143" y="1447800"/>
              <a:ext cx="29022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0" dirty="0" smtClean="0">
                  <a:latin typeface="Calibri"/>
                  <a:cs typeface="Calibri"/>
                </a:rPr>
                <a:t>Then</a:t>
              </a:r>
              <a:r>
                <a:rPr lang="en-US" sz="20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 Statistical Centering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2528" y="4343400"/>
            <a:ext cx="6744072" cy="1905000"/>
            <a:chOff x="342528" y="4038600"/>
            <a:chExt cx="6744072" cy="190500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1981200" y="5943600"/>
              <a:ext cx="51054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1981200" y="4038600"/>
              <a:ext cx="0" cy="1905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42528" y="4114800"/>
              <a:ext cx="1354057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Expected</a:t>
              </a:r>
            </a:p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Designer</a:t>
              </a:r>
            </a:p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Interest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62200" y="3810000"/>
            <a:ext cx="915635" cy="2438400"/>
            <a:chOff x="2362200" y="3505200"/>
            <a:chExt cx="915635" cy="2438400"/>
          </a:xfrm>
        </p:grpSpPr>
        <p:sp>
          <p:nvSpPr>
            <p:cNvPr id="30" name="TextBox 29"/>
            <p:cNvSpPr txBox="1"/>
            <p:nvPr/>
          </p:nvSpPr>
          <p:spPr>
            <a:xfrm>
              <a:off x="2362200" y="3505200"/>
              <a:ext cx="915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Sizing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590800" y="3962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39436" y="5029200"/>
            <a:ext cx="1518364" cy="1219200"/>
            <a:chOff x="3739436" y="4724400"/>
            <a:chExt cx="1518364" cy="1219200"/>
          </a:xfrm>
        </p:grpSpPr>
        <p:sp>
          <p:nvSpPr>
            <p:cNvPr id="32" name="TextBox 31"/>
            <p:cNvSpPr txBox="1"/>
            <p:nvPr/>
          </p:nvSpPr>
          <p:spPr>
            <a:xfrm>
              <a:off x="3739436" y="4724400"/>
              <a:ext cx="15183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Constraint</a:t>
              </a:r>
            </a:p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Manage</a:t>
              </a: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267200" y="5562600"/>
              <a:ext cx="533400" cy="3810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07661" y="4495800"/>
            <a:ext cx="1428246" cy="1752600"/>
            <a:chOff x="5607661" y="4191000"/>
            <a:chExt cx="1428246" cy="1752600"/>
          </a:xfrm>
        </p:grpSpPr>
        <p:sp>
          <p:nvSpPr>
            <p:cNvPr id="34" name="TextBox 33"/>
            <p:cNvSpPr txBox="1"/>
            <p:nvPr/>
          </p:nvSpPr>
          <p:spPr>
            <a:xfrm>
              <a:off x="5607661" y="4191000"/>
              <a:ext cx="14282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Statistical</a:t>
              </a:r>
            </a:p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Center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096000" y="5029200"/>
              <a:ext cx="533400" cy="9144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Talk in 3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830763"/>
          </a:xfrm>
        </p:spPr>
        <p:txBody>
          <a:bodyPr/>
          <a:lstStyle/>
          <a:p>
            <a:pPr>
              <a:tabLst>
                <a:tab pos="3540125" algn="l"/>
              </a:tabLst>
            </a:pPr>
            <a:r>
              <a:rPr lang="en-US" sz="3200" dirty="0" smtClean="0"/>
              <a:t>Looking back:   	Analog </a:t>
            </a:r>
            <a:r>
              <a:rPr lang="en-US" sz="3200" i="1" dirty="0" smtClean="0">
                <a:solidFill>
                  <a:srgbClr val="E25B00"/>
                </a:solidFill>
              </a:rPr>
              <a:t>history</a:t>
            </a:r>
            <a:r>
              <a:rPr lang="en-US" sz="3200" dirty="0" smtClean="0"/>
              <a:t> in review</a:t>
            </a:r>
          </a:p>
          <a:p>
            <a:pPr>
              <a:tabLst>
                <a:tab pos="3540125" algn="l"/>
              </a:tabLst>
            </a:pPr>
            <a:endParaRPr lang="en-US" sz="3200" dirty="0" smtClean="0"/>
          </a:p>
          <a:p>
            <a:pPr>
              <a:tabLst>
                <a:tab pos="3540125" algn="l"/>
              </a:tabLst>
            </a:pPr>
            <a:r>
              <a:rPr lang="en-US" sz="3200" dirty="0" smtClean="0"/>
              <a:t>Reflection:  	What we got </a:t>
            </a:r>
            <a:r>
              <a:rPr lang="en-US" sz="3200" i="1" dirty="0" smtClean="0">
                <a:solidFill>
                  <a:srgbClr val="E25B00"/>
                </a:solidFill>
              </a:rPr>
              <a:t>right</a:t>
            </a:r>
            <a:r>
              <a:rPr lang="en-US" sz="3200" dirty="0" smtClean="0"/>
              <a:t> (&amp; </a:t>
            </a:r>
            <a:r>
              <a:rPr lang="en-US" sz="3200" i="1" dirty="0" smtClean="0">
                <a:solidFill>
                  <a:srgbClr val="E25B00"/>
                </a:solidFill>
              </a:rPr>
              <a:t>not</a:t>
            </a:r>
            <a:r>
              <a:rPr lang="en-US" sz="3200" dirty="0" smtClean="0">
                <a:solidFill>
                  <a:srgbClr val="FF0000"/>
                </a:solidFill>
              </a:rPr>
              <a:t>…</a:t>
            </a:r>
            <a:r>
              <a:rPr lang="en-US" sz="3200" dirty="0" smtClean="0"/>
              <a:t>)</a:t>
            </a:r>
          </a:p>
          <a:p>
            <a:pPr>
              <a:tabLst>
                <a:tab pos="3540125" algn="l"/>
              </a:tabLst>
            </a:pPr>
            <a:endParaRPr lang="en-US" sz="3200" dirty="0" smtClean="0"/>
          </a:p>
          <a:p>
            <a:pPr>
              <a:tabLst>
                <a:tab pos="3540125" algn="l"/>
              </a:tabLst>
            </a:pPr>
            <a:r>
              <a:rPr lang="en-US" sz="3200" dirty="0" smtClean="0"/>
              <a:t>Looking forward: 	</a:t>
            </a:r>
            <a:r>
              <a:rPr lang="en-US" sz="3200" spc="-30" dirty="0" smtClean="0"/>
              <a:t>New </a:t>
            </a:r>
            <a:r>
              <a:rPr lang="en-US" sz="3200" i="1" spc="-30" dirty="0" smtClean="0">
                <a:solidFill>
                  <a:srgbClr val="E25B00"/>
                </a:solidFill>
              </a:rPr>
              <a:t>opportunities</a:t>
            </a:r>
            <a:endParaRPr lang="en-US" sz="3200" i="1" spc="-30" dirty="0">
              <a:solidFill>
                <a:srgbClr val="E25B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Slide </a:t>
            </a:r>
            <a:fld id="{EA881BF2-A4CC-FF45-ACE4-3B1180284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0800" y="4256780"/>
            <a:ext cx="4038600" cy="1981200"/>
            <a:chOff x="2743200" y="4114800"/>
            <a:chExt cx="4038600" cy="198120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2743200" y="41148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419600" y="5715000"/>
              <a:ext cx="533400" cy="3810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248400" y="5181600"/>
              <a:ext cx="533400" cy="9144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1</a:t>
            </a:r>
            <a:r>
              <a:rPr lang="en-US" baseline="30000" dirty="0" smtClean="0"/>
              <a:t>st</a:t>
            </a:r>
            <a:r>
              <a:rPr lang="en-US" dirty="0" smtClean="0"/>
              <a:t> Generation of Sizing Synthesis 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9461" y="1905000"/>
            <a:ext cx="2008282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61" y="1981200"/>
            <a:ext cx="2329310" cy="146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447800"/>
            <a:ext cx="207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Built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Sizing </a:t>
            </a:r>
            <a:r>
              <a:rPr lang="en-US" sz="2000" b="1" baseline="0" dirty="0" err="1" smtClean="0">
                <a:solidFill>
                  <a:srgbClr val="E25B00"/>
                </a:solidFill>
                <a:latin typeface="Calibri"/>
                <a:cs typeface="Calibri"/>
              </a:rPr>
              <a:t>Optim</a:t>
            </a:r>
            <a:endParaRPr lang="en-US" sz="2000" b="1" baseline="0" dirty="0" smtClean="0">
              <a:solidFill>
                <a:srgbClr val="E25B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3261" y="1447800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Then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Constraint</a:t>
            </a:r>
            <a:r>
              <a:rPr lang="en-US" sz="2000" b="1" baseline="0" dirty="0" smtClean="0">
                <a:latin typeface="Calibri"/>
                <a:cs typeface="Calibri"/>
              </a:rPr>
              <a:t> </a:t>
            </a:r>
            <a:r>
              <a:rPr lang="en-US" sz="2000" b="1" baseline="0" dirty="0" err="1" smtClean="0">
                <a:solidFill>
                  <a:srgbClr val="E25B00"/>
                </a:solidFill>
                <a:latin typeface="Calibri"/>
                <a:cs typeface="Calibri"/>
              </a:rPr>
              <a:t>Mgr</a:t>
            </a:r>
            <a:endParaRPr lang="en-US" sz="2000" b="1" baseline="0" dirty="0" smtClean="0">
              <a:solidFill>
                <a:srgbClr val="E25B00"/>
              </a:solidFill>
              <a:latin typeface="Calibri"/>
              <a:cs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421" y="1905000"/>
            <a:ext cx="1280160" cy="1828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67143" y="1447800"/>
            <a:ext cx="2902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Then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 Statistical Centering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1981200" y="4343400"/>
            <a:ext cx="0" cy="1905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89166" y="4333280"/>
            <a:ext cx="13074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baseline="0" dirty="0">
                <a:solidFill>
                  <a:srgbClr val="E25B00"/>
                </a:solidFill>
                <a:latin typeface="Calibri"/>
                <a:cs typeface="Calibri"/>
              </a:rPr>
              <a:t>Actual</a:t>
            </a:r>
            <a:endParaRPr lang="en-US" sz="2400" b="1" baseline="0" dirty="0" smtClean="0">
              <a:solidFill>
                <a:srgbClr val="2F4DB2"/>
              </a:solidFill>
              <a:latin typeface="Calibri"/>
              <a:cs typeface="Calibri"/>
            </a:endParaRPr>
          </a:p>
          <a:p>
            <a:pPr algn="r"/>
            <a:r>
              <a: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rPr>
              <a:t>Designer</a:t>
            </a:r>
          </a:p>
          <a:p>
            <a:pPr algn="r"/>
            <a:r>
              <a: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rPr>
              <a:t>Interest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33800" y="3810000"/>
            <a:ext cx="1639241" cy="2438400"/>
            <a:chOff x="3733800" y="3505200"/>
            <a:chExt cx="1639241" cy="24384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267200" y="3962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3800" y="3505200"/>
              <a:ext cx="16392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Constraints</a:t>
              </a:r>
            </a:p>
            <a:p>
              <a:pPr algn="ctr"/>
              <a:endPara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267200" y="5562600"/>
              <a:ext cx="5334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itchFamily="33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38802" y="3124200"/>
            <a:ext cx="1428246" cy="3124200"/>
            <a:chOff x="5638802" y="2819400"/>
            <a:chExt cx="1428246" cy="31242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096000" y="3962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38802" y="2819400"/>
              <a:ext cx="1428246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endParaRPr>
            </a:p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Statistical</a:t>
              </a:r>
            </a:p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Center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62200" y="4267200"/>
            <a:ext cx="915635" cy="1981200"/>
            <a:chOff x="2362200" y="3962400"/>
            <a:chExt cx="915635" cy="19812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590800" y="3962400"/>
              <a:ext cx="533400" cy="1981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590800" y="4648200"/>
              <a:ext cx="533400" cy="12954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4191000"/>
              <a:ext cx="915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Sizing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>
            <a:off x="1981200" y="6248400"/>
            <a:ext cx="51054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902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“Inversion” of Tool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4906963"/>
          </a:xfrm>
        </p:spPr>
        <p:txBody>
          <a:bodyPr/>
          <a:lstStyle/>
          <a:p>
            <a:r>
              <a:rPr lang="en-US" sz="2800" dirty="0" smtClean="0"/>
              <a:t>Revisit the sociology of the problem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" y="2295537"/>
            <a:ext cx="8763000" cy="9048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2D2D8A"/>
              </a:buClr>
              <a:buSzPct val="125000"/>
              <a:buFont typeface="Wingdings" charset="2"/>
              <a:buChar char="§"/>
            </a:pP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Question:  Is circuit sizing/biasing </a:t>
            </a:r>
            <a:r>
              <a:rPr lang="en-US" sz="2400" b="1" i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difficult</a:t>
            </a: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 (painful?) </a:t>
            </a:r>
            <a:r>
              <a:rPr lang="en-US" sz="2400" b="1" kern="0" baseline="0" dirty="0" smtClean="0">
                <a:solidFill>
                  <a:srgbClr val="008000"/>
                </a:solidFill>
                <a:latin typeface="Arial Black"/>
                <a:ea typeface="ＭＳ Ｐゴシック" pitchFamily="33" charset="-128"/>
                <a:cs typeface="Arial Black"/>
              </a:rPr>
              <a:t>YES   </a:t>
            </a:r>
            <a:endParaRPr lang="en-US" sz="2400" b="1" kern="0" baseline="0" dirty="0">
              <a:solidFill>
                <a:srgbClr val="000000"/>
              </a:solidFill>
              <a:latin typeface="Calibri"/>
              <a:ea typeface="ＭＳ Ｐゴシック" pitchFamily="33" charset="-128"/>
              <a:cs typeface="Calibri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2D2D8A"/>
              </a:buClr>
              <a:buSzPct val="125000"/>
              <a:buFont typeface="Wingdings" charset="2"/>
              <a:buChar char="§"/>
            </a:pP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Question:  Will circuit design experts </a:t>
            </a:r>
            <a:r>
              <a:rPr lang="en-US" sz="2400" b="1" i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admit</a:t>
            </a: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 this?        </a:t>
            </a:r>
            <a:r>
              <a:rPr lang="en-US" sz="2400" b="1" kern="0" baseline="0" dirty="0" smtClean="0">
                <a:solidFill>
                  <a:srgbClr val="FF0000"/>
                </a:solidFill>
                <a:latin typeface="Arial Black"/>
                <a:ea typeface="ＭＳ Ｐゴシック" pitchFamily="33" charset="-128"/>
                <a:cs typeface="Arial Black"/>
              </a:rPr>
              <a:t>NO</a:t>
            </a:r>
            <a:endParaRPr lang="en-US" sz="2400" b="1" kern="0" baseline="0" dirty="0">
              <a:solidFill>
                <a:srgbClr val="000000"/>
              </a:solidFill>
              <a:latin typeface="Calibri"/>
              <a:ea typeface="ＭＳ Ｐゴシック" pitchFamily="33" charset="-128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3590937"/>
            <a:ext cx="8763000" cy="904863"/>
          </a:xfrm>
          <a:prstGeom prst="rect">
            <a:avLst/>
          </a:prstGeom>
          <a:solidFill>
            <a:srgbClr val="DAEDEF"/>
          </a:solidFill>
        </p:spPr>
        <p:txBody>
          <a:bodyPr wrap="square" rtlCol="0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2D2D8A"/>
              </a:buClr>
              <a:buSzPct val="125000"/>
              <a:buFont typeface="Wingdings" charset="2"/>
              <a:buChar char="§"/>
            </a:pP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Question:  Is circuit centering for statistics </a:t>
            </a:r>
            <a:r>
              <a:rPr lang="en-US" sz="2400" b="1" i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painful</a:t>
            </a: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? </a:t>
            </a:r>
            <a:r>
              <a:rPr lang="en-US" sz="2400" b="1" kern="0" baseline="0" dirty="0" smtClean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 </a:t>
            </a:r>
            <a:r>
              <a:rPr lang="en-US" sz="2400" b="1" kern="0" baseline="0" dirty="0" smtClean="0">
                <a:solidFill>
                  <a:srgbClr val="008000"/>
                </a:solidFill>
                <a:latin typeface="Arial Black"/>
                <a:ea typeface="ＭＳ Ｐゴシック" pitchFamily="33" charset="-128"/>
                <a:cs typeface="Arial Black"/>
              </a:rPr>
              <a:t>YES</a:t>
            </a:r>
            <a:endParaRPr lang="en-US" sz="2400" b="1" kern="0" baseline="0" dirty="0">
              <a:solidFill>
                <a:srgbClr val="000000"/>
              </a:solidFill>
              <a:latin typeface="Calibri"/>
              <a:ea typeface="ＭＳ Ｐゴシック" pitchFamily="33" charset="-128"/>
              <a:cs typeface="Calibri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2D2D8A"/>
              </a:buClr>
              <a:buSzPct val="125000"/>
              <a:buFont typeface="Wingdings" charset="2"/>
              <a:buChar char="§"/>
            </a:pP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Question:  Will circuit design experts </a:t>
            </a:r>
            <a:r>
              <a:rPr lang="en-US" sz="2400" b="1" i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admit</a:t>
            </a: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 this? </a:t>
            </a:r>
            <a:r>
              <a:rPr lang="en-US" sz="2400" b="1" kern="0" baseline="0" dirty="0" smtClean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     </a:t>
            </a:r>
            <a:r>
              <a:rPr lang="en-US" sz="2400" b="1" kern="0" baseline="0" dirty="0" smtClean="0">
                <a:solidFill>
                  <a:srgbClr val="008000"/>
                </a:solidFill>
                <a:latin typeface="Arial Black"/>
                <a:ea typeface="ＭＳ Ｐゴシック" pitchFamily="33" charset="-128"/>
                <a:cs typeface="Arial Black"/>
              </a:rPr>
              <a:t>YES</a:t>
            </a:r>
            <a:endParaRPr lang="en-US" sz="2400" b="1" kern="0" baseline="0" dirty="0">
              <a:solidFill>
                <a:srgbClr val="000000"/>
              </a:solidFill>
              <a:latin typeface="Calibri"/>
              <a:ea typeface="ＭＳ Ｐゴシック" pitchFamily="33" charset="-128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4810137"/>
            <a:ext cx="8686800" cy="904863"/>
          </a:xfrm>
          <a:prstGeom prst="rect">
            <a:avLst/>
          </a:prstGeom>
          <a:solidFill>
            <a:srgbClr val="DAEDEF"/>
          </a:solidFill>
        </p:spPr>
        <p:txBody>
          <a:bodyPr wrap="square" rtlCol="0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2D2D8A"/>
              </a:buClr>
              <a:buSzPct val="125000"/>
              <a:buFont typeface="Wingdings" charset="2"/>
              <a:buChar char="§"/>
            </a:pP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Question:  Is circuit setup for IP reuse </a:t>
            </a:r>
            <a:r>
              <a:rPr lang="en-US" sz="2400" b="1" i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painful</a:t>
            </a:r>
            <a:r>
              <a:rPr lang="en-US" sz="2400" b="1" kern="0" baseline="0" dirty="0" smtClean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?          </a:t>
            </a:r>
            <a:r>
              <a:rPr lang="en-US" sz="2400" b="1" kern="0" baseline="0" dirty="0" smtClean="0">
                <a:solidFill>
                  <a:srgbClr val="008000"/>
                </a:solidFill>
                <a:latin typeface="Arial Black"/>
                <a:ea typeface="ＭＳ Ｐゴシック" pitchFamily="33" charset="-128"/>
                <a:cs typeface="Arial Black"/>
              </a:rPr>
              <a:t>YES</a:t>
            </a:r>
            <a:endParaRPr lang="en-US" sz="2400" b="1" kern="0" baseline="0" dirty="0">
              <a:solidFill>
                <a:srgbClr val="000000"/>
              </a:solidFill>
              <a:latin typeface="Calibri"/>
              <a:ea typeface="ＭＳ Ｐゴシック" pitchFamily="33" charset="-128"/>
              <a:cs typeface="Calibri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2D2D8A"/>
              </a:buClr>
              <a:buSzPct val="125000"/>
              <a:buFont typeface="Wingdings" charset="2"/>
              <a:buChar char="§"/>
            </a:pP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Question:  Will circuit design experts </a:t>
            </a:r>
            <a:r>
              <a:rPr lang="en-US" sz="2400" b="1" i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admit</a:t>
            </a:r>
            <a:r>
              <a:rPr lang="en-US" sz="2400" b="1" kern="0" baseline="0" dirty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 this</a:t>
            </a:r>
            <a:r>
              <a:rPr lang="en-US" sz="2400" b="1" kern="0" baseline="0" dirty="0" smtClean="0">
                <a:solidFill>
                  <a:srgbClr val="000000"/>
                </a:solidFill>
                <a:latin typeface="Calibri"/>
                <a:ea typeface="ＭＳ Ｐゴシック" pitchFamily="33" charset="-128"/>
                <a:cs typeface="Calibri"/>
              </a:rPr>
              <a:t>?      </a:t>
            </a:r>
            <a:r>
              <a:rPr lang="en-US" sz="2400" b="1" kern="0" baseline="0" dirty="0" smtClean="0">
                <a:solidFill>
                  <a:srgbClr val="008000"/>
                </a:solidFill>
                <a:latin typeface="Arial Black"/>
                <a:ea typeface="ＭＳ Ｐゴシック" pitchFamily="33" charset="-128"/>
                <a:cs typeface="Arial Black"/>
              </a:rPr>
              <a:t>YES</a:t>
            </a:r>
            <a:endParaRPr lang="en-US" sz="2400" b="1" kern="0" baseline="0" dirty="0">
              <a:solidFill>
                <a:srgbClr val="000000"/>
              </a:solidFill>
              <a:latin typeface="Calibri"/>
              <a:ea typeface="ＭＳ Ｐゴシック" pitchFamily="33" charset="-128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001000" y="2286000"/>
            <a:ext cx="1009650" cy="914400"/>
            <a:chOff x="8001000" y="2286000"/>
            <a:chExt cx="1009650" cy="914400"/>
          </a:xfrm>
        </p:grpSpPr>
        <p:pic>
          <p:nvPicPr>
            <p:cNvPr id="8" name="Picture 7" descr="pain-relievers-300x240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2362200"/>
              <a:ext cx="1009650" cy="807720"/>
            </a:xfrm>
            <a:prstGeom prst="rect">
              <a:avLst/>
            </a:prstGeom>
          </p:spPr>
        </p:pic>
        <p:sp>
          <p:nvSpPr>
            <p:cNvPr id="9" name="&quot;No&quot; Symbol 8"/>
            <p:cNvSpPr/>
            <p:nvPr/>
          </p:nvSpPr>
          <p:spPr bwMode="auto">
            <a:xfrm>
              <a:off x="8077200" y="2286000"/>
              <a:ext cx="914400" cy="914400"/>
            </a:xfrm>
            <a:prstGeom prst="noSmoking">
              <a:avLst/>
            </a:prstGeom>
            <a:solidFill>
              <a:srgbClr val="FF0000">
                <a:alpha val="3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pic>
        <p:nvPicPr>
          <p:cNvPr id="12" name="Picture 11" descr="pain-relievers-300x240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657600"/>
            <a:ext cx="1009650" cy="807720"/>
          </a:xfrm>
          <a:prstGeom prst="rect">
            <a:avLst/>
          </a:prstGeom>
        </p:spPr>
      </p:pic>
      <p:pic>
        <p:nvPicPr>
          <p:cNvPr id="16" name="Picture 15" descr="pain-relievers-300x240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831080"/>
            <a:ext cx="1009650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2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Gen Synthesis Tools Revisited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9461" y="1905000"/>
            <a:ext cx="2008282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1" y="1981200"/>
            <a:ext cx="2329310" cy="146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447800"/>
            <a:ext cx="207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Built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Sizing </a:t>
            </a:r>
            <a:r>
              <a:rPr lang="en-US" sz="2000" b="1" baseline="0" dirty="0" err="1" smtClean="0">
                <a:solidFill>
                  <a:srgbClr val="E25B00"/>
                </a:solidFill>
                <a:latin typeface="Calibri"/>
                <a:cs typeface="Calibri"/>
              </a:rPr>
              <a:t>Optim</a:t>
            </a:r>
            <a:endParaRPr lang="en-US" sz="2000" b="1" baseline="0" dirty="0" smtClean="0">
              <a:solidFill>
                <a:srgbClr val="E25B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3261" y="1447800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Then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Constraint</a:t>
            </a:r>
            <a:r>
              <a:rPr lang="en-US" sz="2000" b="1" baseline="0" dirty="0" smtClean="0">
                <a:latin typeface="Calibri"/>
                <a:cs typeface="Calibri"/>
              </a:rPr>
              <a:t> </a:t>
            </a:r>
            <a:r>
              <a:rPr lang="en-US" sz="2000" b="1" baseline="0" dirty="0" err="1" smtClean="0">
                <a:solidFill>
                  <a:srgbClr val="E25B00"/>
                </a:solidFill>
                <a:latin typeface="Calibri"/>
                <a:cs typeface="Calibri"/>
              </a:rPr>
              <a:t>Mgr</a:t>
            </a:r>
            <a:endParaRPr lang="en-US" sz="2000" b="1" baseline="0" dirty="0" smtClean="0">
              <a:solidFill>
                <a:srgbClr val="E25B00"/>
              </a:solidFill>
              <a:latin typeface="Calibri"/>
              <a:cs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421" y="1905000"/>
            <a:ext cx="1280160" cy="1828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67143" y="1447800"/>
            <a:ext cx="2902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Then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 Statistical Centering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90800" y="4180580"/>
            <a:ext cx="4038600" cy="1981200"/>
            <a:chOff x="2743200" y="4114800"/>
            <a:chExt cx="4038600" cy="1981200"/>
          </a:xfrm>
        </p:grpSpPr>
        <p:sp>
          <p:nvSpPr>
            <p:cNvPr id="41" name="Rectangle 40"/>
            <p:cNvSpPr/>
            <p:nvPr/>
          </p:nvSpPr>
          <p:spPr bwMode="auto">
            <a:xfrm>
              <a:off x="2743200" y="41148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4419600" y="5715000"/>
              <a:ext cx="533400" cy="3810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248400" y="5181600"/>
              <a:ext cx="533400" cy="9144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 bwMode="auto">
          <a:xfrm flipV="1">
            <a:off x="1981200" y="4267200"/>
            <a:ext cx="0" cy="1905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389166" y="4257080"/>
            <a:ext cx="13074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baseline="0" dirty="0">
                <a:solidFill>
                  <a:srgbClr val="E25B00"/>
                </a:solidFill>
                <a:latin typeface="Calibri"/>
                <a:cs typeface="Calibri"/>
              </a:rPr>
              <a:t>Actual</a:t>
            </a:r>
            <a:endParaRPr lang="en-US" sz="2400" b="1" baseline="0" dirty="0" smtClean="0">
              <a:solidFill>
                <a:srgbClr val="2F4DB2"/>
              </a:solidFill>
              <a:latin typeface="Calibri"/>
              <a:cs typeface="Calibri"/>
            </a:endParaRPr>
          </a:p>
          <a:p>
            <a:pPr algn="r"/>
            <a:r>
              <a: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rPr>
              <a:t>Designer</a:t>
            </a:r>
          </a:p>
          <a:p>
            <a:pPr algn="r"/>
            <a:r>
              <a: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rPr>
              <a:t>Interest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733800" y="3733800"/>
            <a:ext cx="1639241" cy="2438400"/>
            <a:chOff x="3733800" y="3505200"/>
            <a:chExt cx="1639241" cy="2438400"/>
          </a:xfrm>
        </p:grpSpPr>
        <p:sp>
          <p:nvSpPr>
            <p:cNvPr id="47" name="Rectangle 46"/>
            <p:cNvSpPr/>
            <p:nvPr/>
          </p:nvSpPr>
          <p:spPr bwMode="auto">
            <a:xfrm>
              <a:off x="4267200" y="3962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33800" y="3505200"/>
              <a:ext cx="16392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Constraints</a:t>
              </a:r>
            </a:p>
            <a:p>
              <a:pPr algn="ctr"/>
              <a:endPara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4267200" y="5562600"/>
              <a:ext cx="5334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itchFamily="33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638802" y="3048000"/>
            <a:ext cx="1428246" cy="3124200"/>
            <a:chOff x="5638802" y="2819400"/>
            <a:chExt cx="1428246" cy="3124200"/>
          </a:xfrm>
        </p:grpSpPr>
        <p:sp>
          <p:nvSpPr>
            <p:cNvPr id="51" name="Rectangle 50"/>
            <p:cNvSpPr/>
            <p:nvPr/>
          </p:nvSpPr>
          <p:spPr bwMode="auto">
            <a:xfrm>
              <a:off x="6096000" y="3962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638802" y="2819400"/>
              <a:ext cx="1428246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endParaRPr>
            </a:p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Statistical</a:t>
              </a:r>
            </a:p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Center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62200" y="4191000"/>
            <a:ext cx="915635" cy="1981200"/>
            <a:chOff x="2362200" y="3962400"/>
            <a:chExt cx="915635" cy="1981200"/>
          </a:xfrm>
        </p:grpSpPr>
        <p:sp>
          <p:nvSpPr>
            <p:cNvPr id="54" name="Rectangle 53"/>
            <p:cNvSpPr/>
            <p:nvPr/>
          </p:nvSpPr>
          <p:spPr bwMode="auto">
            <a:xfrm>
              <a:off x="2590800" y="3962400"/>
              <a:ext cx="533400" cy="1981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2590800" y="4648200"/>
              <a:ext cx="533400" cy="12954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62200" y="4191000"/>
              <a:ext cx="915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Sizing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 bwMode="auto">
          <a:xfrm>
            <a:off x="1981200" y="6172200"/>
            <a:ext cx="51054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6" descr="pain-relievers-300x24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648200"/>
            <a:ext cx="1009650" cy="807720"/>
          </a:xfrm>
          <a:prstGeom prst="rect">
            <a:avLst/>
          </a:prstGeom>
        </p:spPr>
      </p:pic>
      <p:pic>
        <p:nvPicPr>
          <p:cNvPr id="28" name="Picture 27" descr="pain-relievers-300x24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648200"/>
            <a:ext cx="1009650" cy="807720"/>
          </a:xfrm>
          <a:prstGeom prst="rect">
            <a:avLst/>
          </a:prstGeom>
        </p:spPr>
      </p:pic>
      <p:pic>
        <p:nvPicPr>
          <p:cNvPr id="36" name="Picture 35" descr="pain-relievers-300x24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64" y="5105400"/>
            <a:ext cx="34290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7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1</a:t>
            </a:r>
            <a:r>
              <a:rPr lang="en-US" baseline="30000" dirty="0" smtClean="0"/>
              <a:t>st</a:t>
            </a:r>
            <a:r>
              <a:rPr lang="en-US" dirty="0" smtClean="0"/>
              <a:t> Gen of Layout Synthesis 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068854" y="3733800"/>
            <a:ext cx="969135" cy="2438400"/>
            <a:chOff x="4068854" y="3505200"/>
            <a:chExt cx="969135" cy="24384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267200" y="3962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68854" y="3505200"/>
              <a:ext cx="9691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Placer</a:t>
              </a:r>
            </a:p>
            <a:p>
              <a:pPr algn="ctr"/>
              <a:endPara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23121" y="3733800"/>
            <a:ext cx="1059605" cy="2438400"/>
            <a:chOff x="5823121" y="3505200"/>
            <a:chExt cx="1059605" cy="24384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096000" y="3962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23121" y="3505200"/>
              <a:ext cx="1059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Router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4600" y="5257800"/>
            <a:ext cx="700883" cy="914400"/>
            <a:chOff x="2514600" y="5029200"/>
            <a:chExt cx="700883" cy="9144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2590800" y="5562600"/>
              <a:ext cx="533400" cy="3810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14600" y="5029200"/>
              <a:ext cx="7008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Gen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4800" y="1447800"/>
            <a:ext cx="2710999" cy="2057400"/>
            <a:chOff x="304800" y="1447800"/>
            <a:chExt cx="2710999" cy="2057400"/>
          </a:xfrm>
        </p:grpSpPr>
        <p:sp>
          <p:nvSpPr>
            <p:cNvPr id="8" name="TextBox 7"/>
            <p:cNvSpPr txBox="1"/>
            <p:nvPr/>
          </p:nvSpPr>
          <p:spPr>
            <a:xfrm>
              <a:off x="304800" y="1447800"/>
              <a:ext cx="2710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0" dirty="0" smtClean="0">
                  <a:latin typeface="Calibri"/>
                  <a:cs typeface="Calibri"/>
                </a:rPr>
                <a:t>Built </a:t>
              </a:r>
              <a:r>
                <a:rPr lang="en-US" sz="20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Device Generators</a:t>
              </a:r>
            </a:p>
          </p:txBody>
        </p:sp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905000"/>
              <a:ext cx="2038239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733800" y="1447800"/>
            <a:ext cx="1752028" cy="1981200"/>
            <a:chOff x="3733800" y="1447800"/>
            <a:chExt cx="1752028" cy="1981200"/>
          </a:xfrm>
        </p:grpSpPr>
        <p:sp>
          <p:nvSpPr>
            <p:cNvPr id="9" name="TextBox 8"/>
            <p:cNvSpPr txBox="1"/>
            <p:nvPr/>
          </p:nvSpPr>
          <p:spPr>
            <a:xfrm>
              <a:off x="3962400" y="1447800"/>
              <a:ext cx="1339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0" dirty="0" smtClean="0">
                  <a:latin typeface="Calibri"/>
                  <a:cs typeface="Calibri"/>
                </a:rPr>
                <a:t>And </a:t>
              </a:r>
              <a:r>
                <a:rPr lang="en-US" sz="20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Placer</a:t>
              </a:r>
            </a:p>
          </p:txBody>
        </p:sp>
        <p:pic>
          <p:nvPicPr>
            <p:cNvPr id="38" name="Picture 4" descr="le_diff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3" t="3889"/>
            <a:stretch>
              <a:fillRect/>
            </a:stretch>
          </p:blipFill>
          <p:spPr bwMode="auto">
            <a:xfrm>
              <a:off x="3733800" y="1905000"/>
              <a:ext cx="1752028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324600" y="1447800"/>
            <a:ext cx="1600200" cy="1965931"/>
            <a:chOff x="6324600" y="1447800"/>
            <a:chExt cx="1600200" cy="1965931"/>
          </a:xfrm>
        </p:grpSpPr>
        <p:sp>
          <p:nvSpPr>
            <p:cNvPr id="21" name="TextBox 20"/>
            <p:cNvSpPr txBox="1"/>
            <p:nvPr/>
          </p:nvSpPr>
          <p:spPr>
            <a:xfrm>
              <a:off x="6432828" y="1447800"/>
              <a:ext cx="141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0" dirty="0" smtClean="0">
                  <a:latin typeface="Calibri"/>
                  <a:cs typeface="Calibri"/>
                </a:rPr>
                <a:t>And </a:t>
              </a:r>
              <a:r>
                <a:rPr lang="en-US" sz="20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Router</a:t>
              </a:r>
            </a:p>
          </p:txBody>
        </p:sp>
        <p:pic>
          <p:nvPicPr>
            <p:cNvPr id="39" name="Picture 5" descr="le_diffO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0" t="62619" r="30958" b="11108"/>
            <a:stretch/>
          </p:blipFill>
          <p:spPr bwMode="auto">
            <a:xfrm>
              <a:off x="6324600" y="1905000"/>
              <a:ext cx="1600200" cy="1508731"/>
            </a:xfrm>
            <a:prstGeom prst="rect">
              <a:avLst/>
            </a:prstGeom>
            <a:noFill/>
            <a:ln w="12700" cmpd="sng">
              <a:solidFill>
                <a:srgbClr val="606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42528" y="4267200"/>
            <a:ext cx="6744072" cy="1905000"/>
            <a:chOff x="342528" y="4038600"/>
            <a:chExt cx="6744072" cy="190500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1981200" y="5943600"/>
              <a:ext cx="51054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1981200" y="4038600"/>
              <a:ext cx="0" cy="1905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42528" y="4114800"/>
              <a:ext cx="1354057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Expected</a:t>
              </a:r>
            </a:p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Designer</a:t>
              </a:r>
            </a:p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Interest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22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90800" y="4191000"/>
            <a:ext cx="4038600" cy="1981200"/>
            <a:chOff x="2743200" y="4343400"/>
            <a:chExt cx="4038600" cy="1981200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743200" y="5943600"/>
              <a:ext cx="533400" cy="3810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419600" y="4343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248400" y="43434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1</a:t>
            </a:r>
            <a:r>
              <a:rPr lang="en-US" baseline="30000" dirty="0" smtClean="0"/>
              <a:t>st</a:t>
            </a:r>
            <a:r>
              <a:rPr lang="en-US" dirty="0" smtClean="0"/>
              <a:t> Gen of Layout Synthesis 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1447800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Built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Device Generators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1447800"/>
            <a:ext cx="133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And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Placer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32828" y="1447800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And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Router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1981200" y="4267200"/>
            <a:ext cx="0" cy="1905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89166" y="4343400"/>
            <a:ext cx="13074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Actual</a:t>
            </a:r>
            <a:endParaRPr lang="en-US" sz="2400" b="1" baseline="0" dirty="0" smtClean="0">
              <a:solidFill>
                <a:srgbClr val="E25B00"/>
              </a:solidFill>
              <a:latin typeface="Calibri"/>
              <a:cs typeface="Calibri"/>
            </a:endParaRPr>
          </a:p>
          <a:p>
            <a:pPr algn="r"/>
            <a:r>
              <a: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rPr>
              <a:t>Designer</a:t>
            </a:r>
          </a:p>
          <a:p>
            <a:pPr algn="r"/>
            <a:r>
              <a: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rPr>
              <a:t>Interest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68854" y="3733800"/>
            <a:ext cx="969135" cy="2438400"/>
            <a:chOff x="4068854" y="3733800"/>
            <a:chExt cx="969135" cy="24384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4267200" y="4191000"/>
              <a:ext cx="533400" cy="1981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267200" y="5105400"/>
              <a:ext cx="533400" cy="10668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68854" y="3733800"/>
              <a:ext cx="9691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Placer</a:t>
              </a:r>
            </a:p>
            <a:p>
              <a:pPr algn="ctr"/>
              <a:endPara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23121" y="3733800"/>
            <a:ext cx="1059605" cy="2438400"/>
            <a:chOff x="5823121" y="3733800"/>
            <a:chExt cx="1059605" cy="24384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096000" y="41910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23121" y="3733800"/>
              <a:ext cx="1059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Router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14600" y="3733800"/>
            <a:ext cx="700883" cy="2438400"/>
            <a:chOff x="2514600" y="3733800"/>
            <a:chExt cx="700883" cy="2438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2590800" y="4191000"/>
              <a:ext cx="533400" cy="1981200"/>
            </a:xfrm>
            <a:prstGeom prst="rect">
              <a:avLst/>
            </a:prstGeom>
            <a:solidFill>
              <a:srgbClr val="2F4DB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itchFamily="33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590800" y="5791200"/>
              <a:ext cx="533400" cy="381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itchFamily="33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14600" y="3733800"/>
              <a:ext cx="7008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Gen</a:t>
              </a:r>
            </a:p>
          </p:txBody>
        </p:sp>
      </p:grp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20382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le_diff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3889"/>
          <a:stretch>
            <a:fillRect/>
          </a:stretch>
        </p:blipFill>
        <p:spPr bwMode="auto">
          <a:xfrm>
            <a:off x="3733800" y="1905000"/>
            <a:ext cx="175202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le_diffO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0" t="62619" r="30958" b="11108"/>
          <a:stretch/>
        </p:blipFill>
        <p:spPr bwMode="auto">
          <a:xfrm>
            <a:off x="6324600" y="1905000"/>
            <a:ext cx="1600200" cy="1508731"/>
          </a:xfrm>
          <a:prstGeom prst="rect">
            <a:avLst/>
          </a:prstGeom>
          <a:noFill/>
          <a:ln w="12700" cmpd="sng">
            <a:solidFill>
              <a:srgbClr val="606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 bwMode="auto">
          <a:xfrm>
            <a:off x="1981200" y="6172200"/>
            <a:ext cx="51054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719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  #1  Your Schematic is NOT What You Lay Out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429000" y="1295400"/>
            <a:ext cx="5410200" cy="1752600"/>
          </a:xfrm>
        </p:spPr>
        <p:txBody>
          <a:bodyPr/>
          <a:lstStyle/>
          <a:p>
            <a:r>
              <a:rPr lang="en-US" dirty="0" smtClean="0"/>
              <a:t>Analogy:  </a:t>
            </a:r>
            <a:r>
              <a:rPr lang="en-US" dirty="0" smtClean="0">
                <a:solidFill>
                  <a:srgbClr val="E25B00"/>
                </a:solidFill>
              </a:rPr>
              <a:t>Tech Mapping</a:t>
            </a:r>
            <a:r>
              <a:rPr lang="en-US" dirty="0" smtClean="0"/>
              <a:t> in ASIC</a:t>
            </a:r>
          </a:p>
          <a:p>
            <a:r>
              <a:rPr lang="en-US" dirty="0" smtClean="0"/>
              <a:t>Map to what can really </a:t>
            </a:r>
            <a:r>
              <a:rPr lang="en-US" dirty="0" smtClean="0">
                <a:solidFill>
                  <a:srgbClr val="E25B00"/>
                </a:solidFill>
              </a:rPr>
              <a:t>work in layout</a:t>
            </a:r>
          </a:p>
          <a:p>
            <a:r>
              <a:rPr lang="en-US" dirty="0" smtClean="0"/>
              <a:t>Groups of devices w/ complex </a:t>
            </a:r>
            <a:r>
              <a:rPr lang="en-US" dirty="0" smtClean="0">
                <a:solidFill>
                  <a:srgbClr val="E25B00"/>
                </a:solidFill>
              </a:rPr>
              <a:t>constraints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Surprise:  enormous </a:t>
            </a:r>
            <a:r>
              <a:rPr lang="en-US" dirty="0" smtClean="0">
                <a:solidFill>
                  <a:srgbClr val="E25B00"/>
                </a:solidFill>
              </a:rPr>
              <a:t>pain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E25B00"/>
                </a:solidFill>
              </a:rPr>
              <a:t>here </a:t>
            </a:r>
            <a:r>
              <a:rPr lang="en-US" dirty="0" smtClean="0">
                <a:solidFill>
                  <a:schemeClr val="tx2"/>
                </a:solidFill>
              </a:rPr>
              <a:t>to get right;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gen’s </a:t>
            </a:r>
            <a:r>
              <a:rPr lang="en-US" dirty="0" smtClean="0">
                <a:solidFill>
                  <a:srgbClr val="E25B00"/>
                </a:solidFill>
              </a:rPr>
              <a:t>reduce layout time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E25B00"/>
                </a:solidFill>
              </a:rPr>
              <a:t> reduce size (a </a:t>
            </a:r>
            <a:r>
              <a:rPr lang="en-US" i="1" dirty="0" smtClean="0">
                <a:solidFill>
                  <a:srgbClr val="E25B00"/>
                </a:solidFill>
              </a:rPr>
              <a:t>lot</a:t>
            </a:r>
            <a:r>
              <a:rPr lang="en-US" dirty="0" smtClean="0">
                <a:solidFill>
                  <a:srgbClr val="E25B00"/>
                </a:solidFill>
              </a:rPr>
              <a:t>)</a:t>
            </a:r>
            <a:endParaRPr lang="en-US" dirty="0">
              <a:solidFill>
                <a:srgbClr val="E25B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/>
          <a:srcRect l="25960" t="20180" r="34042" b="50624"/>
          <a:stretch/>
        </p:blipFill>
        <p:spPr bwMode="auto">
          <a:xfrm>
            <a:off x="396378" y="1371600"/>
            <a:ext cx="2677575" cy="155733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685800" y="2482848"/>
            <a:ext cx="1066800" cy="152400"/>
          </a:xfrm>
          <a:prstGeom prst="roundRect">
            <a:avLst/>
          </a:prstGeom>
          <a:noFill/>
          <a:ln w="57150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293938" y="2170110"/>
            <a:ext cx="457200" cy="228600"/>
          </a:xfrm>
          <a:prstGeom prst="roundRect">
            <a:avLst/>
          </a:prstGeom>
          <a:noFill/>
          <a:ln w="57150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143000" y="1981200"/>
            <a:ext cx="381000" cy="228600"/>
          </a:xfrm>
          <a:prstGeom prst="roundRect">
            <a:avLst/>
          </a:prstGeom>
          <a:noFill/>
          <a:ln w="57150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338386" y="2362200"/>
            <a:ext cx="381000" cy="228600"/>
          </a:xfrm>
          <a:prstGeom prst="roundRect">
            <a:avLst/>
          </a:prstGeom>
          <a:noFill/>
          <a:ln w="57150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276600"/>
            <a:ext cx="4168775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41735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8200" y="5257800"/>
            <a:ext cx="3270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Arial Black"/>
                <a:cs typeface="Arial Black"/>
              </a:rPr>
              <a:t>COMPLEX PLACEMENTS</a:t>
            </a:r>
            <a:br>
              <a:rPr lang="en-US" baseline="0" dirty="0" smtClean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en-US" baseline="0" dirty="0" smtClean="0">
                <a:solidFill>
                  <a:schemeClr val="bg1"/>
                </a:solidFill>
                <a:latin typeface="Arial Black"/>
                <a:cs typeface="Arial Black"/>
              </a:rPr>
              <a:t>INSIDE GENERATORS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0" y="5257800"/>
            <a:ext cx="2905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Arial Black"/>
                <a:cs typeface="Arial Black"/>
              </a:rPr>
              <a:t>COMPLEX ROUTING</a:t>
            </a:r>
            <a:br>
              <a:rPr lang="en-US" baseline="0" dirty="0" smtClean="0">
                <a:solidFill>
                  <a:schemeClr val="bg1"/>
                </a:solidFill>
                <a:latin typeface="Arial Black"/>
                <a:cs typeface="Arial Black"/>
              </a:rPr>
            </a:br>
            <a:r>
              <a:rPr lang="en-US" baseline="0" dirty="0" smtClean="0">
                <a:solidFill>
                  <a:schemeClr val="bg1"/>
                </a:solidFill>
                <a:latin typeface="Arial Black"/>
                <a:cs typeface="Arial Black"/>
              </a:rPr>
              <a:t>INSIDE GENERATORS</a:t>
            </a:r>
          </a:p>
        </p:txBody>
      </p:sp>
    </p:spTree>
    <p:extLst>
      <p:ext uri="{BB962C8B-B14F-4D97-AF65-F5344CB8AC3E}">
        <p14:creationId xmlns:p14="http://schemas.microsoft.com/office/powerpoint/2010/main" val="414145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Surprising, Rich PD Area:  </a:t>
            </a:r>
            <a:r>
              <a:rPr lang="en-US" sz="3100" dirty="0" err="1" smtClean="0"/>
              <a:t>Optimizers+Shapes+</a:t>
            </a:r>
            <a:r>
              <a:rPr lang="en-US" sz="3100" i="1" dirty="0" err="1" smtClean="0"/>
              <a:t>People</a:t>
            </a:r>
            <a:endParaRPr lang="en-US" sz="31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 descr="Screen Shot 2012-09-16 at 4.4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8996" y="1178404"/>
            <a:ext cx="2716458" cy="3102851"/>
          </a:xfrm>
          <a:prstGeom prst="rect">
            <a:avLst/>
          </a:prstGeom>
        </p:spPr>
      </p:pic>
      <p:pic>
        <p:nvPicPr>
          <p:cNvPr id="8" name="Picture 7" descr="Screen Shot 2012-09-16 at 4.42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3614738" cy="50292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38600"/>
            <a:ext cx="282329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creen Shot 2012-09-16 at 5.34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8600"/>
            <a:ext cx="4495800" cy="220931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7554148" y="2765778"/>
            <a:ext cx="828098" cy="1900296"/>
          </a:xfrm>
          <a:custGeom>
            <a:avLst/>
            <a:gdLst>
              <a:gd name="connsiteX0" fmla="*/ 47037 w 828098"/>
              <a:gd name="connsiteY0" fmla="*/ 0 h 1900296"/>
              <a:gd name="connsiteX1" fmla="*/ 733778 w 828098"/>
              <a:gd name="connsiteY1" fmla="*/ 677333 h 1900296"/>
              <a:gd name="connsiteX2" fmla="*/ 743185 w 828098"/>
              <a:gd name="connsiteY2" fmla="*/ 1213555 h 1900296"/>
              <a:gd name="connsiteX3" fmla="*/ 0 w 828098"/>
              <a:gd name="connsiteY3" fmla="*/ 1900296 h 190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98" h="1900296">
                <a:moveTo>
                  <a:pt x="47037" y="0"/>
                </a:moveTo>
                <a:cubicBezTo>
                  <a:pt x="332395" y="237537"/>
                  <a:pt x="617753" y="475074"/>
                  <a:pt x="733778" y="677333"/>
                </a:cubicBezTo>
                <a:cubicBezTo>
                  <a:pt x="849803" y="879592"/>
                  <a:pt x="865481" y="1009728"/>
                  <a:pt x="743185" y="1213555"/>
                </a:cubicBezTo>
                <a:cubicBezTo>
                  <a:pt x="620889" y="1417382"/>
                  <a:pt x="0" y="1900296"/>
                  <a:pt x="0" y="1900296"/>
                </a:cubicBezTo>
              </a:path>
            </a:pathLst>
          </a:custGeom>
          <a:ln w="57150" cmpd="sng">
            <a:solidFill>
              <a:srgbClr val="E25B00"/>
            </a:solidFill>
            <a:headEnd type="oval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1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#2:  Curse of Analog Aesthetics…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135563"/>
          </a:xfrm>
        </p:spPr>
        <p:txBody>
          <a:bodyPr/>
          <a:lstStyle/>
          <a:p>
            <a:r>
              <a:rPr lang="en-US" dirty="0" smtClean="0"/>
              <a:t>A thought experiment:  I want </a:t>
            </a:r>
            <a:r>
              <a:rPr lang="en-US" sz="3200" dirty="0" smtClean="0">
                <a:solidFill>
                  <a:srgbClr val="E25B00"/>
                </a:solidFill>
              </a:rPr>
              <a:t>12</a:t>
            </a:r>
            <a:r>
              <a:rPr lang="en-US" sz="3200" dirty="0" smtClean="0"/>
              <a:t> </a:t>
            </a:r>
            <a:r>
              <a:rPr lang="en-US" dirty="0" smtClean="0"/>
              <a:t>analog layouts of same </a:t>
            </a:r>
            <a:r>
              <a:rPr lang="en-US" dirty="0" err="1" smtClean="0"/>
              <a:t>ckt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838200" y="22098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794000" y="22098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49800" y="22098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05600" y="22098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63600" y="35052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19400" y="35052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75200" y="35052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731000" y="35052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63600" y="48768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19400" y="48768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75200" y="48768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31000" y="4876800"/>
            <a:ext cx="1295400" cy="838200"/>
          </a:xfrm>
          <a:prstGeom prst="rect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#2:  Curse of Analog Aesthetics…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135563"/>
          </a:xfrm>
        </p:spPr>
        <p:txBody>
          <a:bodyPr/>
          <a:lstStyle/>
          <a:p>
            <a:r>
              <a:rPr lang="en-US" dirty="0" smtClean="0"/>
              <a:t>Experimental method: </a:t>
            </a:r>
            <a:r>
              <a:rPr lang="en-US" sz="3200" dirty="0" smtClean="0">
                <a:solidFill>
                  <a:srgbClr val="E25B00"/>
                </a:solidFill>
              </a:rPr>
              <a:t>11</a:t>
            </a:r>
            <a:r>
              <a:rPr lang="en-US" sz="3200" dirty="0" smtClean="0"/>
              <a:t> </a:t>
            </a:r>
            <a:r>
              <a:rPr lang="en-US" dirty="0" smtClean="0"/>
              <a:t>layout experts &amp;&amp; </a:t>
            </a:r>
            <a:r>
              <a:rPr lang="en-US" sz="3200" dirty="0">
                <a:solidFill>
                  <a:srgbClr val="E25B00"/>
                </a:solidFill>
              </a:rPr>
              <a:t>1 CAD tool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838200" y="2209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794000" y="2209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49800" y="2209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05600" y="2209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63600" y="35052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19400" y="35052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75200" y="35052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731000" y="35052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63600" y="4876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19400" y="4876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75200" y="4876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31000" y="4876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19200" y="2362200"/>
            <a:ext cx="6781800" cy="3352800"/>
            <a:chOff x="1219200" y="2362200"/>
            <a:chExt cx="6781800" cy="3352800"/>
          </a:xfrm>
        </p:grpSpPr>
        <p:pic>
          <p:nvPicPr>
            <p:cNvPr id="30" name="Picture 29" descr="datacenter_computer_servers_rack_poster-rf7899dc8557c4b86a61225eba08c4d76_j8cg_8byvr_512.jp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4" b="13301"/>
            <a:stretch/>
          </p:blipFill>
          <p:spPr>
            <a:xfrm>
              <a:off x="6781800" y="4876800"/>
              <a:ext cx="1219200" cy="838200"/>
            </a:xfrm>
            <a:prstGeom prst="rect">
              <a:avLst/>
            </a:prstGeom>
          </p:spPr>
        </p:pic>
        <p:sp>
          <p:nvSpPr>
            <p:cNvPr id="18" name="Smiley Face 17"/>
            <p:cNvSpPr/>
            <p:nvPr/>
          </p:nvSpPr>
          <p:spPr bwMode="auto">
            <a:xfrm>
              <a:off x="1219200" y="2362200"/>
              <a:ext cx="457200" cy="457200"/>
            </a:xfrm>
            <a:prstGeom prst="smileyFac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9" name="Smiley Face 18"/>
            <p:cNvSpPr/>
            <p:nvPr/>
          </p:nvSpPr>
          <p:spPr bwMode="auto">
            <a:xfrm>
              <a:off x="3200400" y="2362200"/>
              <a:ext cx="457200" cy="457200"/>
            </a:xfrm>
            <a:prstGeom prst="smileyFac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0" name="Smiley Face 19"/>
            <p:cNvSpPr/>
            <p:nvPr/>
          </p:nvSpPr>
          <p:spPr bwMode="auto">
            <a:xfrm>
              <a:off x="5181600" y="2362200"/>
              <a:ext cx="457200" cy="457200"/>
            </a:xfrm>
            <a:prstGeom prst="smileyFac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1" name="Smiley Face 20"/>
            <p:cNvSpPr/>
            <p:nvPr/>
          </p:nvSpPr>
          <p:spPr bwMode="auto">
            <a:xfrm>
              <a:off x="7086600" y="2362200"/>
              <a:ext cx="457200" cy="457200"/>
            </a:xfrm>
            <a:prstGeom prst="smileyFace">
              <a:avLst/>
            </a:prstGeom>
            <a:solidFill>
              <a:srgbClr val="66006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2" name="Smiley Face 21"/>
            <p:cNvSpPr/>
            <p:nvPr/>
          </p:nvSpPr>
          <p:spPr bwMode="auto">
            <a:xfrm>
              <a:off x="1219200" y="3657600"/>
              <a:ext cx="457200" cy="457200"/>
            </a:xfrm>
            <a:prstGeom prst="smileyFac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3" name="Smiley Face 22"/>
            <p:cNvSpPr/>
            <p:nvPr/>
          </p:nvSpPr>
          <p:spPr bwMode="auto">
            <a:xfrm>
              <a:off x="3200400" y="3657600"/>
              <a:ext cx="457200" cy="457200"/>
            </a:xfrm>
            <a:prstGeom prst="smileyFac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4" name="Smiley Face 23"/>
            <p:cNvSpPr/>
            <p:nvPr/>
          </p:nvSpPr>
          <p:spPr bwMode="auto">
            <a:xfrm>
              <a:off x="5181600" y="3657600"/>
              <a:ext cx="457200" cy="457200"/>
            </a:xfrm>
            <a:prstGeom prst="smileyFace">
              <a:avLst/>
            </a:prstGeom>
            <a:solidFill>
              <a:srgbClr val="7C644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5" name="Smiley Face 24"/>
            <p:cNvSpPr/>
            <p:nvPr/>
          </p:nvSpPr>
          <p:spPr bwMode="auto">
            <a:xfrm>
              <a:off x="7086600" y="3657600"/>
              <a:ext cx="457200" cy="457200"/>
            </a:xfrm>
            <a:prstGeom prst="smileyFac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6" name="Smiley Face 25"/>
            <p:cNvSpPr/>
            <p:nvPr/>
          </p:nvSpPr>
          <p:spPr bwMode="auto">
            <a:xfrm>
              <a:off x="1219200" y="5029200"/>
              <a:ext cx="457200" cy="457200"/>
            </a:xfrm>
            <a:prstGeom prst="smileyFace">
              <a:avLst/>
            </a:prstGeom>
            <a:solidFill>
              <a:srgbClr val="00009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7" name="Smiley Face 26"/>
            <p:cNvSpPr/>
            <p:nvPr/>
          </p:nvSpPr>
          <p:spPr bwMode="auto">
            <a:xfrm>
              <a:off x="3200400" y="5029200"/>
              <a:ext cx="457200" cy="457200"/>
            </a:xfrm>
            <a:prstGeom prst="smileyFace">
              <a:avLst/>
            </a:prstGeom>
            <a:solidFill>
              <a:srgbClr val="80000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9" name="Smiley Face 28"/>
            <p:cNvSpPr/>
            <p:nvPr/>
          </p:nvSpPr>
          <p:spPr bwMode="auto">
            <a:xfrm>
              <a:off x="5181600" y="5029200"/>
              <a:ext cx="457200" cy="457200"/>
            </a:xfrm>
            <a:prstGeom prst="smileyFace">
              <a:avLst/>
            </a:prstGeom>
            <a:solidFill>
              <a:srgbClr val="DF855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9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#2:  Curse of Analog Aesthetics…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685800"/>
          </a:xfrm>
        </p:spPr>
        <p:txBody>
          <a:bodyPr/>
          <a:lstStyle/>
          <a:p>
            <a:r>
              <a:rPr lang="en-US" dirty="0" smtClean="0"/>
              <a:t>Probability</a:t>
            </a:r>
            <a:r>
              <a:rPr lang="en-US" dirty="0" smtClean="0">
                <a:sym typeface="Wingdings"/>
              </a:rPr>
              <a:t>1, will get 12 </a:t>
            </a:r>
            <a:r>
              <a:rPr lang="en-US" i="1" dirty="0" smtClean="0">
                <a:solidFill>
                  <a:srgbClr val="E25B00"/>
                </a:solidFill>
                <a:sym typeface="Wingdings"/>
              </a:rPr>
              <a:t>different</a:t>
            </a:r>
            <a:r>
              <a:rPr lang="en-US" dirty="0" smtClean="0">
                <a:sym typeface="Wingdings"/>
              </a:rPr>
              <a:t> layouts, all </a:t>
            </a:r>
            <a:r>
              <a:rPr lang="en-US" i="1" dirty="0" smtClean="0">
                <a:solidFill>
                  <a:srgbClr val="E25B00"/>
                </a:solidFill>
                <a:sym typeface="Wingdings"/>
              </a:rPr>
              <a:t>correct</a:t>
            </a:r>
            <a:endParaRPr lang="en-US" i="1" dirty="0">
              <a:solidFill>
                <a:srgbClr val="E25B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838200" y="2209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794000" y="2209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49800" y="2209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05600" y="2209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63600" y="35052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19400" y="35052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75200" y="35052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731000" y="35052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63600" y="4876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19400" y="4876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75200" y="4876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31000" y="4876800"/>
            <a:ext cx="1295400" cy="838200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14400" y="2286000"/>
            <a:ext cx="8215312" cy="3429000"/>
            <a:chOff x="914400" y="2286000"/>
            <a:chExt cx="8215312" cy="3429000"/>
          </a:xfrm>
        </p:grpSpPr>
        <p:pic>
          <p:nvPicPr>
            <p:cNvPr id="30" name="Picture 29" descr="datacenter_computer_servers_rack_poster-rf7899dc8557c4b86a61225eba08c4d76_j8cg_8byvr_512.jp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4" b="13301"/>
            <a:stretch/>
          </p:blipFill>
          <p:spPr>
            <a:xfrm>
              <a:off x="7910512" y="4876800"/>
              <a:ext cx="1219200" cy="8382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1066800" y="2362200"/>
              <a:ext cx="3810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1143000" y="2286000"/>
              <a:ext cx="0" cy="533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1371600" y="2286000"/>
              <a:ext cx="0" cy="533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7" name="Group 36"/>
            <p:cNvGrpSpPr/>
            <p:nvPr/>
          </p:nvGrpSpPr>
          <p:grpSpPr>
            <a:xfrm>
              <a:off x="1524000" y="2286000"/>
              <a:ext cx="381000" cy="304800"/>
              <a:chOff x="1524000" y="2286000"/>
              <a:chExt cx="381000" cy="533400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" name="Group 37"/>
            <p:cNvGrpSpPr/>
            <p:nvPr/>
          </p:nvGrpSpPr>
          <p:grpSpPr>
            <a:xfrm>
              <a:off x="1524000" y="2667000"/>
              <a:ext cx="381000" cy="304800"/>
              <a:chOff x="1524000" y="2286000"/>
              <a:chExt cx="381000" cy="533400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3" name="Group 52"/>
            <p:cNvGrpSpPr/>
            <p:nvPr/>
          </p:nvGrpSpPr>
          <p:grpSpPr>
            <a:xfrm>
              <a:off x="2971800" y="2286000"/>
              <a:ext cx="381000" cy="381000"/>
              <a:chOff x="2971800" y="2286000"/>
              <a:chExt cx="381000" cy="533400"/>
            </a:xfrm>
          </p:grpSpPr>
          <p:sp>
            <p:nvSpPr>
              <p:cNvPr id="42" name="Rectangle 41"/>
              <p:cNvSpPr/>
              <p:nvPr/>
            </p:nvSpPr>
            <p:spPr bwMode="auto">
              <a:xfrm>
                <a:off x="29718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 bwMode="auto">
              <a:xfrm>
                <a:off x="30480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32766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5" name="Group 44"/>
            <p:cNvGrpSpPr/>
            <p:nvPr/>
          </p:nvGrpSpPr>
          <p:grpSpPr>
            <a:xfrm>
              <a:off x="3429000" y="2286000"/>
              <a:ext cx="381000" cy="457200"/>
              <a:chOff x="1524000" y="2286000"/>
              <a:chExt cx="381000" cy="533400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9" name="Group 48"/>
            <p:cNvGrpSpPr/>
            <p:nvPr/>
          </p:nvGrpSpPr>
          <p:grpSpPr>
            <a:xfrm>
              <a:off x="2971800" y="2743200"/>
              <a:ext cx="381000" cy="304800"/>
              <a:chOff x="1524000" y="2286000"/>
              <a:chExt cx="381000" cy="533400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4" name="Group 53"/>
            <p:cNvGrpSpPr/>
            <p:nvPr/>
          </p:nvGrpSpPr>
          <p:grpSpPr>
            <a:xfrm>
              <a:off x="5105400" y="3581400"/>
              <a:ext cx="381000" cy="381000"/>
              <a:chOff x="2971800" y="2286000"/>
              <a:chExt cx="381000" cy="533400"/>
            </a:xfrm>
          </p:grpSpPr>
          <p:sp>
            <p:nvSpPr>
              <p:cNvPr id="55" name="Rectangle 54"/>
              <p:cNvSpPr/>
              <p:nvPr/>
            </p:nvSpPr>
            <p:spPr bwMode="auto">
              <a:xfrm>
                <a:off x="29718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>
                <a:off x="30480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32766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8" name="Group 57"/>
            <p:cNvGrpSpPr/>
            <p:nvPr/>
          </p:nvGrpSpPr>
          <p:grpSpPr>
            <a:xfrm>
              <a:off x="5562600" y="3581400"/>
              <a:ext cx="381000" cy="457200"/>
              <a:chOff x="1524000" y="2286000"/>
              <a:chExt cx="381000" cy="533400"/>
            </a:xfrm>
          </p:grpSpPr>
          <p:sp>
            <p:nvSpPr>
              <p:cNvPr id="59" name="Rectangle 58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60" name="Straight Connector 59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2" name="Group 61"/>
            <p:cNvGrpSpPr/>
            <p:nvPr/>
          </p:nvGrpSpPr>
          <p:grpSpPr>
            <a:xfrm>
              <a:off x="4876800" y="2743200"/>
              <a:ext cx="381000" cy="304800"/>
              <a:chOff x="1524000" y="2286000"/>
              <a:chExt cx="381000" cy="533400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6" name="Group 65"/>
            <p:cNvGrpSpPr/>
            <p:nvPr/>
          </p:nvGrpSpPr>
          <p:grpSpPr>
            <a:xfrm>
              <a:off x="4876800" y="2286000"/>
              <a:ext cx="685800" cy="381000"/>
              <a:chOff x="2971800" y="2286000"/>
              <a:chExt cx="381000" cy="533400"/>
            </a:xfrm>
          </p:grpSpPr>
          <p:sp>
            <p:nvSpPr>
              <p:cNvPr id="67" name="Rectangle 66"/>
              <p:cNvSpPr/>
              <p:nvPr/>
            </p:nvSpPr>
            <p:spPr bwMode="auto">
              <a:xfrm>
                <a:off x="29718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 bwMode="auto">
              <a:xfrm>
                <a:off x="30480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32766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0" name="Straight Connector 69"/>
            <p:cNvCxnSpPr/>
            <p:nvPr/>
          </p:nvCxnSpPr>
          <p:spPr bwMode="auto">
            <a:xfrm>
              <a:off x="5257800" y="22860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1" name="Group 70"/>
            <p:cNvGrpSpPr/>
            <p:nvPr/>
          </p:nvGrpSpPr>
          <p:grpSpPr>
            <a:xfrm>
              <a:off x="5349876" y="2659062"/>
              <a:ext cx="381000" cy="304800"/>
              <a:chOff x="1524000" y="2286000"/>
              <a:chExt cx="381000" cy="533400"/>
            </a:xfrm>
          </p:grpSpPr>
          <p:sp>
            <p:nvSpPr>
              <p:cNvPr id="72" name="Rectangle 71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73" name="Straight Connector 72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1" name="Group 100"/>
            <p:cNvGrpSpPr/>
            <p:nvPr/>
          </p:nvGrpSpPr>
          <p:grpSpPr>
            <a:xfrm>
              <a:off x="3048000" y="3962400"/>
              <a:ext cx="685800" cy="381000"/>
              <a:chOff x="3048000" y="3962400"/>
              <a:chExt cx="685800" cy="381000"/>
            </a:xfrm>
          </p:grpSpPr>
          <p:sp>
            <p:nvSpPr>
              <p:cNvPr id="77" name="Rectangle 76"/>
              <p:cNvSpPr/>
              <p:nvPr/>
            </p:nvSpPr>
            <p:spPr bwMode="auto">
              <a:xfrm>
                <a:off x="3048000" y="4016829"/>
                <a:ext cx="685800" cy="272143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 bwMode="auto">
              <a:xfrm>
                <a:off x="3185160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3596640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 bwMode="auto">
              <a:xfrm>
                <a:off x="3413124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1" name="Group 80"/>
            <p:cNvGrpSpPr/>
            <p:nvPr/>
          </p:nvGrpSpPr>
          <p:grpSpPr>
            <a:xfrm>
              <a:off x="3048000" y="3505200"/>
              <a:ext cx="685800" cy="381000"/>
              <a:chOff x="2971800" y="2286000"/>
              <a:chExt cx="381000" cy="533400"/>
            </a:xfrm>
          </p:grpSpPr>
          <p:sp>
            <p:nvSpPr>
              <p:cNvPr id="82" name="Rectangle 81"/>
              <p:cNvSpPr/>
              <p:nvPr/>
            </p:nvSpPr>
            <p:spPr bwMode="auto">
              <a:xfrm>
                <a:off x="29718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83" name="Straight Connector 82"/>
              <p:cNvCxnSpPr/>
              <p:nvPr/>
            </p:nvCxnSpPr>
            <p:spPr bwMode="auto">
              <a:xfrm>
                <a:off x="30480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>
                <a:off x="32766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5" name="Straight Connector 84"/>
            <p:cNvCxnSpPr/>
            <p:nvPr/>
          </p:nvCxnSpPr>
          <p:spPr bwMode="auto">
            <a:xfrm>
              <a:off x="3413124" y="35052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Rectangle 85"/>
            <p:cNvSpPr/>
            <p:nvPr/>
          </p:nvSpPr>
          <p:spPr bwMode="auto">
            <a:xfrm>
              <a:off x="1295400" y="3733800"/>
              <a:ext cx="3810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 bwMode="auto">
            <a:xfrm>
              <a:off x="1371600" y="3657600"/>
              <a:ext cx="0" cy="533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1600200" y="3657600"/>
              <a:ext cx="0" cy="533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9" name="Group 88"/>
            <p:cNvGrpSpPr/>
            <p:nvPr/>
          </p:nvGrpSpPr>
          <p:grpSpPr>
            <a:xfrm>
              <a:off x="1752600" y="3657600"/>
              <a:ext cx="381000" cy="304800"/>
              <a:chOff x="1524000" y="2286000"/>
              <a:chExt cx="381000" cy="533400"/>
            </a:xfrm>
          </p:grpSpPr>
          <p:sp>
            <p:nvSpPr>
              <p:cNvPr id="90" name="Rectangle 89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91" name="Straight Connector 90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3" name="Group 92"/>
            <p:cNvGrpSpPr/>
            <p:nvPr/>
          </p:nvGrpSpPr>
          <p:grpSpPr>
            <a:xfrm>
              <a:off x="914400" y="3681870"/>
              <a:ext cx="381000" cy="304800"/>
              <a:chOff x="1524000" y="2286000"/>
              <a:chExt cx="381000" cy="533400"/>
            </a:xfrm>
          </p:grpSpPr>
          <p:sp>
            <p:nvSpPr>
              <p:cNvPr id="94" name="Rectangle 93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7" name="Group 96"/>
            <p:cNvGrpSpPr/>
            <p:nvPr/>
          </p:nvGrpSpPr>
          <p:grpSpPr>
            <a:xfrm>
              <a:off x="4876800" y="3962400"/>
              <a:ext cx="381000" cy="304800"/>
              <a:chOff x="1524000" y="2286000"/>
              <a:chExt cx="381000" cy="533400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99" name="Straight Connector 98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2" name="Group 101"/>
            <p:cNvGrpSpPr/>
            <p:nvPr/>
          </p:nvGrpSpPr>
          <p:grpSpPr>
            <a:xfrm>
              <a:off x="6858000" y="3581400"/>
              <a:ext cx="685800" cy="381000"/>
              <a:chOff x="3048000" y="3962400"/>
              <a:chExt cx="685800" cy="381000"/>
            </a:xfrm>
          </p:grpSpPr>
          <p:sp>
            <p:nvSpPr>
              <p:cNvPr id="103" name="Rectangle 102"/>
              <p:cNvSpPr/>
              <p:nvPr/>
            </p:nvSpPr>
            <p:spPr bwMode="auto">
              <a:xfrm>
                <a:off x="3048000" y="4016829"/>
                <a:ext cx="685800" cy="272143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04" name="Straight Connector 103"/>
              <p:cNvCxnSpPr/>
              <p:nvPr/>
            </p:nvCxnSpPr>
            <p:spPr bwMode="auto">
              <a:xfrm>
                <a:off x="3185160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3596640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3413124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8" name="Rectangle 107"/>
            <p:cNvSpPr/>
            <p:nvPr/>
          </p:nvSpPr>
          <p:spPr bwMode="auto">
            <a:xfrm>
              <a:off x="7696200" y="3624943"/>
              <a:ext cx="228600" cy="217714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7696200" y="4038600"/>
              <a:ext cx="228600" cy="217714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 bwMode="auto">
            <a:xfrm>
              <a:off x="7824333" y="3573310"/>
              <a:ext cx="0" cy="762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" name="Rectangle 120"/>
            <p:cNvSpPr/>
            <p:nvPr/>
          </p:nvSpPr>
          <p:spPr bwMode="auto">
            <a:xfrm>
              <a:off x="2996067" y="5004633"/>
              <a:ext cx="228600" cy="217714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2996067" y="5374450"/>
              <a:ext cx="228600" cy="217714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 bwMode="auto">
            <a:xfrm>
              <a:off x="3124200" y="4953000"/>
              <a:ext cx="0" cy="6858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24" name="Group 123"/>
            <p:cNvGrpSpPr/>
            <p:nvPr/>
          </p:nvGrpSpPr>
          <p:grpSpPr>
            <a:xfrm>
              <a:off x="3429000" y="4953000"/>
              <a:ext cx="381000" cy="304800"/>
              <a:chOff x="1524000" y="2286000"/>
              <a:chExt cx="381000" cy="533400"/>
            </a:xfrm>
          </p:grpSpPr>
          <p:sp>
            <p:nvSpPr>
              <p:cNvPr id="125" name="Rectangle 124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8" name="Group 127"/>
            <p:cNvGrpSpPr/>
            <p:nvPr/>
          </p:nvGrpSpPr>
          <p:grpSpPr>
            <a:xfrm>
              <a:off x="3429000" y="5334000"/>
              <a:ext cx="381000" cy="304800"/>
              <a:chOff x="1524000" y="2286000"/>
              <a:chExt cx="381000" cy="533400"/>
            </a:xfrm>
          </p:grpSpPr>
          <p:sp>
            <p:nvSpPr>
              <p:cNvPr id="129" name="Rectangle 128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30" name="Straight Connector 129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32" name="Rectangle 131"/>
            <p:cNvSpPr/>
            <p:nvPr/>
          </p:nvSpPr>
          <p:spPr bwMode="auto">
            <a:xfrm>
              <a:off x="1360112" y="5105400"/>
              <a:ext cx="3810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133" name="Straight Connector 132"/>
            <p:cNvCxnSpPr/>
            <p:nvPr/>
          </p:nvCxnSpPr>
          <p:spPr bwMode="auto">
            <a:xfrm>
              <a:off x="1436312" y="5029200"/>
              <a:ext cx="0" cy="533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>
              <a:off x="1664912" y="5029200"/>
              <a:ext cx="0" cy="533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5" name="Group 134"/>
            <p:cNvGrpSpPr/>
            <p:nvPr/>
          </p:nvGrpSpPr>
          <p:grpSpPr>
            <a:xfrm>
              <a:off x="1752600" y="5223360"/>
              <a:ext cx="381000" cy="304800"/>
              <a:chOff x="1524000" y="2286000"/>
              <a:chExt cx="381000" cy="533400"/>
            </a:xfrm>
          </p:grpSpPr>
          <p:sp>
            <p:nvSpPr>
              <p:cNvPr id="136" name="Rectangle 135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37" name="Straight Connector 136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9" name="Group 138"/>
            <p:cNvGrpSpPr/>
            <p:nvPr/>
          </p:nvGrpSpPr>
          <p:grpSpPr>
            <a:xfrm>
              <a:off x="914400" y="5053470"/>
              <a:ext cx="381000" cy="304800"/>
              <a:chOff x="1524000" y="2286000"/>
              <a:chExt cx="381000" cy="533400"/>
            </a:xfrm>
          </p:grpSpPr>
          <p:sp>
            <p:nvSpPr>
              <p:cNvPr id="140" name="Rectangle 139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41" name="Straight Connector 140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4" name="Rectangle 143"/>
            <p:cNvSpPr/>
            <p:nvPr/>
          </p:nvSpPr>
          <p:spPr bwMode="auto">
            <a:xfrm>
              <a:off x="7239000" y="2362200"/>
              <a:ext cx="381000" cy="38100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145" name="Straight Connector 144"/>
            <p:cNvCxnSpPr/>
            <p:nvPr/>
          </p:nvCxnSpPr>
          <p:spPr bwMode="auto">
            <a:xfrm>
              <a:off x="7315200" y="2286000"/>
              <a:ext cx="0" cy="533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7543800" y="2286000"/>
              <a:ext cx="0" cy="533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1" name="Group 150"/>
            <p:cNvGrpSpPr/>
            <p:nvPr/>
          </p:nvGrpSpPr>
          <p:grpSpPr>
            <a:xfrm>
              <a:off x="6793288" y="2310270"/>
              <a:ext cx="381000" cy="304800"/>
              <a:chOff x="1524000" y="2286000"/>
              <a:chExt cx="381000" cy="533400"/>
            </a:xfrm>
          </p:grpSpPr>
          <p:sp>
            <p:nvSpPr>
              <p:cNvPr id="152" name="Rectangle 151"/>
              <p:cNvSpPr/>
              <p:nvPr/>
            </p:nvSpPr>
            <p:spPr bwMode="auto">
              <a:xfrm>
                <a:off x="15240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53" name="Straight Connector 152"/>
              <p:cNvCxnSpPr/>
              <p:nvPr/>
            </p:nvCxnSpPr>
            <p:spPr bwMode="auto">
              <a:xfrm>
                <a:off x="16002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18288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8" name="Group 157"/>
            <p:cNvGrpSpPr/>
            <p:nvPr/>
          </p:nvGrpSpPr>
          <p:grpSpPr>
            <a:xfrm>
              <a:off x="7696200" y="2286000"/>
              <a:ext cx="228600" cy="762000"/>
              <a:chOff x="7848600" y="3725710"/>
              <a:chExt cx="228600" cy="762000"/>
            </a:xfrm>
          </p:grpSpPr>
          <p:sp>
            <p:nvSpPr>
              <p:cNvPr id="155" name="Rectangle 154"/>
              <p:cNvSpPr/>
              <p:nvPr/>
            </p:nvSpPr>
            <p:spPr bwMode="auto">
              <a:xfrm>
                <a:off x="7848600" y="3777343"/>
                <a:ext cx="228600" cy="217714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7848600" y="4191000"/>
                <a:ext cx="228600" cy="217714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57" name="Straight Connector 156"/>
              <p:cNvCxnSpPr/>
              <p:nvPr/>
            </p:nvCxnSpPr>
            <p:spPr bwMode="auto">
              <a:xfrm>
                <a:off x="7976733" y="3725710"/>
                <a:ext cx="0" cy="762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0" name="Group 159"/>
            <p:cNvGrpSpPr/>
            <p:nvPr/>
          </p:nvGrpSpPr>
          <p:grpSpPr>
            <a:xfrm>
              <a:off x="5029200" y="5334000"/>
              <a:ext cx="685800" cy="381000"/>
              <a:chOff x="3048000" y="3962400"/>
              <a:chExt cx="685800" cy="381000"/>
            </a:xfrm>
          </p:grpSpPr>
          <p:sp>
            <p:nvSpPr>
              <p:cNvPr id="161" name="Rectangle 160"/>
              <p:cNvSpPr/>
              <p:nvPr/>
            </p:nvSpPr>
            <p:spPr bwMode="auto">
              <a:xfrm>
                <a:off x="3048000" y="4016829"/>
                <a:ext cx="685800" cy="272143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62" name="Straight Connector 161"/>
              <p:cNvCxnSpPr/>
              <p:nvPr/>
            </p:nvCxnSpPr>
            <p:spPr bwMode="auto">
              <a:xfrm>
                <a:off x="3185160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>
                <a:off x="3596640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>
                <a:off x="3413124" y="3962400"/>
                <a:ext cx="0" cy="3810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5" name="Group 164"/>
            <p:cNvGrpSpPr/>
            <p:nvPr/>
          </p:nvGrpSpPr>
          <p:grpSpPr>
            <a:xfrm>
              <a:off x="5257800" y="4876800"/>
              <a:ext cx="685800" cy="381000"/>
              <a:chOff x="2971800" y="2286000"/>
              <a:chExt cx="381000" cy="533400"/>
            </a:xfrm>
          </p:grpSpPr>
          <p:sp>
            <p:nvSpPr>
              <p:cNvPr id="166" name="Rectangle 165"/>
              <p:cNvSpPr/>
              <p:nvPr/>
            </p:nvSpPr>
            <p:spPr bwMode="auto">
              <a:xfrm>
                <a:off x="2971800" y="2362200"/>
                <a:ext cx="381000" cy="3810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cxnSp>
            <p:nvCxnSpPr>
              <p:cNvPr id="167" name="Straight Connector 166"/>
              <p:cNvCxnSpPr/>
              <p:nvPr/>
            </p:nvCxnSpPr>
            <p:spPr bwMode="auto">
              <a:xfrm>
                <a:off x="30480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3276600" y="22860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9" name="Rectangle 168"/>
            <p:cNvSpPr/>
            <p:nvPr/>
          </p:nvSpPr>
          <p:spPr bwMode="auto">
            <a:xfrm>
              <a:off x="6882267" y="4972273"/>
              <a:ext cx="228600" cy="217714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6882267" y="5385930"/>
              <a:ext cx="228600" cy="217714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171" name="Straight Connector 170"/>
            <p:cNvCxnSpPr/>
            <p:nvPr/>
          </p:nvCxnSpPr>
          <p:spPr bwMode="auto">
            <a:xfrm>
              <a:off x="7010400" y="4920640"/>
              <a:ext cx="0" cy="762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2" name="Rectangle 171"/>
            <p:cNvSpPr/>
            <p:nvPr/>
          </p:nvSpPr>
          <p:spPr bwMode="auto">
            <a:xfrm>
              <a:off x="7415666" y="4968883"/>
              <a:ext cx="585333" cy="217714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3" name="Rectangle 172"/>
            <p:cNvSpPr/>
            <p:nvPr/>
          </p:nvSpPr>
          <p:spPr bwMode="auto">
            <a:xfrm>
              <a:off x="7415667" y="5382540"/>
              <a:ext cx="228600" cy="217714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174" name="Straight Connector 173"/>
            <p:cNvCxnSpPr/>
            <p:nvPr/>
          </p:nvCxnSpPr>
          <p:spPr bwMode="auto">
            <a:xfrm>
              <a:off x="7543800" y="4917250"/>
              <a:ext cx="0" cy="762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7804756" y="491725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260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oking-backw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Looking Back….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©  Rob A. Rutenbar 2015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505200" y="1981200"/>
            <a:ext cx="907143" cy="807358"/>
          </a:xfrm>
          <a:custGeom>
            <a:avLst/>
            <a:gdLst>
              <a:gd name="connsiteX0" fmla="*/ 0 w 861786"/>
              <a:gd name="connsiteY0" fmla="*/ 9071 h 780143"/>
              <a:gd name="connsiteX1" fmla="*/ 54429 w 861786"/>
              <a:gd name="connsiteY1" fmla="*/ 780143 h 780143"/>
              <a:gd name="connsiteX2" fmla="*/ 861786 w 861786"/>
              <a:gd name="connsiteY2" fmla="*/ 362857 h 780143"/>
              <a:gd name="connsiteX3" fmla="*/ 145143 w 861786"/>
              <a:gd name="connsiteY3" fmla="*/ 0 h 780143"/>
              <a:gd name="connsiteX0" fmla="*/ 45357 w 907143"/>
              <a:gd name="connsiteY0" fmla="*/ 36286 h 807358"/>
              <a:gd name="connsiteX1" fmla="*/ 99786 w 907143"/>
              <a:gd name="connsiteY1" fmla="*/ 807358 h 807358"/>
              <a:gd name="connsiteX2" fmla="*/ 907143 w 907143"/>
              <a:gd name="connsiteY2" fmla="*/ 390072 h 807358"/>
              <a:gd name="connsiteX3" fmla="*/ 0 w 907143"/>
              <a:gd name="connsiteY3" fmla="*/ 0 h 80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143" h="807358">
                <a:moveTo>
                  <a:pt x="45357" y="36286"/>
                </a:moveTo>
                <a:lnTo>
                  <a:pt x="99786" y="807358"/>
                </a:lnTo>
                <a:lnTo>
                  <a:pt x="907143" y="390072"/>
                </a:lnTo>
                <a:lnTo>
                  <a:pt x="0" y="0"/>
                </a:lnTo>
              </a:path>
            </a:pathLst>
          </a:custGeom>
          <a:ln w="57150" cmpd="sng">
            <a:solidFill>
              <a:srgbClr val="DF855D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290228">
            <a:off x="3541804" y="1951610"/>
            <a:ext cx="387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aseline="0" dirty="0" smtClean="0">
                <a:solidFill>
                  <a:srgbClr val="DF855D"/>
                </a:solidFill>
                <a:latin typeface="Arial Black"/>
                <a:cs typeface="Arial Black"/>
              </a:rPr>
              <a:t>-</a:t>
            </a:r>
          </a:p>
          <a:p>
            <a:pPr algn="ctr"/>
            <a:r>
              <a:rPr lang="en-US" sz="2400" baseline="0" dirty="0">
                <a:solidFill>
                  <a:srgbClr val="DF855D"/>
                </a:solidFill>
                <a:latin typeface="Arial Black"/>
                <a:cs typeface="Arial Black"/>
              </a:rPr>
              <a:t>+</a:t>
            </a:r>
            <a:endParaRPr lang="en-US" sz="2400" baseline="0" dirty="0" smtClean="0">
              <a:solidFill>
                <a:srgbClr val="DF855D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75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2000"/>
          </a:blip>
          <a:stretch>
            <a:fillRect/>
          </a:stretch>
        </p:blipFill>
        <p:spPr>
          <a:xfrm>
            <a:off x="914400" y="2286000"/>
            <a:ext cx="7035800" cy="3429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219200" y="2362200"/>
            <a:ext cx="6324600" cy="3124200"/>
            <a:chOff x="1219200" y="2362200"/>
            <a:chExt cx="6324600" cy="3124200"/>
          </a:xfrm>
        </p:grpSpPr>
        <p:sp>
          <p:nvSpPr>
            <p:cNvPr id="147" name="Smiley Face 146"/>
            <p:cNvSpPr/>
            <p:nvPr/>
          </p:nvSpPr>
          <p:spPr bwMode="auto">
            <a:xfrm>
              <a:off x="1219200" y="2362200"/>
              <a:ext cx="457200" cy="457200"/>
            </a:xfrm>
            <a:prstGeom prst="smileyFac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48" name="Smiley Face 147"/>
            <p:cNvSpPr/>
            <p:nvPr/>
          </p:nvSpPr>
          <p:spPr bwMode="auto">
            <a:xfrm>
              <a:off x="3200400" y="2362200"/>
              <a:ext cx="457200" cy="457200"/>
            </a:xfrm>
            <a:prstGeom prst="smileyFac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49" name="Smiley Face 148"/>
            <p:cNvSpPr/>
            <p:nvPr/>
          </p:nvSpPr>
          <p:spPr bwMode="auto">
            <a:xfrm>
              <a:off x="5181600" y="2362200"/>
              <a:ext cx="457200" cy="457200"/>
            </a:xfrm>
            <a:prstGeom prst="smileyFac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50" name="Smiley Face 149"/>
            <p:cNvSpPr/>
            <p:nvPr/>
          </p:nvSpPr>
          <p:spPr bwMode="auto">
            <a:xfrm>
              <a:off x="7086600" y="2362200"/>
              <a:ext cx="457200" cy="457200"/>
            </a:xfrm>
            <a:prstGeom prst="smileyFace">
              <a:avLst/>
            </a:prstGeom>
            <a:solidFill>
              <a:srgbClr val="66006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59" name="Smiley Face 158"/>
            <p:cNvSpPr/>
            <p:nvPr/>
          </p:nvSpPr>
          <p:spPr bwMode="auto">
            <a:xfrm>
              <a:off x="1219200" y="3657600"/>
              <a:ext cx="457200" cy="457200"/>
            </a:xfrm>
            <a:prstGeom prst="smileyFac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6" name="Smiley Face 175"/>
            <p:cNvSpPr/>
            <p:nvPr/>
          </p:nvSpPr>
          <p:spPr bwMode="auto">
            <a:xfrm>
              <a:off x="3200400" y="3657600"/>
              <a:ext cx="457200" cy="457200"/>
            </a:xfrm>
            <a:prstGeom prst="smileyFac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7" name="Smiley Face 176"/>
            <p:cNvSpPr/>
            <p:nvPr/>
          </p:nvSpPr>
          <p:spPr bwMode="auto">
            <a:xfrm>
              <a:off x="5181600" y="3657600"/>
              <a:ext cx="457200" cy="457200"/>
            </a:xfrm>
            <a:prstGeom prst="smileyFace">
              <a:avLst/>
            </a:prstGeom>
            <a:solidFill>
              <a:srgbClr val="7C644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8" name="Smiley Face 177"/>
            <p:cNvSpPr/>
            <p:nvPr/>
          </p:nvSpPr>
          <p:spPr bwMode="auto">
            <a:xfrm>
              <a:off x="7086600" y="3657600"/>
              <a:ext cx="457200" cy="457200"/>
            </a:xfrm>
            <a:prstGeom prst="smileyFac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9" name="Smiley Face 178"/>
            <p:cNvSpPr/>
            <p:nvPr/>
          </p:nvSpPr>
          <p:spPr bwMode="auto">
            <a:xfrm>
              <a:off x="1219200" y="5029200"/>
              <a:ext cx="457200" cy="457200"/>
            </a:xfrm>
            <a:prstGeom prst="smileyFace">
              <a:avLst/>
            </a:prstGeom>
            <a:solidFill>
              <a:srgbClr val="00009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80" name="Smiley Face 179"/>
            <p:cNvSpPr/>
            <p:nvPr/>
          </p:nvSpPr>
          <p:spPr bwMode="auto">
            <a:xfrm>
              <a:off x="3200400" y="5029200"/>
              <a:ext cx="457200" cy="457200"/>
            </a:xfrm>
            <a:prstGeom prst="smileyFace">
              <a:avLst/>
            </a:prstGeom>
            <a:solidFill>
              <a:srgbClr val="80000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81" name="Smiley Face 180"/>
            <p:cNvSpPr/>
            <p:nvPr/>
          </p:nvSpPr>
          <p:spPr bwMode="auto">
            <a:xfrm>
              <a:off x="5181600" y="5029200"/>
              <a:ext cx="457200" cy="457200"/>
            </a:xfrm>
            <a:prstGeom prst="smileyFace">
              <a:avLst/>
            </a:prstGeom>
            <a:solidFill>
              <a:srgbClr val="DF855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pic>
        <p:nvPicPr>
          <p:cNvPr id="30" name="Picture 29" descr="datacenter_computer_servers_rack_poster-rf7899dc8557c4b86a61225eba08c4d76_j8cg_8byvr_5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b="13301"/>
          <a:stretch/>
        </p:blipFill>
        <p:spPr>
          <a:xfrm>
            <a:off x="7910512" y="4876800"/>
            <a:ext cx="12192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#2:  Curse of Analog Aesthetics…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685800"/>
          </a:xfrm>
        </p:spPr>
        <p:txBody>
          <a:bodyPr/>
          <a:lstStyle/>
          <a:p>
            <a:r>
              <a:rPr lang="en-US" dirty="0" smtClean="0"/>
              <a:t>Probability</a:t>
            </a:r>
            <a:r>
              <a:rPr lang="en-US" dirty="0" smtClean="0">
                <a:sym typeface="Wingdings"/>
              </a:rPr>
              <a:t>1, all humans think all other layouts look </a:t>
            </a:r>
            <a:r>
              <a:rPr lang="en-US" dirty="0" smtClean="0">
                <a:solidFill>
                  <a:srgbClr val="E25B00"/>
                </a:solidFill>
                <a:sym typeface="Wingdings"/>
              </a:rPr>
              <a:t>“wrong”</a:t>
            </a:r>
            <a:endParaRPr lang="en-US" i="1" dirty="0">
              <a:solidFill>
                <a:srgbClr val="E25B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838200" y="22098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794000" y="22098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749800" y="22098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705600" y="22098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63600" y="35052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19400" y="35052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75200" y="35052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731000" y="35052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63600" y="48768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19400" y="48768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75200" y="48768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31000" y="4876800"/>
            <a:ext cx="1295400" cy="8382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69" name="Rectangle 168"/>
          <p:cNvSpPr/>
          <p:nvPr/>
        </p:nvSpPr>
        <p:spPr bwMode="auto">
          <a:xfrm>
            <a:off x="6882267" y="4972273"/>
            <a:ext cx="228600" cy="217714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6882267" y="5385930"/>
            <a:ext cx="228600" cy="217714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cxnSp>
        <p:nvCxnSpPr>
          <p:cNvPr id="171" name="Straight Connector 170"/>
          <p:cNvCxnSpPr/>
          <p:nvPr/>
        </p:nvCxnSpPr>
        <p:spPr bwMode="auto">
          <a:xfrm>
            <a:off x="7010400" y="4920640"/>
            <a:ext cx="0" cy="762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Rectangle 171"/>
          <p:cNvSpPr/>
          <p:nvPr/>
        </p:nvSpPr>
        <p:spPr bwMode="auto">
          <a:xfrm>
            <a:off x="7415666" y="4968883"/>
            <a:ext cx="585333" cy="217714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73" name="Rectangle 172"/>
          <p:cNvSpPr/>
          <p:nvPr/>
        </p:nvSpPr>
        <p:spPr bwMode="auto">
          <a:xfrm>
            <a:off x="7415667" y="5382540"/>
            <a:ext cx="228600" cy="217714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cxnSp>
        <p:nvCxnSpPr>
          <p:cNvPr id="174" name="Straight Connector 173"/>
          <p:cNvCxnSpPr/>
          <p:nvPr/>
        </p:nvCxnSpPr>
        <p:spPr bwMode="auto">
          <a:xfrm>
            <a:off x="7543800" y="4917250"/>
            <a:ext cx="0" cy="762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7804756" y="491725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 rot="20983332">
            <a:off x="6561919" y="4794151"/>
            <a:ext cx="17356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aseline="0" dirty="0" smtClean="0">
                <a:solidFill>
                  <a:srgbClr val="E25B00">
                    <a:alpha val="90000"/>
                  </a:srgbClr>
                </a:solidFill>
                <a:latin typeface="Arial Black"/>
                <a:cs typeface="Arial Black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83799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The Problematic Sociology of Analog Aesthetics</a:t>
            </a:r>
            <a:endParaRPr lang="en-US" dirty="0">
              <a:latin typeface="Calibri" charset="0"/>
              <a:ea typeface="ＭＳ Ｐゴシック" charset="-128"/>
            </a:endParaRPr>
          </a:p>
        </p:txBody>
      </p:sp>
      <p:sp>
        <p:nvSpPr>
          <p:cNvPr id="40963" name="Content Placeholder 4"/>
          <p:cNvSpPr>
            <a:spLocks noGrp="1"/>
          </p:cNvSpPr>
          <p:nvPr>
            <p:ph idx="1"/>
          </p:nvPr>
        </p:nvSpPr>
        <p:spPr>
          <a:xfrm>
            <a:off x="228600" y="4267200"/>
            <a:ext cx="8839200" cy="29718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Why this remarkable, relentless focus on 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“my way”</a:t>
            </a:r>
            <a:r>
              <a:rPr lang="en-US" dirty="0" smtClean="0">
                <a:latin typeface="Calibri" charset="0"/>
                <a:ea typeface="ＭＳ Ｐゴシック" charset="-128"/>
              </a:rPr>
              <a:t> of layout?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Aesthetics is often a 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surrogate for correctness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Not everything that matters in analog is robustly – or even</a:t>
            </a:r>
            <a:br>
              <a:rPr lang="en-US" dirty="0" smtClean="0">
                <a:latin typeface="Calibri" charset="0"/>
                <a:ea typeface="ＭＳ Ｐゴシック" charset="-128"/>
              </a:rPr>
            </a:br>
            <a:r>
              <a:rPr lang="en-US" dirty="0" smtClean="0">
                <a:latin typeface="Calibri" charset="0"/>
                <a:ea typeface="ＭＳ Ｐゴシック" charset="-128"/>
              </a:rPr>
              <a:t> </a:t>
            </a:r>
            <a:r>
              <a:rPr lang="en-US" i="1" dirty="0" smtClean="0">
                <a:latin typeface="Calibri" charset="0"/>
                <a:ea typeface="ＭＳ Ｐゴシック" charset="-128"/>
              </a:rPr>
              <a:t>explicitly</a:t>
            </a:r>
            <a:r>
              <a:rPr lang="en-US" dirty="0" smtClean="0">
                <a:latin typeface="Calibri" charset="0"/>
                <a:ea typeface="ＭＳ Ｐゴシック" charset="-128"/>
              </a:rPr>
              <a:t>, and </a:t>
            </a:r>
            <a:r>
              <a:rPr lang="en-US" i="1" dirty="0" smtClean="0">
                <a:latin typeface="Calibri" charset="0"/>
                <a:ea typeface="ＭＳ Ｐゴシック" charset="-128"/>
              </a:rPr>
              <a:t>correctly </a:t>
            </a:r>
            <a:r>
              <a:rPr lang="en-US" dirty="0" smtClean="0">
                <a:latin typeface="Calibri" charset="0"/>
                <a:ea typeface="ＭＳ Ｐゴシック" charset="-128"/>
              </a:rPr>
              <a:t>– represented in the design process.  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Consequence:   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 Aesthetics used for insurance!</a:t>
            </a:r>
            <a:endParaRPr lang="en-US" b="1" i="1" dirty="0">
              <a:solidFill>
                <a:srgbClr val="E25B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4096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 Slide </a:t>
            </a:r>
            <a:fld id="{47E680FB-7A52-B740-869F-B5C5F6B465BB}" type="slidenum">
              <a:rPr lang="en-US"/>
              <a:pPr/>
              <a:t>31</a:t>
            </a:fld>
            <a:endParaRPr lang="en-US"/>
          </a:p>
        </p:txBody>
      </p:sp>
      <p:grpSp>
        <p:nvGrpSpPr>
          <p:cNvPr id="40968" name="Group 11"/>
          <p:cNvGrpSpPr>
            <a:grpSpLocks/>
          </p:cNvGrpSpPr>
          <p:nvPr/>
        </p:nvGrpSpPr>
        <p:grpSpPr bwMode="auto">
          <a:xfrm>
            <a:off x="2438400" y="1371600"/>
            <a:ext cx="4128711" cy="2722568"/>
            <a:chOff x="3047999" y="2366963"/>
            <a:chExt cx="6096000" cy="4019550"/>
          </a:xfrm>
        </p:grpSpPr>
        <p:pic>
          <p:nvPicPr>
            <p:cNvPr id="40971" name="Picture 7" descr="le_diffOA"/>
            <p:cNvPicPr>
              <a:picLocks noChangeAspect="1" noChangeArrowheads="1"/>
            </p:cNvPicPr>
            <p:nvPr/>
          </p:nvPicPr>
          <p:blipFill>
            <a:blip r:embed="rId2"/>
            <a:srcRect l="47380" t="62619" r="24434" b="3194"/>
            <a:stretch>
              <a:fillRect/>
            </a:stretch>
          </p:blipFill>
          <p:spPr bwMode="auto">
            <a:xfrm rot="667698">
              <a:off x="5008563" y="2900363"/>
              <a:ext cx="3471862" cy="289083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40972" name="Picture 6" descr="neo ip empty screen masked feathere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7999" y="2366963"/>
              <a:ext cx="6096000" cy="401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69" name="AutoShape 4"/>
          <p:cNvSpPr>
            <a:spLocks noChangeArrowheads="1"/>
          </p:cNvSpPr>
          <p:nvPr/>
        </p:nvSpPr>
        <p:spPr bwMode="auto">
          <a:xfrm>
            <a:off x="152400" y="2209800"/>
            <a:ext cx="2285855" cy="1295400"/>
          </a:xfrm>
          <a:prstGeom prst="wedgeRoundRectCallout">
            <a:avLst>
              <a:gd name="adj1" fmla="val 133072"/>
              <a:gd name="adj2" fmla="val -53622"/>
              <a:gd name="adj3" fmla="val 16667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aseline="0" dirty="0">
                <a:latin typeface="Calibri" charset="0"/>
              </a:rPr>
              <a:t>Hey, </a:t>
            </a:r>
            <a:r>
              <a:rPr lang="en-US" sz="2400" baseline="0" dirty="0" smtClean="0">
                <a:latin typeface="Calibri" charset="0"/>
              </a:rPr>
              <a:t>that looks</a:t>
            </a:r>
            <a:br>
              <a:rPr lang="en-US" sz="2400" baseline="0" dirty="0" smtClean="0">
                <a:latin typeface="Calibri" charset="0"/>
              </a:rPr>
            </a:br>
            <a:r>
              <a:rPr lang="en-US" sz="2400" b="1" i="1" baseline="0" dirty="0" smtClean="0">
                <a:latin typeface="Calibri" charset="0"/>
              </a:rPr>
              <a:t>strange</a:t>
            </a:r>
            <a:r>
              <a:rPr lang="en-US" sz="2400" baseline="0" dirty="0" smtClean="0">
                <a:latin typeface="Calibri" charset="0"/>
              </a:rPr>
              <a:t>, right?</a:t>
            </a:r>
            <a:endParaRPr lang="en-US" sz="2400" baseline="0" dirty="0">
              <a:latin typeface="Calibri" charset="0"/>
            </a:endParaRPr>
          </a:p>
        </p:txBody>
      </p:sp>
      <p:pic>
        <p:nvPicPr>
          <p:cNvPr id="10" name="Picture 9" descr="insurance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23" y="1371600"/>
            <a:ext cx="16002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Aesthetic Engineering </a:t>
            </a:r>
            <a:r>
              <a:rPr lang="en-US" i="1" dirty="0" smtClean="0">
                <a:latin typeface="Calibri" charset="0"/>
                <a:ea typeface="ＭＳ Ｐゴシック" charset="-128"/>
              </a:rPr>
              <a:t>Dominates </a:t>
            </a:r>
            <a:r>
              <a:rPr lang="en-US" dirty="0" smtClean="0">
                <a:latin typeface="Calibri" charset="0"/>
                <a:ea typeface="ＭＳ Ｐゴシック" charset="-128"/>
              </a:rPr>
              <a:t>Analog Layout</a:t>
            </a:r>
            <a:endParaRPr lang="en-US" dirty="0">
              <a:latin typeface="Calibri" charset="0"/>
              <a:ea typeface="ＭＳ Ｐゴシック" charset="-128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-128"/>
              </a:rPr>
              <a:t>This does </a:t>
            </a:r>
            <a:r>
              <a:rPr lang="en-US" i="1" dirty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not </a:t>
            </a:r>
            <a:r>
              <a:rPr lang="en-US" dirty="0">
                <a:latin typeface="Calibri" charset="0"/>
                <a:ea typeface="ＭＳ Ｐゴシック" charset="-128"/>
              </a:rPr>
              <a:t>happen </a:t>
            </a:r>
            <a:r>
              <a:rPr lang="en-US" dirty="0" smtClean="0">
                <a:latin typeface="Calibri" charset="0"/>
                <a:ea typeface="ＭＳ Ｐゴシック" charset="-128"/>
              </a:rPr>
              <a:t>when you design 100M </a:t>
            </a:r>
            <a:r>
              <a:rPr lang="en-US" dirty="0">
                <a:latin typeface="Calibri" charset="0"/>
                <a:ea typeface="ＭＳ Ｐゴシック" charset="-128"/>
              </a:rPr>
              <a:t>digital gates…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 Slide </a:t>
            </a:r>
            <a:fld id="{860B1EF3-122E-6A40-A50A-EBB0FF571E9F}" type="slidenum">
              <a:rPr lang="en-US"/>
              <a:pPr/>
              <a:t>32</a:t>
            </a:fld>
            <a:endParaRPr lang="en-US"/>
          </a:p>
        </p:txBody>
      </p:sp>
      <p:sp>
        <p:nvSpPr>
          <p:cNvPr id="39941" name="Rectangle 13"/>
          <p:cNvSpPr>
            <a:spLocks noChangeArrowheads="1"/>
          </p:cNvSpPr>
          <p:nvPr/>
        </p:nvSpPr>
        <p:spPr bwMode="auto">
          <a:xfrm>
            <a:off x="3621088" y="2300287"/>
            <a:ext cx="2857500" cy="2727325"/>
          </a:xfrm>
          <a:prstGeom prst="rect">
            <a:avLst/>
          </a:prstGeom>
          <a:solidFill>
            <a:srgbClr val="AD69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2" name="Picture 38" descr="swi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362200"/>
            <a:ext cx="2578100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Freeform 4"/>
          <p:cNvSpPr>
            <a:spLocks/>
          </p:cNvSpPr>
          <p:nvPr/>
        </p:nvSpPr>
        <p:spPr bwMode="auto">
          <a:xfrm>
            <a:off x="909638" y="2409825"/>
            <a:ext cx="2355850" cy="2092325"/>
          </a:xfrm>
          <a:custGeom>
            <a:avLst/>
            <a:gdLst>
              <a:gd name="T0" fmla="*/ 2147483647 w 1814"/>
              <a:gd name="T1" fmla="*/ 2147483647 h 1611"/>
              <a:gd name="T2" fmla="*/ 2147483647 w 1814"/>
              <a:gd name="T3" fmla="*/ 0 h 1611"/>
              <a:gd name="T4" fmla="*/ 2147483647 w 1814"/>
              <a:gd name="T5" fmla="*/ 0 h 1611"/>
              <a:gd name="T6" fmla="*/ 2147483647 w 1814"/>
              <a:gd name="T7" fmla="*/ 2147483647 h 1611"/>
              <a:gd name="T8" fmla="*/ 2147483647 w 1814"/>
              <a:gd name="T9" fmla="*/ 2147483647 h 1611"/>
              <a:gd name="T10" fmla="*/ 2147483647 w 1814"/>
              <a:gd name="T11" fmla="*/ 2147483647 h 1611"/>
              <a:gd name="T12" fmla="*/ 2147483647 w 1814"/>
              <a:gd name="T13" fmla="*/ 2147483647 h 1611"/>
              <a:gd name="T14" fmla="*/ 2147483647 w 1814"/>
              <a:gd name="T15" fmla="*/ 2147483647 h 1611"/>
              <a:gd name="T16" fmla="*/ 2147483647 w 1814"/>
              <a:gd name="T17" fmla="*/ 2147483647 h 1611"/>
              <a:gd name="T18" fmla="*/ 2147483647 w 1814"/>
              <a:gd name="T19" fmla="*/ 2147483647 h 1611"/>
              <a:gd name="T20" fmla="*/ 2147483647 w 1814"/>
              <a:gd name="T21" fmla="*/ 2147483647 h 1611"/>
              <a:gd name="T22" fmla="*/ 2147483647 w 1814"/>
              <a:gd name="T23" fmla="*/ 2147483647 h 1611"/>
              <a:gd name="T24" fmla="*/ 2147483647 w 1814"/>
              <a:gd name="T25" fmla="*/ 2147483647 h 1611"/>
              <a:gd name="T26" fmla="*/ 2147483647 w 1814"/>
              <a:gd name="T27" fmla="*/ 2147483647 h 1611"/>
              <a:gd name="T28" fmla="*/ 2147483647 w 1814"/>
              <a:gd name="T29" fmla="*/ 2147483647 h 1611"/>
              <a:gd name="T30" fmla="*/ 2147483647 w 1814"/>
              <a:gd name="T31" fmla="*/ 2147483647 h 1611"/>
              <a:gd name="T32" fmla="*/ 2147483647 w 1814"/>
              <a:gd name="T33" fmla="*/ 2147483647 h 1611"/>
              <a:gd name="T34" fmla="*/ 2147483647 w 1814"/>
              <a:gd name="T35" fmla="*/ 2147483647 h 1611"/>
              <a:gd name="T36" fmla="*/ 2147483647 w 1814"/>
              <a:gd name="T37" fmla="*/ 2147483647 h 1611"/>
              <a:gd name="T38" fmla="*/ 2147483647 w 1814"/>
              <a:gd name="T39" fmla="*/ 2147483647 h 1611"/>
              <a:gd name="T40" fmla="*/ 2147483647 w 1814"/>
              <a:gd name="T41" fmla="*/ 2147483647 h 1611"/>
              <a:gd name="T42" fmla="*/ 2147483647 w 1814"/>
              <a:gd name="T43" fmla="*/ 2147483647 h 1611"/>
              <a:gd name="T44" fmla="*/ 2147483647 w 1814"/>
              <a:gd name="T45" fmla="*/ 2147483647 h 1611"/>
              <a:gd name="T46" fmla="*/ 2147483647 w 1814"/>
              <a:gd name="T47" fmla="*/ 2147483647 h 1611"/>
              <a:gd name="T48" fmla="*/ 2147483647 w 1814"/>
              <a:gd name="T49" fmla="*/ 2147483647 h 1611"/>
              <a:gd name="T50" fmla="*/ 2147483647 w 1814"/>
              <a:gd name="T51" fmla="*/ 2147483647 h 1611"/>
              <a:gd name="T52" fmla="*/ 2147483647 w 1814"/>
              <a:gd name="T53" fmla="*/ 2147483647 h 1611"/>
              <a:gd name="T54" fmla="*/ 2147483647 w 1814"/>
              <a:gd name="T55" fmla="*/ 2147483647 h 1611"/>
              <a:gd name="T56" fmla="*/ 2147483647 w 1814"/>
              <a:gd name="T57" fmla="*/ 2147483647 h 1611"/>
              <a:gd name="T58" fmla="*/ 2147483647 w 1814"/>
              <a:gd name="T59" fmla="*/ 2147483647 h 1611"/>
              <a:gd name="T60" fmla="*/ 2147483647 w 1814"/>
              <a:gd name="T61" fmla="*/ 2147483647 h 1611"/>
              <a:gd name="T62" fmla="*/ 2147483647 w 1814"/>
              <a:gd name="T63" fmla="*/ 2147483647 h 1611"/>
              <a:gd name="T64" fmla="*/ 2147483647 w 1814"/>
              <a:gd name="T65" fmla="*/ 2147483647 h 1611"/>
              <a:gd name="T66" fmla="*/ 2147483647 w 1814"/>
              <a:gd name="T67" fmla="*/ 2147483647 h 1611"/>
              <a:gd name="T68" fmla="*/ 2147483647 w 1814"/>
              <a:gd name="T69" fmla="*/ 2147483647 h 1611"/>
              <a:gd name="T70" fmla="*/ 2147483647 w 1814"/>
              <a:gd name="T71" fmla="*/ 2147483647 h 1611"/>
              <a:gd name="T72" fmla="*/ 2147483647 w 1814"/>
              <a:gd name="T73" fmla="*/ 2147483647 h 1611"/>
              <a:gd name="T74" fmla="*/ 0 w 1814"/>
              <a:gd name="T75" fmla="*/ 2147483647 h 1611"/>
              <a:gd name="T76" fmla="*/ 2147483647 w 1814"/>
              <a:gd name="T77" fmla="*/ 2147483647 h 1611"/>
              <a:gd name="T78" fmla="*/ 2147483647 w 1814"/>
              <a:gd name="T79" fmla="*/ 2147483647 h 1611"/>
              <a:gd name="T80" fmla="*/ 2147483647 w 1814"/>
              <a:gd name="T81" fmla="*/ 2147483647 h 1611"/>
              <a:gd name="T82" fmla="*/ 2147483647 w 1814"/>
              <a:gd name="T83" fmla="*/ 2147483647 h 161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814"/>
              <a:gd name="T127" fmla="*/ 0 h 1611"/>
              <a:gd name="T128" fmla="*/ 1814 w 1814"/>
              <a:gd name="T129" fmla="*/ 1611 h 161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814" h="1611">
                <a:moveTo>
                  <a:pt x="107" y="42"/>
                </a:moveTo>
                <a:lnTo>
                  <a:pt x="118" y="21"/>
                </a:lnTo>
                <a:lnTo>
                  <a:pt x="139" y="11"/>
                </a:lnTo>
                <a:lnTo>
                  <a:pt x="160" y="0"/>
                </a:lnTo>
                <a:lnTo>
                  <a:pt x="182" y="0"/>
                </a:lnTo>
                <a:lnTo>
                  <a:pt x="203" y="0"/>
                </a:lnTo>
                <a:lnTo>
                  <a:pt x="224" y="0"/>
                </a:lnTo>
                <a:lnTo>
                  <a:pt x="278" y="11"/>
                </a:lnTo>
                <a:lnTo>
                  <a:pt x="299" y="21"/>
                </a:lnTo>
                <a:lnTo>
                  <a:pt x="310" y="42"/>
                </a:lnTo>
                <a:lnTo>
                  <a:pt x="1547" y="42"/>
                </a:lnTo>
                <a:lnTo>
                  <a:pt x="1558" y="42"/>
                </a:lnTo>
                <a:lnTo>
                  <a:pt x="1579" y="31"/>
                </a:lnTo>
                <a:lnTo>
                  <a:pt x="1600" y="21"/>
                </a:lnTo>
                <a:lnTo>
                  <a:pt x="1622" y="21"/>
                </a:lnTo>
                <a:lnTo>
                  <a:pt x="1643" y="21"/>
                </a:lnTo>
                <a:lnTo>
                  <a:pt x="1664" y="21"/>
                </a:lnTo>
                <a:lnTo>
                  <a:pt x="1686" y="31"/>
                </a:lnTo>
                <a:lnTo>
                  <a:pt x="1707" y="42"/>
                </a:lnTo>
                <a:lnTo>
                  <a:pt x="1728" y="53"/>
                </a:lnTo>
                <a:lnTo>
                  <a:pt x="1728" y="62"/>
                </a:lnTo>
                <a:lnTo>
                  <a:pt x="1750" y="73"/>
                </a:lnTo>
                <a:lnTo>
                  <a:pt x="1771" y="84"/>
                </a:lnTo>
                <a:lnTo>
                  <a:pt x="1792" y="115"/>
                </a:lnTo>
                <a:lnTo>
                  <a:pt x="1803" y="135"/>
                </a:lnTo>
                <a:lnTo>
                  <a:pt x="1803" y="156"/>
                </a:lnTo>
                <a:lnTo>
                  <a:pt x="1814" y="177"/>
                </a:lnTo>
                <a:lnTo>
                  <a:pt x="1814" y="198"/>
                </a:lnTo>
                <a:lnTo>
                  <a:pt x="1803" y="218"/>
                </a:lnTo>
                <a:lnTo>
                  <a:pt x="1792" y="240"/>
                </a:lnTo>
                <a:lnTo>
                  <a:pt x="1771" y="249"/>
                </a:lnTo>
                <a:lnTo>
                  <a:pt x="1760" y="271"/>
                </a:lnTo>
                <a:lnTo>
                  <a:pt x="1760" y="1362"/>
                </a:lnTo>
                <a:lnTo>
                  <a:pt x="1771" y="1382"/>
                </a:lnTo>
                <a:lnTo>
                  <a:pt x="1792" y="1403"/>
                </a:lnTo>
                <a:lnTo>
                  <a:pt x="1803" y="1424"/>
                </a:lnTo>
                <a:lnTo>
                  <a:pt x="1803" y="1444"/>
                </a:lnTo>
                <a:lnTo>
                  <a:pt x="1792" y="1465"/>
                </a:lnTo>
                <a:lnTo>
                  <a:pt x="1782" y="1486"/>
                </a:lnTo>
                <a:lnTo>
                  <a:pt x="1760" y="1496"/>
                </a:lnTo>
                <a:lnTo>
                  <a:pt x="1739" y="1507"/>
                </a:lnTo>
                <a:lnTo>
                  <a:pt x="1739" y="1517"/>
                </a:lnTo>
                <a:lnTo>
                  <a:pt x="1739" y="1538"/>
                </a:lnTo>
                <a:lnTo>
                  <a:pt x="1718" y="1558"/>
                </a:lnTo>
                <a:lnTo>
                  <a:pt x="1696" y="1580"/>
                </a:lnTo>
                <a:lnTo>
                  <a:pt x="1675" y="1580"/>
                </a:lnTo>
                <a:lnTo>
                  <a:pt x="1654" y="1590"/>
                </a:lnTo>
                <a:lnTo>
                  <a:pt x="1632" y="1590"/>
                </a:lnTo>
                <a:lnTo>
                  <a:pt x="1611" y="1600"/>
                </a:lnTo>
                <a:lnTo>
                  <a:pt x="1590" y="1600"/>
                </a:lnTo>
                <a:lnTo>
                  <a:pt x="1558" y="1590"/>
                </a:lnTo>
                <a:lnTo>
                  <a:pt x="1536" y="1580"/>
                </a:lnTo>
                <a:lnTo>
                  <a:pt x="288" y="1569"/>
                </a:lnTo>
                <a:lnTo>
                  <a:pt x="278" y="1590"/>
                </a:lnTo>
                <a:lnTo>
                  <a:pt x="256" y="1590"/>
                </a:lnTo>
                <a:lnTo>
                  <a:pt x="235" y="1600"/>
                </a:lnTo>
                <a:lnTo>
                  <a:pt x="214" y="1611"/>
                </a:lnTo>
                <a:lnTo>
                  <a:pt x="192" y="1611"/>
                </a:lnTo>
                <a:lnTo>
                  <a:pt x="171" y="1611"/>
                </a:lnTo>
                <a:lnTo>
                  <a:pt x="139" y="1611"/>
                </a:lnTo>
                <a:lnTo>
                  <a:pt x="118" y="1600"/>
                </a:lnTo>
                <a:lnTo>
                  <a:pt x="107" y="1580"/>
                </a:lnTo>
                <a:lnTo>
                  <a:pt x="107" y="1558"/>
                </a:lnTo>
                <a:lnTo>
                  <a:pt x="75" y="1558"/>
                </a:lnTo>
                <a:lnTo>
                  <a:pt x="54" y="1549"/>
                </a:lnTo>
                <a:lnTo>
                  <a:pt x="32" y="1517"/>
                </a:lnTo>
                <a:lnTo>
                  <a:pt x="22" y="1496"/>
                </a:lnTo>
                <a:lnTo>
                  <a:pt x="11" y="1476"/>
                </a:lnTo>
                <a:lnTo>
                  <a:pt x="11" y="1455"/>
                </a:lnTo>
                <a:lnTo>
                  <a:pt x="11" y="1424"/>
                </a:lnTo>
                <a:lnTo>
                  <a:pt x="22" y="1403"/>
                </a:lnTo>
                <a:lnTo>
                  <a:pt x="43" y="1371"/>
                </a:lnTo>
                <a:lnTo>
                  <a:pt x="43" y="208"/>
                </a:lnTo>
                <a:lnTo>
                  <a:pt x="22" y="208"/>
                </a:lnTo>
                <a:lnTo>
                  <a:pt x="0" y="187"/>
                </a:lnTo>
                <a:lnTo>
                  <a:pt x="0" y="167"/>
                </a:lnTo>
                <a:lnTo>
                  <a:pt x="0" y="146"/>
                </a:lnTo>
                <a:lnTo>
                  <a:pt x="11" y="125"/>
                </a:lnTo>
                <a:lnTo>
                  <a:pt x="22" y="104"/>
                </a:lnTo>
                <a:lnTo>
                  <a:pt x="43" y="94"/>
                </a:lnTo>
                <a:lnTo>
                  <a:pt x="64" y="84"/>
                </a:lnTo>
                <a:lnTo>
                  <a:pt x="86" y="73"/>
                </a:lnTo>
                <a:lnTo>
                  <a:pt x="96" y="53"/>
                </a:lnTo>
                <a:lnTo>
                  <a:pt x="107" y="42"/>
                </a:lnTo>
                <a:close/>
              </a:path>
            </a:pathLst>
          </a:custGeom>
          <a:solidFill>
            <a:srgbClr val="AD69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944" name="Group 5"/>
          <p:cNvGrpSpPr>
            <a:grpSpLocks/>
          </p:cNvGrpSpPr>
          <p:nvPr/>
        </p:nvGrpSpPr>
        <p:grpSpPr bwMode="auto">
          <a:xfrm>
            <a:off x="1073150" y="2574925"/>
            <a:ext cx="2030413" cy="1847850"/>
            <a:chOff x="458" y="1300"/>
            <a:chExt cx="1563" cy="1422"/>
          </a:xfrm>
        </p:grpSpPr>
        <p:pic>
          <p:nvPicPr>
            <p:cNvPr id="39963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8" y="1300"/>
              <a:ext cx="1563" cy="1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64" name="Rectangle 7"/>
            <p:cNvSpPr>
              <a:spLocks noChangeArrowheads="1"/>
            </p:cNvSpPr>
            <p:nvPr/>
          </p:nvSpPr>
          <p:spPr bwMode="auto">
            <a:xfrm>
              <a:off x="1165" y="2674"/>
              <a:ext cx="638" cy="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400">
                  <a:solidFill>
                    <a:srgbClr val="FFFFFF"/>
                  </a:solidFill>
                  <a:latin typeface="Times New Roman" charset="0"/>
                </a:rPr>
                <a:t>Copyright © 1993, The National Gallery, London</a:t>
              </a:r>
              <a:endParaRPr lang="en-US" sz="2400">
                <a:latin typeface="Times New Roman" charset="0"/>
              </a:endParaRPr>
            </a:p>
          </p:txBody>
        </p:sp>
        <p:sp>
          <p:nvSpPr>
            <p:cNvPr id="39965" name="Rectangle 8"/>
            <p:cNvSpPr>
              <a:spLocks noChangeArrowheads="1"/>
            </p:cNvSpPr>
            <p:nvPr/>
          </p:nvSpPr>
          <p:spPr bwMode="auto">
            <a:xfrm>
              <a:off x="1165" y="2674"/>
              <a:ext cx="638" cy="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400">
                  <a:solidFill>
                    <a:srgbClr val="000000"/>
                  </a:solidFill>
                  <a:latin typeface="Times New Roman" charset="0"/>
                </a:rPr>
                <a:t>Copyright © 1993, The National Gallery, London</a:t>
              </a:r>
              <a:endParaRPr lang="en-US" sz="2400">
                <a:latin typeface="Times New Roman" charset="0"/>
              </a:endParaRPr>
            </a:p>
          </p:txBody>
        </p:sp>
      </p:grpSp>
      <p:sp>
        <p:nvSpPr>
          <p:cNvPr id="39945" name="Rectangle 15"/>
          <p:cNvSpPr>
            <a:spLocks noChangeArrowheads="1"/>
          </p:cNvSpPr>
          <p:nvPr/>
        </p:nvSpPr>
        <p:spPr bwMode="auto">
          <a:xfrm>
            <a:off x="4073525" y="2717800"/>
            <a:ext cx="36195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6" name="Freeform 20"/>
          <p:cNvSpPr>
            <a:spLocks/>
          </p:cNvSpPr>
          <p:nvPr/>
        </p:nvSpPr>
        <p:spPr bwMode="auto">
          <a:xfrm>
            <a:off x="1296988" y="2203450"/>
            <a:ext cx="1663700" cy="249237"/>
          </a:xfrm>
          <a:custGeom>
            <a:avLst/>
            <a:gdLst>
              <a:gd name="T0" fmla="*/ 0 w 1280"/>
              <a:gd name="T1" fmla="*/ 2147483647 h 192"/>
              <a:gd name="T2" fmla="*/ 2147483647 w 1280"/>
              <a:gd name="T3" fmla="*/ 0 h 192"/>
              <a:gd name="T4" fmla="*/ 2147483647 w 1280"/>
              <a:gd name="T5" fmla="*/ 2147483647 h 192"/>
              <a:gd name="T6" fmla="*/ 0 60000 65536"/>
              <a:gd name="T7" fmla="*/ 0 60000 65536"/>
              <a:gd name="T8" fmla="*/ 0 60000 65536"/>
              <a:gd name="T9" fmla="*/ 0 w 1280"/>
              <a:gd name="T10" fmla="*/ 0 h 192"/>
              <a:gd name="T11" fmla="*/ 1280 w 128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0" h="192">
                <a:moveTo>
                  <a:pt x="0" y="192"/>
                </a:moveTo>
                <a:lnTo>
                  <a:pt x="651" y="0"/>
                </a:lnTo>
                <a:lnTo>
                  <a:pt x="1280" y="19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7" name="Freeform 21"/>
          <p:cNvSpPr>
            <a:spLocks/>
          </p:cNvSpPr>
          <p:nvPr/>
        </p:nvSpPr>
        <p:spPr bwMode="auto">
          <a:xfrm>
            <a:off x="4435475" y="2033587"/>
            <a:ext cx="1273175" cy="249238"/>
          </a:xfrm>
          <a:custGeom>
            <a:avLst/>
            <a:gdLst>
              <a:gd name="T0" fmla="*/ 0 w 981"/>
              <a:gd name="T1" fmla="*/ 2147483647 h 192"/>
              <a:gd name="T2" fmla="*/ 2147483647 w 981"/>
              <a:gd name="T3" fmla="*/ 0 h 192"/>
              <a:gd name="T4" fmla="*/ 2147483647 w 981"/>
              <a:gd name="T5" fmla="*/ 2147483647 h 192"/>
              <a:gd name="T6" fmla="*/ 0 60000 65536"/>
              <a:gd name="T7" fmla="*/ 0 60000 65536"/>
              <a:gd name="T8" fmla="*/ 0 60000 65536"/>
              <a:gd name="T9" fmla="*/ 0 w 981"/>
              <a:gd name="T10" fmla="*/ 0 h 192"/>
              <a:gd name="T11" fmla="*/ 981 w 981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81" h="192">
                <a:moveTo>
                  <a:pt x="0" y="192"/>
                </a:moveTo>
                <a:lnTo>
                  <a:pt x="499" y="0"/>
                </a:lnTo>
                <a:lnTo>
                  <a:pt x="981" y="19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948" name="Group 23"/>
          <p:cNvGrpSpPr>
            <a:grpSpLocks/>
          </p:cNvGrpSpPr>
          <p:nvPr/>
        </p:nvGrpSpPr>
        <p:grpSpPr bwMode="auto">
          <a:xfrm>
            <a:off x="777875" y="3697287"/>
            <a:ext cx="1092200" cy="2484438"/>
            <a:chOff x="418" y="2156"/>
            <a:chExt cx="841" cy="1912"/>
          </a:xfrm>
        </p:grpSpPr>
        <p:sp>
          <p:nvSpPr>
            <p:cNvPr id="39961" name="Freeform 24"/>
            <p:cNvSpPr>
              <a:spLocks/>
            </p:cNvSpPr>
            <p:nvPr/>
          </p:nvSpPr>
          <p:spPr bwMode="auto">
            <a:xfrm>
              <a:off x="418" y="2156"/>
              <a:ext cx="841" cy="1912"/>
            </a:xfrm>
            <a:custGeom>
              <a:avLst/>
              <a:gdLst>
                <a:gd name="T0" fmla="*/ 325 w 841"/>
                <a:gd name="T1" fmla="*/ 32 h 1912"/>
                <a:gd name="T2" fmla="*/ 278 w 841"/>
                <a:gd name="T3" fmla="*/ 88 h 1912"/>
                <a:gd name="T4" fmla="*/ 294 w 841"/>
                <a:gd name="T5" fmla="*/ 159 h 1912"/>
                <a:gd name="T6" fmla="*/ 341 w 841"/>
                <a:gd name="T7" fmla="*/ 215 h 1912"/>
                <a:gd name="T8" fmla="*/ 309 w 841"/>
                <a:gd name="T9" fmla="*/ 279 h 1912"/>
                <a:gd name="T10" fmla="*/ 0 w 841"/>
                <a:gd name="T11" fmla="*/ 605 h 1912"/>
                <a:gd name="T12" fmla="*/ 230 w 841"/>
                <a:gd name="T13" fmla="*/ 709 h 1912"/>
                <a:gd name="T14" fmla="*/ 159 w 841"/>
                <a:gd name="T15" fmla="*/ 629 h 1912"/>
                <a:gd name="T16" fmla="*/ 190 w 841"/>
                <a:gd name="T17" fmla="*/ 542 h 1912"/>
                <a:gd name="T18" fmla="*/ 230 w 841"/>
                <a:gd name="T19" fmla="*/ 709 h 1912"/>
                <a:gd name="T20" fmla="*/ 246 w 841"/>
                <a:gd name="T21" fmla="*/ 813 h 1912"/>
                <a:gd name="T22" fmla="*/ 238 w 841"/>
                <a:gd name="T23" fmla="*/ 1068 h 1912"/>
                <a:gd name="T24" fmla="*/ 206 w 841"/>
                <a:gd name="T25" fmla="*/ 1514 h 1912"/>
                <a:gd name="T26" fmla="*/ 246 w 841"/>
                <a:gd name="T27" fmla="*/ 1840 h 1912"/>
                <a:gd name="T28" fmla="*/ 270 w 841"/>
                <a:gd name="T29" fmla="*/ 1896 h 1912"/>
                <a:gd name="T30" fmla="*/ 333 w 841"/>
                <a:gd name="T31" fmla="*/ 1896 h 1912"/>
                <a:gd name="T32" fmla="*/ 357 w 841"/>
                <a:gd name="T33" fmla="*/ 1832 h 1912"/>
                <a:gd name="T34" fmla="*/ 389 w 841"/>
                <a:gd name="T35" fmla="*/ 1538 h 1912"/>
                <a:gd name="T36" fmla="*/ 444 w 841"/>
                <a:gd name="T37" fmla="*/ 1091 h 1912"/>
                <a:gd name="T38" fmla="*/ 508 w 841"/>
                <a:gd name="T39" fmla="*/ 1346 h 1912"/>
                <a:gd name="T40" fmla="*/ 547 w 841"/>
                <a:gd name="T41" fmla="*/ 1617 h 1912"/>
                <a:gd name="T42" fmla="*/ 603 w 841"/>
                <a:gd name="T43" fmla="*/ 1832 h 1912"/>
                <a:gd name="T44" fmla="*/ 619 w 841"/>
                <a:gd name="T45" fmla="*/ 1912 h 1912"/>
                <a:gd name="T46" fmla="*/ 666 w 841"/>
                <a:gd name="T47" fmla="*/ 1912 h 1912"/>
                <a:gd name="T48" fmla="*/ 738 w 841"/>
                <a:gd name="T49" fmla="*/ 1872 h 1912"/>
                <a:gd name="T50" fmla="*/ 833 w 841"/>
                <a:gd name="T51" fmla="*/ 1816 h 1912"/>
                <a:gd name="T52" fmla="*/ 817 w 841"/>
                <a:gd name="T53" fmla="*/ 1785 h 1912"/>
                <a:gd name="T54" fmla="*/ 762 w 841"/>
                <a:gd name="T55" fmla="*/ 1777 h 1912"/>
                <a:gd name="T56" fmla="*/ 682 w 841"/>
                <a:gd name="T57" fmla="*/ 1354 h 1912"/>
                <a:gd name="T58" fmla="*/ 659 w 841"/>
                <a:gd name="T59" fmla="*/ 1052 h 1912"/>
                <a:gd name="T60" fmla="*/ 611 w 841"/>
                <a:gd name="T61" fmla="*/ 709 h 1912"/>
                <a:gd name="T62" fmla="*/ 635 w 841"/>
                <a:gd name="T63" fmla="*/ 422 h 1912"/>
                <a:gd name="T64" fmla="*/ 449 w 841"/>
                <a:gd name="T65" fmla="*/ 425 h 1912"/>
                <a:gd name="T66" fmla="*/ 582 w 841"/>
                <a:gd name="T67" fmla="*/ 420 h 1912"/>
                <a:gd name="T68" fmla="*/ 561 w 841"/>
                <a:gd name="T69" fmla="*/ 409 h 1912"/>
                <a:gd name="T70" fmla="*/ 625 w 841"/>
                <a:gd name="T71" fmla="*/ 409 h 1912"/>
                <a:gd name="T72" fmla="*/ 641 w 841"/>
                <a:gd name="T73" fmla="*/ 336 h 1912"/>
                <a:gd name="T74" fmla="*/ 587 w 841"/>
                <a:gd name="T75" fmla="*/ 377 h 1912"/>
                <a:gd name="T76" fmla="*/ 566 w 841"/>
                <a:gd name="T77" fmla="*/ 420 h 1912"/>
                <a:gd name="T78" fmla="*/ 587 w 841"/>
                <a:gd name="T79" fmla="*/ 383 h 1912"/>
                <a:gd name="T80" fmla="*/ 582 w 841"/>
                <a:gd name="T81" fmla="*/ 409 h 1912"/>
                <a:gd name="T82" fmla="*/ 535 w 841"/>
                <a:gd name="T83" fmla="*/ 357 h 1912"/>
                <a:gd name="T84" fmla="*/ 609 w 841"/>
                <a:gd name="T85" fmla="*/ 352 h 1912"/>
                <a:gd name="T86" fmla="*/ 582 w 841"/>
                <a:gd name="T87" fmla="*/ 325 h 1912"/>
                <a:gd name="T88" fmla="*/ 571 w 841"/>
                <a:gd name="T89" fmla="*/ 325 h 1912"/>
                <a:gd name="T90" fmla="*/ 598 w 841"/>
                <a:gd name="T91" fmla="*/ 372 h 1912"/>
                <a:gd name="T92" fmla="*/ 566 w 841"/>
                <a:gd name="T93" fmla="*/ 372 h 1912"/>
                <a:gd name="T94" fmla="*/ 491 w 841"/>
                <a:gd name="T95" fmla="*/ 479 h 1912"/>
                <a:gd name="T96" fmla="*/ 491 w 841"/>
                <a:gd name="T97" fmla="*/ 447 h 1912"/>
                <a:gd name="T98" fmla="*/ 603 w 841"/>
                <a:gd name="T99" fmla="*/ 271 h 1912"/>
                <a:gd name="T100" fmla="*/ 492 w 841"/>
                <a:gd name="T101" fmla="*/ 271 h 1912"/>
                <a:gd name="T102" fmla="*/ 500 w 841"/>
                <a:gd name="T103" fmla="*/ 175 h 1912"/>
                <a:gd name="T104" fmla="*/ 500 w 841"/>
                <a:gd name="T105" fmla="*/ 120 h 1912"/>
                <a:gd name="T106" fmla="*/ 524 w 841"/>
                <a:gd name="T107" fmla="*/ 72 h 1912"/>
                <a:gd name="T108" fmla="*/ 524 w 841"/>
                <a:gd name="T109" fmla="*/ 64 h 1912"/>
                <a:gd name="T110" fmla="*/ 460 w 841"/>
                <a:gd name="T111" fmla="*/ 24 h 1912"/>
                <a:gd name="T112" fmla="*/ 389 w 841"/>
                <a:gd name="T113" fmla="*/ 0 h 19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41"/>
                <a:gd name="T172" fmla="*/ 0 h 1912"/>
                <a:gd name="T173" fmla="*/ 841 w 841"/>
                <a:gd name="T174" fmla="*/ 1912 h 19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41" h="1912">
                  <a:moveTo>
                    <a:pt x="357" y="8"/>
                  </a:moveTo>
                  <a:lnTo>
                    <a:pt x="325" y="32"/>
                  </a:lnTo>
                  <a:lnTo>
                    <a:pt x="286" y="64"/>
                  </a:lnTo>
                  <a:lnTo>
                    <a:pt x="278" y="88"/>
                  </a:lnTo>
                  <a:lnTo>
                    <a:pt x="294" y="127"/>
                  </a:lnTo>
                  <a:lnTo>
                    <a:pt x="294" y="159"/>
                  </a:lnTo>
                  <a:lnTo>
                    <a:pt x="317" y="199"/>
                  </a:lnTo>
                  <a:lnTo>
                    <a:pt x="341" y="215"/>
                  </a:lnTo>
                  <a:lnTo>
                    <a:pt x="333" y="247"/>
                  </a:lnTo>
                  <a:lnTo>
                    <a:pt x="309" y="279"/>
                  </a:lnTo>
                  <a:lnTo>
                    <a:pt x="159" y="327"/>
                  </a:lnTo>
                  <a:lnTo>
                    <a:pt x="0" y="605"/>
                  </a:lnTo>
                  <a:lnTo>
                    <a:pt x="175" y="813"/>
                  </a:lnTo>
                  <a:lnTo>
                    <a:pt x="230" y="709"/>
                  </a:lnTo>
                  <a:lnTo>
                    <a:pt x="182" y="669"/>
                  </a:lnTo>
                  <a:lnTo>
                    <a:pt x="159" y="629"/>
                  </a:lnTo>
                  <a:lnTo>
                    <a:pt x="135" y="598"/>
                  </a:lnTo>
                  <a:lnTo>
                    <a:pt x="190" y="542"/>
                  </a:lnTo>
                  <a:lnTo>
                    <a:pt x="270" y="701"/>
                  </a:lnTo>
                  <a:lnTo>
                    <a:pt x="230" y="709"/>
                  </a:lnTo>
                  <a:lnTo>
                    <a:pt x="190" y="781"/>
                  </a:lnTo>
                  <a:lnTo>
                    <a:pt x="246" y="813"/>
                  </a:lnTo>
                  <a:lnTo>
                    <a:pt x="214" y="1068"/>
                  </a:lnTo>
                  <a:lnTo>
                    <a:pt x="238" y="1068"/>
                  </a:lnTo>
                  <a:lnTo>
                    <a:pt x="214" y="1370"/>
                  </a:lnTo>
                  <a:lnTo>
                    <a:pt x="206" y="1514"/>
                  </a:lnTo>
                  <a:lnTo>
                    <a:pt x="214" y="1832"/>
                  </a:lnTo>
                  <a:lnTo>
                    <a:pt x="246" y="1840"/>
                  </a:lnTo>
                  <a:lnTo>
                    <a:pt x="246" y="1888"/>
                  </a:lnTo>
                  <a:lnTo>
                    <a:pt x="270" y="1896"/>
                  </a:lnTo>
                  <a:lnTo>
                    <a:pt x="301" y="1904"/>
                  </a:lnTo>
                  <a:lnTo>
                    <a:pt x="333" y="1896"/>
                  </a:lnTo>
                  <a:lnTo>
                    <a:pt x="357" y="1880"/>
                  </a:lnTo>
                  <a:lnTo>
                    <a:pt x="357" y="1832"/>
                  </a:lnTo>
                  <a:lnTo>
                    <a:pt x="389" y="1816"/>
                  </a:lnTo>
                  <a:lnTo>
                    <a:pt x="389" y="1538"/>
                  </a:lnTo>
                  <a:lnTo>
                    <a:pt x="405" y="1267"/>
                  </a:lnTo>
                  <a:lnTo>
                    <a:pt x="444" y="1091"/>
                  </a:lnTo>
                  <a:lnTo>
                    <a:pt x="468" y="1091"/>
                  </a:lnTo>
                  <a:lnTo>
                    <a:pt x="508" y="1346"/>
                  </a:lnTo>
                  <a:lnTo>
                    <a:pt x="524" y="1378"/>
                  </a:lnTo>
                  <a:lnTo>
                    <a:pt x="547" y="1617"/>
                  </a:lnTo>
                  <a:lnTo>
                    <a:pt x="579" y="1816"/>
                  </a:lnTo>
                  <a:lnTo>
                    <a:pt x="603" y="1832"/>
                  </a:lnTo>
                  <a:lnTo>
                    <a:pt x="603" y="1896"/>
                  </a:lnTo>
                  <a:lnTo>
                    <a:pt x="619" y="1912"/>
                  </a:lnTo>
                  <a:lnTo>
                    <a:pt x="635" y="1912"/>
                  </a:lnTo>
                  <a:lnTo>
                    <a:pt x="666" y="1912"/>
                  </a:lnTo>
                  <a:lnTo>
                    <a:pt x="698" y="1896"/>
                  </a:lnTo>
                  <a:lnTo>
                    <a:pt x="738" y="1872"/>
                  </a:lnTo>
                  <a:lnTo>
                    <a:pt x="778" y="1864"/>
                  </a:lnTo>
                  <a:lnTo>
                    <a:pt x="833" y="1816"/>
                  </a:lnTo>
                  <a:lnTo>
                    <a:pt x="841" y="1793"/>
                  </a:lnTo>
                  <a:lnTo>
                    <a:pt x="817" y="1785"/>
                  </a:lnTo>
                  <a:lnTo>
                    <a:pt x="746" y="1793"/>
                  </a:lnTo>
                  <a:lnTo>
                    <a:pt x="762" y="1777"/>
                  </a:lnTo>
                  <a:lnTo>
                    <a:pt x="674" y="1402"/>
                  </a:lnTo>
                  <a:lnTo>
                    <a:pt x="682" y="1354"/>
                  </a:lnTo>
                  <a:lnTo>
                    <a:pt x="674" y="1299"/>
                  </a:lnTo>
                  <a:lnTo>
                    <a:pt x="659" y="1052"/>
                  </a:lnTo>
                  <a:lnTo>
                    <a:pt x="682" y="1012"/>
                  </a:lnTo>
                  <a:lnTo>
                    <a:pt x="611" y="709"/>
                  </a:lnTo>
                  <a:lnTo>
                    <a:pt x="611" y="605"/>
                  </a:lnTo>
                  <a:lnTo>
                    <a:pt x="635" y="422"/>
                  </a:lnTo>
                  <a:lnTo>
                    <a:pt x="449" y="457"/>
                  </a:lnTo>
                  <a:lnTo>
                    <a:pt x="449" y="425"/>
                  </a:lnTo>
                  <a:lnTo>
                    <a:pt x="545" y="457"/>
                  </a:lnTo>
                  <a:lnTo>
                    <a:pt x="582" y="420"/>
                  </a:lnTo>
                  <a:lnTo>
                    <a:pt x="566" y="404"/>
                  </a:lnTo>
                  <a:lnTo>
                    <a:pt x="561" y="409"/>
                  </a:lnTo>
                  <a:lnTo>
                    <a:pt x="550" y="447"/>
                  </a:lnTo>
                  <a:lnTo>
                    <a:pt x="625" y="409"/>
                  </a:lnTo>
                  <a:lnTo>
                    <a:pt x="683" y="361"/>
                  </a:lnTo>
                  <a:lnTo>
                    <a:pt x="641" y="336"/>
                  </a:lnTo>
                  <a:lnTo>
                    <a:pt x="582" y="409"/>
                  </a:lnTo>
                  <a:lnTo>
                    <a:pt x="587" y="377"/>
                  </a:lnTo>
                  <a:lnTo>
                    <a:pt x="614" y="399"/>
                  </a:lnTo>
                  <a:lnTo>
                    <a:pt x="566" y="420"/>
                  </a:lnTo>
                  <a:lnTo>
                    <a:pt x="593" y="361"/>
                  </a:lnTo>
                  <a:lnTo>
                    <a:pt x="587" y="383"/>
                  </a:lnTo>
                  <a:lnTo>
                    <a:pt x="587" y="330"/>
                  </a:lnTo>
                  <a:lnTo>
                    <a:pt x="582" y="409"/>
                  </a:lnTo>
                  <a:lnTo>
                    <a:pt x="529" y="436"/>
                  </a:lnTo>
                  <a:lnTo>
                    <a:pt x="535" y="357"/>
                  </a:lnTo>
                  <a:lnTo>
                    <a:pt x="571" y="352"/>
                  </a:lnTo>
                  <a:lnTo>
                    <a:pt x="609" y="352"/>
                  </a:lnTo>
                  <a:lnTo>
                    <a:pt x="540" y="346"/>
                  </a:lnTo>
                  <a:lnTo>
                    <a:pt x="582" y="325"/>
                  </a:lnTo>
                  <a:lnTo>
                    <a:pt x="555" y="357"/>
                  </a:lnTo>
                  <a:lnTo>
                    <a:pt x="571" y="325"/>
                  </a:lnTo>
                  <a:lnTo>
                    <a:pt x="577" y="346"/>
                  </a:lnTo>
                  <a:lnTo>
                    <a:pt x="598" y="372"/>
                  </a:lnTo>
                  <a:lnTo>
                    <a:pt x="535" y="383"/>
                  </a:lnTo>
                  <a:lnTo>
                    <a:pt x="566" y="372"/>
                  </a:lnTo>
                  <a:lnTo>
                    <a:pt x="491" y="447"/>
                  </a:lnTo>
                  <a:lnTo>
                    <a:pt x="491" y="479"/>
                  </a:lnTo>
                  <a:lnTo>
                    <a:pt x="513" y="425"/>
                  </a:lnTo>
                  <a:lnTo>
                    <a:pt x="491" y="447"/>
                  </a:lnTo>
                  <a:lnTo>
                    <a:pt x="566" y="415"/>
                  </a:lnTo>
                  <a:lnTo>
                    <a:pt x="603" y="271"/>
                  </a:lnTo>
                  <a:lnTo>
                    <a:pt x="508" y="263"/>
                  </a:lnTo>
                  <a:lnTo>
                    <a:pt x="492" y="271"/>
                  </a:lnTo>
                  <a:lnTo>
                    <a:pt x="468" y="255"/>
                  </a:lnTo>
                  <a:lnTo>
                    <a:pt x="500" y="175"/>
                  </a:lnTo>
                  <a:lnTo>
                    <a:pt x="492" y="143"/>
                  </a:lnTo>
                  <a:lnTo>
                    <a:pt x="500" y="120"/>
                  </a:lnTo>
                  <a:lnTo>
                    <a:pt x="500" y="88"/>
                  </a:lnTo>
                  <a:lnTo>
                    <a:pt x="524" y="72"/>
                  </a:lnTo>
                  <a:lnTo>
                    <a:pt x="508" y="72"/>
                  </a:lnTo>
                  <a:lnTo>
                    <a:pt x="524" y="64"/>
                  </a:lnTo>
                  <a:lnTo>
                    <a:pt x="484" y="48"/>
                  </a:lnTo>
                  <a:lnTo>
                    <a:pt x="460" y="24"/>
                  </a:lnTo>
                  <a:lnTo>
                    <a:pt x="428" y="16"/>
                  </a:lnTo>
                  <a:lnTo>
                    <a:pt x="389" y="0"/>
                  </a:lnTo>
                  <a:lnTo>
                    <a:pt x="357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62" name="Freeform 25"/>
            <p:cNvSpPr>
              <a:spLocks/>
            </p:cNvSpPr>
            <p:nvPr/>
          </p:nvSpPr>
          <p:spPr bwMode="auto">
            <a:xfrm>
              <a:off x="792" y="2427"/>
              <a:ext cx="419" cy="501"/>
            </a:xfrm>
            <a:custGeom>
              <a:avLst/>
              <a:gdLst>
                <a:gd name="T0" fmla="*/ 237 w 419"/>
                <a:gd name="T1" fmla="*/ 0 h 501"/>
                <a:gd name="T2" fmla="*/ 419 w 419"/>
                <a:gd name="T3" fmla="*/ 277 h 501"/>
                <a:gd name="T4" fmla="*/ 248 w 419"/>
                <a:gd name="T5" fmla="*/ 501 h 501"/>
                <a:gd name="T6" fmla="*/ 173 w 419"/>
                <a:gd name="T7" fmla="*/ 490 h 501"/>
                <a:gd name="T8" fmla="*/ 184 w 419"/>
                <a:gd name="T9" fmla="*/ 394 h 501"/>
                <a:gd name="T10" fmla="*/ 269 w 419"/>
                <a:gd name="T11" fmla="*/ 266 h 501"/>
                <a:gd name="T12" fmla="*/ 0 w 419"/>
                <a:gd name="T13" fmla="*/ 165 h 501"/>
                <a:gd name="T14" fmla="*/ 237 w 419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9"/>
                <a:gd name="T25" fmla="*/ 0 h 501"/>
                <a:gd name="T26" fmla="*/ 419 w 419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9" h="501">
                  <a:moveTo>
                    <a:pt x="237" y="0"/>
                  </a:moveTo>
                  <a:lnTo>
                    <a:pt x="419" y="277"/>
                  </a:lnTo>
                  <a:lnTo>
                    <a:pt x="248" y="501"/>
                  </a:lnTo>
                  <a:lnTo>
                    <a:pt x="173" y="490"/>
                  </a:lnTo>
                  <a:lnTo>
                    <a:pt x="184" y="394"/>
                  </a:lnTo>
                  <a:lnTo>
                    <a:pt x="269" y="266"/>
                  </a:lnTo>
                  <a:lnTo>
                    <a:pt x="0" y="165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9" name="Freeform 26"/>
          <p:cNvSpPr>
            <a:spLocks/>
          </p:cNvSpPr>
          <p:nvPr/>
        </p:nvSpPr>
        <p:spPr bwMode="auto">
          <a:xfrm>
            <a:off x="3727450" y="3781425"/>
            <a:ext cx="1225550" cy="2555875"/>
          </a:xfrm>
          <a:custGeom>
            <a:avLst/>
            <a:gdLst>
              <a:gd name="T0" fmla="*/ 2147483647 w 944"/>
              <a:gd name="T1" fmla="*/ 2147483647 h 1968"/>
              <a:gd name="T2" fmla="*/ 2147483647 w 944"/>
              <a:gd name="T3" fmla="*/ 2147483647 h 1968"/>
              <a:gd name="T4" fmla="*/ 2147483647 w 944"/>
              <a:gd name="T5" fmla="*/ 2147483647 h 1968"/>
              <a:gd name="T6" fmla="*/ 2147483647 w 944"/>
              <a:gd name="T7" fmla="*/ 2147483647 h 1968"/>
              <a:gd name="T8" fmla="*/ 2147483647 w 944"/>
              <a:gd name="T9" fmla="*/ 2147483647 h 1968"/>
              <a:gd name="T10" fmla="*/ 0 w 944"/>
              <a:gd name="T11" fmla="*/ 2147483647 h 1968"/>
              <a:gd name="T12" fmla="*/ 2147483647 w 944"/>
              <a:gd name="T13" fmla="*/ 2147483647 h 1968"/>
              <a:gd name="T14" fmla="*/ 2147483647 w 944"/>
              <a:gd name="T15" fmla="*/ 2147483647 h 1968"/>
              <a:gd name="T16" fmla="*/ 2147483647 w 944"/>
              <a:gd name="T17" fmla="*/ 2147483647 h 1968"/>
              <a:gd name="T18" fmla="*/ 2147483647 w 944"/>
              <a:gd name="T19" fmla="*/ 2147483647 h 1968"/>
              <a:gd name="T20" fmla="*/ 2147483647 w 944"/>
              <a:gd name="T21" fmla="*/ 2147483647 h 1968"/>
              <a:gd name="T22" fmla="*/ 2147483647 w 944"/>
              <a:gd name="T23" fmla="*/ 2147483647 h 1968"/>
              <a:gd name="T24" fmla="*/ 2147483647 w 944"/>
              <a:gd name="T25" fmla="*/ 2147483647 h 1968"/>
              <a:gd name="T26" fmla="*/ 2147483647 w 944"/>
              <a:gd name="T27" fmla="*/ 2147483647 h 1968"/>
              <a:gd name="T28" fmla="*/ 2147483647 w 944"/>
              <a:gd name="T29" fmla="*/ 2147483647 h 1968"/>
              <a:gd name="T30" fmla="*/ 2147483647 w 944"/>
              <a:gd name="T31" fmla="*/ 2147483647 h 1968"/>
              <a:gd name="T32" fmla="*/ 2147483647 w 944"/>
              <a:gd name="T33" fmla="*/ 2147483647 h 1968"/>
              <a:gd name="T34" fmla="*/ 2147483647 w 944"/>
              <a:gd name="T35" fmla="*/ 2147483647 h 1968"/>
              <a:gd name="T36" fmla="*/ 2147483647 w 944"/>
              <a:gd name="T37" fmla="*/ 2147483647 h 1968"/>
              <a:gd name="T38" fmla="*/ 2147483647 w 944"/>
              <a:gd name="T39" fmla="*/ 2147483647 h 1968"/>
              <a:gd name="T40" fmla="*/ 2147483647 w 944"/>
              <a:gd name="T41" fmla="*/ 2147483647 h 1968"/>
              <a:gd name="T42" fmla="*/ 2147483647 w 944"/>
              <a:gd name="T43" fmla="*/ 2147483647 h 1968"/>
              <a:gd name="T44" fmla="*/ 2147483647 w 944"/>
              <a:gd name="T45" fmla="*/ 2147483647 h 1968"/>
              <a:gd name="T46" fmla="*/ 2147483647 w 944"/>
              <a:gd name="T47" fmla="*/ 2147483647 h 1968"/>
              <a:gd name="T48" fmla="*/ 2147483647 w 944"/>
              <a:gd name="T49" fmla="*/ 2147483647 h 1968"/>
              <a:gd name="T50" fmla="*/ 2147483647 w 944"/>
              <a:gd name="T51" fmla="*/ 2147483647 h 1968"/>
              <a:gd name="T52" fmla="*/ 2147483647 w 944"/>
              <a:gd name="T53" fmla="*/ 2147483647 h 1968"/>
              <a:gd name="T54" fmla="*/ 2147483647 w 944"/>
              <a:gd name="T55" fmla="*/ 2147483647 h 1968"/>
              <a:gd name="T56" fmla="*/ 2147483647 w 944"/>
              <a:gd name="T57" fmla="*/ 2147483647 h 1968"/>
              <a:gd name="T58" fmla="*/ 2147483647 w 944"/>
              <a:gd name="T59" fmla="*/ 2147483647 h 1968"/>
              <a:gd name="T60" fmla="*/ 2147483647 w 944"/>
              <a:gd name="T61" fmla="*/ 2147483647 h 1968"/>
              <a:gd name="T62" fmla="*/ 2147483647 w 944"/>
              <a:gd name="T63" fmla="*/ 2147483647 h 1968"/>
              <a:gd name="T64" fmla="*/ 2147483647 w 944"/>
              <a:gd name="T65" fmla="*/ 2147483647 h 1968"/>
              <a:gd name="T66" fmla="*/ 2147483647 w 944"/>
              <a:gd name="T67" fmla="*/ 2147483647 h 1968"/>
              <a:gd name="T68" fmla="*/ 2147483647 w 944"/>
              <a:gd name="T69" fmla="*/ 2147483647 h 1968"/>
              <a:gd name="T70" fmla="*/ 2147483647 w 944"/>
              <a:gd name="T71" fmla="*/ 2147483647 h 1968"/>
              <a:gd name="T72" fmla="*/ 2147483647 w 944"/>
              <a:gd name="T73" fmla="*/ 2147483647 h 1968"/>
              <a:gd name="T74" fmla="*/ 2147483647 w 944"/>
              <a:gd name="T75" fmla="*/ 2147483647 h 1968"/>
              <a:gd name="T76" fmla="*/ 2147483647 w 944"/>
              <a:gd name="T77" fmla="*/ 2147483647 h 1968"/>
              <a:gd name="T78" fmla="*/ 2147483647 w 944"/>
              <a:gd name="T79" fmla="*/ 2147483647 h 1968"/>
              <a:gd name="T80" fmla="*/ 2147483647 w 944"/>
              <a:gd name="T81" fmla="*/ 2147483647 h 1968"/>
              <a:gd name="T82" fmla="*/ 2147483647 w 944"/>
              <a:gd name="T83" fmla="*/ 2147483647 h 1968"/>
              <a:gd name="T84" fmla="*/ 2147483647 w 944"/>
              <a:gd name="T85" fmla="*/ 2147483647 h 1968"/>
              <a:gd name="T86" fmla="*/ 2147483647 w 944"/>
              <a:gd name="T87" fmla="*/ 2147483647 h 1968"/>
              <a:gd name="T88" fmla="*/ 2147483647 w 944"/>
              <a:gd name="T89" fmla="*/ 2147483647 h 1968"/>
              <a:gd name="T90" fmla="*/ 2147483647 w 944"/>
              <a:gd name="T91" fmla="*/ 2147483647 h 1968"/>
              <a:gd name="T92" fmla="*/ 2147483647 w 944"/>
              <a:gd name="T93" fmla="*/ 2147483647 h 1968"/>
              <a:gd name="T94" fmla="*/ 2147483647 w 944"/>
              <a:gd name="T95" fmla="*/ 2147483647 h 1968"/>
              <a:gd name="T96" fmla="*/ 2147483647 w 944"/>
              <a:gd name="T97" fmla="*/ 2147483647 h 1968"/>
              <a:gd name="T98" fmla="*/ 2147483647 w 944"/>
              <a:gd name="T99" fmla="*/ 2147483647 h 1968"/>
              <a:gd name="T100" fmla="*/ 2147483647 w 944"/>
              <a:gd name="T101" fmla="*/ 2147483647 h 1968"/>
              <a:gd name="T102" fmla="*/ 2147483647 w 944"/>
              <a:gd name="T103" fmla="*/ 2147483647 h 1968"/>
              <a:gd name="T104" fmla="*/ 2147483647 w 944"/>
              <a:gd name="T105" fmla="*/ 2147483647 h 1968"/>
              <a:gd name="T106" fmla="*/ 2147483647 w 944"/>
              <a:gd name="T107" fmla="*/ 2147483647 h 1968"/>
              <a:gd name="T108" fmla="*/ 2147483647 w 944"/>
              <a:gd name="T109" fmla="*/ 2147483647 h 1968"/>
              <a:gd name="T110" fmla="*/ 2147483647 w 944"/>
              <a:gd name="T111" fmla="*/ 2147483647 h 1968"/>
              <a:gd name="T112" fmla="*/ 2147483647 w 944"/>
              <a:gd name="T113" fmla="*/ 2147483647 h 196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44"/>
              <a:gd name="T172" fmla="*/ 0 h 1968"/>
              <a:gd name="T173" fmla="*/ 944 w 944"/>
              <a:gd name="T174" fmla="*/ 1968 h 196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44" h="1968">
                <a:moveTo>
                  <a:pt x="357" y="64"/>
                </a:moveTo>
                <a:lnTo>
                  <a:pt x="325" y="88"/>
                </a:lnTo>
                <a:lnTo>
                  <a:pt x="286" y="120"/>
                </a:lnTo>
                <a:lnTo>
                  <a:pt x="278" y="143"/>
                </a:lnTo>
                <a:lnTo>
                  <a:pt x="294" y="183"/>
                </a:lnTo>
                <a:lnTo>
                  <a:pt x="294" y="215"/>
                </a:lnTo>
                <a:lnTo>
                  <a:pt x="317" y="255"/>
                </a:lnTo>
                <a:lnTo>
                  <a:pt x="341" y="271"/>
                </a:lnTo>
                <a:lnTo>
                  <a:pt x="333" y="303"/>
                </a:lnTo>
                <a:lnTo>
                  <a:pt x="309" y="335"/>
                </a:lnTo>
                <a:lnTo>
                  <a:pt x="159" y="382"/>
                </a:lnTo>
                <a:lnTo>
                  <a:pt x="0" y="661"/>
                </a:lnTo>
                <a:lnTo>
                  <a:pt x="175" y="868"/>
                </a:lnTo>
                <a:lnTo>
                  <a:pt x="230" y="765"/>
                </a:lnTo>
                <a:lnTo>
                  <a:pt x="182" y="725"/>
                </a:lnTo>
                <a:lnTo>
                  <a:pt x="159" y="685"/>
                </a:lnTo>
                <a:lnTo>
                  <a:pt x="135" y="653"/>
                </a:lnTo>
                <a:lnTo>
                  <a:pt x="190" y="598"/>
                </a:lnTo>
                <a:lnTo>
                  <a:pt x="270" y="757"/>
                </a:lnTo>
                <a:lnTo>
                  <a:pt x="230" y="765"/>
                </a:lnTo>
                <a:lnTo>
                  <a:pt x="190" y="837"/>
                </a:lnTo>
                <a:lnTo>
                  <a:pt x="246" y="868"/>
                </a:lnTo>
                <a:lnTo>
                  <a:pt x="214" y="1123"/>
                </a:lnTo>
                <a:lnTo>
                  <a:pt x="238" y="1123"/>
                </a:lnTo>
                <a:lnTo>
                  <a:pt x="214" y="1426"/>
                </a:lnTo>
                <a:lnTo>
                  <a:pt x="206" y="1570"/>
                </a:lnTo>
                <a:lnTo>
                  <a:pt x="214" y="1888"/>
                </a:lnTo>
                <a:lnTo>
                  <a:pt x="246" y="1896"/>
                </a:lnTo>
                <a:lnTo>
                  <a:pt x="246" y="1944"/>
                </a:lnTo>
                <a:lnTo>
                  <a:pt x="270" y="1952"/>
                </a:lnTo>
                <a:lnTo>
                  <a:pt x="301" y="1960"/>
                </a:lnTo>
                <a:lnTo>
                  <a:pt x="333" y="1952"/>
                </a:lnTo>
                <a:lnTo>
                  <a:pt x="357" y="1936"/>
                </a:lnTo>
                <a:lnTo>
                  <a:pt x="357" y="1888"/>
                </a:lnTo>
                <a:lnTo>
                  <a:pt x="389" y="1872"/>
                </a:lnTo>
                <a:lnTo>
                  <a:pt x="389" y="1594"/>
                </a:lnTo>
                <a:lnTo>
                  <a:pt x="405" y="1323"/>
                </a:lnTo>
                <a:lnTo>
                  <a:pt x="444" y="1147"/>
                </a:lnTo>
                <a:lnTo>
                  <a:pt x="468" y="1147"/>
                </a:lnTo>
                <a:lnTo>
                  <a:pt x="508" y="1402"/>
                </a:lnTo>
                <a:lnTo>
                  <a:pt x="524" y="1434"/>
                </a:lnTo>
                <a:lnTo>
                  <a:pt x="547" y="1673"/>
                </a:lnTo>
                <a:lnTo>
                  <a:pt x="579" y="1872"/>
                </a:lnTo>
                <a:lnTo>
                  <a:pt x="603" y="1888"/>
                </a:lnTo>
                <a:lnTo>
                  <a:pt x="603" y="1952"/>
                </a:lnTo>
                <a:lnTo>
                  <a:pt x="619" y="1968"/>
                </a:lnTo>
                <a:lnTo>
                  <a:pt x="635" y="1968"/>
                </a:lnTo>
                <a:lnTo>
                  <a:pt x="666" y="1968"/>
                </a:lnTo>
                <a:lnTo>
                  <a:pt x="698" y="1952"/>
                </a:lnTo>
                <a:lnTo>
                  <a:pt x="738" y="1928"/>
                </a:lnTo>
                <a:lnTo>
                  <a:pt x="777" y="1920"/>
                </a:lnTo>
                <a:lnTo>
                  <a:pt x="833" y="1872"/>
                </a:lnTo>
                <a:lnTo>
                  <a:pt x="841" y="1848"/>
                </a:lnTo>
                <a:lnTo>
                  <a:pt x="817" y="1841"/>
                </a:lnTo>
                <a:lnTo>
                  <a:pt x="746" y="1848"/>
                </a:lnTo>
                <a:lnTo>
                  <a:pt x="762" y="1833"/>
                </a:lnTo>
                <a:lnTo>
                  <a:pt x="674" y="1458"/>
                </a:lnTo>
                <a:lnTo>
                  <a:pt x="682" y="1410"/>
                </a:lnTo>
                <a:lnTo>
                  <a:pt x="674" y="1354"/>
                </a:lnTo>
                <a:lnTo>
                  <a:pt x="658" y="1107"/>
                </a:lnTo>
                <a:lnTo>
                  <a:pt x="682" y="1068"/>
                </a:lnTo>
                <a:lnTo>
                  <a:pt x="611" y="765"/>
                </a:lnTo>
                <a:lnTo>
                  <a:pt x="611" y="661"/>
                </a:lnTo>
                <a:lnTo>
                  <a:pt x="635" y="478"/>
                </a:lnTo>
                <a:lnTo>
                  <a:pt x="722" y="454"/>
                </a:lnTo>
                <a:lnTo>
                  <a:pt x="793" y="406"/>
                </a:lnTo>
                <a:lnTo>
                  <a:pt x="809" y="382"/>
                </a:lnTo>
                <a:lnTo>
                  <a:pt x="888" y="239"/>
                </a:lnTo>
                <a:lnTo>
                  <a:pt x="873" y="199"/>
                </a:lnTo>
                <a:lnTo>
                  <a:pt x="881" y="191"/>
                </a:lnTo>
                <a:lnTo>
                  <a:pt x="896" y="183"/>
                </a:lnTo>
                <a:lnTo>
                  <a:pt x="912" y="167"/>
                </a:lnTo>
                <a:lnTo>
                  <a:pt x="920" y="143"/>
                </a:lnTo>
                <a:lnTo>
                  <a:pt x="920" y="127"/>
                </a:lnTo>
                <a:lnTo>
                  <a:pt x="928" y="104"/>
                </a:lnTo>
                <a:lnTo>
                  <a:pt x="920" y="96"/>
                </a:lnTo>
                <a:lnTo>
                  <a:pt x="928" y="80"/>
                </a:lnTo>
                <a:lnTo>
                  <a:pt x="920" y="64"/>
                </a:lnTo>
                <a:lnTo>
                  <a:pt x="936" y="24"/>
                </a:lnTo>
                <a:lnTo>
                  <a:pt x="944" y="8"/>
                </a:lnTo>
                <a:lnTo>
                  <a:pt x="944" y="0"/>
                </a:lnTo>
                <a:lnTo>
                  <a:pt x="928" y="16"/>
                </a:lnTo>
                <a:lnTo>
                  <a:pt x="920" y="32"/>
                </a:lnTo>
                <a:lnTo>
                  <a:pt x="904" y="56"/>
                </a:lnTo>
                <a:lnTo>
                  <a:pt x="881" y="96"/>
                </a:lnTo>
                <a:lnTo>
                  <a:pt x="857" y="96"/>
                </a:lnTo>
                <a:lnTo>
                  <a:pt x="857" y="80"/>
                </a:lnTo>
                <a:lnTo>
                  <a:pt x="857" y="64"/>
                </a:lnTo>
                <a:lnTo>
                  <a:pt x="849" y="48"/>
                </a:lnTo>
                <a:lnTo>
                  <a:pt x="841" y="48"/>
                </a:lnTo>
                <a:lnTo>
                  <a:pt x="841" y="72"/>
                </a:lnTo>
                <a:lnTo>
                  <a:pt x="825" y="104"/>
                </a:lnTo>
                <a:lnTo>
                  <a:pt x="817" y="175"/>
                </a:lnTo>
                <a:lnTo>
                  <a:pt x="809" y="167"/>
                </a:lnTo>
                <a:lnTo>
                  <a:pt x="762" y="271"/>
                </a:lnTo>
                <a:lnTo>
                  <a:pt x="738" y="303"/>
                </a:lnTo>
                <a:lnTo>
                  <a:pt x="746" y="311"/>
                </a:lnTo>
                <a:lnTo>
                  <a:pt x="730" y="303"/>
                </a:lnTo>
                <a:lnTo>
                  <a:pt x="706" y="319"/>
                </a:lnTo>
                <a:lnTo>
                  <a:pt x="603" y="327"/>
                </a:lnTo>
                <a:lnTo>
                  <a:pt x="508" y="319"/>
                </a:lnTo>
                <a:lnTo>
                  <a:pt x="492" y="327"/>
                </a:lnTo>
                <a:lnTo>
                  <a:pt x="468" y="311"/>
                </a:lnTo>
                <a:lnTo>
                  <a:pt x="500" y="231"/>
                </a:lnTo>
                <a:lnTo>
                  <a:pt x="492" y="199"/>
                </a:lnTo>
                <a:lnTo>
                  <a:pt x="500" y="175"/>
                </a:lnTo>
                <a:lnTo>
                  <a:pt x="500" y="143"/>
                </a:lnTo>
                <a:lnTo>
                  <a:pt x="524" y="127"/>
                </a:lnTo>
                <a:lnTo>
                  <a:pt x="508" y="127"/>
                </a:lnTo>
                <a:lnTo>
                  <a:pt x="524" y="120"/>
                </a:lnTo>
                <a:lnTo>
                  <a:pt x="484" y="104"/>
                </a:lnTo>
                <a:lnTo>
                  <a:pt x="460" y="80"/>
                </a:lnTo>
                <a:lnTo>
                  <a:pt x="428" y="72"/>
                </a:lnTo>
                <a:lnTo>
                  <a:pt x="389" y="56"/>
                </a:lnTo>
                <a:lnTo>
                  <a:pt x="357" y="6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950" name="Group 27"/>
          <p:cNvGrpSpPr>
            <a:grpSpLocks/>
          </p:cNvGrpSpPr>
          <p:nvPr/>
        </p:nvGrpSpPr>
        <p:grpSpPr bwMode="auto">
          <a:xfrm>
            <a:off x="2995613" y="3754437"/>
            <a:ext cx="841375" cy="2463800"/>
            <a:chOff x="2059" y="2208"/>
            <a:chExt cx="648" cy="1896"/>
          </a:xfrm>
        </p:grpSpPr>
        <p:sp>
          <p:nvSpPr>
            <p:cNvPr id="39958" name="Freeform 28"/>
            <p:cNvSpPr>
              <a:spLocks/>
            </p:cNvSpPr>
            <p:nvPr/>
          </p:nvSpPr>
          <p:spPr bwMode="auto">
            <a:xfrm>
              <a:off x="2059" y="2208"/>
              <a:ext cx="648" cy="1896"/>
            </a:xfrm>
            <a:custGeom>
              <a:avLst/>
              <a:gdLst>
                <a:gd name="T0" fmla="*/ 466 w 648"/>
                <a:gd name="T1" fmla="*/ 32 h 1896"/>
                <a:gd name="T2" fmla="*/ 371 w 648"/>
                <a:gd name="T3" fmla="*/ 0 h 1896"/>
                <a:gd name="T4" fmla="*/ 316 w 648"/>
                <a:gd name="T5" fmla="*/ 8 h 1896"/>
                <a:gd name="T6" fmla="*/ 253 w 648"/>
                <a:gd name="T7" fmla="*/ 64 h 1896"/>
                <a:gd name="T8" fmla="*/ 269 w 648"/>
                <a:gd name="T9" fmla="*/ 167 h 1896"/>
                <a:gd name="T10" fmla="*/ 261 w 648"/>
                <a:gd name="T11" fmla="*/ 183 h 1896"/>
                <a:gd name="T12" fmla="*/ 245 w 648"/>
                <a:gd name="T13" fmla="*/ 191 h 1896"/>
                <a:gd name="T14" fmla="*/ 134 w 648"/>
                <a:gd name="T15" fmla="*/ 287 h 1896"/>
                <a:gd name="T16" fmla="*/ 71 w 648"/>
                <a:gd name="T17" fmla="*/ 430 h 1896"/>
                <a:gd name="T18" fmla="*/ 0 w 648"/>
                <a:gd name="T19" fmla="*/ 629 h 1896"/>
                <a:gd name="T20" fmla="*/ 55 w 648"/>
                <a:gd name="T21" fmla="*/ 988 h 1896"/>
                <a:gd name="T22" fmla="*/ 150 w 648"/>
                <a:gd name="T23" fmla="*/ 1306 h 1896"/>
                <a:gd name="T24" fmla="*/ 142 w 648"/>
                <a:gd name="T25" fmla="*/ 1713 h 1896"/>
                <a:gd name="T26" fmla="*/ 182 w 648"/>
                <a:gd name="T27" fmla="*/ 1840 h 1896"/>
                <a:gd name="T28" fmla="*/ 245 w 648"/>
                <a:gd name="T29" fmla="*/ 1824 h 1896"/>
                <a:gd name="T30" fmla="*/ 324 w 648"/>
                <a:gd name="T31" fmla="*/ 1824 h 1896"/>
                <a:gd name="T32" fmla="*/ 356 w 648"/>
                <a:gd name="T33" fmla="*/ 1888 h 1896"/>
                <a:gd name="T34" fmla="*/ 450 w 648"/>
                <a:gd name="T35" fmla="*/ 1888 h 1896"/>
                <a:gd name="T36" fmla="*/ 608 w 648"/>
                <a:gd name="T37" fmla="*/ 1896 h 1896"/>
                <a:gd name="T38" fmla="*/ 648 w 648"/>
                <a:gd name="T39" fmla="*/ 1856 h 1896"/>
                <a:gd name="T40" fmla="*/ 514 w 648"/>
                <a:gd name="T41" fmla="*/ 1792 h 1896"/>
                <a:gd name="T42" fmla="*/ 482 w 648"/>
                <a:gd name="T43" fmla="*/ 1370 h 1896"/>
                <a:gd name="T44" fmla="*/ 482 w 648"/>
                <a:gd name="T45" fmla="*/ 1123 h 1896"/>
                <a:gd name="T46" fmla="*/ 466 w 648"/>
                <a:gd name="T47" fmla="*/ 900 h 1896"/>
                <a:gd name="T48" fmla="*/ 466 w 648"/>
                <a:gd name="T49" fmla="*/ 757 h 1896"/>
                <a:gd name="T50" fmla="*/ 474 w 648"/>
                <a:gd name="T51" fmla="*/ 661 h 1896"/>
                <a:gd name="T52" fmla="*/ 419 w 648"/>
                <a:gd name="T53" fmla="*/ 390 h 1896"/>
                <a:gd name="T54" fmla="*/ 395 w 648"/>
                <a:gd name="T55" fmla="*/ 327 h 1896"/>
                <a:gd name="T56" fmla="*/ 371 w 648"/>
                <a:gd name="T57" fmla="*/ 263 h 1896"/>
                <a:gd name="T58" fmla="*/ 371 w 648"/>
                <a:gd name="T59" fmla="*/ 255 h 1896"/>
                <a:gd name="T60" fmla="*/ 435 w 648"/>
                <a:gd name="T61" fmla="*/ 247 h 1896"/>
                <a:gd name="T62" fmla="*/ 450 w 648"/>
                <a:gd name="T63" fmla="*/ 223 h 1896"/>
                <a:gd name="T64" fmla="*/ 450 w 648"/>
                <a:gd name="T65" fmla="*/ 199 h 1896"/>
                <a:gd name="T66" fmla="*/ 474 w 648"/>
                <a:gd name="T67" fmla="*/ 191 h 1896"/>
                <a:gd name="T68" fmla="*/ 474 w 648"/>
                <a:gd name="T69" fmla="*/ 127 h 1896"/>
                <a:gd name="T70" fmla="*/ 490 w 648"/>
                <a:gd name="T71" fmla="*/ 72 h 18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8"/>
                <a:gd name="T109" fmla="*/ 0 h 1896"/>
                <a:gd name="T110" fmla="*/ 648 w 648"/>
                <a:gd name="T111" fmla="*/ 1896 h 18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8" h="1896">
                  <a:moveTo>
                    <a:pt x="490" y="72"/>
                  </a:moveTo>
                  <a:lnTo>
                    <a:pt x="466" y="32"/>
                  </a:lnTo>
                  <a:lnTo>
                    <a:pt x="419" y="16"/>
                  </a:lnTo>
                  <a:lnTo>
                    <a:pt x="371" y="0"/>
                  </a:lnTo>
                  <a:lnTo>
                    <a:pt x="348" y="0"/>
                  </a:lnTo>
                  <a:lnTo>
                    <a:pt x="316" y="8"/>
                  </a:lnTo>
                  <a:lnTo>
                    <a:pt x="308" y="16"/>
                  </a:lnTo>
                  <a:lnTo>
                    <a:pt x="253" y="64"/>
                  </a:lnTo>
                  <a:lnTo>
                    <a:pt x="237" y="112"/>
                  </a:lnTo>
                  <a:lnTo>
                    <a:pt x="269" y="167"/>
                  </a:lnTo>
                  <a:lnTo>
                    <a:pt x="269" y="183"/>
                  </a:lnTo>
                  <a:lnTo>
                    <a:pt x="261" y="183"/>
                  </a:lnTo>
                  <a:lnTo>
                    <a:pt x="253" y="199"/>
                  </a:lnTo>
                  <a:lnTo>
                    <a:pt x="245" y="191"/>
                  </a:lnTo>
                  <a:lnTo>
                    <a:pt x="229" y="231"/>
                  </a:lnTo>
                  <a:lnTo>
                    <a:pt x="134" y="287"/>
                  </a:lnTo>
                  <a:lnTo>
                    <a:pt x="126" y="295"/>
                  </a:lnTo>
                  <a:lnTo>
                    <a:pt x="71" y="430"/>
                  </a:lnTo>
                  <a:lnTo>
                    <a:pt x="0" y="605"/>
                  </a:lnTo>
                  <a:lnTo>
                    <a:pt x="0" y="629"/>
                  </a:lnTo>
                  <a:lnTo>
                    <a:pt x="119" y="757"/>
                  </a:lnTo>
                  <a:lnTo>
                    <a:pt x="55" y="988"/>
                  </a:lnTo>
                  <a:lnTo>
                    <a:pt x="150" y="1067"/>
                  </a:lnTo>
                  <a:lnTo>
                    <a:pt x="150" y="1306"/>
                  </a:lnTo>
                  <a:lnTo>
                    <a:pt x="126" y="1569"/>
                  </a:lnTo>
                  <a:lnTo>
                    <a:pt x="142" y="1713"/>
                  </a:lnTo>
                  <a:lnTo>
                    <a:pt x="142" y="1824"/>
                  </a:lnTo>
                  <a:lnTo>
                    <a:pt x="182" y="1840"/>
                  </a:lnTo>
                  <a:lnTo>
                    <a:pt x="213" y="1832"/>
                  </a:lnTo>
                  <a:lnTo>
                    <a:pt x="245" y="1824"/>
                  </a:lnTo>
                  <a:lnTo>
                    <a:pt x="277" y="1824"/>
                  </a:lnTo>
                  <a:lnTo>
                    <a:pt x="324" y="1824"/>
                  </a:lnTo>
                  <a:lnTo>
                    <a:pt x="340" y="1816"/>
                  </a:lnTo>
                  <a:lnTo>
                    <a:pt x="356" y="1888"/>
                  </a:lnTo>
                  <a:lnTo>
                    <a:pt x="435" y="1896"/>
                  </a:lnTo>
                  <a:lnTo>
                    <a:pt x="450" y="1888"/>
                  </a:lnTo>
                  <a:lnTo>
                    <a:pt x="506" y="1896"/>
                  </a:lnTo>
                  <a:lnTo>
                    <a:pt x="608" y="1896"/>
                  </a:lnTo>
                  <a:lnTo>
                    <a:pt x="648" y="1888"/>
                  </a:lnTo>
                  <a:lnTo>
                    <a:pt x="648" y="1856"/>
                  </a:lnTo>
                  <a:lnTo>
                    <a:pt x="553" y="1824"/>
                  </a:lnTo>
                  <a:lnTo>
                    <a:pt x="514" y="1792"/>
                  </a:lnTo>
                  <a:lnTo>
                    <a:pt x="498" y="1569"/>
                  </a:lnTo>
                  <a:lnTo>
                    <a:pt x="482" y="1370"/>
                  </a:lnTo>
                  <a:lnTo>
                    <a:pt x="498" y="1314"/>
                  </a:lnTo>
                  <a:lnTo>
                    <a:pt x="482" y="1123"/>
                  </a:lnTo>
                  <a:lnTo>
                    <a:pt x="458" y="956"/>
                  </a:lnTo>
                  <a:lnTo>
                    <a:pt x="466" y="900"/>
                  </a:lnTo>
                  <a:lnTo>
                    <a:pt x="474" y="852"/>
                  </a:lnTo>
                  <a:lnTo>
                    <a:pt x="466" y="757"/>
                  </a:lnTo>
                  <a:lnTo>
                    <a:pt x="474" y="733"/>
                  </a:lnTo>
                  <a:lnTo>
                    <a:pt x="474" y="661"/>
                  </a:lnTo>
                  <a:lnTo>
                    <a:pt x="474" y="605"/>
                  </a:lnTo>
                  <a:lnTo>
                    <a:pt x="419" y="390"/>
                  </a:lnTo>
                  <a:lnTo>
                    <a:pt x="403" y="358"/>
                  </a:lnTo>
                  <a:lnTo>
                    <a:pt x="395" y="327"/>
                  </a:lnTo>
                  <a:lnTo>
                    <a:pt x="395" y="303"/>
                  </a:lnTo>
                  <a:lnTo>
                    <a:pt x="371" y="263"/>
                  </a:lnTo>
                  <a:lnTo>
                    <a:pt x="364" y="263"/>
                  </a:lnTo>
                  <a:lnTo>
                    <a:pt x="371" y="255"/>
                  </a:lnTo>
                  <a:lnTo>
                    <a:pt x="427" y="255"/>
                  </a:lnTo>
                  <a:lnTo>
                    <a:pt x="435" y="247"/>
                  </a:lnTo>
                  <a:lnTo>
                    <a:pt x="443" y="231"/>
                  </a:lnTo>
                  <a:lnTo>
                    <a:pt x="450" y="223"/>
                  </a:lnTo>
                  <a:lnTo>
                    <a:pt x="450" y="215"/>
                  </a:lnTo>
                  <a:lnTo>
                    <a:pt x="450" y="199"/>
                  </a:lnTo>
                  <a:lnTo>
                    <a:pt x="450" y="191"/>
                  </a:lnTo>
                  <a:lnTo>
                    <a:pt x="474" y="191"/>
                  </a:lnTo>
                  <a:lnTo>
                    <a:pt x="458" y="143"/>
                  </a:lnTo>
                  <a:lnTo>
                    <a:pt x="474" y="127"/>
                  </a:lnTo>
                  <a:lnTo>
                    <a:pt x="466" y="88"/>
                  </a:lnTo>
                  <a:lnTo>
                    <a:pt x="490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9" name="Freeform 29"/>
            <p:cNvSpPr>
              <a:spLocks/>
            </p:cNvSpPr>
            <p:nvPr/>
          </p:nvSpPr>
          <p:spPr bwMode="auto">
            <a:xfrm>
              <a:off x="2307" y="2392"/>
              <a:ext cx="224" cy="528"/>
            </a:xfrm>
            <a:custGeom>
              <a:avLst/>
              <a:gdLst>
                <a:gd name="T0" fmla="*/ 15 w 224"/>
                <a:gd name="T1" fmla="*/ 0 h 528"/>
                <a:gd name="T2" fmla="*/ 0 w 224"/>
                <a:gd name="T3" fmla="*/ 24 h 528"/>
                <a:gd name="T4" fmla="*/ 147 w 224"/>
                <a:gd name="T5" fmla="*/ 268 h 528"/>
                <a:gd name="T6" fmla="*/ 154 w 224"/>
                <a:gd name="T7" fmla="*/ 449 h 528"/>
                <a:gd name="T8" fmla="*/ 93 w 224"/>
                <a:gd name="T9" fmla="*/ 520 h 528"/>
                <a:gd name="T10" fmla="*/ 224 w 224"/>
                <a:gd name="T11" fmla="*/ 528 h 528"/>
                <a:gd name="T12" fmla="*/ 224 w 224"/>
                <a:gd name="T13" fmla="*/ 402 h 528"/>
                <a:gd name="T14" fmla="*/ 170 w 224"/>
                <a:gd name="T15" fmla="*/ 205 h 528"/>
                <a:gd name="T16" fmla="*/ 147 w 224"/>
                <a:gd name="T17" fmla="*/ 142 h 528"/>
                <a:gd name="T18" fmla="*/ 108 w 224"/>
                <a:gd name="T19" fmla="*/ 118 h 528"/>
                <a:gd name="T20" fmla="*/ 124 w 224"/>
                <a:gd name="T21" fmla="*/ 79 h 528"/>
                <a:gd name="T22" fmla="*/ 15 w 224"/>
                <a:gd name="T23" fmla="*/ 0 h 5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4"/>
                <a:gd name="T37" fmla="*/ 0 h 528"/>
                <a:gd name="T38" fmla="*/ 224 w 224"/>
                <a:gd name="T39" fmla="*/ 528 h 5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4" h="528">
                  <a:moveTo>
                    <a:pt x="15" y="0"/>
                  </a:moveTo>
                  <a:lnTo>
                    <a:pt x="0" y="24"/>
                  </a:lnTo>
                  <a:lnTo>
                    <a:pt x="147" y="268"/>
                  </a:lnTo>
                  <a:lnTo>
                    <a:pt x="154" y="449"/>
                  </a:lnTo>
                  <a:lnTo>
                    <a:pt x="93" y="520"/>
                  </a:lnTo>
                  <a:lnTo>
                    <a:pt x="224" y="528"/>
                  </a:lnTo>
                  <a:lnTo>
                    <a:pt x="224" y="402"/>
                  </a:lnTo>
                  <a:lnTo>
                    <a:pt x="170" y="205"/>
                  </a:lnTo>
                  <a:lnTo>
                    <a:pt x="147" y="142"/>
                  </a:lnTo>
                  <a:lnTo>
                    <a:pt x="108" y="118"/>
                  </a:lnTo>
                  <a:lnTo>
                    <a:pt x="124" y="7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60" name="Freeform 30"/>
            <p:cNvSpPr>
              <a:spLocks/>
            </p:cNvSpPr>
            <p:nvPr/>
          </p:nvSpPr>
          <p:spPr bwMode="auto">
            <a:xfrm>
              <a:off x="2419" y="2480"/>
              <a:ext cx="120" cy="336"/>
            </a:xfrm>
            <a:custGeom>
              <a:avLst/>
              <a:gdLst>
                <a:gd name="T0" fmla="*/ 15 w 120"/>
                <a:gd name="T1" fmla="*/ 0 h 336"/>
                <a:gd name="T2" fmla="*/ 0 w 120"/>
                <a:gd name="T3" fmla="*/ 31 h 336"/>
                <a:gd name="T4" fmla="*/ 23 w 120"/>
                <a:gd name="T5" fmla="*/ 55 h 336"/>
                <a:gd name="T6" fmla="*/ 90 w 120"/>
                <a:gd name="T7" fmla="*/ 320 h 336"/>
                <a:gd name="T8" fmla="*/ 105 w 120"/>
                <a:gd name="T9" fmla="*/ 336 h 336"/>
                <a:gd name="T10" fmla="*/ 120 w 120"/>
                <a:gd name="T11" fmla="*/ 313 h 336"/>
                <a:gd name="T12" fmla="*/ 60 w 120"/>
                <a:gd name="T13" fmla="*/ 117 h 336"/>
                <a:gd name="T14" fmla="*/ 53 w 120"/>
                <a:gd name="T15" fmla="*/ 94 h 336"/>
                <a:gd name="T16" fmla="*/ 30 w 120"/>
                <a:gd name="T17" fmla="*/ 55 h 336"/>
                <a:gd name="T18" fmla="*/ 38 w 120"/>
                <a:gd name="T19" fmla="*/ 39 h 336"/>
                <a:gd name="T20" fmla="*/ 15 w 120"/>
                <a:gd name="T21" fmla="*/ 0 h 3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0"/>
                <a:gd name="T34" fmla="*/ 0 h 336"/>
                <a:gd name="T35" fmla="*/ 120 w 120"/>
                <a:gd name="T36" fmla="*/ 336 h 3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0" h="336">
                  <a:moveTo>
                    <a:pt x="15" y="0"/>
                  </a:moveTo>
                  <a:lnTo>
                    <a:pt x="0" y="31"/>
                  </a:lnTo>
                  <a:lnTo>
                    <a:pt x="23" y="55"/>
                  </a:lnTo>
                  <a:lnTo>
                    <a:pt x="90" y="320"/>
                  </a:lnTo>
                  <a:lnTo>
                    <a:pt x="105" y="336"/>
                  </a:lnTo>
                  <a:lnTo>
                    <a:pt x="120" y="313"/>
                  </a:lnTo>
                  <a:lnTo>
                    <a:pt x="60" y="117"/>
                  </a:lnTo>
                  <a:lnTo>
                    <a:pt x="53" y="94"/>
                  </a:lnTo>
                  <a:lnTo>
                    <a:pt x="30" y="55"/>
                  </a:lnTo>
                  <a:lnTo>
                    <a:pt x="38" y="3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51" name="Freeform 31"/>
          <p:cNvSpPr>
            <a:spLocks/>
          </p:cNvSpPr>
          <p:nvPr/>
        </p:nvSpPr>
        <p:spPr bwMode="auto">
          <a:xfrm>
            <a:off x="5454650" y="3665537"/>
            <a:ext cx="725488" cy="2482850"/>
          </a:xfrm>
          <a:custGeom>
            <a:avLst/>
            <a:gdLst>
              <a:gd name="T0" fmla="*/ 2147483647 w 559"/>
              <a:gd name="T1" fmla="*/ 2147483647 h 1911"/>
              <a:gd name="T2" fmla="*/ 2147483647 w 559"/>
              <a:gd name="T3" fmla="*/ 0 h 1911"/>
              <a:gd name="T4" fmla="*/ 2147483647 w 559"/>
              <a:gd name="T5" fmla="*/ 2147483647 h 1911"/>
              <a:gd name="T6" fmla="*/ 2147483647 w 559"/>
              <a:gd name="T7" fmla="*/ 2147483647 h 1911"/>
              <a:gd name="T8" fmla="*/ 2147483647 w 559"/>
              <a:gd name="T9" fmla="*/ 2147483647 h 1911"/>
              <a:gd name="T10" fmla="*/ 2147483647 w 559"/>
              <a:gd name="T11" fmla="*/ 2147483647 h 1911"/>
              <a:gd name="T12" fmla="*/ 2147483647 w 559"/>
              <a:gd name="T13" fmla="*/ 2147483647 h 1911"/>
              <a:gd name="T14" fmla="*/ 2147483647 w 559"/>
              <a:gd name="T15" fmla="*/ 2147483647 h 1911"/>
              <a:gd name="T16" fmla="*/ 2147483647 w 559"/>
              <a:gd name="T17" fmla="*/ 2147483647 h 1911"/>
              <a:gd name="T18" fmla="*/ 2147483647 w 559"/>
              <a:gd name="T19" fmla="*/ 2147483647 h 1911"/>
              <a:gd name="T20" fmla="*/ 2147483647 w 559"/>
              <a:gd name="T21" fmla="*/ 2147483647 h 1911"/>
              <a:gd name="T22" fmla="*/ 2147483647 w 559"/>
              <a:gd name="T23" fmla="*/ 2147483647 h 1911"/>
              <a:gd name="T24" fmla="*/ 2147483647 w 559"/>
              <a:gd name="T25" fmla="*/ 2147483647 h 1911"/>
              <a:gd name="T26" fmla="*/ 2147483647 w 559"/>
              <a:gd name="T27" fmla="*/ 2147483647 h 1911"/>
              <a:gd name="T28" fmla="*/ 2147483647 w 559"/>
              <a:gd name="T29" fmla="*/ 2147483647 h 1911"/>
              <a:gd name="T30" fmla="*/ 2147483647 w 559"/>
              <a:gd name="T31" fmla="*/ 2147483647 h 1911"/>
              <a:gd name="T32" fmla="*/ 2147483647 w 559"/>
              <a:gd name="T33" fmla="*/ 2147483647 h 1911"/>
              <a:gd name="T34" fmla="*/ 2147483647 w 559"/>
              <a:gd name="T35" fmla="*/ 2147483647 h 1911"/>
              <a:gd name="T36" fmla="*/ 2147483647 w 559"/>
              <a:gd name="T37" fmla="*/ 2147483647 h 1911"/>
              <a:gd name="T38" fmla="*/ 2147483647 w 559"/>
              <a:gd name="T39" fmla="*/ 2147483647 h 1911"/>
              <a:gd name="T40" fmla="*/ 0 w 559"/>
              <a:gd name="T41" fmla="*/ 2147483647 h 1911"/>
              <a:gd name="T42" fmla="*/ 0 w 559"/>
              <a:gd name="T43" fmla="*/ 2147483647 h 1911"/>
              <a:gd name="T44" fmla="*/ 2147483647 w 559"/>
              <a:gd name="T45" fmla="*/ 2147483647 h 1911"/>
              <a:gd name="T46" fmla="*/ 2147483647 w 559"/>
              <a:gd name="T47" fmla="*/ 2147483647 h 1911"/>
              <a:gd name="T48" fmla="*/ 2147483647 w 559"/>
              <a:gd name="T49" fmla="*/ 2147483647 h 1911"/>
              <a:gd name="T50" fmla="*/ 2147483647 w 559"/>
              <a:gd name="T51" fmla="*/ 2147483647 h 1911"/>
              <a:gd name="T52" fmla="*/ 2147483647 w 559"/>
              <a:gd name="T53" fmla="*/ 2147483647 h 1911"/>
              <a:gd name="T54" fmla="*/ 2147483647 w 559"/>
              <a:gd name="T55" fmla="*/ 2147483647 h 1911"/>
              <a:gd name="T56" fmla="*/ 2147483647 w 559"/>
              <a:gd name="T57" fmla="*/ 2147483647 h 1911"/>
              <a:gd name="T58" fmla="*/ 2147483647 w 559"/>
              <a:gd name="T59" fmla="*/ 2147483647 h 1911"/>
              <a:gd name="T60" fmla="*/ 2147483647 w 559"/>
              <a:gd name="T61" fmla="*/ 2147483647 h 1911"/>
              <a:gd name="T62" fmla="*/ 2147483647 w 559"/>
              <a:gd name="T63" fmla="*/ 2147483647 h 1911"/>
              <a:gd name="T64" fmla="*/ 2147483647 w 559"/>
              <a:gd name="T65" fmla="*/ 2147483647 h 1911"/>
              <a:gd name="T66" fmla="*/ 2147483647 w 559"/>
              <a:gd name="T67" fmla="*/ 2147483647 h 1911"/>
              <a:gd name="T68" fmla="*/ 2147483647 w 559"/>
              <a:gd name="T69" fmla="*/ 2147483647 h 1911"/>
              <a:gd name="T70" fmla="*/ 2147483647 w 559"/>
              <a:gd name="T71" fmla="*/ 2147483647 h 1911"/>
              <a:gd name="T72" fmla="*/ 2147483647 w 559"/>
              <a:gd name="T73" fmla="*/ 2147483647 h 1911"/>
              <a:gd name="T74" fmla="*/ 2147483647 w 559"/>
              <a:gd name="T75" fmla="*/ 2147483647 h 1911"/>
              <a:gd name="T76" fmla="*/ 2147483647 w 559"/>
              <a:gd name="T77" fmla="*/ 2147483647 h 1911"/>
              <a:gd name="T78" fmla="*/ 2147483647 w 559"/>
              <a:gd name="T79" fmla="*/ 2147483647 h 1911"/>
              <a:gd name="T80" fmla="*/ 2147483647 w 559"/>
              <a:gd name="T81" fmla="*/ 2147483647 h 1911"/>
              <a:gd name="T82" fmla="*/ 2147483647 w 559"/>
              <a:gd name="T83" fmla="*/ 2147483647 h 1911"/>
              <a:gd name="T84" fmla="*/ 2147483647 w 559"/>
              <a:gd name="T85" fmla="*/ 2147483647 h 1911"/>
              <a:gd name="T86" fmla="*/ 2147483647 w 559"/>
              <a:gd name="T87" fmla="*/ 2147483647 h 1911"/>
              <a:gd name="T88" fmla="*/ 2147483647 w 559"/>
              <a:gd name="T89" fmla="*/ 2147483647 h 1911"/>
              <a:gd name="T90" fmla="*/ 2147483647 w 559"/>
              <a:gd name="T91" fmla="*/ 2147483647 h 1911"/>
              <a:gd name="T92" fmla="*/ 2147483647 w 559"/>
              <a:gd name="T93" fmla="*/ 2147483647 h 1911"/>
              <a:gd name="T94" fmla="*/ 2147483647 w 559"/>
              <a:gd name="T95" fmla="*/ 2147483647 h 1911"/>
              <a:gd name="T96" fmla="*/ 2147483647 w 559"/>
              <a:gd name="T97" fmla="*/ 2147483647 h 1911"/>
              <a:gd name="T98" fmla="*/ 2147483647 w 559"/>
              <a:gd name="T99" fmla="*/ 2147483647 h 1911"/>
              <a:gd name="T100" fmla="*/ 2147483647 w 559"/>
              <a:gd name="T101" fmla="*/ 2147483647 h 1911"/>
              <a:gd name="T102" fmla="*/ 2147483647 w 559"/>
              <a:gd name="T103" fmla="*/ 2147483647 h 1911"/>
              <a:gd name="T104" fmla="*/ 2147483647 w 559"/>
              <a:gd name="T105" fmla="*/ 2147483647 h 1911"/>
              <a:gd name="T106" fmla="*/ 2147483647 w 559"/>
              <a:gd name="T107" fmla="*/ 2147483647 h 1911"/>
              <a:gd name="T108" fmla="*/ 2147483647 w 559"/>
              <a:gd name="T109" fmla="*/ 2147483647 h 1911"/>
              <a:gd name="T110" fmla="*/ 2147483647 w 559"/>
              <a:gd name="T111" fmla="*/ 2147483647 h 1911"/>
              <a:gd name="T112" fmla="*/ 2147483647 w 559"/>
              <a:gd name="T113" fmla="*/ 2147483647 h 1911"/>
              <a:gd name="T114" fmla="*/ 2147483647 w 559"/>
              <a:gd name="T115" fmla="*/ 2147483647 h 1911"/>
              <a:gd name="T116" fmla="*/ 2147483647 w 559"/>
              <a:gd name="T117" fmla="*/ 2147483647 h 191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59"/>
              <a:gd name="T178" fmla="*/ 0 h 1911"/>
              <a:gd name="T179" fmla="*/ 559 w 559"/>
              <a:gd name="T180" fmla="*/ 1911 h 191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59" h="1911">
                <a:moveTo>
                  <a:pt x="213" y="17"/>
                </a:moveTo>
                <a:lnTo>
                  <a:pt x="115" y="0"/>
                </a:lnTo>
                <a:lnTo>
                  <a:pt x="66" y="50"/>
                </a:lnTo>
                <a:lnTo>
                  <a:pt x="49" y="34"/>
                </a:lnTo>
                <a:lnTo>
                  <a:pt x="16" y="117"/>
                </a:lnTo>
                <a:lnTo>
                  <a:pt x="82" y="168"/>
                </a:lnTo>
                <a:lnTo>
                  <a:pt x="82" y="201"/>
                </a:lnTo>
                <a:lnTo>
                  <a:pt x="98" y="218"/>
                </a:lnTo>
                <a:lnTo>
                  <a:pt x="115" y="251"/>
                </a:lnTo>
                <a:lnTo>
                  <a:pt x="148" y="268"/>
                </a:lnTo>
                <a:lnTo>
                  <a:pt x="148" y="285"/>
                </a:lnTo>
                <a:lnTo>
                  <a:pt x="82" y="335"/>
                </a:lnTo>
                <a:lnTo>
                  <a:pt x="16" y="620"/>
                </a:lnTo>
                <a:lnTo>
                  <a:pt x="66" y="687"/>
                </a:lnTo>
                <a:lnTo>
                  <a:pt x="66" y="1190"/>
                </a:lnTo>
                <a:lnTo>
                  <a:pt x="131" y="1206"/>
                </a:lnTo>
                <a:lnTo>
                  <a:pt x="131" y="1290"/>
                </a:lnTo>
                <a:lnTo>
                  <a:pt x="164" y="1491"/>
                </a:lnTo>
                <a:lnTo>
                  <a:pt x="164" y="1608"/>
                </a:lnTo>
                <a:lnTo>
                  <a:pt x="66" y="1675"/>
                </a:lnTo>
                <a:lnTo>
                  <a:pt x="0" y="1709"/>
                </a:lnTo>
                <a:lnTo>
                  <a:pt x="0" y="1742"/>
                </a:lnTo>
                <a:lnTo>
                  <a:pt x="148" y="1709"/>
                </a:lnTo>
                <a:lnTo>
                  <a:pt x="164" y="1675"/>
                </a:lnTo>
                <a:lnTo>
                  <a:pt x="164" y="1709"/>
                </a:lnTo>
                <a:lnTo>
                  <a:pt x="181" y="1709"/>
                </a:lnTo>
                <a:lnTo>
                  <a:pt x="197" y="1625"/>
                </a:lnTo>
                <a:lnTo>
                  <a:pt x="213" y="1257"/>
                </a:lnTo>
                <a:lnTo>
                  <a:pt x="246" y="1257"/>
                </a:lnTo>
                <a:lnTo>
                  <a:pt x="328" y="1592"/>
                </a:lnTo>
                <a:lnTo>
                  <a:pt x="328" y="1776"/>
                </a:lnTo>
                <a:lnTo>
                  <a:pt x="361" y="1876"/>
                </a:lnTo>
                <a:lnTo>
                  <a:pt x="394" y="1910"/>
                </a:lnTo>
                <a:lnTo>
                  <a:pt x="410" y="1860"/>
                </a:lnTo>
                <a:lnTo>
                  <a:pt x="377" y="1793"/>
                </a:lnTo>
                <a:lnTo>
                  <a:pt x="361" y="1675"/>
                </a:lnTo>
                <a:lnTo>
                  <a:pt x="361" y="1206"/>
                </a:lnTo>
                <a:lnTo>
                  <a:pt x="328" y="771"/>
                </a:lnTo>
                <a:lnTo>
                  <a:pt x="377" y="720"/>
                </a:lnTo>
                <a:lnTo>
                  <a:pt x="377" y="670"/>
                </a:lnTo>
                <a:lnTo>
                  <a:pt x="377" y="536"/>
                </a:lnTo>
                <a:lnTo>
                  <a:pt x="443" y="570"/>
                </a:lnTo>
                <a:lnTo>
                  <a:pt x="377" y="653"/>
                </a:lnTo>
                <a:lnTo>
                  <a:pt x="377" y="720"/>
                </a:lnTo>
                <a:lnTo>
                  <a:pt x="443" y="670"/>
                </a:lnTo>
                <a:lnTo>
                  <a:pt x="476" y="637"/>
                </a:lnTo>
                <a:lnTo>
                  <a:pt x="509" y="637"/>
                </a:lnTo>
                <a:lnTo>
                  <a:pt x="558" y="570"/>
                </a:lnTo>
                <a:lnTo>
                  <a:pt x="558" y="536"/>
                </a:lnTo>
                <a:lnTo>
                  <a:pt x="525" y="536"/>
                </a:lnTo>
                <a:lnTo>
                  <a:pt x="460" y="452"/>
                </a:lnTo>
                <a:lnTo>
                  <a:pt x="377" y="369"/>
                </a:lnTo>
                <a:lnTo>
                  <a:pt x="295" y="285"/>
                </a:lnTo>
                <a:lnTo>
                  <a:pt x="213" y="251"/>
                </a:lnTo>
                <a:lnTo>
                  <a:pt x="213" y="201"/>
                </a:lnTo>
                <a:lnTo>
                  <a:pt x="246" y="168"/>
                </a:lnTo>
                <a:lnTo>
                  <a:pt x="246" y="84"/>
                </a:lnTo>
                <a:lnTo>
                  <a:pt x="263" y="84"/>
                </a:lnTo>
                <a:lnTo>
                  <a:pt x="213" y="17"/>
                </a:lnTo>
              </a:path>
            </a:pathLst>
          </a:custGeom>
          <a:solidFill>
            <a:schemeClr val="tx1"/>
          </a:solidFill>
          <a:ln w="12700" cap="rnd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952" name="Group 32"/>
          <p:cNvGrpSpPr>
            <a:grpSpLocks/>
          </p:cNvGrpSpPr>
          <p:nvPr/>
        </p:nvGrpSpPr>
        <p:grpSpPr bwMode="auto">
          <a:xfrm>
            <a:off x="4738688" y="4137025"/>
            <a:ext cx="812800" cy="2230437"/>
            <a:chOff x="631" y="2198"/>
            <a:chExt cx="625" cy="1717"/>
          </a:xfrm>
        </p:grpSpPr>
        <p:sp>
          <p:nvSpPr>
            <p:cNvPr id="39956" name="Freeform 33"/>
            <p:cNvSpPr>
              <a:spLocks/>
            </p:cNvSpPr>
            <p:nvPr/>
          </p:nvSpPr>
          <p:spPr bwMode="auto">
            <a:xfrm>
              <a:off x="631" y="2198"/>
              <a:ext cx="500" cy="1717"/>
            </a:xfrm>
            <a:custGeom>
              <a:avLst/>
              <a:gdLst>
                <a:gd name="T0" fmla="*/ 193 w 500"/>
                <a:gd name="T1" fmla="*/ 21 h 1717"/>
                <a:gd name="T2" fmla="*/ 163 w 500"/>
                <a:gd name="T3" fmla="*/ 124 h 1717"/>
                <a:gd name="T4" fmla="*/ 183 w 500"/>
                <a:gd name="T5" fmla="*/ 134 h 1717"/>
                <a:gd name="T6" fmla="*/ 204 w 500"/>
                <a:gd name="T7" fmla="*/ 165 h 1717"/>
                <a:gd name="T8" fmla="*/ 224 w 500"/>
                <a:gd name="T9" fmla="*/ 238 h 1717"/>
                <a:gd name="T10" fmla="*/ 163 w 500"/>
                <a:gd name="T11" fmla="*/ 300 h 1717"/>
                <a:gd name="T12" fmla="*/ 51 w 500"/>
                <a:gd name="T13" fmla="*/ 372 h 1717"/>
                <a:gd name="T14" fmla="*/ 31 w 500"/>
                <a:gd name="T15" fmla="*/ 848 h 1717"/>
                <a:gd name="T16" fmla="*/ 10 w 500"/>
                <a:gd name="T17" fmla="*/ 982 h 1717"/>
                <a:gd name="T18" fmla="*/ 41 w 500"/>
                <a:gd name="T19" fmla="*/ 992 h 1717"/>
                <a:gd name="T20" fmla="*/ 41 w 500"/>
                <a:gd name="T21" fmla="*/ 941 h 1717"/>
                <a:gd name="T22" fmla="*/ 61 w 500"/>
                <a:gd name="T23" fmla="*/ 941 h 1717"/>
                <a:gd name="T24" fmla="*/ 61 w 500"/>
                <a:gd name="T25" fmla="*/ 972 h 1717"/>
                <a:gd name="T26" fmla="*/ 71 w 500"/>
                <a:gd name="T27" fmla="*/ 858 h 1717"/>
                <a:gd name="T28" fmla="*/ 81 w 500"/>
                <a:gd name="T29" fmla="*/ 1292 h 1717"/>
                <a:gd name="T30" fmla="*/ 204 w 500"/>
                <a:gd name="T31" fmla="*/ 1561 h 1717"/>
                <a:gd name="T32" fmla="*/ 173 w 500"/>
                <a:gd name="T33" fmla="*/ 1685 h 1717"/>
                <a:gd name="T34" fmla="*/ 234 w 500"/>
                <a:gd name="T35" fmla="*/ 1716 h 1717"/>
                <a:gd name="T36" fmla="*/ 244 w 500"/>
                <a:gd name="T37" fmla="*/ 1592 h 1717"/>
                <a:gd name="T38" fmla="*/ 255 w 500"/>
                <a:gd name="T39" fmla="*/ 1323 h 1717"/>
                <a:gd name="T40" fmla="*/ 285 w 500"/>
                <a:gd name="T41" fmla="*/ 1406 h 1717"/>
                <a:gd name="T42" fmla="*/ 255 w 500"/>
                <a:gd name="T43" fmla="*/ 1540 h 1717"/>
                <a:gd name="T44" fmla="*/ 346 w 500"/>
                <a:gd name="T45" fmla="*/ 1685 h 1717"/>
                <a:gd name="T46" fmla="*/ 316 w 500"/>
                <a:gd name="T47" fmla="*/ 1540 h 1717"/>
                <a:gd name="T48" fmla="*/ 407 w 500"/>
                <a:gd name="T49" fmla="*/ 1292 h 1717"/>
                <a:gd name="T50" fmla="*/ 468 w 500"/>
                <a:gd name="T51" fmla="*/ 1282 h 1717"/>
                <a:gd name="T52" fmla="*/ 499 w 500"/>
                <a:gd name="T53" fmla="*/ 1292 h 1717"/>
                <a:gd name="T54" fmla="*/ 448 w 500"/>
                <a:gd name="T55" fmla="*/ 879 h 1717"/>
                <a:gd name="T56" fmla="*/ 458 w 500"/>
                <a:gd name="T57" fmla="*/ 786 h 1717"/>
                <a:gd name="T58" fmla="*/ 428 w 500"/>
                <a:gd name="T59" fmla="*/ 341 h 1717"/>
                <a:gd name="T60" fmla="*/ 306 w 500"/>
                <a:gd name="T61" fmla="*/ 238 h 1717"/>
                <a:gd name="T62" fmla="*/ 346 w 500"/>
                <a:gd name="T63" fmla="*/ 196 h 1717"/>
                <a:gd name="T64" fmla="*/ 356 w 500"/>
                <a:gd name="T65" fmla="*/ 145 h 1717"/>
                <a:gd name="T66" fmla="*/ 387 w 500"/>
                <a:gd name="T67" fmla="*/ 72 h 1717"/>
                <a:gd name="T68" fmla="*/ 336 w 500"/>
                <a:gd name="T69" fmla="*/ 10 h 1717"/>
                <a:gd name="T70" fmla="*/ 275 w 500"/>
                <a:gd name="T71" fmla="*/ 0 h 17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0"/>
                <a:gd name="T109" fmla="*/ 0 h 1717"/>
                <a:gd name="T110" fmla="*/ 500 w 500"/>
                <a:gd name="T111" fmla="*/ 1717 h 17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0" h="1717">
                  <a:moveTo>
                    <a:pt x="244" y="10"/>
                  </a:moveTo>
                  <a:lnTo>
                    <a:pt x="193" y="21"/>
                  </a:lnTo>
                  <a:lnTo>
                    <a:pt x="163" y="93"/>
                  </a:lnTo>
                  <a:lnTo>
                    <a:pt x="163" y="124"/>
                  </a:lnTo>
                  <a:lnTo>
                    <a:pt x="193" y="124"/>
                  </a:lnTo>
                  <a:lnTo>
                    <a:pt x="183" y="134"/>
                  </a:lnTo>
                  <a:lnTo>
                    <a:pt x="193" y="134"/>
                  </a:lnTo>
                  <a:lnTo>
                    <a:pt x="204" y="165"/>
                  </a:lnTo>
                  <a:lnTo>
                    <a:pt x="224" y="227"/>
                  </a:lnTo>
                  <a:lnTo>
                    <a:pt x="224" y="238"/>
                  </a:lnTo>
                  <a:lnTo>
                    <a:pt x="204" y="238"/>
                  </a:lnTo>
                  <a:lnTo>
                    <a:pt x="163" y="300"/>
                  </a:lnTo>
                  <a:lnTo>
                    <a:pt x="81" y="320"/>
                  </a:lnTo>
                  <a:lnTo>
                    <a:pt x="51" y="372"/>
                  </a:lnTo>
                  <a:lnTo>
                    <a:pt x="10" y="848"/>
                  </a:lnTo>
                  <a:lnTo>
                    <a:pt x="31" y="848"/>
                  </a:lnTo>
                  <a:lnTo>
                    <a:pt x="0" y="930"/>
                  </a:lnTo>
                  <a:lnTo>
                    <a:pt x="10" y="982"/>
                  </a:lnTo>
                  <a:lnTo>
                    <a:pt x="31" y="982"/>
                  </a:lnTo>
                  <a:lnTo>
                    <a:pt x="41" y="992"/>
                  </a:lnTo>
                  <a:lnTo>
                    <a:pt x="51" y="992"/>
                  </a:lnTo>
                  <a:lnTo>
                    <a:pt x="41" y="941"/>
                  </a:lnTo>
                  <a:lnTo>
                    <a:pt x="51" y="920"/>
                  </a:lnTo>
                  <a:lnTo>
                    <a:pt x="61" y="941"/>
                  </a:lnTo>
                  <a:lnTo>
                    <a:pt x="51" y="951"/>
                  </a:lnTo>
                  <a:lnTo>
                    <a:pt x="61" y="972"/>
                  </a:lnTo>
                  <a:lnTo>
                    <a:pt x="81" y="930"/>
                  </a:lnTo>
                  <a:lnTo>
                    <a:pt x="71" y="858"/>
                  </a:lnTo>
                  <a:lnTo>
                    <a:pt x="92" y="858"/>
                  </a:lnTo>
                  <a:lnTo>
                    <a:pt x="81" y="1292"/>
                  </a:lnTo>
                  <a:lnTo>
                    <a:pt x="163" y="1313"/>
                  </a:lnTo>
                  <a:lnTo>
                    <a:pt x="204" y="1561"/>
                  </a:lnTo>
                  <a:lnTo>
                    <a:pt x="193" y="1582"/>
                  </a:lnTo>
                  <a:lnTo>
                    <a:pt x="173" y="1685"/>
                  </a:lnTo>
                  <a:lnTo>
                    <a:pt x="173" y="1706"/>
                  </a:lnTo>
                  <a:lnTo>
                    <a:pt x="234" y="1716"/>
                  </a:lnTo>
                  <a:lnTo>
                    <a:pt x="255" y="1685"/>
                  </a:lnTo>
                  <a:lnTo>
                    <a:pt x="244" y="1592"/>
                  </a:lnTo>
                  <a:lnTo>
                    <a:pt x="234" y="1530"/>
                  </a:lnTo>
                  <a:lnTo>
                    <a:pt x="255" y="1323"/>
                  </a:lnTo>
                  <a:lnTo>
                    <a:pt x="265" y="1323"/>
                  </a:lnTo>
                  <a:lnTo>
                    <a:pt x="285" y="1406"/>
                  </a:lnTo>
                  <a:lnTo>
                    <a:pt x="275" y="1530"/>
                  </a:lnTo>
                  <a:lnTo>
                    <a:pt x="255" y="1540"/>
                  </a:lnTo>
                  <a:lnTo>
                    <a:pt x="285" y="1675"/>
                  </a:lnTo>
                  <a:lnTo>
                    <a:pt x="346" y="1685"/>
                  </a:lnTo>
                  <a:lnTo>
                    <a:pt x="356" y="1675"/>
                  </a:lnTo>
                  <a:lnTo>
                    <a:pt x="316" y="1540"/>
                  </a:lnTo>
                  <a:lnTo>
                    <a:pt x="377" y="1313"/>
                  </a:lnTo>
                  <a:lnTo>
                    <a:pt x="407" y="1292"/>
                  </a:lnTo>
                  <a:lnTo>
                    <a:pt x="407" y="1282"/>
                  </a:lnTo>
                  <a:lnTo>
                    <a:pt x="468" y="1282"/>
                  </a:lnTo>
                  <a:lnTo>
                    <a:pt x="479" y="1313"/>
                  </a:lnTo>
                  <a:lnTo>
                    <a:pt x="499" y="1292"/>
                  </a:lnTo>
                  <a:lnTo>
                    <a:pt x="438" y="879"/>
                  </a:lnTo>
                  <a:lnTo>
                    <a:pt x="448" y="879"/>
                  </a:lnTo>
                  <a:lnTo>
                    <a:pt x="448" y="796"/>
                  </a:lnTo>
                  <a:lnTo>
                    <a:pt x="458" y="786"/>
                  </a:lnTo>
                  <a:lnTo>
                    <a:pt x="438" y="579"/>
                  </a:lnTo>
                  <a:lnTo>
                    <a:pt x="428" y="341"/>
                  </a:lnTo>
                  <a:lnTo>
                    <a:pt x="326" y="289"/>
                  </a:lnTo>
                  <a:lnTo>
                    <a:pt x="306" y="238"/>
                  </a:lnTo>
                  <a:lnTo>
                    <a:pt x="326" y="186"/>
                  </a:lnTo>
                  <a:lnTo>
                    <a:pt x="346" y="196"/>
                  </a:lnTo>
                  <a:lnTo>
                    <a:pt x="356" y="165"/>
                  </a:lnTo>
                  <a:lnTo>
                    <a:pt x="356" y="145"/>
                  </a:lnTo>
                  <a:lnTo>
                    <a:pt x="377" y="145"/>
                  </a:lnTo>
                  <a:lnTo>
                    <a:pt x="387" y="72"/>
                  </a:lnTo>
                  <a:lnTo>
                    <a:pt x="356" y="21"/>
                  </a:lnTo>
                  <a:lnTo>
                    <a:pt x="336" y="10"/>
                  </a:lnTo>
                  <a:lnTo>
                    <a:pt x="295" y="10"/>
                  </a:lnTo>
                  <a:lnTo>
                    <a:pt x="275" y="0"/>
                  </a:lnTo>
                  <a:lnTo>
                    <a:pt x="244" y="10"/>
                  </a:lnTo>
                </a:path>
              </a:pathLst>
            </a:custGeom>
            <a:solidFill>
              <a:schemeClr val="tx1"/>
            </a:solidFill>
            <a:ln w="12700" cap="rnd">
              <a:noFill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7" name="Freeform 34"/>
            <p:cNvSpPr>
              <a:spLocks/>
            </p:cNvSpPr>
            <p:nvPr/>
          </p:nvSpPr>
          <p:spPr bwMode="auto">
            <a:xfrm>
              <a:off x="906" y="2523"/>
              <a:ext cx="350" cy="532"/>
            </a:xfrm>
            <a:custGeom>
              <a:avLst/>
              <a:gdLst>
                <a:gd name="T0" fmla="*/ 129 w 350"/>
                <a:gd name="T1" fmla="*/ 0 h 532"/>
                <a:gd name="T2" fmla="*/ 349 w 350"/>
                <a:gd name="T3" fmla="*/ 205 h 532"/>
                <a:gd name="T4" fmla="*/ 212 w 350"/>
                <a:gd name="T5" fmla="*/ 461 h 532"/>
                <a:gd name="T6" fmla="*/ 184 w 350"/>
                <a:gd name="T7" fmla="*/ 447 h 532"/>
                <a:gd name="T8" fmla="*/ 77 w 350"/>
                <a:gd name="T9" fmla="*/ 531 h 532"/>
                <a:gd name="T10" fmla="*/ 0 w 350"/>
                <a:gd name="T11" fmla="*/ 430 h 532"/>
                <a:gd name="T12" fmla="*/ 68 w 350"/>
                <a:gd name="T13" fmla="*/ 401 h 532"/>
                <a:gd name="T14" fmla="*/ 131 w 350"/>
                <a:gd name="T15" fmla="*/ 395 h 532"/>
                <a:gd name="T16" fmla="*/ 238 w 350"/>
                <a:gd name="T17" fmla="*/ 244 h 532"/>
                <a:gd name="T18" fmla="*/ 26 w 350"/>
                <a:gd name="T19" fmla="*/ 147 h 532"/>
                <a:gd name="T20" fmla="*/ 129 w 350"/>
                <a:gd name="T21" fmla="*/ 0 h 5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0"/>
                <a:gd name="T34" fmla="*/ 0 h 532"/>
                <a:gd name="T35" fmla="*/ 350 w 350"/>
                <a:gd name="T36" fmla="*/ 532 h 5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0" h="532">
                  <a:moveTo>
                    <a:pt x="129" y="0"/>
                  </a:moveTo>
                  <a:lnTo>
                    <a:pt x="349" y="205"/>
                  </a:lnTo>
                  <a:lnTo>
                    <a:pt x="212" y="461"/>
                  </a:lnTo>
                  <a:lnTo>
                    <a:pt x="184" y="447"/>
                  </a:lnTo>
                  <a:lnTo>
                    <a:pt x="77" y="531"/>
                  </a:lnTo>
                  <a:lnTo>
                    <a:pt x="0" y="430"/>
                  </a:lnTo>
                  <a:lnTo>
                    <a:pt x="68" y="401"/>
                  </a:lnTo>
                  <a:lnTo>
                    <a:pt x="131" y="395"/>
                  </a:lnTo>
                  <a:lnTo>
                    <a:pt x="238" y="244"/>
                  </a:lnTo>
                  <a:lnTo>
                    <a:pt x="26" y="147"/>
                  </a:lnTo>
                  <a:lnTo>
                    <a:pt x="129" y="0"/>
                  </a:lnTo>
                </a:path>
              </a:pathLst>
            </a:custGeom>
            <a:solidFill>
              <a:schemeClr val="tx1"/>
            </a:solidFill>
            <a:ln w="12700" cap="rnd">
              <a:noFill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2635250" y="64770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pic>
        <p:nvPicPr>
          <p:cNvPr id="30" name="Picture 29" descr="pain-relievers-300x2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50" y="2293937"/>
            <a:ext cx="1847850" cy="1478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73850" y="3894137"/>
            <a:ext cx="1992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0" dirty="0" smtClean="0">
                <a:latin typeface="Calibri"/>
                <a:cs typeface="Calibri"/>
              </a:rPr>
              <a:t>Why?  Pain relief</a:t>
            </a:r>
          </a:p>
          <a:p>
            <a:r>
              <a:rPr lang="en-US" sz="2000" b="1" baseline="0" dirty="0" smtClean="0">
                <a:latin typeface="Calibri"/>
                <a:cs typeface="Calibri"/>
              </a:rPr>
              <a:t>of automation</a:t>
            </a:r>
          </a:p>
          <a:p>
            <a:r>
              <a:rPr lang="en-US" sz="2000" b="1" baseline="0" dirty="0" smtClean="0">
                <a:latin typeface="Calibri"/>
                <a:cs typeface="Calibri"/>
              </a:rPr>
              <a:t>is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JUST SO BIG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Nevertheless—Many Successes, and </a:t>
            </a:r>
            <a:r>
              <a:rPr lang="en-US" i="1" dirty="0" smtClean="0"/>
              <a:t>Surprises</a:t>
            </a:r>
            <a:endParaRPr lang="en-US" i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it wasn’t really good, perhaps nobody would be </a:t>
            </a:r>
            <a:r>
              <a:rPr lang="en-US" i="1" dirty="0" smtClean="0">
                <a:solidFill>
                  <a:srgbClr val="E25B00"/>
                </a:solidFill>
              </a:rPr>
              <a:t>stealing it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 descr="Screen Shot 2015-03-27 at 10.1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30452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47800" y="4724400"/>
            <a:ext cx="3276600" cy="1524000"/>
            <a:chOff x="1447800" y="4724400"/>
            <a:chExt cx="3276600" cy="1524000"/>
          </a:xfrm>
        </p:grpSpPr>
        <p:sp>
          <p:nvSpPr>
            <p:cNvPr id="8" name="Oval 7"/>
            <p:cNvSpPr/>
            <p:nvPr/>
          </p:nvSpPr>
          <p:spPr bwMode="auto">
            <a:xfrm>
              <a:off x="3200400" y="4724400"/>
              <a:ext cx="1524000" cy="381000"/>
            </a:xfrm>
            <a:prstGeom prst="ellipse">
              <a:avLst/>
            </a:prstGeom>
            <a:noFill/>
            <a:ln w="57150" cap="flat" cmpd="sng" algn="ctr">
              <a:solidFill>
                <a:srgbClr val="E25B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 bwMode="auto">
            <a:xfrm>
              <a:off x="1447800" y="5257800"/>
              <a:ext cx="2590800" cy="990600"/>
            </a:xfrm>
            <a:prstGeom prst="wedgeRoundRectCallout">
              <a:avLst>
                <a:gd name="adj1" fmla="val 23261"/>
                <a:gd name="adj2" fmla="val -70513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Google’s helpful link to recipe to </a:t>
              </a: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2F4DB2"/>
                  </a:solidFill>
                  <a:effectLst/>
                  <a:latin typeface="Calibri"/>
                  <a:cs typeface="Calibri"/>
                </a:rPr>
                <a:t>steal 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our circuit synthesis tool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 bwMode="auto">
          <a:xfrm>
            <a:off x="4419600" y="5257800"/>
            <a:ext cx="2590800" cy="990600"/>
          </a:xfrm>
          <a:prstGeom prst="wedgeRoundRectCallout">
            <a:avLst>
              <a:gd name="adj1" fmla="val -41690"/>
              <a:gd name="adj2" fmla="val -7612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For my CDNS friends:  yes, link is </a:t>
            </a:r>
            <a:r>
              <a:rPr lang="en-US" b="1" baseline="0" dirty="0" smtClean="0">
                <a:latin typeface="Calibri"/>
                <a:cs typeface="Calibri"/>
              </a:rPr>
              <a:t>now</a:t>
            </a:r>
            <a:br>
              <a:rPr lang="en-US" b="1" baseline="0" dirty="0" smtClean="0">
                <a:latin typeface="Calibri"/>
                <a:cs typeface="Calibri"/>
              </a:rPr>
            </a:br>
            <a:r>
              <a:rPr lang="en-US" sz="2400" b="1" baseline="0" dirty="0" smtClean="0">
                <a:solidFill>
                  <a:srgbClr val="2F4DB2"/>
                </a:solidFill>
                <a:latin typeface="Calibri"/>
                <a:cs typeface="Calibri"/>
              </a:rPr>
              <a:t>DEAD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2F4DB2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93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Nevertheless—Many Successes, and </a:t>
            </a:r>
            <a:r>
              <a:rPr lang="en-US" i="1" dirty="0"/>
              <a:t>Surprises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4983163"/>
          </a:xfrm>
        </p:spPr>
        <p:txBody>
          <a:bodyPr/>
          <a:lstStyle/>
          <a:p>
            <a:r>
              <a:rPr lang="en-US" dirty="0" smtClean="0"/>
              <a:t>How much do designers like smart device generators </a:t>
            </a:r>
            <a:br>
              <a:rPr lang="en-US" dirty="0" smtClean="0"/>
            </a:br>
            <a:r>
              <a:rPr lang="en-US" dirty="0" smtClean="0"/>
              <a:t>(the Cadence </a:t>
            </a:r>
            <a:r>
              <a:rPr lang="en-US" dirty="0" err="1" smtClean="0"/>
              <a:t>ModGen</a:t>
            </a:r>
            <a:r>
              <a:rPr lang="en-US" dirty="0" smtClean="0"/>
              <a:t> tools)…?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9" name="Picture 8" descr="Screen Shot 2015-03-27 at 10.4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62200"/>
            <a:ext cx="5595414" cy="41148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5181600" y="2895600"/>
            <a:ext cx="6858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1524000" y="2895600"/>
            <a:ext cx="7201583" cy="3276600"/>
            <a:chOff x="1524000" y="2895600"/>
            <a:chExt cx="7201583" cy="3276600"/>
          </a:xfrm>
        </p:grpSpPr>
        <p:pic>
          <p:nvPicPr>
            <p:cNvPr id="6" name="Picture 5" descr="Screen Shot 2015-03-27 at 10.52.03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6" t="16666" r="46962" b="16111"/>
            <a:stretch/>
          </p:blipFill>
          <p:spPr>
            <a:xfrm>
              <a:off x="5867400" y="2895600"/>
              <a:ext cx="2858183" cy="3232150"/>
            </a:xfrm>
            <a:prstGeom prst="rect">
              <a:avLst/>
            </a:prstGeom>
            <a:ln w="57150" cmpd="sng">
              <a:solidFill>
                <a:srgbClr val="E25B00"/>
              </a:solidFill>
            </a:ln>
          </p:spPr>
        </p:pic>
        <p:sp>
          <p:nvSpPr>
            <p:cNvPr id="10" name="Rounded Rectangle 9"/>
            <p:cNvSpPr/>
            <p:nvPr/>
          </p:nvSpPr>
          <p:spPr bwMode="auto">
            <a:xfrm>
              <a:off x="1524000" y="3505200"/>
              <a:ext cx="3810000" cy="838200"/>
            </a:xfrm>
            <a:prstGeom prst="roundRect">
              <a:avLst/>
            </a:prstGeom>
            <a:noFill/>
            <a:ln w="38100" cap="flat" cmpd="sng" algn="ctr">
              <a:solidFill>
                <a:srgbClr val="E25B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5257800" y="4343400"/>
              <a:ext cx="609600" cy="1828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25B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8644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oking-back-looking-for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215"/>
            <a:ext cx="9145525" cy="6241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80772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Future Opportunity….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026818" y="1579772"/>
            <a:ext cx="1125538" cy="1037699"/>
          </a:xfrm>
          <a:custGeom>
            <a:avLst/>
            <a:gdLst>
              <a:gd name="connsiteX0" fmla="*/ 0 w 861786"/>
              <a:gd name="connsiteY0" fmla="*/ 9071 h 780143"/>
              <a:gd name="connsiteX1" fmla="*/ 54429 w 861786"/>
              <a:gd name="connsiteY1" fmla="*/ 780143 h 780143"/>
              <a:gd name="connsiteX2" fmla="*/ 861786 w 861786"/>
              <a:gd name="connsiteY2" fmla="*/ 362857 h 780143"/>
              <a:gd name="connsiteX3" fmla="*/ 145143 w 861786"/>
              <a:gd name="connsiteY3" fmla="*/ 0 h 780143"/>
              <a:gd name="connsiteX0" fmla="*/ 45357 w 907143"/>
              <a:gd name="connsiteY0" fmla="*/ 36286 h 807358"/>
              <a:gd name="connsiteX1" fmla="*/ 99786 w 907143"/>
              <a:gd name="connsiteY1" fmla="*/ 807358 h 807358"/>
              <a:gd name="connsiteX2" fmla="*/ 907143 w 907143"/>
              <a:gd name="connsiteY2" fmla="*/ 390072 h 807358"/>
              <a:gd name="connsiteX3" fmla="*/ 0 w 907143"/>
              <a:gd name="connsiteY3" fmla="*/ 0 h 807358"/>
              <a:gd name="connsiteX0" fmla="*/ 0 w 1019279"/>
              <a:gd name="connsiteY0" fmla="*/ 104534 h 807358"/>
              <a:gd name="connsiteX1" fmla="*/ 211922 w 1019279"/>
              <a:gd name="connsiteY1" fmla="*/ 807358 h 807358"/>
              <a:gd name="connsiteX2" fmla="*/ 1019279 w 1019279"/>
              <a:gd name="connsiteY2" fmla="*/ 390072 h 807358"/>
              <a:gd name="connsiteX3" fmla="*/ 112136 w 1019279"/>
              <a:gd name="connsiteY3" fmla="*/ 0 h 807358"/>
              <a:gd name="connsiteX0" fmla="*/ 0 w 909034"/>
              <a:gd name="connsiteY0" fmla="*/ 0 h 823571"/>
              <a:gd name="connsiteX1" fmla="*/ 101677 w 909034"/>
              <a:gd name="connsiteY1" fmla="*/ 823571 h 823571"/>
              <a:gd name="connsiteX2" fmla="*/ 909034 w 909034"/>
              <a:gd name="connsiteY2" fmla="*/ 406285 h 823571"/>
              <a:gd name="connsiteX3" fmla="*/ 1891 w 909034"/>
              <a:gd name="connsiteY3" fmla="*/ 16213 h 823571"/>
              <a:gd name="connsiteX0" fmla="*/ 0 w 898534"/>
              <a:gd name="connsiteY0" fmla="*/ 0 h 823571"/>
              <a:gd name="connsiteX1" fmla="*/ 101677 w 898534"/>
              <a:gd name="connsiteY1" fmla="*/ 823571 h 823571"/>
              <a:gd name="connsiteX2" fmla="*/ 898534 w 898534"/>
              <a:gd name="connsiteY2" fmla="*/ 290787 h 823571"/>
              <a:gd name="connsiteX3" fmla="*/ 1891 w 898534"/>
              <a:gd name="connsiteY3" fmla="*/ 16213 h 823571"/>
              <a:gd name="connsiteX0" fmla="*/ 0 w 893285"/>
              <a:gd name="connsiteY0" fmla="*/ 0 h 823571"/>
              <a:gd name="connsiteX1" fmla="*/ 101677 w 893285"/>
              <a:gd name="connsiteY1" fmla="*/ 823571 h 823571"/>
              <a:gd name="connsiteX2" fmla="*/ 893285 w 893285"/>
              <a:gd name="connsiteY2" fmla="*/ 338037 h 823571"/>
              <a:gd name="connsiteX3" fmla="*/ 1891 w 893285"/>
              <a:gd name="connsiteY3" fmla="*/ 16213 h 82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285" h="823571">
                <a:moveTo>
                  <a:pt x="0" y="0"/>
                </a:moveTo>
                <a:lnTo>
                  <a:pt x="101677" y="823571"/>
                </a:lnTo>
                <a:lnTo>
                  <a:pt x="893285" y="338037"/>
                </a:lnTo>
                <a:lnTo>
                  <a:pt x="1891" y="16213"/>
                </a:lnTo>
              </a:path>
            </a:pathLst>
          </a:custGeom>
          <a:ln w="76200" cmpd="sng">
            <a:solidFill>
              <a:schemeClr val="bg1">
                <a:alpha val="76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096992">
            <a:off x="5037054" y="1514946"/>
            <a:ext cx="455573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aseline="0" dirty="0" smtClean="0">
                <a:solidFill>
                  <a:schemeClr val="bg1">
                    <a:alpha val="71000"/>
                  </a:schemeClr>
                </a:solidFill>
                <a:latin typeface="Arial Black"/>
                <a:cs typeface="Arial Black"/>
              </a:rPr>
              <a:t>-</a:t>
            </a:r>
          </a:p>
          <a:p>
            <a:pPr algn="ctr"/>
            <a:r>
              <a:rPr lang="en-US" sz="3200" baseline="0" dirty="0">
                <a:solidFill>
                  <a:schemeClr val="bg1">
                    <a:alpha val="71000"/>
                  </a:schemeClr>
                </a:solidFill>
                <a:latin typeface="Arial Black"/>
                <a:cs typeface="Arial Black"/>
              </a:rPr>
              <a:t>+</a:t>
            </a:r>
            <a:endParaRPr lang="en-US" sz="3200" baseline="0" dirty="0" smtClean="0">
              <a:solidFill>
                <a:schemeClr val="bg1">
                  <a:alpha val="71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71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Analog Bifurcation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2209801"/>
          </a:xfrm>
        </p:spPr>
        <p:txBody>
          <a:bodyPr/>
          <a:lstStyle/>
          <a:p>
            <a:r>
              <a:rPr lang="en-US" dirty="0" smtClean="0"/>
              <a:t>When I was here talking in 2010, I showed this slide: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8" name="Picture 7" descr="Screen Shot 2015-03-27 at 1.05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203">
            <a:off x="1109119" y="1896971"/>
            <a:ext cx="619312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Context:  Bifurcating </a:t>
            </a:r>
            <a:r>
              <a:rPr lang="en-US" dirty="0">
                <a:latin typeface="Calibri" charset="0"/>
                <a:ea typeface="ＭＳ Ｐゴシック" charset="0"/>
              </a:rPr>
              <a:t>Analog Space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2895600"/>
            <a:ext cx="4267200" cy="3382963"/>
          </a:xfrm>
        </p:spPr>
        <p:txBody>
          <a:bodyPr/>
          <a:lstStyle/>
          <a:p>
            <a:r>
              <a:rPr lang="en-US" altLang="ja-JP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CHEAP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</a:rPr>
              <a:t>analog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Need the function, cheap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Don’t </a:t>
            </a:r>
            <a:r>
              <a:rPr lang="en-US" dirty="0">
                <a:latin typeface="Calibri" charset="0"/>
                <a:ea typeface="ＭＳ Ｐゴシック" charset="0"/>
              </a:rPr>
              <a:t>need </a:t>
            </a:r>
            <a:r>
              <a:rPr lang="en-US" dirty="0" smtClean="0">
                <a:latin typeface="Calibri" charset="0"/>
                <a:ea typeface="ＭＳ Ｐゴシック" charset="0"/>
              </a:rPr>
              <a:t>big SOC </a:t>
            </a:r>
            <a:r>
              <a:rPr lang="en-US" dirty="0">
                <a:latin typeface="Calibri" charset="0"/>
                <a:ea typeface="ＭＳ Ｐゴシック" charset="0"/>
              </a:rPr>
              <a:t>integration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Don’t </a:t>
            </a:r>
            <a:r>
              <a:rPr lang="en-US" dirty="0">
                <a:latin typeface="Calibri" charset="0"/>
                <a:ea typeface="ＭＳ Ｐゴシック" charset="0"/>
              </a:rPr>
              <a:t>need </a:t>
            </a:r>
            <a:r>
              <a:rPr lang="en-US" dirty="0" smtClean="0">
                <a:latin typeface="Calibri" charset="0"/>
                <a:ea typeface="ＭＳ Ｐゴシック" charset="0"/>
              </a:rPr>
              <a:t>10M </a:t>
            </a:r>
            <a:r>
              <a:rPr lang="en-US" dirty="0">
                <a:latin typeface="Calibri" charset="0"/>
                <a:ea typeface="ＭＳ Ｐゴシック" charset="0"/>
              </a:rPr>
              <a:t>gates of logic</a:t>
            </a:r>
            <a:br>
              <a:rPr lang="en-US" dirty="0">
                <a:latin typeface="Calibri" charset="0"/>
                <a:ea typeface="ＭＳ Ｐゴシック" charset="0"/>
              </a:rPr>
            </a:br>
            <a:endParaRPr lang="en-US" dirty="0">
              <a:latin typeface="Calibri" charset="0"/>
              <a:ea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</a:rPr>
              <a:t>PRO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Cheap, fewer nm effects</a:t>
            </a:r>
          </a:p>
          <a:p>
            <a:r>
              <a:rPr lang="en-US" dirty="0">
                <a:latin typeface="Calibri" charset="0"/>
                <a:ea typeface="ＭＳ Ｐゴシック" charset="0"/>
              </a:rPr>
              <a:t>CON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Can’t </a:t>
            </a:r>
            <a:r>
              <a:rPr lang="en-US" dirty="0">
                <a:latin typeface="Calibri" charset="0"/>
                <a:ea typeface="ＭＳ Ｐゴシック" charset="0"/>
              </a:rPr>
              <a:t>integrate lots of gates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2895600"/>
            <a:ext cx="4419600" cy="3382963"/>
          </a:xfrm>
        </p:spPr>
        <p:txBody>
          <a:bodyPr/>
          <a:lstStyle/>
          <a:p>
            <a:r>
              <a:rPr lang="en-US" altLang="ja-JP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AGGRESSIVE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</a:rPr>
              <a:t>analog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Need function AND integration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Essential for </a:t>
            </a:r>
            <a:r>
              <a:rPr lang="en-US" dirty="0" smtClean="0">
                <a:latin typeface="Calibri" charset="0"/>
                <a:ea typeface="ＭＳ Ｐゴシック" charset="0"/>
              </a:rPr>
              <a:t>lowest-power and highest-</a:t>
            </a:r>
            <a:r>
              <a:rPr lang="en-US" dirty="0">
                <a:latin typeface="Calibri" charset="0"/>
                <a:ea typeface="ＭＳ Ｐゴシック" charset="0"/>
              </a:rPr>
              <a:t>volume </a:t>
            </a:r>
            <a:r>
              <a:rPr lang="en-US" dirty="0" smtClean="0">
                <a:latin typeface="Calibri" charset="0"/>
                <a:ea typeface="ＭＳ Ｐゴシック" charset="0"/>
              </a:rPr>
              <a:t>parts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</a:rPr>
              <a:t>PRO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Power, access </a:t>
            </a:r>
            <a:r>
              <a:rPr lang="en-US" dirty="0">
                <a:latin typeface="Calibri" charset="0"/>
                <a:ea typeface="ＭＳ Ｐゴシック" charset="0"/>
              </a:rPr>
              <a:t>to </a:t>
            </a:r>
            <a:r>
              <a:rPr lang="en-US" dirty="0" smtClean="0">
                <a:latin typeface="Calibri" charset="0"/>
                <a:ea typeface="ＭＳ Ｐゴシック" charset="0"/>
              </a:rPr>
              <a:t>50M</a:t>
            </a:r>
            <a:r>
              <a:rPr lang="en-US" dirty="0">
                <a:latin typeface="Calibri" charset="0"/>
                <a:ea typeface="ＭＳ Ｐゴシック" charset="0"/>
              </a:rPr>
              <a:t>+ gates</a:t>
            </a:r>
          </a:p>
          <a:p>
            <a:r>
              <a:rPr lang="en-US" dirty="0">
                <a:latin typeface="Calibri" charset="0"/>
                <a:ea typeface="ＭＳ Ｐゴシック" charset="0"/>
              </a:rPr>
              <a:t>CON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Nanometer grief is worse here</a:t>
            </a:r>
          </a:p>
        </p:txBody>
      </p:sp>
      <p:sp>
        <p:nvSpPr>
          <p:cNvPr id="286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0">
                <a:solidFill>
                  <a:srgbClr val="595959"/>
                </a:solidFill>
                <a:latin typeface="Calibri" charset="0"/>
              </a:rPr>
              <a:t> Slide </a:t>
            </a:r>
            <a:fld id="{E7F18474-BBB6-E84B-8952-691CC3BDAB2A}" type="slidenum">
              <a:rPr lang="en-US" sz="1400" baseline="0">
                <a:solidFill>
                  <a:srgbClr val="595959"/>
                </a:solidFill>
                <a:latin typeface="Calibri" charset="0"/>
              </a:rPr>
              <a:pPr eaLnBrk="1" hangingPunct="1"/>
              <a:t>37</a:t>
            </a:fld>
            <a:endParaRPr lang="en-US" sz="1400" baseline="0">
              <a:solidFill>
                <a:srgbClr val="595959"/>
              </a:solidFill>
              <a:latin typeface="Calibri" charset="0"/>
            </a:endParaRPr>
          </a:p>
        </p:txBody>
      </p:sp>
      <p:sp>
        <p:nvSpPr>
          <p:cNvPr id="28678" name="Line 2"/>
          <p:cNvSpPr>
            <a:spLocks noChangeShapeType="1"/>
          </p:cNvSpPr>
          <p:nvPr/>
        </p:nvSpPr>
        <p:spPr bwMode="auto">
          <a:xfrm>
            <a:off x="4848225" y="20034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3"/>
          <p:cNvSpPr>
            <a:spLocks noChangeShapeType="1"/>
          </p:cNvSpPr>
          <p:nvPr/>
        </p:nvSpPr>
        <p:spPr bwMode="auto">
          <a:xfrm>
            <a:off x="3660775" y="2197100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Line 4"/>
          <p:cNvSpPr>
            <a:spLocks noChangeShapeType="1"/>
          </p:cNvSpPr>
          <p:nvPr/>
        </p:nvSpPr>
        <p:spPr bwMode="auto">
          <a:xfrm>
            <a:off x="3673475" y="1727200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Freeform 7"/>
          <p:cNvSpPr>
            <a:spLocks/>
          </p:cNvSpPr>
          <p:nvPr/>
        </p:nvSpPr>
        <p:spPr bwMode="auto">
          <a:xfrm>
            <a:off x="3908425" y="1382713"/>
            <a:ext cx="1103313" cy="1270000"/>
          </a:xfrm>
          <a:custGeom>
            <a:avLst/>
            <a:gdLst>
              <a:gd name="T0" fmla="*/ 0 w 695"/>
              <a:gd name="T1" fmla="*/ 0 h 800"/>
              <a:gd name="T2" fmla="*/ 0 w 695"/>
              <a:gd name="T3" fmla="*/ 2147483647 h 800"/>
              <a:gd name="T4" fmla="*/ 2147483647 w 695"/>
              <a:gd name="T5" fmla="*/ 2147483647 h 800"/>
              <a:gd name="T6" fmla="*/ 0 w 695"/>
              <a:gd name="T7" fmla="*/ 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695"/>
              <a:gd name="T13" fmla="*/ 0 h 800"/>
              <a:gd name="T14" fmla="*/ 695 w 695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5" h="800">
                <a:moveTo>
                  <a:pt x="0" y="0"/>
                </a:moveTo>
                <a:lnTo>
                  <a:pt x="0" y="800"/>
                </a:lnTo>
                <a:lnTo>
                  <a:pt x="695" y="391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aseline="0"/>
          </a:p>
        </p:txBody>
      </p:sp>
      <p:sp>
        <p:nvSpPr>
          <p:cNvPr id="28682" name="Text Box 8"/>
          <p:cNvSpPr txBox="1">
            <a:spLocks noChangeArrowheads="1"/>
          </p:cNvSpPr>
          <p:nvPr/>
        </p:nvSpPr>
        <p:spPr bwMode="auto">
          <a:xfrm>
            <a:off x="3886200" y="1447800"/>
            <a:ext cx="390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baseline="0">
                <a:solidFill>
                  <a:schemeClr val="tx2"/>
                </a:solidFill>
                <a:latin typeface="Symbol" charset="0"/>
              </a:rPr>
              <a:t>-</a:t>
            </a:r>
          </a:p>
          <a:p>
            <a:pPr eaLnBrk="1" hangingPunct="1"/>
            <a:r>
              <a:rPr lang="en-US" sz="2800" b="1" baseline="0">
                <a:solidFill>
                  <a:schemeClr val="tx2"/>
                </a:solidFill>
                <a:latin typeface="Symbol" charset="0"/>
              </a:rPr>
              <a:t>+</a:t>
            </a:r>
            <a:endParaRPr lang="en-US" sz="2000" b="1" baseline="0">
              <a:solidFill>
                <a:schemeClr val="tx2"/>
              </a:solidFill>
              <a:latin typeface="Symbol" charset="0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 rot="3250126">
            <a:off x="2528888" y="2132013"/>
            <a:ext cx="5334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 rot="18349874" flipH="1">
            <a:off x="5195888" y="2132013"/>
            <a:ext cx="5334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5" name="TextBox 13"/>
          <p:cNvSpPr txBox="1">
            <a:spLocks noChangeArrowheads="1"/>
          </p:cNvSpPr>
          <p:nvPr/>
        </p:nvSpPr>
        <p:spPr bwMode="auto">
          <a:xfrm>
            <a:off x="4800600" y="1143000"/>
            <a:ext cx="3319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baseline="0" dirty="0">
                <a:solidFill>
                  <a:schemeClr val="bg2"/>
                </a:solidFill>
                <a:latin typeface="Calibri" charset="0"/>
              </a:rPr>
              <a:t>Different</a:t>
            </a:r>
            <a:r>
              <a:rPr lang="en-US" b="1" baseline="0" dirty="0">
                <a:solidFill>
                  <a:schemeClr val="bg2"/>
                </a:solidFill>
                <a:latin typeface="Calibri" charset="0"/>
              </a:rPr>
              <a:t> kinds of </a:t>
            </a:r>
            <a:r>
              <a:rPr lang="en-US" b="1" baseline="0" dirty="0" smtClean="0">
                <a:solidFill>
                  <a:schemeClr val="bg2"/>
                </a:solidFill>
                <a:latin typeface="Calibri" charset="0"/>
              </a:rPr>
              <a:t>design</a:t>
            </a:r>
            <a:endParaRPr lang="en-US" b="1" baseline="0" dirty="0">
              <a:solidFill>
                <a:schemeClr val="bg2"/>
              </a:solidFill>
              <a:latin typeface="Calibri" charset="0"/>
            </a:endParaRPr>
          </a:p>
          <a:p>
            <a:pPr eaLnBrk="1" hangingPunct="1"/>
            <a:r>
              <a:rPr lang="en-US" b="1" baseline="0" dirty="0">
                <a:solidFill>
                  <a:schemeClr val="bg2"/>
                </a:solidFill>
                <a:latin typeface="Calibri" charset="0"/>
              </a:rPr>
              <a:t>problems </a:t>
            </a:r>
            <a:r>
              <a:rPr lang="en-US" b="1" baseline="0" dirty="0" smtClean="0">
                <a:solidFill>
                  <a:schemeClr val="bg2"/>
                </a:solidFill>
                <a:latin typeface="Calibri" charset="0"/>
              </a:rPr>
              <a:t>driving a SPLIT</a:t>
            </a:r>
            <a:endParaRPr lang="en-US" b="1" baseline="0" dirty="0">
              <a:solidFill>
                <a:schemeClr val="bg2"/>
              </a:solidFill>
              <a:latin typeface="Calibri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0" dirty="0" smtClean="0">
                <a:solidFill>
                  <a:srgbClr val="595959"/>
                </a:solidFill>
                <a:latin typeface="Calibri" charset="0"/>
              </a:rPr>
              <a:t>©  Rob A. Rutenbar 2012</a:t>
            </a:r>
            <a:endParaRPr lang="en-US" sz="1400" baseline="0" dirty="0">
              <a:solidFill>
                <a:srgbClr val="59595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3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Bifurcating Analog Space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5475" y="1401495"/>
            <a:ext cx="8729925" cy="1111487"/>
            <a:chOff x="185475" y="1401495"/>
            <a:chExt cx="8729925" cy="1111487"/>
          </a:xfrm>
        </p:grpSpPr>
        <p:sp>
          <p:nvSpPr>
            <p:cNvPr id="8" name="Right Arrow 7"/>
            <p:cNvSpPr/>
            <p:nvPr/>
          </p:nvSpPr>
          <p:spPr bwMode="auto">
            <a:xfrm>
              <a:off x="457200" y="1752600"/>
              <a:ext cx="8458200" cy="3810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609600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427748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1018674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1836822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245896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654970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064044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3473118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3882192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4291266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700340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5109414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518488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5927562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6336636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6745710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7154784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7563858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7972932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8382000" y="1752600"/>
              <a:ext cx="0" cy="3810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6" name="Group 35"/>
            <p:cNvGrpSpPr/>
            <p:nvPr/>
          </p:nvGrpSpPr>
          <p:grpSpPr>
            <a:xfrm>
              <a:off x="304800" y="1401495"/>
              <a:ext cx="8411895" cy="415637"/>
              <a:chOff x="304800" y="2239695"/>
              <a:chExt cx="8411895" cy="415637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04800" y="2286000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baseline="0" dirty="0" smtClean="0">
                    <a:latin typeface="Calibri"/>
                    <a:cs typeface="Calibri"/>
                  </a:rPr>
                  <a:t>2001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938157" y="2286000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baseline="0" dirty="0" smtClean="0">
                    <a:latin typeface="Calibri"/>
                    <a:cs typeface="Calibri"/>
                  </a:rPr>
                  <a:t>2005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962400" y="2286000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baseline="0" dirty="0" smtClean="0">
                    <a:latin typeface="Calibri"/>
                    <a:cs typeface="Calibri"/>
                  </a:rPr>
                  <a:t>2010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897295" y="2239695"/>
                <a:ext cx="868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0" dirty="0" smtClean="0">
                    <a:solidFill>
                      <a:srgbClr val="0000FF"/>
                    </a:solidFill>
                    <a:latin typeface="Arial Black"/>
                    <a:cs typeface="Arial Black"/>
                  </a:rPr>
                  <a:t>2015</a:t>
                </a:r>
                <a:endParaRPr lang="en-US" baseline="0" dirty="0" smtClean="0">
                  <a:solidFill>
                    <a:srgbClr val="0000FF"/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64052" y="2286000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baseline="0" dirty="0" smtClean="0">
                    <a:latin typeface="Calibri"/>
                    <a:cs typeface="Calibri"/>
                  </a:rPr>
                  <a:t>2020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85475" y="2133600"/>
              <a:ext cx="847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130nm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67645" y="2143650"/>
              <a:ext cx="7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90nm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86000" y="2133600"/>
              <a:ext cx="7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65nm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110970" y="2133600"/>
              <a:ext cx="7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45nm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17899" y="2133600"/>
              <a:ext cx="7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32nm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24400" y="2133600"/>
              <a:ext cx="7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22nm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562600" y="2133600"/>
              <a:ext cx="7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14nm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00800" y="2133600"/>
              <a:ext cx="7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10nm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39000" y="2133600"/>
              <a:ext cx="613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7nm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077200" y="2133600"/>
              <a:ext cx="613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cs typeface="Calibri"/>
                </a:rPr>
                <a:t>5nm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0" y="2438400"/>
            <a:ext cx="4572000" cy="2743200"/>
            <a:chOff x="228600" y="2438400"/>
            <a:chExt cx="4572000" cy="2743200"/>
          </a:xfrm>
        </p:grpSpPr>
        <p:sp>
          <p:nvSpPr>
            <p:cNvPr id="56" name="Right Arrow 55"/>
            <p:cNvSpPr/>
            <p:nvPr/>
          </p:nvSpPr>
          <p:spPr bwMode="auto">
            <a:xfrm>
              <a:off x="228600" y="3962400"/>
              <a:ext cx="4572000" cy="1219200"/>
            </a:xfrm>
            <a:prstGeom prst="rightArrow">
              <a:avLst>
                <a:gd name="adj1" fmla="val 74958"/>
                <a:gd name="adj2" fmla="val 50000"/>
              </a:avLst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Today, most CHEAP ANALOG is 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moving rapidly toward whatever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is the 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/>
                  <a:cs typeface="Calibri"/>
                </a:rPr>
                <a:t>LAST PLANAR CMOS NODE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cs typeface="Calibri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flipH="1">
              <a:off x="4724400" y="2438400"/>
              <a:ext cx="15850" cy="21336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TextBox 61"/>
            <p:cNvSpPr txBox="1"/>
            <p:nvPr/>
          </p:nvSpPr>
          <p:spPr>
            <a:xfrm>
              <a:off x="3505200" y="4419600"/>
              <a:ext cx="1029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0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~28nm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3000" y="2209800"/>
            <a:ext cx="3962982" cy="3810000"/>
            <a:chOff x="4953000" y="2209800"/>
            <a:chExt cx="3962982" cy="3810000"/>
          </a:xfrm>
        </p:grpSpPr>
        <p:cxnSp>
          <p:nvCxnSpPr>
            <p:cNvPr id="54" name="Straight Connector 53"/>
            <p:cNvCxnSpPr/>
            <p:nvPr/>
          </p:nvCxnSpPr>
          <p:spPr bwMode="auto">
            <a:xfrm flipH="1">
              <a:off x="6324600" y="2209800"/>
              <a:ext cx="15850" cy="26670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" name="Right Arrow 64"/>
            <p:cNvSpPr/>
            <p:nvPr/>
          </p:nvSpPr>
          <p:spPr bwMode="auto">
            <a:xfrm>
              <a:off x="4953000" y="4114800"/>
              <a:ext cx="1752600" cy="1905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25B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-3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AGGRESSIVE 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-3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analog in </a:t>
              </a:r>
              <a:r>
                <a:rPr lang="en-US" b="1" spc="-30" baseline="0" dirty="0">
                  <a:solidFill>
                    <a:schemeClr val="bg1"/>
                  </a:solidFill>
                  <a:latin typeface="Arial Black"/>
                  <a:cs typeface="Arial Black"/>
                </a:rPr>
                <a:t>14nm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-3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  <a:sym typeface="Wingdings"/>
                </a:rPr>
                <a:t> </a:t>
              </a:r>
              <a:r>
                <a:rPr kumimoji="0" lang="en-US" sz="1800" b="1" i="0" u="none" strike="noStrike" cap="none" spc="-3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Black"/>
                  <a:cs typeface="Arial Black"/>
                </a:rPr>
                <a:t>10nm</a:t>
              </a:r>
              <a:endParaRPr kumimoji="0" lang="en-US" sz="1800" b="1" i="0" u="none" strike="noStrike" cap="none" spc="-3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Black"/>
                <a:cs typeface="Arial Black"/>
              </a:endParaRPr>
            </a:p>
          </p:txBody>
        </p:sp>
        <p:cxnSp>
          <p:nvCxnSpPr>
            <p:cNvPr id="66" name="Straight Connector 65"/>
            <p:cNvCxnSpPr>
              <a:endCxn id="65" idx="3"/>
            </p:cNvCxnSpPr>
            <p:nvPr/>
          </p:nvCxnSpPr>
          <p:spPr bwMode="auto">
            <a:xfrm flipH="1">
              <a:off x="6705600" y="2438400"/>
              <a:ext cx="15850" cy="26289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 rot="20931657">
              <a:off x="6913461" y="4529587"/>
              <a:ext cx="2002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aseline="0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WHY?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400" y="2502932"/>
            <a:ext cx="4130650" cy="1154668"/>
            <a:chOff x="152400" y="2502932"/>
            <a:chExt cx="4130650" cy="1154668"/>
          </a:xfrm>
        </p:grpSpPr>
        <p:sp>
          <p:nvSpPr>
            <p:cNvPr id="71" name="Rectangle 70"/>
            <p:cNvSpPr/>
            <p:nvPr/>
          </p:nvSpPr>
          <p:spPr bwMode="auto">
            <a:xfrm>
              <a:off x="152400" y="2514600"/>
              <a:ext cx="4114800" cy="1066800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48" name="Straight Connector 47"/>
            <p:cNvCxnSpPr>
              <a:stCxn id="41" idx="2"/>
            </p:cNvCxnSpPr>
            <p:nvPr/>
          </p:nvCxnSpPr>
          <p:spPr bwMode="auto">
            <a:xfrm flipH="1">
              <a:off x="4267200" y="2502932"/>
              <a:ext cx="15850" cy="107846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Left Brace 48"/>
            <p:cNvSpPr/>
            <p:nvPr/>
          </p:nvSpPr>
          <p:spPr bwMode="auto">
            <a:xfrm rot="16200000">
              <a:off x="1066800" y="1752600"/>
              <a:ext cx="304800" cy="1981200"/>
            </a:xfrm>
            <a:prstGeom prst="leftBrace">
              <a:avLst>
                <a:gd name="adj1" fmla="val 53908"/>
                <a:gd name="adj2" fmla="val 50000"/>
              </a:avLst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1000" y="28956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0" dirty="0" smtClean="0">
                  <a:solidFill>
                    <a:srgbClr val="0000FF"/>
                  </a:solidFill>
                  <a:latin typeface="Calibri"/>
                  <a:cs typeface="Calibri"/>
                </a:rPr>
                <a:t>Cheap analog</a:t>
              </a:r>
            </a:p>
          </p:txBody>
        </p:sp>
        <p:sp>
          <p:nvSpPr>
            <p:cNvPr id="51" name="Left Brace 50"/>
            <p:cNvSpPr/>
            <p:nvPr/>
          </p:nvSpPr>
          <p:spPr bwMode="auto">
            <a:xfrm rot="16200000">
              <a:off x="2971800" y="2133600"/>
              <a:ext cx="304800" cy="1219200"/>
            </a:xfrm>
            <a:prstGeom prst="leftBrace">
              <a:avLst>
                <a:gd name="adj1" fmla="val 53908"/>
                <a:gd name="adj2" fmla="val 50000"/>
              </a:avLst>
            </a:prstGeom>
            <a:noFill/>
            <a:ln w="57150" cap="flat" cmpd="sng" algn="ctr">
              <a:solidFill>
                <a:srgbClr val="E25B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76725" y="28956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Aggressive analog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05000" y="325749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baseline="0" dirty="0" smtClean="0">
                  <a:latin typeface="Calibri"/>
                  <a:cs typeface="Calibri"/>
                </a:rPr>
                <a:t>2010</a:t>
              </a:r>
              <a:endParaRPr lang="en-US" b="1" baseline="0" dirty="0" smtClean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4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Bifurcating Analog Space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8" name="Right Arrow 7"/>
          <p:cNvSpPr/>
          <p:nvPr/>
        </p:nvSpPr>
        <p:spPr bwMode="auto">
          <a:xfrm>
            <a:off x="457200" y="1752600"/>
            <a:ext cx="8458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42774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01867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83682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24589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65497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06404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47311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88219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29126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0034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10941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51848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92756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633663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74571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715478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756385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797293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838200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Group 35"/>
          <p:cNvGrpSpPr/>
          <p:nvPr/>
        </p:nvGrpSpPr>
        <p:grpSpPr>
          <a:xfrm>
            <a:off x="304800" y="1401495"/>
            <a:ext cx="8411895" cy="415637"/>
            <a:chOff x="304800" y="2239695"/>
            <a:chExt cx="8411895" cy="415637"/>
          </a:xfrm>
        </p:grpSpPr>
        <p:sp>
          <p:nvSpPr>
            <p:cNvPr id="31" name="TextBox 30"/>
            <p:cNvSpPr txBox="1"/>
            <p:nvPr/>
          </p:nvSpPr>
          <p:spPr>
            <a:xfrm>
              <a:off x="304800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2001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38157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2005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62400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2010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97295" y="2239695"/>
              <a:ext cx="868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0" dirty="0" smtClean="0">
                  <a:solidFill>
                    <a:srgbClr val="0000FF"/>
                  </a:solidFill>
                  <a:latin typeface="Arial Black"/>
                  <a:cs typeface="Arial Black"/>
                </a:rPr>
                <a:t>2015</a:t>
              </a:r>
              <a:endParaRPr lang="en-US" baseline="0" dirty="0" smtClean="0">
                <a:solidFill>
                  <a:srgbClr val="0000F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64052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2020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5475" y="2133600"/>
            <a:ext cx="84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130nm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67645" y="214365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90nm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60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65nm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1097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45nm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17899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32nm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244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22nm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626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14nm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008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10nm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39000" y="2133600"/>
            <a:ext cx="61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7nm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77200" y="2133600"/>
            <a:ext cx="61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5nm</a:t>
            </a:r>
          </a:p>
        </p:txBody>
      </p:sp>
      <p:sp>
        <p:nvSpPr>
          <p:cNvPr id="49" name="Left Brace 48"/>
          <p:cNvSpPr/>
          <p:nvPr/>
        </p:nvSpPr>
        <p:spPr bwMode="auto">
          <a:xfrm rot="16200000">
            <a:off x="4267200" y="2286000"/>
            <a:ext cx="304800" cy="7620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624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>
                <a:solidFill>
                  <a:srgbClr val="0000FF"/>
                </a:solidFill>
                <a:latin typeface="Calibri"/>
                <a:cs typeface="Calibri"/>
              </a:rPr>
              <a:t>CHEAP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15000" y="2743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AGGRESSIVE …….NEXT</a:t>
            </a:r>
          </a:p>
        </p:txBody>
      </p:sp>
      <p:sp>
        <p:nvSpPr>
          <p:cNvPr id="55" name="Left Brace 54"/>
          <p:cNvSpPr/>
          <p:nvPr/>
        </p:nvSpPr>
        <p:spPr bwMode="auto">
          <a:xfrm rot="16200000">
            <a:off x="6172200" y="2209800"/>
            <a:ext cx="304800" cy="9144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rgbClr val="E25B00"/>
              </a:solidFill>
              <a:effectLst/>
              <a:latin typeface="Arial" pitchFamily="33" charset="0"/>
            </a:endParaRPr>
          </a:p>
        </p:txBody>
      </p:sp>
      <p:sp>
        <p:nvSpPr>
          <p:cNvPr id="58" name="Left Brace 57"/>
          <p:cNvSpPr/>
          <p:nvPr/>
        </p:nvSpPr>
        <p:spPr bwMode="auto">
          <a:xfrm rot="16200000">
            <a:off x="7543800" y="1828800"/>
            <a:ext cx="304800" cy="16764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E25B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0288" y="350520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aseline="0" dirty="0" smtClean="0">
                <a:solidFill>
                  <a:srgbClr val="E25B00"/>
                </a:solidFill>
                <a:latin typeface="Arial Black"/>
                <a:cs typeface="Arial Black"/>
              </a:rPr>
              <a:t>LOW</a:t>
            </a:r>
          </a:p>
          <a:p>
            <a:pPr algn="ctr"/>
            <a:r>
              <a:rPr lang="en-US" sz="2000" baseline="0" dirty="0" smtClean="0">
                <a:solidFill>
                  <a:srgbClr val="E25B00"/>
                </a:solidFill>
                <a:latin typeface="Arial Black"/>
                <a:cs typeface="Arial Black"/>
              </a:rPr>
              <a:t>POWER</a:t>
            </a:r>
          </a:p>
        </p:txBody>
      </p:sp>
      <p:pic>
        <p:nvPicPr>
          <p:cNvPr id="7" name="Picture 6" descr="internet_of_things_rqT3SN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3692770" cy="20574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54097" y="3505200"/>
            <a:ext cx="3962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aseline="0" dirty="0" smtClean="0">
                <a:solidFill>
                  <a:srgbClr val="E25B00"/>
                </a:solidFill>
                <a:latin typeface="Arial Black"/>
                <a:cs typeface="Arial Black"/>
              </a:rPr>
              <a:t>CONNECTIVITY, MOBILITY,</a:t>
            </a:r>
          </a:p>
          <a:p>
            <a:pPr algn="ctr"/>
            <a:r>
              <a:rPr lang="en-US" sz="2000" baseline="0" dirty="0" smtClean="0">
                <a:solidFill>
                  <a:srgbClr val="E25B00"/>
                </a:solidFill>
                <a:latin typeface="Arial Black"/>
                <a:cs typeface="Arial Black"/>
              </a:rPr>
              <a:t>INTERNET-OF-THINGS…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3065" y="4778514"/>
            <a:ext cx="861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0" dirty="0" smtClean="0">
                <a:solidFill>
                  <a:srgbClr val="2F4DB2"/>
                </a:solidFill>
                <a:latin typeface="Arial Black"/>
                <a:cs typeface="Arial Black"/>
              </a:rPr>
              <a:t>==</a:t>
            </a:r>
          </a:p>
        </p:txBody>
      </p:sp>
      <p:pic>
        <p:nvPicPr>
          <p:cNvPr id="11" name="Picture 10" descr="020-electric-battery-icon-VectorCopy-bi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5817" r="26977"/>
          <a:stretch/>
        </p:blipFill>
        <p:spPr>
          <a:xfrm>
            <a:off x="5638800" y="4191001"/>
            <a:ext cx="1428181" cy="21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5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Analog History…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first decade (more or less) of 21</a:t>
            </a:r>
            <a:r>
              <a:rPr lang="en-US" baseline="30000" dirty="0" smtClean="0"/>
              <a:t>st</a:t>
            </a:r>
            <a:r>
              <a:rPr lang="en-US" dirty="0" smtClean="0"/>
              <a:t> century, lots of startups doing first ‘real’ products, based on previous decade of R&amp;D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3" descr="\\Ampere\Ampere_devel\aweitzel\Corporate Identity\neo logos\newlogo1018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1962477" cy="381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WINNT\Profiles\aweitzel\Desktop\ad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2" r="71509" b="74713"/>
          <a:stretch>
            <a:fillRect/>
          </a:stretch>
        </p:blipFill>
        <p:spPr bwMode="auto">
          <a:xfrm>
            <a:off x="7010400" y="2743200"/>
            <a:ext cx="1447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WINNT\Profiles\aweitzel\Desktop\antri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43200"/>
            <a:ext cx="1143000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WINNT\Profiles\aweitzel\Desktop\barcelon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2133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WINNT\Profiles\aweitzel\Desktop\comCAD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1752600" cy="4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C:\WINNT\Profiles\aweitzel\Desktop\April\cadexterity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7" t="8556" r="4820"/>
          <a:stretch>
            <a:fillRect/>
          </a:stretch>
        </p:blipFill>
        <p:spPr bwMode="auto">
          <a:xfrm>
            <a:off x="3429000" y="3352800"/>
            <a:ext cx="19812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C:\WINNT\Profiles\aweitzel\Desktop\April\aw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1031" r="52614" b="-24226"/>
          <a:stretch>
            <a:fillRect/>
          </a:stretch>
        </p:blipFill>
        <p:spPr bwMode="auto">
          <a:xfrm>
            <a:off x="5562600" y="3505200"/>
            <a:ext cx="2895600" cy="3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_ciranova.gi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44" b="32362"/>
          <a:stretch/>
        </p:blipFill>
        <p:spPr>
          <a:xfrm>
            <a:off x="3810000" y="4572000"/>
            <a:ext cx="1600200" cy="395945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162800" y="55626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8" r="35849"/>
          <a:stretch>
            <a:fillRect/>
          </a:stretch>
        </p:blipFill>
        <p:spPr bwMode="auto">
          <a:xfrm>
            <a:off x="7086600" y="4495800"/>
            <a:ext cx="13716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creen shot 2011-07-08 at 5.31.42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41" b="3691"/>
          <a:stretch/>
        </p:blipFill>
        <p:spPr>
          <a:xfrm>
            <a:off x="533400" y="2667000"/>
            <a:ext cx="1813253" cy="298055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1794932" y="2590800"/>
            <a:ext cx="762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pic>
        <p:nvPicPr>
          <p:cNvPr id="11" name="Picture 10" descr="logo-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648200"/>
            <a:ext cx="1359405" cy="339851"/>
          </a:xfrm>
          <a:prstGeom prst="rect">
            <a:avLst/>
          </a:prstGeom>
        </p:spPr>
      </p:pic>
      <p:pic>
        <p:nvPicPr>
          <p:cNvPr id="17" name="Picture 16" descr="solido_logo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1099376" cy="372670"/>
          </a:xfrm>
          <a:prstGeom prst="rect">
            <a:avLst/>
          </a:prstGeom>
        </p:spPr>
      </p:pic>
      <p:pic>
        <p:nvPicPr>
          <p:cNvPr id="15" name="Picture 14" descr="Screen Shot 2015-03-27 at 9.29.17 A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715000"/>
            <a:ext cx="4800600" cy="47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Analog CAD Opportunities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8" name="Right Arrow 7"/>
          <p:cNvSpPr/>
          <p:nvPr/>
        </p:nvSpPr>
        <p:spPr bwMode="auto">
          <a:xfrm>
            <a:off x="457200" y="1752600"/>
            <a:ext cx="8458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42774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01867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83682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24589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65497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06404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47311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88219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29126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0034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10941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51848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92756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633663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74571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715478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756385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797293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838200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Group 35"/>
          <p:cNvGrpSpPr/>
          <p:nvPr/>
        </p:nvGrpSpPr>
        <p:grpSpPr>
          <a:xfrm>
            <a:off x="304800" y="1401495"/>
            <a:ext cx="8411895" cy="415637"/>
            <a:chOff x="304800" y="2239695"/>
            <a:chExt cx="8411895" cy="415637"/>
          </a:xfrm>
        </p:grpSpPr>
        <p:sp>
          <p:nvSpPr>
            <p:cNvPr id="31" name="TextBox 30"/>
            <p:cNvSpPr txBox="1"/>
            <p:nvPr/>
          </p:nvSpPr>
          <p:spPr>
            <a:xfrm>
              <a:off x="304800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2001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38157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2005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62400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2010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97295" y="2239695"/>
              <a:ext cx="868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0" dirty="0" smtClean="0">
                  <a:solidFill>
                    <a:srgbClr val="0000FF"/>
                  </a:solidFill>
                  <a:latin typeface="Arial Black"/>
                  <a:cs typeface="Arial Black"/>
                </a:rPr>
                <a:t>2015</a:t>
              </a:r>
              <a:endParaRPr lang="en-US" baseline="0" dirty="0" smtClean="0">
                <a:solidFill>
                  <a:srgbClr val="0000F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64052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2020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5475" y="2133600"/>
            <a:ext cx="84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130nm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67645" y="214365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90nm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60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65nm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1097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45nm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17899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32nm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244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22nm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626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14nm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008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10nm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39000" y="2133600"/>
            <a:ext cx="61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7nm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77200" y="2133600"/>
            <a:ext cx="61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5nm</a:t>
            </a:r>
          </a:p>
        </p:txBody>
      </p:sp>
      <p:sp>
        <p:nvSpPr>
          <p:cNvPr id="49" name="Left Brace 48"/>
          <p:cNvSpPr/>
          <p:nvPr/>
        </p:nvSpPr>
        <p:spPr bwMode="auto">
          <a:xfrm rot="16200000">
            <a:off x="4267200" y="2286000"/>
            <a:ext cx="304800" cy="7620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624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>
                <a:solidFill>
                  <a:srgbClr val="0000FF"/>
                </a:solidFill>
                <a:latin typeface="Calibri"/>
                <a:cs typeface="Calibri"/>
              </a:rPr>
              <a:t>CHEAP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15000" y="2743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AGGRESSIVE …….NEXT</a:t>
            </a:r>
          </a:p>
        </p:txBody>
      </p:sp>
      <p:sp>
        <p:nvSpPr>
          <p:cNvPr id="55" name="Left Brace 54"/>
          <p:cNvSpPr/>
          <p:nvPr/>
        </p:nvSpPr>
        <p:spPr bwMode="auto">
          <a:xfrm rot="16200000">
            <a:off x="6172200" y="2209800"/>
            <a:ext cx="304800" cy="9144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rgbClr val="E25B00"/>
              </a:solidFill>
              <a:effectLst/>
              <a:latin typeface="Arial" pitchFamily="33" charset="0"/>
            </a:endParaRPr>
          </a:p>
        </p:txBody>
      </p:sp>
      <p:sp>
        <p:nvSpPr>
          <p:cNvPr id="58" name="Left Brace 57"/>
          <p:cNvSpPr/>
          <p:nvPr/>
        </p:nvSpPr>
        <p:spPr bwMode="auto">
          <a:xfrm rot="16200000">
            <a:off x="7543800" y="1828800"/>
            <a:ext cx="304800" cy="16764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E25B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685800" y="3200400"/>
            <a:ext cx="3810000" cy="205740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5410200" y="3276600"/>
            <a:ext cx="3505200" cy="1981200"/>
          </a:xfrm>
          <a:prstGeom prst="roundRect">
            <a:avLst/>
          </a:prstGeom>
          <a:solidFill>
            <a:srgbClr val="FFD7BE"/>
          </a:solidFill>
          <a:ln w="9525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3352800"/>
            <a:ext cx="3733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0" dirty="0" smtClean="0">
                <a:latin typeface="Calibri"/>
                <a:cs typeface="Calibri"/>
              </a:rPr>
              <a:t>LAST PLANAR NODE CMOS</a:t>
            </a:r>
          </a:p>
          <a:p>
            <a:endParaRPr lang="en-US" sz="2000" b="1" baseline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tabLst>
                <a:tab pos="2173288" algn="l"/>
              </a:tabLst>
            </a:pPr>
            <a:r>
              <a:rPr lang="en-US" sz="2000" b="1" baseline="0" dirty="0" smtClean="0">
                <a:latin typeface="Calibri"/>
                <a:cs typeface="Calibri"/>
              </a:rPr>
              <a:t>Old problems:	</a:t>
            </a:r>
            <a:r>
              <a:rPr lang="en-US" b="1" baseline="0" dirty="0" smtClean="0">
                <a:latin typeface="Arial Black"/>
                <a:cs typeface="Arial Black"/>
              </a:rPr>
              <a:t>Worse</a:t>
            </a:r>
            <a:endParaRPr lang="en-US" b="1" baseline="0" dirty="0"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  <a:tabLst>
                <a:tab pos="2173288" algn="l"/>
              </a:tabLst>
            </a:pPr>
            <a:endParaRPr lang="en-US" sz="2000" b="1" baseline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tabLst>
                <a:tab pos="2173288" algn="l"/>
              </a:tabLst>
            </a:pPr>
            <a:r>
              <a:rPr lang="en-US" sz="2000" b="1" baseline="0" dirty="0" smtClean="0">
                <a:latin typeface="Calibri"/>
                <a:cs typeface="Calibri"/>
              </a:rPr>
              <a:t>Grand challenge:  </a:t>
            </a:r>
            <a:r>
              <a:rPr lang="en-US" b="1" u="sng" baseline="0" dirty="0" smtClean="0">
                <a:solidFill>
                  <a:srgbClr val="E25B00"/>
                </a:solidFill>
                <a:latin typeface="Arial Black"/>
                <a:cs typeface="Arial Black"/>
              </a:rPr>
              <a:t>Aesthetics</a:t>
            </a:r>
            <a:endParaRPr lang="en-US" sz="2000" b="1" u="sng" baseline="0" dirty="0" smtClean="0">
              <a:solidFill>
                <a:srgbClr val="E25B00"/>
              </a:solidFill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  <a:tabLst>
                <a:tab pos="2173288" algn="l"/>
              </a:tabLst>
            </a:pPr>
            <a:endParaRPr lang="en-US" sz="2000" b="1" baseline="0" dirty="0" smtClean="0">
              <a:latin typeface="Calibri"/>
              <a:cs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74705" y="3352800"/>
            <a:ext cx="3581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0" dirty="0" smtClean="0">
                <a:latin typeface="Calibri"/>
                <a:cs typeface="Calibri"/>
              </a:rPr>
              <a:t>NEW NON-PLANAR NODES</a:t>
            </a:r>
          </a:p>
          <a:p>
            <a:endParaRPr lang="en-US" sz="2000" b="1" baseline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tabLst>
                <a:tab pos="2173288" algn="l"/>
              </a:tabLst>
            </a:pPr>
            <a:r>
              <a:rPr lang="en-US" sz="2000" b="1" baseline="0" dirty="0" smtClean="0">
                <a:latin typeface="Calibri"/>
                <a:cs typeface="Calibri"/>
              </a:rPr>
              <a:t>New problems:  	</a:t>
            </a:r>
            <a:r>
              <a:rPr lang="en-US" b="1" baseline="0" dirty="0" smtClean="0">
                <a:latin typeface="Arial Black"/>
                <a:cs typeface="Arial Black"/>
              </a:rPr>
              <a:t>Many</a:t>
            </a:r>
            <a:endParaRPr lang="en-US" b="1" baseline="0" dirty="0"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  <a:tabLst>
                <a:tab pos="2173288" algn="l"/>
              </a:tabLst>
            </a:pPr>
            <a:endParaRPr lang="en-US" sz="2000" b="1" baseline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tabLst>
                <a:tab pos="2173288" algn="l"/>
              </a:tabLst>
            </a:pPr>
            <a:r>
              <a:rPr lang="en-US" sz="2000" b="1" baseline="0" dirty="0" smtClean="0">
                <a:latin typeface="Calibri"/>
                <a:cs typeface="Calibri"/>
              </a:rPr>
              <a:t>Grand challenge:  </a:t>
            </a:r>
            <a:r>
              <a:rPr lang="en-US" b="1" u="sng" baseline="0" dirty="0" smtClean="0">
                <a:solidFill>
                  <a:srgbClr val="E25B00"/>
                </a:solidFill>
                <a:latin typeface="Arial Black"/>
                <a:cs typeface="Arial Black"/>
              </a:rPr>
              <a:t>FinFets</a:t>
            </a:r>
            <a:endParaRPr lang="en-US" sz="2000" b="1" u="sng" baseline="0" dirty="0" smtClean="0">
              <a:solidFill>
                <a:srgbClr val="E25B00"/>
              </a:solidFill>
              <a:latin typeface="Arial Black"/>
              <a:cs typeface="Arial Black"/>
            </a:endParaRPr>
          </a:p>
          <a:p>
            <a:pPr marL="285750" indent="-285750">
              <a:buFont typeface="Arial"/>
              <a:buChar char="•"/>
            </a:pPr>
            <a:endParaRPr lang="en-US" sz="2000" b="1" baseline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b="1" baseline="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b="1" baseline="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3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“Aesthetics Grand Challenge” for Layout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6627" name="Content Placeholder 8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1447801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Allow layout designers to 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communicate geometric intent </a:t>
            </a:r>
            <a:b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</a:rPr>
              <a:t>quickly and accurately, and use this to drive 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automatic layouts…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(1) Obtained </a:t>
            </a:r>
            <a:r>
              <a:rPr lang="en-US" b="1" dirty="0" err="1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Easy+Fast</a:t>
            </a:r>
            <a:r>
              <a:rPr lang="en-US" dirty="0" smtClean="0">
                <a:latin typeface="Calibri" charset="0"/>
                <a:ea typeface="ＭＳ Ｐゴシック" charset="0"/>
              </a:rPr>
              <a:t> (interactive, real-time)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(2) Appear 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0"/>
              </a:rPr>
              <a:t>Trustworthy</a:t>
            </a:r>
            <a:r>
              <a:rPr lang="en-US" dirty="0" smtClean="0">
                <a:latin typeface="Calibri" charset="0"/>
                <a:ea typeface="ＭＳ Ｐゴシック" charset="0"/>
              </a:rPr>
              <a:t> (</a:t>
            </a:r>
            <a:r>
              <a:rPr lang="en-US" i="1" dirty="0" smtClean="0">
                <a:latin typeface="Calibri" charset="0"/>
                <a:ea typeface="ＭＳ Ｐゴシック" charset="0"/>
              </a:rPr>
              <a:t>exactly</a:t>
            </a:r>
            <a:r>
              <a:rPr lang="en-US" dirty="0" smtClean="0">
                <a:latin typeface="Calibri" charset="0"/>
                <a:ea typeface="ＭＳ Ｐゴシック" charset="0"/>
              </a:rPr>
              <a:t> match designer’s aesthetics)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2133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0" dirty="0">
                <a:solidFill>
                  <a:srgbClr val="595959"/>
                </a:solidFill>
                <a:latin typeface="Calibri" charset="0"/>
              </a:rPr>
              <a:t> Slide </a:t>
            </a:r>
            <a:fld id="{3C467B89-B0FB-D44C-B8FD-BFFC97C3E3C5}" type="slidenum">
              <a:rPr lang="en-US" sz="1400" baseline="0">
                <a:solidFill>
                  <a:srgbClr val="595959"/>
                </a:solidFill>
                <a:latin typeface="Calibri" charset="0"/>
              </a:rPr>
              <a:pPr eaLnBrk="1" hangingPunct="1"/>
              <a:t>41</a:t>
            </a:fld>
            <a:endParaRPr lang="en-US" sz="1400" baseline="0" dirty="0">
              <a:solidFill>
                <a:srgbClr val="595959"/>
              </a:solidFill>
              <a:latin typeface="Calibri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05200" y="3352800"/>
            <a:ext cx="3959225" cy="2743200"/>
            <a:chOff x="3505200" y="3352800"/>
            <a:chExt cx="3959225" cy="2743200"/>
          </a:xfrm>
        </p:grpSpPr>
        <p:pic>
          <p:nvPicPr>
            <p:cNvPr id="26630" name="Picture 5" descr="Screen shot 2010-03-13 at 11.19.2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352800"/>
              <a:ext cx="312102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Right Arrow 9"/>
            <p:cNvSpPr>
              <a:spLocks noChangeArrowheads="1"/>
            </p:cNvSpPr>
            <p:nvPr/>
          </p:nvSpPr>
          <p:spPr bwMode="auto">
            <a:xfrm>
              <a:off x="3505200" y="4267200"/>
              <a:ext cx="609600" cy="7858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25B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19400" y="6477000"/>
            <a:ext cx="2895600" cy="381000"/>
          </a:xfrm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0" dirty="0" smtClean="0">
                <a:solidFill>
                  <a:srgbClr val="595959"/>
                </a:solidFill>
                <a:latin typeface="Calibri"/>
                <a:cs typeface="Calibri"/>
              </a:rPr>
              <a:t>©  Rob A. Rutenbar 2015</a:t>
            </a:r>
            <a:endParaRPr lang="en-US" sz="1400" baseline="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CLEAN NAPK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352800"/>
            <a:ext cx="2018890" cy="266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08255" y="4175808"/>
            <a:ext cx="698141" cy="896778"/>
            <a:chOff x="1908255" y="4175808"/>
            <a:chExt cx="698141" cy="896778"/>
          </a:xfrm>
        </p:grpSpPr>
        <p:sp>
          <p:nvSpPr>
            <p:cNvPr id="3" name="Freeform 2"/>
            <p:cNvSpPr/>
            <p:nvPr/>
          </p:nvSpPr>
          <p:spPr>
            <a:xfrm>
              <a:off x="1954797" y="4315445"/>
              <a:ext cx="651599" cy="432209"/>
            </a:xfrm>
            <a:custGeom>
              <a:avLst/>
              <a:gdLst>
                <a:gd name="connsiteX0" fmla="*/ 59841 w 605056"/>
                <a:gd name="connsiteY0" fmla="*/ 0 h 432209"/>
                <a:gd name="connsiteX1" fmla="*/ 59841 w 605056"/>
                <a:gd name="connsiteY1" fmla="*/ 0 h 432209"/>
                <a:gd name="connsiteX2" fmla="*/ 39894 w 605056"/>
                <a:gd name="connsiteY2" fmla="*/ 53195 h 432209"/>
                <a:gd name="connsiteX3" fmla="*/ 33245 w 605056"/>
                <a:gd name="connsiteY3" fmla="*/ 73143 h 432209"/>
                <a:gd name="connsiteX4" fmla="*/ 19947 w 605056"/>
                <a:gd name="connsiteY4" fmla="*/ 139637 h 432209"/>
                <a:gd name="connsiteX5" fmla="*/ 6649 w 605056"/>
                <a:gd name="connsiteY5" fmla="*/ 226079 h 432209"/>
                <a:gd name="connsiteX6" fmla="*/ 0 w 605056"/>
                <a:gd name="connsiteY6" fmla="*/ 239377 h 432209"/>
                <a:gd name="connsiteX7" fmla="*/ 505322 w 605056"/>
                <a:gd name="connsiteY7" fmla="*/ 432209 h 432209"/>
                <a:gd name="connsiteX8" fmla="*/ 605056 w 605056"/>
                <a:gd name="connsiteY8" fmla="*/ 126338 h 432209"/>
                <a:gd name="connsiteX9" fmla="*/ 59841 w 605056"/>
                <a:gd name="connsiteY9" fmla="*/ 0 h 432209"/>
                <a:gd name="connsiteX0" fmla="*/ 106384 w 651599"/>
                <a:gd name="connsiteY0" fmla="*/ 0 h 432209"/>
                <a:gd name="connsiteX1" fmla="*/ 106384 w 651599"/>
                <a:gd name="connsiteY1" fmla="*/ 0 h 432209"/>
                <a:gd name="connsiteX2" fmla="*/ 86437 w 651599"/>
                <a:gd name="connsiteY2" fmla="*/ 53195 h 432209"/>
                <a:gd name="connsiteX3" fmla="*/ 79788 w 651599"/>
                <a:gd name="connsiteY3" fmla="*/ 73143 h 432209"/>
                <a:gd name="connsiteX4" fmla="*/ 66490 w 651599"/>
                <a:gd name="connsiteY4" fmla="*/ 139637 h 432209"/>
                <a:gd name="connsiteX5" fmla="*/ 53192 w 651599"/>
                <a:gd name="connsiteY5" fmla="*/ 226079 h 432209"/>
                <a:gd name="connsiteX6" fmla="*/ 0 w 651599"/>
                <a:gd name="connsiteY6" fmla="*/ 305871 h 432209"/>
                <a:gd name="connsiteX7" fmla="*/ 551865 w 651599"/>
                <a:gd name="connsiteY7" fmla="*/ 432209 h 432209"/>
                <a:gd name="connsiteX8" fmla="*/ 651599 w 651599"/>
                <a:gd name="connsiteY8" fmla="*/ 126338 h 432209"/>
                <a:gd name="connsiteX9" fmla="*/ 106384 w 651599"/>
                <a:gd name="connsiteY9" fmla="*/ 0 h 43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599" h="432209">
                  <a:moveTo>
                    <a:pt x="106384" y="0"/>
                  </a:moveTo>
                  <a:lnTo>
                    <a:pt x="106384" y="0"/>
                  </a:lnTo>
                  <a:cubicBezTo>
                    <a:pt x="99735" y="17732"/>
                    <a:pt x="92908" y="35398"/>
                    <a:pt x="86437" y="53195"/>
                  </a:cubicBezTo>
                  <a:cubicBezTo>
                    <a:pt x="84042" y="59782"/>
                    <a:pt x="81364" y="66313"/>
                    <a:pt x="79788" y="73143"/>
                  </a:cubicBezTo>
                  <a:cubicBezTo>
                    <a:pt x="74706" y="95168"/>
                    <a:pt x="70206" y="117341"/>
                    <a:pt x="66490" y="139637"/>
                  </a:cubicBezTo>
                  <a:cubicBezTo>
                    <a:pt x="61631" y="168791"/>
                    <a:pt x="64274" y="198373"/>
                    <a:pt x="53192" y="226079"/>
                  </a:cubicBezTo>
                  <a:cubicBezTo>
                    <a:pt x="42110" y="253785"/>
                    <a:pt x="2216" y="301438"/>
                    <a:pt x="0" y="305871"/>
                  </a:cubicBezTo>
                  <a:lnTo>
                    <a:pt x="551865" y="432209"/>
                  </a:lnTo>
                  <a:lnTo>
                    <a:pt x="651599" y="126338"/>
                  </a:lnTo>
                  <a:lnTo>
                    <a:pt x="106384" y="0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034586" y="4175808"/>
              <a:ext cx="359044" cy="691535"/>
            </a:xfrm>
            <a:custGeom>
              <a:avLst/>
              <a:gdLst>
                <a:gd name="connsiteX0" fmla="*/ 219416 w 359044"/>
                <a:gd name="connsiteY0" fmla="*/ 0 h 691535"/>
                <a:gd name="connsiteX1" fmla="*/ 0 w 359044"/>
                <a:gd name="connsiteY1" fmla="*/ 658288 h 691535"/>
                <a:gd name="connsiteX2" fmla="*/ 119681 w 359044"/>
                <a:gd name="connsiteY2" fmla="*/ 691535 h 691535"/>
                <a:gd name="connsiteX3" fmla="*/ 359044 w 359044"/>
                <a:gd name="connsiteY3" fmla="*/ 6649 h 691535"/>
                <a:gd name="connsiteX4" fmla="*/ 219416 w 359044"/>
                <a:gd name="connsiteY4" fmla="*/ 0 h 69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044" h="691535">
                  <a:moveTo>
                    <a:pt x="219416" y="0"/>
                  </a:moveTo>
                  <a:lnTo>
                    <a:pt x="0" y="658288"/>
                  </a:lnTo>
                  <a:lnTo>
                    <a:pt x="119681" y="691535"/>
                  </a:lnTo>
                  <a:lnTo>
                    <a:pt x="359044" y="6649"/>
                  </a:lnTo>
                  <a:lnTo>
                    <a:pt x="219416" y="0"/>
                  </a:lnTo>
                  <a:close/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209800" y="4267200"/>
              <a:ext cx="359044" cy="691535"/>
            </a:xfrm>
            <a:custGeom>
              <a:avLst/>
              <a:gdLst>
                <a:gd name="connsiteX0" fmla="*/ 219416 w 359044"/>
                <a:gd name="connsiteY0" fmla="*/ 0 h 691535"/>
                <a:gd name="connsiteX1" fmla="*/ 0 w 359044"/>
                <a:gd name="connsiteY1" fmla="*/ 658288 h 691535"/>
                <a:gd name="connsiteX2" fmla="*/ 119681 w 359044"/>
                <a:gd name="connsiteY2" fmla="*/ 691535 h 691535"/>
                <a:gd name="connsiteX3" fmla="*/ 359044 w 359044"/>
                <a:gd name="connsiteY3" fmla="*/ 6649 h 691535"/>
                <a:gd name="connsiteX4" fmla="*/ 219416 w 359044"/>
                <a:gd name="connsiteY4" fmla="*/ 0 h 69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044" h="691535">
                  <a:moveTo>
                    <a:pt x="219416" y="0"/>
                  </a:moveTo>
                  <a:lnTo>
                    <a:pt x="0" y="658288"/>
                  </a:lnTo>
                  <a:lnTo>
                    <a:pt x="119681" y="691535"/>
                  </a:lnTo>
                  <a:lnTo>
                    <a:pt x="359044" y="6649"/>
                  </a:lnTo>
                  <a:lnTo>
                    <a:pt x="219416" y="0"/>
                  </a:lnTo>
                  <a:close/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070698" y="4197649"/>
              <a:ext cx="313532" cy="592828"/>
            </a:xfrm>
            <a:custGeom>
              <a:avLst/>
              <a:gdLst>
                <a:gd name="connsiteX0" fmla="*/ 306883 w 313532"/>
                <a:gd name="connsiteY0" fmla="*/ 0 h 592828"/>
                <a:gd name="connsiteX1" fmla="*/ 233745 w 313532"/>
                <a:gd name="connsiteY1" fmla="*/ 13299 h 592828"/>
                <a:gd name="connsiteX2" fmla="*/ 213798 w 313532"/>
                <a:gd name="connsiteY2" fmla="*/ 19948 h 592828"/>
                <a:gd name="connsiteX3" fmla="*/ 240394 w 313532"/>
                <a:gd name="connsiteY3" fmla="*/ 26597 h 592828"/>
                <a:gd name="connsiteX4" fmla="*/ 313532 w 313532"/>
                <a:gd name="connsiteY4" fmla="*/ 33247 h 592828"/>
                <a:gd name="connsiteX5" fmla="*/ 286936 w 313532"/>
                <a:gd name="connsiteY5" fmla="*/ 46546 h 592828"/>
                <a:gd name="connsiteX6" fmla="*/ 193851 w 313532"/>
                <a:gd name="connsiteY6" fmla="*/ 59844 h 592828"/>
                <a:gd name="connsiteX7" fmla="*/ 220447 w 313532"/>
                <a:gd name="connsiteY7" fmla="*/ 66494 h 592828"/>
                <a:gd name="connsiteX8" fmla="*/ 280287 w 313532"/>
                <a:gd name="connsiteY8" fmla="*/ 73143 h 592828"/>
                <a:gd name="connsiteX9" fmla="*/ 253692 w 313532"/>
                <a:gd name="connsiteY9" fmla="*/ 79792 h 592828"/>
                <a:gd name="connsiteX10" fmla="*/ 127361 w 313532"/>
                <a:gd name="connsiteY10" fmla="*/ 99741 h 592828"/>
                <a:gd name="connsiteX11" fmla="*/ 260341 w 313532"/>
                <a:gd name="connsiteY11" fmla="*/ 119689 h 592828"/>
                <a:gd name="connsiteX12" fmla="*/ 280287 w 313532"/>
                <a:gd name="connsiteY12" fmla="*/ 126338 h 592828"/>
                <a:gd name="connsiteX13" fmla="*/ 260341 w 313532"/>
                <a:gd name="connsiteY13" fmla="*/ 146286 h 592828"/>
                <a:gd name="connsiteX14" fmla="*/ 200500 w 313532"/>
                <a:gd name="connsiteY14" fmla="*/ 152936 h 592828"/>
                <a:gd name="connsiteX15" fmla="*/ 147308 w 313532"/>
                <a:gd name="connsiteY15" fmla="*/ 179533 h 592828"/>
                <a:gd name="connsiteX16" fmla="*/ 260341 w 313532"/>
                <a:gd name="connsiteY16" fmla="*/ 206131 h 592828"/>
                <a:gd name="connsiteX17" fmla="*/ 240394 w 313532"/>
                <a:gd name="connsiteY17" fmla="*/ 212780 h 592828"/>
                <a:gd name="connsiteX18" fmla="*/ 207149 w 313532"/>
                <a:gd name="connsiteY18" fmla="*/ 226079 h 592828"/>
                <a:gd name="connsiteX19" fmla="*/ 134010 w 313532"/>
                <a:gd name="connsiteY19" fmla="*/ 239377 h 592828"/>
                <a:gd name="connsiteX20" fmla="*/ 87467 w 313532"/>
                <a:gd name="connsiteY20" fmla="*/ 259326 h 592828"/>
                <a:gd name="connsiteX21" fmla="*/ 67520 w 313532"/>
                <a:gd name="connsiteY21" fmla="*/ 265975 h 592828"/>
                <a:gd name="connsiteX22" fmla="*/ 100765 w 313532"/>
                <a:gd name="connsiteY22" fmla="*/ 272624 h 592828"/>
                <a:gd name="connsiteX23" fmla="*/ 167255 w 313532"/>
                <a:gd name="connsiteY23" fmla="*/ 279274 h 592828"/>
                <a:gd name="connsiteX24" fmla="*/ 140659 w 313532"/>
                <a:gd name="connsiteY24" fmla="*/ 285923 h 592828"/>
                <a:gd name="connsiteX25" fmla="*/ 67520 w 313532"/>
                <a:gd name="connsiteY25" fmla="*/ 305871 h 592828"/>
                <a:gd name="connsiteX26" fmla="*/ 27627 w 313532"/>
                <a:gd name="connsiteY26" fmla="*/ 325819 h 592828"/>
                <a:gd name="connsiteX27" fmla="*/ 7680 w 313532"/>
                <a:gd name="connsiteY27" fmla="*/ 332469 h 592828"/>
                <a:gd name="connsiteX28" fmla="*/ 40924 w 313532"/>
                <a:gd name="connsiteY28" fmla="*/ 352417 h 592828"/>
                <a:gd name="connsiteX29" fmla="*/ 120712 w 313532"/>
                <a:gd name="connsiteY29" fmla="*/ 365716 h 592828"/>
                <a:gd name="connsiteX30" fmla="*/ 140659 w 313532"/>
                <a:gd name="connsiteY30" fmla="*/ 372365 h 592828"/>
                <a:gd name="connsiteX31" fmla="*/ 160606 w 313532"/>
                <a:gd name="connsiteY31" fmla="*/ 385664 h 592828"/>
                <a:gd name="connsiteX32" fmla="*/ 134010 w 313532"/>
                <a:gd name="connsiteY32" fmla="*/ 405612 h 592828"/>
                <a:gd name="connsiteX33" fmla="*/ 100765 w 313532"/>
                <a:gd name="connsiteY33" fmla="*/ 412261 h 592828"/>
                <a:gd name="connsiteX34" fmla="*/ 47573 w 313532"/>
                <a:gd name="connsiteY34" fmla="*/ 425560 h 592828"/>
                <a:gd name="connsiteX35" fmla="*/ 20978 w 313532"/>
                <a:gd name="connsiteY35" fmla="*/ 445508 h 592828"/>
                <a:gd name="connsiteX36" fmla="*/ 1031 w 313532"/>
                <a:gd name="connsiteY36" fmla="*/ 458807 h 592828"/>
                <a:gd name="connsiteX37" fmla="*/ 40924 w 313532"/>
                <a:gd name="connsiteY37" fmla="*/ 465456 h 592828"/>
                <a:gd name="connsiteX38" fmla="*/ 173904 w 313532"/>
                <a:gd name="connsiteY38" fmla="*/ 472106 h 592828"/>
                <a:gd name="connsiteX39" fmla="*/ 207149 w 313532"/>
                <a:gd name="connsiteY39" fmla="*/ 478755 h 592828"/>
                <a:gd name="connsiteX40" fmla="*/ 187202 w 313532"/>
                <a:gd name="connsiteY40" fmla="*/ 492054 h 592828"/>
                <a:gd name="connsiteX41" fmla="*/ 153957 w 313532"/>
                <a:gd name="connsiteY41" fmla="*/ 498703 h 592828"/>
                <a:gd name="connsiteX42" fmla="*/ 127361 w 313532"/>
                <a:gd name="connsiteY42" fmla="*/ 505352 h 592828"/>
                <a:gd name="connsiteX43" fmla="*/ 60871 w 313532"/>
                <a:gd name="connsiteY43" fmla="*/ 531950 h 592828"/>
                <a:gd name="connsiteX44" fmla="*/ 20978 w 313532"/>
                <a:gd name="connsiteY44" fmla="*/ 558547 h 592828"/>
                <a:gd name="connsiteX45" fmla="*/ 40924 w 313532"/>
                <a:gd name="connsiteY45" fmla="*/ 565197 h 592828"/>
                <a:gd name="connsiteX46" fmla="*/ 94116 w 313532"/>
                <a:gd name="connsiteY46" fmla="*/ 578496 h 592828"/>
                <a:gd name="connsiteX47" fmla="*/ 67520 w 313532"/>
                <a:gd name="connsiteY47" fmla="*/ 585145 h 592828"/>
                <a:gd name="connsiteX48" fmla="*/ 1031 w 313532"/>
                <a:gd name="connsiteY48" fmla="*/ 591794 h 59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13532" h="592828">
                  <a:moveTo>
                    <a:pt x="306883" y="0"/>
                  </a:moveTo>
                  <a:cubicBezTo>
                    <a:pt x="282504" y="4433"/>
                    <a:pt x="257974" y="8107"/>
                    <a:pt x="233745" y="13299"/>
                  </a:cubicBezTo>
                  <a:cubicBezTo>
                    <a:pt x="226892" y="14768"/>
                    <a:pt x="210664" y="13679"/>
                    <a:pt x="213798" y="19948"/>
                  </a:cubicBezTo>
                  <a:cubicBezTo>
                    <a:pt x="217885" y="28121"/>
                    <a:pt x="231336" y="25389"/>
                    <a:pt x="240394" y="26597"/>
                  </a:cubicBezTo>
                  <a:cubicBezTo>
                    <a:pt x="264659" y="29833"/>
                    <a:pt x="289153" y="31030"/>
                    <a:pt x="313532" y="33247"/>
                  </a:cubicBezTo>
                  <a:cubicBezTo>
                    <a:pt x="304667" y="37680"/>
                    <a:pt x="296655" y="44602"/>
                    <a:pt x="286936" y="46546"/>
                  </a:cubicBezTo>
                  <a:cubicBezTo>
                    <a:pt x="141255" y="75684"/>
                    <a:pt x="255793" y="39197"/>
                    <a:pt x="193851" y="59844"/>
                  </a:cubicBezTo>
                  <a:cubicBezTo>
                    <a:pt x="202716" y="62061"/>
                    <a:pt x="211415" y="65104"/>
                    <a:pt x="220447" y="66494"/>
                  </a:cubicBezTo>
                  <a:cubicBezTo>
                    <a:pt x="240283" y="69546"/>
                    <a:pt x="261653" y="65689"/>
                    <a:pt x="280287" y="73143"/>
                  </a:cubicBezTo>
                  <a:cubicBezTo>
                    <a:pt x="288771" y="76537"/>
                    <a:pt x="262718" y="78367"/>
                    <a:pt x="253692" y="79792"/>
                  </a:cubicBezTo>
                  <a:cubicBezTo>
                    <a:pt x="115897" y="101550"/>
                    <a:pt x="194396" y="82980"/>
                    <a:pt x="127361" y="99741"/>
                  </a:cubicBezTo>
                  <a:cubicBezTo>
                    <a:pt x="224775" y="115977"/>
                    <a:pt x="180394" y="109694"/>
                    <a:pt x="260341" y="119689"/>
                  </a:cubicBezTo>
                  <a:cubicBezTo>
                    <a:pt x="266990" y="121905"/>
                    <a:pt x="280287" y="119330"/>
                    <a:pt x="280287" y="126338"/>
                  </a:cubicBezTo>
                  <a:cubicBezTo>
                    <a:pt x="280287" y="135741"/>
                    <a:pt x="269261" y="143312"/>
                    <a:pt x="260341" y="146286"/>
                  </a:cubicBezTo>
                  <a:cubicBezTo>
                    <a:pt x="241301" y="152633"/>
                    <a:pt x="220447" y="150719"/>
                    <a:pt x="200500" y="152936"/>
                  </a:cubicBezTo>
                  <a:cubicBezTo>
                    <a:pt x="182769" y="161802"/>
                    <a:pt x="133291" y="165515"/>
                    <a:pt x="147308" y="179533"/>
                  </a:cubicBezTo>
                  <a:cubicBezTo>
                    <a:pt x="189251" y="221478"/>
                    <a:pt x="157876" y="198811"/>
                    <a:pt x="260341" y="206131"/>
                  </a:cubicBezTo>
                  <a:cubicBezTo>
                    <a:pt x="253692" y="208347"/>
                    <a:pt x="246956" y="210319"/>
                    <a:pt x="240394" y="212780"/>
                  </a:cubicBezTo>
                  <a:cubicBezTo>
                    <a:pt x="229219" y="216971"/>
                    <a:pt x="218728" y="223184"/>
                    <a:pt x="207149" y="226079"/>
                  </a:cubicBezTo>
                  <a:cubicBezTo>
                    <a:pt x="183110" y="232089"/>
                    <a:pt x="158239" y="234185"/>
                    <a:pt x="134010" y="239377"/>
                  </a:cubicBezTo>
                  <a:cubicBezTo>
                    <a:pt x="113222" y="243832"/>
                    <a:pt x="108222" y="250430"/>
                    <a:pt x="87467" y="259326"/>
                  </a:cubicBezTo>
                  <a:cubicBezTo>
                    <a:pt x="81025" y="262087"/>
                    <a:pt x="74169" y="263759"/>
                    <a:pt x="67520" y="265975"/>
                  </a:cubicBezTo>
                  <a:cubicBezTo>
                    <a:pt x="78602" y="268191"/>
                    <a:pt x="89563" y="271130"/>
                    <a:pt x="100765" y="272624"/>
                  </a:cubicBezTo>
                  <a:cubicBezTo>
                    <a:pt x="122843" y="275568"/>
                    <a:pt x="146124" y="272230"/>
                    <a:pt x="167255" y="279274"/>
                  </a:cubicBezTo>
                  <a:cubicBezTo>
                    <a:pt x="175924" y="282164"/>
                    <a:pt x="149328" y="283033"/>
                    <a:pt x="140659" y="285923"/>
                  </a:cubicBezTo>
                  <a:cubicBezTo>
                    <a:pt x="76590" y="307280"/>
                    <a:pt x="139865" y="293814"/>
                    <a:pt x="67520" y="305871"/>
                  </a:cubicBezTo>
                  <a:cubicBezTo>
                    <a:pt x="54222" y="312520"/>
                    <a:pt x="41213" y="319780"/>
                    <a:pt x="27627" y="325819"/>
                  </a:cubicBezTo>
                  <a:cubicBezTo>
                    <a:pt x="21222" y="328666"/>
                    <a:pt x="4546" y="326200"/>
                    <a:pt x="7680" y="332469"/>
                  </a:cubicBezTo>
                  <a:cubicBezTo>
                    <a:pt x="13459" y="344028"/>
                    <a:pt x="28526" y="348770"/>
                    <a:pt x="40924" y="352417"/>
                  </a:cubicBezTo>
                  <a:cubicBezTo>
                    <a:pt x="66791" y="360026"/>
                    <a:pt x="94273" y="360428"/>
                    <a:pt x="120712" y="365716"/>
                  </a:cubicBezTo>
                  <a:cubicBezTo>
                    <a:pt x="127585" y="367091"/>
                    <a:pt x="134010" y="370149"/>
                    <a:pt x="140659" y="372365"/>
                  </a:cubicBezTo>
                  <a:cubicBezTo>
                    <a:pt x="147308" y="376798"/>
                    <a:pt x="162173" y="377828"/>
                    <a:pt x="160606" y="385664"/>
                  </a:cubicBezTo>
                  <a:cubicBezTo>
                    <a:pt x="158433" y="396531"/>
                    <a:pt x="144137" y="401111"/>
                    <a:pt x="134010" y="405612"/>
                  </a:cubicBezTo>
                  <a:cubicBezTo>
                    <a:pt x="123683" y="410202"/>
                    <a:pt x="111777" y="409720"/>
                    <a:pt x="100765" y="412261"/>
                  </a:cubicBezTo>
                  <a:cubicBezTo>
                    <a:pt x="82957" y="416371"/>
                    <a:pt x="65304" y="421127"/>
                    <a:pt x="47573" y="425560"/>
                  </a:cubicBezTo>
                  <a:cubicBezTo>
                    <a:pt x="38708" y="432209"/>
                    <a:pt x="29995" y="439067"/>
                    <a:pt x="20978" y="445508"/>
                  </a:cubicBezTo>
                  <a:cubicBezTo>
                    <a:pt x="14475" y="450153"/>
                    <a:pt x="-4619" y="453156"/>
                    <a:pt x="1031" y="458807"/>
                  </a:cubicBezTo>
                  <a:cubicBezTo>
                    <a:pt x="10563" y="468340"/>
                    <a:pt x="27483" y="464422"/>
                    <a:pt x="40924" y="465456"/>
                  </a:cubicBezTo>
                  <a:cubicBezTo>
                    <a:pt x="85175" y="468860"/>
                    <a:pt x="129577" y="469889"/>
                    <a:pt x="173904" y="472106"/>
                  </a:cubicBezTo>
                  <a:cubicBezTo>
                    <a:pt x="184986" y="474322"/>
                    <a:pt x="200880" y="469352"/>
                    <a:pt x="207149" y="478755"/>
                  </a:cubicBezTo>
                  <a:cubicBezTo>
                    <a:pt x="211582" y="485404"/>
                    <a:pt x="194684" y="489248"/>
                    <a:pt x="187202" y="492054"/>
                  </a:cubicBezTo>
                  <a:cubicBezTo>
                    <a:pt x="176620" y="496022"/>
                    <a:pt x="164989" y="496251"/>
                    <a:pt x="153957" y="498703"/>
                  </a:cubicBezTo>
                  <a:cubicBezTo>
                    <a:pt x="145036" y="500685"/>
                    <a:pt x="136226" y="503136"/>
                    <a:pt x="127361" y="505352"/>
                  </a:cubicBezTo>
                  <a:cubicBezTo>
                    <a:pt x="58649" y="556891"/>
                    <a:pt x="149811" y="494890"/>
                    <a:pt x="60871" y="531950"/>
                  </a:cubicBezTo>
                  <a:cubicBezTo>
                    <a:pt x="46118" y="538097"/>
                    <a:pt x="20978" y="558547"/>
                    <a:pt x="20978" y="558547"/>
                  </a:cubicBezTo>
                  <a:cubicBezTo>
                    <a:pt x="27627" y="560764"/>
                    <a:pt x="34163" y="563353"/>
                    <a:pt x="40924" y="565197"/>
                  </a:cubicBezTo>
                  <a:cubicBezTo>
                    <a:pt x="58556" y="570006"/>
                    <a:pt x="79495" y="567530"/>
                    <a:pt x="94116" y="578496"/>
                  </a:cubicBezTo>
                  <a:cubicBezTo>
                    <a:pt x="101426" y="583979"/>
                    <a:pt x="76307" y="582635"/>
                    <a:pt x="67520" y="585145"/>
                  </a:cubicBezTo>
                  <a:cubicBezTo>
                    <a:pt x="27078" y="596700"/>
                    <a:pt x="67370" y="591794"/>
                    <a:pt x="1031" y="591794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 rot="806519">
              <a:off x="1928439" y="4843986"/>
              <a:ext cx="228600" cy="2286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908255" y="4867305"/>
              <a:ext cx="265959" cy="146324"/>
            </a:xfrm>
            <a:custGeom>
              <a:avLst/>
              <a:gdLst>
                <a:gd name="connsiteX0" fmla="*/ 0 w 265959"/>
                <a:gd name="connsiteY0" fmla="*/ 146324 h 146324"/>
                <a:gd name="connsiteX1" fmla="*/ 73139 w 265959"/>
                <a:gd name="connsiteY1" fmla="*/ 133026 h 146324"/>
                <a:gd name="connsiteX2" fmla="*/ 93086 w 265959"/>
                <a:gd name="connsiteY2" fmla="*/ 126376 h 146324"/>
                <a:gd name="connsiteX3" fmla="*/ 132980 w 265959"/>
                <a:gd name="connsiteY3" fmla="*/ 93129 h 146324"/>
                <a:gd name="connsiteX4" fmla="*/ 152927 w 265959"/>
                <a:gd name="connsiteY4" fmla="*/ 79831 h 146324"/>
                <a:gd name="connsiteX5" fmla="*/ 199469 w 265959"/>
                <a:gd name="connsiteY5" fmla="*/ 59882 h 146324"/>
                <a:gd name="connsiteX6" fmla="*/ 219416 w 265959"/>
                <a:gd name="connsiteY6" fmla="*/ 46584 h 146324"/>
                <a:gd name="connsiteX7" fmla="*/ 246012 w 265959"/>
                <a:gd name="connsiteY7" fmla="*/ 19986 h 146324"/>
                <a:gd name="connsiteX8" fmla="*/ 265959 w 265959"/>
                <a:gd name="connsiteY8" fmla="*/ 38 h 14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959" h="146324">
                  <a:moveTo>
                    <a:pt x="0" y="146324"/>
                  </a:moveTo>
                  <a:cubicBezTo>
                    <a:pt x="24380" y="141891"/>
                    <a:pt x="48910" y="138218"/>
                    <a:pt x="73139" y="133026"/>
                  </a:cubicBezTo>
                  <a:cubicBezTo>
                    <a:pt x="79992" y="131557"/>
                    <a:pt x="86817" y="129511"/>
                    <a:pt x="93086" y="126376"/>
                  </a:cubicBezTo>
                  <a:cubicBezTo>
                    <a:pt x="117850" y="113993"/>
                    <a:pt x="110921" y="111512"/>
                    <a:pt x="132980" y="93129"/>
                  </a:cubicBezTo>
                  <a:cubicBezTo>
                    <a:pt x="139119" y="88013"/>
                    <a:pt x="145989" y="83796"/>
                    <a:pt x="152927" y="79831"/>
                  </a:cubicBezTo>
                  <a:cubicBezTo>
                    <a:pt x="249762" y="24494"/>
                    <a:pt x="124884" y="97177"/>
                    <a:pt x="199469" y="59882"/>
                  </a:cubicBezTo>
                  <a:cubicBezTo>
                    <a:pt x="206616" y="56308"/>
                    <a:pt x="212767" y="51017"/>
                    <a:pt x="219416" y="46584"/>
                  </a:cubicBezTo>
                  <a:cubicBezTo>
                    <a:pt x="233923" y="3061"/>
                    <a:pt x="213774" y="45778"/>
                    <a:pt x="246012" y="19986"/>
                  </a:cubicBezTo>
                  <a:cubicBezTo>
                    <a:pt x="273250" y="-1806"/>
                    <a:pt x="247793" y="38"/>
                    <a:pt x="265959" y="38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 rot="16403616">
              <a:off x="1886171" y="4864515"/>
              <a:ext cx="265959" cy="146324"/>
            </a:xfrm>
            <a:custGeom>
              <a:avLst/>
              <a:gdLst>
                <a:gd name="connsiteX0" fmla="*/ 0 w 265959"/>
                <a:gd name="connsiteY0" fmla="*/ 146324 h 146324"/>
                <a:gd name="connsiteX1" fmla="*/ 73139 w 265959"/>
                <a:gd name="connsiteY1" fmla="*/ 133026 h 146324"/>
                <a:gd name="connsiteX2" fmla="*/ 93086 w 265959"/>
                <a:gd name="connsiteY2" fmla="*/ 126376 h 146324"/>
                <a:gd name="connsiteX3" fmla="*/ 132980 w 265959"/>
                <a:gd name="connsiteY3" fmla="*/ 93129 h 146324"/>
                <a:gd name="connsiteX4" fmla="*/ 152927 w 265959"/>
                <a:gd name="connsiteY4" fmla="*/ 79831 h 146324"/>
                <a:gd name="connsiteX5" fmla="*/ 199469 w 265959"/>
                <a:gd name="connsiteY5" fmla="*/ 59882 h 146324"/>
                <a:gd name="connsiteX6" fmla="*/ 219416 w 265959"/>
                <a:gd name="connsiteY6" fmla="*/ 46584 h 146324"/>
                <a:gd name="connsiteX7" fmla="*/ 246012 w 265959"/>
                <a:gd name="connsiteY7" fmla="*/ 19986 h 146324"/>
                <a:gd name="connsiteX8" fmla="*/ 265959 w 265959"/>
                <a:gd name="connsiteY8" fmla="*/ 38 h 14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959" h="146324">
                  <a:moveTo>
                    <a:pt x="0" y="146324"/>
                  </a:moveTo>
                  <a:cubicBezTo>
                    <a:pt x="24380" y="141891"/>
                    <a:pt x="48910" y="138218"/>
                    <a:pt x="73139" y="133026"/>
                  </a:cubicBezTo>
                  <a:cubicBezTo>
                    <a:pt x="79992" y="131557"/>
                    <a:pt x="86817" y="129511"/>
                    <a:pt x="93086" y="126376"/>
                  </a:cubicBezTo>
                  <a:cubicBezTo>
                    <a:pt x="117850" y="113993"/>
                    <a:pt x="110921" y="111512"/>
                    <a:pt x="132980" y="93129"/>
                  </a:cubicBezTo>
                  <a:cubicBezTo>
                    <a:pt x="139119" y="88013"/>
                    <a:pt x="145989" y="83796"/>
                    <a:pt x="152927" y="79831"/>
                  </a:cubicBezTo>
                  <a:cubicBezTo>
                    <a:pt x="249762" y="24494"/>
                    <a:pt x="124884" y="97177"/>
                    <a:pt x="199469" y="59882"/>
                  </a:cubicBezTo>
                  <a:cubicBezTo>
                    <a:pt x="206616" y="56308"/>
                    <a:pt x="212767" y="51017"/>
                    <a:pt x="219416" y="46584"/>
                  </a:cubicBezTo>
                  <a:cubicBezTo>
                    <a:pt x="233923" y="3061"/>
                    <a:pt x="213774" y="45778"/>
                    <a:pt x="246012" y="19986"/>
                  </a:cubicBezTo>
                  <a:cubicBezTo>
                    <a:pt x="273250" y="-1806"/>
                    <a:pt x="247793" y="38"/>
                    <a:pt x="265959" y="38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 rot="20819795">
            <a:off x="4263706" y="4220290"/>
            <a:ext cx="3260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aseline="0" dirty="0" smtClean="0">
                <a:solidFill>
                  <a:schemeClr val="bg1"/>
                </a:solidFill>
                <a:latin typeface="Arial Black"/>
                <a:cs typeface="Arial Black"/>
              </a:rPr>
              <a:t>Think: </a:t>
            </a:r>
          </a:p>
          <a:p>
            <a:pPr algn="ctr"/>
            <a:r>
              <a:rPr lang="en-US" sz="3200" baseline="0" dirty="0" err="1" smtClean="0">
                <a:solidFill>
                  <a:schemeClr val="bg1"/>
                </a:solidFill>
                <a:latin typeface="Arial Black"/>
                <a:cs typeface="Arial Black"/>
              </a:rPr>
              <a:t>Floorplanning</a:t>
            </a:r>
            <a:endParaRPr lang="en-US" sz="3200" baseline="0" dirty="0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777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‘Corollary’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layout happens in </a:t>
            </a:r>
            <a:r>
              <a:rPr lang="en-US" dirty="0" smtClean="0">
                <a:solidFill>
                  <a:srgbClr val="E25B00"/>
                </a:solidFill>
              </a:rPr>
              <a:t>generators</a:t>
            </a:r>
            <a:r>
              <a:rPr lang="en-US" dirty="0" smtClean="0"/>
              <a:t>?  What in </a:t>
            </a:r>
            <a:r>
              <a:rPr lang="en-US" dirty="0" smtClean="0">
                <a:solidFill>
                  <a:srgbClr val="E25B00"/>
                </a:solidFill>
              </a:rPr>
              <a:t>place/route</a:t>
            </a:r>
            <a:r>
              <a:rPr lang="en-US" dirty="0" smtClean="0"/>
              <a:t>?</a:t>
            </a:r>
          </a:p>
          <a:p>
            <a:r>
              <a:rPr lang="en-US" dirty="0" smtClean="0"/>
              <a:t>Hint:  At final CMOS nodes, interesting action </a:t>
            </a:r>
            <a:r>
              <a:rPr lang="en-US" dirty="0" smtClean="0">
                <a:solidFill>
                  <a:srgbClr val="E25B00"/>
                </a:solidFill>
              </a:rPr>
              <a:t>in both</a:t>
            </a:r>
            <a:endParaRPr lang="en-US" dirty="0">
              <a:solidFill>
                <a:srgbClr val="E25B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8" name="Picture 23" descr="C:\Program Files\Eudora\Attachments\constraintedito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5713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301801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20819795">
            <a:off x="1117656" y="3628736"/>
            <a:ext cx="11647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aseline="0" dirty="0" smtClean="0">
                <a:solidFill>
                  <a:schemeClr val="bg1"/>
                </a:solidFill>
                <a:latin typeface="Arial Black"/>
                <a:cs typeface="Arial Black"/>
              </a:rPr>
              <a:t>GEN</a:t>
            </a:r>
          </a:p>
        </p:txBody>
      </p:sp>
      <p:sp>
        <p:nvSpPr>
          <p:cNvPr id="11" name="TextBox 10"/>
          <p:cNvSpPr txBox="1"/>
          <p:nvPr/>
        </p:nvSpPr>
        <p:spPr>
          <a:xfrm rot="20819795">
            <a:off x="4130468" y="4089909"/>
            <a:ext cx="39092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aseline="0" dirty="0" smtClean="0">
                <a:solidFill>
                  <a:schemeClr val="bg1"/>
                </a:solidFill>
                <a:latin typeface="Arial Black"/>
                <a:cs typeface="Arial Black"/>
              </a:rPr>
              <a:t>PLACE &amp; ROUTE</a:t>
            </a:r>
          </a:p>
        </p:txBody>
      </p:sp>
    </p:spTree>
    <p:extLst>
      <p:ext uri="{BB962C8B-B14F-4D97-AF65-F5344CB8AC3E}">
        <p14:creationId xmlns:p14="http://schemas.microsoft.com/office/powerpoint/2010/main" val="32622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FinFet</a:t>
            </a:r>
            <a:r>
              <a:rPr lang="en-US" dirty="0" smtClean="0"/>
              <a:t> Challenge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Devices are radically different, dominated by </a:t>
            </a:r>
            <a:r>
              <a:rPr lang="en-US" dirty="0" err="1" smtClean="0">
                <a:solidFill>
                  <a:srgbClr val="E25B00"/>
                </a:solidFill>
              </a:rPr>
              <a:t>litho</a:t>
            </a:r>
            <a:r>
              <a:rPr lang="en-US" dirty="0" smtClean="0">
                <a:solidFill>
                  <a:srgbClr val="E25B00"/>
                </a:solidFill>
              </a:rPr>
              <a:t> regularity</a:t>
            </a:r>
            <a:endParaRPr lang="en-US" dirty="0">
              <a:solidFill>
                <a:srgbClr val="E25B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Interconnect stack also different, </a:t>
            </a:r>
            <a:r>
              <a:rPr lang="en-US" dirty="0" smtClean="0">
                <a:solidFill>
                  <a:srgbClr val="E25B00"/>
                </a:solidFill>
              </a:rPr>
              <a:t>very fine pitch</a:t>
            </a:r>
            <a:r>
              <a:rPr lang="en-US" dirty="0" smtClean="0"/>
              <a:t> for lower Metals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14600"/>
            <a:ext cx="3762810" cy="2895600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62000" y="5715000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aseline="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Source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: Jan et al, “A 22nm SOC platform technology featuring 3-D </a:t>
            </a:r>
            <a:r>
              <a:rPr lang="en-US" sz="800" baseline="0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tr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-gate and high-k/metal gate, optimized for ultra low power, high performance and high density SOC applications,”, Prof IEEE IEDM, 2012.  </a:t>
            </a:r>
          </a:p>
        </p:txBody>
      </p:sp>
      <p:pic>
        <p:nvPicPr>
          <p:cNvPr id="11" name="Picture 10" descr="Screen Shot 2015-03-27 at 4.1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38400"/>
            <a:ext cx="3327400" cy="29339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7800" y="5715000"/>
            <a:ext cx="28956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" baseline="0">
                <a:solidFill>
                  <a:schemeClr val="bg1">
                    <a:lumMod val="50000"/>
                  </a:schemeClr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 eaLnBrk="0" hangingPunct="0">
              <a:defRPr sz="2400">
                <a:ea typeface="ＭＳ Ｐゴシック" charset="0"/>
              </a:defRPr>
            </a:lvl2pPr>
            <a:lvl3pPr marL="1143000" indent="-228600" eaLnBrk="0" hangingPunct="0">
              <a:defRPr sz="2400">
                <a:ea typeface="ＭＳ Ｐゴシック" charset="0"/>
              </a:defRPr>
            </a:lvl3pPr>
            <a:lvl4pPr marL="1600200" indent="-228600" eaLnBrk="0" hangingPunct="0">
              <a:defRPr sz="2400">
                <a:ea typeface="ＭＳ Ｐゴシック" charset="0"/>
              </a:defRPr>
            </a:lvl4pPr>
            <a:lvl5pPr marL="2057400" indent="-228600" eaLnBrk="0" hangingPunct="0">
              <a:defRPr sz="2400"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9pPr>
          </a:lstStyle>
          <a:p>
            <a:r>
              <a:rPr lang="en-US" dirty="0"/>
              <a:t>Source:  R. </a:t>
            </a:r>
            <a:r>
              <a:rPr lang="en-US" dirty="0" err="1"/>
              <a:t>Borkar</a:t>
            </a:r>
            <a:r>
              <a:rPr lang="en-US" dirty="0"/>
              <a:t>, N. Bohr, S. </a:t>
            </a:r>
            <a:r>
              <a:rPr lang="en-US" dirty="0" err="1"/>
              <a:t>Jourdan</a:t>
            </a:r>
            <a:r>
              <a:rPr lang="en-US" dirty="0"/>
              <a:t>, Advancing Moore’s Law on 2014.  Aug 11, 2014.  Intel Corp. </a:t>
            </a:r>
          </a:p>
        </p:txBody>
      </p:sp>
    </p:spTree>
    <p:extLst>
      <p:ext uri="{BB962C8B-B14F-4D97-AF65-F5344CB8AC3E}">
        <p14:creationId xmlns:p14="http://schemas.microsoft.com/office/powerpoint/2010/main" val="5006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460375" y="4137024"/>
            <a:ext cx="4343400" cy="304800"/>
          </a:xfrm>
          <a:prstGeom prst="rect">
            <a:avLst/>
          </a:prstGeom>
          <a:solidFill>
            <a:srgbClr val="20F705"/>
          </a:solidFill>
          <a:ln w="9525" cap="flat" cmpd="sng" algn="ctr">
            <a:solidFill>
              <a:srgbClr val="20F7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grpSp>
        <p:nvGrpSpPr>
          <p:cNvPr id="236" name="Group 235"/>
          <p:cNvGrpSpPr/>
          <p:nvPr/>
        </p:nvGrpSpPr>
        <p:grpSpPr>
          <a:xfrm>
            <a:off x="460375" y="2324100"/>
            <a:ext cx="4343400" cy="3544890"/>
            <a:chOff x="1905000" y="2209800"/>
            <a:chExt cx="4343400" cy="3544890"/>
          </a:xfrm>
        </p:grpSpPr>
        <p:sp>
          <p:nvSpPr>
            <p:cNvPr id="8" name="Rectangle 7"/>
            <p:cNvSpPr/>
            <p:nvPr/>
          </p:nvSpPr>
          <p:spPr bwMode="auto">
            <a:xfrm>
              <a:off x="1905000" y="2209800"/>
              <a:ext cx="4343400" cy="2286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905000" y="2474910"/>
              <a:ext cx="4343400" cy="2286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05000" y="3016248"/>
              <a:ext cx="4343400" cy="2286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05000" y="3276599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905000" y="3421062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905000" y="3552828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905000" y="3689352"/>
              <a:ext cx="4343400" cy="3048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905000" y="4351866"/>
              <a:ext cx="4343400" cy="3048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905000" y="5102220"/>
              <a:ext cx="4343400" cy="3048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905000" y="4685237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905000" y="4821234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905000" y="4953000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905000" y="5449890"/>
              <a:ext cx="4343400" cy="3048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905000" y="2743200"/>
              <a:ext cx="4343400" cy="2286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457200" y="2362200"/>
            <a:ext cx="4349750" cy="3479800"/>
            <a:chOff x="1901825" y="2247900"/>
            <a:chExt cx="4349750" cy="3479800"/>
          </a:xfrm>
        </p:grpSpPr>
        <p:grpSp>
          <p:nvGrpSpPr>
            <p:cNvPr id="127" name="Group 126"/>
            <p:cNvGrpSpPr/>
            <p:nvPr/>
          </p:nvGrpSpPr>
          <p:grpSpPr>
            <a:xfrm>
              <a:off x="1905000" y="3054350"/>
              <a:ext cx="4343400" cy="156845"/>
              <a:chOff x="6248400" y="2244725"/>
              <a:chExt cx="76200" cy="156845"/>
            </a:xfrm>
          </p:grpSpPr>
          <p:cxnSp>
            <p:nvCxnSpPr>
              <p:cNvPr id="128" name="Straight Connector 127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6248400" y="240157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6248400" y="2349289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0" name="Group 139"/>
            <p:cNvGrpSpPr/>
            <p:nvPr/>
          </p:nvGrpSpPr>
          <p:grpSpPr>
            <a:xfrm>
              <a:off x="1905000" y="3581400"/>
              <a:ext cx="4343400" cy="52282"/>
              <a:chOff x="6248400" y="2244725"/>
              <a:chExt cx="76200" cy="52282"/>
            </a:xfrm>
          </p:grpSpPr>
          <p:cxnSp>
            <p:nvCxnSpPr>
              <p:cNvPr id="141" name="Straight Connector 140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4" name="Group 173"/>
            <p:cNvGrpSpPr/>
            <p:nvPr/>
          </p:nvGrpSpPr>
          <p:grpSpPr>
            <a:xfrm flipV="1">
              <a:off x="1905000" y="4994274"/>
              <a:ext cx="4343400" cy="45719"/>
              <a:chOff x="6248400" y="2244725"/>
              <a:chExt cx="76200" cy="52282"/>
            </a:xfrm>
          </p:grpSpPr>
          <p:cxnSp>
            <p:nvCxnSpPr>
              <p:cNvPr id="175" name="Straight Connector 174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7" name="Group 176"/>
            <p:cNvGrpSpPr/>
            <p:nvPr/>
          </p:nvGrpSpPr>
          <p:grpSpPr>
            <a:xfrm>
              <a:off x="1905000" y="5137150"/>
              <a:ext cx="4343400" cy="241300"/>
              <a:chOff x="6248400" y="3721100"/>
              <a:chExt cx="76200" cy="241300"/>
            </a:xfrm>
          </p:grpSpPr>
          <p:cxnSp>
            <p:nvCxnSpPr>
              <p:cNvPr id="178" name="Straight Connector 177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3" name="Group 182"/>
            <p:cNvGrpSpPr/>
            <p:nvPr/>
          </p:nvGrpSpPr>
          <p:grpSpPr>
            <a:xfrm>
              <a:off x="1905000" y="5486400"/>
              <a:ext cx="4343400" cy="241300"/>
              <a:chOff x="6248400" y="3721100"/>
              <a:chExt cx="76200" cy="241300"/>
            </a:xfrm>
          </p:grpSpPr>
          <p:cxnSp>
            <p:nvCxnSpPr>
              <p:cNvPr id="184" name="Straight Connector 183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0" name="Group 189"/>
            <p:cNvGrpSpPr/>
            <p:nvPr/>
          </p:nvGrpSpPr>
          <p:grpSpPr>
            <a:xfrm>
              <a:off x="1905000" y="4371975"/>
              <a:ext cx="4343400" cy="241300"/>
              <a:chOff x="6248400" y="3721100"/>
              <a:chExt cx="76200" cy="241300"/>
            </a:xfrm>
          </p:grpSpPr>
          <p:cxnSp>
            <p:nvCxnSpPr>
              <p:cNvPr id="191" name="Straight Connector 190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6" name="Group 195"/>
            <p:cNvGrpSpPr/>
            <p:nvPr/>
          </p:nvGrpSpPr>
          <p:grpSpPr>
            <a:xfrm>
              <a:off x="1905000" y="4051300"/>
              <a:ext cx="4343400" cy="241300"/>
              <a:chOff x="6248400" y="3721100"/>
              <a:chExt cx="76200" cy="241300"/>
            </a:xfrm>
          </p:grpSpPr>
          <p:cxnSp>
            <p:nvCxnSpPr>
              <p:cNvPr id="197" name="Straight Connector 196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2" name="Group 201"/>
            <p:cNvGrpSpPr/>
            <p:nvPr/>
          </p:nvGrpSpPr>
          <p:grpSpPr>
            <a:xfrm>
              <a:off x="1905000" y="3724275"/>
              <a:ext cx="4343400" cy="241300"/>
              <a:chOff x="6248400" y="3721100"/>
              <a:chExt cx="76200" cy="241300"/>
            </a:xfrm>
          </p:grpSpPr>
          <p:cxnSp>
            <p:nvCxnSpPr>
              <p:cNvPr id="203" name="Straight Connector 202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8" name="Group 207"/>
            <p:cNvGrpSpPr/>
            <p:nvPr/>
          </p:nvGrpSpPr>
          <p:grpSpPr>
            <a:xfrm>
              <a:off x="1905000" y="3451225"/>
              <a:ext cx="4343400" cy="52282"/>
              <a:chOff x="6248400" y="2244725"/>
              <a:chExt cx="76200" cy="52282"/>
            </a:xfrm>
          </p:grpSpPr>
          <p:cxnSp>
            <p:nvCxnSpPr>
              <p:cNvPr id="209" name="Straight Connector 208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1" name="Group 210"/>
            <p:cNvGrpSpPr/>
            <p:nvPr/>
          </p:nvGrpSpPr>
          <p:grpSpPr>
            <a:xfrm>
              <a:off x="1908175" y="3308350"/>
              <a:ext cx="4343400" cy="52282"/>
              <a:chOff x="6248400" y="2244725"/>
              <a:chExt cx="76200" cy="52282"/>
            </a:xfrm>
          </p:grpSpPr>
          <p:cxnSp>
            <p:nvCxnSpPr>
              <p:cNvPr id="212" name="Straight Connector 211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4" name="Group 213"/>
            <p:cNvGrpSpPr/>
            <p:nvPr/>
          </p:nvGrpSpPr>
          <p:grpSpPr>
            <a:xfrm flipV="1">
              <a:off x="1905000" y="4857750"/>
              <a:ext cx="4343400" cy="45719"/>
              <a:chOff x="6248400" y="2244725"/>
              <a:chExt cx="76200" cy="52282"/>
            </a:xfrm>
          </p:grpSpPr>
          <p:cxnSp>
            <p:nvCxnSpPr>
              <p:cNvPr id="215" name="Straight Connector 214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7" name="Group 216"/>
            <p:cNvGrpSpPr/>
            <p:nvPr/>
          </p:nvGrpSpPr>
          <p:grpSpPr>
            <a:xfrm flipV="1">
              <a:off x="1901825" y="4711700"/>
              <a:ext cx="4343400" cy="45719"/>
              <a:chOff x="6248400" y="2244725"/>
              <a:chExt cx="76200" cy="52282"/>
            </a:xfrm>
          </p:grpSpPr>
          <p:cxnSp>
            <p:nvCxnSpPr>
              <p:cNvPr id="218" name="Straight Connector 217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0" name="Group 219"/>
            <p:cNvGrpSpPr/>
            <p:nvPr/>
          </p:nvGrpSpPr>
          <p:grpSpPr>
            <a:xfrm>
              <a:off x="1905000" y="2778125"/>
              <a:ext cx="4343400" cy="156845"/>
              <a:chOff x="6248400" y="2244725"/>
              <a:chExt cx="76200" cy="156845"/>
            </a:xfrm>
          </p:grpSpPr>
          <p:cxnSp>
            <p:nvCxnSpPr>
              <p:cNvPr id="221" name="Straight Connector 220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/>
              <p:cNvCxnSpPr/>
              <p:nvPr/>
            </p:nvCxnSpPr>
            <p:spPr bwMode="auto">
              <a:xfrm>
                <a:off x="6248400" y="240157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/>
              <p:cNvCxnSpPr/>
              <p:nvPr/>
            </p:nvCxnSpPr>
            <p:spPr bwMode="auto">
              <a:xfrm>
                <a:off x="6248400" y="2349289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5" name="Group 224"/>
            <p:cNvGrpSpPr/>
            <p:nvPr/>
          </p:nvGrpSpPr>
          <p:grpSpPr>
            <a:xfrm>
              <a:off x="1905000" y="2514600"/>
              <a:ext cx="4343400" cy="156845"/>
              <a:chOff x="6248400" y="2244725"/>
              <a:chExt cx="76200" cy="156845"/>
            </a:xfrm>
          </p:grpSpPr>
          <p:cxnSp>
            <p:nvCxnSpPr>
              <p:cNvPr id="226" name="Straight Connector 225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8" name="Straight Connector 227"/>
              <p:cNvCxnSpPr/>
              <p:nvPr/>
            </p:nvCxnSpPr>
            <p:spPr bwMode="auto">
              <a:xfrm>
                <a:off x="6248400" y="240157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/>
              <p:cNvCxnSpPr/>
              <p:nvPr/>
            </p:nvCxnSpPr>
            <p:spPr bwMode="auto">
              <a:xfrm>
                <a:off x="6248400" y="2349289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0" name="Group 229"/>
            <p:cNvGrpSpPr/>
            <p:nvPr/>
          </p:nvGrpSpPr>
          <p:grpSpPr>
            <a:xfrm>
              <a:off x="1905000" y="2247900"/>
              <a:ext cx="4343400" cy="156845"/>
              <a:chOff x="6248400" y="2244725"/>
              <a:chExt cx="76200" cy="156845"/>
            </a:xfrm>
          </p:grpSpPr>
          <p:cxnSp>
            <p:nvCxnSpPr>
              <p:cNvPr id="231" name="Straight Connector 230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2" name="Straight Connector 231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Straight Connector 232"/>
              <p:cNvCxnSpPr/>
              <p:nvPr/>
            </p:nvCxnSpPr>
            <p:spPr bwMode="auto">
              <a:xfrm>
                <a:off x="6248400" y="240157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4" name="Straight Connector 233"/>
              <p:cNvCxnSpPr/>
              <p:nvPr/>
            </p:nvCxnSpPr>
            <p:spPr bwMode="auto">
              <a:xfrm>
                <a:off x="6248400" y="2349289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FinFet</a:t>
            </a:r>
            <a:r>
              <a:rPr lang="en-US" dirty="0" smtClean="0"/>
              <a:t> Consequence: Placement</a:t>
            </a:r>
            <a:endParaRPr lang="en-US" dirty="0"/>
          </a:p>
        </p:txBody>
      </p:sp>
      <p:sp>
        <p:nvSpPr>
          <p:cNvPr id="237" name="Content Placeholder 236"/>
          <p:cNvSpPr>
            <a:spLocks noGrp="1"/>
          </p:cNvSpPr>
          <p:nvPr>
            <p:ph idx="1"/>
          </p:nvPr>
        </p:nvSpPr>
        <p:spPr>
          <a:xfrm>
            <a:off x="304800" y="1447801"/>
            <a:ext cx="8534400" cy="685800"/>
          </a:xfrm>
        </p:spPr>
        <p:txBody>
          <a:bodyPr/>
          <a:lstStyle/>
          <a:p>
            <a:r>
              <a:rPr lang="en-US" dirty="0" smtClean="0"/>
              <a:t>Custom analog cells look like </a:t>
            </a:r>
            <a:r>
              <a:rPr lang="en-US" dirty="0" smtClean="0">
                <a:solidFill>
                  <a:srgbClr val="E25B00"/>
                </a:solidFill>
              </a:rPr>
              <a:t>row-based layout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189" name="Group 188"/>
          <p:cNvGrpSpPr/>
          <p:nvPr/>
        </p:nvGrpSpPr>
        <p:grpSpPr>
          <a:xfrm>
            <a:off x="536575" y="2324100"/>
            <a:ext cx="4191000" cy="3581400"/>
            <a:chOff x="1981200" y="2209800"/>
            <a:chExt cx="4191000" cy="3581400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19812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0859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21907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2955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24003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25050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26098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27146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28194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9241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30289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1337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34480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36576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9719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42862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46005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49149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52292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55435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58578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2385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35528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37623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40767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43910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47053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50196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53340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56483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59626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38671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41814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44958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48101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51244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54387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57531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60674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33432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61722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8" name="Rectangle 237"/>
          <p:cNvSpPr/>
          <p:nvPr/>
        </p:nvSpPr>
        <p:spPr bwMode="auto">
          <a:xfrm>
            <a:off x="5242950" y="2322816"/>
            <a:ext cx="609600" cy="838200"/>
          </a:xfrm>
          <a:prstGeom prst="rect">
            <a:avLst/>
          </a:prstGeom>
          <a:solidFill>
            <a:srgbClr val="20F7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43" name="Rectangle 242"/>
          <p:cNvSpPr/>
          <p:nvPr/>
        </p:nvSpPr>
        <p:spPr bwMode="auto">
          <a:xfrm rot="16200000">
            <a:off x="5509650" y="2208516"/>
            <a:ext cx="76200" cy="60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44" name="Rectangle 243"/>
          <p:cNvSpPr/>
          <p:nvPr/>
        </p:nvSpPr>
        <p:spPr bwMode="auto">
          <a:xfrm rot="16200000">
            <a:off x="5509650" y="2360916"/>
            <a:ext cx="76200" cy="60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45" name="Rectangle 244"/>
          <p:cNvSpPr/>
          <p:nvPr/>
        </p:nvSpPr>
        <p:spPr bwMode="auto">
          <a:xfrm rot="16200000">
            <a:off x="5509650" y="2513316"/>
            <a:ext cx="76200" cy="60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46" name="Rectangle 245"/>
          <p:cNvSpPr/>
          <p:nvPr/>
        </p:nvSpPr>
        <p:spPr bwMode="auto">
          <a:xfrm rot="16200000">
            <a:off x="5509650" y="2665716"/>
            <a:ext cx="76200" cy="60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41" name="Rectangle 240"/>
          <p:cNvSpPr/>
          <p:nvPr/>
        </p:nvSpPr>
        <p:spPr bwMode="auto">
          <a:xfrm>
            <a:off x="5395350" y="2246616"/>
            <a:ext cx="76200" cy="9906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42" name="Rectangle 241"/>
          <p:cNvSpPr/>
          <p:nvPr/>
        </p:nvSpPr>
        <p:spPr bwMode="auto">
          <a:xfrm>
            <a:off x="5623950" y="2246616"/>
            <a:ext cx="76200" cy="9906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5776350" y="2275854"/>
            <a:ext cx="4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fin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5535480" y="191727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FF0000"/>
                </a:solidFill>
                <a:latin typeface="Calibri"/>
                <a:cs typeface="Calibri"/>
              </a:rPr>
              <a:t>gate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5638800" y="3048000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008000"/>
                </a:solidFill>
                <a:latin typeface="Calibri"/>
                <a:cs typeface="Calibri"/>
              </a:rPr>
              <a:t>diffusion</a:t>
            </a:r>
          </a:p>
        </p:txBody>
      </p:sp>
      <p:sp>
        <p:nvSpPr>
          <p:cNvPr id="251" name="Rectangle 250"/>
          <p:cNvSpPr/>
          <p:nvPr/>
        </p:nvSpPr>
        <p:spPr bwMode="auto">
          <a:xfrm>
            <a:off x="457200" y="3800475"/>
            <a:ext cx="4343400" cy="974725"/>
          </a:xfrm>
          <a:prstGeom prst="rect">
            <a:avLst/>
          </a:prstGeom>
          <a:solidFill>
            <a:srgbClr val="660066">
              <a:alpha val="7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baseline="0" dirty="0" smtClean="0">
                <a:solidFill>
                  <a:schemeClr val="bg1"/>
                </a:solidFill>
                <a:latin typeface="Arial" pitchFamily="33" charset="0"/>
              </a:rPr>
              <a:t>DUMMY DEVICES, ON ALL SIDES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50" name="Rectangle 249"/>
          <p:cNvSpPr/>
          <p:nvPr/>
        </p:nvSpPr>
        <p:spPr bwMode="auto">
          <a:xfrm>
            <a:off x="1627841" y="4139223"/>
            <a:ext cx="1981724" cy="304800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rPr>
              <a:t>ACTIVE DEVICES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2286000"/>
            <a:ext cx="4343400" cy="990600"/>
            <a:chOff x="457200" y="2286000"/>
            <a:chExt cx="4343400" cy="990600"/>
          </a:xfrm>
        </p:grpSpPr>
        <p:sp>
          <p:nvSpPr>
            <p:cNvPr id="254" name="Rectangle 253"/>
            <p:cNvSpPr/>
            <p:nvPr/>
          </p:nvSpPr>
          <p:spPr bwMode="auto">
            <a:xfrm>
              <a:off x="457200" y="2286000"/>
              <a:ext cx="4343400" cy="990600"/>
            </a:xfrm>
            <a:prstGeom prst="rect">
              <a:avLst/>
            </a:prstGeom>
            <a:solidFill>
              <a:srgbClr val="660066">
                <a:alpha val="7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baseline="0" dirty="0" smtClean="0">
                  <a:solidFill>
                    <a:schemeClr val="bg1"/>
                  </a:solidFill>
                  <a:latin typeface="Arial" pitchFamily="33" charset="0"/>
                </a:rPr>
                <a:t>DUMMY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52" name="Rectangle 251"/>
            <p:cNvSpPr/>
            <p:nvPr/>
          </p:nvSpPr>
          <p:spPr bwMode="auto">
            <a:xfrm>
              <a:off x="1905000" y="2590800"/>
              <a:ext cx="1447800" cy="228600"/>
            </a:xfrm>
            <a:prstGeom prst="rect">
              <a:avLst/>
            </a:prstGeom>
            <a:solidFill>
              <a:schemeClr val="bg1">
                <a:lumMod val="65000"/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rPr>
                <a:t>ACTIVE</a:t>
              </a: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53" name="Rectangle 252"/>
            <p:cNvSpPr/>
            <p:nvPr/>
          </p:nvSpPr>
          <p:spPr bwMode="auto">
            <a:xfrm>
              <a:off x="1371600" y="2854090"/>
              <a:ext cx="2514600" cy="228600"/>
            </a:xfrm>
            <a:prstGeom prst="rect">
              <a:avLst/>
            </a:prstGeom>
            <a:solidFill>
              <a:schemeClr val="bg1">
                <a:lumMod val="65000"/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rPr>
                <a:t>ACTIVE </a:t>
              </a: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sp>
        <p:nvSpPr>
          <p:cNvPr id="255" name="TextBox 254"/>
          <p:cNvSpPr txBox="1"/>
          <p:nvPr/>
        </p:nvSpPr>
        <p:spPr>
          <a:xfrm>
            <a:off x="4832975" y="4572000"/>
            <a:ext cx="4006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baseline="0" dirty="0" smtClean="0">
                <a:latin typeface="Calibri"/>
                <a:cs typeface="Calibri"/>
              </a:rPr>
              <a:t>Strict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matching </a:t>
            </a:r>
            <a:r>
              <a:rPr lang="en-US" sz="2000" b="1" baseline="0" dirty="0" smtClean="0">
                <a:latin typeface="Calibri"/>
                <a:cs typeface="Calibri"/>
              </a:rPr>
              <a:t>rules (dummies)</a:t>
            </a:r>
          </a:p>
          <a:p>
            <a:pPr marL="285750" indent="-285750">
              <a:buFont typeface="Arial"/>
              <a:buChar char="•"/>
            </a:pPr>
            <a:r>
              <a:rPr lang="en-US" sz="2000" b="1" baseline="0" dirty="0" smtClean="0">
                <a:latin typeface="Calibri"/>
                <a:cs typeface="Calibri"/>
              </a:rPr>
              <a:t>Strict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density rules </a:t>
            </a:r>
            <a:r>
              <a:rPr lang="en-US" sz="2000" b="1" baseline="0" dirty="0" smtClean="0">
                <a:latin typeface="Calibri"/>
                <a:cs typeface="Calibri"/>
              </a:rPr>
              <a:t>(FEOL, MEOL)</a:t>
            </a:r>
          </a:p>
          <a:p>
            <a:pPr marL="285750" indent="-285750">
              <a:buFont typeface="Arial"/>
              <a:buChar char="•"/>
            </a:pPr>
            <a:r>
              <a:rPr lang="en-US" sz="2000" b="1" baseline="0" dirty="0" smtClean="0">
                <a:latin typeface="Calibri"/>
                <a:cs typeface="Calibri"/>
              </a:rPr>
              <a:t>Strict</a:t>
            </a:r>
            <a:r>
              <a:rPr lang="en-US" sz="2000" b="1" baseline="0" dirty="0" smtClean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lang="en-US" sz="2000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gradient rules</a:t>
            </a:r>
            <a:r>
              <a:rPr lang="en-US" sz="2000" b="1" baseline="0" dirty="0" smtClean="0">
                <a:latin typeface="Calibri"/>
                <a:cs typeface="Calibri"/>
              </a:rPr>
              <a:t> for transition</a:t>
            </a:r>
          </a:p>
          <a:p>
            <a:pPr marL="285750" indent="-285750">
              <a:buFont typeface="Arial"/>
              <a:buChar char="•"/>
            </a:pPr>
            <a:r>
              <a:rPr lang="en-US" sz="2000" b="1" baseline="0" dirty="0" smtClean="0">
                <a:latin typeface="Calibri"/>
                <a:cs typeface="Calibri"/>
              </a:rPr>
              <a:t>Hard to do this by hand…</a:t>
            </a:r>
          </a:p>
        </p:txBody>
      </p:sp>
      <p:pic>
        <p:nvPicPr>
          <p:cNvPr id="3" name="Picture 2" descr="Screen Shot 2015-03-28 at 5.00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286000"/>
            <a:ext cx="1066800" cy="1772152"/>
          </a:xfrm>
          <a:prstGeom prst="rect">
            <a:avLst/>
          </a:prstGeom>
        </p:spPr>
      </p:pic>
      <p:sp>
        <p:nvSpPr>
          <p:cNvPr id="150" name="TextBox 149"/>
          <p:cNvSpPr txBox="1"/>
          <p:nvPr/>
        </p:nvSpPr>
        <p:spPr>
          <a:xfrm>
            <a:off x="5257800" y="6172200"/>
            <a:ext cx="28956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" baseline="0">
                <a:solidFill>
                  <a:schemeClr val="bg1">
                    <a:lumMod val="50000"/>
                  </a:schemeClr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 eaLnBrk="0" hangingPunct="0">
              <a:defRPr sz="2400">
                <a:ea typeface="ＭＳ Ｐゴシック" charset="0"/>
              </a:defRPr>
            </a:lvl2pPr>
            <a:lvl3pPr marL="1143000" indent="-228600" eaLnBrk="0" hangingPunct="0">
              <a:defRPr sz="2400">
                <a:ea typeface="ＭＳ Ｐゴシック" charset="0"/>
              </a:defRPr>
            </a:lvl3pPr>
            <a:lvl4pPr marL="1600200" indent="-228600" eaLnBrk="0" hangingPunct="0">
              <a:defRPr sz="2400">
                <a:ea typeface="ＭＳ Ｐゴシック" charset="0"/>
              </a:defRPr>
            </a:lvl4pPr>
            <a:lvl5pPr marL="2057400" indent="-228600" eaLnBrk="0" hangingPunct="0">
              <a:defRPr sz="2400"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ea typeface="ＭＳ Ｐゴシック" charset="0"/>
              </a:defRPr>
            </a:lvl9pPr>
          </a:lstStyle>
          <a:p>
            <a:r>
              <a:rPr lang="en-US" dirty="0"/>
              <a:t>Source:  R. </a:t>
            </a:r>
            <a:r>
              <a:rPr lang="en-US" dirty="0" err="1"/>
              <a:t>Borkar</a:t>
            </a:r>
            <a:r>
              <a:rPr lang="en-US" dirty="0"/>
              <a:t>, N. Bohr, S. </a:t>
            </a:r>
            <a:r>
              <a:rPr lang="en-US" dirty="0" err="1"/>
              <a:t>Jourdan</a:t>
            </a:r>
            <a:r>
              <a:rPr lang="en-US" dirty="0"/>
              <a:t>, Advancing Moore’s Law on 2014.  Aug 11, 2014.  Intel Corp. 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928750" y="2452677"/>
            <a:ext cx="4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fin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5771232" y="2590800"/>
            <a:ext cx="4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fin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923632" y="2751341"/>
            <a:ext cx="4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fin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7239000" y="2362200"/>
            <a:ext cx="4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/>
                </a:solidFill>
                <a:latin typeface="Calibri"/>
                <a:cs typeface="Calibri"/>
              </a:rPr>
              <a:t>fin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7696200" y="2362200"/>
            <a:ext cx="43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/>
                </a:solidFill>
                <a:latin typeface="Calibri"/>
                <a:cs typeface="Calibri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16484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50" grpId="0" animBg="1"/>
      <p:bldP spid="25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 bwMode="auto">
          <a:xfrm>
            <a:off x="762000" y="4139223"/>
            <a:ext cx="4343400" cy="304800"/>
          </a:xfrm>
          <a:prstGeom prst="rect">
            <a:avLst/>
          </a:prstGeom>
          <a:solidFill>
            <a:srgbClr val="20F705"/>
          </a:solidFill>
          <a:ln w="9525" cap="flat" cmpd="sng" algn="ctr">
            <a:solidFill>
              <a:srgbClr val="20F7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62000" y="5203824"/>
            <a:ext cx="4343400" cy="304800"/>
          </a:xfrm>
          <a:prstGeom prst="rect">
            <a:avLst/>
          </a:prstGeom>
          <a:solidFill>
            <a:srgbClr val="20F705"/>
          </a:solidFill>
          <a:ln w="9525" cap="flat" cmpd="sng" algn="ctr">
            <a:solidFill>
              <a:srgbClr val="20F7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grpSp>
        <p:nvGrpSpPr>
          <p:cNvPr id="236" name="Group 235"/>
          <p:cNvGrpSpPr/>
          <p:nvPr/>
        </p:nvGrpSpPr>
        <p:grpSpPr>
          <a:xfrm>
            <a:off x="765175" y="2324100"/>
            <a:ext cx="4343400" cy="3544890"/>
            <a:chOff x="1905000" y="2209800"/>
            <a:chExt cx="4343400" cy="3544890"/>
          </a:xfrm>
        </p:grpSpPr>
        <p:sp>
          <p:nvSpPr>
            <p:cNvPr id="8" name="Rectangle 7"/>
            <p:cNvSpPr/>
            <p:nvPr/>
          </p:nvSpPr>
          <p:spPr bwMode="auto">
            <a:xfrm>
              <a:off x="1905000" y="2209800"/>
              <a:ext cx="4343400" cy="2286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905000" y="2474910"/>
              <a:ext cx="4343400" cy="2286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05000" y="3016248"/>
              <a:ext cx="4343400" cy="2286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05000" y="3276599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905000" y="3421062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905000" y="3552828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905000" y="3689352"/>
              <a:ext cx="4343400" cy="3048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905000" y="4351866"/>
              <a:ext cx="4343400" cy="3048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905000" y="5102220"/>
              <a:ext cx="4343400" cy="3048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905000" y="4685237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905000" y="4821234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905000" y="4953000"/>
              <a:ext cx="4343400" cy="112713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905000" y="5449890"/>
              <a:ext cx="4343400" cy="3048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905000" y="2743200"/>
              <a:ext cx="4343400" cy="228600"/>
            </a:xfrm>
            <a:prstGeom prst="rect">
              <a:avLst/>
            </a:prstGeom>
            <a:solidFill>
              <a:srgbClr val="20F705"/>
            </a:solidFill>
            <a:ln w="9525" cap="flat" cmpd="sng" algn="ctr">
              <a:solidFill>
                <a:srgbClr val="20F7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762000" y="2362200"/>
            <a:ext cx="4349750" cy="3479800"/>
            <a:chOff x="1901825" y="2247900"/>
            <a:chExt cx="4349750" cy="3479800"/>
          </a:xfrm>
        </p:grpSpPr>
        <p:grpSp>
          <p:nvGrpSpPr>
            <p:cNvPr id="127" name="Group 126"/>
            <p:cNvGrpSpPr/>
            <p:nvPr/>
          </p:nvGrpSpPr>
          <p:grpSpPr>
            <a:xfrm>
              <a:off x="1905000" y="3054350"/>
              <a:ext cx="4343400" cy="156845"/>
              <a:chOff x="6248400" y="2244725"/>
              <a:chExt cx="76200" cy="156845"/>
            </a:xfrm>
          </p:grpSpPr>
          <p:cxnSp>
            <p:nvCxnSpPr>
              <p:cNvPr id="128" name="Straight Connector 127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6248400" y="240157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6248400" y="2349289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0" name="Group 139"/>
            <p:cNvGrpSpPr/>
            <p:nvPr/>
          </p:nvGrpSpPr>
          <p:grpSpPr>
            <a:xfrm>
              <a:off x="1905000" y="3581400"/>
              <a:ext cx="4343400" cy="52282"/>
              <a:chOff x="6248400" y="2244725"/>
              <a:chExt cx="76200" cy="52282"/>
            </a:xfrm>
          </p:grpSpPr>
          <p:cxnSp>
            <p:nvCxnSpPr>
              <p:cNvPr id="141" name="Straight Connector 140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4" name="Group 173"/>
            <p:cNvGrpSpPr/>
            <p:nvPr/>
          </p:nvGrpSpPr>
          <p:grpSpPr>
            <a:xfrm flipV="1">
              <a:off x="1905000" y="4994274"/>
              <a:ext cx="4343400" cy="45719"/>
              <a:chOff x="6248400" y="2244725"/>
              <a:chExt cx="76200" cy="52282"/>
            </a:xfrm>
          </p:grpSpPr>
          <p:cxnSp>
            <p:nvCxnSpPr>
              <p:cNvPr id="175" name="Straight Connector 174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7" name="Group 176"/>
            <p:cNvGrpSpPr/>
            <p:nvPr/>
          </p:nvGrpSpPr>
          <p:grpSpPr>
            <a:xfrm>
              <a:off x="1905000" y="5137150"/>
              <a:ext cx="4343400" cy="241300"/>
              <a:chOff x="6248400" y="3721100"/>
              <a:chExt cx="76200" cy="241300"/>
            </a:xfrm>
          </p:grpSpPr>
          <p:cxnSp>
            <p:nvCxnSpPr>
              <p:cNvPr id="178" name="Straight Connector 177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3" name="Group 182"/>
            <p:cNvGrpSpPr/>
            <p:nvPr/>
          </p:nvGrpSpPr>
          <p:grpSpPr>
            <a:xfrm>
              <a:off x="1905000" y="5486400"/>
              <a:ext cx="4343400" cy="241300"/>
              <a:chOff x="6248400" y="3721100"/>
              <a:chExt cx="76200" cy="241300"/>
            </a:xfrm>
          </p:grpSpPr>
          <p:cxnSp>
            <p:nvCxnSpPr>
              <p:cNvPr id="184" name="Straight Connector 183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0" name="Group 189"/>
            <p:cNvGrpSpPr/>
            <p:nvPr/>
          </p:nvGrpSpPr>
          <p:grpSpPr>
            <a:xfrm>
              <a:off x="1905000" y="4371975"/>
              <a:ext cx="4343400" cy="241300"/>
              <a:chOff x="6248400" y="3721100"/>
              <a:chExt cx="76200" cy="241300"/>
            </a:xfrm>
          </p:grpSpPr>
          <p:cxnSp>
            <p:nvCxnSpPr>
              <p:cNvPr id="191" name="Straight Connector 190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96" name="Group 195"/>
            <p:cNvGrpSpPr/>
            <p:nvPr/>
          </p:nvGrpSpPr>
          <p:grpSpPr>
            <a:xfrm>
              <a:off x="1905000" y="4051300"/>
              <a:ext cx="4343400" cy="241300"/>
              <a:chOff x="6248400" y="3721100"/>
              <a:chExt cx="76200" cy="241300"/>
            </a:xfrm>
          </p:grpSpPr>
          <p:cxnSp>
            <p:nvCxnSpPr>
              <p:cNvPr id="197" name="Straight Connector 196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2" name="Group 201"/>
            <p:cNvGrpSpPr/>
            <p:nvPr/>
          </p:nvGrpSpPr>
          <p:grpSpPr>
            <a:xfrm>
              <a:off x="1905000" y="3724275"/>
              <a:ext cx="4343400" cy="241300"/>
              <a:chOff x="6248400" y="3721100"/>
              <a:chExt cx="76200" cy="241300"/>
            </a:xfrm>
          </p:grpSpPr>
          <p:cxnSp>
            <p:nvCxnSpPr>
              <p:cNvPr id="203" name="Straight Connector 202"/>
              <p:cNvCxnSpPr/>
              <p:nvPr/>
            </p:nvCxnSpPr>
            <p:spPr bwMode="auto">
              <a:xfrm>
                <a:off x="6248400" y="37211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6248400" y="37814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6248400" y="390207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6248400" y="384175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>
                <a:off x="6248400" y="396240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8" name="Group 207"/>
            <p:cNvGrpSpPr/>
            <p:nvPr/>
          </p:nvGrpSpPr>
          <p:grpSpPr>
            <a:xfrm>
              <a:off x="1905000" y="3451225"/>
              <a:ext cx="4343400" cy="52282"/>
              <a:chOff x="6248400" y="2244725"/>
              <a:chExt cx="76200" cy="52282"/>
            </a:xfrm>
          </p:grpSpPr>
          <p:cxnSp>
            <p:nvCxnSpPr>
              <p:cNvPr id="209" name="Straight Connector 208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1" name="Group 210"/>
            <p:cNvGrpSpPr/>
            <p:nvPr/>
          </p:nvGrpSpPr>
          <p:grpSpPr>
            <a:xfrm>
              <a:off x="1908175" y="3308350"/>
              <a:ext cx="4343400" cy="52282"/>
              <a:chOff x="6248400" y="2244725"/>
              <a:chExt cx="76200" cy="52282"/>
            </a:xfrm>
          </p:grpSpPr>
          <p:cxnSp>
            <p:nvCxnSpPr>
              <p:cNvPr id="212" name="Straight Connector 211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4" name="Group 213"/>
            <p:cNvGrpSpPr/>
            <p:nvPr/>
          </p:nvGrpSpPr>
          <p:grpSpPr>
            <a:xfrm flipV="1">
              <a:off x="1905000" y="4857750"/>
              <a:ext cx="4343400" cy="45719"/>
              <a:chOff x="6248400" y="2244725"/>
              <a:chExt cx="76200" cy="52282"/>
            </a:xfrm>
          </p:grpSpPr>
          <p:cxnSp>
            <p:nvCxnSpPr>
              <p:cNvPr id="215" name="Straight Connector 214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7" name="Group 216"/>
            <p:cNvGrpSpPr/>
            <p:nvPr/>
          </p:nvGrpSpPr>
          <p:grpSpPr>
            <a:xfrm flipV="1">
              <a:off x="1901825" y="4711700"/>
              <a:ext cx="4343400" cy="45719"/>
              <a:chOff x="6248400" y="2244725"/>
              <a:chExt cx="76200" cy="52282"/>
            </a:xfrm>
          </p:grpSpPr>
          <p:cxnSp>
            <p:nvCxnSpPr>
              <p:cNvPr id="218" name="Straight Connector 217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0" name="Group 219"/>
            <p:cNvGrpSpPr/>
            <p:nvPr/>
          </p:nvGrpSpPr>
          <p:grpSpPr>
            <a:xfrm>
              <a:off x="1905000" y="2778125"/>
              <a:ext cx="4343400" cy="156845"/>
              <a:chOff x="6248400" y="2244725"/>
              <a:chExt cx="76200" cy="156845"/>
            </a:xfrm>
          </p:grpSpPr>
          <p:cxnSp>
            <p:nvCxnSpPr>
              <p:cNvPr id="221" name="Straight Connector 220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/>
              <p:cNvCxnSpPr/>
              <p:nvPr/>
            </p:nvCxnSpPr>
            <p:spPr bwMode="auto">
              <a:xfrm>
                <a:off x="6248400" y="240157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/>
              <p:cNvCxnSpPr/>
              <p:nvPr/>
            </p:nvCxnSpPr>
            <p:spPr bwMode="auto">
              <a:xfrm>
                <a:off x="6248400" y="2349289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5" name="Group 224"/>
            <p:cNvGrpSpPr/>
            <p:nvPr/>
          </p:nvGrpSpPr>
          <p:grpSpPr>
            <a:xfrm>
              <a:off x="1905000" y="2514600"/>
              <a:ext cx="4343400" cy="156845"/>
              <a:chOff x="6248400" y="2244725"/>
              <a:chExt cx="76200" cy="156845"/>
            </a:xfrm>
          </p:grpSpPr>
          <p:cxnSp>
            <p:nvCxnSpPr>
              <p:cNvPr id="226" name="Straight Connector 225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8" name="Straight Connector 227"/>
              <p:cNvCxnSpPr/>
              <p:nvPr/>
            </p:nvCxnSpPr>
            <p:spPr bwMode="auto">
              <a:xfrm>
                <a:off x="6248400" y="240157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/>
              <p:cNvCxnSpPr/>
              <p:nvPr/>
            </p:nvCxnSpPr>
            <p:spPr bwMode="auto">
              <a:xfrm>
                <a:off x="6248400" y="2349289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0" name="Group 229"/>
            <p:cNvGrpSpPr/>
            <p:nvPr/>
          </p:nvGrpSpPr>
          <p:grpSpPr>
            <a:xfrm>
              <a:off x="1905000" y="2247900"/>
              <a:ext cx="4343400" cy="156845"/>
              <a:chOff x="6248400" y="2244725"/>
              <a:chExt cx="76200" cy="156845"/>
            </a:xfrm>
          </p:grpSpPr>
          <p:cxnSp>
            <p:nvCxnSpPr>
              <p:cNvPr id="231" name="Straight Connector 230"/>
              <p:cNvCxnSpPr/>
              <p:nvPr/>
            </p:nvCxnSpPr>
            <p:spPr bwMode="auto">
              <a:xfrm>
                <a:off x="6248400" y="2244725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2" name="Straight Connector 231"/>
              <p:cNvCxnSpPr/>
              <p:nvPr/>
            </p:nvCxnSpPr>
            <p:spPr bwMode="auto">
              <a:xfrm>
                <a:off x="6248400" y="2297007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Straight Connector 232"/>
              <p:cNvCxnSpPr/>
              <p:nvPr/>
            </p:nvCxnSpPr>
            <p:spPr bwMode="auto">
              <a:xfrm>
                <a:off x="6248400" y="2401570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4" name="Straight Connector 233"/>
              <p:cNvCxnSpPr/>
              <p:nvPr/>
            </p:nvCxnSpPr>
            <p:spPr bwMode="auto">
              <a:xfrm>
                <a:off x="6248400" y="2349289"/>
                <a:ext cx="762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FinFet</a:t>
            </a:r>
            <a:r>
              <a:rPr lang="en-US" dirty="0" smtClean="0"/>
              <a:t> Consequence: Routing</a:t>
            </a:r>
            <a:endParaRPr lang="en-US" dirty="0"/>
          </a:p>
        </p:txBody>
      </p:sp>
      <p:sp>
        <p:nvSpPr>
          <p:cNvPr id="237" name="Content Placeholder 236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762000"/>
          </a:xfrm>
        </p:spPr>
        <p:txBody>
          <a:bodyPr/>
          <a:lstStyle/>
          <a:p>
            <a:r>
              <a:rPr lang="en-US" dirty="0" smtClean="0"/>
              <a:t>Lower metals very </a:t>
            </a:r>
            <a:r>
              <a:rPr lang="en-US" dirty="0" smtClean="0">
                <a:solidFill>
                  <a:srgbClr val="E25B00"/>
                </a:solidFill>
              </a:rPr>
              <a:t>resistive</a:t>
            </a:r>
            <a:r>
              <a:rPr lang="en-US" dirty="0" smtClean="0"/>
              <a:t> (narrow) – can’t use for all signals</a:t>
            </a:r>
            <a:endParaRPr lang="en-US" dirty="0" smtClean="0">
              <a:solidFill>
                <a:srgbClr val="E25B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Intra-cell routing </a:t>
            </a:r>
            <a:r>
              <a:rPr lang="en-US" dirty="0" smtClean="0">
                <a:solidFill>
                  <a:srgbClr val="E25B00"/>
                </a:solidFill>
              </a:rPr>
              <a:t>up stack to cross cell</a:t>
            </a:r>
            <a:r>
              <a:rPr lang="en-US" dirty="0" smtClean="0">
                <a:solidFill>
                  <a:schemeClr val="tx1"/>
                </a:solidFill>
              </a:rPr>
              <a:t> (like </a:t>
            </a:r>
            <a:r>
              <a:rPr lang="en-US" dirty="0" smtClean="0">
                <a:solidFill>
                  <a:srgbClr val="E25B00"/>
                </a:solidFill>
              </a:rPr>
              <a:t>ASICs</a:t>
            </a:r>
            <a:r>
              <a:rPr lang="en-US" dirty="0" smtClean="0">
                <a:solidFill>
                  <a:schemeClr val="tx1"/>
                </a:solidFill>
              </a:rPr>
              <a:t>…)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189" name="Group 188"/>
          <p:cNvGrpSpPr/>
          <p:nvPr/>
        </p:nvGrpSpPr>
        <p:grpSpPr>
          <a:xfrm>
            <a:off x="841375" y="2324100"/>
            <a:ext cx="4191000" cy="3581400"/>
            <a:chOff x="1981200" y="2209800"/>
            <a:chExt cx="4191000" cy="3581400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19812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20859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21907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2955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24003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25050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26098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27146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28194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9241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30289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31337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34480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36576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9719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42862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46005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49149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52292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55435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58578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2385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35528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37623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40767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43910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47053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50196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53340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56483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59626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38671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41814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44958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48101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512445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54387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57531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606742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3343275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6172200" y="2209800"/>
              <a:ext cx="0" cy="3581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1" name="Rectangle 250"/>
          <p:cNvSpPr/>
          <p:nvPr/>
        </p:nvSpPr>
        <p:spPr bwMode="auto">
          <a:xfrm>
            <a:off x="762000" y="4827771"/>
            <a:ext cx="4343400" cy="1039629"/>
          </a:xfrm>
          <a:prstGeom prst="rect">
            <a:avLst/>
          </a:prstGeom>
          <a:solidFill>
            <a:srgbClr val="660066">
              <a:alpha val="7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3" charset="0"/>
              </a:rPr>
              <a:t>DUMMY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3" charset="0"/>
            </a:endParaRPr>
          </a:p>
        </p:txBody>
      </p:sp>
      <p:sp>
        <p:nvSpPr>
          <p:cNvPr id="250" name="Rectangle 249"/>
          <p:cNvSpPr/>
          <p:nvPr/>
        </p:nvSpPr>
        <p:spPr bwMode="auto">
          <a:xfrm>
            <a:off x="1777066" y="5208954"/>
            <a:ext cx="1981724" cy="304800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rPr>
              <a:t>ACTIVE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54" name="Rectangle 253"/>
          <p:cNvSpPr/>
          <p:nvPr/>
        </p:nvSpPr>
        <p:spPr bwMode="auto">
          <a:xfrm>
            <a:off x="762000" y="2286000"/>
            <a:ext cx="4343400" cy="990600"/>
          </a:xfrm>
          <a:prstGeom prst="rect">
            <a:avLst/>
          </a:prstGeom>
          <a:solidFill>
            <a:srgbClr val="660066">
              <a:alpha val="7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baseline="0" dirty="0" smtClean="0">
                <a:solidFill>
                  <a:schemeClr val="bg1"/>
                </a:solidFill>
                <a:latin typeface="Arial" pitchFamily="33" charset="0"/>
              </a:rPr>
              <a:t>DUMMY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52" name="Rectangle 251"/>
          <p:cNvSpPr/>
          <p:nvPr/>
        </p:nvSpPr>
        <p:spPr bwMode="auto">
          <a:xfrm>
            <a:off x="2209800" y="2590800"/>
            <a:ext cx="1447800" cy="228600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rPr>
              <a:t>ACTIVE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53" name="Rectangle 252"/>
          <p:cNvSpPr/>
          <p:nvPr/>
        </p:nvSpPr>
        <p:spPr bwMode="auto">
          <a:xfrm>
            <a:off x="1676400" y="2837808"/>
            <a:ext cx="2514600" cy="228600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rPr>
              <a:t>ACTIVE 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pic>
        <p:nvPicPr>
          <p:cNvPr id="1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r="23096"/>
          <a:stretch>
            <a:fillRect/>
          </a:stretch>
        </p:blipFill>
        <p:spPr bwMode="auto">
          <a:xfrm>
            <a:off x="6553200" y="2209800"/>
            <a:ext cx="2362200" cy="384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TextBox 6"/>
          <p:cNvSpPr txBox="1">
            <a:spLocks noChangeArrowheads="1"/>
          </p:cNvSpPr>
          <p:nvPr/>
        </p:nvSpPr>
        <p:spPr bwMode="auto">
          <a:xfrm>
            <a:off x="5486400" y="6096000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aseline="0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Source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: Jan et al, “A 22nm SOC platform technology featuring 3-D </a:t>
            </a:r>
            <a:r>
              <a:rPr lang="en-US" sz="800" baseline="0" dirty="0" err="1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tr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Calibri" charset="0"/>
                <a:cs typeface="Calibri" charset="0"/>
              </a:rPr>
              <a:t>-gate and high-k/metal gate, optimized for ultra low power, high performance and high density SOC applications,”, Prof IEEE IEDM, 2012.  </a:t>
            </a:r>
          </a:p>
        </p:txBody>
      </p:sp>
      <p:sp>
        <p:nvSpPr>
          <p:cNvPr id="3" name="Left Arrow 2"/>
          <p:cNvSpPr/>
          <p:nvPr/>
        </p:nvSpPr>
        <p:spPr bwMode="auto">
          <a:xfrm>
            <a:off x="5257800" y="4191000"/>
            <a:ext cx="3657600" cy="1143000"/>
          </a:xfrm>
          <a:prstGeom prst="leftArrow">
            <a:avLst/>
          </a:prstGeom>
          <a:solidFill>
            <a:schemeClr val="accent1">
              <a:alpha val="47000"/>
            </a:schemeClr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4495800"/>
            <a:ext cx="517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baseline="0" dirty="0" smtClean="0">
                <a:solidFill>
                  <a:srgbClr val="0000FF"/>
                </a:solidFill>
                <a:latin typeface="Calibri"/>
                <a:cs typeface="Calibri"/>
              </a:rPr>
              <a:t>??</a:t>
            </a:r>
          </a:p>
        </p:txBody>
      </p:sp>
      <p:grpSp>
        <p:nvGrpSpPr>
          <p:cNvPr id="238" name="Group 237"/>
          <p:cNvGrpSpPr/>
          <p:nvPr/>
        </p:nvGrpSpPr>
        <p:grpSpPr>
          <a:xfrm>
            <a:off x="813777" y="2514600"/>
            <a:ext cx="4291623" cy="3376341"/>
            <a:chOff x="813777" y="2514600"/>
            <a:chExt cx="4291623" cy="3376341"/>
          </a:xfrm>
        </p:grpSpPr>
        <p:sp>
          <p:nvSpPr>
            <p:cNvPr id="7" name="Freeform 6"/>
            <p:cNvSpPr/>
            <p:nvPr/>
          </p:nvSpPr>
          <p:spPr>
            <a:xfrm>
              <a:off x="887332" y="2637771"/>
              <a:ext cx="4119176" cy="3199518"/>
            </a:xfrm>
            <a:custGeom>
              <a:avLst/>
              <a:gdLst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04002 w 4119176"/>
                <a:gd name="connsiteY2" fmla="*/ 1774796 h 3199518"/>
                <a:gd name="connsiteX3" fmla="*/ 3679580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04002 w 4119176"/>
                <a:gd name="connsiteY2" fmla="*/ 1734090 h 3199518"/>
                <a:gd name="connsiteX3" fmla="*/ 3679580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04002 w 4119176"/>
                <a:gd name="connsiteY2" fmla="*/ 1734090 h 3199518"/>
                <a:gd name="connsiteX3" fmla="*/ 3712143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04002 w 4119176"/>
                <a:gd name="connsiteY2" fmla="*/ 1734090 h 3199518"/>
                <a:gd name="connsiteX3" fmla="*/ 3769127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52846 w 4119176"/>
                <a:gd name="connsiteY2" fmla="*/ 1693384 h 3199518"/>
                <a:gd name="connsiteX3" fmla="*/ 3769127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52846 w 4119176"/>
                <a:gd name="connsiteY2" fmla="*/ 1725949 h 3199518"/>
                <a:gd name="connsiteX3" fmla="*/ 3769127 w 4119176"/>
                <a:gd name="connsiteY3" fmla="*/ 0 h 3199518"/>
                <a:gd name="connsiteX4" fmla="*/ 4119176 w 4119176"/>
                <a:gd name="connsiteY4" fmla="*/ 8141 h 319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9176" h="3199518">
                  <a:moveTo>
                    <a:pt x="16282" y="3199518"/>
                  </a:moveTo>
                  <a:lnTo>
                    <a:pt x="0" y="1725948"/>
                  </a:lnTo>
                  <a:lnTo>
                    <a:pt x="3752846" y="1725949"/>
                  </a:lnTo>
                  <a:cubicBezTo>
                    <a:pt x="3755560" y="1147919"/>
                    <a:pt x="3766413" y="578030"/>
                    <a:pt x="3769127" y="0"/>
                  </a:cubicBezTo>
                  <a:lnTo>
                    <a:pt x="4119176" y="8141"/>
                  </a:lnTo>
                </a:path>
              </a:pathLst>
            </a:custGeom>
            <a:ln w="76200" cmpd="sng">
              <a:solidFill>
                <a:schemeClr val="accent1">
                  <a:lumMod val="10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922541" y="2691423"/>
              <a:ext cx="4119176" cy="3199518"/>
            </a:xfrm>
            <a:custGeom>
              <a:avLst/>
              <a:gdLst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04002 w 4119176"/>
                <a:gd name="connsiteY2" fmla="*/ 1774796 h 3199518"/>
                <a:gd name="connsiteX3" fmla="*/ 3679580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04002 w 4119176"/>
                <a:gd name="connsiteY2" fmla="*/ 1734090 h 3199518"/>
                <a:gd name="connsiteX3" fmla="*/ 3679580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04002 w 4119176"/>
                <a:gd name="connsiteY2" fmla="*/ 1734090 h 3199518"/>
                <a:gd name="connsiteX3" fmla="*/ 3712143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04002 w 4119176"/>
                <a:gd name="connsiteY2" fmla="*/ 1734090 h 3199518"/>
                <a:gd name="connsiteX3" fmla="*/ 3769127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52846 w 4119176"/>
                <a:gd name="connsiteY2" fmla="*/ 1693384 h 3199518"/>
                <a:gd name="connsiteX3" fmla="*/ 3769127 w 4119176"/>
                <a:gd name="connsiteY3" fmla="*/ 0 h 3199518"/>
                <a:gd name="connsiteX4" fmla="*/ 4119176 w 4119176"/>
                <a:gd name="connsiteY4" fmla="*/ 8141 h 3199518"/>
                <a:gd name="connsiteX0" fmla="*/ 16282 w 4119176"/>
                <a:gd name="connsiteY0" fmla="*/ 3199518 h 3199518"/>
                <a:gd name="connsiteX1" fmla="*/ 0 w 4119176"/>
                <a:gd name="connsiteY1" fmla="*/ 1725948 h 3199518"/>
                <a:gd name="connsiteX2" fmla="*/ 3752846 w 4119176"/>
                <a:gd name="connsiteY2" fmla="*/ 1725949 h 3199518"/>
                <a:gd name="connsiteX3" fmla="*/ 3769127 w 4119176"/>
                <a:gd name="connsiteY3" fmla="*/ 0 h 3199518"/>
                <a:gd name="connsiteX4" fmla="*/ 4119176 w 4119176"/>
                <a:gd name="connsiteY4" fmla="*/ 8141 h 319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9176" h="3199518">
                  <a:moveTo>
                    <a:pt x="16282" y="3199518"/>
                  </a:moveTo>
                  <a:lnTo>
                    <a:pt x="0" y="1725948"/>
                  </a:lnTo>
                  <a:lnTo>
                    <a:pt x="3752846" y="1725949"/>
                  </a:lnTo>
                  <a:cubicBezTo>
                    <a:pt x="3755560" y="1147919"/>
                    <a:pt x="3766413" y="578030"/>
                    <a:pt x="3769127" y="0"/>
                  </a:cubicBezTo>
                  <a:lnTo>
                    <a:pt x="4119176" y="8141"/>
                  </a:lnTo>
                </a:path>
              </a:pathLst>
            </a:custGeom>
            <a:ln w="76200" cmpd="sng">
              <a:solidFill>
                <a:schemeClr val="accent1">
                  <a:lumMod val="10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13777" y="56388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4876800" y="2514600"/>
              <a:ext cx="2286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FinFet</a:t>
            </a:r>
            <a:r>
              <a:rPr lang="en-US" dirty="0" smtClean="0"/>
              <a:t> Problems for Analog Layout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343400" cy="4830763"/>
          </a:xfrm>
        </p:spPr>
        <p:txBody>
          <a:bodyPr/>
          <a:lstStyle/>
          <a:p>
            <a:r>
              <a:rPr lang="en-US" sz="2400" dirty="0" err="1" smtClean="0">
                <a:solidFill>
                  <a:srgbClr val="E25B00"/>
                </a:solidFill>
              </a:rPr>
              <a:t>Electromigration</a:t>
            </a:r>
            <a:endParaRPr lang="en-US" dirty="0" smtClean="0">
              <a:solidFill>
                <a:srgbClr val="E25B00"/>
              </a:solidFill>
            </a:endParaRPr>
          </a:p>
          <a:p>
            <a:pPr lvl="1"/>
            <a:r>
              <a:rPr lang="en-US" dirty="0" smtClean="0"/>
              <a:t>Analog wires carry big current</a:t>
            </a:r>
          </a:p>
          <a:p>
            <a:pPr lvl="1"/>
            <a:r>
              <a:rPr lang="en-US" b="1" dirty="0" smtClean="0"/>
              <a:t>Sizing/tapering</a:t>
            </a:r>
            <a:r>
              <a:rPr lang="en-US" dirty="0" smtClean="0"/>
              <a:t> to meet rules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sz="2400" dirty="0" smtClean="0">
                <a:solidFill>
                  <a:srgbClr val="E25B00"/>
                </a:solidFill>
              </a:rPr>
              <a:t>Self-heating</a:t>
            </a:r>
          </a:p>
          <a:p>
            <a:pPr lvl="1"/>
            <a:r>
              <a:rPr lang="en-US" dirty="0" smtClean="0"/>
              <a:t>Wide (parallel) </a:t>
            </a:r>
            <a:r>
              <a:rPr lang="en-US" dirty="0" err="1" smtClean="0"/>
              <a:t>dev’s</a:t>
            </a:r>
            <a:r>
              <a:rPr lang="en-US" dirty="0" smtClean="0"/>
              <a:t> w/ current</a:t>
            </a:r>
          </a:p>
          <a:p>
            <a:pPr lvl="1"/>
            <a:r>
              <a:rPr lang="en-US" dirty="0" smtClean="0"/>
              <a:t>Result:  </a:t>
            </a:r>
            <a:r>
              <a:rPr lang="en-US" b="1" dirty="0" smtClean="0"/>
              <a:t>hot device</a:t>
            </a:r>
            <a:r>
              <a:rPr lang="en-US" dirty="0" smtClean="0"/>
              <a:t> problems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419600" cy="4830763"/>
          </a:xfrm>
        </p:spPr>
        <p:txBody>
          <a:bodyPr/>
          <a:lstStyle/>
          <a:p>
            <a:r>
              <a:rPr lang="en-US" sz="2400" dirty="0" smtClean="0">
                <a:solidFill>
                  <a:srgbClr val="E25B00"/>
                </a:solidFill>
              </a:rPr>
              <a:t>Signal and power routing</a:t>
            </a:r>
          </a:p>
          <a:p>
            <a:pPr lvl="1"/>
            <a:r>
              <a:rPr lang="en-US" dirty="0" smtClean="0"/>
              <a:t>Many wires w/ varying currents</a:t>
            </a:r>
          </a:p>
          <a:p>
            <a:pPr lvl="1"/>
            <a:r>
              <a:rPr lang="en-US" dirty="0" smtClean="0"/>
              <a:t>Sizing not just </a:t>
            </a:r>
            <a:r>
              <a:rPr lang="en-US" b="1" dirty="0" smtClean="0"/>
              <a:t>EM,</a:t>
            </a:r>
            <a:r>
              <a:rPr lang="en-US" dirty="0" smtClean="0"/>
              <a:t> also </a:t>
            </a:r>
            <a:r>
              <a:rPr lang="en-US" b="1" dirty="0" smtClean="0"/>
              <a:t>DC</a:t>
            </a:r>
            <a:r>
              <a:rPr lang="en-US" dirty="0" smtClean="0"/>
              <a:t> drop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 smtClean="0">
                <a:solidFill>
                  <a:srgbClr val="E25B00"/>
                </a:solidFill>
              </a:rPr>
              <a:t>Coloring, multi-exposure </a:t>
            </a:r>
            <a:r>
              <a:rPr lang="en-US" sz="2400" dirty="0" err="1" smtClean="0">
                <a:solidFill>
                  <a:srgbClr val="E25B00"/>
                </a:solidFill>
              </a:rPr>
              <a:t>litho</a:t>
            </a:r>
            <a:endParaRPr lang="en-US" sz="2400" dirty="0" smtClean="0">
              <a:solidFill>
                <a:srgbClr val="E25B00"/>
              </a:solidFill>
            </a:endParaRPr>
          </a:p>
          <a:p>
            <a:pPr lvl="1"/>
            <a:r>
              <a:rPr lang="en-US" dirty="0" smtClean="0"/>
              <a:t>Difficult for analog too</a:t>
            </a:r>
          </a:p>
          <a:p>
            <a:pPr lvl="1"/>
            <a:r>
              <a:rPr lang="en-US" b="1" dirty="0" smtClean="0"/>
              <a:t>Worse</a:t>
            </a:r>
            <a:r>
              <a:rPr lang="en-US" dirty="0" smtClean="0"/>
              <a:t>: more </a:t>
            </a:r>
            <a:r>
              <a:rPr lang="en-US" i="1" dirty="0" smtClean="0"/>
              <a:t>custom</a:t>
            </a:r>
            <a:r>
              <a:rPr lang="en-US" dirty="0" smtClean="0"/>
              <a:t> design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09600" y="4724400"/>
            <a:ext cx="8001000" cy="1364397"/>
            <a:chOff x="609600" y="4876800"/>
            <a:chExt cx="8001000" cy="1364397"/>
          </a:xfrm>
        </p:grpSpPr>
        <p:sp>
          <p:nvSpPr>
            <p:cNvPr id="3" name="Left Brace 2"/>
            <p:cNvSpPr/>
            <p:nvPr/>
          </p:nvSpPr>
          <p:spPr bwMode="auto">
            <a:xfrm rot="16200000">
              <a:off x="4343400" y="1143000"/>
              <a:ext cx="533400" cy="8001000"/>
            </a:xfrm>
            <a:prstGeom prst="leftBrace">
              <a:avLst>
                <a:gd name="adj1" fmla="val 102956"/>
                <a:gd name="adj2" fmla="val 50000"/>
              </a:avLst>
            </a:prstGeom>
            <a:noFill/>
            <a:ln w="57150" cap="flat" cmpd="sng" algn="ctr">
              <a:solidFill>
                <a:srgbClr val="2F4D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6400" y="5410200"/>
              <a:ext cx="5791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Geometrically, electrically </a:t>
              </a:r>
            </a:p>
            <a:p>
              <a:pPr algn="ctr"/>
              <a:r>
                <a:rPr lang="en-US" sz="2400" b="1" baseline="0" dirty="0" smtClean="0">
                  <a:solidFill>
                    <a:srgbClr val="2F4DB2"/>
                  </a:solidFill>
                  <a:latin typeface="Calibri"/>
                  <a:cs typeface="Calibri"/>
                </a:rPr>
                <a:t>challenging to do </a:t>
              </a:r>
              <a:r>
                <a:rPr lang="en-US" sz="2400" b="1" baseline="0" dirty="0" smtClean="0">
                  <a:solidFill>
                    <a:srgbClr val="2F4DB2"/>
                  </a:solidFill>
                  <a:latin typeface="Arial Black"/>
                  <a:cs typeface="Arial Black"/>
                </a:rPr>
                <a:t>RIGHT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5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FinFet</a:t>
            </a:r>
            <a:r>
              <a:rPr lang="en-US" dirty="0" smtClean="0"/>
              <a:t> Upside (Sort of…) for Analog CAD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 Rob A. Rutenbar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 </a:t>
            </a:r>
            <a:fld id="{FAF1593C-148F-5247-B313-36438F53579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8" name="Right Arrow 7"/>
          <p:cNvSpPr/>
          <p:nvPr/>
        </p:nvSpPr>
        <p:spPr bwMode="auto">
          <a:xfrm>
            <a:off x="457200" y="1752600"/>
            <a:ext cx="8458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42774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01867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83682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24589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65497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06404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47311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88219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29126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70034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10941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51848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92756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6336636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74571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7154784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7563858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7972932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8382000" y="1752600"/>
            <a:ext cx="0" cy="381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Group 35"/>
          <p:cNvGrpSpPr/>
          <p:nvPr/>
        </p:nvGrpSpPr>
        <p:grpSpPr>
          <a:xfrm>
            <a:off x="304800" y="1401495"/>
            <a:ext cx="8411895" cy="415637"/>
            <a:chOff x="304800" y="2239695"/>
            <a:chExt cx="8411895" cy="415637"/>
          </a:xfrm>
        </p:grpSpPr>
        <p:sp>
          <p:nvSpPr>
            <p:cNvPr id="31" name="TextBox 30"/>
            <p:cNvSpPr txBox="1"/>
            <p:nvPr/>
          </p:nvSpPr>
          <p:spPr>
            <a:xfrm>
              <a:off x="304800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2001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38157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2005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62400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2010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97295" y="2239695"/>
              <a:ext cx="868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0" dirty="0" smtClean="0">
                  <a:solidFill>
                    <a:srgbClr val="0000FF"/>
                  </a:solidFill>
                  <a:latin typeface="Arial Black"/>
                  <a:cs typeface="Arial Black"/>
                </a:rPr>
                <a:t>2015</a:t>
              </a:r>
              <a:endParaRPr lang="en-US" baseline="0" dirty="0" smtClean="0">
                <a:solidFill>
                  <a:srgbClr val="0000FF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64052" y="2286000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0" dirty="0" smtClean="0">
                  <a:latin typeface="Calibri"/>
                  <a:cs typeface="Calibri"/>
                </a:rPr>
                <a:t>2020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5475" y="2133600"/>
            <a:ext cx="84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130nm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67645" y="214365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90nm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60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65nm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1097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45nm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17899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32nm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244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22nm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626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latin typeface="Calibri"/>
                <a:cs typeface="Calibri"/>
              </a:rPr>
              <a:t>14nm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00800" y="2133600"/>
            <a:ext cx="7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10nm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39000" y="2133600"/>
            <a:ext cx="61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7nm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77200" y="2133600"/>
            <a:ext cx="61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5nm</a:t>
            </a:r>
          </a:p>
        </p:txBody>
      </p:sp>
      <p:sp>
        <p:nvSpPr>
          <p:cNvPr id="49" name="Left Brace 48"/>
          <p:cNvSpPr/>
          <p:nvPr/>
        </p:nvSpPr>
        <p:spPr bwMode="auto">
          <a:xfrm rot="16200000">
            <a:off x="4267200" y="2286000"/>
            <a:ext cx="304800" cy="7620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62400" y="2743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>
                <a:solidFill>
                  <a:srgbClr val="0000FF"/>
                </a:solidFill>
                <a:latin typeface="Calibri"/>
                <a:cs typeface="Calibri"/>
              </a:rPr>
              <a:t>CHEAP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15000" y="2743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0" dirty="0" smtClean="0">
                <a:solidFill>
                  <a:srgbClr val="E25B00"/>
                </a:solidFill>
                <a:latin typeface="Calibri"/>
                <a:cs typeface="Calibri"/>
              </a:rPr>
              <a:t>AGGRESSIVE …….NEXT</a:t>
            </a:r>
          </a:p>
        </p:txBody>
      </p:sp>
      <p:sp>
        <p:nvSpPr>
          <p:cNvPr id="55" name="Left Brace 54"/>
          <p:cNvSpPr/>
          <p:nvPr/>
        </p:nvSpPr>
        <p:spPr bwMode="auto">
          <a:xfrm rot="16200000">
            <a:off x="6172200" y="2209800"/>
            <a:ext cx="304800" cy="9144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rgbClr val="E25B00"/>
              </a:solidFill>
              <a:effectLst/>
              <a:latin typeface="Arial" pitchFamily="33" charset="0"/>
            </a:endParaRPr>
          </a:p>
        </p:txBody>
      </p:sp>
      <p:sp>
        <p:nvSpPr>
          <p:cNvPr id="58" name="Left Brace 57"/>
          <p:cNvSpPr/>
          <p:nvPr/>
        </p:nvSpPr>
        <p:spPr bwMode="auto">
          <a:xfrm rot="16200000">
            <a:off x="7543800" y="1828800"/>
            <a:ext cx="304800" cy="1676400"/>
          </a:xfrm>
          <a:prstGeom prst="leftBrace">
            <a:avLst>
              <a:gd name="adj1" fmla="val 53908"/>
              <a:gd name="adj2" fmla="val 50000"/>
            </a:avLst>
          </a:prstGeom>
          <a:noFill/>
          <a:ln w="57150" cap="flat" cmpd="sng" algn="ctr">
            <a:solidFill>
              <a:srgbClr val="E25B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609600" y="3200400"/>
            <a:ext cx="4038600" cy="304800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rgbClr val="2F4DB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4953000" y="3276600"/>
            <a:ext cx="4191000" cy="2971800"/>
          </a:xfrm>
          <a:prstGeom prst="roundRect">
            <a:avLst/>
          </a:prstGeom>
          <a:solidFill>
            <a:srgbClr val="FFD7BE"/>
          </a:solidFill>
          <a:ln w="9525" cap="flat" cmpd="sng" algn="ctr">
            <a:solidFill>
              <a:srgbClr val="E25B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7" name="Smiley Face 6"/>
          <p:cNvSpPr/>
          <p:nvPr/>
        </p:nvSpPr>
        <p:spPr bwMode="auto">
          <a:xfrm>
            <a:off x="1981200" y="3352800"/>
            <a:ext cx="609600" cy="609600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352800"/>
            <a:ext cx="102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baseline="0" dirty="0" smtClean="0">
                <a:latin typeface="Calibri"/>
                <a:cs typeface="Calibri"/>
              </a:rPr>
              <a:t>Circuit </a:t>
            </a:r>
            <a:br>
              <a:rPr lang="en-US" b="1" baseline="0" dirty="0" smtClean="0">
                <a:latin typeface="Calibri"/>
                <a:cs typeface="Calibri"/>
              </a:rPr>
            </a:br>
            <a:r>
              <a:rPr lang="en-US" b="1" baseline="0" dirty="0" smtClean="0">
                <a:latin typeface="Calibri"/>
                <a:cs typeface="Calibri"/>
              </a:rPr>
              <a:t>Designer</a:t>
            </a:r>
          </a:p>
        </p:txBody>
      </p:sp>
      <p:sp>
        <p:nvSpPr>
          <p:cNvPr id="59" name="Smiley Face 58"/>
          <p:cNvSpPr/>
          <p:nvPr/>
        </p:nvSpPr>
        <p:spPr bwMode="auto">
          <a:xfrm>
            <a:off x="3048000" y="3352800"/>
            <a:ext cx="609600" cy="609600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62" name="Smiley Face 61"/>
          <p:cNvSpPr/>
          <p:nvPr/>
        </p:nvSpPr>
        <p:spPr bwMode="auto">
          <a:xfrm>
            <a:off x="3810000" y="3352800"/>
            <a:ext cx="609600" cy="609600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38200" y="3962400"/>
            <a:ext cx="3672314" cy="1981200"/>
            <a:chOff x="838200" y="3962400"/>
            <a:chExt cx="3672314" cy="1981200"/>
          </a:xfrm>
        </p:grpSpPr>
        <p:cxnSp>
          <p:nvCxnSpPr>
            <p:cNvPr id="48" name="Straight Arrow Connector 47"/>
            <p:cNvCxnSpPr>
              <a:stCxn id="7" idx="4"/>
              <a:endCxn id="54" idx="0"/>
            </p:cNvCxnSpPr>
            <p:nvPr/>
          </p:nvCxnSpPr>
          <p:spPr bwMode="auto">
            <a:xfrm>
              <a:off x="2286000" y="39624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Smiley Face 53"/>
            <p:cNvSpPr/>
            <p:nvPr/>
          </p:nvSpPr>
          <p:spPr bwMode="auto">
            <a:xfrm>
              <a:off x="1981200" y="4572000"/>
              <a:ext cx="609600" cy="609600"/>
            </a:xfrm>
            <a:prstGeom prst="smileyFace">
              <a:avLst/>
            </a:prstGeom>
            <a:solidFill>
              <a:schemeClr val="accent1">
                <a:lumMod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38200" y="4495800"/>
              <a:ext cx="1026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baseline="0" dirty="0" smtClean="0">
                  <a:latin typeface="Calibri"/>
                  <a:cs typeface="Calibri"/>
                </a:rPr>
                <a:t>Layout</a:t>
              </a:r>
              <a:br>
                <a:rPr lang="en-US" b="1" baseline="0" dirty="0" smtClean="0">
                  <a:latin typeface="Calibri"/>
                  <a:cs typeface="Calibri"/>
                </a:rPr>
              </a:br>
              <a:r>
                <a:rPr lang="en-US" b="1" baseline="0" dirty="0" smtClean="0">
                  <a:latin typeface="Calibri"/>
                  <a:cs typeface="Calibri"/>
                </a:rPr>
                <a:t>Designer</a:t>
              </a:r>
            </a:p>
          </p:txBody>
        </p:sp>
        <p:sp>
          <p:nvSpPr>
            <p:cNvPr id="60" name="Smiley Face 59"/>
            <p:cNvSpPr/>
            <p:nvPr/>
          </p:nvSpPr>
          <p:spPr bwMode="auto">
            <a:xfrm>
              <a:off x="3429000" y="4572000"/>
              <a:ext cx="609600" cy="609600"/>
            </a:xfrm>
            <a:prstGeom prst="smileyFace">
              <a:avLst/>
            </a:prstGeom>
            <a:solidFill>
              <a:schemeClr val="accent1">
                <a:lumMod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cxnSp>
          <p:nvCxnSpPr>
            <p:cNvPr id="61" name="Straight Arrow Connector 60"/>
            <p:cNvCxnSpPr>
              <a:stCxn id="59" idx="4"/>
              <a:endCxn id="60" idx="0"/>
            </p:cNvCxnSpPr>
            <p:nvPr/>
          </p:nvCxnSpPr>
          <p:spPr bwMode="auto">
            <a:xfrm>
              <a:off x="3352800" y="3962400"/>
              <a:ext cx="381000" cy="6096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/>
            <p:cNvCxnSpPr>
              <a:stCxn id="62" idx="4"/>
              <a:endCxn id="60" idx="0"/>
            </p:cNvCxnSpPr>
            <p:nvPr/>
          </p:nvCxnSpPr>
          <p:spPr bwMode="auto">
            <a:xfrm flipH="1">
              <a:off x="3733800" y="3962400"/>
              <a:ext cx="381000" cy="6096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7" name="Picture 5" descr="Screen shot 2010-03-13 at 11.19.2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5333999"/>
              <a:ext cx="693561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5" descr="Screen shot 2010-03-13 at 11.19.2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039" y="5333999"/>
              <a:ext cx="693561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334000"/>
              <a:ext cx="776714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" name="Smiley Face 69"/>
          <p:cNvSpPr/>
          <p:nvPr/>
        </p:nvSpPr>
        <p:spPr bwMode="auto">
          <a:xfrm>
            <a:off x="7162800" y="3352800"/>
            <a:ext cx="609600" cy="609600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953000" y="3352800"/>
            <a:ext cx="102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baseline="0" dirty="0" smtClean="0">
                <a:latin typeface="Calibri"/>
                <a:cs typeface="Calibri"/>
              </a:rPr>
              <a:t>Circuit </a:t>
            </a:r>
            <a:br>
              <a:rPr lang="en-US" b="1" baseline="0" dirty="0" smtClean="0">
                <a:latin typeface="Calibri"/>
                <a:cs typeface="Calibri"/>
              </a:rPr>
            </a:br>
            <a:r>
              <a:rPr lang="en-US" b="1" baseline="0" dirty="0" smtClean="0">
                <a:latin typeface="Calibri"/>
                <a:cs typeface="Calibri"/>
              </a:rPr>
              <a:t>Designer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876800" y="3962400"/>
            <a:ext cx="4152516" cy="2219077"/>
            <a:chOff x="4876800" y="3962400"/>
            <a:chExt cx="4152516" cy="2219077"/>
          </a:xfrm>
        </p:grpSpPr>
        <p:pic>
          <p:nvPicPr>
            <p:cNvPr id="66" name="Picture 65" descr="Screen Shot 2015-03-27 at 7.16.0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779" y="5334000"/>
              <a:ext cx="1004740" cy="847477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4876800" y="4495800"/>
              <a:ext cx="1026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baseline="0" dirty="0" smtClean="0">
                  <a:latin typeface="Calibri"/>
                  <a:cs typeface="Calibri"/>
                </a:rPr>
                <a:t>Layout</a:t>
              </a:r>
              <a:br>
                <a:rPr lang="en-US" b="1" baseline="0" dirty="0" smtClean="0">
                  <a:latin typeface="Calibri"/>
                  <a:cs typeface="Calibri"/>
                </a:rPr>
              </a:br>
              <a:r>
                <a:rPr lang="en-US" b="1" baseline="0" dirty="0" smtClean="0">
                  <a:latin typeface="Calibri"/>
                  <a:cs typeface="Calibri"/>
                </a:rPr>
                <a:t>Designer</a:t>
              </a:r>
            </a:p>
          </p:txBody>
        </p:sp>
        <p:cxnSp>
          <p:nvCxnSpPr>
            <p:cNvPr id="74" name="Straight Arrow Connector 73"/>
            <p:cNvCxnSpPr>
              <a:stCxn id="70" idx="4"/>
            </p:cNvCxnSpPr>
            <p:nvPr/>
          </p:nvCxnSpPr>
          <p:spPr bwMode="auto">
            <a:xfrm>
              <a:off x="7467600" y="39624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92" name="Group 91"/>
            <p:cNvGrpSpPr/>
            <p:nvPr/>
          </p:nvGrpSpPr>
          <p:grpSpPr>
            <a:xfrm>
              <a:off x="5943600" y="4572000"/>
              <a:ext cx="3048000" cy="609600"/>
              <a:chOff x="5943600" y="4343400"/>
              <a:chExt cx="3048000" cy="609600"/>
            </a:xfrm>
          </p:grpSpPr>
          <p:sp>
            <p:nvSpPr>
              <p:cNvPr id="71" name="Smiley Face 70"/>
              <p:cNvSpPr/>
              <p:nvPr/>
            </p:nvSpPr>
            <p:spPr bwMode="auto">
              <a:xfrm>
                <a:off x="5943600" y="4343400"/>
                <a:ext cx="609600" cy="609600"/>
              </a:xfrm>
              <a:prstGeom prst="smileyFace">
                <a:avLst>
                  <a:gd name="adj" fmla="val -4653"/>
                </a:avLst>
              </a:prstGeom>
              <a:solidFill>
                <a:schemeClr val="accent1">
                  <a:lumMod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sp>
            <p:nvSpPr>
              <p:cNvPr id="79" name="Smiley Face 78"/>
              <p:cNvSpPr/>
              <p:nvPr/>
            </p:nvSpPr>
            <p:spPr bwMode="auto">
              <a:xfrm>
                <a:off x="6553200" y="4343400"/>
                <a:ext cx="609600" cy="609600"/>
              </a:xfrm>
              <a:prstGeom prst="smileyFace">
                <a:avLst>
                  <a:gd name="adj" fmla="val -4653"/>
                </a:avLst>
              </a:prstGeom>
              <a:solidFill>
                <a:schemeClr val="accent1">
                  <a:lumMod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sp>
            <p:nvSpPr>
              <p:cNvPr id="80" name="Smiley Face 79"/>
              <p:cNvSpPr/>
              <p:nvPr/>
            </p:nvSpPr>
            <p:spPr bwMode="auto">
              <a:xfrm>
                <a:off x="7162800" y="4343400"/>
                <a:ext cx="609600" cy="609600"/>
              </a:xfrm>
              <a:prstGeom prst="smileyFace">
                <a:avLst>
                  <a:gd name="adj" fmla="val -4653"/>
                </a:avLst>
              </a:prstGeom>
              <a:solidFill>
                <a:schemeClr val="accent1">
                  <a:lumMod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sp>
            <p:nvSpPr>
              <p:cNvPr id="81" name="Smiley Face 80"/>
              <p:cNvSpPr/>
              <p:nvPr/>
            </p:nvSpPr>
            <p:spPr bwMode="auto">
              <a:xfrm>
                <a:off x="7772400" y="4343400"/>
                <a:ext cx="609600" cy="609600"/>
              </a:xfrm>
              <a:prstGeom prst="smileyFace">
                <a:avLst>
                  <a:gd name="adj" fmla="val -4653"/>
                </a:avLst>
              </a:prstGeom>
              <a:solidFill>
                <a:schemeClr val="accent1">
                  <a:lumMod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  <p:sp>
            <p:nvSpPr>
              <p:cNvPr id="82" name="Smiley Face 81"/>
              <p:cNvSpPr/>
              <p:nvPr/>
            </p:nvSpPr>
            <p:spPr bwMode="auto">
              <a:xfrm>
                <a:off x="8382000" y="4343400"/>
                <a:ext cx="609600" cy="609600"/>
              </a:xfrm>
              <a:prstGeom prst="smileyFace">
                <a:avLst>
                  <a:gd name="adj" fmla="val -4653"/>
                </a:avLst>
              </a:prstGeom>
              <a:solidFill>
                <a:schemeClr val="accent1">
                  <a:lumMod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3" charset="0"/>
                </a:endParaRPr>
              </a:p>
            </p:txBody>
          </p:sp>
        </p:grpSp>
        <p:sp>
          <p:nvSpPr>
            <p:cNvPr id="93" name="Left Brace 92"/>
            <p:cNvSpPr/>
            <p:nvPr/>
          </p:nvSpPr>
          <p:spPr bwMode="auto">
            <a:xfrm rot="5400000">
              <a:off x="7276716" y="2895600"/>
              <a:ext cx="381000" cy="3124200"/>
            </a:xfrm>
            <a:prstGeom prst="leftBrace">
              <a:avLst>
                <a:gd name="adj1" fmla="val 43687"/>
                <a:gd name="adj2" fmla="val 50000"/>
              </a:avLst>
            </a:prstGeom>
            <a:noFill/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  <p:pic>
        <p:nvPicPr>
          <p:cNvPr id="98" name="Picture 97" descr="pain-relievers-300x24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257800"/>
            <a:ext cx="1752600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-128"/>
              </a:rPr>
              <a:t>Summary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76400"/>
            <a:ext cx="4953000" cy="4754563"/>
          </a:xfrm>
        </p:spPr>
        <p:txBody>
          <a:bodyPr/>
          <a:lstStyle/>
          <a:p>
            <a:r>
              <a:rPr lang="en-US" sz="2400" dirty="0" smtClean="0">
                <a:latin typeface="Calibri" charset="0"/>
                <a:ea typeface="ＭＳ Ｐゴシック" charset="-128"/>
              </a:rPr>
              <a:t>Looking backward:  Analog tools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CAD= 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Optimization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dirty="0" smtClean="0">
                <a:latin typeface="Calibri" charset="0"/>
                <a:ea typeface="ＭＳ Ｐゴシック" charset="-128"/>
              </a:rPr>
              <a:t>+ 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constraints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-128"/>
              </a:rPr>
              <a:t>Learned: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 aesthetics &amp; usage matter</a:t>
            </a:r>
            <a:endParaRPr lang="en-US" dirty="0" smtClean="0">
              <a:latin typeface="Calibri" charset="0"/>
              <a:ea typeface="ＭＳ Ｐゴシック" charset="-128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-128"/>
              </a:rPr>
              <a:t>Many 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successes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dirty="0" smtClean="0">
                <a:latin typeface="Calibri" charset="0"/>
                <a:ea typeface="ＭＳ Ｐゴシック" charset="-128"/>
              </a:rPr>
              <a:t>….</a:t>
            </a:r>
          </a:p>
          <a:p>
            <a:pPr lvl="1"/>
            <a:endParaRPr lang="en-US" b="1" dirty="0">
              <a:solidFill>
                <a:srgbClr val="E25B00"/>
              </a:solidFill>
              <a:latin typeface="Calibri" charset="0"/>
              <a:ea typeface="ＭＳ Ｐゴシック" charset="-128"/>
            </a:endParaRPr>
          </a:p>
          <a:p>
            <a:r>
              <a:rPr lang="en-US" sz="2400" dirty="0" smtClean="0">
                <a:latin typeface="Calibri" charset="0"/>
                <a:ea typeface="ＭＳ Ｐゴシック" charset="-128"/>
              </a:rPr>
              <a:t>Looking ahead:   Analog Tools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-128"/>
              </a:rPr>
              <a:t>Analog essential for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 power/mobile</a:t>
            </a:r>
            <a:endParaRPr lang="en-US" dirty="0" smtClean="0">
              <a:solidFill>
                <a:schemeClr val="tx1"/>
              </a:solidFill>
              <a:latin typeface="Calibri" charset="0"/>
              <a:ea typeface="ＭＳ Ｐゴシック" charset="-128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-128"/>
              </a:rPr>
              <a:t>Time to take fresh look at 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aesthetics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  <a:latin typeface="Calibri" charset="0"/>
                <a:ea typeface="ＭＳ Ｐゴシック" charset="-128"/>
              </a:rPr>
              <a:t>FinFet</a:t>
            </a:r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-128"/>
              </a:rPr>
              <a:t>:  so different, so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painful</a:t>
            </a:r>
            <a:endParaRPr lang="en-US" dirty="0" smtClean="0">
              <a:solidFill>
                <a:srgbClr val="E25B00"/>
              </a:solidFill>
              <a:latin typeface="Calibri" charset="0"/>
              <a:ea typeface="ＭＳ Ｐゴシック" charset="-128"/>
            </a:endParaRPr>
          </a:p>
          <a:p>
            <a:pPr lvl="1"/>
            <a:r>
              <a:rPr lang="en-US" b="1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Great opportunities</a:t>
            </a:r>
            <a:r>
              <a:rPr lang="en-US" dirty="0" smtClean="0">
                <a:solidFill>
                  <a:srgbClr val="E25B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-128"/>
              </a:rPr>
              <a:t>ahead for PD</a:t>
            </a: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 Slide  </a:t>
            </a:r>
            <a:fld id="{D6BF8C44-D240-6140-8C11-4DD37AFAC77D}" type="slidenum">
              <a:rPr lang="en-US"/>
              <a:pPr/>
              <a:t>48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pic>
        <p:nvPicPr>
          <p:cNvPr id="7" name="Picture 6" descr="CLEAN NAPK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28800"/>
            <a:ext cx="2743200" cy="36238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251655" y="3286904"/>
            <a:ext cx="948611" cy="1218512"/>
            <a:chOff x="1908255" y="4175808"/>
            <a:chExt cx="698141" cy="896778"/>
          </a:xfrm>
        </p:grpSpPr>
        <p:sp>
          <p:nvSpPr>
            <p:cNvPr id="11" name="Freeform 10"/>
            <p:cNvSpPr/>
            <p:nvPr/>
          </p:nvSpPr>
          <p:spPr>
            <a:xfrm>
              <a:off x="1954797" y="4315445"/>
              <a:ext cx="651599" cy="432209"/>
            </a:xfrm>
            <a:custGeom>
              <a:avLst/>
              <a:gdLst>
                <a:gd name="connsiteX0" fmla="*/ 59841 w 605056"/>
                <a:gd name="connsiteY0" fmla="*/ 0 h 432209"/>
                <a:gd name="connsiteX1" fmla="*/ 59841 w 605056"/>
                <a:gd name="connsiteY1" fmla="*/ 0 h 432209"/>
                <a:gd name="connsiteX2" fmla="*/ 39894 w 605056"/>
                <a:gd name="connsiteY2" fmla="*/ 53195 h 432209"/>
                <a:gd name="connsiteX3" fmla="*/ 33245 w 605056"/>
                <a:gd name="connsiteY3" fmla="*/ 73143 h 432209"/>
                <a:gd name="connsiteX4" fmla="*/ 19947 w 605056"/>
                <a:gd name="connsiteY4" fmla="*/ 139637 h 432209"/>
                <a:gd name="connsiteX5" fmla="*/ 6649 w 605056"/>
                <a:gd name="connsiteY5" fmla="*/ 226079 h 432209"/>
                <a:gd name="connsiteX6" fmla="*/ 0 w 605056"/>
                <a:gd name="connsiteY6" fmla="*/ 239377 h 432209"/>
                <a:gd name="connsiteX7" fmla="*/ 505322 w 605056"/>
                <a:gd name="connsiteY7" fmla="*/ 432209 h 432209"/>
                <a:gd name="connsiteX8" fmla="*/ 605056 w 605056"/>
                <a:gd name="connsiteY8" fmla="*/ 126338 h 432209"/>
                <a:gd name="connsiteX9" fmla="*/ 59841 w 605056"/>
                <a:gd name="connsiteY9" fmla="*/ 0 h 432209"/>
                <a:gd name="connsiteX0" fmla="*/ 106384 w 651599"/>
                <a:gd name="connsiteY0" fmla="*/ 0 h 432209"/>
                <a:gd name="connsiteX1" fmla="*/ 106384 w 651599"/>
                <a:gd name="connsiteY1" fmla="*/ 0 h 432209"/>
                <a:gd name="connsiteX2" fmla="*/ 86437 w 651599"/>
                <a:gd name="connsiteY2" fmla="*/ 53195 h 432209"/>
                <a:gd name="connsiteX3" fmla="*/ 79788 w 651599"/>
                <a:gd name="connsiteY3" fmla="*/ 73143 h 432209"/>
                <a:gd name="connsiteX4" fmla="*/ 66490 w 651599"/>
                <a:gd name="connsiteY4" fmla="*/ 139637 h 432209"/>
                <a:gd name="connsiteX5" fmla="*/ 53192 w 651599"/>
                <a:gd name="connsiteY5" fmla="*/ 226079 h 432209"/>
                <a:gd name="connsiteX6" fmla="*/ 0 w 651599"/>
                <a:gd name="connsiteY6" fmla="*/ 305871 h 432209"/>
                <a:gd name="connsiteX7" fmla="*/ 551865 w 651599"/>
                <a:gd name="connsiteY7" fmla="*/ 432209 h 432209"/>
                <a:gd name="connsiteX8" fmla="*/ 651599 w 651599"/>
                <a:gd name="connsiteY8" fmla="*/ 126338 h 432209"/>
                <a:gd name="connsiteX9" fmla="*/ 106384 w 651599"/>
                <a:gd name="connsiteY9" fmla="*/ 0 h 43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599" h="432209">
                  <a:moveTo>
                    <a:pt x="106384" y="0"/>
                  </a:moveTo>
                  <a:lnTo>
                    <a:pt x="106384" y="0"/>
                  </a:lnTo>
                  <a:cubicBezTo>
                    <a:pt x="99735" y="17732"/>
                    <a:pt x="92908" y="35398"/>
                    <a:pt x="86437" y="53195"/>
                  </a:cubicBezTo>
                  <a:cubicBezTo>
                    <a:pt x="84042" y="59782"/>
                    <a:pt x="81364" y="66313"/>
                    <a:pt x="79788" y="73143"/>
                  </a:cubicBezTo>
                  <a:cubicBezTo>
                    <a:pt x="74706" y="95168"/>
                    <a:pt x="70206" y="117341"/>
                    <a:pt x="66490" y="139637"/>
                  </a:cubicBezTo>
                  <a:cubicBezTo>
                    <a:pt x="61631" y="168791"/>
                    <a:pt x="64274" y="198373"/>
                    <a:pt x="53192" y="226079"/>
                  </a:cubicBezTo>
                  <a:cubicBezTo>
                    <a:pt x="42110" y="253785"/>
                    <a:pt x="2216" y="301438"/>
                    <a:pt x="0" y="305871"/>
                  </a:cubicBezTo>
                  <a:lnTo>
                    <a:pt x="551865" y="432209"/>
                  </a:lnTo>
                  <a:lnTo>
                    <a:pt x="651599" y="126338"/>
                  </a:lnTo>
                  <a:lnTo>
                    <a:pt x="106384" y="0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034586" y="4175808"/>
              <a:ext cx="359044" cy="691535"/>
            </a:xfrm>
            <a:custGeom>
              <a:avLst/>
              <a:gdLst>
                <a:gd name="connsiteX0" fmla="*/ 219416 w 359044"/>
                <a:gd name="connsiteY0" fmla="*/ 0 h 691535"/>
                <a:gd name="connsiteX1" fmla="*/ 0 w 359044"/>
                <a:gd name="connsiteY1" fmla="*/ 658288 h 691535"/>
                <a:gd name="connsiteX2" fmla="*/ 119681 w 359044"/>
                <a:gd name="connsiteY2" fmla="*/ 691535 h 691535"/>
                <a:gd name="connsiteX3" fmla="*/ 359044 w 359044"/>
                <a:gd name="connsiteY3" fmla="*/ 6649 h 691535"/>
                <a:gd name="connsiteX4" fmla="*/ 219416 w 359044"/>
                <a:gd name="connsiteY4" fmla="*/ 0 h 69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044" h="691535">
                  <a:moveTo>
                    <a:pt x="219416" y="0"/>
                  </a:moveTo>
                  <a:lnTo>
                    <a:pt x="0" y="658288"/>
                  </a:lnTo>
                  <a:lnTo>
                    <a:pt x="119681" y="691535"/>
                  </a:lnTo>
                  <a:lnTo>
                    <a:pt x="359044" y="6649"/>
                  </a:lnTo>
                  <a:lnTo>
                    <a:pt x="219416" y="0"/>
                  </a:lnTo>
                  <a:close/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209800" y="4267200"/>
              <a:ext cx="359044" cy="691535"/>
            </a:xfrm>
            <a:custGeom>
              <a:avLst/>
              <a:gdLst>
                <a:gd name="connsiteX0" fmla="*/ 219416 w 359044"/>
                <a:gd name="connsiteY0" fmla="*/ 0 h 691535"/>
                <a:gd name="connsiteX1" fmla="*/ 0 w 359044"/>
                <a:gd name="connsiteY1" fmla="*/ 658288 h 691535"/>
                <a:gd name="connsiteX2" fmla="*/ 119681 w 359044"/>
                <a:gd name="connsiteY2" fmla="*/ 691535 h 691535"/>
                <a:gd name="connsiteX3" fmla="*/ 359044 w 359044"/>
                <a:gd name="connsiteY3" fmla="*/ 6649 h 691535"/>
                <a:gd name="connsiteX4" fmla="*/ 219416 w 359044"/>
                <a:gd name="connsiteY4" fmla="*/ 0 h 69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044" h="691535">
                  <a:moveTo>
                    <a:pt x="219416" y="0"/>
                  </a:moveTo>
                  <a:lnTo>
                    <a:pt x="0" y="658288"/>
                  </a:lnTo>
                  <a:lnTo>
                    <a:pt x="119681" y="691535"/>
                  </a:lnTo>
                  <a:lnTo>
                    <a:pt x="359044" y="6649"/>
                  </a:lnTo>
                  <a:lnTo>
                    <a:pt x="219416" y="0"/>
                  </a:lnTo>
                  <a:close/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70698" y="4197649"/>
              <a:ext cx="313532" cy="592828"/>
            </a:xfrm>
            <a:custGeom>
              <a:avLst/>
              <a:gdLst>
                <a:gd name="connsiteX0" fmla="*/ 306883 w 313532"/>
                <a:gd name="connsiteY0" fmla="*/ 0 h 592828"/>
                <a:gd name="connsiteX1" fmla="*/ 233745 w 313532"/>
                <a:gd name="connsiteY1" fmla="*/ 13299 h 592828"/>
                <a:gd name="connsiteX2" fmla="*/ 213798 w 313532"/>
                <a:gd name="connsiteY2" fmla="*/ 19948 h 592828"/>
                <a:gd name="connsiteX3" fmla="*/ 240394 w 313532"/>
                <a:gd name="connsiteY3" fmla="*/ 26597 h 592828"/>
                <a:gd name="connsiteX4" fmla="*/ 313532 w 313532"/>
                <a:gd name="connsiteY4" fmla="*/ 33247 h 592828"/>
                <a:gd name="connsiteX5" fmla="*/ 286936 w 313532"/>
                <a:gd name="connsiteY5" fmla="*/ 46546 h 592828"/>
                <a:gd name="connsiteX6" fmla="*/ 193851 w 313532"/>
                <a:gd name="connsiteY6" fmla="*/ 59844 h 592828"/>
                <a:gd name="connsiteX7" fmla="*/ 220447 w 313532"/>
                <a:gd name="connsiteY7" fmla="*/ 66494 h 592828"/>
                <a:gd name="connsiteX8" fmla="*/ 280287 w 313532"/>
                <a:gd name="connsiteY8" fmla="*/ 73143 h 592828"/>
                <a:gd name="connsiteX9" fmla="*/ 253692 w 313532"/>
                <a:gd name="connsiteY9" fmla="*/ 79792 h 592828"/>
                <a:gd name="connsiteX10" fmla="*/ 127361 w 313532"/>
                <a:gd name="connsiteY10" fmla="*/ 99741 h 592828"/>
                <a:gd name="connsiteX11" fmla="*/ 260341 w 313532"/>
                <a:gd name="connsiteY11" fmla="*/ 119689 h 592828"/>
                <a:gd name="connsiteX12" fmla="*/ 280287 w 313532"/>
                <a:gd name="connsiteY12" fmla="*/ 126338 h 592828"/>
                <a:gd name="connsiteX13" fmla="*/ 260341 w 313532"/>
                <a:gd name="connsiteY13" fmla="*/ 146286 h 592828"/>
                <a:gd name="connsiteX14" fmla="*/ 200500 w 313532"/>
                <a:gd name="connsiteY14" fmla="*/ 152936 h 592828"/>
                <a:gd name="connsiteX15" fmla="*/ 147308 w 313532"/>
                <a:gd name="connsiteY15" fmla="*/ 179533 h 592828"/>
                <a:gd name="connsiteX16" fmla="*/ 260341 w 313532"/>
                <a:gd name="connsiteY16" fmla="*/ 206131 h 592828"/>
                <a:gd name="connsiteX17" fmla="*/ 240394 w 313532"/>
                <a:gd name="connsiteY17" fmla="*/ 212780 h 592828"/>
                <a:gd name="connsiteX18" fmla="*/ 207149 w 313532"/>
                <a:gd name="connsiteY18" fmla="*/ 226079 h 592828"/>
                <a:gd name="connsiteX19" fmla="*/ 134010 w 313532"/>
                <a:gd name="connsiteY19" fmla="*/ 239377 h 592828"/>
                <a:gd name="connsiteX20" fmla="*/ 87467 w 313532"/>
                <a:gd name="connsiteY20" fmla="*/ 259326 h 592828"/>
                <a:gd name="connsiteX21" fmla="*/ 67520 w 313532"/>
                <a:gd name="connsiteY21" fmla="*/ 265975 h 592828"/>
                <a:gd name="connsiteX22" fmla="*/ 100765 w 313532"/>
                <a:gd name="connsiteY22" fmla="*/ 272624 h 592828"/>
                <a:gd name="connsiteX23" fmla="*/ 167255 w 313532"/>
                <a:gd name="connsiteY23" fmla="*/ 279274 h 592828"/>
                <a:gd name="connsiteX24" fmla="*/ 140659 w 313532"/>
                <a:gd name="connsiteY24" fmla="*/ 285923 h 592828"/>
                <a:gd name="connsiteX25" fmla="*/ 67520 w 313532"/>
                <a:gd name="connsiteY25" fmla="*/ 305871 h 592828"/>
                <a:gd name="connsiteX26" fmla="*/ 27627 w 313532"/>
                <a:gd name="connsiteY26" fmla="*/ 325819 h 592828"/>
                <a:gd name="connsiteX27" fmla="*/ 7680 w 313532"/>
                <a:gd name="connsiteY27" fmla="*/ 332469 h 592828"/>
                <a:gd name="connsiteX28" fmla="*/ 40924 w 313532"/>
                <a:gd name="connsiteY28" fmla="*/ 352417 h 592828"/>
                <a:gd name="connsiteX29" fmla="*/ 120712 w 313532"/>
                <a:gd name="connsiteY29" fmla="*/ 365716 h 592828"/>
                <a:gd name="connsiteX30" fmla="*/ 140659 w 313532"/>
                <a:gd name="connsiteY30" fmla="*/ 372365 h 592828"/>
                <a:gd name="connsiteX31" fmla="*/ 160606 w 313532"/>
                <a:gd name="connsiteY31" fmla="*/ 385664 h 592828"/>
                <a:gd name="connsiteX32" fmla="*/ 134010 w 313532"/>
                <a:gd name="connsiteY32" fmla="*/ 405612 h 592828"/>
                <a:gd name="connsiteX33" fmla="*/ 100765 w 313532"/>
                <a:gd name="connsiteY33" fmla="*/ 412261 h 592828"/>
                <a:gd name="connsiteX34" fmla="*/ 47573 w 313532"/>
                <a:gd name="connsiteY34" fmla="*/ 425560 h 592828"/>
                <a:gd name="connsiteX35" fmla="*/ 20978 w 313532"/>
                <a:gd name="connsiteY35" fmla="*/ 445508 h 592828"/>
                <a:gd name="connsiteX36" fmla="*/ 1031 w 313532"/>
                <a:gd name="connsiteY36" fmla="*/ 458807 h 592828"/>
                <a:gd name="connsiteX37" fmla="*/ 40924 w 313532"/>
                <a:gd name="connsiteY37" fmla="*/ 465456 h 592828"/>
                <a:gd name="connsiteX38" fmla="*/ 173904 w 313532"/>
                <a:gd name="connsiteY38" fmla="*/ 472106 h 592828"/>
                <a:gd name="connsiteX39" fmla="*/ 207149 w 313532"/>
                <a:gd name="connsiteY39" fmla="*/ 478755 h 592828"/>
                <a:gd name="connsiteX40" fmla="*/ 187202 w 313532"/>
                <a:gd name="connsiteY40" fmla="*/ 492054 h 592828"/>
                <a:gd name="connsiteX41" fmla="*/ 153957 w 313532"/>
                <a:gd name="connsiteY41" fmla="*/ 498703 h 592828"/>
                <a:gd name="connsiteX42" fmla="*/ 127361 w 313532"/>
                <a:gd name="connsiteY42" fmla="*/ 505352 h 592828"/>
                <a:gd name="connsiteX43" fmla="*/ 60871 w 313532"/>
                <a:gd name="connsiteY43" fmla="*/ 531950 h 592828"/>
                <a:gd name="connsiteX44" fmla="*/ 20978 w 313532"/>
                <a:gd name="connsiteY44" fmla="*/ 558547 h 592828"/>
                <a:gd name="connsiteX45" fmla="*/ 40924 w 313532"/>
                <a:gd name="connsiteY45" fmla="*/ 565197 h 592828"/>
                <a:gd name="connsiteX46" fmla="*/ 94116 w 313532"/>
                <a:gd name="connsiteY46" fmla="*/ 578496 h 592828"/>
                <a:gd name="connsiteX47" fmla="*/ 67520 w 313532"/>
                <a:gd name="connsiteY47" fmla="*/ 585145 h 592828"/>
                <a:gd name="connsiteX48" fmla="*/ 1031 w 313532"/>
                <a:gd name="connsiteY48" fmla="*/ 591794 h 59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13532" h="592828">
                  <a:moveTo>
                    <a:pt x="306883" y="0"/>
                  </a:moveTo>
                  <a:cubicBezTo>
                    <a:pt x="282504" y="4433"/>
                    <a:pt x="257974" y="8107"/>
                    <a:pt x="233745" y="13299"/>
                  </a:cubicBezTo>
                  <a:cubicBezTo>
                    <a:pt x="226892" y="14768"/>
                    <a:pt x="210664" y="13679"/>
                    <a:pt x="213798" y="19948"/>
                  </a:cubicBezTo>
                  <a:cubicBezTo>
                    <a:pt x="217885" y="28121"/>
                    <a:pt x="231336" y="25389"/>
                    <a:pt x="240394" y="26597"/>
                  </a:cubicBezTo>
                  <a:cubicBezTo>
                    <a:pt x="264659" y="29833"/>
                    <a:pt x="289153" y="31030"/>
                    <a:pt x="313532" y="33247"/>
                  </a:cubicBezTo>
                  <a:cubicBezTo>
                    <a:pt x="304667" y="37680"/>
                    <a:pt x="296655" y="44602"/>
                    <a:pt x="286936" y="46546"/>
                  </a:cubicBezTo>
                  <a:cubicBezTo>
                    <a:pt x="141255" y="75684"/>
                    <a:pt x="255793" y="39197"/>
                    <a:pt x="193851" y="59844"/>
                  </a:cubicBezTo>
                  <a:cubicBezTo>
                    <a:pt x="202716" y="62061"/>
                    <a:pt x="211415" y="65104"/>
                    <a:pt x="220447" y="66494"/>
                  </a:cubicBezTo>
                  <a:cubicBezTo>
                    <a:pt x="240283" y="69546"/>
                    <a:pt x="261653" y="65689"/>
                    <a:pt x="280287" y="73143"/>
                  </a:cubicBezTo>
                  <a:cubicBezTo>
                    <a:pt x="288771" y="76537"/>
                    <a:pt x="262718" y="78367"/>
                    <a:pt x="253692" y="79792"/>
                  </a:cubicBezTo>
                  <a:cubicBezTo>
                    <a:pt x="115897" y="101550"/>
                    <a:pt x="194396" y="82980"/>
                    <a:pt x="127361" y="99741"/>
                  </a:cubicBezTo>
                  <a:cubicBezTo>
                    <a:pt x="224775" y="115977"/>
                    <a:pt x="180394" y="109694"/>
                    <a:pt x="260341" y="119689"/>
                  </a:cubicBezTo>
                  <a:cubicBezTo>
                    <a:pt x="266990" y="121905"/>
                    <a:pt x="280287" y="119330"/>
                    <a:pt x="280287" y="126338"/>
                  </a:cubicBezTo>
                  <a:cubicBezTo>
                    <a:pt x="280287" y="135741"/>
                    <a:pt x="269261" y="143312"/>
                    <a:pt x="260341" y="146286"/>
                  </a:cubicBezTo>
                  <a:cubicBezTo>
                    <a:pt x="241301" y="152633"/>
                    <a:pt x="220447" y="150719"/>
                    <a:pt x="200500" y="152936"/>
                  </a:cubicBezTo>
                  <a:cubicBezTo>
                    <a:pt x="182769" y="161802"/>
                    <a:pt x="133291" y="165515"/>
                    <a:pt x="147308" y="179533"/>
                  </a:cubicBezTo>
                  <a:cubicBezTo>
                    <a:pt x="189251" y="221478"/>
                    <a:pt x="157876" y="198811"/>
                    <a:pt x="260341" y="206131"/>
                  </a:cubicBezTo>
                  <a:cubicBezTo>
                    <a:pt x="253692" y="208347"/>
                    <a:pt x="246956" y="210319"/>
                    <a:pt x="240394" y="212780"/>
                  </a:cubicBezTo>
                  <a:cubicBezTo>
                    <a:pt x="229219" y="216971"/>
                    <a:pt x="218728" y="223184"/>
                    <a:pt x="207149" y="226079"/>
                  </a:cubicBezTo>
                  <a:cubicBezTo>
                    <a:pt x="183110" y="232089"/>
                    <a:pt x="158239" y="234185"/>
                    <a:pt x="134010" y="239377"/>
                  </a:cubicBezTo>
                  <a:cubicBezTo>
                    <a:pt x="113222" y="243832"/>
                    <a:pt x="108222" y="250430"/>
                    <a:pt x="87467" y="259326"/>
                  </a:cubicBezTo>
                  <a:cubicBezTo>
                    <a:pt x="81025" y="262087"/>
                    <a:pt x="74169" y="263759"/>
                    <a:pt x="67520" y="265975"/>
                  </a:cubicBezTo>
                  <a:cubicBezTo>
                    <a:pt x="78602" y="268191"/>
                    <a:pt x="89563" y="271130"/>
                    <a:pt x="100765" y="272624"/>
                  </a:cubicBezTo>
                  <a:cubicBezTo>
                    <a:pt x="122843" y="275568"/>
                    <a:pt x="146124" y="272230"/>
                    <a:pt x="167255" y="279274"/>
                  </a:cubicBezTo>
                  <a:cubicBezTo>
                    <a:pt x="175924" y="282164"/>
                    <a:pt x="149328" y="283033"/>
                    <a:pt x="140659" y="285923"/>
                  </a:cubicBezTo>
                  <a:cubicBezTo>
                    <a:pt x="76590" y="307280"/>
                    <a:pt x="139865" y="293814"/>
                    <a:pt x="67520" y="305871"/>
                  </a:cubicBezTo>
                  <a:cubicBezTo>
                    <a:pt x="54222" y="312520"/>
                    <a:pt x="41213" y="319780"/>
                    <a:pt x="27627" y="325819"/>
                  </a:cubicBezTo>
                  <a:cubicBezTo>
                    <a:pt x="21222" y="328666"/>
                    <a:pt x="4546" y="326200"/>
                    <a:pt x="7680" y="332469"/>
                  </a:cubicBezTo>
                  <a:cubicBezTo>
                    <a:pt x="13459" y="344028"/>
                    <a:pt x="28526" y="348770"/>
                    <a:pt x="40924" y="352417"/>
                  </a:cubicBezTo>
                  <a:cubicBezTo>
                    <a:pt x="66791" y="360026"/>
                    <a:pt x="94273" y="360428"/>
                    <a:pt x="120712" y="365716"/>
                  </a:cubicBezTo>
                  <a:cubicBezTo>
                    <a:pt x="127585" y="367091"/>
                    <a:pt x="134010" y="370149"/>
                    <a:pt x="140659" y="372365"/>
                  </a:cubicBezTo>
                  <a:cubicBezTo>
                    <a:pt x="147308" y="376798"/>
                    <a:pt x="162173" y="377828"/>
                    <a:pt x="160606" y="385664"/>
                  </a:cubicBezTo>
                  <a:cubicBezTo>
                    <a:pt x="158433" y="396531"/>
                    <a:pt x="144137" y="401111"/>
                    <a:pt x="134010" y="405612"/>
                  </a:cubicBezTo>
                  <a:cubicBezTo>
                    <a:pt x="123683" y="410202"/>
                    <a:pt x="111777" y="409720"/>
                    <a:pt x="100765" y="412261"/>
                  </a:cubicBezTo>
                  <a:cubicBezTo>
                    <a:pt x="82957" y="416371"/>
                    <a:pt x="65304" y="421127"/>
                    <a:pt x="47573" y="425560"/>
                  </a:cubicBezTo>
                  <a:cubicBezTo>
                    <a:pt x="38708" y="432209"/>
                    <a:pt x="29995" y="439067"/>
                    <a:pt x="20978" y="445508"/>
                  </a:cubicBezTo>
                  <a:cubicBezTo>
                    <a:pt x="14475" y="450153"/>
                    <a:pt x="-4619" y="453156"/>
                    <a:pt x="1031" y="458807"/>
                  </a:cubicBezTo>
                  <a:cubicBezTo>
                    <a:pt x="10563" y="468340"/>
                    <a:pt x="27483" y="464422"/>
                    <a:pt x="40924" y="465456"/>
                  </a:cubicBezTo>
                  <a:cubicBezTo>
                    <a:pt x="85175" y="468860"/>
                    <a:pt x="129577" y="469889"/>
                    <a:pt x="173904" y="472106"/>
                  </a:cubicBezTo>
                  <a:cubicBezTo>
                    <a:pt x="184986" y="474322"/>
                    <a:pt x="200880" y="469352"/>
                    <a:pt x="207149" y="478755"/>
                  </a:cubicBezTo>
                  <a:cubicBezTo>
                    <a:pt x="211582" y="485404"/>
                    <a:pt x="194684" y="489248"/>
                    <a:pt x="187202" y="492054"/>
                  </a:cubicBezTo>
                  <a:cubicBezTo>
                    <a:pt x="176620" y="496022"/>
                    <a:pt x="164989" y="496251"/>
                    <a:pt x="153957" y="498703"/>
                  </a:cubicBezTo>
                  <a:cubicBezTo>
                    <a:pt x="145036" y="500685"/>
                    <a:pt x="136226" y="503136"/>
                    <a:pt x="127361" y="505352"/>
                  </a:cubicBezTo>
                  <a:cubicBezTo>
                    <a:pt x="58649" y="556891"/>
                    <a:pt x="149811" y="494890"/>
                    <a:pt x="60871" y="531950"/>
                  </a:cubicBezTo>
                  <a:cubicBezTo>
                    <a:pt x="46118" y="538097"/>
                    <a:pt x="20978" y="558547"/>
                    <a:pt x="20978" y="558547"/>
                  </a:cubicBezTo>
                  <a:cubicBezTo>
                    <a:pt x="27627" y="560764"/>
                    <a:pt x="34163" y="563353"/>
                    <a:pt x="40924" y="565197"/>
                  </a:cubicBezTo>
                  <a:cubicBezTo>
                    <a:pt x="58556" y="570006"/>
                    <a:pt x="79495" y="567530"/>
                    <a:pt x="94116" y="578496"/>
                  </a:cubicBezTo>
                  <a:cubicBezTo>
                    <a:pt x="101426" y="583979"/>
                    <a:pt x="76307" y="582635"/>
                    <a:pt x="67520" y="585145"/>
                  </a:cubicBezTo>
                  <a:cubicBezTo>
                    <a:pt x="27078" y="596700"/>
                    <a:pt x="67370" y="591794"/>
                    <a:pt x="1031" y="591794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 rot="806519">
              <a:off x="1928439" y="4843986"/>
              <a:ext cx="228600" cy="228600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908255" y="4867305"/>
              <a:ext cx="265959" cy="146324"/>
            </a:xfrm>
            <a:custGeom>
              <a:avLst/>
              <a:gdLst>
                <a:gd name="connsiteX0" fmla="*/ 0 w 265959"/>
                <a:gd name="connsiteY0" fmla="*/ 146324 h 146324"/>
                <a:gd name="connsiteX1" fmla="*/ 73139 w 265959"/>
                <a:gd name="connsiteY1" fmla="*/ 133026 h 146324"/>
                <a:gd name="connsiteX2" fmla="*/ 93086 w 265959"/>
                <a:gd name="connsiteY2" fmla="*/ 126376 h 146324"/>
                <a:gd name="connsiteX3" fmla="*/ 132980 w 265959"/>
                <a:gd name="connsiteY3" fmla="*/ 93129 h 146324"/>
                <a:gd name="connsiteX4" fmla="*/ 152927 w 265959"/>
                <a:gd name="connsiteY4" fmla="*/ 79831 h 146324"/>
                <a:gd name="connsiteX5" fmla="*/ 199469 w 265959"/>
                <a:gd name="connsiteY5" fmla="*/ 59882 h 146324"/>
                <a:gd name="connsiteX6" fmla="*/ 219416 w 265959"/>
                <a:gd name="connsiteY6" fmla="*/ 46584 h 146324"/>
                <a:gd name="connsiteX7" fmla="*/ 246012 w 265959"/>
                <a:gd name="connsiteY7" fmla="*/ 19986 h 146324"/>
                <a:gd name="connsiteX8" fmla="*/ 265959 w 265959"/>
                <a:gd name="connsiteY8" fmla="*/ 38 h 14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959" h="146324">
                  <a:moveTo>
                    <a:pt x="0" y="146324"/>
                  </a:moveTo>
                  <a:cubicBezTo>
                    <a:pt x="24380" y="141891"/>
                    <a:pt x="48910" y="138218"/>
                    <a:pt x="73139" y="133026"/>
                  </a:cubicBezTo>
                  <a:cubicBezTo>
                    <a:pt x="79992" y="131557"/>
                    <a:pt x="86817" y="129511"/>
                    <a:pt x="93086" y="126376"/>
                  </a:cubicBezTo>
                  <a:cubicBezTo>
                    <a:pt x="117850" y="113993"/>
                    <a:pt x="110921" y="111512"/>
                    <a:pt x="132980" y="93129"/>
                  </a:cubicBezTo>
                  <a:cubicBezTo>
                    <a:pt x="139119" y="88013"/>
                    <a:pt x="145989" y="83796"/>
                    <a:pt x="152927" y="79831"/>
                  </a:cubicBezTo>
                  <a:cubicBezTo>
                    <a:pt x="249762" y="24494"/>
                    <a:pt x="124884" y="97177"/>
                    <a:pt x="199469" y="59882"/>
                  </a:cubicBezTo>
                  <a:cubicBezTo>
                    <a:pt x="206616" y="56308"/>
                    <a:pt x="212767" y="51017"/>
                    <a:pt x="219416" y="46584"/>
                  </a:cubicBezTo>
                  <a:cubicBezTo>
                    <a:pt x="233923" y="3061"/>
                    <a:pt x="213774" y="45778"/>
                    <a:pt x="246012" y="19986"/>
                  </a:cubicBezTo>
                  <a:cubicBezTo>
                    <a:pt x="273250" y="-1806"/>
                    <a:pt x="247793" y="38"/>
                    <a:pt x="265959" y="38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6403616">
              <a:off x="1886171" y="4864515"/>
              <a:ext cx="265959" cy="146324"/>
            </a:xfrm>
            <a:custGeom>
              <a:avLst/>
              <a:gdLst>
                <a:gd name="connsiteX0" fmla="*/ 0 w 265959"/>
                <a:gd name="connsiteY0" fmla="*/ 146324 h 146324"/>
                <a:gd name="connsiteX1" fmla="*/ 73139 w 265959"/>
                <a:gd name="connsiteY1" fmla="*/ 133026 h 146324"/>
                <a:gd name="connsiteX2" fmla="*/ 93086 w 265959"/>
                <a:gd name="connsiteY2" fmla="*/ 126376 h 146324"/>
                <a:gd name="connsiteX3" fmla="*/ 132980 w 265959"/>
                <a:gd name="connsiteY3" fmla="*/ 93129 h 146324"/>
                <a:gd name="connsiteX4" fmla="*/ 152927 w 265959"/>
                <a:gd name="connsiteY4" fmla="*/ 79831 h 146324"/>
                <a:gd name="connsiteX5" fmla="*/ 199469 w 265959"/>
                <a:gd name="connsiteY5" fmla="*/ 59882 h 146324"/>
                <a:gd name="connsiteX6" fmla="*/ 219416 w 265959"/>
                <a:gd name="connsiteY6" fmla="*/ 46584 h 146324"/>
                <a:gd name="connsiteX7" fmla="*/ 246012 w 265959"/>
                <a:gd name="connsiteY7" fmla="*/ 19986 h 146324"/>
                <a:gd name="connsiteX8" fmla="*/ 265959 w 265959"/>
                <a:gd name="connsiteY8" fmla="*/ 38 h 14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959" h="146324">
                  <a:moveTo>
                    <a:pt x="0" y="146324"/>
                  </a:moveTo>
                  <a:cubicBezTo>
                    <a:pt x="24380" y="141891"/>
                    <a:pt x="48910" y="138218"/>
                    <a:pt x="73139" y="133026"/>
                  </a:cubicBezTo>
                  <a:cubicBezTo>
                    <a:pt x="79992" y="131557"/>
                    <a:pt x="86817" y="129511"/>
                    <a:pt x="93086" y="126376"/>
                  </a:cubicBezTo>
                  <a:cubicBezTo>
                    <a:pt x="117850" y="113993"/>
                    <a:pt x="110921" y="111512"/>
                    <a:pt x="132980" y="93129"/>
                  </a:cubicBezTo>
                  <a:cubicBezTo>
                    <a:pt x="139119" y="88013"/>
                    <a:pt x="145989" y="83796"/>
                    <a:pt x="152927" y="79831"/>
                  </a:cubicBezTo>
                  <a:cubicBezTo>
                    <a:pt x="249762" y="24494"/>
                    <a:pt x="124884" y="97177"/>
                    <a:pt x="199469" y="59882"/>
                  </a:cubicBezTo>
                  <a:cubicBezTo>
                    <a:pt x="206616" y="56308"/>
                    <a:pt x="212767" y="51017"/>
                    <a:pt x="219416" y="46584"/>
                  </a:cubicBezTo>
                  <a:cubicBezTo>
                    <a:pt x="233923" y="3061"/>
                    <a:pt x="213774" y="45778"/>
                    <a:pt x="246012" y="19986"/>
                  </a:cubicBezTo>
                  <a:cubicBezTo>
                    <a:pt x="273250" y="-1806"/>
                    <a:pt x="247793" y="38"/>
                    <a:pt x="265959" y="38"/>
                  </a:cubicBezTo>
                </a:path>
              </a:pathLst>
            </a:custGeom>
            <a:ln w="38100" cmpd="sng"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itchFamily="33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History…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8534400" cy="2895600"/>
          </a:xfrm>
        </p:spPr>
        <p:txBody>
          <a:bodyPr/>
          <a:lstStyle/>
          <a:p>
            <a:r>
              <a:rPr lang="en-US" dirty="0" smtClean="0"/>
              <a:t>Most of them died;  a few got bought by big EDA players;  technologies added to big, flagship analog/</a:t>
            </a:r>
            <a:r>
              <a:rPr lang="en-US" dirty="0" err="1" smtClean="0"/>
              <a:t>mixsig</a:t>
            </a:r>
            <a:r>
              <a:rPr lang="en-US" dirty="0" smtClean="0"/>
              <a:t> platforms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3" descr="C:\WINNT\Profiles\aweitzel\Desktop\ada.gif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2" r="71509" b="74713"/>
          <a:stretch>
            <a:fillRect/>
          </a:stretch>
        </p:blipFill>
        <p:spPr bwMode="auto">
          <a:xfrm>
            <a:off x="7010400" y="2743200"/>
            <a:ext cx="1447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WINNT\Profiles\aweitzel\Desktop\antrim.gif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43200"/>
            <a:ext cx="1143000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WINNT\Profiles\aweitzel\Desktop\barcelona.gif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2133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C:\WINNT\Profiles\aweitzel\Desktop\April\cadexterity.gif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7" t="8556" r="4820"/>
          <a:stretch>
            <a:fillRect/>
          </a:stretch>
        </p:blipFill>
        <p:spPr bwMode="auto">
          <a:xfrm>
            <a:off x="3429000" y="3352800"/>
            <a:ext cx="19812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81800" y="55626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0" descr="cadence_logo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257800"/>
            <a:ext cx="1429786" cy="527297"/>
          </a:xfrm>
          <a:prstGeom prst="rect">
            <a:avLst/>
          </a:prstGeom>
        </p:spPr>
      </p:pic>
      <p:pic>
        <p:nvPicPr>
          <p:cNvPr id="17" name="Picture 16" descr="logo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96"/>
          <a:stretch/>
        </p:blipFill>
        <p:spPr>
          <a:xfrm>
            <a:off x="8229600" y="5867400"/>
            <a:ext cx="914400" cy="277452"/>
          </a:xfrm>
          <a:prstGeom prst="rect">
            <a:avLst/>
          </a:prstGeom>
        </p:spPr>
      </p:pic>
      <p:pic>
        <p:nvPicPr>
          <p:cNvPr id="19" name="Picture 18" descr="logo-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486400"/>
            <a:ext cx="1600200" cy="381505"/>
          </a:xfrm>
          <a:prstGeom prst="rect">
            <a:avLst/>
          </a:prstGeom>
        </p:spPr>
      </p:pic>
      <p:pic>
        <p:nvPicPr>
          <p:cNvPr id="22" name="Picture 3" descr="\\Ampere\Ampere_devel\aweitzel\Corporate Identity\neo logos\newlogo10180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867400"/>
            <a:ext cx="1383094" cy="26851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descr="C:\WINNT\Profiles\aweitzel\Desktop\April\awr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1031" r="52614" b="-24226"/>
          <a:stretch>
            <a:fillRect/>
          </a:stretch>
        </p:blipFill>
        <p:spPr bwMode="auto">
          <a:xfrm>
            <a:off x="5257800" y="5943600"/>
            <a:ext cx="174462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8" r="35849"/>
          <a:stretch>
            <a:fillRect/>
          </a:stretch>
        </p:blipFill>
        <p:spPr bwMode="auto">
          <a:xfrm>
            <a:off x="8373533" y="6172200"/>
            <a:ext cx="762000" cy="3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3429000" y="2743200"/>
            <a:ext cx="1981200" cy="381000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562600" y="3505200"/>
            <a:ext cx="2895600" cy="304800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10400" y="4572000"/>
            <a:ext cx="1447800" cy="381000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pic>
        <p:nvPicPr>
          <p:cNvPr id="29" name="Picture 8" descr="C:\WINNT\Profiles\aweitzel\Desktop\comCAD.gif"/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1752600" cy="4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logo-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648200"/>
            <a:ext cx="1359405" cy="339851"/>
          </a:xfrm>
          <a:prstGeom prst="rect">
            <a:avLst/>
          </a:prstGeom>
        </p:spPr>
      </p:pic>
      <p:pic>
        <p:nvPicPr>
          <p:cNvPr id="31" name="Picture 30" descr="solido_log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1099376" cy="37267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 bwMode="auto">
          <a:xfrm>
            <a:off x="3733800" y="4724400"/>
            <a:ext cx="1676400" cy="228600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pic>
        <p:nvPicPr>
          <p:cNvPr id="10" name="Picture 9" descr="th.jpe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7" b="46075"/>
          <a:stretch/>
        </p:blipFill>
        <p:spPr>
          <a:xfrm>
            <a:off x="7391400" y="5486400"/>
            <a:ext cx="1458363" cy="450616"/>
          </a:xfrm>
          <a:prstGeom prst="rect">
            <a:avLst/>
          </a:prstGeom>
        </p:spPr>
      </p:pic>
      <p:pic>
        <p:nvPicPr>
          <p:cNvPr id="14" name="Picture 13" descr="logo_ciranova.gif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44" b="32362"/>
          <a:stretch/>
        </p:blipFill>
        <p:spPr>
          <a:xfrm>
            <a:off x="7162800" y="5867400"/>
            <a:ext cx="1066800" cy="263963"/>
          </a:xfrm>
          <a:prstGeom prst="rect">
            <a:avLst/>
          </a:prstGeom>
        </p:spPr>
      </p:pic>
      <p:pic>
        <p:nvPicPr>
          <p:cNvPr id="34" name="Picture 33" descr="Screen shot 2011-07-08 at 5.31.42 PM.pn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41" b="3691"/>
          <a:stretch/>
        </p:blipFill>
        <p:spPr>
          <a:xfrm>
            <a:off x="533400" y="2667000"/>
            <a:ext cx="1813253" cy="298055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 bwMode="auto">
          <a:xfrm>
            <a:off x="1794932" y="2590800"/>
            <a:ext cx="762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Made Some Real Progress</a:t>
            </a:r>
            <a:endParaRPr lang="en-US" dirty="0"/>
          </a:p>
        </p:txBody>
      </p:sp>
      <p:pic>
        <p:nvPicPr>
          <p:cNvPr id="783363" name="Picture 3" descr="neomixeds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1657350"/>
            <a:ext cx="2571750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462338" y="1785938"/>
            <a:ext cx="5910262" cy="3135312"/>
            <a:chOff x="3462338" y="1785938"/>
            <a:chExt cx="5910262" cy="3135312"/>
          </a:xfrm>
        </p:grpSpPr>
        <p:sp>
          <p:nvSpPr>
            <p:cNvPr id="783366" name="AutoShape 6"/>
            <p:cNvSpPr>
              <a:spLocks noChangeArrowheads="1"/>
            </p:cNvSpPr>
            <p:nvPr/>
          </p:nvSpPr>
          <p:spPr bwMode="auto">
            <a:xfrm flipH="1">
              <a:off x="5756275" y="2214563"/>
              <a:ext cx="558800" cy="895350"/>
            </a:xfrm>
            <a:prstGeom prst="leftArrow">
              <a:avLst>
                <a:gd name="adj1" fmla="val 60000"/>
                <a:gd name="adj2" fmla="val 62218"/>
              </a:avLst>
            </a:prstGeom>
            <a:solidFill>
              <a:srgbClr val="FFCC00"/>
            </a:solidFill>
            <a:ln w="12700">
              <a:solidFill>
                <a:srgbClr val="FFCC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3367" name="Rectangle 7"/>
            <p:cNvSpPr>
              <a:spLocks noChangeArrowheads="1"/>
            </p:cNvSpPr>
            <p:nvPr/>
          </p:nvSpPr>
          <p:spPr bwMode="auto">
            <a:xfrm>
              <a:off x="3462338" y="1785938"/>
              <a:ext cx="2298700" cy="1739900"/>
            </a:xfrm>
            <a:prstGeom prst="rect">
              <a:avLst/>
            </a:prstGeom>
            <a:noFill/>
            <a:ln w="76200">
              <a:solidFill>
                <a:srgbClr val="FFCC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3368" name="Rectangle 8"/>
            <p:cNvSpPr>
              <a:spLocks noChangeArrowheads="1"/>
            </p:cNvSpPr>
            <p:nvPr/>
          </p:nvSpPr>
          <p:spPr bwMode="auto">
            <a:xfrm>
              <a:off x="6286500" y="2362200"/>
              <a:ext cx="3086100" cy="2559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261E1E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285750" indent="-285750">
                <a:spcBef>
                  <a:spcPct val="20000"/>
                </a:spcBef>
                <a:buClr>
                  <a:srgbClr val="990000"/>
                </a:buClr>
                <a:buSzPct val="70000"/>
                <a:buFont typeface="Wingdings 2" charset="0"/>
                <a:buNone/>
              </a:pPr>
              <a:r>
                <a:rPr lang="en-US" sz="2400" b="1" baseline="0" dirty="0">
                  <a:latin typeface="Calibri"/>
                  <a:cs typeface="Calibri"/>
                </a:rPr>
                <a:t>Digital Methodology</a:t>
              </a:r>
            </a:p>
            <a:p>
              <a:pPr marL="742950" lvl="1" indent="-342900">
                <a:spcBef>
                  <a:spcPct val="20000"/>
                </a:spcBef>
                <a:buClr>
                  <a:srgbClr val="990000"/>
                </a:buClr>
                <a:buSzPct val="130000"/>
                <a:buFont typeface="Wingdings" charset="0"/>
                <a:buChar char="ü"/>
              </a:pPr>
              <a:r>
                <a:rPr lang="en-US" sz="2400" baseline="0" dirty="0" smtClean="0">
                  <a:latin typeface="Calibri"/>
                  <a:cs typeface="Calibri"/>
                </a:rPr>
                <a:t>Synthesis</a:t>
              </a:r>
              <a:endParaRPr lang="en-US" sz="2400" baseline="0" dirty="0">
                <a:latin typeface="Calibri"/>
                <a:cs typeface="Calibri"/>
              </a:endParaRPr>
            </a:p>
            <a:p>
              <a:pPr marL="742950" lvl="1" indent="-342900">
                <a:spcBef>
                  <a:spcPct val="20000"/>
                </a:spcBef>
                <a:buClr>
                  <a:srgbClr val="990000"/>
                </a:buClr>
                <a:buSzPct val="130000"/>
                <a:buFont typeface="Wingdings" charset="0"/>
                <a:buChar char="ü"/>
              </a:pPr>
              <a:r>
                <a:rPr lang="en-US" sz="2400" baseline="0" dirty="0" smtClean="0">
                  <a:latin typeface="Calibri"/>
                  <a:cs typeface="Calibri"/>
                </a:rPr>
                <a:t>Optimization</a:t>
              </a:r>
              <a:endParaRPr lang="en-US" sz="2400" baseline="0" dirty="0">
                <a:latin typeface="Calibri"/>
                <a:cs typeface="Calibri"/>
              </a:endParaRPr>
            </a:p>
            <a:p>
              <a:pPr marL="742950" lvl="1" indent="-342900">
                <a:spcBef>
                  <a:spcPct val="20000"/>
                </a:spcBef>
                <a:buClr>
                  <a:srgbClr val="990000"/>
                </a:buClr>
                <a:buSzPct val="130000"/>
                <a:buFont typeface="Wingdings" charset="0"/>
                <a:buChar char="ü"/>
              </a:pPr>
              <a:r>
                <a:rPr lang="en-US" sz="2400" baseline="0" dirty="0" smtClean="0">
                  <a:latin typeface="Calibri"/>
                  <a:cs typeface="Calibri"/>
                </a:rPr>
                <a:t>Verification</a:t>
              </a:r>
            </a:p>
            <a:p>
              <a:pPr marL="742950" lvl="1" indent="-342900">
                <a:spcBef>
                  <a:spcPct val="20000"/>
                </a:spcBef>
                <a:buClr>
                  <a:srgbClr val="990000"/>
                </a:buClr>
                <a:buSzPct val="130000"/>
                <a:buFont typeface="Wingdings" charset="0"/>
                <a:buChar char="ü"/>
              </a:pPr>
              <a:r>
                <a:rPr lang="en-US" sz="2400" baseline="0" dirty="0" smtClean="0">
                  <a:latin typeface="Calibri"/>
                  <a:cs typeface="Calibri"/>
                </a:rPr>
                <a:t>Reuse </a:t>
              </a:r>
              <a:r>
                <a:rPr lang="en-US" sz="2400" baseline="0" dirty="0">
                  <a:latin typeface="Calibri"/>
                  <a:cs typeface="Calibri"/>
                </a:rPr>
                <a:t>&amp; IP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3584575"/>
            <a:ext cx="5616575" cy="1953943"/>
            <a:chOff x="152400" y="3584575"/>
            <a:chExt cx="5616575" cy="1953943"/>
          </a:xfrm>
        </p:grpSpPr>
        <p:sp>
          <p:nvSpPr>
            <p:cNvPr id="783371" name="Rectangle 11"/>
            <p:cNvSpPr>
              <a:spLocks noChangeArrowheads="1"/>
            </p:cNvSpPr>
            <p:nvPr/>
          </p:nvSpPr>
          <p:spPr bwMode="auto">
            <a:xfrm>
              <a:off x="3463925" y="3616325"/>
              <a:ext cx="2305050" cy="833438"/>
            </a:xfrm>
            <a:prstGeom prst="rect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3372" name="AutoShape 12"/>
            <p:cNvSpPr>
              <a:spLocks noChangeArrowheads="1"/>
            </p:cNvSpPr>
            <p:nvPr/>
          </p:nvSpPr>
          <p:spPr bwMode="auto">
            <a:xfrm>
              <a:off x="2881313" y="3584575"/>
              <a:ext cx="558800" cy="895350"/>
            </a:xfrm>
            <a:prstGeom prst="leftArrow">
              <a:avLst>
                <a:gd name="adj1" fmla="val 60000"/>
                <a:gd name="adj2" fmla="val 62218"/>
              </a:avLst>
            </a:prstGeom>
            <a:solidFill>
              <a:srgbClr val="FF6600"/>
            </a:solidFill>
            <a:ln w="12700">
              <a:solidFill>
                <a:srgbClr val="FF66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3373" name="Rectangle 13"/>
            <p:cNvSpPr>
              <a:spLocks noChangeArrowheads="1"/>
            </p:cNvSpPr>
            <p:nvPr/>
          </p:nvSpPr>
          <p:spPr bwMode="auto">
            <a:xfrm>
              <a:off x="152400" y="3779568"/>
              <a:ext cx="3352800" cy="175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261E1E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285750" indent="-285750">
                <a:spcBef>
                  <a:spcPct val="20000"/>
                </a:spcBef>
                <a:buClr>
                  <a:srgbClr val="990000"/>
                </a:buClr>
                <a:buSzPct val="70000"/>
                <a:buFont typeface="Wingdings 2" charset="0"/>
                <a:buNone/>
              </a:pPr>
              <a:r>
                <a:rPr lang="en-US" sz="2400" b="1" baseline="0" dirty="0">
                  <a:latin typeface="Calibri"/>
                  <a:cs typeface="Calibri"/>
                </a:rPr>
                <a:t>Analog Methodology</a:t>
              </a:r>
            </a:p>
            <a:p>
              <a:pPr marL="400050" lvl="1">
                <a:spcBef>
                  <a:spcPct val="20000"/>
                </a:spcBef>
                <a:buClr>
                  <a:srgbClr val="990000"/>
                </a:buClr>
                <a:buSzPct val="130000"/>
              </a:pPr>
              <a:r>
                <a:rPr lang="en-US" sz="2400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Toward </a:t>
              </a:r>
              <a:r>
                <a:rPr lang="en-US" sz="24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Synthesis</a:t>
              </a:r>
            </a:p>
            <a:p>
              <a:pPr marL="400050" lvl="1">
                <a:spcBef>
                  <a:spcPct val="20000"/>
                </a:spcBef>
                <a:buClr>
                  <a:srgbClr val="990000"/>
                </a:buClr>
                <a:buSzPct val="130000"/>
              </a:pPr>
              <a:r>
                <a:rPr lang="en-US" sz="2400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Toward </a:t>
              </a:r>
              <a:r>
                <a:rPr lang="en-US" sz="24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Layout</a:t>
              </a:r>
            </a:p>
            <a:p>
              <a:pPr marL="400050" lvl="1">
                <a:spcBef>
                  <a:spcPct val="20000"/>
                </a:spcBef>
                <a:buClr>
                  <a:srgbClr val="990000"/>
                </a:buClr>
                <a:buSzPct val="130000"/>
              </a:pPr>
              <a:r>
                <a:rPr lang="en-US" sz="2400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Toward </a:t>
              </a:r>
              <a:r>
                <a:rPr lang="en-US" sz="24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Stat Optimize</a:t>
              </a:r>
            </a:p>
            <a:p>
              <a:pPr marL="400050" lvl="1">
                <a:spcBef>
                  <a:spcPct val="20000"/>
                </a:spcBef>
                <a:buClr>
                  <a:srgbClr val="990000"/>
                </a:buClr>
                <a:buSzPct val="130000"/>
              </a:pPr>
              <a:r>
                <a:rPr lang="en-US" sz="2400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Toward </a:t>
              </a:r>
              <a:r>
                <a:rPr lang="en-US" sz="2400" b="1" baseline="0" dirty="0" smtClean="0">
                  <a:solidFill>
                    <a:srgbClr val="E25B00"/>
                  </a:solidFill>
                  <a:latin typeface="Calibri"/>
                  <a:cs typeface="Calibri"/>
                </a:rPr>
                <a:t>Reuse &amp; IP</a:t>
              </a:r>
              <a:endParaRPr lang="en-US" sz="2400" b="1" baseline="0" dirty="0">
                <a:solidFill>
                  <a:srgbClr val="E25B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Strategy:   </a:t>
            </a:r>
            <a:r>
              <a:rPr lang="en-US" i="1" dirty="0" smtClean="0"/>
              <a:t>Optimization-Based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362075"/>
            <a:ext cx="8574088" cy="4972050"/>
          </a:xfrm>
        </p:spPr>
        <p:txBody>
          <a:bodyPr>
            <a:normAutofit lnSpcReduction="10000"/>
          </a:bodyPr>
          <a:lstStyle/>
          <a:p>
            <a:pPr marL="285750" indent="-285750">
              <a:tabLst>
                <a:tab pos="3311525" algn="l"/>
              </a:tabLst>
            </a:pPr>
            <a:r>
              <a:rPr lang="en-US" dirty="0" smtClean="0"/>
              <a:t>All successful approaches have this overall structure</a:t>
            </a:r>
          </a:p>
          <a:p>
            <a:pPr marL="285750" indent="-285750">
              <a:tabLst>
                <a:tab pos="3311525" algn="l"/>
              </a:tabLst>
            </a:pPr>
            <a:endParaRPr lang="en-US" dirty="0" smtClean="0"/>
          </a:p>
          <a:p>
            <a:pPr marL="285750" indent="-285750">
              <a:tabLst>
                <a:tab pos="3311525" algn="l"/>
              </a:tabLst>
            </a:pPr>
            <a:endParaRPr lang="en-US" dirty="0" smtClean="0"/>
          </a:p>
          <a:p>
            <a:pPr marL="285750" indent="-285750">
              <a:tabLst>
                <a:tab pos="3311525" algn="l"/>
              </a:tabLst>
            </a:pPr>
            <a:endParaRPr lang="en-US" dirty="0" smtClean="0"/>
          </a:p>
          <a:p>
            <a:pPr marL="285750" indent="-285750">
              <a:tabLst>
                <a:tab pos="3311525" algn="l"/>
              </a:tabLst>
            </a:pPr>
            <a:endParaRPr lang="en-US" dirty="0" smtClean="0"/>
          </a:p>
          <a:p>
            <a:pPr marL="285750" indent="-285750">
              <a:tabLst>
                <a:tab pos="3311525" algn="l"/>
              </a:tabLst>
            </a:pPr>
            <a:endParaRPr lang="en-US" dirty="0" smtClean="0"/>
          </a:p>
          <a:p>
            <a:pPr marL="285750" indent="-285750">
              <a:tabLst>
                <a:tab pos="3311525" algn="l"/>
              </a:tabLst>
            </a:pPr>
            <a:endParaRPr lang="en-US" dirty="0" smtClean="0"/>
          </a:p>
          <a:p>
            <a:pPr marL="285750" indent="-285750">
              <a:tabLst>
                <a:tab pos="3311525" algn="l"/>
              </a:tabLst>
            </a:pPr>
            <a:endParaRPr lang="en-US" dirty="0" smtClean="0"/>
          </a:p>
          <a:p>
            <a:pPr marL="285750" indent="-285750">
              <a:tabLst>
                <a:tab pos="3311525" algn="l"/>
              </a:tabLst>
            </a:pPr>
            <a:r>
              <a:rPr lang="en-US" dirty="0" smtClean="0"/>
              <a:t>Use some clever form of heuristic or numerical search</a:t>
            </a:r>
          </a:p>
          <a:p>
            <a:pPr marL="685800" lvl="1" indent="-228600">
              <a:tabLst>
                <a:tab pos="3311525" algn="l"/>
              </a:tabLst>
            </a:pPr>
            <a:r>
              <a:rPr lang="en-US" b="1" dirty="0" smtClean="0">
                <a:solidFill>
                  <a:srgbClr val="E25B00"/>
                </a:solidFill>
              </a:rPr>
              <a:t>Optimization engine:</a:t>
            </a:r>
            <a:r>
              <a:rPr lang="en-US" dirty="0" smtClean="0"/>
              <a:t> 	proposes candidate circuit solutions</a:t>
            </a:r>
          </a:p>
          <a:p>
            <a:pPr marL="685800" lvl="1" indent="-228600">
              <a:tabLst>
                <a:tab pos="3311525" algn="l"/>
              </a:tabLst>
            </a:pPr>
            <a:r>
              <a:rPr lang="en-US" b="1" dirty="0" smtClean="0">
                <a:solidFill>
                  <a:srgbClr val="E25B00"/>
                </a:solidFill>
              </a:rPr>
              <a:t>Evaluation engine: </a:t>
            </a:r>
            <a:r>
              <a:rPr lang="en-US" dirty="0" smtClean="0"/>
              <a:t>	evaluates quality of each candidate</a:t>
            </a:r>
          </a:p>
          <a:p>
            <a:pPr marL="685800" lvl="1" indent="-228600">
              <a:tabLst>
                <a:tab pos="3311525" algn="l"/>
              </a:tabLst>
            </a:pPr>
            <a:r>
              <a:rPr lang="en-US" b="1" dirty="0" smtClean="0">
                <a:solidFill>
                  <a:srgbClr val="E25B00"/>
                </a:solidFill>
              </a:rPr>
              <a:t>Cost-based search:</a:t>
            </a:r>
            <a:r>
              <a:rPr lang="en-US" b="1" dirty="0" smtClean="0">
                <a:solidFill>
                  <a:srgbClr val="990000"/>
                </a:solidFill>
              </a:rPr>
              <a:t>  </a:t>
            </a:r>
            <a:r>
              <a:rPr lang="en-US" dirty="0" smtClean="0"/>
              <a:t>	cost metric represents “goodness” of design</a:t>
            </a:r>
            <a:endParaRPr lang="en-US" dirty="0"/>
          </a:p>
        </p:txBody>
      </p:sp>
      <p:sp>
        <p:nvSpPr>
          <p:cNvPr id="982020" name="AutoShape 4"/>
          <p:cNvSpPr>
            <a:spLocks noChangeArrowheads="1"/>
          </p:cNvSpPr>
          <p:nvPr/>
        </p:nvSpPr>
        <p:spPr bwMode="auto">
          <a:xfrm flipH="1" flipV="1">
            <a:off x="2590800" y="2362200"/>
            <a:ext cx="800100" cy="1600200"/>
          </a:xfrm>
          <a:prstGeom prst="curvedLeft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2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2021" name="Rectangle 5"/>
          <p:cNvSpPr>
            <a:spLocks noChangeArrowheads="1"/>
          </p:cNvSpPr>
          <p:nvPr/>
        </p:nvSpPr>
        <p:spPr bwMode="auto">
          <a:xfrm>
            <a:off x="1169334" y="2841625"/>
            <a:ext cx="1404004" cy="9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19062" tIns="60325" rIns="119062" bIns="60325">
            <a:spAutoFit/>
          </a:bodyPr>
          <a:lstStyle/>
          <a:p>
            <a:pPr algn="r" defTabSz="1546225"/>
            <a:r>
              <a:rPr lang="en-US" sz="1800" b="1" baseline="0" dirty="0">
                <a:latin typeface="Arial Narrow" charset="0"/>
              </a:rPr>
              <a:t>Evaluated</a:t>
            </a:r>
          </a:p>
          <a:p>
            <a:pPr algn="r" defTabSz="1546225"/>
            <a:r>
              <a:rPr lang="en-US" sz="1800" b="1" baseline="0" dirty="0">
                <a:latin typeface="Arial Narrow" charset="0"/>
              </a:rPr>
              <a:t>Circuit</a:t>
            </a:r>
          </a:p>
          <a:p>
            <a:pPr algn="r" defTabSz="1546225"/>
            <a:r>
              <a:rPr lang="en-US" sz="1800" b="1" baseline="0" dirty="0">
                <a:latin typeface="Arial Narrow" charset="0"/>
              </a:rPr>
              <a:t>Performance</a:t>
            </a:r>
            <a:endParaRPr lang="en-US" sz="2000" b="1" baseline="0" dirty="0">
              <a:latin typeface="Arial Narrow" charset="0"/>
            </a:endParaRPr>
          </a:p>
        </p:txBody>
      </p:sp>
      <p:sp>
        <p:nvSpPr>
          <p:cNvPr id="982022" name="AutoShape 6"/>
          <p:cNvSpPr>
            <a:spLocks noChangeArrowheads="1"/>
          </p:cNvSpPr>
          <p:nvPr/>
        </p:nvSpPr>
        <p:spPr bwMode="auto">
          <a:xfrm>
            <a:off x="5711825" y="2513013"/>
            <a:ext cx="800100" cy="1600200"/>
          </a:xfrm>
          <a:prstGeom prst="curvedLeft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2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2023" name="Rectangle 7"/>
          <p:cNvSpPr>
            <a:spLocks noChangeArrowheads="1"/>
          </p:cNvSpPr>
          <p:nvPr/>
        </p:nvSpPr>
        <p:spPr bwMode="auto">
          <a:xfrm>
            <a:off x="6478588" y="2841625"/>
            <a:ext cx="11969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19062" tIns="60325" rIns="119062" bIns="60325">
            <a:spAutoFit/>
          </a:bodyPr>
          <a:lstStyle/>
          <a:p>
            <a:pPr defTabSz="1546225"/>
            <a:r>
              <a:rPr lang="en-US" sz="1800" b="1" baseline="0">
                <a:latin typeface="Arial Narrow" charset="0"/>
              </a:rPr>
              <a:t>Candidate </a:t>
            </a:r>
          </a:p>
          <a:p>
            <a:pPr defTabSz="1546225"/>
            <a:r>
              <a:rPr lang="en-US" sz="1800" b="1" baseline="0">
                <a:latin typeface="Arial Narrow" charset="0"/>
              </a:rPr>
              <a:t>Circuit</a:t>
            </a:r>
          </a:p>
          <a:p>
            <a:pPr defTabSz="1546225"/>
            <a:r>
              <a:rPr lang="en-US" sz="1800" b="1" baseline="0">
                <a:latin typeface="Arial Narrow" charset="0"/>
              </a:rPr>
              <a:t>Design</a:t>
            </a:r>
            <a:endParaRPr lang="en-US" sz="1600" b="1" baseline="0">
              <a:latin typeface="Arial Narrow" charset="0"/>
            </a:endParaRPr>
          </a:p>
        </p:txBody>
      </p:sp>
      <p:graphicFrame>
        <p:nvGraphicFramePr>
          <p:cNvPr id="982024" name="Object 8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625820"/>
              </p:ext>
            </p:extLst>
          </p:nvPr>
        </p:nvGraphicFramePr>
        <p:xfrm>
          <a:off x="4114800" y="2819400"/>
          <a:ext cx="76358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7" name="Microsoft ClipArt Gallery" r:id="rId4" imgW="3441600" imgH="3454200" progId="MS_ClipArt_Gallery">
                  <p:embed/>
                </p:oleObj>
              </mc:Choice>
              <mc:Fallback>
                <p:oleObj name="Microsoft ClipArt Gallery" r:id="rId4" imgW="3441600" imgH="3454200" progId="MS_ClipArt_Gallery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819400"/>
                        <a:ext cx="763587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2025" name="AutoShape 9"/>
          <p:cNvSpPr>
            <a:spLocks noChangeArrowheads="1"/>
          </p:cNvSpPr>
          <p:nvPr/>
        </p:nvSpPr>
        <p:spPr bwMode="auto">
          <a:xfrm>
            <a:off x="3441700" y="1965325"/>
            <a:ext cx="2187575" cy="838200"/>
          </a:xfrm>
          <a:prstGeom prst="cube">
            <a:avLst>
              <a:gd name="adj" fmla="val 10426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baseline="0">
                <a:latin typeface="Arial" charset="0"/>
              </a:rPr>
              <a:t>Optimization</a:t>
            </a:r>
          </a:p>
          <a:p>
            <a:pPr algn="ctr"/>
            <a:r>
              <a:rPr lang="en-US" sz="2000" b="1" baseline="0">
                <a:latin typeface="Arial" charset="0"/>
              </a:rPr>
              <a:t>Engine</a:t>
            </a:r>
          </a:p>
        </p:txBody>
      </p:sp>
      <p:sp>
        <p:nvSpPr>
          <p:cNvPr id="982026" name="AutoShape 10"/>
          <p:cNvSpPr>
            <a:spLocks noChangeArrowheads="1"/>
          </p:cNvSpPr>
          <p:nvPr/>
        </p:nvSpPr>
        <p:spPr bwMode="auto">
          <a:xfrm>
            <a:off x="3429000" y="3581400"/>
            <a:ext cx="2187575" cy="838200"/>
          </a:xfrm>
          <a:prstGeom prst="cube">
            <a:avLst>
              <a:gd name="adj" fmla="val 104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baseline="0">
                <a:latin typeface="Arial" charset="0"/>
              </a:rPr>
              <a:t>Evaluation</a:t>
            </a:r>
          </a:p>
          <a:p>
            <a:pPr algn="ctr"/>
            <a:r>
              <a:rPr lang="en-US" sz="2000" b="1" baseline="0">
                <a:latin typeface="Arial" charset="0"/>
              </a:rPr>
              <a:t>Engine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4770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5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Example: Sizing/Centering Tools</a:t>
            </a:r>
            <a:endParaRPr lang="en-US" dirty="0"/>
          </a:p>
        </p:txBody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1"/>
            <a:ext cx="8534400" cy="762000"/>
          </a:xfrm>
        </p:spPr>
        <p:txBody>
          <a:bodyPr/>
          <a:lstStyle/>
          <a:p>
            <a:r>
              <a:rPr lang="en-US" dirty="0" smtClean="0"/>
              <a:t>For device-level </a:t>
            </a:r>
            <a:r>
              <a:rPr lang="en-US" dirty="0" err="1" smtClean="0"/>
              <a:t>ckt</a:t>
            </a:r>
            <a:r>
              <a:rPr lang="en-US" dirty="0" smtClean="0"/>
              <a:t> design, you have to do these tasks</a:t>
            </a:r>
            <a:endParaRPr lang="en-US" dirty="0"/>
          </a:p>
        </p:txBody>
      </p:sp>
      <p:grpSp>
        <p:nvGrpSpPr>
          <p:cNvPr id="822276" name="Group 4"/>
          <p:cNvGrpSpPr>
            <a:grpSpLocks/>
          </p:cNvGrpSpPr>
          <p:nvPr/>
        </p:nvGrpSpPr>
        <p:grpSpPr bwMode="auto">
          <a:xfrm>
            <a:off x="434975" y="3263900"/>
            <a:ext cx="1112838" cy="1230313"/>
            <a:chOff x="388" y="2622"/>
            <a:chExt cx="701" cy="775"/>
          </a:xfrm>
        </p:grpSpPr>
        <p:sp>
          <p:nvSpPr>
            <p:cNvPr id="822277" name="AutoShape 5"/>
            <p:cNvSpPr>
              <a:spLocks noChangeArrowheads="1"/>
            </p:cNvSpPr>
            <p:nvPr/>
          </p:nvSpPr>
          <p:spPr bwMode="auto">
            <a:xfrm>
              <a:off x="480" y="2622"/>
              <a:ext cx="609" cy="692"/>
            </a:xfrm>
            <a:prstGeom prst="foldedCorner">
              <a:avLst>
                <a:gd name="adj" fmla="val 12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278" name="AutoShape 6"/>
            <p:cNvSpPr>
              <a:spLocks noChangeArrowheads="1"/>
            </p:cNvSpPr>
            <p:nvPr/>
          </p:nvSpPr>
          <p:spPr bwMode="auto">
            <a:xfrm>
              <a:off x="388" y="2705"/>
              <a:ext cx="609" cy="692"/>
            </a:xfrm>
            <a:prstGeom prst="foldedCorner">
              <a:avLst>
                <a:gd name="adj" fmla="val 125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00" b="1" dirty="0">
                <a:latin typeface="Arial Narrow" charset="0"/>
              </a:endParaRPr>
            </a:p>
            <a:p>
              <a:r>
                <a:rPr lang="en-US" sz="800" b="1" baseline="0" dirty="0">
                  <a:latin typeface="Arial Narrow" charset="0"/>
                </a:rPr>
                <a:t>Gain 60dB</a:t>
              </a:r>
            </a:p>
            <a:p>
              <a:r>
                <a:rPr lang="en-US" sz="800" b="1" baseline="0" dirty="0">
                  <a:latin typeface="Arial Narrow" charset="0"/>
                </a:rPr>
                <a:t>UGF  111MHz</a:t>
              </a:r>
            </a:p>
            <a:p>
              <a:r>
                <a:rPr lang="en-US" sz="800" b="1" baseline="0" dirty="0">
                  <a:latin typeface="Arial Narrow" charset="0"/>
                </a:rPr>
                <a:t>Phase  60deg</a:t>
              </a:r>
            </a:p>
            <a:p>
              <a:r>
                <a:rPr lang="en-US" sz="800" b="1" baseline="0" dirty="0">
                  <a:latin typeface="Arial Narrow" charset="0"/>
                </a:rPr>
                <a:t>Slew  2V/us</a:t>
              </a:r>
            </a:p>
            <a:p>
              <a:r>
                <a:rPr lang="en-US" sz="800" b="1" baseline="0" dirty="0">
                  <a:latin typeface="Arial Narrow" charset="0"/>
                </a:rPr>
                <a:t>CMRR: 60dB</a:t>
              </a:r>
            </a:p>
            <a:p>
              <a:r>
                <a:rPr lang="en-US" sz="800" b="1" baseline="0" dirty="0">
                  <a:latin typeface="Arial Narrow" charset="0"/>
                </a:rPr>
                <a:t>PSRR: 70dB</a:t>
              </a:r>
            </a:p>
            <a:p>
              <a:r>
                <a:rPr lang="en-US" sz="800" b="1" baseline="0" dirty="0">
                  <a:latin typeface="Arial Narrow" charset="0"/>
                </a:rPr>
                <a:t>THD:  1%</a:t>
              </a:r>
            </a:p>
            <a:p>
              <a:r>
                <a:rPr lang="en-US" sz="800" b="1" baseline="0" dirty="0">
                  <a:latin typeface="Arial Narrow" charset="0"/>
                </a:rPr>
                <a:t>...</a:t>
              </a:r>
            </a:p>
          </p:txBody>
        </p:sp>
      </p:grpSp>
      <p:sp>
        <p:nvSpPr>
          <p:cNvPr id="822279" name="Text Box 7"/>
          <p:cNvSpPr txBox="1">
            <a:spLocks noChangeArrowheads="1"/>
          </p:cNvSpPr>
          <p:nvPr/>
        </p:nvSpPr>
        <p:spPr bwMode="auto">
          <a:xfrm>
            <a:off x="259131" y="4572000"/>
            <a:ext cx="1378803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baseline="0" dirty="0">
                <a:latin typeface="Calibri"/>
                <a:cs typeface="Calibri"/>
              </a:rPr>
              <a:t>Generate</a:t>
            </a:r>
          </a:p>
          <a:p>
            <a:pPr algn="ctr"/>
            <a:r>
              <a:rPr lang="en-US" sz="2400" b="1" baseline="0" dirty="0">
                <a:latin typeface="Calibri"/>
                <a:cs typeface="Calibri"/>
              </a:rPr>
              <a:t>proper </a:t>
            </a:r>
          </a:p>
          <a:p>
            <a:pPr algn="ctr"/>
            <a:r>
              <a:rPr lang="en-US" sz="2400" b="1" baseline="0" dirty="0">
                <a:latin typeface="Calibri"/>
                <a:cs typeface="Calibri"/>
              </a:rPr>
              <a:t>specs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01800" y="2935288"/>
            <a:ext cx="2554288" cy="2837040"/>
            <a:chOff x="1701800" y="2935288"/>
            <a:chExt cx="2554288" cy="2837040"/>
          </a:xfrm>
        </p:grpSpPr>
        <p:sp>
          <p:nvSpPr>
            <p:cNvPr id="822280" name="Text Box 8"/>
            <p:cNvSpPr txBox="1">
              <a:spLocks noChangeArrowheads="1"/>
            </p:cNvSpPr>
            <p:nvPr/>
          </p:nvSpPr>
          <p:spPr bwMode="auto">
            <a:xfrm>
              <a:off x="1851736" y="4572000"/>
              <a:ext cx="2179804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baseline="0">
                  <a:latin typeface="Calibri"/>
                  <a:cs typeface="Calibri"/>
                </a:rPr>
                <a:t>Design</a:t>
              </a:r>
            </a:p>
            <a:p>
              <a:pPr algn="ctr"/>
              <a:r>
                <a:rPr lang="en-US" sz="2400" b="1" baseline="0">
                  <a:latin typeface="Calibri"/>
                  <a:cs typeface="Calibri"/>
                </a:rPr>
                <a:t>proper </a:t>
              </a:r>
            </a:p>
            <a:p>
              <a:pPr algn="ctr"/>
              <a:r>
                <a:rPr lang="en-US" sz="2400" b="1" baseline="0">
                  <a:latin typeface="Calibri"/>
                  <a:cs typeface="Calibri"/>
                </a:rPr>
                <a:t>circuit topology</a:t>
              </a:r>
            </a:p>
          </p:txBody>
        </p:sp>
        <p:sp>
          <p:nvSpPr>
            <p:cNvPr id="822281" name="AutoShape 9"/>
            <p:cNvSpPr>
              <a:spLocks noChangeArrowheads="1"/>
            </p:cNvSpPr>
            <p:nvPr/>
          </p:nvSpPr>
          <p:spPr bwMode="auto">
            <a:xfrm>
              <a:off x="1701800" y="3656013"/>
              <a:ext cx="274638" cy="395287"/>
            </a:xfrm>
            <a:prstGeom prst="rightArrow">
              <a:avLst>
                <a:gd name="adj1" fmla="val 50204"/>
                <a:gd name="adj2" fmla="val 49134"/>
              </a:avLst>
            </a:prstGeom>
            <a:solidFill>
              <a:srgbClr val="990000"/>
            </a:solidFill>
            <a:ln w="127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2283" name="Group 11"/>
            <p:cNvGrpSpPr>
              <a:grpSpLocks noChangeAspect="1"/>
            </p:cNvGrpSpPr>
            <p:nvPr/>
          </p:nvGrpSpPr>
          <p:grpSpPr bwMode="auto">
            <a:xfrm>
              <a:off x="3275013" y="2935288"/>
              <a:ext cx="981075" cy="879475"/>
              <a:chOff x="1884" y="1467"/>
              <a:chExt cx="883" cy="791"/>
            </a:xfrm>
          </p:grpSpPr>
          <p:sp>
            <p:nvSpPr>
              <p:cNvPr id="822284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884" y="1467"/>
                <a:ext cx="883" cy="7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22285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8" y="1506"/>
                <a:ext cx="829" cy="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2286" name="Group 14"/>
            <p:cNvGrpSpPr>
              <a:grpSpLocks/>
            </p:cNvGrpSpPr>
            <p:nvPr/>
          </p:nvGrpSpPr>
          <p:grpSpPr bwMode="auto">
            <a:xfrm>
              <a:off x="2552700" y="3240088"/>
              <a:ext cx="1360488" cy="879475"/>
              <a:chOff x="1267" y="1951"/>
              <a:chExt cx="857" cy="554"/>
            </a:xfrm>
          </p:grpSpPr>
          <p:sp>
            <p:nvSpPr>
              <p:cNvPr id="822287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267" y="1951"/>
                <a:ext cx="857" cy="55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2228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4" y="1986"/>
                <a:ext cx="818" cy="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accent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22289" name="Rectangle 17"/>
            <p:cNvSpPr>
              <a:spLocks noChangeArrowheads="1"/>
            </p:cNvSpPr>
            <p:nvPr/>
          </p:nvSpPr>
          <p:spPr bwMode="auto">
            <a:xfrm>
              <a:off x="2101850" y="3568700"/>
              <a:ext cx="1389063" cy="9271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2290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50" y="3648075"/>
              <a:ext cx="1252538" cy="788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352925" y="1916113"/>
            <a:ext cx="4467449" cy="4412952"/>
            <a:chOff x="4352925" y="1916113"/>
            <a:chExt cx="4467449" cy="4412952"/>
          </a:xfrm>
        </p:grpSpPr>
        <p:sp>
          <p:nvSpPr>
            <p:cNvPr id="822282" name="Text Box 10"/>
            <p:cNvSpPr txBox="1">
              <a:spLocks noChangeArrowheads="1"/>
            </p:cNvSpPr>
            <p:nvPr/>
          </p:nvSpPr>
          <p:spPr bwMode="auto">
            <a:xfrm>
              <a:off x="4693759" y="4572000"/>
              <a:ext cx="1948821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baseline="0" dirty="0">
                  <a:solidFill>
                    <a:schemeClr val="accent2"/>
                  </a:solidFill>
                  <a:latin typeface="Calibri"/>
                  <a:cs typeface="Calibri"/>
                </a:rPr>
                <a:t>Design</a:t>
              </a:r>
            </a:p>
            <a:p>
              <a:pPr algn="ctr"/>
              <a:r>
                <a:rPr lang="en-US" sz="2400" b="1" baseline="0" dirty="0">
                  <a:solidFill>
                    <a:schemeClr val="accent2"/>
                  </a:solidFill>
                  <a:latin typeface="Calibri"/>
                  <a:cs typeface="Calibri"/>
                </a:rPr>
                <a:t>proper device </a:t>
              </a:r>
            </a:p>
            <a:p>
              <a:pPr algn="ctr"/>
              <a:r>
                <a:rPr lang="en-US" sz="2400" b="1" baseline="0" dirty="0">
                  <a:solidFill>
                    <a:schemeClr val="accent2"/>
                  </a:solidFill>
                  <a:latin typeface="Calibri"/>
                  <a:cs typeface="Calibri"/>
                </a:rPr>
                <a:t>sizing/biasing</a:t>
              </a:r>
            </a:p>
          </p:txBody>
        </p:sp>
        <p:sp>
          <p:nvSpPr>
            <p:cNvPr id="822291" name="AutoShape 19"/>
            <p:cNvSpPr>
              <a:spLocks noChangeArrowheads="1"/>
            </p:cNvSpPr>
            <p:nvPr/>
          </p:nvSpPr>
          <p:spPr bwMode="auto">
            <a:xfrm>
              <a:off x="6932613" y="3670300"/>
              <a:ext cx="274637" cy="395288"/>
            </a:xfrm>
            <a:prstGeom prst="rightArrow">
              <a:avLst>
                <a:gd name="adj1" fmla="val 50204"/>
                <a:gd name="adj2" fmla="val 49134"/>
              </a:avLst>
            </a:prstGeom>
            <a:solidFill>
              <a:srgbClr val="990000"/>
            </a:solidFill>
            <a:ln w="127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2292" name="Group 20"/>
            <p:cNvGrpSpPr>
              <a:grpSpLocks/>
            </p:cNvGrpSpPr>
            <p:nvPr/>
          </p:nvGrpSpPr>
          <p:grpSpPr bwMode="auto">
            <a:xfrm>
              <a:off x="4697413" y="1916113"/>
              <a:ext cx="2144712" cy="2613025"/>
              <a:chOff x="2950" y="1408"/>
              <a:chExt cx="1351" cy="1646"/>
            </a:xfrm>
          </p:grpSpPr>
          <p:sp>
            <p:nvSpPr>
              <p:cNvPr id="82229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982" y="2174"/>
                <a:ext cx="1319" cy="8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9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22294" name="Picture 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4" y="2249"/>
                <a:ext cx="1189" cy="7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822295" name="Oval 23"/>
              <p:cNvSpPr>
                <a:spLocks noChangeArrowheads="1"/>
              </p:cNvSpPr>
              <p:nvPr/>
            </p:nvSpPr>
            <p:spPr bwMode="auto">
              <a:xfrm>
                <a:off x="3065" y="2403"/>
                <a:ext cx="243" cy="144"/>
              </a:xfrm>
              <a:prstGeom prst="ellips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22296" name="Group 24"/>
              <p:cNvGrpSpPr>
                <a:grpSpLocks/>
              </p:cNvGrpSpPr>
              <p:nvPr/>
            </p:nvGrpSpPr>
            <p:grpSpPr bwMode="auto">
              <a:xfrm>
                <a:off x="3508" y="1559"/>
                <a:ext cx="443" cy="396"/>
                <a:chOff x="3570" y="1860"/>
                <a:chExt cx="443" cy="396"/>
              </a:xfrm>
            </p:grpSpPr>
            <p:sp>
              <p:nvSpPr>
                <p:cNvPr id="822297" name="Freeform 25"/>
                <p:cNvSpPr>
                  <a:spLocks/>
                </p:cNvSpPr>
                <p:nvPr/>
              </p:nvSpPr>
              <p:spPr bwMode="auto">
                <a:xfrm>
                  <a:off x="3776" y="1872"/>
                  <a:ext cx="96" cy="384"/>
                </a:xfrm>
                <a:custGeom>
                  <a:avLst/>
                  <a:gdLst>
                    <a:gd name="T0" fmla="*/ 96 w 96"/>
                    <a:gd name="T1" fmla="*/ 0 h 336"/>
                    <a:gd name="T2" fmla="*/ 96 w 96"/>
                    <a:gd name="T3" fmla="*/ 96 h 336"/>
                    <a:gd name="T4" fmla="*/ 0 w 96"/>
                    <a:gd name="T5" fmla="*/ 96 h 336"/>
                    <a:gd name="T6" fmla="*/ 0 w 96"/>
                    <a:gd name="T7" fmla="*/ 240 h 336"/>
                    <a:gd name="T8" fmla="*/ 96 w 96"/>
                    <a:gd name="T9" fmla="*/ 240 h 336"/>
                    <a:gd name="T10" fmla="*/ 96 w 96"/>
                    <a:gd name="T11" fmla="*/ 33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336">
                      <a:moveTo>
                        <a:pt x="96" y="0"/>
                      </a:moveTo>
                      <a:lnTo>
                        <a:pt x="96" y="96"/>
                      </a:lnTo>
                      <a:lnTo>
                        <a:pt x="0" y="96"/>
                      </a:lnTo>
                      <a:lnTo>
                        <a:pt x="0" y="240"/>
                      </a:lnTo>
                      <a:lnTo>
                        <a:pt x="96" y="240"/>
                      </a:lnTo>
                      <a:lnTo>
                        <a:pt x="96" y="336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298" name="Line 26"/>
                <p:cNvSpPr>
                  <a:spLocks noChangeShapeType="1"/>
                </p:cNvSpPr>
                <p:nvPr/>
              </p:nvSpPr>
              <p:spPr bwMode="auto">
                <a:xfrm>
                  <a:off x="3728" y="1968"/>
                  <a:ext cx="0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299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632" y="2064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00" name="Line 28"/>
                <p:cNvSpPr>
                  <a:spLocks noChangeShapeType="1"/>
                </p:cNvSpPr>
                <p:nvPr/>
              </p:nvSpPr>
              <p:spPr bwMode="auto">
                <a:xfrm>
                  <a:off x="3824" y="2016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01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3824" y="2061"/>
                  <a:ext cx="183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02" name="Rectangle 30"/>
                <p:cNvSpPr>
                  <a:spLocks noChangeArrowheads="1"/>
                </p:cNvSpPr>
                <p:nvPr/>
              </p:nvSpPr>
              <p:spPr bwMode="auto">
                <a:xfrm>
                  <a:off x="3848" y="2204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03" name="Rectangle 31"/>
                <p:cNvSpPr>
                  <a:spLocks noChangeArrowheads="1"/>
                </p:cNvSpPr>
                <p:nvPr/>
              </p:nvSpPr>
              <p:spPr bwMode="auto">
                <a:xfrm>
                  <a:off x="3848" y="1872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04" name="Rectangle 32"/>
                <p:cNvSpPr>
                  <a:spLocks noChangeArrowheads="1"/>
                </p:cNvSpPr>
                <p:nvPr/>
              </p:nvSpPr>
              <p:spPr bwMode="auto">
                <a:xfrm>
                  <a:off x="3600" y="2040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05" name="Rectangle 33"/>
                <p:cNvSpPr>
                  <a:spLocks noChangeArrowheads="1"/>
                </p:cNvSpPr>
                <p:nvPr/>
              </p:nvSpPr>
              <p:spPr bwMode="auto">
                <a:xfrm>
                  <a:off x="3965" y="2040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06" name="Oval 34"/>
                <p:cNvSpPr>
                  <a:spLocks noChangeArrowheads="1"/>
                </p:cNvSpPr>
                <p:nvPr/>
              </p:nvSpPr>
              <p:spPr bwMode="auto">
                <a:xfrm>
                  <a:off x="3680" y="2040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07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570" y="1860"/>
                  <a:ext cx="13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hlink"/>
                      </a:solidFill>
                      <a:latin typeface="Symbol" charset="0"/>
                    </a:rPr>
                    <a:t> </a:t>
                  </a:r>
                  <a:endParaRPr lang="en-US" sz="1000" b="1">
                    <a:latin typeface="Symbol" charset="0"/>
                  </a:endParaRPr>
                </a:p>
              </p:txBody>
            </p:sp>
            <p:sp>
              <p:nvSpPr>
                <p:cNvPr id="822308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780" y="1983"/>
                  <a:ext cx="36" cy="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2309" name="Group 37"/>
              <p:cNvGrpSpPr>
                <a:grpSpLocks/>
              </p:cNvGrpSpPr>
              <p:nvPr/>
            </p:nvGrpSpPr>
            <p:grpSpPr bwMode="auto">
              <a:xfrm>
                <a:off x="3170" y="1561"/>
                <a:ext cx="413" cy="396"/>
                <a:chOff x="1424" y="1343"/>
                <a:chExt cx="413" cy="396"/>
              </a:xfrm>
            </p:grpSpPr>
            <p:sp>
              <p:nvSpPr>
                <p:cNvPr id="822310" name="Freeform 38"/>
                <p:cNvSpPr>
                  <a:spLocks/>
                </p:cNvSpPr>
                <p:nvPr/>
              </p:nvSpPr>
              <p:spPr bwMode="auto">
                <a:xfrm flipH="1">
                  <a:off x="1565" y="1355"/>
                  <a:ext cx="96" cy="384"/>
                </a:xfrm>
                <a:custGeom>
                  <a:avLst/>
                  <a:gdLst>
                    <a:gd name="T0" fmla="*/ 96 w 96"/>
                    <a:gd name="T1" fmla="*/ 0 h 336"/>
                    <a:gd name="T2" fmla="*/ 96 w 96"/>
                    <a:gd name="T3" fmla="*/ 96 h 336"/>
                    <a:gd name="T4" fmla="*/ 0 w 96"/>
                    <a:gd name="T5" fmla="*/ 96 h 336"/>
                    <a:gd name="T6" fmla="*/ 0 w 96"/>
                    <a:gd name="T7" fmla="*/ 240 h 336"/>
                    <a:gd name="T8" fmla="*/ 96 w 96"/>
                    <a:gd name="T9" fmla="*/ 240 h 336"/>
                    <a:gd name="T10" fmla="*/ 96 w 96"/>
                    <a:gd name="T11" fmla="*/ 33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336">
                      <a:moveTo>
                        <a:pt x="96" y="0"/>
                      </a:moveTo>
                      <a:lnTo>
                        <a:pt x="96" y="96"/>
                      </a:lnTo>
                      <a:lnTo>
                        <a:pt x="0" y="96"/>
                      </a:lnTo>
                      <a:lnTo>
                        <a:pt x="0" y="240"/>
                      </a:lnTo>
                      <a:lnTo>
                        <a:pt x="96" y="240"/>
                      </a:lnTo>
                      <a:lnTo>
                        <a:pt x="96" y="336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1709" y="1451"/>
                  <a:ext cx="0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2" name="Line 40"/>
                <p:cNvSpPr>
                  <a:spLocks noChangeShapeType="1"/>
                </p:cNvSpPr>
                <p:nvPr/>
              </p:nvSpPr>
              <p:spPr bwMode="auto">
                <a:xfrm>
                  <a:off x="1709" y="1547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3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613" y="1499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4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1430" y="1544"/>
                  <a:ext cx="183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5" name="Rectangle 43"/>
                <p:cNvSpPr>
                  <a:spLocks noChangeArrowheads="1"/>
                </p:cNvSpPr>
                <p:nvPr/>
              </p:nvSpPr>
              <p:spPr bwMode="auto">
                <a:xfrm flipH="1">
                  <a:off x="1541" y="1687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6" name="Rectangle 44"/>
                <p:cNvSpPr>
                  <a:spLocks noChangeArrowheads="1"/>
                </p:cNvSpPr>
                <p:nvPr/>
              </p:nvSpPr>
              <p:spPr bwMode="auto">
                <a:xfrm flipH="1">
                  <a:off x="1541" y="1355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7" name="Rectangle 45"/>
                <p:cNvSpPr>
                  <a:spLocks noChangeArrowheads="1"/>
                </p:cNvSpPr>
                <p:nvPr/>
              </p:nvSpPr>
              <p:spPr bwMode="auto">
                <a:xfrm flipH="1">
                  <a:off x="1789" y="1523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8" name="Rectangle 46"/>
                <p:cNvSpPr>
                  <a:spLocks noChangeArrowheads="1"/>
                </p:cNvSpPr>
                <p:nvPr/>
              </p:nvSpPr>
              <p:spPr bwMode="auto">
                <a:xfrm flipH="1">
                  <a:off x="1424" y="1523"/>
                  <a:ext cx="48" cy="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19" name="Oval 47"/>
                <p:cNvSpPr>
                  <a:spLocks noChangeArrowheads="1"/>
                </p:cNvSpPr>
                <p:nvPr/>
              </p:nvSpPr>
              <p:spPr bwMode="auto">
                <a:xfrm flipH="1">
                  <a:off x="1709" y="1523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20" name="Text Box 48"/>
                <p:cNvSpPr txBox="1">
                  <a:spLocks noChangeArrowheads="1"/>
                </p:cNvSpPr>
                <p:nvPr/>
              </p:nvSpPr>
              <p:spPr bwMode="auto">
                <a:xfrm flipH="1">
                  <a:off x="1574" y="1343"/>
                  <a:ext cx="13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hlink"/>
                      </a:solidFill>
                      <a:latin typeface="Symbol" charset="0"/>
                    </a:rPr>
                    <a:t> </a:t>
                  </a:r>
                  <a:endParaRPr lang="en-US" sz="1000" b="1">
                    <a:latin typeface="Symbol" charset="0"/>
                  </a:endParaRPr>
                </a:p>
              </p:txBody>
            </p:sp>
            <p:sp>
              <p:nvSpPr>
                <p:cNvPr id="822321" name="Line 49"/>
                <p:cNvSpPr>
                  <a:spLocks noChangeShapeType="1"/>
                </p:cNvSpPr>
                <p:nvPr/>
              </p:nvSpPr>
              <p:spPr bwMode="auto">
                <a:xfrm flipH="1" flipV="1">
                  <a:off x="1621" y="1466"/>
                  <a:ext cx="36" cy="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2322" name="Freeform 50"/>
              <p:cNvSpPr>
                <a:spLocks/>
              </p:cNvSpPr>
              <p:nvPr/>
            </p:nvSpPr>
            <p:spPr bwMode="auto">
              <a:xfrm>
                <a:off x="3316" y="1758"/>
                <a:ext cx="250" cy="184"/>
              </a:xfrm>
              <a:custGeom>
                <a:avLst/>
                <a:gdLst>
                  <a:gd name="T0" fmla="*/ 250 w 250"/>
                  <a:gd name="T1" fmla="*/ 0 h 184"/>
                  <a:gd name="T2" fmla="*/ 250 w 250"/>
                  <a:gd name="T3" fmla="*/ 184 h 184"/>
                  <a:gd name="T4" fmla="*/ 0 w 250"/>
                  <a:gd name="T5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0" h="184">
                    <a:moveTo>
                      <a:pt x="250" y="0"/>
                    </a:moveTo>
                    <a:lnTo>
                      <a:pt x="250" y="184"/>
                    </a:lnTo>
                    <a:lnTo>
                      <a:pt x="0" y="184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23" name="Oval 51"/>
              <p:cNvSpPr>
                <a:spLocks noChangeArrowheads="1"/>
              </p:cNvSpPr>
              <p:nvPr/>
            </p:nvSpPr>
            <p:spPr bwMode="auto">
              <a:xfrm>
                <a:off x="2957" y="1408"/>
                <a:ext cx="1251" cy="633"/>
              </a:xfrm>
              <a:prstGeom prst="ellips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24" name="Line 52"/>
              <p:cNvSpPr>
                <a:spLocks noChangeShapeType="1"/>
              </p:cNvSpPr>
              <p:nvPr/>
            </p:nvSpPr>
            <p:spPr bwMode="auto">
              <a:xfrm flipH="1" flipV="1">
                <a:off x="2950" y="1767"/>
                <a:ext cx="108" cy="716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25" name="Line 53"/>
              <p:cNvSpPr>
                <a:spLocks noChangeShapeType="1"/>
              </p:cNvSpPr>
              <p:nvPr/>
            </p:nvSpPr>
            <p:spPr bwMode="auto">
              <a:xfrm flipV="1">
                <a:off x="3308" y="1941"/>
                <a:ext cx="717" cy="559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26" name="Text Box 54"/>
              <p:cNvSpPr txBox="1">
                <a:spLocks noChangeArrowheads="1"/>
              </p:cNvSpPr>
              <p:nvPr/>
            </p:nvSpPr>
            <p:spPr bwMode="auto">
              <a:xfrm>
                <a:off x="2968" y="1540"/>
                <a:ext cx="3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990000"/>
                    </a:solidFill>
                    <a:latin typeface="Arial Narrow" charset="0"/>
                  </a:rPr>
                  <a:t>80/4</a:t>
                </a:r>
              </a:p>
            </p:txBody>
          </p:sp>
          <p:sp>
            <p:nvSpPr>
              <p:cNvPr id="822327" name="Text Box 55"/>
              <p:cNvSpPr txBox="1">
                <a:spLocks noChangeArrowheads="1"/>
              </p:cNvSpPr>
              <p:nvPr/>
            </p:nvSpPr>
            <p:spPr bwMode="auto">
              <a:xfrm>
                <a:off x="3802" y="1540"/>
                <a:ext cx="3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990000"/>
                    </a:solidFill>
                    <a:latin typeface="Arial Narrow" charset="0"/>
                  </a:rPr>
                  <a:t>80/4</a:t>
                </a:r>
              </a:p>
            </p:txBody>
          </p:sp>
        </p:grpSp>
        <p:sp>
          <p:nvSpPr>
            <p:cNvPr id="822328" name="AutoShape 56"/>
            <p:cNvSpPr>
              <a:spLocks noChangeArrowheads="1"/>
            </p:cNvSpPr>
            <p:nvPr/>
          </p:nvSpPr>
          <p:spPr bwMode="auto">
            <a:xfrm>
              <a:off x="4352925" y="3657600"/>
              <a:ext cx="274638" cy="395288"/>
            </a:xfrm>
            <a:prstGeom prst="rightArrow">
              <a:avLst>
                <a:gd name="adj1" fmla="val 50204"/>
                <a:gd name="adj2" fmla="val 49134"/>
              </a:avLst>
            </a:prstGeom>
            <a:solidFill>
              <a:srgbClr val="990000"/>
            </a:solidFill>
            <a:ln w="127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2329" name="Group 57"/>
            <p:cNvGrpSpPr>
              <a:grpSpLocks/>
            </p:cNvGrpSpPr>
            <p:nvPr/>
          </p:nvGrpSpPr>
          <p:grpSpPr bwMode="auto">
            <a:xfrm>
              <a:off x="7396163" y="2444750"/>
              <a:ext cx="1270000" cy="2078038"/>
              <a:chOff x="4667" y="2025"/>
              <a:chExt cx="800" cy="1309"/>
            </a:xfrm>
          </p:grpSpPr>
          <p:sp>
            <p:nvSpPr>
              <p:cNvPr id="822330" name="Oval 58"/>
              <p:cNvSpPr>
                <a:spLocks noChangeArrowheads="1"/>
              </p:cNvSpPr>
              <p:nvPr/>
            </p:nvSpPr>
            <p:spPr bwMode="auto">
              <a:xfrm rot="1189454">
                <a:off x="4717" y="2025"/>
                <a:ext cx="750" cy="1250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31" name="Oval 59"/>
              <p:cNvSpPr>
                <a:spLocks noChangeArrowheads="1"/>
              </p:cNvSpPr>
              <p:nvPr/>
            </p:nvSpPr>
            <p:spPr bwMode="auto">
              <a:xfrm rot="1189454">
                <a:off x="4831" y="2180"/>
                <a:ext cx="528" cy="957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32" name="Oval 60"/>
              <p:cNvSpPr>
                <a:spLocks noChangeArrowheads="1"/>
              </p:cNvSpPr>
              <p:nvPr/>
            </p:nvSpPr>
            <p:spPr bwMode="auto">
              <a:xfrm rot="1189454">
                <a:off x="4938" y="2382"/>
                <a:ext cx="323" cy="560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33" name="Oval 61"/>
              <p:cNvSpPr>
                <a:spLocks noChangeArrowheads="1"/>
              </p:cNvSpPr>
              <p:nvPr/>
            </p:nvSpPr>
            <p:spPr bwMode="auto">
              <a:xfrm rot="1189454">
                <a:off x="5010" y="2523"/>
                <a:ext cx="177" cy="303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34" name="Line 62"/>
              <p:cNvSpPr>
                <a:spLocks noChangeShapeType="1"/>
              </p:cNvSpPr>
              <p:nvPr/>
            </p:nvSpPr>
            <p:spPr bwMode="auto">
              <a:xfrm>
                <a:off x="4667" y="3334"/>
                <a:ext cx="475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35" name="Line 63"/>
              <p:cNvSpPr>
                <a:spLocks noChangeShapeType="1"/>
              </p:cNvSpPr>
              <p:nvPr/>
            </p:nvSpPr>
            <p:spPr bwMode="auto">
              <a:xfrm flipH="1" flipV="1">
                <a:off x="4667" y="2975"/>
                <a:ext cx="8" cy="359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36" name="Oval 64"/>
              <p:cNvSpPr>
                <a:spLocks noChangeArrowheads="1"/>
              </p:cNvSpPr>
              <p:nvPr/>
            </p:nvSpPr>
            <p:spPr bwMode="auto">
              <a:xfrm>
                <a:off x="5325" y="2292"/>
                <a:ext cx="125" cy="125"/>
              </a:xfrm>
              <a:prstGeom prst="ellipse">
                <a:avLst/>
              </a:prstGeom>
              <a:solidFill>
                <a:srgbClr val="27567B"/>
              </a:solidFill>
              <a:ln w="127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37" name="Line 65"/>
              <p:cNvSpPr>
                <a:spLocks noChangeShapeType="1"/>
              </p:cNvSpPr>
              <p:nvPr/>
            </p:nvSpPr>
            <p:spPr bwMode="auto">
              <a:xfrm flipH="1">
                <a:off x="5075" y="2392"/>
                <a:ext cx="275" cy="300"/>
              </a:xfrm>
              <a:prstGeom prst="line">
                <a:avLst/>
              </a:prstGeom>
              <a:noFill/>
              <a:ln w="381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2338" name="Text Box 66"/>
            <p:cNvSpPr txBox="1">
              <a:spLocks noChangeArrowheads="1"/>
            </p:cNvSpPr>
            <p:nvPr/>
          </p:nvSpPr>
          <p:spPr bwMode="auto">
            <a:xfrm>
              <a:off x="7037164" y="4573588"/>
              <a:ext cx="1783210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baseline="0" dirty="0">
                  <a:solidFill>
                    <a:schemeClr val="accent2"/>
                  </a:solidFill>
                  <a:latin typeface="Calibri"/>
                  <a:cs typeface="Calibri"/>
                </a:rPr>
                <a:t>Optimize for</a:t>
              </a:r>
            </a:p>
            <a:p>
              <a:pPr algn="ctr"/>
              <a:r>
                <a:rPr lang="en-US" sz="2400" b="1" baseline="0" dirty="0">
                  <a:solidFill>
                    <a:schemeClr val="accent2"/>
                  </a:solidFill>
                  <a:latin typeface="Calibri"/>
                  <a:cs typeface="Calibri"/>
                </a:rPr>
                <a:t>centering,</a:t>
              </a:r>
            </a:p>
            <a:p>
              <a:pPr algn="ctr"/>
              <a:r>
                <a:rPr lang="en-US" sz="2400" b="1" baseline="0" dirty="0">
                  <a:solidFill>
                    <a:schemeClr val="accent2"/>
                  </a:solidFill>
                  <a:latin typeface="Calibri"/>
                  <a:cs typeface="Calibri"/>
                </a:rPr>
                <a:t>yield</a:t>
              </a:r>
            </a:p>
          </p:txBody>
        </p:sp>
        <p:sp>
          <p:nvSpPr>
            <p:cNvPr id="822339" name="AutoShape 67"/>
            <p:cNvSpPr>
              <a:spLocks/>
            </p:cNvSpPr>
            <p:nvPr/>
          </p:nvSpPr>
          <p:spPr bwMode="auto">
            <a:xfrm rot="5400000">
              <a:off x="6469856" y="3740944"/>
              <a:ext cx="457200" cy="4100512"/>
            </a:xfrm>
            <a:prstGeom prst="rightBrace">
              <a:avLst>
                <a:gd name="adj1" fmla="val 74740"/>
                <a:gd name="adj2" fmla="val 50000"/>
              </a:avLst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aseline="0">
                <a:latin typeface="Calibri"/>
                <a:cs typeface="Calibri"/>
              </a:endParaRPr>
            </a:p>
          </p:txBody>
        </p:sp>
        <p:sp>
          <p:nvSpPr>
            <p:cNvPr id="822340" name="Text Box 68"/>
            <p:cNvSpPr txBox="1">
              <a:spLocks noChangeArrowheads="1"/>
            </p:cNvSpPr>
            <p:nvPr/>
          </p:nvSpPr>
          <p:spPr bwMode="auto">
            <a:xfrm>
              <a:off x="4648200" y="5867400"/>
              <a:ext cx="395252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baseline="0" dirty="0" smtClean="0">
                  <a:solidFill>
                    <a:schemeClr val="accent2"/>
                  </a:solidFill>
                  <a:latin typeface="Calibri"/>
                  <a:cs typeface="Calibri"/>
                </a:rPr>
                <a:t>Optimization works well here</a:t>
              </a:r>
              <a:endParaRPr lang="en-US" sz="2400" b="1" baseline="0" dirty="0">
                <a:solidFill>
                  <a:schemeClr val="accent2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Rutenbar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EA881BF2-A4CC-FF45-ACE4-3B11802841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88530" y="2586075"/>
            <a:ext cx="2220222" cy="995485"/>
            <a:chOff x="477" y="1361"/>
            <a:chExt cx="2530" cy="1102"/>
          </a:xfrm>
          <a:solidFill>
            <a:schemeClr val="bg1"/>
          </a:solidFill>
        </p:grpSpPr>
        <p:pic>
          <p:nvPicPr>
            <p:cNvPr id="92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7" y="1368"/>
              <a:ext cx="2530" cy="10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Rectangle 6"/>
            <p:cNvSpPr>
              <a:spLocks noChangeArrowheads="1"/>
            </p:cNvSpPr>
            <p:nvPr/>
          </p:nvSpPr>
          <p:spPr bwMode="auto">
            <a:xfrm>
              <a:off x="832" y="2282"/>
              <a:ext cx="437" cy="15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94" name="Rectangle 7"/>
            <p:cNvSpPr>
              <a:spLocks noChangeArrowheads="1"/>
            </p:cNvSpPr>
            <p:nvPr/>
          </p:nvSpPr>
          <p:spPr bwMode="auto">
            <a:xfrm>
              <a:off x="887" y="2301"/>
              <a:ext cx="439" cy="1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/>
                  </a:solidFill>
                  <a:latin typeface="Calibri"/>
                  <a:ea typeface="+mn-ea"/>
                  <a:cs typeface="Calibri"/>
                </a:rPr>
                <a:t>BIASING</a:t>
              </a:r>
              <a:endParaRPr lang="en-US" dirty="0">
                <a:solidFill>
                  <a:schemeClr val="bg1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95" name="Rectangle 8"/>
            <p:cNvSpPr>
              <a:spLocks noChangeArrowheads="1"/>
            </p:cNvSpPr>
            <p:nvPr/>
          </p:nvSpPr>
          <p:spPr bwMode="auto">
            <a:xfrm>
              <a:off x="1896" y="2296"/>
              <a:ext cx="541" cy="15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96" name="Rectangle 9"/>
            <p:cNvSpPr>
              <a:spLocks noChangeArrowheads="1"/>
            </p:cNvSpPr>
            <p:nvPr/>
          </p:nvSpPr>
          <p:spPr bwMode="auto">
            <a:xfrm>
              <a:off x="1952" y="2315"/>
              <a:ext cx="585" cy="1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300" b="1">
                  <a:solidFill>
                    <a:schemeClr val="bg1"/>
                  </a:solidFill>
                  <a:latin typeface="Calibri"/>
                  <a:ea typeface="+mn-ea"/>
                  <a:cs typeface="Calibri"/>
                </a:rPr>
                <a:t>AMPLIFIER</a:t>
              </a:r>
              <a:endParaRPr lang="en-US">
                <a:solidFill>
                  <a:schemeClr val="bg1"/>
                </a:solidFill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35" y="1361"/>
              <a:ext cx="965" cy="1064"/>
              <a:chOff x="535" y="1361"/>
              <a:chExt cx="965" cy="1064"/>
            </a:xfrm>
            <a:grpFill/>
          </p:grpSpPr>
          <p:sp>
            <p:nvSpPr>
              <p:cNvPr id="98" name="Rectangle 11"/>
              <p:cNvSpPr>
                <a:spLocks noChangeArrowheads="1"/>
              </p:cNvSpPr>
              <p:nvPr/>
            </p:nvSpPr>
            <p:spPr bwMode="auto">
              <a:xfrm>
                <a:off x="535" y="1365"/>
                <a:ext cx="9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99" name="Rectangle 12"/>
              <p:cNvSpPr>
                <a:spLocks noChangeArrowheads="1"/>
              </p:cNvSpPr>
              <p:nvPr/>
            </p:nvSpPr>
            <p:spPr bwMode="auto">
              <a:xfrm>
                <a:off x="535" y="1457"/>
                <a:ext cx="9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0" name="Rectangle 13"/>
              <p:cNvSpPr>
                <a:spLocks noChangeArrowheads="1"/>
              </p:cNvSpPr>
              <p:nvPr/>
            </p:nvSpPr>
            <p:spPr bwMode="auto">
              <a:xfrm>
                <a:off x="535" y="1548"/>
                <a:ext cx="9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1" name="Rectangle 14"/>
              <p:cNvSpPr>
                <a:spLocks noChangeArrowheads="1"/>
              </p:cNvSpPr>
              <p:nvPr/>
            </p:nvSpPr>
            <p:spPr bwMode="auto">
              <a:xfrm>
                <a:off x="535" y="1640"/>
                <a:ext cx="9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2" name="Rectangle 15"/>
              <p:cNvSpPr>
                <a:spLocks noChangeArrowheads="1"/>
              </p:cNvSpPr>
              <p:nvPr/>
            </p:nvSpPr>
            <p:spPr bwMode="auto">
              <a:xfrm>
                <a:off x="535" y="1731"/>
                <a:ext cx="9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3" name="Rectangle 16"/>
              <p:cNvSpPr>
                <a:spLocks noChangeArrowheads="1"/>
              </p:cNvSpPr>
              <p:nvPr/>
            </p:nvSpPr>
            <p:spPr bwMode="auto">
              <a:xfrm>
                <a:off x="535" y="1822"/>
                <a:ext cx="9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4" name="Rectangle 17"/>
              <p:cNvSpPr>
                <a:spLocks noChangeArrowheads="1"/>
              </p:cNvSpPr>
              <p:nvPr/>
            </p:nvSpPr>
            <p:spPr bwMode="auto">
              <a:xfrm>
                <a:off x="535" y="1914"/>
                <a:ext cx="9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5" name="Rectangle 18"/>
              <p:cNvSpPr>
                <a:spLocks noChangeArrowheads="1"/>
              </p:cNvSpPr>
              <p:nvPr/>
            </p:nvSpPr>
            <p:spPr bwMode="auto">
              <a:xfrm>
                <a:off x="535" y="2005"/>
                <a:ext cx="9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6" name="Rectangle 19"/>
              <p:cNvSpPr>
                <a:spLocks noChangeArrowheads="1"/>
              </p:cNvSpPr>
              <p:nvPr/>
            </p:nvSpPr>
            <p:spPr bwMode="auto">
              <a:xfrm>
                <a:off x="535" y="2097"/>
                <a:ext cx="9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7" name="Rectangle 20"/>
              <p:cNvSpPr>
                <a:spLocks noChangeArrowheads="1"/>
              </p:cNvSpPr>
              <p:nvPr/>
            </p:nvSpPr>
            <p:spPr bwMode="auto">
              <a:xfrm>
                <a:off x="535" y="2188"/>
                <a:ext cx="9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8" name="Rectangle 21"/>
              <p:cNvSpPr>
                <a:spLocks noChangeArrowheads="1"/>
              </p:cNvSpPr>
              <p:nvPr/>
            </p:nvSpPr>
            <p:spPr bwMode="auto">
              <a:xfrm>
                <a:off x="535" y="2280"/>
                <a:ext cx="9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09" name="Freeform 22"/>
              <p:cNvSpPr>
                <a:spLocks/>
              </p:cNvSpPr>
              <p:nvPr/>
            </p:nvSpPr>
            <p:spPr bwMode="auto">
              <a:xfrm>
                <a:off x="535" y="2371"/>
                <a:ext cx="21" cy="54"/>
              </a:xfrm>
              <a:custGeom>
                <a:avLst/>
                <a:gdLst>
                  <a:gd name="T0" fmla="*/ 3 w 62"/>
                  <a:gd name="T1" fmla="*/ 0 h 163"/>
                  <a:gd name="T2" fmla="*/ 0 w 62"/>
                  <a:gd name="T3" fmla="*/ 0 h 163"/>
                  <a:gd name="T4" fmla="*/ 0 w 62"/>
                  <a:gd name="T5" fmla="*/ 17 h 163"/>
                  <a:gd name="T6" fmla="*/ 0 w 62"/>
                  <a:gd name="T7" fmla="*/ 18 h 163"/>
                  <a:gd name="T8" fmla="*/ 1 w 62"/>
                  <a:gd name="T9" fmla="*/ 18 h 163"/>
                  <a:gd name="T10" fmla="*/ 7 w 62"/>
                  <a:gd name="T11" fmla="*/ 18 h 163"/>
                  <a:gd name="T12" fmla="*/ 7 w 62"/>
                  <a:gd name="T13" fmla="*/ 15 h 163"/>
                  <a:gd name="T14" fmla="*/ 1 w 62"/>
                  <a:gd name="T15" fmla="*/ 15 h 163"/>
                  <a:gd name="T16" fmla="*/ 1 w 62"/>
                  <a:gd name="T17" fmla="*/ 17 h 163"/>
                  <a:gd name="T18" fmla="*/ 3 w 62"/>
                  <a:gd name="T19" fmla="*/ 17 h 163"/>
                  <a:gd name="T20" fmla="*/ 3 w 62"/>
                  <a:gd name="T21" fmla="*/ 0 h 1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163"/>
                  <a:gd name="T35" fmla="*/ 62 w 62"/>
                  <a:gd name="T36" fmla="*/ 163 h 16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163">
                    <a:moveTo>
                      <a:pt x="25" y="0"/>
                    </a:moveTo>
                    <a:lnTo>
                      <a:pt x="0" y="0"/>
                    </a:lnTo>
                    <a:lnTo>
                      <a:pt x="0" y="150"/>
                    </a:lnTo>
                    <a:lnTo>
                      <a:pt x="0" y="163"/>
                    </a:lnTo>
                    <a:lnTo>
                      <a:pt x="12" y="163"/>
                    </a:lnTo>
                    <a:lnTo>
                      <a:pt x="62" y="163"/>
                    </a:lnTo>
                    <a:lnTo>
                      <a:pt x="62" y="138"/>
                    </a:lnTo>
                    <a:lnTo>
                      <a:pt x="12" y="138"/>
                    </a:lnTo>
                    <a:lnTo>
                      <a:pt x="12" y="150"/>
                    </a:lnTo>
                    <a:lnTo>
                      <a:pt x="25" y="15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0" name="Rectangle 23"/>
              <p:cNvSpPr>
                <a:spLocks noChangeArrowheads="1"/>
              </p:cNvSpPr>
              <p:nvPr/>
            </p:nvSpPr>
            <p:spPr bwMode="auto">
              <a:xfrm>
                <a:off x="581" y="2417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1" name="Rectangle 24"/>
              <p:cNvSpPr>
                <a:spLocks noChangeArrowheads="1"/>
              </p:cNvSpPr>
              <p:nvPr/>
            </p:nvSpPr>
            <p:spPr bwMode="auto">
              <a:xfrm>
                <a:off x="672" y="2417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2" name="Rectangle 25"/>
              <p:cNvSpPr>
                <a:spLocks noChangeArrowheads="1"/>
              </p:cNvSpPr>
              <p:nvPr/>
            </p:nvSpPr>
            <p:spPr bwMode="auto">
              <a:xfrm>
                <a:off x="764" y="2417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3" name="Rectangle 26"/>
              <p:cNvSpPr>
                <a:spLocks noChangeArrowheads="1"/>
              </p:cNvSpPr>
              <p:nvPr/>
            </p:nvSpPr>
            <p:spPr bwMode="auto">
              <a:xfrm>
                <a:off x="855" y="2417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4" name="Rectangle 27"/>
              <p:cNvSpPr>
                <a:spLocks noChangeArrowheads="1"/>
              </p:cNvSpPr>
              <p:nvPr/>
            </p:nvSpPr>
            <p:spPr bwMode="auto">
              <a:xfrm>
                <a:off x="947" y="2417"/>
                <a:ext cx="66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5" name="Rectangle 28"/>
              <p:cNvSpPr>
                <a:spLocks noChangeArrowheads="1"/>
              </p:cNvSpPr>
              <p:nvPr/>
            </p:nvSpPr>
            <p:spPr bwMode="auto">
              <a:xfrm>
                <a:off x="1038" y="2417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6" name="Rectangle 29"/>
              <p:cNvSpPr>
                <a:spLocks noChangeArrowheads="1"/>
              </p:cNvSpPr>
              <p:nvPr/>
            </p:nvSpPr>
            <p:spPr bwMode="auto">
              <a:xfrm>
                <a:off x="1130" y="2417"/>
                <a:ext cx="66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7" name="Rectangle 30"/>
              <p:cNvSpPr>
                <a:spLocks noChangeArrowheads="1"/>
              </p:cNvSpPr>
              <p:nvPr/>
            </p:nvSpPr>
            <p:spPr bwMode="auto">
              <a:xfrm>
                <a:off x="1221" y="2417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8" name="Rectangle 31"/>
              <p:cNvSpPr>
                <a:spLocks noChangeArrowheads="1"/>
              </p:cNvSpPr>
              <p:nvPr/>
            </p:nvSpPr>
            <p:spPr bwMode="auto">
              <a:xfrm>
                <a:off x="1313" y="2417"/>
                <a:ext cx="66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19" name="Rectangle 32"/>
              <p:cNvSpPr>
                <a:spLocks noChangeArrowheads="1"/>
              </p:cNvSpPr>
              <p:nvPr/>
            </p:nvSpPr>
            <p:spPr bwMode="auto">
              <a:xfrm>
                <a:off x="1404" y="2417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0" name="Rectangle 33"/>
              <p:cNvSpPr>
                <a:spLocks noChangeArrowheads="1"/>
              </p:cNvSpPr>
              <p:nvPr/>
            </p:nvSpPr>
            <p:spPr bwMode="auto">
              <a:xfrm>
                <a:off x="1492" y="2355"/>
                <a:ext cx="8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1" name="Rectangle 34"/>
              <p:cNvSpPr>
                <a:spLocks noChangeArrowheads="1"/>
              </p:cNvSpPr>
              <p:nvPr/>
            </p:nvSpPr>
            <p:spPr bwMode="auto">
              <a:xfrm>
                <a:off x="1492" y="2263"/>
                <a:ext cx="8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2" name="Rectangle 35"/>
              <p:cNvSpPr>
                <a:spLocks noChangeArrowheads="1"/>
              </p:cNvSpPr>
              <p:nvPr/>
            </p:nvSpPr>
            <p:spPr bwMode="auto">
              <a:xfrm>
                <a:off x="1492" y="2172"/>
                <a:ext cx="8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3" name="Rectangle 36"/>
              <p:cNvSpPr>
                <a:spLocks noChangeArrowheads="1"/>
              </p:cNvSpPr>
              <p:nvPr/>
            </p:nvSpPr>
            <p:spPr bwMode="auto">
              <a:xfrm>
                <a:off x="1492" y="2080"/>
                <a:ext cx="8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4" name="Rectangle 37"/>
              <p:cNvSpPr>
                <a:spLocks noChangeArrowheads="1"/>
              </p:cNvSpPr>
              <p:nvPr/>
            </p:nvSpPr>
            <p:spPr bwMode="auto">
              <a:xfrm>
                <a:off x="1492" y="1989"/>
                <a:ext cx="8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5" name="Rectangle 38"/>
              <p:cNvSpPr>
                <a:spLocks noChangeArrowheads="1"/>
              </p:cNvSpPr>
              <p:nvPr/>
            </p:nvSpPr>
            <p:spPr bwMode="auto">
              <a:xfrm>
                <a:off x="1492" y="1897"/>
                <a:ext cx="8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6" name="Rectangle 39"/>
              <p:cNvSpPr>
                <a:spLocks noChangeArrowheads="1"/>
              </p:cNvSpPr>
              <p:nvPr/>
            </p:nvSpPr>
            <p:spPr bwMode="auto">
              <a:xfrm>
                <a:off x="1492" y="1806"/>
                <a:ext cx="8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7" name="Rectangle 40"/>
              <p:cNvSpPr>
                <a:spLocks noChangeArrowheads="1"/>
              </p:cNvSpPr>
              <p:nvPr/>
            </p:nvSpPr>
            <p:spPr bwMode="auto">
              <a:xfrm>
                <a:off x="1492" y="1714"/>
                <a:ext cx="8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8" name="Rectangle 41"/>
              <p:cNvSpPr>
                <a:spLocks noChangeArrowheads="1"/>
              </p:cNvSpPr>
              <p:nvPr/>
            </p:nvSpPr>
            <p:spPr bwMode="auto">
              <a:xfrm>
                <a:off x="1492" y="1623"/>
                <a:ext cx="8" cy="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29" name="Rectangle 42"/>
              <p:cNvSpPr>
                <a:spLocks noChangeArrowheads="1"/>
              </p:cNvSpPr>
              <p:nvPr/>
            </p:nvSpPr>
            <p:spPr bwMode="auto">
              <a:xfrm>
                <a:off x="1492" y="1531"/>
                <a:ext cx="8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0" name="Rectangle 43"/>
              <p:cNvSpPr>
                <a:spLocks noChangeArrowheads="1"/>
              </p:cNvSpPr>
              <p:nvPr/>
            </p:nvSpPr>
            <p:spPr bwMode="auto">
              <a:xfrm>
                <a:off x="1492" y="1440"/>
                <a:ext cx="8" cy="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1" name="Freeform 44"/>
              <p:cNvSpPr>
                <a:spLocks/>
              </p:cNvSpPr>
              <p:nvPr/>
            </p:nvSpPr>
            <p:spPr bwMode="auto">
              <a:xfrm>
                <a:off x="1479" y="1361"/>
                <a:ext cx="21" cy="54"/>
              </a:xfrm>
              <a:custGeom>
                <a:avLst/>
                <a:gdLst>
                  <a:gd name="T0" fmla="*/ 4 w 62"/>
                  <a:gd name="T1" fmla="*/ 18 h 162"/>
                  <a:gd name="T2" fmla="*/ 7 w 62"/>
                  <a:gd name="T3" fmla="*/ 18 h 162"/>
                  <a:gd name="T4" fmla="*/ 7 w 62"/>
                  <a:gd name="T5" fmla="*/ 1 h 162"/>
                  <a:gd name="T6" fmla="*/ 7 w 62"/>
                  <a:gd name="T7" fmla="*/ 0 h 162"/>
                  <a:gd name="T8" fmla="*/ 6 w 62"/>
                  <a:gd name="T9" fmla="*/ 0 h 162"/>
                  <a:gd name="T10" fmla="*/ 0 w 62"/>
                  <a:gd name="T11" fmla="*/ 0 h 162"/>
                  <a:gd name="T12" fmla="*/ 0 w 62"/>
                  <a:gd name="T13" fmla="*/ 3 h 162"/>
                  <a:gd name="T14" fmla="*/ 6 w 62"/>
                  <a:gd name="T15" fmla="*/ 3 h 162"/>
                  <a:gd name="T16" fmla="*/ 6 w 62"/>
                  <a:gd name="T17" fmla="*/ 1 h 162"/>
                  <a:gd name="T18" fmla="*/ 4 w 62"/>
                  <a:gd name="T19" fmla="*/ 1 h 162"/>
                  <a:gd name="T20" fmla="*/ 4 w 62"/>
                  <a:gd name="T21" fmla="*/ 18 h 1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"/>
                  <a:gd name="T34" fmla="*/ 0 h 162"/>
                  <a:gd name="T35" fmla="*/ 62 w 62"/>
                  <a:gd name="T36" fmla="*/ 162 h 16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" h="162">
                    <a:moveTo>
                      <a:pt x="37" y="162"/>
                    </a:moveTo>
                    <a:lnTo>
                      <a:pt x="62" y="162"/>
                    </a:lnTo>
                    <a:lnTo>
                      <a:pt x="62" y="13"/>
                    </a:lnTo>
                    <a:lnTo>
                      <a:pt x="62" y="0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50" y="25"/>
                    </a:lnTo>
                    <a:lnTo>
                      <a:pt x="50" y="13"/>
                    </a:lnTo>
                    <a:lnTo>
                      <a:pt x="37" y="13"/>
                    </a:lnTo>
                    <a:lnTo>
                      <a:pt x="37" y="16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2" name="Rectangle 45"/>
              <p:cNvSpPr>
                <a:spLocks noChangeArrowheads="1"/>
              </p:cNvSpPr>
              <p:nvPr/>
            </p:nvSpPr>
            <p:spPr bwMode="auto">
              <a:xfrm>
                <a:off x="1388" y="1361"/>
                <a:ext cx="66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3" name="Rectangle 46"/>
              <p:cNvSpPr>
                <a:spLocks noChangeArrowheads="1"/>
              </p:cNvSpPr>
              <p:nvPr/>
            </p:nvSpPr>
            <p:spPr bwMode="auto">
              <a:xfrm>
                <a:off x="1296" y="1361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4" name="Rectangle 47"/>
              <p:cNvSpPr>
                <a:spLocks noChangeArrowheads="1"/>
              </p:cNvSpPr>
              <p:nvPr/>
            </p:nvSpPr>
            <p:spPr bwMode="auto">
              <a:xfrm>
                <a:off x="1205" y="1361"/>
                <a:ext cx="66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5" name="Rectangle 48"/>
              <p:cNvSpPr>
                <a:spLocks noChangeArrowheads="1"/>
              </p:cNvSpPr>
              <p:nvPr/>
            </p:nvSpPr>
            <p:spPr bwMode="auto">
              <a:xfrm>
                <a:off x="1113" y="1361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6" name="Rectangle 49"/>
              <p:cNvSpPr>
                <a:spLocks noChangeArrowheads="1"/>
              </p:cNvSpPr>
              <p:nvPr/>
            </p:nvSpPr>
            <p:spPr bwMode="auto">
              <a:xfrm>
                <a:off x="1022" y="1361"/>
                <a:ext cx="66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7" name="Rectangle 50"/>
              <p:cNvSpPr>
                <a:spLocks noChangeArrowheads="1"/>
              </p:cNvSpPr>
              <p:nvPr/>
            </p:nvSpPr>
            <p:spPr bwMode="auto">
              <a:xfrm>
                <a:off x="930" y="1361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8" name="Rectangle 51"/>
              <p:cNvSpPr>
                <a:spLocks noChangeArrowheads="1"/>
              </p:cNvSpPr>
              <p:nvPr/>
            </p:nvSpPr>
            <p:spPr bwMode="auto">
              <a:xfrm>
                <a:off x="839" y="1361"/>
                <a:ext cx="66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39" name="Rectangle 52"/>
              <p:cNvSpPr>
                <a:spLocks noChangeArrowheads="1"/>
              </p:cNvSpPr>
              <p:nvPr/>
            </p:nvSpPr>
            <p:spPr bwMode="auto">
              <a:xfrm>
                <a:off x="747" y="1361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0" name="Rectangle 53"/>
              <p:cNvSpPr>
                <a:spLocks noChangeArrowheads="1"/>
              </p:cNvSpPr>
              <p:nvPr/>
            </p:nvSpPr>
            <p:spPr bwMode="auto">
              <a:xfrm>
                <a:off x="656" y="1361"/>
                <a:ext cx="66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1" name="Rectangle 54"/>
              <p:cNvSpPr>
                <a:spLocks noChangeArrowheads="1"/>
              </p:cNvSpPr>
              <p:nvPr/>
            </p:nvSpPr>
            <p:spPr bwMode="auto">
              <a:xfrm>
                <a:off x="564" y="1361"/>
                <a:ext cx="67" cy="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latin typeface="Calibri"/>
                  <a:ea typeface="+mn-ea"/>
                  <a:cs typeface="Calibri"/>
                </a:endParaRPr>
              </a:p>
            </p:txBody>
          </p:sp>
        </p:grpSp>
      </p:grpSp>
      <p:sp>
        <p:nvSpPr>
          <p:cNvPr id="20482" name="Rectangle 7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Some Commercial Successes</a:t>
            </a:r>
            <a:endParaRPr lang="en-US" b="0" dirty="0">
              <a:latin typeface="Arial Black" charset="0"/>
              <a:ea typeface="ＭＳ Ｐゴシック" charset="-128"/>
            </a:endParaRPr>
          </a:p>
        </p:txBody>
      </p:sp>
      <p:sp>
        <p:nvSpPr>
          <p:cNvPr id="20483" name="Rectangle 71"/>
          <p:cNvSpPr>
            <a:spLocks noGrp="1" noChangeArrowheads="1"/>
          </p:cNvSpPr>
          <p:nvPr>
            <p:ph type="body" idx="1"/>
          </p:nvPr>
        </p:nvSpPr>
        <p:spPr>
          <a:xfrm>
            <a:off x="373063" y="1362075"/>
            <a:ext cx="8347075" cy="1630363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-128"/>
              </a:rPr>
              <a:t>Ex:  Sizing (and also layout) very useful for migration</a:t>
            </a:r>
          </a:p>
          <a:p>
            <a:r>
              <a:rPr lang="en-US" dirty="0" smtClean="0">
                <a:latin typeface="Calibri" charset="0"/>
                <a:ea typeface="ＭＳ Ｐゴシック" charset="-128"/>
              </a:rPr>
              <a:t>Can size</a:t>
            </a:r>
            <a:r>
              <a:rPr lang="en-US" dirty="0">
                <a:latin typeface="Calibri" charset="0"/>
                <a:ea typeface="ＭＳ Ｐゴシック" charset="-128"/>
              </a:rPr>
              <a:t>, optimize </a:t>
            </a:r>
            <a:r>
              <a:rPr lang="en-US" dirty="0" smtClean="0">
                <a:latin typeface="Calibri" charset="0"/>
                <a:ea typeface="ＭＳ Ｐゴシック" charset="-128"/>
              </a:rPr>
              <a:t>for </a:t>
            </a:r>
            <a:r>
              <a:rPr lang="en-US" dirty="0">
                <a:latin typeface="Calibri" charset="0"/>
                <a:ea typeface="ＭＳ Ｐゴシック" charset="-128"/>
              </a:rPr>
              <a:t>perform/yield, layout, migrate </a:t>
            </a:r>
            <a:r>
              <a:rPr lang="en-US" dirty="0" smtClean="0">
                <a:latin typeface="Calibri" charset="0"/>
                <a:ea typeface="ＭＳ Ｐゴシック" charset="-128"/>
              </a:rPr>
              <a:t>…</a:t>
            </a:r>
            <a:endParaRPr lang="en-US" dirty="0">
              <a:latin typeface="Calibri" charset="0"/>
              <a:ea typeface="ＭＳ Ｐゴシック" charset="-128"/>
            </a:endParaRPr>
          </a:p>
        </p:txBody>
      </p:sp>
      <p:sp>
        <p:nvSpPr>
          <p:cNvPr id="20484" name="Rectangle 3"/>
          <p:cNvSpPr txBox="1">
            <a:spLocks noChangeArrowheads="1"/>
          </p:cNvSpPr>
          <p:nvPr/>
        </p:nvSpPr>
        <p:spPr bwMode="auto">
          <a:xfrm>
            <a:off x="2590800" y="2667000"/>
            <a:ext cx="4419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2575" indent="-282575">
              <a:spcBef>
                <a:spcPct val="20000"/>
              </a:spcBef>
              <a:buClr>
                <a:srgbClr val="990000"/>
              </a:buClr>
              <a:buSzPct val="70000"/>
              <a:buFont typeface="Wingdings 2" charset="2"/>
              <a:buChar char="¢"/>
            </a:pPr>
            <a:r>
              <a:rPr lang="en-US" sz="2000" b="1" baseline="0" dirty="0">
                <a:latin typeface="Calibri" charset="0"/>
              </a:rPr>
              <a:t>STMicroelectronics result </a:t>
            </a:r>
            <a:br>
              <a:rPr lang="en-US" sz="2000" b="1" baseline="0" dirty="0">
                <a:latin typeface="Calibri" charset="0"/>
              </a:rPr>
            </a:br>
            <a:r>
              <a:rPr lang="en-US" sz="2000" b="1" baseline="0" dirty="0">
                <a:latin typeface="Calibri" charset="0"/>
              </a:rPr>
              <a:t>[Shah, </a:t>
            </a:r>
            <a:r>
              <a:rPr lang="en-US" sz="2000" b="1" baseline="0" dirty="0" err="1">
                <a:latin typeface="Calibri" charset="0"/>
              </a:rPr>
              <a:t>Dugalleix</a:t>
            </a:r>
            <a:r>
              <a:rPr lang="en-US" sz="2000" b="1" baseline="0" dirty="0">
                <a:latin typeface="Calibri" charset="0"/>
              </a:rPr>
              <a:t>, </a:t>
            </a:r>
            <a:r>
              <a:rPr lang="en-US" sz="2000" b="1" baseline="0" dirty="0" err="1">
                <a:latin typeface="Calibri" charset="0"/>
              </a:rPr>
              <a:t>Lemery</a:t>
            </a:r>
            <a:r>
              <a:rPr lang="en-US" sz="2000" b="1" baseline="0" dirty="0">
                <a:latin typeface="Calibri" charset="0"/>
              </a:rPr>
              <a:t> DATE02]</a:t>
            </a:r>
          </a:p>
        </p:txBody>
      </p:sp>
      <p:sp>
        <p:nvSpPr>
          <p:cNvPr id="20491" name="Freeform 1930"/>
          <p:cNvSpPr>
            <a:spLocks/>
          </p:cNvSpPr>
          <p:nvPr/>
        </p:nvSpPr>
        <p:spPr bwMode="auto">
          <a:xfrm>
            <a:off x="604838" y="3567112"/>
            <a:ext cx="904875" cy="1119188"/>
          </a:xfrm>
          <a:custGeom>
            <a:avLst/>
            <a:gdLst>
              <a:gd name="T0" fmla="*/ 5 w 1140"/>
              <a:gd name="T1" fmla="*/ 3 h 1411"/>
              <a:gd name="T2" fmla="*/ 3 w 1140"/>
              <a:gd name="T3" fmla="*/ 2 h 1411"/>
              <a:gd name="T4" fmla="*/ 3 w 1140"/>
              <a:gd name="T5" fmla="*/ 3 h 1411"/>
              <a:gd name="T6" fmla="*/ 2 w 1140"/>
              <a:gd name="T7" fmla="*/ 3 h 1411"/>
              <a:gd name="T8" fmla="*/ 2 w 1140"/>
              <a:gd name="T9" fmla="*/ 0 h 1411"/>
              <a:gd name="T10" fmla="*/ 0 w 1140"/>
              <a:gd name="T11" fmla="*/ 0 h 1411"/>
              <a:gd name="T12" fmla="*/ 0 w 1140"/>
              <a:gd name="T13" fmla="*/ 4 h 1411"/>
              <a:gd name="T14" fmla="*/ 3 w 1140"/>
              <a:gd name="T15" fmla="*/ 4 h 1411"/>
              <a:gd name="T16" fmla="*/ 3 w 1140"/>
              <a:gd name="T17" fmla="*/ 5 h 1411"/>
              <a:gd name="T18" fmla="*/ 5 w 1140"/>
              <a:gd name="T19" fmla="*/ 3 h 14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40"/>
              <a:gd name="T31" fmla="*/ 0 h 1411"/>
              <a:gd name="T32" fmla="*/ 1140 w 1140"/>
              <a:gd name="T33" fmla="*/ 1411 h 14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40" h="1411">
                <a:moveTo>
                  <a:pt x="1140" y="1009"/>
                </a:moveTo>
                <a:lnTo>
                  <a:pt x="760" y="605"/>
                </a:lnTo>
                <a:lnTo>
                  <a:pt x="760" y="807"/>
                </a:lnTo>
                <a:lnTo>
                  <a:pt x="380" y="807"/>
                </a:lnTo>
                <a:lnTo>
                  <a:pt x="380" y="0"/>
                </a:lnTo>
                <a:lnTo>
                  <a:pt x="0" y="0"/>
                </a:lnTo>
                <a:lnTo>
                  <a:pt x="0" y="1209"/>
                </a:lnTo>
                <a:lnTo>
                  <a:pt x="760" y="1209"/>
                </a:lnTo>
                <a:lnTo>
                  <a:pt x="760" y="1411"/>
                </a:lnTo>
                <a:lnTo>
                  <a:pt x="1140" y="1009"/>
                </a:lnTo>
                <a:close/>
              </a:path>
            </a:pathLst>
          </a:custGeom>
          <a:solidFill>
            <a:srgbClr val="618FFD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20496" name="Picture 1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9463" y="3717925"/>
            <a:ext cx="1693863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1" name="Rectangle 1942"/>
          <p:cNvSpPr>
            <a:spLocks noChangeArrowheads="1"/>
          </p:cNvSpPr>
          <p:nvPr/>
        </p:nvSpPr>
        <p:spPr bwMode="auto">
          <a:xfrm>
            <a:off x="6251575" y="3636962"/>
            <a:ext cx="18288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502" name="Rectangle 1943"/>
          <p:cNvSpPr>
            <a:spLocks noChangeArrowheads="1"/>
          </p:cNvSpPr>
          <p:nvPr/>
        </p:nvSpPr>
        <p:spPr bwMode="auto">
          <a:xfrm>
            <a:off x="6337300" y="3692525"/>
            <a:ext cx="2346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400" b="1" baseline="0">
                <a:solidFill>
                  <a:srgbClr val="080808"/>
                </a:solidFill>
                <a:latin typeface="Calibri" charset="0"/>
              </a:rPr>
              <a:t>Area:    ~9000 </a:t>
            </a:r>
            <a:r>
              <a:rPr lang="en-US" sz="2400" b="1" baseline="0">
                <a:solidFill>
                  <a:srgbClr val="080808"/>
                </a:solidFill>
                <a:latin typeface="Symbol" charset="2"/>
              </a:rPr>
              <a:t>m</a:t>
            </a:r>
            <a:r>
              <a:rPr lang="en-US" sz="2400" b="1" baseline="0">
                <a:solidFill>
                  <a:srgbClr val="080808"/>
                </a:solidFill>
                <a:latin typeface="Calibri" charset="0"/>
              </a:rPr>
              <a:t>m</a:t>
            </a:r>
            <a:r>
              <a:rPr lang="en-US" sz="2400" b="1" baseline="30000">
                <a:solidFill>
                  <a:srgbClr val="080808"/>
                </a:solidFill>
                <a:latin typeface="Calibri" charset="0"/>
              </a:rPr>
              <a:t>2</a:t>
            </a:r>
            <a:endParaRPr lang="en-US" sz="2400" baseline="30000">
              <a:latin typeface="Calibri" charset="0"/>
            </a:endParaRPr>
          </a:p>
        </p:txBody>
      </p:sp>
      <p:sp>
        <p:nvSpPr>
          <p:cNvPr id="20503" name="Rectangle 1945"/>
          <p:cNvSpPr>
            <a:spLocks noChangeArrowheads="1"/>
          </p:cNvSpPr>
          <p:nvPr/>
        </p:nvSpPr>
        <p:spPr bwMode="auto">
          <a:xfrm>
            <a:off x="6337300" y="39751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400" b="1" baseline="0">
                <a:solidFill>
                  <a:srgbClr val="080808"/>
                </a:solidFill>
                <a:latin typeface="Calibri" charset="0"/>
              </a:rPr>
              <a:t>Power: 9.15mW </a:t>
            </a:r>
            <a:endParaRPr lang="en-US" sz="2400" baseline="0">
              <a:latin typeface="Calibri" charset="0"/>
            </a:endParaRPr>
          </a:p>
        </p:txBody>
      </p:sp>
      <p:sp>
        <p:nvSpPr>
          <p:cNvPr id="20506" name="AutoShape 1949"/>
          <p:cNvSpPr>
            <a:spLocks noChangeArrowheads="1"/>
          </p:cNvSpPr>
          <p:nvPr/>
        </p:nvSpPr>
        <p:spPr bwMode="auto">
          <a:xfrm>
            <a:off x="1516063" y="3957637"/>
            <a:ext cx="1270000" cy="741363"/>
          </a:xfrm>
          <a:prstGeom prst="cube">
            <a:avLst>
              <a:gd name="adj" fmla="val 2334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2000" b="1" baseline="0">
                <a:solidFill>
                  <a:schemeClr val="bg1"/>
                </a:solidFill>
                <a:latin typeface="Calibri" charset="0"/>
              </a:rPr>
              <a:t>Auto </a:t>
            </a:r>
          </a:p>
          <a:p>
            <a:pPr algn="ctr">
              <a:lnSpc>
                <a:spcPct val="80000"/>
              </a:lnSpc>
            </a:pPr>
            <a:r>
              <a:rPr lang="en-US" sz="2000" b="1" baseline="0">
                <a:solidFill>
                  <a:schemeClr val="bg1"/>
                </a:solidFill>
                <a:latin typeface="Calibri" charset="0"/>
              </a:rPr>
              <a:t>Sizing</a:t>
            </a:r>
          </a:p>
        </p:txBody>
      </p:sp>
      <p:sp>
        <p:nvSpPr>
          <p:cNvPr id="20508" name="AutoShape 1951"/>
          <p:cNvSpPr>
            <a:spLocks noChangeArrowheads="1"/>
          </p:cNvSpPr>
          <p:nvPr/>
        </p:nvSpPr>
        <p:spPr bwMode="auto">
          <a:xfrm>
            <a:off x="2967038" y="3956050"/>
            <a:ext cx="1270000" cy="741363"/>
          </a:xfrm>
          <a:prstGeom prst="cube">
            <a:avLst>
              <a:gd name="adj" fmla="val 2334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2000" b="1" baseline="0">
                <a:solidFill>
                  <a:schemeClr val="bg1"/>
                </a:solidFill>
                <a:latin typeface="Calibri" charset="0"/>
              </a:rPr>
              <a:t>Auto </a:t>
            </a:r>
          </a:p>
          <a:p>
            <a:pPr algn="ctr">
              <a:lnSpc>
                <a:spcPct val="80000"/>
              </a:lnSpc>
            </a:pPr>
            <a:r>
              <a:rPr lang="en-US" sz="2000" b="1" baseline="0">
                <a:solidFill>
                  <a:schemeClr val="bg1"/>
                </a:solidFill>
                <a:latin typeface="Calibri" charset="0"/>
              </a:rPr>
              <a:t>Layout</a:t>
            </a:r>
          </a:p>
        </p:txBody>
      </p:sp>
      <p:sp>
        <p:nvSpPr>
          <p:cNvPr id="20511" name="Freeform 1954"/>
          <p:cNvSpPr>
            <a:spLocks/>
          </p:cNvSpPr>
          <p:nvPr/>
        </p:nvSpPr>
        <p:spPr bwMode="auto">
          <a:xfrm>
            <a:off x="2697163" y="4051300"/>
            <a:ext cx="290513" cy="554038"/>
          </a:xfrm>
          <a:custGeom>
            <a:avLst/>
            <a:gdLst>
              <a:gd name="T0" fmla="*/ 0 w 367"/>
              <a:gd name="T1" fmla="*/ 0 h 697"/>
              <a:gd name="T2" fmla="*/ 0 w 367"/>
              <a:gd name="T3" fmla="*/ 1 h 697"/>
              <a:gd name="T4" fmla="*/ 0 w 367"/>
              <a:gd name="T5" fmla="*/ 1 h 697"/>
              <a:gd name="T6" fmla="*/ 0 w 367"/>
              <a:gd name="T7" fmla="*/ 3 h 697"/>
              <a:gd name="T8" fmla="*/ 0 w 367"/>
              <a:gd name="T9" fmla="*/ 3 h 697"/>
              <a:gd name="T10" fmla="*/ 0 w 367"/>
              <a:gd name="T11" fmla="*/ 3 h 697"/>
              <a:gd name="T12" fmla="*/ 1 w 367"/>
              <a:gd name="T13" fmla="*/ 2 h 697"/>
              <a:gd name="T14" fmla="*/ 0 w 367"/>
              <a:gd name="T15" fmla="*/ 0 h 6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7"/>
              <a:gd name="T25" fmla="*/ 0 h 697"/>
              <a:gd name="T26" fmla="*/ 367 w 367"/>
              <a:gd name="T27" fmla="*/ 697 h 6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7" h="697">
                <a:moveTo>
                  <a:pt x="152" y="0"/>
                </a:moveTo>
                <a:lnTo>
                  <a:pt x="152" y="174"/>
                </a:lnTo>
                <a:lnTo>
                  <a:pt x="0" y="174"/>
                </a:lnTo>
                <a:lnTo>
                  <a:pt x="0" y="523"/>
                </a:lnTo>
                <a:lnTo>
                  <a:pt x="152" y="523"/>
                </a:lnTo>
                <a:lnTo>
                  <a:pt x="152" y="697"/>
                </a:lnTo>
                <a:lnTo>
                  <a:pt x="367" y="349"/>
                </a:lnTo>
                <a:lnTo>
                  <a:pt x="152" y="0"/>
                </a:lnTo>
                <a:close/>
              </a:path>
            </a:pathLst>
          </a:custGeom>
          <a:solidFill>
            <a:srgbClr val="618FFD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513" name="Freeform 1956"/>
          <p:cNvSpPr>
            <a:spLocks/>
          </p:cNvSpPr>
          <p:nvPr/>
        </p:nvSpPr>
        <p:spPr bwMode="auto">
          <a:xfrm>
            <a:off x="4200525" y="4051300"/>
            <a:ext cx="290513" cy="554038"/>
          </a:xfrm>
          <a:custGeom>
            <a:avLst/>
            <a:gdLst>
              <a:gd name="T0" fmla="*/ 0 w 367"/>
              <a:gd name="T1" fmla="*/ 0 h 697"/>
              <a:gd name="T2" fmla="*/ 0 w 367"/>
              <a:gd name="T3" fmla="*/ 1 h 697"/>
              <a:gd name="T4" fmla="*/ 0 w 367"/>
              <a:gd name="T5" fmla="*/ 1 h 697"/>
              <a:gd name="T6" fmla="*/ 0 w 367"/>
              <a:gd name="T7" fmla="*/ 3 h 697"/>
              <a:gd name="T8" fmla="*/ 0 w 367"/>
              <a:gd name="T9" fmla="*/ 3 h 697"/>
              <a:gd name="T10" fmla="*/ 0 w 367"/>
              <a:gd name="T11" fmla="*/ 3 h 697"/>
              <a:gd name="T12" fmla="*/ 1 w 367"/>
              <a:gd name="T13" fmla="*/ 2 h 697"/>
              <a:gd name="T14" fmla="*/ 0 w 367"/>
              <a:gd name="T15" fmla="*/ 0 h 6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7"/>
              <a:gd name="T25" fmla="*/ 0 h 697"/>
              <a:gd name="T26" fmla="*/ 367 w 367"/>
              <a:gd name="T27" fmla="*/ 697 h 6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7" h="697">
                <a:moveTo>
                  <a:pt x="152" y="0"/>
                </a:moveTo>
                <a:lnTo>
                  <a:pt x="152" y="174"/>
                </a:lnTo>
                <a:lnTo>
                  <a:pt x="0" y="174"/>
                </a:lnTo>
                <a:lnTo>
                  <a:pt x="0" y="523"/>
                </a:lnTo>
                <a:lnTo>
                  <a:pt x="152" y="523"/>
                </a:lnTo>
                <a:lnTo>
                  <a:pt x="152" y="697"/>
                </a:lnTo>
                <a:lnTo>
                  <a:pt x="367" y="349"/>
                </a:lnTo>
                <a:lnTo>
                  <a:pt x="152" y="0"/>
                </a:lnTo>
                <a:close/>
              </a:path>
            </a:pathLst>
          </a:custGeom>
          <a:solidFill>
            <a:srgbClr val="618FFD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89" name="Text Box 1958"/>
          <p:cNvSpPr txBox="1">
            <a:spLocks noChangeArrowheads="1"/>
          </p:cNvSpPr>
          <p:nvPr/>
        </p:nvSpPr>
        <p:spPr bwMode="auto">
          <a:xfrm>
            <a:off x="554038" y="4149725"/>
            <a:ext cx="92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baseline="0" dirty="0">
                <a:solidFill>
                  <a:schemeClr val="bg1"/>
                </a:solidFill>
                <a:latin typeface="Calibri" charset="0"/>
                <a:cs typeface="+mn-cs"/>
              </a:rPr>
              <a:t>180nm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3400" y="4530725"/>
            <a:ext cx="7456487" cy="1717675"/>
            <a:chOff x="533400" y="4530725"/>
            <a:chExt cx="7456487" cy="1717675"/>
          </a:xfrm>
        </p:grpSpPr>
        <p:sp>
          <p:nvSpPr>
            <p:cNvPr id="20490" name="Text Box 1929"/>
            <p:cNvSpPr txBox="1">
              <a:spLocks noChangeArrowheads="1"/>
            </p:cNvSpPr>
            <p:nvPr/>
          </p:nvSpPr>
          <p:spPr bwMode="auto">
            <a:xfrm>
              <a:off x="1609725" y="5848350"/>
              <a:ext cx="25320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baseline="0">
                  <a:solidFill>
                    <a:schemeClr val="bg2"/>
                  </a:solidFill>
                  <a:latin typeface="Calibri" charset="0"/>
                </a:rPr>
                <a:t>Both sizing and layout</a:t>
              </a:r>
            </a:p>
          </p:txBody>
        </p:sp>
        <p:sp>
          <p:nvSpPr>
            <p:cNvPr id="20492" name="Rectangle 1931"/>
            <p:cNvSpPr>
              <a:spLocks noChangeArrowheads="1"/>
            </p:cNvSpPr>
            <p:nvPr/>
          </p:nvSpPr>
          <p:spPr bwMode="auto">
            <a:xfrm>
              <a:off x="619125" y="5095875"/>
              <a:ext cx="8556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0493" name="Rectangle 1932"/>
            <p:cNvSpPr>
              <a:spLocks noChangeArrowheads="1"/>
            </p:cNvSpPr>
            <p:nvPr/>
          </p:nvSpPr>
          <p:spPr bwMode="auto">
            <a:xfrm>
              <a:off x="704850" y="5154612"/>
              <a:ext cx="295275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 b="1">
                  <a:solidFill>
                    <a:srgbClr val="FFFFFF"/>
                  </a:solidFill>
                  <a:latin typeface="Calibri" charset="0"/>
                </a:rPr>
                <a:t>0.12</a:t>
              </a:r>
              <a:endParaRPr lang="en-US">
                <a:latin typeface="Calibri" charset="0"/>
              </a:endParaRPr>
            </a:p>
          </p:txBody>
        </p:sp>
        <p:sp>
          <p:nvSpPr>
            <p:cNvPr id="20494" name="Rectangle 1933"/>
            <p:cNvSpPr>
              <a:spLocks noChangeArrowheads="1"/>
            </p:cNvSpPr>
            <p:nvPr/>
          </p:nvSpPr>
          <p:spPr bwMode="auto">
            <a:xfrm>
              <a:off x="1079500" y="5135562"/>
              <a:ext cx="13176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 b="1">
                  <a:solidFill>
                    <a:srgbClr val="FFFFFF"/>
                  </a:solidFill>
                  <a:latin typeface="Calibri" charset="0"/>
                </a:rPr>
                <a:t>m</a:t>
              </a:r>
              <a:endParaRPr lang="en-US">
                <a:latin typeface="Calibri" charset="0"/>
              </a:endParaRPr>
            </a:p>
          </p:txBody>
        </p:sp>
        <p:sp>
          <p:nvSpPr>
            <p:cNvPr id="20495" name="Rectangle 1934"/>
            <p:cNvSpPr>
              <a:spLocks noChangeArrowheads="1"/>
            </p:cNvSpPr>
            <p:nvPr/>
          </p:nvSpPr>
          <p:spPr bwMode="auto">
            <a:xfrm>
              <a:off x="1217613" y="5154612"/>
              <a:ext cx="131763" cy="19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 b="1">
                  <a:solidFill>
                    <a:srgbClr val="FFFFFF"/>
                  </a:solidFill>
                  <a:latin typeface="Calibri" charset="0"/>
                </a:rPr>
                <a:t>m</a:t>
              </a:r>
              <a:endParaRPr lang="en-US">
                <a:latin typeface="Calibri" charset="0"/>
              </a:endParaRPr>
            </a:p>
          </p:txBody>
        </p:sp>
        <p:pic>
          <p:nvPicPr>
            <p:cNvPr id="20497" name="Picture 193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7400" y="4945062"/>
              <a:ext cx="830263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8" name="Rectangle 1937"/>
            <p:cNvSpPr>
              <a:spLocks noChangeArrowheads="1"/>
            </p:cNvSpPr>
            <p:nvPr/>
          </p:nvSpPr>
          <p:spPr bwMode="auto">
            <a:xfrm>
              <a:off x="5387975" y="4884737"/>
              <a:ext cx="1827213" cy="65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0499" name="Rectangle 1938"/>
            <p:cNvSpPr>
              <a:spLocks noChangeArrowheads="1"/>
            </p:cNvSpPr>
            <p:nvPr/>
          </p:nvSpPr>
          <p:spPr bwMode="auto">
            <a:xfrm>
              <a:off x="5472113" y="4918075"/>
              <a:ext cx="22748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b="1" baseline="0" dirty="0">
                  <a:solidFill>
                    <a:srgbClr val="080808"/>
                  </a:solidFill>
                  <a:latin typeface="Calibri" charset="0"/>
                </a:rPr>
                <a:t>Area:   ~4000 </a:t>
              </a:r>
              <a:r>
                <a:rPr lang="en-US" sz="2400" b="1" baseline="0" dirty="0">
                  <a:solidFill>
                    <a:srgbClr val="080808"/>
                  </a:solidFill>
                  <a:latin typeface="Symbol" charset="2"/>
                </a:rPr>
                <a:t>m</a:t>
              </a:r>
              <a:r>
                <a:rPr lang="en-US" sz="2400" b="1" baseline="0" dirty="0">
                  <a:solidFill>
                    <a:srgbClr val="080808"/>
                  </a:solidFill>
                  <a:latin typeface="Calibri" charset="0"/>
                </a:rPr>
                <a:t>m</a:t>
              </a:r>
              <a:r>
                <a:rPr lang="en-US" sz="2400" b="1" baseline="30000" dirty="0">
                  <a:solidFill>
                    <a:srgbClr val="080808"/>
                  </a:solidFill>
                  <a:latin typeface="Calibri" charset="0"/>
                </a:rPr>
                <a:t>2</a:t>
              </a:r>
              <a:endParaRPr lang="en-US" sz="2400" baseline="30000" dirty="0">
                <a:latin typeface="Calibri" charset="0"/>
              </a:endParaRPr>
            </a:p>
          </p:txBody>
        </p:sp>
        <p:sp>
          <p:nvSpPr>
            <p:cNvPr id="20500" name="Rectangle 1940"/>
            <p:cNvSpPr>
              <a:spLocks noChangeArrowheads="1"/>
            </p:cNvSpPr>
            <p:nvPr/>
          </p:nvSpPr>
          <p:spPr bwMode="auto">
            <a:xfrm>
              <a:off x="5472113" y="5221287"/>
              <a:ext cx="19002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b="1" baseline="0">
                  <a:solidFill>
                    <a:srgbClr val="080808"/>
                  </a:solidFill>
                  <a:latin typeface="Calibri" charset="0"/>
                </a:rPr>
                <a:t>Power: 1.1mW </a:t>
              </a:r>
              <a:endParaRPr lang="en-US" sz="2400" baseline="0">
                <a:latin typeface="Calibri" charset="0"/>
              </a:endParaRPr>
            </a:p>
          </p:txBody>
        </p:sp>
        <p:sp>
          <p:nvSpPr>
            <p:cNvPr id="20504" name="Freeform 1947"/>
            <p:cNvSpPr>
              <a:spLocks/>
            </p:cNvSpPr>
            <p:nvPr/>
          </p:nvSpPr>
          <p:spPr bwMode="auto">
            <a:xfrm>
              <a:off x="1582738" y="5649912"/>
              <a:ext cx="2409825" cy="265113"/>
            </a:xfrm>
            <a:custGeom>
              <a:avLst/>
              <a:gdLst>
                <a:gd name="T0" fmla="*/ 1 w 3034"/>
                <a:gd name="T1" fmla="*/ 1 h 334"/>
                <a:gd name="T2" fmla="*/ 1 w 3034"/>
                <a:gd name="T3" fmla="*/ 1 h 334"/>
                <a:gd name="T4" fmla="*/ 1 w 3034"/>
                <a:gd name="T5" fmla="*/ 1 h 334"/>
                <a:gd name="T6" fmla="*/ 1 w 3034"/>
                <a:gd name="T7" fmla="*/ 1 h 334"/>
                <a:gd name="T8" fmla="*/ 1 w 3034"/>
                <a:gd name="T9" fmla="*/ 1 h 334"/>
                <a:gd name="T10" fmla="*/ 2 w 3034"/>
                <a:gd name="T11" fmla="*/ 1 h 334"/>
                <a:gd name="T12" fmla="*/ 6 w 3034"/>
                <a:gd name="T13" fmla="*/ 1 h 334"/>
                <a:gd name="T14" fmla="*/ 6 w 3034"/>
                <a:gd name="T15" fmla="*/ 1 h 334"/>
                <a:gd name="T16" fmla="*/ 6 w 3034"/>
                <a:gd name="T17" fmla="*/ 1 h 334"/>
                <a:gd name="T18" fmla="*/ 6 w 3034"/>
                <a:gd name="T19" fmla="*/ 1 h 334"/>
                <a:gd name="T20" fmla="*/ 6 w 3034"/>
                <a:gd name="T21" fmla="*/ 2 h 334"/>
                <a:gd name="T22" fmla="*/ 6 w 3034"/>
                <a:gd name="T23" fmla="*/ 2 h 334"/>
                <a:gd name="T24" fmla="*/ 6 w 3034"/>
                <a:gd name="T25" fmla="*/ 2 h 334"/>
                <a:gd name="T26" fmla="*/ 6 w 3034"/>
                <a:gd name="T27" fmla="*/ 2 h 334"/>
                <a:gd name="T28" fmla="*/ 6 w 3034"/>
                <a:gd name="T29" fmla="*/ 2 h 334"/>
                <a:gd name="T30" fmla="*/ 6 w 3034"/>
                <a:gd name="T31" fmla="*/ 2 h 334"/>
                <a:gd name="T32" fmla="*/ 6 w 3034"/>
                <a:gd name="T33" fmla="*/ 2 h 334"/>
                <a:gd name="T34" fmla="*/ 7 w 3034"/>
                <a:gd name="T35" fmla="*/ 2 h 334"/>
                <a:gd name="T36" fmla="*/ 7 w 3034"/>
                <a:gd name="T37" fmla="*/ 1 h 334"/>
                <a:gd name="T38" fmla="*/ 7 w 3034"/>
                <a:gd name="T39" fmla="*/ 1 h 334"/>
                <a:gd name="T40" fmla="*/ 7 w 3034"/>
                <a:gd name="T41" fmla="*/ 1 h 334"/>
                <a:gd name="T42" fmla="*/ 7 w 3034"/>
                <a:gd name="T43" fmla="*/ 1 h 334"/>
                <a:gd name="T44" fmla="*/ 11 w 3034"/>
                <a:gd name="T45" fmla="*/ 1 h 334"/>
                <a:gd name="T46" fmla="*/ 12 w 3034"/>
                <a:gd name="T47" fmla="*/ 1 h 334"/>
                <a:gd name="T48" fmla="*/ 12 w 3034"/>
                <a:gd name="T49" fmla="*/ 1 h 334"/>
                <a:gd name="T50" fmla="*/ 12 w 3034"/>
                <a:gd name="T51" fmla="*/ 1 h 334"/>
                <a:gd name="T52" fmla="*/ 12 w 3034"/>
                <a:gd name="T53" fmla="*/ 1 h 334"/>
                <a:gd name="T54" fmla="*/ 12 w 3034"/>
                <a:gd name="T55" fmla="*/ 1 h 334"/>
                <a:gd name="T56" fmla="*/ 12 w 3034"/>
                <a:gd name="T57" fmla="*/ 1 h 334"/>
                <a:gd name="T58" fmla="*/ 12 w 3034"/>
                <a:gd name="T59" fmla="*/ 1 h 334"/>
                <a:gd name="T60" fmla="*/ 12 w 3034"/>
                <a:gd name="T61" fmla="*/ 1 h 334"/>
                <a:gd name="T62" fmla="*/ 12 w 3034"/>
                <a:gd name="T63" fmla="*/ 1 h 334"/>
                <a:gd name="T64" fmla="*/ 12 w 3034"/>
                <a:gd name="T65" fmla="*/ 1 h 334"/>
                <a:gd name="T66" fmla="*/ 12 w 3034"/>
                <a:gd name="T67" fmla="*/ 1 h 334"/>
                <a:gd name="T68" fmla="*/ 12 w 3034"/>
                <a:gd name="T69" fmla="*/ 1 h 334"/>
                <a:gd name="T70" fmla="*/ 7 w 3034"/>
                <a:gd name="T71" fmla="*/ 1 h 334"/>
                <a:gd name="T72" fmla="*/ 7 w 3034"/>
                <a:gd name="T73" fmla="*/ 1 h 334"/>
                <a:gd name="T74" fmla="*/ 7 w 3034"/>
                <a:gd name="T75" fmla="*/ 1 h 334"/>
                <a:gd name="T76" fmla="*/ 6 w 3034"/>
                <a:gd name="T77" fmla="*/ 1 h 334"/>
                <a:gd name="T78" fmla="*/ 6 w 3034"/>
                <a:gd name="T79" fmla="*/ 2 h 334"/>
                <a:gd name="T80" fmla="*/ 6 w 3034"/>
                <a:gd name="T81" fmla="*/ 2 h 334"/>
                <a:gd name="T82" fmla="*/ 6 w 3034"/>
                <a:gd name="T83" fmla="*/ 2 h 334"/>
                <a:gd name="T84" fmla="*/ 6 w 3034"/>
                <a:gd name="T85" fmla="*/ 2 h 334"/>
                <a:gd name="T86" fmla="*/ 6 w 3034"/>
                <a:gd name="T87" fmla="*/ 2 h 334"/>
                <a:gd name="T88" fmla="*/ 6 w 3034"/>
                <a:gd name="T89" fmla="*/ 2 h 334"/>
                <a:gd name="T90" fmla="*/ 6 w 3034"/>
                <a:gd name="T91" fmla="*/ 2 h 334"/>
                <a:gd name="T92" fmla="*/ 6 w 3034"/>
                <a:gd name="T93" fmla="*/ 1 h 334"/>
                <a:gd name="T94" fmla="*/ 6 w 3034"/>
                <a:gd name="T95" fmla="*/ 1 h 334"/>
                <a:gd name="T96" fmla="*/ 6 w 3034"/>
                <a:gd name="T97" fmla="*/ 1 h 334"/>
                <a:gd name="T98" fmla="*/ 6 w 3034"/>
                <a:gd name="T99" fmla="*/ 1 h 334"/>
                <a:gd name="T100" fmla="*/ 1 w 3034"/>
                <a:gd name="T101" fmla="*/ 1 h 334"/>
                <a:gd name="T102" fmla="*/ 1 w 3034"/>
                <a:gd name="T103" fmla="*/ 1 h 334"/>
                <a:gd name="T104" fmla="*/ 1 w 3034"/>
                <a:gd name="T105" fmla="*/ 1 h 334"/>
                <a:gd name="T106" fmla="*/ 1 w 3034"/>
                <a:gd name="T107" fmla="*/ 1 h 334"/>
                <a:gd name="T108" fmla="*/ 1 w 3034"/>
                <a:gd name="T109" fmla="*/ 1 h 334"/>
                <a:gd name="T110" fmla="*/ 1 w 3034"/>
                <a:gd name="T111" fmla="*/ 1 h 334"/>
                <a:gd name="T112" fmla="*/ 1 w 3034"/>
                <a:gd name="T113" fmla="*/ 1 h 3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034"/>
                <a:gd name="T172" fmla="*/ 0 h 334"/>
                <a:gd name="T173" fmla="*/ 3034 w 3034"/>
                <a:gd name="T174" fmla="*/ 334 h 33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034" h="334">
                  <a:moveTo>
                    <a:pt x="33" y="0"/>
                  </a:moveTo>
                  <a:lnTo>
                    <a:pt x="0" y="0"/>
                  </a:lnTo>
                  <a:lnTo>
                    <a:pt x="2" y="17"/>
                  </a:lnTo>
                  <a:lnTo>
                    <a:pt x="2" y="22"/>
                  </a:lnTo>
                  <a:lnTo>
                    <a:pt x="5" y="39"/>
                  </a:lnTo>
                  <a:lnTo>
                    <a:pt x="13" y="54"/>
                  </a:lnTo>
                  <a:lnTo>
                    <a:pt x="20" y="69"/>
                  </a:lnTo>
                  <a:lnTo>
                    <a:pt x="24" y="74"/>
                  </a:lnTo>
                  <a:lnTo>
                    <a:pt x="35" y="87"/>
                  </a:lnTo>
                  <a:lnTo>
                    <a:pt x="46" y="100"/>
                  </a:lnTo>
                  <a:lnTo>
                    <a:pt x="61" y="113"/>
                  </a:lnTo>
                  <a:lnTo>
                    <a:pt x="78" y="124"/>
                  </a:lnTo>
                  <a:lnTo>
                    <a:pt x="83" y="128"/>
                  </a:lnTo>
                  <a:lnTo>
                    <a:pt x="120" y="146"/>
                  </a:lnTo>
                  <a:lnTo>
                    <a:pt x="163" y="161"/>
                  </a:lnTo>
                  <a:lnTo>
                    <a:pt x="169" y="161"/>
                  </a:lnTo>
                  <a:lnTo>
                    <a:pt x="217" y="171"/>
                  </a:lnTo>
                  <a:lnTo>
                    <a:pt x="267" y="174"/>
                  </a:lnTo>
                  <a:lnTo>
                    <a:pt x="1267" y="174"/>
                  </a:lnTo>
                  <a:lnTo>
                    <a:pt x="1317" y="178"/>
                  </a:lnTo>
                  <a:lnTo>
                    <a:pt x="1317" y="161"/>
                  </a:lnTo>
                  <a:lnTo>
                    <a:pt x="1311" y="176"/>
                  </a:lnTo>
                  <a:lnTo>
                    <a:pt x="1358" y="185"/>
                  </a:lnTo>
                  <a:lnTo>
                    <a:pt x="1400" y="200"/>
                  </a:lnTo>
                  <a:lnTo>
                    <a:pt x="1437" y="221"/>
                  </a:lnTo>
                  <a:lnTo>
                    <a:pt x="1445" y="204"/>
                  </a:lnTo>
                  <a:lnTo>
                    <a:pt x="1432" y="217"/>
                  </a:lnTo>
                  <a:lnTo>
                    <a:pt x="1448" y="228"/>
                  </a:lnTo>
                  <a:lnTo>
                    <a:pt x="1463" y="241"/>
                  </a:lnTo>
                  <a:lnTo>
                    <a:pt x="1474" y="254"/>
                  </a:lnTo>
                  <a:lnTo>
                    <a:pt x="1486" y="267"/>
                  </a:lnTo>
                  <a:lnTo>
                    <a:pt x="1497" y="256"/>
                  </a:lnTo>
                  <a:lnTo>
                    <a:pt x="1482" y="261"/>
                  </a:lnTo>
                  <a:lnTo>
                    <a:pt x="1489" y="276"/>
                  </a:lnTo>
                  <a:lnTo>
                    <a:pt x="1497" y="291"/>
                  </a:lnTo>
                  <a:lnTo>
                    <a:pt x="1500" y="308"/>
                  </a:lnTo>
                  <a:lnTo>
                    <a:pt x="1515" y="300"/>
                  </a:lnTo>
                  <a:lnTo>
                    <a:pt x="1498" y="300"/>
                  </a:lnTo>
                  <a:lnTo>
                    <a:pt x="1500" y="317"/>
                  </a:lnTo>
                  <a:lnTo>
                    <a:pt x="1502" y="323"/>
                  </a:lnTo>
                  <a:lnTo>
                    <a:pt x="1506" y="328"/>
                  </a:lnTo>
                  <a:lnTo>
                    <a:pt x="1511" y="332"/>
                  </a:lnTo>
                  <a:lnTo>
                    <a:pt x="1517" y="334"/>
                  </a:lnTo>
                  <a:lnTo>
                    <a:pt x="1523" y="332"/>
                  </a:lnTo>
                  <a:lnTo>
                    <a:pt x="1528" y="328"/>
                  </a:lnTo>
                  <a:lnTo>
                    <a:pt x="1532" y="323"/>
                  </a:lnTo>
                  <a:lnTo>
                    <a:pt x="1534" y="317"/>
                  </a:lnTo>
                  <a:lnTo>
                    <a:pt x="1536" y="300"/>
                  </a:lnTo>
                  <a:lnTo>
                    <a:pt x="1519" y="300"/>
                  </a:lnTo>
                  <a:lnTo>
                    <a:pt x="1534" y="308"/>
                  </a:lnTo>
                  <a:lnTo>
                    <a:pt x="1537" y="291"/>
                  </a:lnTo>
                  <a:lnTo>
                    <a:pt x="1545" y="276"/>
                  </a:lnTo>
                  <a:lnTo>
                    <a:pt x="1552" y="261"/>
                  </a:lnTo>
                  <a:lnTo>
                    <a:pt x="1537" y="256"/>
                  </a:lnTo>
                  <a:lnTo>
                    <a:pt x="1549" y="267"/>
                  </a:lnTo>
                  <a:lnTo>
                    <a:pt x="1560" y="254"/>
                  </a:lnTo>
                  <a:lnTo>
                    <a:pt x="1571" y="241"/>
                  </a:lnTo>
                  <a:lnTo>
                    <a:pt x="1586" y="228"/>
                  </a:lnTo>
                  <a:lnTo>
                    <a:pt x="1602" y="217"/>
                  </a:lnTo>
                  <a:lnTo>
                    <a:pt x="1589" y="204"/>
                  </a:lnTo>
                  <a:lnTo>
                    <a:pt x="1597" y="221"/>
                  </a:lnTo>
                  <a:lnTo>
                    <a:pt x="1634" y="200"/>
                  </a:lnTo>
                  <a:lnTo>
                    <a:pt x="1677" y="185"/>
                  </a:lnTo>
                  <a:lnTo>
                    <a:pt x="1723" y="176"/>
                  </a:lnTo>
                  <a:lnTo>
                    <a:pt x="1717" y="161"/>
                  </a:lnTo>
                  <a:lnTo>
                    <a:pt x="1717" y="178"/>
                  </a:lnTo>
                  <a:lnTo>
                    <a:pt x="1767" y="174"/>
                  </a:lnTo>
                  <a:lnTo>
                    <a:pt x="2767" y="174"/>
                  </a:lnTo>
                  <a:lnTo>
                    <a:pt x="2817" y="171"/>
                  </a:lnTo>
                  <a:lnTo>
                    <a:pt x="2865" y="161"/>
                  </a:lnTo>
                  <a:lnTo>
                    <a:pt x="2871" y="161"/>
                  </a:lnTo>
                  <a:lnTo>
                    <a:pt x="2914" y="146"/>
                  </a:lnTo>
                  <a:lnTo>
                    <a:pt x="2951" y="128"/>
                  </a:lnTo>
                  <a:lnTo>
                    <a:pt x="2956" y="124"/>
                  </a:lnTo>
                  <a:lnTo>
                    <a:pt x="2973" y="113"/>
                  </a:lnTo>
                  <a:lnTo>
                    <a:pt x="2988" y="100"/>
                  </a:lnTo>
                  <a:lnTo>
                    <a:pt x="2999" y="87"/>
                  </a:lnTo>
                  <a:lnTo>
                    <a:pt x="3010" y="74"/>
                  </a:lnTo>
                  <a:lnTo>
                    <a:pt x="3014" y="69"/>
                  </a:lnTo>
                  <a:lnTo>
                    <a:pt x="3021" y="54"/>
                  </a:lnTo>
                  <a:lnTo>
                    <a:pt x="3029" y="39"/>
                  </a:lnTo>
                  <a:lnTo>
                    <a:pt x="3032" y="22"/>
                  </a:lnTo>
                  <a:lnTo>
                    <a:pt x="3032" y="17"/>
                  </a:lnTo>
                  <a:lnTo>
                    <a:pt x="3034" y="0"/>
                  </a:lnTo>
                  <a:lnTo>
                    <a:pt x="3001" y="0"/>
                  </a:lnTo>
                  <a:lnTo>
                    <a:pt x="2999" y="17"/>
                  </a:lnTo>
                  <a:lnTo>
                    <a:pt x="3016" y="17"/>
                  </a:lnTo>
                  <a:lnTo>
                    <a:pt x="3001" y="9"/>
                  </a:lnTo>
                  <a:lnTo>
                    <a:pt x="2997" y="26"/>
                  </a:lnTo>
                  <a:lnTo>
                    <a:pt x="2990" y="41"/>
                  </a:lnTo>
                  <a:lnTo>
                    <a:pt x="2982" y="56"/>
                  </a:lnTo>
                  <a:lnTo>
                    <a:pt x="2997" y="61"/>
                  </a:lnTo>
                  <a:lnTo>
                    <a:pt x="2986" y="50"/>
                  </a:lnTo>
                  <a:lnTo>
                    <a:pt x="2975" y="63"/>
                  </a:lnTo>
                  <a:lnTo>
                    <a:pt x="2964" y="76"/>
                  </a:lnTo>
                  <a:lnTo>
                    <a:pt x="2949" y="89"/>
                  </a:lnTo>
                  <a:lnTo>
                    <a:pt x="2932" y="100"/>
                  </a:lnTo>
                  <a:lnTo>
                    <a:pt x="2945" y="111"/>
                  </a:lnTo>
                  <a:lnTo>
                    <a:pt x="2938" y="96"/>
                  </a:lnTo>
                  <a:lnTo>
                    <a:pt x="2901" y="115"/>
                  </a:lnTo>
                  <a:lnTo>
                    <a:pt x="2858" y="130"/>
                  </a:lnTo>
                  <a:lnTo>
                    <a:pt x="2865" y="145"/>
                  </a:lnTo>
                  <a:lnTo>
                    <a:pt x="2865" y="128"/>
                  </a:lnTo>
                  <a:lnTo>
                    <a:pt x="2817" y="137"/>
                  </a:lnTo>
                  <a:lnTo>
                    <a:pt x="2767" y="141"/>
                  </a:lnTo>
                  <a:lnTo>
                    <a:pt x="1767" y="141"/>
                  </a:lnTo>
                  <a:lnTo>
                    <a:pt x="1717" y="145"/>
                  </a:lnTo>
                  <a:lnTo>
                    <a:pt x="1710" y="145"/>
                  </a:lnTo>
                  <a:lnTo>
                    <a:pt x="1664" y="154"/>
                  </a:lnTo>
                  <a:lnTo>
                    <a:pt x="1621" y="169"/>
                  </a:lnTo>
                  <a:lnTo>
                    <a:pt x="1584" y="189"/>
                  </a:lnTo>
                  <a:lnTo>
                    <a:pt x="1578" y="193"/>
                  </a:lnTo>
                  <a:lnTo>
                    <a:pt x="1562" y="204"/>
                  </a:lnTo>
                  <a:lnTo>
                    <a:pt x="1547" y="217"/>
                  </a:lnTo>
                  <a:lnTo>
                    <a:pt x="1536" y="230"/>
                  </a:lnTo>
                  <a:lnTo>
                    <a:pt x="1524" y="243"/>
                  </a:lnTo>
                  <a:lnTo>
                    <a:pt x="1521" y="248"/>
                  </a:lnTo>
                  <a:lnTo>
                    <a:pt x="1513" y="263"/>
                  </a:lnTo>
                  <a:lnTo>
                    <a:pt x="1506" y="278"/>
                  </a:lnTo>
                  <a:lnTo>
                    <a:pt x="1502" y="295"/>
                  </a:lnTo>
                  <a:lnTo>
                    <a:pt x="1502" y="300"/>
                  </a:lnTo>
                  <a:lnTo>
                    <a:pt x="1500" y="317"/>
                  </a:lnTo>
                  <a:lnTo>
                    <a:pt x="1534" y="317"/>
                  </a:lnTo>
                  <a:lnTo>
                    <a:pt x="1532" y="311"/>
                  </a:lnTo>
                  <a:lnTo>
                    <a:pt x="1528" y="306"/>
                  </a:lnTo>
                  <a:lnTo>
                    <a:pt x="1523" y="302"/>
                  </a:lnTo>
                  <a:lnTo>
                    <a:pt x="1517" y="300"/>
                  </a:lnTo>
                  <a:lnTo>
                    <a:pt x="1511" y="302"/>
                  </a:lnTo>
                  <a:lnTo>
                    <a:pt x="1506" y="306"/>
                  </a:lnTo>
                  <a:lnTo>
                    <a:pt x="1502" y="311"/>
                  </a:lnTo>
                  <a:lnTo>
                    <a:pt x="1500" y="317"/>
                  </a:lnTo>
                  <a:lnTo>
                    <a:pt x="1517" y="317"/>
                  </a:lnTo>
                  <a:lnTo>
                    <a:pt x="1534" y="317"/>
                  </a:lnTo>
                  <a:lnTo>
                    <a:pt x="1532" y="300"/>
                  </a:lnTo>
                  <a:lnTo>
                    <a:pt x="1532" y="295"/>
                  </a:lnTo>
                  <a:lnTo>
                    <a:pt x="1528" y="278"/>
                  </a:lnTo>
                  <a:lnTo>
                    <a:pt x="1521" y="263"/>
                  </a:lnTo>
                  <a:lnTo>
                    <a:pt x="1513" y="248"/>
                  </a:lnTo>
                  <a:lnTo>
                    <a:pt x="1510" y="243"/>
                  </a:lnTo>
                  <a:lnTo>
                    <a:pt x="1498" y="230"/>
                  </a:lnTo>
                  <a:lnTo>
                    <a:pt x="1487" y="217"/>
                  </a:lnTo>
                  <a:lnTo>
                    <a:pt x="1473" y="204"/>
                  </a:lnTo>
                  <a:lnTo>
                    <a:pt x="1456" y="193"/>
                  </a:lnTo>
                  <a:lnTo>
                    <a:pt x="1450" y="189"/>
                  </a:lnTo>
                  <a:lnTo>
                    <a:pt x="1413" y="169"/>
                  </a:lnTo>
                  <a:lnTo>
                    <a:pt x="1371" y="154"/>
                  </a:lnTo>
                  <a:lnTo>
                    <a:pt x="1324" y="145"/>
                  </a:lnTo>
                  <a:lnTo>
                    <a:pt x="1317" y="145"/>
                  </a:lnTo>
                  <a:lnTo>
                    <a:pt x="1267" y="141"/>
                  </a:lnTo>
                  <a:lnTo>
                    <a:pt x="267" y="141"/>
                  </a:lnTo>
                  <a:lnTo>
                    <a:pt x="217" y="137"/>
                  </a:lnTo>
                  <a:lnTo>
                    <a:pt x="169" y="128"/>
                  </a:lnTo>
                  <a:lnTo>
                    <a:pt x="169" y="145"/>
                  </a:lnTo>
                  <a:lnTo>
                    <a:pt x="176" y="130"/>
                  </a:lnTo>
                  <a:lnTo>
                    <a:pt x="133" y="115"/>
                  </a:lnTo>
                  <a:lnTo>
                    <a:pt x="96" y="96"/>
                  </a:lnTo>
                  <a:lnTo>
                    <a:pt x="89" y="111"/>
                  </a:lnTo>
                  <a:lnTo>
                    <a:pt x="102" y="100"/>
                  </a:lnTo>
                  <a:lnTo>
                    <a:pt x="85" y="89"/>
                  </a:lnTo>
                  <a:lnTo>
                    <a:pt x="70" y="76"/>
                  </a:lnTo>
                  <a:lnTo>
                    <a:pt x="59" y="63"/>
                  </a:lnTo>
                  <a:lnTo>
                    <a:pt x="48" y="50"/>
                  </a:lnTo>
                  <a:lnTo>
                    <a:pt x="37" y="61"/>
                  </a:lnTo>
                  <a:lnTo>
                    <a:pt x="52" y="56"/>
                  </a:lnTo>
                  <a:lnTo>
                    <a:pt x="44" y="41"/>
                  </a:lnTo>
                  <a:lnTo>
                    <a:pt x="37" y="26"/>
                  </a:lnTo>
                  <a:lnTo>
                    <a:pt x="33" y="9"/>
                  </a:lnTo>
                  <a:lnTo>
                    <a:pt x="18" y="17"/>
                  </a:lnTo>
                  <a:lnTo>
                    <a:pt x="35" y="1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0505" name="Rectangle 1948"/>
            <p:cNvSpPr>
              <a:spLocks noChangeArrowheads="1"/>
            </p:cNvSpPr>
            <p:nvPr/>
          </p:nvSpPr>
          <p:spPr bwMode="auto">
            <a:xfrm>
              <a:off x="1812925" y="5822950"/>
              <a:ext cx="1971675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0507" name="AutoShape 1950"/>
            <p:cNvSpPr>
              <a:spLocks noChangeArrowheads="1"/>
            </p:cNvSpPr>
            <p:nvPr/>
          </p:nvSpPr>
          <p:spPr bwMode="auto">
            <a:xfrm>
              <a:off x="1516063" y="4900612"/>
              <a:ext cx="1270000" cy="741363"/>
            </a:xfrm>
            <a:prstGeom prst="cube">
              <a:avLst>
                <a:gd name="adj" fmla="val 23343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baseline="0">
                  <a:solidFill>
                    <a:schemeClr val="bg1"/>
                  </a:solidFill>
                  <a:latin typeface="Calibri" charset="0"/>
                </a:rPr>
                <a:t>Auto 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baseline="0">
                  <a:solidFill>
                    <a:schemeClr val="bg1"/>
                  </a:solidFill>
                  <a:latin typeface="Calibri" charset="0"/>
                </a:rPr>
                <a:t>Sizing</a:t>
              </a:r>
            </a:p>
          </p:txBody>
        </p:sp>
        <p:sp>
          <p:nvSpPr>
            <p:cNvPr id="20509" name="AutoShape 1952"/>
            <p:cNvSpPr>
              <a:spLocks noChangeArrowheads="1"/>
            </p:cNvSpPr>
            <p:nvPr/>
          </p:nvSpPr>
          <p:spPr bwMode="auto">
            <a:xfrm>
              <a:off x="2967038" y="4899025"/>
              <a:ext cx="1270000" cy="741363"/>
            </a:xfrm>
            <a:prstGeom prst="cube">
              <a:avLst>
                <a:gd name="adj" fmla="val 23343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b="1" baseline="0" dirty="0">
                  <a:solidFill>
                    <a:schemeClr val="bg1"/>
                  </a:solidFill>
                  <a:latin typeface="Calibri" charset="0"/>
                </a:rPr>
                <a:t>Auto 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b="1" baseline="0" dirty="0">
                  <a:solidFill>
                    <a:schemeClr val="bg1"/>
                  </a:solidFill>
                  <a:latin typeface="Calibri" charset="0"/>
                </a:rPr>
                <a:t>Layout</a:t>
              </a:r>
            </a:p>
          </p:txBody>
        </p:sp>
        <p:sp>
          <p:nvSpPr>
            <p:cNvPr id="20510" name="Freeform 1953"/>
            <p:cNvSpPr>
              <a:spLocks/>
            </p:cNvSpPr>
            <p:nvPr/>
          </p:nvSpPr>
          <p:spPr bwMode="auto">
            <a:xfrm>
              <a:off x="604838" y="4530725"/>
              <a:ext cx="904875" cy="1119188"/>
            </a:xfrm>
            <a:custGeom>
              <a:avLst/>
              <a:gdLst>
                <a:gd name="T0" fmla="*/ 5 w 1140"/>
                <a:gd name="T1" fmla="*/ 3 h 1411"/>
                <a:gd name="T2" fmla="*/ 3 w 1140"/>
                <a:gd name="T3" fmla="*/ 2 h 1411"/>
                <a:gd name="T4" fmla="*/ 3 w 1140"/>
                <a:gd name="T5" fmla="*/ 3 h 1411"/>
                <a:gd name="T6" fmla="*/ 2 w 1140"/>
                <a:gd name="T7" fmla="*/ 3 h 1411"/>
                <a:gd name="T8" fmla="*/ 2 w 1140"/>
                <a:gd name="T9" fmla="*/ 0 h 1411"/>
                <a:gd name="T10" fmla="*/ 0 w 1140"/>
                <a:gd name="T11" fmla="*/ 0 h 1411"/>
                <a:gd name="T12" fmla="*/ 0 w 1140"/>
                <a:gd name="T13" fmla="*/ 4 h 1411"/>
                <a:gd name="T14" fmla="*/ 3 w 1140"/>
                <a:gd name="T15" fmla="*/ 4 h 1411"/>
                <a:gd name="T16" fmla="*/ 3 w 1140"/>
                <a:gd name="T17" fmla="*/ 5 h 1411"/>
                <a:gd name="T18" fmla="*/ 5 w 1140"/>
                <a:gd name="T19" fmla="*/ 3 h 14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0"/>
                <a:gd name="T31" fmla="*/ 0 h 1411"/>
                <a:gd name="T32" fmla="*/ 1140 w 1140"/>
                <a:gd name="T33" fmla="*/ 1411 h 14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0" h="1411">
                  <a:moveTo>
                    <a:pt x="1140" y="1009"/>
                  </a:moveTo>
                  <a:lnTo>
                    <a:pt x="760" y="605"/>
                  </a:lnTo>
                  <a:lnTo>
                    <a:pt x="760" y="807"/>
                  </a:lnTo>
                  <a:lnTo>
                    <a:pt x="380" y="807"/>
                  </a:lnTo>
                  <a:lnTo>
                    <a:pt x="380" y="0"/>
                  </a:lnTo>
                  <a:lnTo>
                    <a:pt x="0" y="0"/>
                  </a:lnTo>
                  <a:lnTo>
                    <a:pt x="0" y="1209"/>
                  </a:lnTo>
                  <a:lnTo>
                    <a:pt x="760" y="1209"/>
                  </a:lnTo>
                  <a:lnTo>
                    <a:pt x="760" y="1411"/>
                  </a:lnTo>
                  <a:lnTo>
                    <a:pt x="1140" y="10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0512" name="Freeform 1955"/>
            <p:cNvSpPr>
              <a:spLocks/>
            </p:cNvSpPr>
            <p:nvPr/>
          </p:nvSpPr>
          <p:spPr bwMode="auto">
            <a:xfrm>
              <a:off x="2667000" y="4994275"/>
              <a:ext cx="290513" cy="554038"/>
            </a:xfrm>
            <a:custGeom>
              <a:avLst/>
              <a:gdLst>
                <a:gd name="T0" fmla="*/ 0 w 367"/>
                <a:gd name="T1" fmla="*/ 0 h 697"/>
                <a:gd name="T2" fmla="*/ 0 w 367"/>
                <a:gd name="T3" fmla="*/ 1 h 697"/>
                <a:gd name="T4" fmla="*/ 0 w 367"/>
                <a:gd name="T5" fmla="*/ 1 h 697"/>
                <a:gd name="T6" fmla="*/ 0 w 367"/>
                <a:gd name="T7" fmla="*/ 3 h 697"/>
                <a:gd name="T8" fmla="*/ 0 w 367"/>
                <a:gd name="T9" fmla="*/ 3 h 697"/>
                <a:gd name="T10" fmla="*/ 0 w 367"/>
                <a:gd name="T11" fmla="*/ 3 h 697"/>
                <a:gd name="T12" fmla="*/ 1 w 367"/>
                <a:gd name="T13" fmla="*/ 2 h 697"/>
                <a:gd name="T14" fmla="*/ 0 w 367"/>
                <a:gd name="T15" fmla="*/ 0 h 6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7"/>
                <a:gd name="T25" fmla="*/ 0 h 697"/>
                <a:gd name="T26" fmla="*/ 367 w 367"/>
                <a:gd name="T27" fmla="*/ 697 h 6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7" h="697">
                  <a:moveTo>
                    <a:pt x="152" y="0"/>
                  </a:moveTo>
                  <a:lnTo>
                    <a:pt x="152" y="174"/>
                  </a:lnTo>
                  <a:lnTo>
                    <a:pt x="0" y="174"/>
                  </a:lnTo>
                  <a:lnTo>
                    <a:pt x="0" y="523"/>
                  </a:lnTo>
                  <a:lnTo>
                    <a:pt x="152" y="523"/>
                  </a:lnTo>
                  <a:lnTo>
                    <a:pt x="152" y="697"/>
                  </a:lnTo>
                  <a:lnTo>
                    <a:pt x="367" y="34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2D2D0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0514" name="Freeform 1957"/>
            <p:cNvSpPr>
              <a:spLocks/>
            </p:cNvSpPr>
            <p:nvPr/>
          </p:nvSpPr>
          <p:spPr bwMode="auto">
            <a:xfrm>
              <a:off x="4189413" y="4994275"/>
              <a:ext cx="290513" cy="554038"/>
            </a:xfrm>
            <a:custGeom>
              <a:avLst/>
              <a:gdLst>
                <a:gd name="T0" fmla="*/ 0 w 367"/>
                <a:gd name="T1" fmla="*/ 0 h 697"/>
                <a:gd name="T2" fmla="*/ 0 w 367"/>
                <a:gd name="T3" fmla="*/ 1 h 697"/>
                <a:gd name="T4" fmla="*/ 0 w 367"/>
                <a:gd name="T5" fmla="*/ 1 h 697"/>
                <a:gd name="T6" fmla="*/ 0 w 367"/>
                <a:gd name="T7" fmla="*/ 3 h 697"/>
                <a:gd name="T8" fmla="*/ 0 w 367"/>
                <a:gd name="T9" fmla="*/ 3 h 697"/>
                <a:gd name="T10" fmla="*/ 0 w 367"/>
                <a:gd name="T11" fmla="*/ 3 h 697"/>
                <a:gd name="T12" fmla="*/ 1 w 367"/>
                <a:gd name="T13" fmla="*/ 2 h 697"/>
                <a:gd name="T14" fmla="*/ 0 w 367"/>
                <a:gd name="T15" fmla="*/ 0 h 6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7"/>
                <a:gd name="T25" fmla="*/ 0 h 697"/>
                <a:gd name="T26" fmla="*/ 367 w 367"/>
                <a:gd name="T27" fmla="*/ 697 h 6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7" h="697">
                  <a:moveTo>
                    <a:pt x="152" y="0"/>
                  </a:moveTo>
                  <a:lnTo>
                    <a:pt x="152" y="174"/>
                  </a:lnTo>
                  <a:lnTo>
                    <a:pt x="0" y="174"/>
                  </a:lnTo>
                  <a:lnTo>
                    <a:pt x="0" y="523"/>
                  </a:lnTo>
                  <a:lnTo>
                    <a:pt x="152" y="523"/>
                  </a:lnTo>
                  <a:lnTo>
                    <a:pt x="152" y="697"/>
                  </a:lnTo>
                  <a:lnTo>
                    <a:pt x="367" y="34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2D2D0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0" name="Text Box 1959"/>
            <p:cNvSpPr txBox="1">
              <a:spLocks noChangeArrowheads="1"/>
            </p:cNvSpPr>
            <p:nvPr/>
          </p:nvSpPr>
          <p:spPr bwMode="auto">
            <a:xfrm>
              <a:off x="533400" y="5126037"/>
              <a:ext cx="9207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baseline="0">
                  <a:solidFill>
                    <a:schemeClr val="bg1"/>
                  </a:solidFill>
                  <a:latin typeface="Calibri" charset="0"/>
                  <a:cs typeface="+mn-cs"/>
                </a:rPr>
                <a:t>120nm</a:t>
              </a:r>
            </a:p>
          </p:txBody>
        </p:sp>
        <p:sp>
          <p:nvSpPr>
            <p:cNvPr id="20487" name="TextBox 141"/>
            <p:cNvSpPr txBox="1">
              <a:spLocks noChangeArrowheads="1"/>
            </p:cNvSpPr>
            <p:nvPr/>
          </p:nvSpPr>
          <p:spPr bwMode="auto">
            <a:xfrm>
              <a:off x="4789487" y="5684837"/>
              <a:ext cx="3200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baseline="0">
                  <a:solidFill>
                    <a:srgbClr val="7F7F7F"/>
                  </a:solidFill>
                  <a:latin typeface="Calibri" charset="0"/>
                  <a:ea typeface="Arial Narrow" charset="0"/>
                  <a:cs typeface="Arial Narrow" charset="0"/>
                </a:rPr>
                <a:t>[Source:   Cadence]</a:t>
              </a:r>
            </a:p>
          </p:txBody>
        </p:sp>
      </p:grpSp>
      <p:sp>
        <p:nvSpPr>
          <p:cNvPr id="20488" name="Slide Number Placeholder 9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 Slide </a:t>
            </a:r>
            <a:fld id="{4FEE74B3-2EC3-3C49-9DCC-D4A4DD9C9857}" type="slidenum">
              <a:rPr lang="en-US"/>
              <a:pPr/>
              <a:t>9</a:t>
            </a:fld>
            <a:endParaRPr lang="en-US"/>
          </a:p>
        </p:txBody>
      </p:sp>
      <p:sp>
        <p:nvSpPr>
          <p:cNvPr id="86" name="Footer Placeholder 8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©  Rob A. </a:t>
            </a:r>
            <a:r>
              <a:rPr lang="en-US" smtClean="0"/>
              <a:t>Rutenbar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5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genda"/>
        <a:ea typeface=""/>
        <a:cs typeface=""/>
      </a:majorFont>
      <a:minorFont>
        <a:latin typeface="Agen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3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33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1" baseline="0" dirty="0" smtClean="0">
            <a:latin typeface="Calibri"/>
            <a:cs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8001</TotalTime>
  <Words>2059</Words>
  <Application>Microsoft Office PowerPoint</Application>
  <PresentationFormat>On-screen Show (4:3)</PresentationFormat>
  <Paragraphs>577</Paragraphs>
  <Slides>48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Default Design</vt:lpstr>
      <vt:lpstr>Microsoft ClipArt Gallery</vt:lpstr>
      <vt:lpstr>ﾋﾞｯﾄﾏｯﾌﾟ ｲﾒｰｼﾞ</vt:lpstr>
      <vt:lpstr>Analog Circuit and  Layout Synthesis Revisited</vt:lpstr>
      <vt:lpstr>A Talk in 3 Parts</vt:lpstr>
      <vt:lpstr>Looking Back….</vt:lpstr>
      <vt:lpstr>A Little Analog History…</vt:lpstr>
      <vt:lpstr>A Little History…</vt:lpstr>
      <vt:lpstr>We Made Some Real Progress</vt:lpstr>
      <vt:lpstr>Core Strategy:   Optimization-Based Design</vt:lpstr>
      <vt:lpstr>Key Example: Sizing/Centering Tools</vt:lpstr>
      <vt:lpstr>Some Commercial Successes</vt:lpstr>
      <vt:lpstr>This is the Landscape that Emerged…</vt:lpstr>
      <vt:lpstr>Core Layout Model:   Design at 3 Levels</vt:lpstr>
      <vt:lpstr>Analog Layout:  DeviceGen + Place/Route</vt:lpstr>
      <vt:lpstr>{Topologies+Sizing+Layout}  Soft IP Library</vt:lpstr>
      <vt:lpstr>Again, Some Commercial Successes…</vt:lpstr>
      <vt:lpstr>PowerPoint Presentation</vt:lpstr>
      <vt:lpstr>Pause, Reflect…</vt:lpstr>
      <vt:lpstr>Aggressive Philosophical Proposition…</vt:lpstr>
      <vt:lpstr>Lessons Learned from First-Gen Tools</vt:lpstr>
      <vt:lpstr>My 1st Generation of Sizing Synthesis Tools</vt:lpstr>
      <vt:lpstr>My 1st Generation of Sizing Synthesis Tools</vt:lpstr>
      <vt:lpstr>Why this “Inversion” of Tool Interest</vt:lpstr>
      <vt:lpstr>1st Gen Synthesis Tools Revisited</vt:lpstr>
      <vt:lpstr>My 1st Gen of Layout Synthesis Tools</vt:lpstr>
      <vt:lpstr>My 1st Gen of Layout Synthesis Tools</vt:lpstr>
      <vt:lpstr>Why?  #1  Your Schematic is NOT What You Lay Out</vt:lpstr>
      <vt:lpstr>Surprising, Rich PD Area:  Optimizers+Shapes+People</vt:lpstr>
      <vt:lpstr>Why #2:  Curse of Analog Aesthetics…</vt:lpstr>
      <vt:lpstr>Why #2:  Curse of Analog Aesthetics…</vt:lpstr>
      <vt:lpstr>Why #2:  Curse of Analog Aesthetics…</vt:lpstr>
      <vt:lpstr>Why #2:  Curse of Analog Aesthetics…</vt:lpstr>
      <vt:lpstr>The Problematic Sociology of Analog Aesthetics</vt:lpstr>
      <vt:lpstr>Aesthetic Engineering Dominates Analog Layout</vt:lpstr>
      <vt:lpstr>Nevertheless—Many Successes, and Surprises</vt:lpstr>
      <vt:lpstr>Nevertheless—Many Successes, and Surprises</vt:lpstr>
      <vt:lpstr>Future Opportunity….</vt:lpstr>
      <vt:lpstr>Ongoing Analog Bifurcation</vt:lpstr>
      <vt:lpstr>Context:  Bifurcating Analog Space</vt:lpstr>
      <vt:lpstr>TODAY’S Bifurcating Analog Space</vt:lpstr>
      <vt:lpstr>TODAY’S Bifurcating Analog Space</vt:lpstr>
      <vt:lpstr>TODAY’S Analog CAD Opportunities</vt:lpstr>
      <vt:lpstr>“Aesthetics Grand Challenge” for Layout</vt:lpstr>
      <vt:lpstr>‘Corollary’ Challenge</vt:lpstr>
      <vt:lpstr>The FinFet Challenge</vt:lpstr>
      <vt:lpstr>FinFet Consequence: Placement</vt:lpstr>
      <vt:lpstr>FinFet Consequence: Routing</vt:lpstr>
      <vt:lpstr>FinFet Problems for Analog Layout</vt:lpstr>
      <vt:lpstr>FinFet Upside (Sort of…) for Analog CAD</vt:lpstr>
      <vt:lpstr>Summary</vt:lpstr>
    </vt:vector>
  </TitlesOfParts>
  <Company>TSG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jsandone</dc:creator>
  <cp:lastModifiedBy>EMSLaptop</cp:lastModifiedBy>
  <cp:revision>268</cp:revision>
  <dcterms:created xsi:type="dcterms:W3CDTF">2010-07-13T14:32:04Z</dcterms:created>
  <dcterms:modified xsi:type="dcterms:W3CDTF">2015-03-31T17:04:47Z</dcterms:modified>
</cp:coreProperties>
</file>