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7"/>
  </p:notesMasterIdLst>
  <p:handoutMasterIdLst>
    <p:handoutMasterId r:id="rId38"/>
  </p:handoutMasterIdLst>
  <p:sldIdLst>
    <p:sldId id="256" r:id="rId3"/>
    <p:sldId id="257" r:id="rId4"/>
    <p:sldId id="259" r:id="rId5"/>
    <p:sldId id="271" r:id="rId6"/>
    <p:sldId id="306" r:id="rId7"/>
    <p:sldId id="307" r:id="rId8"/>
    <p:sldId id="260" r:id="rId9"/>
    <p:sldId id="261" r:id="rId10"/>
    <p:sldId id="262" r:id="rId11"/>
    <p:sldId id="281" r:id="rId12"/>
    <p:sldId id="313" r:id="rId13"/>
    <p:sldId id="312" r:id="rId14"/>
    <p:sldId id="280" r:id="rId15"/>
    <p:sldId id="315" r:id="rId16"/>
    <p:sldId id="316" r:id="rId17"/>
    <p:sldId id="317" r:id="rId18"/>
    <p:sldId id="310" r:id="rId19"/>
    <p:sldId id="264" r:id="rId20"/>
    <p:sldId id="291" r:id="rId21"/>
    <p:sldId id="323" r:id="rId22"/>
    <p:sldId id="325" r:id="rId23"/>
    <p:sldId id="318" r:id="rId24"/>
    <p:sldId id="324" r:id="rId25"/>
    <p:sldId id="320" r:id="rId26"/>
    <p:sldId id="326" r:id="rId27"/>
    <p:sldId id="319" r:id="rId28"/>
    <p:sldId id="321" r:id="rId29"/>
    <p:sldId id="285" r:id="rId30"/>
    <p:sldId id="267" r:id="rId31"/>
    <p:sldId id="298" r:id="rId32"/>
    <p:sldId id="293" r:id="rId33"/>
    <p:sldId id="268" r:id="rId34"/>
    <p:sldId id="269" r:id="rId35"/>
    <p:sldId id="270" r:id="rId3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FF"/>
    <a:srgbClr val="99CCFF"/>
    <a:srgbClr val="CCECFF"/>
    <a:srgbClr val="EAEAEA"/>
    <a:srgbClr val="66FF33"/>
    <a:srgbClr val="FFCC99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76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63CB5F28-04C3-478B-81B1-3F581B9CEE72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1780D211-62C8-41B6-8AF6-B5E6A4CDA0E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2248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89DFEFA-B076-47F3-B8CA-52A2550789A8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4D56454-9CC0-4F53-9C04-3CC8B73C91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825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dirty="0" smtClean="0"/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DA5AB6-877B-4171-8AEE-71C2748D5A40}" type="slidenum">
              <a:rPr lang="zh-TW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zh-TW" smtClean="0">
              <a:solidFill>
                <a:srgbClr val="000000"/>
              </a:solidFill>
            </a:endParaRPr>
          </a:p>
        </p:txBody>
      </p:sp>
      <p:sp>
        <p:nvSpPr>
          <p:cNvPr id="31749" name="頁尾版面配置區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44827-2B0F-4465-916B-3746586335BC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EFAF8-D6C1-43BE-8426-9FC003A7193D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897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371B2-E309-403F-BF8B-F7FB23F3AC05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C2303-25A8-491B-A9C6-CA465086E673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2048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C738A-E443-4425-85C8-B36B4CEDA11D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1CC-F693-491B-AEAB-1DE6B48E1B1A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603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gray">
          <a:xfrm>
            <a:off x="457200" y="2357438"/>
            <a:ext cx="8226425" cy="28575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 sz="2400">
              <a:solidFill>
                <a:srgbClr val="00000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124200"/>
            <a:ext cx="6400800" cy="1752600"/>
          </a:xfrm>
        </p:spPr>
        <p:txBody>
          <a:bodyPr/>
          <a:lstStyle>
            <a:lvl1pPr marL="0" indent="0" algn="ctr">
              <a:buFont typeface="標楷體" pitchFamily="65" charset="-120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395D7DEC-EA11-4C94-AF84-353DA8F75E97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72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00FF"/>
                </a:solidFill>
              </a:defRPr>
            </a:lvl2pPr>
            <a:lvl3pPr marL="1143000" indent="-228600">
              <a:buSzPct val="100000"/>
              <a:buFont typeface="Wingdings" panose="05000000000000000000" pitchFamily="2" charset="2"/>
              <a:buChar char="§"/>
              <a:defRPr sz="2000"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395D7DEC-EA11-4C94-AF84-353DA8F75E97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0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E5753D63-8408-4390-9DB2-F530ED0CF0CD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37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3400" y="11430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000">
                <a:solidFill>
                  <a:srgbClr val="0000FF"/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962400" cy="4953000"/>
          </a:xfrm>
        </p:spPr>
        <p:txBody>
          <a:bodyPr/>
          <a:lstStyle>
            <a:lvl1pPr>
              <a:defRPr sz="2800"/>
            </a:lvl1pPr>
            <a:lvl2pPr>
              <a:defRPr sz="2000">
                <a:solidFill>
                  <a:srgbClr val="0000FF"/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22E17BC2-4C0B-4271-BF65-86893CB1F2BC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97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>
                <a:solidFill>
                  <a:srgbClr val="0000FF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>
                <a:solidFill>
                  <a:srgbClr val="0000FF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E8A90D51-1EB3-4AD6-B0DB-F2C9966D2FE2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458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FA2A8571-3C07-4B29-A769-C19A3FFD38AB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81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 lang="en-US" altLang="zh-TW" sz="2000" kern="1200">
                <a:solidFill>
                  <a:srgbClr val="000000"/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pPr>
              <a:defRPr/>
            </a:pPr>
            <a:fld id="{370AC1D1-6D41-4456-8CC6-F70EB7123C51}" type="slidenum">
              <a:rPr lang="en-US" altLang="zh-TW" smtClean="0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65773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rgbClr val="0000FF"/>
                </a:solidFill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kumimoji="0" lang="en-US" altLang="zh-TW" sz="2000" kern="1200">
                <a:solidFill>
                  <a:srgbClr val="000000"/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pPr>
              <a:defRPr/>
            </a:pPr>
            <a:fld id="{5A733AE1-5FEF-4EDE-8C1B-818248B9C136}" type="slidenum">
              <a:rPr lang="en-US" altLang="zh-TW" smtClean="0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6020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460C4-B07B-47CE-8BC4-0E7CC9D3B851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F782A-404B-4A13-B7B3-BE029AE68180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8241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D0D6673A-3FDD-4864-B4B4-AD99C5725125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36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defRPr>
                <a:solidFill>
                  <a:srgbClr val="0000FF"/>
                </a:solidFill>
              </a:defRPr>
            </a:lvl2pPr>
            <a:lvl3pPr>
              <a:defRPr sz="2000"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408CE78F-99FA-4776-B10F-29B340BBFE96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665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91300" y="0"/>
            <a:ext cx="2019300" cy="6096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5905500" cy="6096000"/>
          </a:xfrm>
        </p:spPr>
        <p:txBody>
          <a:bodyPr vert="eaVert"/>
          <a:lstStyle>
            <a:lvl2pPr>
              <a:defRPr>
                <a:solidFill>
                  <a:srgbClr val="0000FF"/>
                </a:solidFill>
              </a:defRPr>
            </a:lvl2pPr>
            <a:lvl3pPr>
              <a:defRPr sz="2000"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F2749B91-5F25-414A-AC54-4C49B6592FE9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60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0"/>
            <a:ext cx="7773988" cy="8382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33400" y="1143000"/>
            <a:ext cx="3962400" cy="4953000"/>
          </a:xfrm>
        </p:spPr>
        <p:txBody>
          <a:bodyPr/>
          <a:lstStyle>
            <a:lvl2pPr>
              <a:defRPr>
                <a:solidFill>
                  <a:srgbClr val="0000FF"/>
                </a:solidFill>
              </a:defRPr>
            </a:lvl2pPr>
            <a:lvl3pPr>
              <a:defRPr sz="2000"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962400" cy="4953000"/>
          </a:xfrm>
        </p:spPr>
        <p:txBody>
          <a:bodyPr/>
          <a:lstStyle>
            <a:lvl2pPr>
              <a:defRPr>
                <a:solidFill>
                  <a:srgbClr val="0000FF"/>
                </a:solidFill>
              </a:defRPr>
            </a:lvl2pPr>
            <a:lvl3pPr>
              <a:defRPr sz="2000"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826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ahoma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2000">
                <a:latin typeface="+mj-lt"/>
                <a:cs typeface="Times New Roman" pitchFamily="18" charset="0"/>
              </a:defRPr>
            </a:lvl1pPr>
          </a:lstStyle>
          <a:p>
            <a:pPr>
              <a:defRPr/>
            </a:pPr>
            <a:fld id="{E2F5B019-C2A2-4DCE-AB5C-C5C8EA50D747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33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2492C-1B45-4785-9318-76587DC42C51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7DBB6-CBF5-4C08-AFE7-9A243E71F0E5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7934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196A9-EE9C-44D2-99EF-01930C24FD84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B0865-D364-4C61-8C21-01FB8FE9A690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327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71533-496A-4C0E-B11C-2ACC0D6A7E71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BEACA-3621-4B2C-B9FB-8B3985D24627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77820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D03F1-5696-4D66-9C35-F6C31005DBE6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49FE-7220-48D2-8EDA-ADA553385E28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0819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73E78-60DA-4728-9037-F7332EF01152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3648E-338D-485C-80F1-C047DB2404B0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8375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7BD43-624B-4351-9E04-6E8880E09B40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A36DD-B1D4-42DF-B225-43FE8B1C9D23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5879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F230-50FF-4D23-AE6F-135B10CD3000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4B6F0-FD6C-4E1F-B4F5-A322B09B174C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9486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6F92BF9-E113-4E99-AEFD-12F914939E63}" type="datetimeFigureOut">
              <a:rPr lang="zh-TW" altLang="en-US"/>
              <a:pPr>
                <a:defRPr/>
              </a:pPr>
              <a:t>2015/3/29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7B0B7F7D-4186-4C00-8D9F-D424283E2693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5" r:id="rId1"/>
    <p:sldLayoutId id="2147484666" r:id="rId2"/>
    <p:sldLayoutId id="2147484667" r:id="rId3"/>
    <p:sldLayoutId id="2147484668" r:id="rId4"/>
    <p:sldLayoutId id="2147484669" r:id="rId5"/>
    <p:sldLayoutId id="2147484670" r:id="rId6"/>
    <p:sldLayoutId id="2147484671" r:id="rId7"/>
    <p:sldLayoutId id="2147484672" r:id="rId8"/>
    <p:sldLayoutId id="2147484673" r:id="rId9"/>
    <p:sldLayoutId id="2147484674" r:id="rId10"/>
    <p:sldLayoutId id="214748467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ChangeArrowheads="1"/>
          </p:cNvSpPr>
          <p:nvPr/>
        </p:nvSpPr>
        <p:spPr bwMode="gray">
          <a:xfrm>
            <a:off x="457200" y="838200"/>
            <a:ext cx="8226425" cy="28575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 sz="2400">
              <a:solidFill>
                <a:srgbClr val="000000"/>
              </a:solidFill>
              <a:latin typeface="Tahoma" pitchFamily="34" charset="0"/>
              <a:ea typeface="+mn-ea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39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143000"/>
            <a:ext cx="8077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7955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lang="zh-TW" altLang="en-US" sz="2000" kern="1200">
                <a:solidFill>
                  <a:srgbClr val="000000"/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pPr>
              <a:defRPr/>
            </a:pPr>
            <a:fld id="{14706718-D2F7-4452-9653-3BB3E40ED87D}" type="slidenum">
              <a:rPr lang="en-US" altLang="zh-TW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4" r:id="rId9"/>
    <p:sldLayoutId id="2147484685" r:id="rId10"/>
    <p:sldLayoutId id="2147484686" r:id="rId11"/>
    <p:sldLayoutId id="214748468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 b="1">
          <a:solidFill>
            <a:srgbClr val="000099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標楷體" pitchFamily="65" charset="-120"/>
        <a:buChar char="․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55000"/>
        <a:buFont typeface="Symbol" pitchFamily="18" charset="2"/>
        <a:buChar char="¾"/>
        <a:defRPr kumimoji="1" sz="2000">
          <a:solidFill>
            <a:srgbClr val="000099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3300"/>
        </a:buClr>
        <a:buSzPct val="50000"/>
        <a:buFont typeface="Wingdings" pitchFamily="2" charset="2"/>
        <a:buChar char="n"/>
        <a:defRPr kumimoji="1" sz="2400">
          <a:solidFill>
            <a:srgbClr val="00330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rgbClr val="660033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rgbClr val="99660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rgbClr val="996600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rgbClr val="996600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rgbClr val="996600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rgbClr val="996600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0.png"/><Relationship Id="rId7" Type="http://schemas.openxmlformats.org/officeDocument/2006/relationships/image" Target="../media/image70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0.png"/><Relationship Id="rId11" Type="http://schemas.openxmlformats.org/officeDocument/2006/relationships/image" Target="../media/image11.png"/><Relationship Id="rId5" Type="http://schemas.openxmlformats.org/officeDocument/2006/relationships/image" Target="../media/image50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0.png"/><Relationship Id="rId9" Type="http://schemas.openxmlformats.org/officeDocument/2006/relationships/image" Target="../media/image90.png"/><Relationship Id="rId1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7"/>
          <p:cNvSpPr>
            <a:spLocks noChangeArrowheads="1"/>
          </p:cNvSpPr>
          <p:nvPr/>
        </p:nvSpPr>
        <p:spPr bwMode="auto">
          <a:xfrm>
            <a:off x="0" y="3716339"/>
            <a:ext cx="9144000" cy="2088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zh-TW" sz="2000" b="1" u="sng" dirty="0"/>
              <a:t>Po-Hsun Wu</a:t>
            </a:r>
            <a:r>
              <a:rPr lang="en-US" altLang="zh-TW" sz="2000" dirty="0"/>
              <a:t>*, Mark Po-Hung Lin</a:t>
            </a:r>
            <a:r>
              <a:rPr lang="en-US" altLang="zh-TW" sz="2000" dirty="0" smtClean="0"/>
              <a:t>*</a:t>
            </a:r>
            <a:r>
              <a:rPr lang="en-US" altLang="zh-TW" sz="2000" dirty="0"/>
              <a:t>*</a:t>
            </a:r>
            <a:r>
              <a:rPr lang="en-US" altLang="zh-TW" sz="2000" dirty="0" smtClean="0"/>
              <a:t>, </a:t>
            </a:r>
            <a:r>
              <a:rPr lang="en-US" sz="2000" dirty="0" smtClean="0"/>
              <a:t>Xin </a:t>
            </a:r>
            <a:r>
              <a:rPr lang="en-US" sz="2000" dirty="0"/>
              <a:t>Li</a:t>
            </a:r>
            <a:r>
              <a:rPr lang="en-US" altLang="zh-TW" sz="2000" dirty="0" smtClean="0"/>
              <a:t>***, and </a:t>
            </a:r>
            <a:r>
              <a:rPr lang="de-DE" altLang="zh-TW" sz="2000" dirty="0" smtClean="0"/>
              <a:t>Tsung-Yi Ho</a:t>
            </a:r>
            <a:r>
              <a:rPr lang="en-US" altLang="zh-TW" sz="2000" dirty="0" smtClean="0"/>
              <a:t>****</a:t>
            </a:r>
            <a:endParaRPr lang="en-US" altLang="zh-TW" sz="2000" dirty="0">
              <a:solidFill>
                <a:srgbClr val="000000"/>
              </a:solidFill>
              <a:ea typeface="標楷體" pitchFamily="65" charset="-120"/>
              <a:cs typeface="Arial" charset="0"/>
            </a:endParaRPr>
          </a:p>
          <a:p>
            <a:pPr algn="ctr">
              <a:lnSpc>
                <a:spcPct val="60000"/>
              </a:lnSpc>
              <a:spcBef>
                <a:spcPts val="2400"/>
              </a:spcBef>
              <a:buClr>
                <a:srgbClr val="000000"/>
              </a:buClr>
              <a:buSzPct val="120000"/>
              <a:buFont typeface="標楷體" pitchFamily="65" charset="-120"/>
              <a:buNone/>
            </a:pPr>
            <a:r>
              <a:rPr lang="en-US" altLang="zh-TW" sz="2000" dirty="0"/>
              <a:t>*Dept. of CSIE</a:t>
            </a:r>
            <a:r>
              <a:rPr lang="en-US" altLang="zh-TW" sz="2000" dirty="0" smtClean="0"/>
              <a:t>, </a:t>
            </a:r>
            <a:r>
              <a:rPr lang="en-US" altLang="zh-TW" sz="2000" dirty="0" smtClean="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National </a:t>
            </a:r>
            <a:r>
              <a:rPr lang="en-US" altLang="zh-TW" sz="2000" dirty="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Cheng Kung </a:t>
            </a:r>
            <a:r>
              <a:rPr lang="en-US" altLang="zh-TW" sz="2000" dirty="0" smtClean="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University, Tainan, Taiwan</a:t>
            </a:r>
          </a:p>
          <a:p>
            <a:pPr algn="ctr">
              <a:lnSpc>
                <a:spcPct val="60000"/>
              </a:lnSpc>
              <a:spcBef>
                <a:spcPts val="1200"/>
              </a:spcBef>
              <a:buClr>
                <a:srgbClr val="000000"/>
              </a:buClr>
              <a:buSzPct val="120000"/>
              <a:buFont typeface="標楷體" pitchFamily="65" charset="-120"/>
              <a:buNone/>
            </a:pPr>
            <a:r>
              <a:rPr lang="en-US" altLang="zh-TW" sz="2000" dirty="0"/>
              <a:t>** Dept. of </a:t>
            </a:r>
            <a:r>
              <a:rPr lang="en-US" altLang="zh-TW" sz="2000" dirty="0" smtClean="0"/>
              <a:t>EE</a:t>
            </a:r>
            <a:r>
              <a:rPr lang="en-US" altLang="zh-TW" sz="2000" dirty="0"/>
              <a:t>, </a:t>
            </a:r>
            <a:r>
              <a:rPr lang="en-US" altLang="zh-TW" sz="2000" dirty="0" smtClean="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National </a:t>
            </a:r>
            <a:r>
              <a:rPr lang="en-US" altLang="zh-TW" sz="2000" dirty="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Chung Cheng University, </a:t>
            </a:r>
            <a:r>
              <a:rPr lang="en-US" altLang="zh-TW" sz="2000" dirty="0" err="1" smtClean="0"/>
              <a:t>Chiayi</a:t>
            </a:r>
            <a:r>
              <a:rPr lang="en-US" altLang="zh-TW" sz="2000" dirty="0" smtClean="0">
                <a:solidFill>
                  <a:srgbClr val="000000"/>
                </a:solidFill>
                <a:ea typeface="標楷體" pitchFamily="65" charset="-120"/>
                <a:cs typeface="Arial" charset="0"/>
              </a:rPr>
              <a:t>, Taiwan</a:t>
            </a:r>
          </a:p>
          <a:p>
            <a:pPr algn="ctr">
              <a:lnSpc>
                <a:spcPct val="60000"/>
              </a:lnSpc>
              <a:spcBef>
                <a:spcPts val="1200"/>
              </a:spcBef>
              <a:buClr>
                <a:srgbClr val="000000"/>
              </a:buClr>
              <a:buSzPct val="120000"/>
              <a:buFont typeface="標楷體" pitchFamily="65" charset="-120"/>
              <a:buNone/>
            </a:pPr>
            <a:r>
              <a:rPr lang="en-US" altLang="zh-TW" sz="2000" dirty="0"/>
              <a:t>*** Dept. of </a:t>
            </a:r>
            <a:r>
              <a:rPr lang="en-US" altLang="zh-TW" sz="2000" dirty="0" smtClean="0"/>
              <a:t>ECE</a:t>
            </a:r>
            <a:r>
              <a:rPr lang="en-US" altLang="zh-TW" sz="2000" dirty="0"/>
              <a:t>, </a:t>
            </a:r>
            <a:r>
              <a:rPr lang="en-US" sz="2000" dirty="0" smtClean="0"/>
              <a:t>Carnegie </a:t>
            </a:r>
            <a:r>
              <a:rPr lang="en-US" sz="2000" dirty="0"/>
              <a:t>Mellon University, Pittsburgh, </a:t>
            </a:r>
            <a:r>
              <a:rPr lang="en-US" sz="2000" dirty="0" smtClean="0"/>
              <a:t>PA, USA</a:t>
            </a:r>
            <a:endParaRPr lang="en-US" altLang="zh-TW" sz="2000" dirty="0" smtClean="0"/>
          </a:p>
          <a:p>
            <a:pPr algn="ctr">
              <a:lnSpc>
                <a:spcPct val="60000"/>
              </a:lnSpc>
              <a:spcBef>
                <a:spcPts val="1200"/>
              </a:spcBef>
              <a:buClr>
                <a:srgbClr val="000000"/>
              </a:buClr>
              <a:buSzPct val="120000"/>
            </a:pPr>
            <a:r>
              <a:rPr lang="en-US" altLang="zh-TW" sz="2000" dirty="0" smtClean="0"/>
              <a:t>****</a:t>
            </a:r>
            <a:r>
              <a:rPr lang="en-US" altLang="zh-TW" sz="2000" dirty="0"/>
              <a:t> Dept. of </a:t>
            </a:r>
            <a:r>
              <a:rPr lang="en-US" altLang="zh-TW" sz="2000" dirty="0" smtClean="0"/>
              <a:t>CS, </a:t>
            </a:r>
            <a:r>
              <a:rPr lang="en-US" sz="2000" dirty="0" smtClean="0"/>
              <a:t>National </a:t>
            </a:r>
            <a:r>
              <a:rPr lang="en-US" sz="2000" dirty="0"/>
              <a:t>Chiao Tung University, Hsinchu, Taiwan</a:t>
            </a:r>
            <a:endParaRPr lang="en-US" altLang="zh-TW" sz="2000" dirty="0">
              <a:solidFill>
                <a:srgbClr val="000000"/>
              </a:solidFill>
              <a:ea typeface="標楷體" pitchFamily="65" charset="-120"/>
              <a:cs typeface="Arial" charset="0"/>
            </a:endParaRPr>
          </a:p>
          <a:p>
            <a:pPr algn="ctr">
              <a:lnSpc>
                <a:spcPct val="60000"/>
              </a:lnSpc>
              <a:spcBef>
                <a:spcPct val="20000"/>
              </a:spcBef>
              <a:buClr>
                <a:srgbClr val="000000"/>
              </a:buClr>
              <a:buSzPct val="120000"/>
              <a:buFont typeface="標楷體" pitchFamily="65" charset="-120"/>
              <a:buNone/>
            </a:pPr>
            <a:endParaRPr lang="en-US" altLang="zh-TW" sz="2000" dirty="0">
              <a:solidFill>
                <a:srgbClr val="000000"/>
              </a:solidFill>
              <a:ea typeface="標楷體" pitchFamily="65" charset="-120"/>
              <a:cs typeface="Arial" charset="0"/>
            </a:endParaRPr>
          </a:p>
        </p:txBody>
      </p:sp>
      <p:sp>
        <p:nvSpPr>
          <p:cNvPr id="15364" name="Rectangle 2"/>
          <p:cNvSpPr txBox="1">
            <a:spLocks noChangeArrowheads="1"/>
          </p:cNvSpPr>
          <p:nvPr/>
        </p:nvSpPr>
        <p:spPr bwMode="auto">
          <a:xfrm>
            <a:off x="0" y="2852738"/>
            <a:ext cx="91440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20000"/>
              <a:buFont typeface="標楷體" pitchFamily="65" charset="-120"/>
              <a:buNone/>
              <a:defRPr/>
            </a:pPr>
            <a:r>
              <a:rPr lang="en-US" altLang="zh-TW" sz="2000" b="1" dirty="0">
                <a:latin typeface="+mn-lt"/>
                <a:ea typeface="標楷體" pitchFamily="65" charset="-120"/>
              </a:rPr>
              <a:t>ACM International Symposium on Physical Design </a:t>
            </a:r>
            <a:r>
              <a:rPr lang="en-US" altLang="zh-TW" sz="2000" b="1" dirty="0" smtClean="0">
                <a:latin typeface="+mn-lt"/>
                <a:ea typeface="標楷體" pitchFamily="65" charset="-120"/>
              </a:rPr>
              <a:t>2015</a:t>
            </a:r>
            <a:endParaRPr lang="en-US" altLang="zh-TW" sz="2000" dirty="0" smtClean="0">
              <a:latin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082" y="1036677"/>
            <a:ext cx="9093836" cy="1107996"/>
          </a:xfrm>
          <a:prstGeom prst="rect">
            <a:avLst/>
          </a:prstGeom>
        </p:spPr>
        <p:txBody>
          <a:bodyPr wrap="none" lIns="0" rIns="0" anchor="ctr" anchorCtr="1">
            <a:spAutoFit/>
          </a:bodyPr>
          <a:lstStyle/>
          <a:p>
            <a:pPr algn="ctr">
              <a:defRPr/>
            </a:pPr>
            <a:r>
              <a:rPr lang="en-US" altLang="zh-TW" sz="3300" b="1" kern="10" dirty="0">
                <a:ln w="15875" cap="rnd">
                  <a:noFill/>
                  <a:round/>
                  <a:headEnd/>
                  <a:tailEnd/>
                </a:ln>
                <a:solidFill>
                  <a:srgbClr val="000099"/>
                </a:solidFill>
                <a:latin typeface="+mj-lt"/>
                <a:ea typeface="+mn-ea"/>
                <a:cs typeface="Arial" pitchFamily="34" charset="0"/>
              </a:rPr>
              <a:t>Common-Centroid FinFET Placement </a:t>
            </a:r>
            <a:endParaRPr lang="en-US" altLang="zh-TW" sz="3300" b="1" kern="10" dirty="0" smtClean="0">
              <a:ln w="15875" cap="rnd">
                <a:noFill/>
                <a:round/>
                <a:headEnd/>
                <a:tailEnd/>
              </a:ln>
              <a:solidFill>
                <a:srgbClr val="000099"/>
              </a:solidFill>
              <a:latin typeface="+mj-lt"/>
              <a:ea typeface="+mn-ea"/>
              <a:cs typeface="Arial" pitchFamily="34" charset="0"/>
            </a:endParaRPr>
          </a:p>
          <a:p>
            <a:pPr algn="ctr">
              <a:defRPr/>
            </a:pPr>
            <a:r>
              <a:rPr lang="en-US" altLang="zh-TW" sz="3300" b="1" kern="10" dirty="0" smtClean="0">
                <a:ln w="15875" cap="rnd">
                  <a:noFill/>
                  <a:round/>
                  <a:headEnd/>
                  <a:tailEnd/>
                </a:ln>
                <a:solidFill>
                  <a:srgbClr val="000099"/>
                </a:solidFill>
                <a:latin typeface="+mj-lt"/>
                <a:ea typeface="+mn-ea"/>
                <a:cs typeface="Arial" pitchFamily="34" charset="0"/>
              </a:rPr>
              <a:t>Considering the Impact </a:t>
            </a:r>
            <a:r>
              <a:rPr lang="en-US" altLang="zh-TW" sz="3300" b="1" kern="10" dirty="0">
                <a:ln w="15875" cap="rnd">
                  <a:noFill/>
                  <a:round/>
                  <a:headEnd/>
                  <a:tailEnd/>
                </a:ln>
                <a:solidFill>
                  <a:srgbClr val="000099"/>
                </a:solidFill>
                <a:latin typeface="+mj-lt"/>
                <a:ea typeface="+mn-ea"/>
                <a:cs typeface="Arial" pitchFamily="34" charset="0"/>
              </a:rPr>
              <a:t>of Gate Misalignment</a:t>
            </a:r>
          </a:p>
        </p:txBody>
      </p:sp>
      <p:sp>
        <p:nvSpPr>
          <p:cNvPr id="13" name="投影片編號版面配置區 3"/>
          <p:cNvSpPr>
            <a:spLocks noGrp="1"/>
          </p:cNvSpPr>
          <p:nvPr>
            <p:ph type="sldNum" sz="quarter" idx="10"/>
          </p:nvPr>
        </p:nvSpPr>
        <p:spPr>
          <a:xfrm>
            <a:off x="6781800" y="6324600"/>
            <a:ext cx="1905000" cy="457200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BC4E98-4531-4921-AFAC-5C80EA7695D7}" type="slidenum">
              <a:rPr>
                <a:latin typeface="+mj-lt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zh-TW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>
          <a:xfrm>
            <a:off x="468313" y="44450"/>
            <a:ext cx="8207375" cy="838200"/>
          </a:xfrm>
        </p:spPr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Current Mirror</a:t>
            </a:r>
            <a:endParaRPr lang="en-US" altLang="zh-TW" sz="3000" dirty="0">
              <a:solidFill>
                <a:schemeClr val="tx1"/>
              </a:solidFill>
              <a:ea typeface="標楷體" pitchFamily="65" charset="-120"/>
              <a:cs typeface="Arial" charset="0"/>
            </a:endParaRP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2075032"/>
          </a:xfrm>
        </p:spPr>
        <p:txBody>
          <a:bodyPr/>
          <a:lstStyle/>
          <a:p>
            <a:r>
              <a:rPr lang="en-US" dirty="0" smtClean="0"/>
              <a:t>Produce </a:t>
            </a:r>
            <a:r>
              <a:rPr lang="en-US" dirty="0"/>
              <a:t>a constant </a:t>
            </a:r>
            <a:r>
              <a:rPr lang="en-US" dirty="0">
                <a:solidFill>
                  <a:srgbClr val="FF0000"/>
                </a:solidFill>
              </a:rPr>
              <a:t>replicated current</a:t>
            </a:r>
            <a:r>
              <a:rPr lang="en-US" dirty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Copy</a:t>
            </a:r>
            <a:r>
              <a:rPr lang="en-US" dirty="0" smtClean="0"/>
              <a:t>, of </a:t>
            </a:r>
            <a:r>
              <a:rPr lang="en-US" dirty="0"/>
              <a:t>a scaled </a:t>
            </a:r>
            <a:r>
              <a:rPr lang="en-US" dirty="0" smtClean="0"/>
              <a:t>transistor,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baseline="-25000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, by </a:t>
            </a:r>
            <a:r>
              <a:rPr lang="en-US" dirty="0"/>
              <a:t>copying the </a:t>
            </a:r>
            <a:r>
              <a:rPr lang="en-US" dirty="0">
                <a:solidFill>
                  <a:srgbClr val="FF0000"/>
                </a:solidFill>
              </a:rPr>
              <a:t>reference current</a:t>
            </a:r>
            <a:r>
              <a:rPr lang="en-US" dirty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Ref</a:t>
            </a:r>
            <a:r>
              <a:rPr lang="en-US" dirty="0" smtClean="0"/>
              <a:t>, of a </a:t>
            </a:r>
            <a:r>
              <a:rPr lang="en-US" dirty="0"/>
              <a:t>reference </a:t>
            </a:r>
            <a:r>
              <a:rPr lang="en-US" dirty="0" smtClean="0"/>
              <a:t>transistor,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W </a:t>
            </a:r>
            <a:r>
              <a:rPr lang="en-US" baseline="-25000" dirty="0" smtClean="0">
                <a:solidFill>
                  <a:srgbClr val="0000FF"/>
                </a:solidFill>
              </a:rPr>
              <a:t>T</a:t>
            </a:r>
            <a:r>
              <a:rPr lang="en-US" baseline="-50000" dirty="0" smtClean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n 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 </a:t>
            </a:r>
            <a:r>
              <a:rPr lang="en-US" dirty="0">
                <a:solidFill>
                  <a:srgbClr val="0000FF"/>
                </a:solidFill>
              </a:rPr>
              <a:t>W </a:t>
            </a:r>
            <a:r>
              <a:rPr lang="en-US" baseline="-25000" dirty="0" smtClean="0">
                <a:solidFill>
                  <a:srgbClr val="0000FF"/>
                </a:solidFill>
              </a:rPr>
              <a:t>T</a:t>
            </a:r>
            <a:r>
              <a:rPr lang="en-US" baseline="-50000" dirty="0" smtClean="0">
                <a:solidFill>
                  <a:srgbClr val="0000FF"/>
                </a:solidFill>
              </a:rPr>
              <a:t>R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,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I</a:t>
            </a:r>
            <a:r>
              <a:rPr lang="en-US" baseline="-25000" dirty="0" err="1">
                <a:solidFill>
                  <a:srgbClr val="0000FF"/>
                </a:solidFill>
              </a:rPr>
              <a:t>Copy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= </a:t>
            </a:r>
            <a:r>
              <a:rPr lang="en-US" dirty="0">
                <a:solidFill>
                  <a:srgbClr val="0000FF"/>
                </a:solidFill>
              </a:rPr>
              <a:t>n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 </a:t>
            </a:r>
            <a:r>
              <a:rPr lang="en-US" dirty="0" err="1" smtClean="0">
                <a:solidFill>
                  <a:srgbClr val="0000FF"/>
                </a:solidFill>
              </a:rPr>
              <a:t>I</a:t>
            </a:r>
            <a:r>
              <a:rPr lang="en-US" baseline="-25000" dirty="0" err="1" smtClean="0">
                <a:solidFill>
                  <a:srgbClr val="0000FF"/>
                </a:solidFill>
              </a:rPr>
              <a:t>ref</a:t>
            </a:r>
            <a:endParaRPr lang="en-US" baseline="-25000" dirty="0" smtClean="0">
              <a:solidFill>
                <a:srgbClr val="0000FF"/>
              </a:solidFill>
            </a:endParaRPr>
          </a:p>
          <a:p>
            <a:r>
              <a:rPr lang="en-US" dirty="0"/>
              <a:t>A current mirror may have </a:t>
            </a:r>
            <a:r>
              <a:rPr lang="en-US" dirty="0" smtClean="0">
                <a:solidFill>
                  <a:srgbClr val="FF0000"/>
                </a:solidFill>
              </a:rPr>
              <a:t>several </a:t>
            </a:r>
            <a:r>
              <a:rPr lang="en-US" dirty="0">
                <a:solidFill>
                  <a:srgbClr val="FF0000"/>
                </a:solidFill>
              </a:rPr>
              <a:t>replicated currents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different scaling </a:t>
            </a:r>
            <a:r>
              <a:rPr lang="en-US" dirty="0" smtClean="0">
                <a:solidFill>
                  <a:srgbClr val="FF0000"/>
                </a:solidFill>
              </a:rPr>
              <a:t>factors</a:t>
            </a:r>
            <a:endParaRPr lang="en-US" baseline="-25000" dirty="0" smtClean="0">
              <a:solidFill>
                <a:srgbClr val="FF0000"/>
              </a:solidFill>
            </a:endParaRPr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9DDBC6-91F2-4DF6-AC95-77A95773FB01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altLang="zh-TW" dirty="0"/>
          </a:p>
        </p:txBody>
      </p:sp>
      <p:grpSp>
        <p:nvGrpSpPr>
          <p:cNvPr id="2" name="Group 1"/>
          <p:cNvGrpSpPr/>
          <p:nvPr/>
        </p:nvGrpSpPr>
        <p:grpSpPr>
          <a:xfrm>
            <a:off x="3402631" y="3645024"/>
            <a:ext cx="2465513" cy="2509977"/>
            <a:chOff x="3402631" y="3645024"/>
            <a:chExt cx="2465513" cy="2509977"/>
          </a:xfrm>
        </p:grpSpPr>
        <p:grpSp>
          <p:nvGrpSpPr>
            <p:cNvPr id="127" name="Group 126"/>
            <p:cNvGrpSpPr/>
            <p:nvPr/>
          </p:nvGrpSpPr>
          <p:grpSpPr>
            <a:xfrm>
              <a:off x="3402631" y="3645024"/>
              <a:ext cx="2465513" cy="2035680"/>
              <a:chOff x="1343253" y="1454415"/>
              <a:chExt cx="2465513" cy="2035680"/>
            </a:xfrm>
          </p:grpSpPr>
          <p:cxnSp>
            <p:nvCxnSpPr>
              <p:cNvPr id="174" name="直線接點 197"/>
              <p:cNvCxnSpPr>
                <a:cxnSpLocks noChangeShapeType="1"/>
              </p:cNvCxnSpPr>
              <p:nvPr/>
            </p:nvCxnSpPr>
            <p:spPr bwMode="auto">
              <a:xfrm rot="16200000" flipV="1">
                <a:off x="2451250" y="2283406"/>
                <a:ext cx="0" cy="82296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75" name="群組 310"/>
              <p:cNvGrpSpPr>
                <a:grpSpLocks/>
              </p:cNvGrpSpPr>
              <p:nvPr/>
            </p:nvGrpSpPr>
            <p:grpSpPr bwMode="auto">
              <a:xfrm>
                <a:off x="2339752" y="3345418"/>
                <a:ext cx="300279" cy="144677"/>
                <a:chOff x="5076059" y="5257614"/>
                <a:chExt cx="360000" cy="144001"/>
              </a:xfrm>
            </p:grpSpPr>
            <p:cxnSp>
              <p:nvCxnSpPr>
                <p:cNvPr id="203" name="直線接點 302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5256066" y="5221619"/>
                  <a:ext cx="0" cy="216000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4" name="直線接點 303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5256059" y="5077614"/>
                  <a:ext cx="0" cy="360000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5" name="直線接點 305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5256000" y="5329615"/>
                  <a:ext cx="0" cy="144000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76" name="直線接點 227"/>
              <p:cNvCxnSpPr>
                <a:cxnSpLocks noChangeShapeType="1"/>
              </p:cNvCxnSpPr>
              <p:nvPr/>
            </p:nvCxnSpPr>
            <p:spPr bwMode="auto">
              <a:xfrm rot="10800000" flipH="1">
                <a:off x="1819218" y="1805401"/>
                <a:ext cx="0" cy="180781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 type="stealth" w="lg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77" name="群組 88"/>
              <p:cNvGrpSpPr>
                <a:grpSpLocks/>
              </p:cNvGrpSpPr>
              <p:nvPr/>
            </p:nvGrpSpPr>
            <p:grpSpPr bwMode="auto">
              <a:xfrm flipH="1" flipV="1">
                <a:off x="1798696" y="2561650"/>
                <a:ext cx="241074" cy="252606"/>
                <a:chOff x="2073152" y="2064165"/>
                <a:chExt cx="287928" cy="252196"/>
              </a:xfrm>
            </p:grpSpPr>
            <p:cxnSp>
              <p:nvCxnSpPr>
                <p:cNvPr id="199" name="直線接點 224"/>
                <p:cNvCxnSpPr>
                  <a:cxnSpLocks noChangeShapeType="1"/>
                </p:cNvCxnSpPr>
                <p:nvPr/>
              </p:nvCxnSpPr>
              <p:spPr bwMode="auto">
                <a:xfrm>
                  <a:off x="2073152" y="2064165"/>
                  <a:ext cx="0" cy="252015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0" name="直線接點 225"/>
                <p:cNvCxnSpPr>
                  <a:cxnSpLocks noChangeShapeType="1"/>
                </p:cNvCxnSpPr>
                <p:nvPr/>
              </p:nvCxnSpPr>
              <p:spPr bwMode="auto">
                <a:xfrm>
                  <a:off x="2145132" y="2064346"/>
                  <a:ext cx="0" cy="252015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1" name="直線接點 226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2253090" y="2188541"/>
                  <a:ext cx="0" cy="215917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2" name="直線接點 227"/>
                <p:cNvCxnSpPr>
                  <a:cxnSpLocks noChangeShapeType="1"/>
                </p:cNvCxnSpPr>
                <p:nvPr/>
              </p:nvCxnSpPr>
              <p:spPr bwMode="auto">
                <a:xfrm rot="5400000" flipH="1">
                  <a:off x="2253122" y="1972589"/>
                  <a:ext cx="0" cy="215917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78" name="直線單箭頭接點 188"/>
              <p:cNvCxnSpPr>
                <a:cxnSpLocks noChangeShapeType="1"/>
              </p:cNvCxnSpPr>
              <p:nvPr/>
            </p:nvCxnSpPr>
            <p:spPr bwMode="auto">
              <a:xfrm flipH="1" flipV="1">
                <a:off x="2331597" y="2336674"/>
                <a:ext cx="0" cy="360053"/>
              </a:xfrm>
              <a:prstGeom prst="straightConnector1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9" name="直線接點 197"/>
              <p:cNvCxnSpPr>
                <a:cxnSpLocks noChangeShapeType="1"/>
              </p:cNvCxnSpPr>
              <p:nvPr/>
            </p:nvCxnSpPr>
            <p:spPr bwMode="auto">
              <a:xfrm rot="5400000" flipH="1">
                <a:off x="2079000" y="2066630"/>
                <a:ext cx="0" cy="540086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0" name="直線接點 196"/>
              <p:cNvCxnSpPr>
                <a:cxnSpLocks noChangeShapeType="1"/>
              </p:cNvCxnSpPr>
              <p:nvPr/>
            </p:nvCxnSpPr>
            <p:spPr bwMode="auto">
              <a:xfrm rot="10800000" flipV="1">
                <a:off x="1819218" y="1483536"/>
                <a:ext cx="0" cy="109728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1" name="矩形 55"/>
              <p:cNvSpPr>
                <a:spLocks noChangeArrowheads="1"/>
              </p:cNvSpPr>
              <p:nvPr/>
            </p:nvSpPr>
            <p:spPr bwMode="auto">
              <a:xfrm>
                <a:off x="1343253" y="2524834"/>
                <a:ext cx="46519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0" lang="en-US" altLang="zh-TW" sz="2000" b="1" i="1" dirty="0" smtClean="0">
                    <a:solidFill>
                      <a:srgbClr val="000000"/>
                    </a:solidFill>
                    <a:cs typeface="Arial" charset="0"/>
                  </a:rPr>
                  <a:t>T</a:t>
                </a:r>
                <a:r>
                  <a:rPr kumimoji="0" lang="en-US" altLang="zh-TW" sz="2000" b="1" i="1" baseline="-25000" dirty="0" smtClean="0">
                    <a:solidFill>
                      <a:srgbClr val="000000"/>
                    </a:solidFill>
                    <a:cs typeface="Arial" charset="0"/>
                  </a:rPr>
                  <a:t>R</a:t>
                </a:r>
                <a:endParaRPr kumimoji="0" lang="zh-TW" altLang="en-US" sz="2000" b="1" i="1" baseline="-2500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82" name="橢圓 22"/>
              <p:cNvSpPr>
                <a:spLocks noChangeArrowheads="1"/>
              </p:cNvSpPr>
              <p:nvPr/>
            </p:nvSpPr>
            <p:spPr bwMode="auto">
              <a:xfrm flipV="1">
                <a:off x="2286611" y="2626337"/>
                <a:ext cx="109537" cy="107950"/>
              </a:xfrm>
              <a:prstGeom prst="ellipse">
                <a:avLst/>
              </a:prstGeom>
              <a:solidFill>
                <a:srgbClr val="000000"/>
              </a:solidFill>
              <a:ln w="25400" cap="sq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endParaRPr kumimoji="0" lang="zh-TW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3" name="橢圓 22"/>
              <p:cNvSpPr>
                <a:spLocks noChangeArrowheads="1"/>
              </p:cNvSpPr>
              <p:nvPr/>
            </p:nvSpPr>
            <p:spPr bwMode="auto">
              <a:xfrm flipV="1">
                <a:off x="1783597" y="2292962"/>
                <a:ext cx="107950" cy="107950"/>
              </a:xfrm>
              <a:prstGeom prst="ellipse">
                <a:avLst/>
              </a:prstGeom>
              <a:solidFill>
                <a:srgbClr val="000000"/>
              </a:solidFill>
              <a:ln w="25400" cap="sq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endParaRPr kumimoji="0" lang="zh-TW" altLang="en-US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84" name="直線單箭頭接點 188"/>
              <p:cNvCxnSpPr>
                <a:cxnSpLocks noChangeShapeType="1"/>
              </p:cNvCxnSpPr>
              <p:nvPr/>
            </p:nvCxnSpPr>
            <p:spPr bwMode="auto">
              <a:xfrm flipH="1" flipV="1">
                <a:off x="1819218" y="2806018"/>
                <a:ext cx="0" cy="216031"/>
              </a:xfrm>
              <a:prstGeom prst="straightConnector1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" name="直線接點 197"/>
              <p:cNvCxnSpPr>
                <a:cxnSpLocks noChangeShapeType="1"/>
              </p:cNvCxnSpPr>
              <p:nvPr/>
            </p:nvCxnSpPr>
            <p:spPr bwMode="auto">
              <a:xfrm rot="16200000" flipV="1">
                <a:off x="2479270" y="2349964"/>
                <a:ext cx="0" cy="1344168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6" name="直線接點 196"/>
              <p:cNvCxnSpPr>
                <a:cxnSpLocks noChangeShapeType="1"/>
              </p:cNvCxnSpPr>
              <p:nvPr/>
            </p:nvCxnSpPr>
            <p:spPr bwMode="auto">
              <a:xfrm flipV="1">
                <a:off x="2493412" y="3022049"/>
                <a:ext cx="0" cy="32403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87" name="群組 88"/>
              <p:cNvGrpSpPr>
                <a:grpSpLocks/>
              </p:cNvGrpSpPr>
              <p:nvPr/>
            </p:nvGrpSpPr>
            <p:grpSpPr bwMode="auto">
              <a:xfrm flipV="1">
                <a:off x="2887457" y="2561469"/>
                <a:ext cx="241074" cy="252606"/>
                <a:chOff x="2073152" y="2064165"/>
                <a:chExt cx="287928" cy="252196"/>
              </a:xfrm>
            </p:grpSpPr>
            <p:cxnSp>
              <p:nvCxnSpPr>
                <p:cNvPr id="195" name="直線接點 224"/>
                <p:cNvCxnSpPr>
                  <a:cxnSpLocks noChangeShapeType="1"/>
                </p:cNvCxnSpPr>
                <p:nvPr/>
              </p:nvCxnSpPr>
              <p:spPr bwMode="auto">
                <a:xfrm>
                  <a:off x="2073152" y="2064165"/>
                  <a:ext cx="0" cy="252015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6" name="直線接點 225"/>
                <p:cNvCxnSpPr>
                  <a:cxnSpLocks noChangeShapeType="1"/>
                </p:cNvCxnSpPr>
                <p:nvPr/>
              </p:nvCxnSpPr>
              <p:spPr bwMode="auto">
                <a:xfrm>
                  <a:off x="2145132" y="2064346"/>
                  <a:ext cx="0" cy="252015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7" name="直線接點 226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2253090" y="2188541"/>
                  <a:ext cx="0" cy="215917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8" name="直線接點 227"/>
                <p:cNvCxnSpPr>
                  <a:cxnSpLocks noChangeShapeType="1"/>
                </p:cNvCxnSpPr>
                <p:nvPr/>
              </p:nvCxnSpPr>
              <p:spPr bwMode="auto">
                <a:xfrm rot="5400000" flipH="1">
                  <a:off x="2253122" y="1972589"/>
                  <a:ext cx="0" cy="215917"/>
                </a:xfrm>
                <a:prstGeom prst="line">
                  <a:avLst/>
                </a:prstGeom>
                <a:noFill/>
                <a:ln w="38100" algn="ctr">
                  <a:solidFill>
                    <a:srgbClr val="000000"/>
                  </a:solidFill>
                  <a:miter lim="800000"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cxnSp>
            <p:nvCxnSpPr>
              <p:cNvPr id="188" name="直線接點 196"/>
              <p:cNvCxnSpPr>
                <a:cxnSpLocks noChangeShapeType="1"/>
              </p:cNvCxnSpPr>
              <p:nvPr/>
            </p:nvCxnSpPr>
            <p:spPr bwMode="auto">
              <a:xfrm flipV="1">
                <a:off x="3117619" y="1454415"/>
                <a:ext cx="0" cy="114300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9" name="直線單箭頭接點 188"/>
              <p:cNvCxnSpPr>
                <a:cxnSpLocks noChangeShapeType="1"/>
              </p:cNvCxnSpPr>
              <p:nvPr/>
            </p:nvCxnSpPr>
            <p:spPr bwMode="auto">
              <a:xfrm flipH="1" flipV="1">
                <a:off x="3134422" y="2790188"/>
                <a:ext cx="0" cy="228600"/>
              </a:xfrm>
              <a:prstGeom prst="straightConnector1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0" name="橢圓 22"/>
              <p:cNvSpPr>
                <a:spLocks noChangeArrowheads="1"/>
              </p:cNvSpPr>
              <p:nvPr/>
            </p:nvSpPr>
            <p:spPr bwMode="auto">
              <a:xfrm flipV="1">
                <a:off x="2436315" y="2968073"/>
                <a:ext cx="107950" cy="107950"/>
              </a:xfrm>
              <a:prstGeom prst="ellipse">
                <a:avLst/>
              </a:prstGeom>
              <a:solidFill>
                <a:srgbClr val="000000"/>
              </a:solidFill>
              <a:ln w="25400" cap="sq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endParaRPr kumimoji="0" lang="zh-TW" altLang="en-US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91" name="直線接點 227"/>
              <p:cNvCxnSpPr>
                <a:cxnSpLocks noChangeShapeType="1"/>
              </p:cNvCxnSpPr>
              <p:nvPr/>
            </p:nvCxnSpPr>
            <p:spPr bwMode="auto">
              <a:xfrm rot="10800000">
                <a:off x="3117619" y="1804815"/>
                <a:ext cx="0" cy="237744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 type="stealth" w="lg" len="lg"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2" name="矩形 55"/>
              <p:cNvSpPr>
                <a:spLocks noChangeArrowheads="1"/>
              </p:cNvSpPr>
              <p:nvPr/>
            </p:nvSpPr>
            <p:spPr bwMode="auto">
              <a:xfrm>
                <a:off x="3115094" y="2492896"/>
                <a:ext cx="45557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0" lang="en-US" altLang="zh-TW" sz="2000" b="1" i="1" smtClean="0">
                    <a:solidFill>
                      <a:srgbClr val="000000"/>
                    </a:solidFill>
                    <a:cs typeface="Arial" charset="0"/>
                  </a:rPr>
                  <a:t>T</a:t>
                </a:r>
                <a:r>
                  <a:rPr kumimoji="0" lang="en-US" altLang="zh-TW" sz="2000" b="1" i="1" baseline="-25000" smtClean="0">
                    <a:solidFill>
                      <a:srgbClr val="000000"/>
                    </a:solidFill>
                    <a:cs typeface="Arial" charset="0"/>
                  </a:rPr>
                  <a:t>S</a:t>
                </a:r>
                <a:endParaRPr kumimoji="0" lang="zh-TW" altLang="en-US" sz="2000" b="1" i="1" baseline="-2500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93" name="矩形 55"/>
              <p:cNvSpPr>
                <a:spLocks noChangeArrowheads="1"/>
              </p:cNvSpPr>
              <p:nvPr/>
            </p:nvSpPr>
            <p:spPr bwMode="auto">
              <a:xfrm>
                <a:off x="1835696" y="1695735"/>
                <a:ext cx="53091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0" lang="en-US" altLang="zh-TW" sz="2000" b="1" i="1" dirty="0" err="1" smtClean="0">
                    <a:solidFill>
                      <a:srgbClr val="000000"/>
                    </a:solidFill>
                    <a:cs typeface="Arial" charset="0"/>
                  </a:rPr>
                  <a:t>I</a:t>
                </a:r>
                <a:r>
                  <a:rPr kumimoji="0" lang="en-US" altLang="zh-TW" sz="2000" b="1" i="1" baseline="-25000" dirty="0" err="1" smtClean="0">
                    <a:solidFill>
                      <a:srgbClr val="000000"/>
                    </a:solidFill>
                    <a:cs typeface="Arial" charset="0"/>
                  </a:rPr>
                  <a:t>Ref</a:t>
                </a:r>
                <a:endParaRPr kumimoji="0" lang="zh-TW" altLang="en-US" sz="2000" b="1" i="1" baseline="-2500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  <p:sp>
            <p:nvSpPr>
              <p:cNvPr id="194" name="矩形 55"/>
              <p:cNvSpPr>
                <a:spLocks noChangeArrowheads="1"/>
              </p:cNvSpPr>
              <p:nvPr/>
            </p:nvSpPr>
            <p:spPr bwMode="auto">
              <a:xfrm>
                <a:off x="3127169" y="1692736"/>
                <a:ext cx="681597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kumimoji="0" lang="en-US" altLang="zh-TW" sz="2000" b="1" i="1" dirty="0" err="1" smtClean="0">
                    <a:solidFill>
                      <a:srgbClr val="000000"/>
                    </a:solidFill>
                    <a:cs typeface="Arial" charset="0"/>
                  </a:rPr>
                  <a:t>I</a:t>
                </a:r>
                <a:r>
                  <a:rPr kumimoji="0" lang="en-US" altLang="zh-TW" sz="2000" b="1" i="1" baseline="-25000" dirty="0" err="1" smtClean="0">
                    <a:solidFill>
                      <a:srgbClr val="000000"/>
                    </a:solidFill>
                    <a:cs typeface="Arial" charset="0"/>
                  </a:rPr>
                  <a:t>Copy</a:t>
                </a:r>
                <a:endParaRPr kumimoji="0" lang="zh-TW" altLang="en-US" sz="2000" b="1" i="1" baseline="-25000" dirty="0">
                  <a:solidFill>
                    <a:srgbClr val="000000"/>
                  </a:solidFill>
                  <a:cs typeface="Arial" charset="0"/>
                </a:endParaRPr>
              </a:p>
            </p:txBody>
          </p:sp>
        </p:grpSp>
        <p:sp>
          <p:nvSpPr>
            <p:cNvPr id="128" name="Rectangle 2"/>
            <p:cNvSpPr>
              <a:spLocks noChangeArrowheads="1"/>
            </p:cNvSpPr>
            <p:nvPr/>
          </p:nvSpPr>
          <p:spPr bwMode="auto">
            <a:xfrm>
              <a:off x="3482170" y="5754891"/>
              <a:ext cx="231717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(a) A current mirror</a:t>
              </a:r>
              <a:endParaRPr lang="en-US" altLang="en-US" sz="2000" dirty="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內容版面配置區 2"/>
          <p:cNvSpPr>
            <a:spLocks noGrp="1"/>
          </p:cNvSpPr>
          <p:nvPr>
            <p:ph idx="1"/>
          </p:nvPr>
        </p:nvSpPr>
        <p:spPr>
          <a:xfrm>
            <a:off x="428624" y="857250"/>
            <a:ext cx="8715376" cy="523604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Matching </a:t>
            </a:r>
            <a:r>
              <a:rPr lang="en-US" dirty="0">
                <a:solidFill>
                  <a:srgbClr val="FF0000"/>
                </a:solidFill>
              </a:rPr>
              <a:t>quality </a:t>
            </a:r>
            <a:r>
              <a:rPr lang="en-US" dirty="0" smtClean="0">
                <a:solidFill>
                  <a:srgbClr val="FF0000"/>
                </a:solidFill>
              </a:rPr>
              <a:t>optimization </a:t>
            </a:r>
            <a:r>
              <a:rPr lang="en-US" dirty="0" smtClean="0"/>
              <a:t>of </a:t>
            </a:r>
            <a:r>
              <a:rPr lang="en-US" dirty="0"/>
              <a:t>a current </a:t>
            </a:r>
            <a:r>
              <a:rPr lang="en-US" dirty="0" smtClean="0"/>
              <a:t>mirror</a:t>
            </a:r>
          </a:p>
          <a:p>
            <a:r>
              <a:rPr lang="en-US" dirty="0" smtClean="0"/>
              <a:t>The circuit mismatch </a:t>
            </a:r>
            <a:r>
              <a:rPr lang="en-US" dirty="0"/>
              <a:t>occurs due to </a:t>
            </a:r>
            <a:r>
              <a:rPr lang="en-US" dirty="0" smtClean="0"/>
              <a:t>process variation </a:t>
            </a:r>
            <a:r>
              <a:rPr lang="en-US" altLang="zh-TW" b="1" dirty="0"/>
              <a:t>[10]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Systematic mismatch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Random mismatch</a:t>
            </a:r>
          </a:p>
          <a:p>
            <a:r>
              <a:rPr lang="en-US" dirty="0" smtClean="0"/>
              <a:t>To reduce </a:t>
            </a:r>
            <a:r>
              <a:rPr lang="en-US" dirty="0" smtClean="0">
                <a:solidFill>
                  <a:srgbClr val="FF0000"/>
                </a:solidFill>
              </a:rPr>
              <a:t>systematic mismatch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Divide </a:t>
            </a:r>
            <a:r>
              <a:rPr lang="en-US" dirty="0" smtClean="0">
                <a:solidFill>
                  <a:srgbClr val="0000FF"/>
                </a:solidFill>
              </a:rPr>
              <a:t>all transistors into </a:t>
            </a:r>
            <a:r>
              <a:rPr lang="en-US" dirty="0" smtClean="0">
                <a:solidFill>
                  <a:srgbClr val="FF0000"/>
                </a:solidFill>
              </a:rPr>
              <a:t>several</a:t>
            </a:r>
          </a:p>
          <a:p>
            <a:pPr marL="457200" lvl="1" indent="274320">
              <a:buNone/>
            </a:pPr>
            <a:r>
              <a:rPr lang="en-US" dirty="0">
                <a:solidFill>
                  <a:srgbClr val="FF0000"/>
                </a:solidFill>
              </a:rPr>
              <a:t>smaller</a:t>
            </a:r>
            <a:r>
              <a:rPr lang="en-US" dirty="0">
                <a:solidFill>
                  <a:srgbClr val="0000FF"/>
                </a:solidFill>
              </a:rPr>
              <a:t> and </a:t>
            </a:r>
            <a:r>
              <a:rPr lang="en-US" dirty="0" smtClean="0">
                <a:solidFill>
                  <a:srgbClr val="FF0000"/>
                </a:solidFill>
              </a:rPr>
              <a:t>identical</a:t>
            </a:r>
            <a:r>
              <a:rPr lang="en-US" dirty="0" smtClean="0">
                <a:solidFill>
                  <a:srgbClr val="0000FF"/>
                </a:solidFill>
              </a:rPr>
              <a:t> sub-transistors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Place </a:t>
            </a:r>
            <a:r>
              <a:rPr lang="en-US" dirty="0" smtClean="0">
                <a:solidFill>
                  <a:srgbClr val="0000FF"/>
                </a:solidFill>
              </a:rPr>
              <a:t>them </a:t>
            </a:r>
            <a:r>
              <a:rPr lang="en-US" dirty="0" smtClean="0">
                <a:solidFill>
                  <a:srgbClr val="FF0000"/>
                </a:solidFill>
              </a:rPr>
              <a:t>symmetrically </a:t>
            </a:r>
            <a:r>
              <a:rPr lang="en-US" dirty="0" smtClean="0">
                <a:solidFill>
                  <a:srgbClr val="0000FF"/>
                </a:solidFill>
              </a:rPr>
              <a:t>with </a:t>
            </a:r>
          </a:p>
          <a:p>
            <a:pPr marL="457200" lvl="1" indent="274320">
              <a:buNone/>
            </a:pPr>
            <a:r>
              <a:rPr lang="en-US" dirty="0" smtClean="0">
                <a:solidFill>
                  <a:srgbClr val="0000FF"/>
                </a:solidFill>
              </a:rPr>
              <a:t>respect to </a:t>
            </a:r>
            <a:r>
              <a:rPr lang="en-US" dirty="0" smtClean="0">
                <a:solidFill>
                  <a:srgbClr val="FF0000"/>
                </a:solidFill>
              </a:rPr>
              <a:t>a common center point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/>
              <a:t>To reduce </a:t>
            </a:r>
            <a:r>
              <a:rPr lang="en-US" dirty="0">
                <a:solidFill>
                  <a:srgbClr val="FF0000"/>
                </a:solidFill>
              </a:rPr>
              <a:t>random mismatch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Distribute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all </a:t>
            </a:r>
            <a:r>
              <a:rPr lang="en-US" dirty="0">
                <a:solidFill>
                  <a:srgbClr val="FF0000"/>
                </a:solidFill>
              </a:rPr>
              <a:t>sub-transistors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throughout a placement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Exhibit</a:t>
            </a:r>
            <a:r>
              <a:rPr lang="en-US" dirty="0">
                <a:solidFill>
                  <a:srgbClr val="0000FF"/>
                </a:solidFill>
              </a:rPr>
              <a:t> the </a:t>
            </a:r>
            <a:r>
              <a:rPr lang="en-US" dirty="0">
                <a:solidFill>
                  <a:srgbClr val="FF0000"/>
                </a:solidFill>
              </a:rPr>
              <a:t>highest degree of dispersion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Measure</a:t>
            </a:r>
            <a:r>
              <a:rPr lang="en-US" altLang="zh-TW" dirty="0" smtClean="0">
                <a:solidFill>
                  <a:srgbClr val="0000FF"/>
                </a:solidFill>
              </a:rPr>
              <a:t> </a:t>
            </a:r>
            <a:r>
              <a:rPr lang="en-US" altLang="zh-TW" dirty="0">
                <a:solidFill>
                  <a:srgbClr val="0000FF"/>
                </a:solidFill>
              </a:rPr>
              <a:t>the </a:t>
            </a:r>
            <a:r>
              <a:rPr lang="en-US" altLang="zh-TW" dirty="0">
                <a:solidFill>
                  <a:srgbClr val="FF0000"/>
                </a:solidFill>
              </a:rPr>
              <a:t>dispersion degree </a:t>
            </a:r>
            <a:r>
              <a:rPr lang="en-US" altLang="zh-TW" dirty="0">
                <a:solidFill>
                  <a:srgbClr val="0000FF"/>
                </a:solidFill>
              </a:rPr>
              <a:t>by the </a:t>
            </a:r>
            <a:r>
              <a:rPr lang="en-US" altLang="zh-TW" dirty="0">
                <a:solidFill>
                  <a:srgbClr val="FF0000"/>
                </a:solidFill>
              </a:rPr>
              <a:t>spatial correlation model </a:t>
            </a:r>
            <a:r>
              <a:rPr lang="en-US" altLang="zh-TW" b="1" dirty="0">
                <a:solidFill>
                  <a:srgbClr val="0000FF"/>
                </a:solidFill>
              </a:rPr>
              <a:t>[10] </a:t>
            </a:r>
          </a:p>
        </p:txBody>
      </p:sp>
      <p:sp>
        <p:nvSpPr>
          <p:cNvPr id="28674" name="標題 1"/>
          <p:cNvSpPr>
            <a:spLocks noGrp="1"/>
          </p:cNvSpPr>
          <p:nvPr>
            <p:ph type="title"/>
          </p:nvPr>
        </p:nvSpPr>
        <p:spPr>
          <a:xfrm>
            <a:off x="468313" y="44450"/>
            <a:ext cx="8207375" cy="838200"/>
          </a:xfrm>
        </p:spPr>
        <p:txBody>
          <a:bodyPr/>
          <a:lstStyle/>
          <a:p>
            <a:r>
              <a:rPr lang="en-US" altLang="zh-TW" sz="3000" dirty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Circuit </a:t>
            </a:r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Mismatch</a:t>
            </a:r>
            <a:endParaRPr lang="en-US" altLang="zh-TW" sz="3000" dirty="0">
              <a:solidFill>
                <a:schemeClr val="tx1"/>
              </a:solidFill>
              <a:ea typeface="標楷體" pitchFamily="65" charset="-120"/>
              <a:cs typeface="Arial" charset="0"/>
            </a:endParaRPr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9DDBC6-91F2-4DF6-AC95-77A95773FB01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zh-TW" dirty="0"/>
          </a:p>
        </p:txBody>
      </p:sp>
      <p:sp>
        <p:nvSpPr>
          <p:cNvPr id="55" name="矩形 30"/>
          <p:cNvSpPr/>
          <p:nvPr/>
        </p:nvSpPr>
        <p:spPr>
          <a:xfrm>
            <a:off x="508820" y="5949280"/>
            <a:ext cx="78075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4000" indent="-612000"/>
            <a:r>
              <a:rPr lang="en-US" altLang="zh-TW" b="1" dirty="0" smtClean="0"/>
              <a:t>[10] </a:t>
            </a:r>
            <a:r>
              <a:rPr lang="en-US" altLang="zh-TW" b="1" dirty="0"/>
              <a:t>Mismatch-aware common-centroid placement for arbitrary-ratio</a:t>
            </a:r>
          </a:p>
          <a:p>
            <a:pPr marL="504000" indent="-612000"/>
            <a:r>
              <a:rPr lang="en-US" altLang="zh-TW" b="1" dirty="0"/>
              <a:t>capacitor arrays considering dummy capacitors [</a:t>
            </a:r>
            <a:r>
              <a:rPr lang="en-US" altLang="zh-TW" b="1" dirty="0" smtClean="0"/>
              <a:t>Lin et al., TCAD’12]</a:t>
            </a:r>
            <a:endParaRPr lang="zh-TW" altLang="en-US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5763842" y="2037895"/>
            <a:ext cx="3312368" cy="3268598"/>
            <a:chOff x="5763842" y="2037895"/>
            <a:chExt cx="3312368" cy="3268598"/>
          </a:xfrm>
        </p:grpSpPr>
        <p:grpSp>
          <p:nvGrpSpPr>
            <p:cNvPr id="11" name="Group 10"/>
            <p:cNvGrpSpPr/>
            <p:nvPr/>
          </p:nvGrpSpPr>
          <p:grpSpPr>
            <a:xfrm>
              <a:off x="7245153" y="3151199"/>
              <a:ext cx="1792759" cy="2155294"/>
              <a:chOff x="5875585" y="2348880"/>
              <a:chExt cx="1792759" cy="2155294"/>
            </a:xfrm>
          </p:grpSpPr>
          <p:grpSp>
            <p:nvGrpSpPr>
              <p:cNvPr id="102" name="Group 101"/>
              <p:cNvGrpSpPr/>
              <p:nvPr/>
            </p:nvGrpSpPr>
            <p:grpSpPr>
              <a:xfrm>
                <a:off x="5875585" y="2348880"/>
                <a:ext cx="1792759" cy="2155294"/>
                <a:chOff x="4959433" y="2932282"/>
                <a:chExt cx="2473743" cy="3563243"/>
              </a:xfrm>
            </p:grpSpPr>
            <p:grpSp>
              <p:nvGrpSpPr>
                <p:cNvPr id="103" name="Group 102"/>
                <p:cNvGrpSpPr/>
                <p:nvPr/>
              </p:nvGrpSpPr>
              <p:grpSpPr>
                <a:xfrm>
                  <a:off x="4959433" y="2932282"/>
                  <a:ext cx="2473743" cy="1743611"/>
                  <a:chOff x="4258497" y="153789"/>
                  <a:chExt cx="2473743" cy="1743611"/>
                </a:xfrm>
              </p:grpSpPr>
              <p:sp>
                <p:nvSpPr>
                  <p:cNvPr id="122" name="Rectangle 120"/>
                  <p:cNvSpPr/>
                  <p:nvPr/>
                </p:nvSpPr>
                <p:spPr bwMode="auto">
                  <a:xfrm>
                    <a:off x="4258497" y="420763"/>
                    <a:ext cx="2468563" cy="1233487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23" name="Rectangle 121"/>
                  <p:cNvSpPr/>
                  <p:nvPr/>
                </p:nvSpPr>
                <p:spPr bwMode="auto">
                  <a:xfrm>
                    <a:off x="4258497" y="420763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24" name="Rectangle 122"/>
                  <p:cNvSpPr/>
                  <p:nvPr/>
                </p:nvSpPr>
                <p:spPr bwMode="auto">
                  <a:xfrm>
                    <a:off x="4258497" y="1444700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25" name="Rectangle 123"/>
                  <p:cNvSpPr/>
                  <p:nvPr/>
                </p:nvSpPr>
                <p:spPr bwMode="auto">
                  <a:xfrm>
                    <a:off x="4258497" y="771600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26" name="Rectangle 125"/>
                  <p:cNvSpPr/>
                  <p:nvPr/>
                </p:nvSpPr>
                <p:spPr bwMode="auto">
                  <a:xfrm>
                    <a:off x="4258497" y="1097038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grpSp>
                <p:nvGrpSpPr>
                  <p:cNvPr id="127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4745032" y="160040"/>
                    <a:ext cx="487930" cy="1737360"/>
                    <a:chOff x="2593564" y="1240103"/>
                    <a:chExt cx="487993" cy="1829232"/>
                  </a:xfrm>
                </p:grpSpPr>
                <p:sp>
                  <p:nvSpPr>
                    <p:cNvPr id="181" name="Rectangle 132"/>
                    <p:cNvSpPr/>
                    <p:nvPr/>
                  </p:nvSpPr>
                  <p:spPr>
                    <a:xfrm>
                      <a:off x="2651550" y="1240103"/>
                      <a:ext cx="373110" cy="182923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2000"/>
                    </a:p>
                  </p:txBody>
                </p:sp>
                <p:sp>
                  <p:nvSpPr>
                    <p:cNvPr id="182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3564" y="1745263"/>
                      <a:ext cx="487993" cy="69646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rIns="0" anchor="ctr" anchorCtr="1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32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2000" dirty="0" smtClean="0"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lang="en-US" altLang="en-US" sz="2000" baseline="-25000" dirty="0" smtClean="0">
                          <a:latin typeface="Arial" charset="0"/>
                          <a:cs typeface="Arial" charset="0"/>
                        </a:rPr>
                        <a:t>1</a:t>
                      </a:r>
                      <a:endParaRPr lang="en-US" altLang="en-US" sz="2000" baseline="-25000" dirty="0"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128" name="Rectangle 127"/>
                  <p:cNvSpPr/>
                  <p:nvPr/>
                </p:nvSpPr>
                <p:spPr bwMode="auto">
                  <a:xfrm rot="10800000">
                    <a:off x="4364860" y="258838"/>
                    <a:ext cx="269875" cy="1554162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3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4308791" y="791797"/>
                    <a:ext cx="444593" cy="5218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D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74" name="Rectangle 129"/>
                  <p:cNvSpPr/>
                  <p:nvPr/>
                </p:nvSpPr>
                <p:spPr bwMode="auto">
                  <a:xfrm>
                    <a:off x="5358635" y="244550"/>
                    <a:ext cx="268287" cy="1554163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75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5299263" y="791797"/>
                    <a:ext cx="444593" cy="5218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>
                        <a:latin typeface="Arial" charset="0"/>
                        <a:cs typeface="Arial" charset="0"/>
                      </a:rPr>
                      <a:t>S</a:t>
                    </a:r>
                  </a:p>
                </p:txBody>
              </p:sp>
              <p:grpSp>
                <p:nvGrpSpPr>
                  <p:cNvPr id="176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5738636" y="153789"/>
                    <a:ext cx="487930" cy="1737360"/>
                    <a:chOff x="2598785" y="1240103"/>
                    <a:chExt cx="487993" cy="1829232"/>
                  </a:xfrm>
                </p:grpSpPr>
                <p:sp>
                  <p:nvSpPr>
                    <p:cNvPr id="179" name="Rectangle 132"/>
                    <p:cNvSpPr/>
                    <p:nvPr/>
                  </p:nvSpPr>
                  <p:spPr>
                    <a:xfrm>
                      <a:off x="2651550" y="1240103"/>
                      <a:ext cx="373110" cy="182923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2000"/>
                    </a:p>
                  </p:txBody>
                </p:sp>
                <p:sp>
                  <p:nvSpPr>
                    <p:cNvPr id="180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8785" y="1866229"/>
                      <a:ext cx="487993" cy="69646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rIns="0" anchor="ctr" anchorCtr="1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32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2000" dirty="0" smtClean="0"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lang="en-US" altLang="en-US" sz="2000" baseline="-25000" dirty="0" smtClean="0">
                          <a:latin typeface="Arial" charset="0"/>
                          <a:cs typeface="Arial" charset="0"/>
                        </a:rPr>
                        <a:t>2</a:t>
                      </a:r>
                      <a:endParaRPr lang="en-US" altLang="en-US" sz="2000" baseline="-25000" dirty="0"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177" name="Rectangle 129"/>
                  <p:cNvSpPr/>
                  <p:nvPr/>
                </p:nvSpPr>
                <p:spPr bwMode="auto">
                  <a:xfrm>
                    <a:off x="6347019" y="238299"/>
                    <a:ext cx="268287" cy="1554163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78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6287647" y="785546"/>
                    <a:ext cx="444593" cy="5218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D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104" name="Group 103"/>
                <p:cNvGrpSpPr/>
                <p:nvPr/>
              </p:nvGrpSpPr>
              <p:grpSpPr>
                <a:xfrm>
                  <a:off x="4959433" y="4751914"/>
                  <a:ext cx="2473743" cy="1743611"/>
                  <a:chOff x="4258497" y="1973421"/>
                  <a:chExt cx="2473743" cy="1743611"/>
                </a:xfrm>
              </p:grpSpPr>
              <p:sp>
                <p:nvSpPr>
                  <p:cNvPr id="105" name="Rectangle 120"/>
                  <p:cNvSpPr/>
                  <p:nvPr/>
                </p:nvSpPr>
                <p:spPr bwMode="auto">
                  <a:xfrm>
                    <a:off x="4258497" y="2242701"/>
                    <a:ext cx="2468563" cy="1233487"/>
                  </a:xfrm>
                  <a:prstGeom prst="rect">
                    <a:avLst/>
                  </a:prstGeom>
                  <a:solidFill>
                    <a:srgbClr val="FFC00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06" name="Rectangle 121"/>
                  <p:cNvSpPr/>
                  <p:nvPr/>
                </p:nvSpPr>
                <p:spPr bwMode="auto">
                  <a:xfrm>
                    <a:off x="4258497" y="2242701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07" name="Rectangle 122"/>
                  <p:cNvSpPr/>
                  <p:nvPr/>
                </p:nvSpPr>
                <p:spPr bwMode="auto">
                  <a:xfrm>
                    <a:off x="4258497" y="3266638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08" name="Rectangle 123"/>
                  <p:cNvSpPr/>
                  <p:nvPr/>
                </p:nvSpPr>
                <p:spPr bwMode="auto">
                  <a:xfrm>
                    <a:off x="4258497" y="2593538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09" name="Rectangle 125"/>
                  <p:cNvSpPr/>
                  <p:nvPr/>
                </p:nvSpPr>
                <p:spPr bwMode="auto">
                  <a:xfrm>
                    <a:off x="4258497" y="2918976"/>
                    <a:ext cx="2468563" cy="209550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grpSp>
                <p:nvGrpSpPr>
                  <p:cNvPr id="110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4745032" y="1979672"/>
                    <a:ext cx="487930" cy="1737360"/>
                    <a:chOff x="2593564" y="1240103"/>
                    <a:chExt cx="487993" cy="1829232"/>
                  </a:xfrm>
                </p:grpSpPr>
                <p:sp>
                  <p:nvSpPr>
                    <p:cNvPr id="120" name="Rectangle 132"/>
                    <p:cNvSpPr/>
                    <p:nvPr/>
                  </p:nvSpPr>
                  <p:spPr>
                    <a:xfrm>
                      <a:off x="2651550" y="1240103"/>
                      <a:ext cx="373110" cy="182923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2000"/>
                    </a:p>
                  </p:txBody>
                </p:sp>
                <p:sp>
                  <p:nvSpPr>
                    <p:cNvPr id="121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3564" y="1866229"/>
                      <a:ext cx="487993" cy="69646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rIns="0" anchor="ctr" anchorCtr="1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32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2000" dirty="0" smtClean="0"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lang="en-US" altLang="en-US" sz="2000" baseline="-25000" dirty="0" smtClean="0">
                          <a:latin typeface="Arial" charset="0"/>
                          <a:cs typeface="Arial" charset="0"/>
                        </a:rPr>
                        <a:t>2</a:t>
                      </a:r>
                      <a:endParaRPr lang="en-US" altLang="en-US" sz="2000" baseline="-25000" dirty="0"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111" name="Rectangle 127"/>
                  <p:cNvSpPr/>
                  <p:nvPr/>
                </p:nvSpPr>
                <p:spPr bwMode="auto">
                  <a:xfrm rot="10800000">
                    <a:off x="4364860" y="2080776"/>
                    <a:ext cx="269875" cy="1554162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12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4308791" y="2613735"/>
                    <a:ext cx="444593" cy="5218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D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13" name="Rectangle 129"/>
                  <p:cNvSpPr/>
                  <p:nvPr/>
                </p:nvSpPr>
                <p:spPr bwMode="auto">
                  <a:xfrm>
                    <a:off x="5358635" y="2066488"/>
                    <a:ext cx="268287" cy="1554163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14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5299263" y="2613735"/>
                    <a:ext cx="444593" cy="5218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>
                        <a:latin typeface="Arial" charset="0"/>
                        <a:cs typeface="Arial" charset="0"/>
                      </a:rPr>
                      <a:t>S</a:t>
                    </a:r>
                  </a:p>
                </p:txBody>
              </p:sp>
              <p:grpSp>
                <p:nvGrpSpPr>
                  <p:cNvPr id="115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5738636" y="1973421"/>
                    <a:ext cx="487930" cy="1737360"/>
                    <a:chOff x="2598785" y="1240103"/>
                    <a:chExt cx="487993" cy="1829232"/>
                  </a:xfrm>
                </p:grpSpPr>
                <p:sp>
                  <p:nvSpPr>
                    <p:cNvPr id="118" name="Rectangle 132"/>
                    <p:cNvSpPr/>
                    <p:nvPr/>
                  </p:nvSpPr>
                  <p:spPr>
                    <a:xfrm>
                      <a:off x="2651550" y="1240103"/>
                      <a:ext cx="373110" cy="1829232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FF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n-US" sz="2000"/>
                    </a:p>
                  </p:txBody>
                </p:sp>
                <p:sp>
                  <p:nvSpPr>
                    <p:cNvPr id="119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98785" y="1866229"/>
                      <a:ext cx="487993" cy="69646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rIns="0" anchor="ctr" anchorCtr="1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32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buChar char="•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buChar char="–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buChar char="»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n-US" altLang="en-US" sz="2000" dirty="0" smtClean="0">
                          <a:latin typeface="Arial" charset="0"/>
                          <a:cs typeface="Arial" charset="0"/>
                        </a:rPr>
                        <a:t>M</a:t>
                      </a:r>
                      <a:r>
                        <a:rPr lang="en-US" altLang="en-US" sz="2000" baseline="-25000" dirty="0" smtClean="0">
                          <a:latin typeface="Arial" charset="0"/>
                          <a:cs typeface="Arial" charset="0"/>
                        </a:rPr>
                        <a:t>1</a:t>
                      </a:r>
                      <a:endParaRPr lang="en-US" altLang="en-US" sz="2000" baseline="-25000" dirty="0"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116" name="Rectangle 129"/>
                  <p:cNvSpPr/>
                  <p:nvPr/>
                </p:nvSpPr>
                <p:spPr bwMode="auto">
                  <a:xfrm>
                    <a:off x="6347019" y="2060237"/>
                    <a:ext cx="268287" cy="1554163"/>
                  </a:xfrm>
                  <a:prstGeom prst="rect">
                    <a:avLst/>
                  </a:prstGeom>
                  <a:solidFill>
                    <a:srgbClr val="92D050"/>
                  </a:solidFill>
                  <a:ln>
                    <a:solidFill>
                      <a:srgbClr val="92D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17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6287647" y="2607484"/>
                    <a:ext cx="444593" cy="5218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D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</p:grpSp>
          <p:sp>
            <p:nvSpPr>
              <p:cNvPr id="189" name="Oval 188"/>
              <p:cNvSpPr/>
              <p:nvPr/>
            </p:nvSpPr>
            <p:spPr bwMode="auto">
              <a:xfrm>
                <a:off x="6672872" y="3334881"/>
                <a:ext cx="186622" cy="170930"/>
              </a:xfrm>
              <a:prstGeom prst="ellipse">
                <a:avLst/>
              </a:prstGeom>
              <a:solidFill>
                <a:schemeClr val="accent2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763842" y="2037895"/>
              <a:ext cx="3312368" cy="1015663"/>
              <a:chOff x="5796136" y="1268760"/>
              <a:chExt cx="3312368" cy="1015663"/>
            </a:xfrm>
          </p:grpSpPr>
          <p:sp>
            <p:nvSpPr>
              <p:cNvPr id="184" name="Rectangle 133"/>
              <p:cNvSpPr>
                <a:spLocks noChangeArrowheads="1"/>
              </p:cNvSpPr>
              <p:nvPr/>
            </p:nvSpPr>
            <p:spPr bwMode="auto">
              <a:xfrm flipH="1">
                <a:off x="5796136" y="1268760"/>
                <a:ext cx="3312368" cy="10156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b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000" b="1" dirty="0" smtClean="0">
                    <a:cs typeface="Arial" charset="0"/>
                  </a:rPr>
                  <a:t>    : </a:t>
                </a:r>
                <a:r>
                  <a:rPr lang="en-US" altLang="zh-TW" sz="2000" b="1" dirty="0">
                    <a:cs typeface="Arial" charset="0"/>
                  </a:rPr>
                  <a:t>Gate </a:t>
                </a:r>
                <a:r>
                  <a:rPr lang="en-US" altLang="zh-TW" sz="2000" b="1" dirty="0" smtClean="0">
                    <a:cs typeface="Arial" charset="0"/>
                  </a:rPr>
                  <a:t>      : Fin </a:t>
                </a:r>
                <a:r>
                  <a:rPr lang="en-US" altLang="zh-TW" sz="2000" b="1" dirty="0">
                    <a:cs typeface="Arial" charset="0"/>
                  </a:rPr>
                  <a:t> </a:t>
                </a:r>
                <a:r>
                  <a:rPr lang="en-US" altLang="zh-TW" sz="2000" b="1" dirty="0" smtClean="0">
                    <a:cs typeface="Arial" charset="0"/>
                  </a:rPr>
                  <a:t>    </a:t>
                </a:r>
              </a:p>
              <a:p>
                <a:pPr eaLnBrk="1" hangingPunct="1"/>
                <a:r>
                  <a:rPr lang="en-US" altLang="zh-TW" sz="2000" b="1" dirty="0" smtClean="0">
                    <a:cs typeface="Arial" charset="0"/>
                  </a:rPr>
                  <a:t>    : Diffusion     : Metal</a:t>
                </a:r>
              </a:p>
              <a:p>
                <a:pPr marL="0" lvl="1" indent="0" eaLnBrk="1" hangingPunct="1"/>
                <a:r>
                  <a:rPr lang="en-US" sz="2000" dirty="0" smtClean="0"/>
                  <a:t>    </a:t>
                </a:r>
                <a:r>
                  <a:rPr lang="en-US" sz="2000" b="1" dirty="0" smtClean="0"/>
                  <a:t>:</a:t>
                </a:r>
                <a:r>
                  <a:rPr lang="en-US" sz="2000" dirty="0" smtClean="0"/>
                  <a:t> </a:t>
                </a:r>
                <a:r>
                  <a:rPr lang="en-US" sz="2000" b="1" dirty="0" smtClean="0"/>
                  <a:t>Common </a:t>
                </a:r>
                <a:r>
                  <a:rPr lang="en-US" sz="2000" b="1" dirty="0"/>
                  <a:t>center </a:t>
                </a:r>
                <a:r>
                  <a:rPr lang="en-US" sz="2000" b="1" dirty="0" smtClean="0"/>
                  <a:t>point</a:t>
                </a:r>
                <a:endParaRPr lang="en-US" altLang="zh-TW" sz="2000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85" name="Rectangle 132"/>
              <p:cNvSpPr/>
              <p:nvPr/>
            </p:nvSpPr>
            <p:spPr bwMode="auto">
              <a:xfrm>
                <a:off x="5915343" y="1389888"/>
                <a:ext cx="207318" cy="18288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86" name="Rectangle 132"/>
              <p:cNvSpPr/>
              <p:nvPr/>
            </p:nvSpPr>
            <p:spPr bwMode="auto">
              <a:xfrm>
                <a:off x="7139796" y="1379804"/>
                <a:ext cx="207318" cy="18288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87" name="Rectangle 132"/>
              <p:cNvSpPr/>
              <p:nvPr/>
            </p:nvSpPr>
            <p:spPr bwMode="auto">
              <a:xfrm>
                <a:off x="5927130" y="1700808"/>
                <a:ext cx="207318" cy="182880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88" name="Rectangle 132"/>
              <p:cNvSpPr/>
              <p:nvPr/>
            </p:nvSpPr>
            <p:spPr bwMode="auto">
              <a:xfrm>
                <a:off x="7524328" y="1700808"/>
                <a:ext cx="207318" cy="18288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193" name="Oval 192"/>
              <p:cNvSpPr/>
              <p:nvPr/>
            </p:nvSpPr>
            <p:spPr bwMode="auto">
              <a:xfrm>
                <a:off x="5937478" y="2011680"/>
                <a:ext cx="186622" cy="170930"/>
              </a:xfrm>
              <a:prstGeom prst="ellipse">
                <a:avLst/>
              </a:prstGeom>
              <a:solidFill>
                <a:schemeClr val="accent2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Rectangle 2"/>
          <p:cNvSpPr/>
          <p:nvPr/>
        </p:nvSpPr>
        <p:spPr>
          <a:xfrm>
            <a:off x="7910133" y="5256838"/>
            <a:ext cx="497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dirty="0"/>
              <a:t>(a)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607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>
          <a:xfrm>
            <a:off x="468313" y="44450"/>
            <a:ext cx="8207375" cy="838200"/>
          </a:xfrm>
        </p:spPr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Spatial Correlation Model</a:t>
            </a:r>
            <a:endParaRPr lang="en-US" altLang="zh-TW" sz="3000" dirty="0">
              <a:solidFill>
                <a:schemeClr val="tx1"/>
              </a:solidFill>
              <a:ea typeface="標楷體" pitchFamily="65" charset="-120"/>
              <a:cs typeface="Arial" charset="0"/>
            </a:endParaRP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5236046"/>
          </a:xfrm>
        </p:spPr>
        <p:txBody>
          <a:bodyPr/>
          <a:lstStyle/>
          <a:p>
            <a:r>
              <a:rPr lang="en-US" dirty="0"/>
              <a:t>Assume that </a:t>
            </a:r>
            <a:r>
              <a:rPr lang="en-US" dirty="0" smtClean="0"/>
              <a:t>all </a:t>
            </a:r>
            <a:r>
              <a:rPr lang="en-US" dirty="0" smtClean="0">
                <a:solidFill>
                  <a:srgbClr val="FF0000"/>
                </a:solidFill>
              </a:rPr>
              <a:t>sub-transistors</a:t>
            </a:r>
            <a:r>
              <a:rPr lang="en-US" dirty="0" smtClean="0"/>
              <a:t> are arranged in </a:t>
            </a:r>
            <a:r>
              <a:rPr lang="en-US" dirty="0"/>
              <a:t>an </a:t>
            </a:r>
            <a:r>
              <a:rPr lang="en-US" b="1" i="1" dirty="0">
                <a:solidFill>
                  <a:srgbClr val="FF0000"/>
                </a:solidFill>
              </a:rPr>
              <a:t>r × c </a:t>
            </a:r>
            <a:r>
              <a:rPr lang="en-US" dirty="0" smtClean="0">
                <a:solidFill>
                  <a:srgbClr val="FF0000"/>
                </a:solidFill>
              </a:rPr>
              <a:t>matrix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any two sub-transistors, </a:t>
            </a:r>
            <a:r>
              <a:rPr lang="en-US" i="1" dirty="0" err="1">
                <a:solidFill>
                  <a:srgbClr val="FF0000"/>
                </a:solidFill>
              </a:rPr>
              <a:t>st</a:t>
            </a:r>
            <a:r>
              <a:rPr lang="en-US" i="1" baseline="-25000" dirty="0" err="1">
                <a:solidFill>
                  <a:srgbClr val="FF0000"/>
                </a:solidFill>
              </a:rPr>
              <a:t>i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i="1" dirty="0" err="1" smtClean="0">
                <a:solidFill>
                  <a:srgbClr val="FF0000"/>
                </a:solidFill>
              </a:rPr>
              <a:t>st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j</a:t>
            </a:r>
            <a:r>
              <a:rPr lang="en-US" dirty="0" smtClean="0"/>
              <a:t>, located </a:t>
            </a:r>
            <a:r>
              <a:rPr lang="en-US" dirty="0"/>
              <a:t>at the entries in the </a:t>
            </a:r>
            <a:r>
              <a:rPr lang="en-US" i="1" dirty="0" err="1" smtClean="0">
                <a:solidFill>
                  <a:srgbClr val="FF0000"/>
                </a:solidFill>
              </a:rPr>
              <a:t>r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i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i="1" dirty="0" smtClean="0"/>
              <a:t> </a:t>
            </a:r>
            <a:r>
              <a:rPr lang="en-US" dirty="0"/>
              <a:t>row and </a:t>
            </a:r>
            <a:r>
              <a:rPr lang="en-US" i="1" dirty="0" err="1" smtClean="0">
                <a:solidFill>
                  <a:srgbClr val="FF0000"/>
                </a:solidFill>
              </a:rPr>
              <a:t>c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i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i="1" dirty="0" smtClean="0"/>
              <a:t> </a:t>
            </a:r>
            <a:r>
              <a:rPr lang="en-US" dirty="0"/>
              <a:t>column and the </a:t>
            </a:r>
            <a:r>
              <a:rPr lang="en-US" i="1" dirty="0" err="1" smtClean="0">
                <a:solidFill>
                  <a:srgbClr val="FF0000"/>
                </a:solidFill>
              </a:rPr>
              <a:t>r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j</a:t>
            </a:r>
            <a:r>
              <a:rPr lang="en-US" i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i="1" baseline="30000" dirty="0" smtClean="0"/>
              <a:t> </a:t>
            </a:r>
            <a:r>
              <a:rPr lang="en-US" dirty="0" smtClean="0"/>
              <a:t>row </a:t>
            </a:r>
            <a:r>
              <a:rPr lang="en-US" dirty="0"/>
              <a:t>and </a:t>
            </a:r>
            <a:r>
              <a:rPr lang="en-US" i="1" dirty="0" err="1" smtClean="0">
                <a:solidFill>
                  <a:srgbClr val="FF0000"/>
                </a:solidFill>
              </a:rPr>
              <a:t>c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j</a:t>
            </a:r>
            <a:r>
              <a:rPr lang="en-US" i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i="1" dirty="0" smtClean="0"/>
              <a:t> </a:t>
            </a:r>
            <a:r>
              <a:rPr lang="en-US" dirty="0" smtClean="0"/>
              <a:t>column</a:t>
            </a:r>
            <a:r>
              <a:rPr lang="en-US" dirty="0"/>
              <a:t>, their </a:t>
            </a:r>
            <a:r>
              <a:rPr lang="en-US" dirty="0" smtClean="0"/>
              <a:t>correlation </a:t>
            </a:r>
            <a:r>
              <a:rPr lang="en-US" dirty="0"/>
              <a:t>coefficient </a:t>
            </a:r>
            <a:r>
              <a:rPr lang="el-GR" i="1" dirty="0"/>
              <a:t>ρ</a:t>
            </a:r>
            <a:r>
              <a:rPr lang="en-US" i="1" baseline="-25000" dirty="0" err="1" smtClean="0"/>
              <a:t>ij</a:t>
            </a:r>
            <a:endParaRPr lang="en-US" i="1" baseline="-25000" dirty="0" smtClean="0"/>
          </a:p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where </a:t>
            </a:r>
            <a:r>
              <a:rPr lang="en-US" i="1" dirty="0" err="1" smtClean="0"/>
              <a:t>ρ</a:t>
            </a:r>
            <a:r>
              <a:rPr lang="en-US" i="1" baseline="-25000" dirty="0" err="1" smtClean="0"/>
              <a:t>u</a:t>
            </a:r>
            <a:r>
              <a:rPr lang="en-US" i="1" dirty="0" smtClean="0"/>
              <a:t> </a:t>
            </a:r>
            <a:r>
              <a:rPr lang="en-US" dirty="0"/>
              <a:t>= 0.9 and </a:t>
            </a:r>
            <a:r>
              <a:rPr lang="en-US" i="1" dirty="0"/>
              <a:t>l </a:t>
            </a:r>
            <a:r>
              <a:rPr lang="en-US" dirty="0"/>
              <a:t>= </a:t>
            </a:r>
            <a:r>
              <a:rPr lang="en-US" dirty="0" smtClean="0"/>
              <a:t>1 [</a:t>
            </a:r>
            <a:r>
              <a:rPr lang="en-US" dirty="0"/>
              <a:t>17]</a:t>
            </a:r>
            <a:endParaRPr lang="en-US" dirty="0" smtClean="0"/>
          </a:p>
          <a:p>
            <a:r>
              <a:rPr lang="en-US" dirty="0"/>
              <a:t>For </a:t>
            </a:r>
            <a:r>
              <a:rPr lang="en-US" i="1" dirty="0"/>
              <a:t>n </a:t>
            </a:r>
            <a:r>
              <a:rPr lang="en-US" dirty="0"/>
              <a:t>transistors,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dispersion degree </a:t>
            </a:r>
            <a:r>
              <a:rPr lang="en-US" i="1" dirty="0" smtClean="0">
                <a:solidFill>
                  <a:srgbClr val="FF0000"/>
                </a:solidFill>
              </a:rPr>
              <a:t>L</a:t>
            </a:r>
            <a:endParaRPr lang="en-US" i="1" baseline="30000" dirty="0">
              <a:solidFill>
                <a:srgbClr val="FF0000"/>
              </a:solidFill>
            </a:endParaRPr>
          </a:p>
          <a:p>
            <a:endParaRPr lang="en-US" altLang="zh-TW" baseline="-25000" dirty="0">
              <a:solidFill>
                <a:srgbClr val="0000FF"/>
              </a:solidFill>
            </a:endParaRPr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9DDBC6-91F2-4DF6-AC95-77A95773FB01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zh-TW" dirty="0"/>
          </a:p>
        </p:txBody>
      </p:sp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43" y="4221088"/>
            <a:ext cx="7456919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492" y="2780928"/>
            <a:ext cx="3332160" cy="634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219665" y="2941347"/>
            <a:ext cx="497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(1)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8388424" y="4509120"/>
            <a:ext cx="4972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(2)</a:t>
            </a:r>
            <a:endParaRPr lang="en-US" sz="2000" dirty="0"/>
          </a:p>
        </p:txBody>
      </p:sp>
      <p:sp>
        <p:nvSpPr>
          <p:cNvPr id="12" name="矩形 30"/>
          <p:cNvSpPr/>
          <p:nvPr/>
        </p:nvSpPr>
        <p:spPr>
          <a:xfrm>
            <a:off x="746799" y="5445224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4000" indent="-612000"/>
            <a:r>
              <a:rPr lang="en-US" altLang="zh-TW" sz="2000" b="1" dirty="0" smtClean="0"/>
              <a:t>[17</a:t>
            </a:r>
            <a:r>
              <a:rPr lang="en-US" altLang="zh-TW" sz="2000" b="1" dirty="0"/>
              <a:t>] Impact of capacitance correlation on yield enhancement of</a:t>
            </a:r>
          </a:p>
          <a:p>
            <a:pPr marL="504000" indent="-612000"/>
            <a:r>
              <a:rPr lang="en-US" altLang="zh-TW" sz="2000" b="1" dirty="0"/>
              <a:t>mixed-signal/analog integrated circuits [Luo </a:t>
            </a:r>
            <a:r>
              <a:rPr lang="en-US" altLang="zh-TW" sz="2000" b="1" dirty="0" smtClean="0"/>
              <a:t>et al., TCAD’08]</a:t>
            </a:r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4526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Current Mismatch due to Gate </a:t>
            </a:r>
            <a:r>
              <a:rPr lang="en-US" dirty="0" smtClean="0">
                <a:solidFill>
                  <a:srgbClr val="FF0000"/>
                </a:solidFill>
              </a:rPr>
              <a:t>Misalignment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Evaluation of Current Mismatch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A Case Study</a:t>
            </a:r>
            <a:endParaRPr lang="en-US" altLang="zh-TW" dirty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Algorithms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1507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6B585A-B937-4443-BC4D-F89275196F3D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1"/>
          <p:cNvSpPr>
            <a:spLocks noGrp="1"/>
          </p:cNvSpPr>
          <p:nvPr>
            <p:ph type="title"/>
          </p:nvPr>
        </p:nvSpPr>
        <p:spPr>
          <a:xfrm>
            <a:off x="323850" y="-1588"/>
            <a:ext cx="8351838" cy="838201"/>
          </a:xfrm>
        </p:spPr>
        <p:txBody>
          <a:bodyPr/>
          <a:lstStyle/>
          <a:p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Evaluation of Current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Mismatch (1/3)</a:t>
            </a: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AB3263-B6FB-4CFE-AA55-F86F03A45F88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zh-TW"/>
          </a:p>
        </p:txBody>
      </p:sp>
      <p:sp>
        <p:nvSpPr>
          <p:cNvPr id="41988" name="內容版面配置區 2"/>
          <p:cNvSpPr>
            <a:spLocks noGrp="1"/>
          </p:cNvSpPr>
          <p:nvPr>
            <p:ph idx="1"/>
          </p:nvPr>
        </p:nvSpPr>
        <p:spPr>
          <a:xfrm>
            <a:off x="428624" y="857250"/>
            <a:ext cx="8463855" cy="163564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Drain current </a:t>
            </a:r>
            <a:r>
              <a:rPr lang="en-US" dirty="0" smtClean="0">
                <a:solidFill>
                  <a:srgbClr val="FF0000"/>
                </a:solidFill>
              </a:rPr>
              <a:t>variation </a:t>
            </a:r>
            <a:r>
              <a:rPr lang="en-US" dirty="0" smtClean="0"/>
              <a:t>due to the </a:t>
            </a:r>
            <a:r>
              <a:rPr lang="en-US" dirty="0">
                <a:solidFill>
                  <a:srgbClr val="FF0000"/>
                </a:solidFill>
              </a:rPr>
              <a:t>gate </a:t>
            </a:r>
            <a:r>
              <a:rPr lang="en-US" dirty="0" smtClean="0">
                <a:solidFill>
                  <a:srgbClr val="FF0000"/>
                </a:solidFill>
              </a:rPr>
              <a:t>misalignment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Evaluate</a:t>
            </a:r>
            <a:r>
              <a:rPr lang="en-US" altLang="zh-TW" dirty="0" smtClean="0"/>
              <a:t> </a:t>
            </a:r>
            <a:r>
              <a:rPr lang="en-US" altLang="zh-TW" dirty="0"/>
              <a:t>the </a:t>
            </a:r>
            <a:r>
              <a:rPr lang="en-US" altLang="zh-TW" dirty="0">
                <a:solidFill>
                  <a:srgbClr val="FF0000"/>
                </a:solidFill>
              </a:rPr>
              <a:t>current mismatch </a:t>
            </a:r>
            <a:r>
              <a:rPr lang="en-US" altLang="zh-TW" dirty="0"/>
              <a:t>of a current mirror </a:t>
            </a:r>
            <a:r>
              <a:rPr lang="en-US" altLang="zh-TW" dirty="0" smtClean="0"/>
              <a:t>with the impact of </a:t>
            </a:r>
            <a:r>
              <a:rPr lang="en-US" altLang="zh-TW" dirty="0">
                <a:solidFill>
                  <a:srgbClr val="FF0000"/>
                </a:solidFill>
              </a:rPr>
              <a:t>gate </a:t>
            </a:r>
            <a:r>
              <a:rPr lang="en-US" altLang="zh-TW" dirty="0" smtClean="0">
                <a:solidFill>
                  <a:srgbClr val="FF0000"/>
                </a:solidFill>
              </a:rPr>
              <a:t>misalignment</a:t>
            </a:r>
          </a:p>
          <a:p>
            <a:r>
              <a:rPr lang="en-US" dirty="0" smtClean="0"/>
              <a:t>Given </a:t>
            </a:r>
            <a:r>
              <a:rPr lang="en-US" dirty="0"/>
              <a:t>a set of </a:t>
            </a:r>
            <a:r>
              <a:rPr lang="en-US" i="1" dirty="0">
                <a:solidFill>
                  <a:srgbClr val="FF0000"/>
                </a:solidFill>
              </a:rPr>
              <a:t>k</a:t>
            </a:r>
            <a:r>
              <a:rPr lang="en-US" i="1" dirty="0"/>
              <a:t> </a:t>
            </a:r>
            <a:r>
              <a:rPr lang="en-US" dirty="0"/>
              <a:t>transistors and each transistor, 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r>
              <a:rPr lang="en-US" i="1" baseline="-25000" dirty="0" err="1">
                <a:solidFill>
                  <a:srgbClr val="FF0000"/>
                </a:solidFill>
              </a:rPr>
              <a:t>i</a:t>
            </a:r>
            <a:r>
              <a:rPr lang="en-US" dirty="0"/>
              <a:t>, </a:t>
            </a:r>
            <a:r>
              <a:rPr lang="en-US" dirty="0" smtClean="0"/>
              <a:t>contains </a:t>
            </a:r>
            <a:r>
              <a:rPr lang="en-US" i="1" dirty="0" err="1" smtClean="0">
                <a:solidFill>
                  <a:srgbClr val="FF0000"/>
                </a:solidFill>
              </a:rPr>
              <a:t>n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i="1" dirty="0" smtClean="0"/>
              <a:t> </a:t>
            </a:r>
            <a:r>
              <a:rPr lang="en-US" dirty="0"/>
              <a:t>sub-transistors with </a:t>
            </a:r>
            <a:r>
              <a:rPr lang="en-US" dirty="0">
                <a:solidFill>
                  <a:srgbClr val="FF0000"/>
                </a:solidFill>
              </a:rPr>
              <a:t>determined </a:t>
            </a:r>
            <a:r>
              <a:rPr lang="en-US" dirty="0" smtClean="0">
                <a:solidFill>
                  <a:srgbClr val="FF0000"/>
                </a:solidFill>
              </a:rPr>
              <a:t>orientations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r>
              <a:rPr lang="en-US" dirty="0" smtClean="0"/>
              <a:t>Based </a:t>
            </a:r>
            <a:r>
              <a:rPr lang="en-US" dirty="0"/>
              <a:t>on the </a:t>
            </a:r>
            <a:r>
              <a:rPr lang="en-US" dirty="0">
                <a:solidFill>
                  <a:srgbClr val="FF0000"/>
                </a:solidFill>
              </a:rPr>
              <a:t>multiplication property of equality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73860" y="5671665"/>
            <a:ext cx="480317" cy="3820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(4)</a:t>
            </a:r>
            <a:endParaRPr lang="en-US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3059832" y="2980259"/>
            <a:ext cx="5040560" cy="1505483"/>
            <a:chOff x="3059832" y="2980259"/>
            <a:chExt cx="5040560" cy="1505483"/>
          </a:xfrm>
        </p:grpSpPr>
        <p:sp>
          <p:nvSpPr>
            <p:cNvPr id="6" name="Rectangle 5"/>
            <p:cNvSpPr/>
            <p:nvPr/>
          </p:nvSpPr>
          <p:spPr>
            <a:xfrm>
              <a:off x="7603140" y="3532946"/>
              <a:ext cx="4972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(3)</a:t>
              </a:r>
              <a:endParaRPr lang="en-US" sz="2000" dirty="0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9832" y="2980259"/>
              <a:ext cx="3825790" cy="1505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013176"/>
            <a:ext cx="4373109" cy="165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78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1"/>
          <p:cNvSpPr>
            <a:spLocks noGrp="1"/>
          </p:cNvSpPr>
          <p:nvPr>
            <p:ph type="title"/>
          </p:nvPr>
        </p:nvSpPr>
        <p:spPr>
          <a:xfrm>
            <a:off x="323850" y="-1588"/>
            <a:ext cx="8351838" cy="838201"/>
          </a:xfrm>
        </p:spPr>
        <p:txBody>
          <a:bodyPr/>
          <a:lstStyle/>
          <a:p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Evaluation of Current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Mismatch (2/3</a:t>
            </a: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)</a:t>
            </a:r>
            <a:endParaRPr lang="en-US" altLang="zh-TW" sz="30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AB3263-B6FB-4CFE-AA55-F86F03A45F88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altLang="zh-TW"/>
          </a:p>
        </p:txBody>
      </p:sp>
      <p:grpSp>
        <p:nvGrpSpPr>
          <p:cNvPr id="3" name="Group 2"/>
          <p:cNvGrpSpPr/>
          <p:nvPr/>
        </p:nvGrpSpPr>
        <p:grpSpPr>
          <a:xfrm>
            <a:off x="2172804" y="1524719"/>
            <a:ext cx="5632752" cy="5000625"/>
            <a:chOff x="2172804" y="1524719"/>
            <a:chExt cx="5632752" cy="5000625"/>
          </a:xfrm>
        </p:grpSpPr>
        <p:sp>
          <p:nvSpPr>
            <p:cNvPr id="6" name="Rectangle 5"/>
            <p:cNvSpPr/>
            <p:nvPr/>
          </p:nvSpPr>
          <p:spPr>
            <a:xfrm>
              <a:off x="7308304" y="3892986"/>
              <a:ext cx="4972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(5)</a:t>
              </a:r>
              <a:endParaRPr lang="en-US" sz="2000" dirty="0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2804" y="1524719"/>
              <a:ext cx="4772025" cy="5000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428624" y="857250"/>
            <a:ext cx="8715376" cy="915566"/>
          </a:xfrm>
        </p:spPr>
        <p:txBody>
          <a:bodyPr lIns="0"/>
          <a:lstStyle/>
          <a:p>
            <a:r>
              <a:rPr lang="en-US" dirty="0"/>
              <a:t>After </a:t>
            </a:r>
            <a:r>
              <a:rPr lang="en-US" dirty="0">
                <a:solidFill>
                  <a:srgbClr val="FF0000"/>
                </a:solidFill>
              </a:rPr>
              <a:t>splitting </a:t>
            </a:r>
            <a:r>
              <a:rPr lang="en-US" dirty="0"/>
              <a:t>the </a:t>
            </a:r>
            <a:r>
              <a:rPr lang="en-US" dirty="0" smtClean="0"/>
              <a:t>Equation (4), </a:t>
            </a:r>
            <a:r>
              <a:rPr lang="en-US" dirty="0"/>
              <a:t>we can obtain a set of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</a:t>
            </a:r>
            <a:r>
              <a:rPr lang="en-US" dirty="0" smtClean="0">
                <a:solidFill>
                  <a:srgbClr val="FF0000"/>
                </a:solidFill>
              </a:rPr>
              <a:t>(k-1) </a:t>
            </a:r>
            <a:r>
              <a:rPr lang="en-US" dirty="0">
                <a:solidFill>
                  <a:srgbClr val="FF0000"/>
                </a:solidFill>
              </a:rPr>
              <a:t>equalities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843808" y="2708920"/>
            <a:ext cx="410102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843807" y="3892986"/>
            <a:ext cx="410102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2267743" y="5373216"/>
            <a:ext cx="466344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267744" y="6669360"/>
            <a:ext cx="466344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066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28624" y="857250"/>
                <a:ext cx="8715376" cy="915566"/>
              </a:xfrm>
            </p:spPr>
            <p:txBody>
              <a:bodyPr lIns="0"/>
              <a:lstStyle/>
              <a:p>
                <a:r>
                  <a:rPr lang="en-US" dirty="0"/>
                  <a:t>By </a:t>
                </a:r>
                <a:r>
                  <a:rPr lang="en-US" dirty="0">
                    <a:solidFill>
                      <a:srgbClr val="FF0000"/>
                    </a:solidFill>
                  </a:rPr>
                  <a:t>substituting 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n</a:t>
                </a:r>
                <a:r>
                  <a:rPr lang="en-US" i="1" baseline="-25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= 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n</a:t>
                </a:r>
                <a:r>
                  <a:rPr lang="en-US" i="1" baseline="-25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i="1" baseline="30000" dirty="0" err="1" smtClean="0">
                    <a:solidFill>
                      <a:srgbClr val="FF0000"/>
                    </a:solidFill>
                  </a:rPr>
                  <a:t>d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+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n</a:t>
                </a:r>
                <a:r>
                  <a:rPr lang="en-US" i="1" baseline="-25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i="1" baseline="30000" dirty="0" err="1" smtClean="0">
                    <a:solidFill>
                      <a:srgbClr val="FF0000"/>
                    </a:solidFill>
                  </a:rPr>
                  <a:t>s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/>
                  <a:t>into </a:t>
                </a:r>
                <a:r>
                  <a:rPr lang="en-US" dirty="0" smtClean="0"/>
                  <a:t>Equation (5) </a:t>
                </a:r>
                <a:r>
                  <a:rPr lang="en-US" dirty="0"/>
                  <a:t>and </a:t>
                </a:r>
                <a:r>
                  <a:rPr lang="en-US" dirty="0">
                    <a:solidFill>
                      <a:srgbClr val="FF0000"/>
                    </a:solidFill>
                  </a:rPr>
                  <a:t>simplifying</a:t>
                </a:r>
                <a:r>
                  <a:rPr lang="en-US" dirty="0"/>
                  <a:t> the </a:t>
                </a:r>
                <a:r>
                  <a:rPr lang="en-US" dirty="0" smtClean="0"/>
                  <a:t>resulting equalities</a:t>
                </a:r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 smtClean="0">
                  <a:solidFill>
                    <a:srgbClr val="FF0000"/>
                  </a:solidFill>
                </a:endParaRPr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 smtClean="0">
                  <a:solidFill>
                    <a:srgbClr val="FF0000"/>
                  </a:solidFill>
                </a:endParaRPr>
              </a:p>
              <a:p>
                <a:endParaRPr lang="en-US" dirty="0" smtClean="0"/>
              </a:p>
              <a:p>
                <a:pPr>
                  <a:spcBef>
                    <a:spcPts val="1200"/>
                  </a:spcBef>
                </a:pPr>
                <a:r>
                  <a:rPr lang="en-US" dirty="0" smtClean="0"/>
                  <a:t>Derive the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overall current mismatch </a:t>
                </a:r>
                <a:r>
                  <a:rPr lang="en-US" dirty="0" smtClean="0"/>
                  <a:t>by </a:t>
                </a:r>
                <a:r>
                  <a:rPr lang="en-US" dirty="0">
                    <a:solidFill>
                      <a:srgbClr val="FF0000"/>
                    </a:solidFill>
                  </a:rPr>
                  <a:t>summing up</a:t>
                </a:r>
                <a:r>
                  <a:rPr lang="en-US" dirty="0"/>
                  <a:t> all </a:t>
                </a:r>
                <a14:m>
                  <m:oMath xmlns:m="http://schemas.openxmlformats.org/officeDocument/2006/math">
                    <m:r>
                      <a:rPr lang="el-GR" altLang="en-US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𝝐</m:t>
                    </m:r>
                    <m:r>
                      <m:rPr>
                        <m:nor/>
                      </m:rPr>
                      <a:rPr lang="en-US" altLang="en-US" b="1" i="1" baseline="-250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rPr>
                      <m:t>i</m:t>
                    </m:r>
                    <m:r>
                      <m:rPr>
                        <m:nor/>
                      </m:rPr>
                      <a:rPr lang="en-US" altLang="en-US" b="1" i="1" baseline="-250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rPr>
                      <m:t>−</m:t>
                    </m:r>
                    <m:r>
                      <m:rPr>
                        <m:nor/>
                      </m:rPr>
                      <a:rPr lang="en-US" altLang="en-US" b="1" i="1" baseline="-250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rPr>
                      <m:t>j</m:t>
                    </m:r>
                  </m:oMath>
                </a14:m>
                <a:endParaRPr lang="en-US" b="1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8624" y="857250"/>
                <a:ext cx="8715376" cy="915566"/>
              </a:xfrm>
              <a:blipFill rotWithShape="1">
                <a:blip r:embed="rId2"/>
                <a:stretch>
                  <a:fillRect l="-2098" t="-4667" b="-30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986" name="標題 1"/>
          <p:cNvSpPr>
            <a:spLocks noGrp="1"/>
          </p:cNvSpPr>
          <p:nvPr>
            <p:ph type="title"/>
          </p:nvPr>
        </p:nvSpPr>
        <p:spPr>
          <a:xfrm>
            <a:off x="323850" y="-1588"/>
            <a:ext cx="8351838" cy="838201"/>
          </a:xfrm>
        </p:spPr>
        <p:txBody>
          <a:bodyPr/>
          <a:lstStyle/>
          <a:p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Evaluation of Current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Mismatch (3/3</a:t>
            </a: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)</a:t>
            </a:r>
            <a:endParaRPr lang="en-US" altLang="zh-TW" sz="30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AB3263-B6FB-4CFE-AA55-F86F03A45F88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altLang="zh-TW"/>
          </a:p>
        </p:txBody>
      </p:sp>
      <p:grpSp>
        <p:nvGrpSpPr>
          <p:cNvPr id="3" name="Group 2"/>
          <p:cNvGrpSpPr/>
          <p:nvPr/>
        </p:nvGrpSpPr>
        <p:grpSpPr>
          <a:xfrm>
            <a:off x="1496985" y="4481661"/>
            <a:ext cx="6812627" cy="1971675"/>
            <a:chOff x="1496985" y="3933056"/>
            <a:chExt cx="6812627" cy="1971675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6985" y="3933056"/>
              <a:ext cx="6038850" cy="197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812360" y="4918893"/>
              <a:ext cx="4972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(7)</a:t>
              </a:r>
              <a:endParaRPr lang="en-US" sz="20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63647" y="1647056"/>
            <a:ext cx="6819081" cy="2286000"/>
            <a:chOff x="1463647" y="1317958"/>
            <a:chExt cx="6819081" cy="2286000"/>
          </a:xfrm>
        </p:grpSpPr>
        <p:sp>
          <p:nvSpPr>
            <p:cNvPr id="6" name="Rectangle 5"/>
            <p:cNvSpPr/>
            <p:nvPr/>
          </p:nvSpPr>
          <p:spPr>
            <a:xfrm>
              <a:off x="7785476" y="2380818"/>
              <a:ext cx="4972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(6)</a:t>
              </a:r>
              <a:endParaRPr lang="en-US" sz="2000" dirty="0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3647" y="1317958"/>
              <a:ext cx="6105525" cy="228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571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>
          <a:xfrm>
            <a:off x="685800" y="-1588"/>
            <a:ext cx="7773988" cy="838201"/>
          </a:xfrm>
        </p:spPr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A Case Study</a:t>
            </a:r>
          </a:p>
        </p:txBody>
      </p:sp>
      <p:sp>
        <p:nvSpPr>
          <p:cNvPr id="480" name="Rectangle 2"/>
          <p:cNvSpPr>
            <a:spLocks noChangeArrowheads="1"/>
          </p:cNvSpPr>
          <p:nvPr/>
        </p:nvSpPr>
        <p:spPr bwMode="auto">
          <a:xfrm>
            <a:off x="5792480" y="350100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(c)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81" name="Rectangle 2"/>
          <p:cNvSpPr>
            <a:spLocks noChangeArrowheads="1"/>
          </p:cNvSpPr>
          <p:nvPr/>
        </p:nvSpPr>
        <p:spPr bwMode="auto">
          <a:xfrm>
            <a:off x="7880712" y="350100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(d)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540" name="Table 5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420167"/>
              </p:ext>
            </p:extLst>
          </p:nvPr>
        </p:nvGraphicFramePr>
        <p:xfrm>
          <a:off x="2987824" y="1906320"/>
          <a:ext cx="1940560" cy="1584496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*1-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-1*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</a:tr>
            </a:tbl>
          </a:graphicData>
        </a:graphic>
      </p:graphicFrame>
      <p:sp>
        <p:nvSpPr>
          <p:cNvPr id="541" name="Rectangle 2"/>
          <p:cNvSpPr>
            <a:spLocks noChangeArrowheads="1"/>
          </p:cNvSpPr>
          <p:nvPr/>
        </p:nvSpPr>
        <p:spPr bwMode="auto">
          <a:xfrm>
            <a:off x="3704248" y="350100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(b)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543" name="Table 5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492184"/>
              </p:ext>
            </p:extLst>
          </p:nvPr>
        </p:nvGraphicFramePr>
        <p:xfrm>
          <a:off x="5076056" y="1906320"/>
          <a:ext cx="1940560" cy="1584496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*1-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-1*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4" name="Table 5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123845"/>
              </p:ext>
            </p:extLst>
          </p:nvPr>
        </p:nvGraphicFramePr>
        <p:xfrm>
          <a:off x="7167944" y="1906640"/>
          <a:ext cx="1940560" cy="1584496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-1*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*1-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-2*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45" name="Rectangle 133"/>
          <p:cNvSpPr>
            <a:spLocks noChangeArrowheads="1"/>
          </p:cNvSpPr>
          <p:nvPr/>
        </p:nvSpPr>
        <p:spPr bwMode="auto">
          <a:xfrm flipH="1">
            <a:off x="6804248" y="1546600"/>
            <a:ext cx="2286000" cy="30777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0" bIns="0" anchor="b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altLang="zh-TW" sz="2000" b="1" dirty="0" smtClean="0">
                <a:solidFill>
                  <a:prstClr val="black"/>
                </a:solidFill>
                <a:cs typeface="Arial" charset="0"/>
              </a:rPr>
              <a:t>*: Drain -: Source</a:t>
            </a:r>
            <a:endParaRPr lang="en-US" altLang="zh-TW" sz="2000" b="1" baseline="300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46" name="Rectangle 2"/>
          <p:cNvSpPr>
            <a:spLocks noChangeArrowheads="1"/>
          </p:cNvSpPr>
          <p:nvPr/>
        </p:nvSpPr>
        <p:spPr bwMode="auto">
          <a:xfrm>
            <a:off x="1050776" y="350287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(a)</a:t>
            </a:r>
            <a:endParaRPr lang="en-US" altLang="en-US" sz="2000" dirty="0">
              <a:latin typeface="Arial" charset="0"/>
            </a:endParaRPr>
          </a:p>
        </p:txBody>
      </p:sp>
      <p:graphicFrame>
        <p:nvGraphicFramePr>
          <p:cNvPr id="600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697979"/>
              </p:ext>
            </p:extLst>
          </p:nvPr>
        </p:nvGraphicFramePr>
        <p:xfrm>
          <a:off x="35496" y="4724984"/>
          <a:ext cx="9092010" cy="1584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8760"/>
                <a:gridCol w="2649875"/>
                <a:gridCol w="3157875"/>
                <a:gridCol w="746463"/>
                <a:gridCol w="1029037"/>
              </a:tblGrid>
              <a:tr h="39608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Placements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0" marR="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+mj-lt"/>
                        </a:rPr>
                        <a:t># of Sub-transistors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Simulated Current Ratio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latin typeface="+mj-lt"/>
                        </a:rPr>
                        <a:t>ϵ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u="none" strike="noStrike" baseline="0" dirty="0" smtClean="0">
                          <a:latin typeface="+mj-lt"/>
                        </a:rPr>
                        <a:t>L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j-lt"/>
                        </a:rPr>
                        <a:t>Figure (b)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2, 2, 4, 8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1.00 : 0.93 : 2.07 : 4.00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0.16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5.6827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Figure </a:t>
                      </a:r>
                      <a:r>
                        <a:rPr lang="en-US" sz="2000" b="1" dirty="0" smtClean="0">
                          <a:latin typeface="+mj-lt"/>
                        </a:rPr>
                        <a:t>(c)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1.00 : 0.93 : 1.93 : 4.14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0.17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5.7338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Figure </a:t>
                      </a:r>
                      <a:r>
                        <a:rPr lang="en-US" sz="2000" b="1" dirty="0" smtClean="0">
                          <a:latin typeface="+mj-lt"/>
                        </a:rPr>
                        <a:t>(d)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1.00 : 1.00 : 2.00 : 4.00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0.00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5.7459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45642" marB="45642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01" name="矩形 5"/>
          <p:cNvSpPr>
            <a:spLocks noChangeArrowheads="1"/>
          </p:cNvSpPr>
          <p:nvPr/>
        </p:nvSpPr>
        <p:spPr bwMode="auto">
          <a:xfrm>
            <a:off x="0" y="4077072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TW" b="1" dirty="0"/>
              <a:t>Table </a:t>
            </a:r>
            <a:r>
              <a:rPr lang="en-US" altLang="zh-TW" b="1" dirty="0" smtClean="0"/>
              <a:t>1: </a:t>
            </a:r>
            <a:r>
              <a:rPr lang="en-US" b="1" dirty="0"/>
              <a:t>Comparisons of the simulated current ratios, current mismatch (</a:t>
            </a:r>
            <a:r>
              <a:rPr lang="en-US" b="1" i="1" dirty="0"/>
              <a:t>ϵ</a:t>
            </a:r>
            <a:r>
              <a:rPr lang="en-US" b="1" dirty="0"/>
              <a:t>) and dispersion degree (</a:t>
            </a:r>
            <a:r>
              <a:rPr lang="en-US" b="1" i="1" dirty="0"/>
              <a:t>L</a:t>
            </a:r>
            <a:r>
              <a:rPr lang="en-US" b="1" dirty="0"/>
              <a:t>) for different </a:t>
            </a:r>
            <a:r>
              <a:rPr lang="en-US" b="1" dirty="0" smtClean="0"/>
              <a:t>common-centroid placements </a:t>
            </a:r>
            <a:r>
              <a:rPr lang="en-US" b="1" dirty="0"/>
              <a:t>in </a:t>
            </a:r>
            <a:r>
              <a:rPr lang="en-US" b="1" dirty="0" smtClean="0"/>
              <a:t>(b</a:t>
            </a:r>
            <a:r>
              <a:rPr lang="en-US" b="1" dirty="0"/>
              <a:t>)–(d</a:t>
            </a:r>
            <a:r>
              <a:rPr lang="en-US" b="1" dirty="0" smtClean="0"/>
              <a:t>)</a:t>
            </a:r>
            <a:r>
              <a:rPr lang="fr-FR" altLang="zh-TW" b="1" dirty="0" smtClean="0"/>
              <a:t>.</a:t>
            </a:r>
            <a:endParaRPr lang="zh-TW" altLang="en-US" b="1" dirty="0"/>
          </a:p>
        </p:txBody>
      </p:sp>
      <p:sp>
        <p:nvSpPr>
          <p:cNvPr id="602" name="內容版面配置區 2"/>
          <p:cNvSpPr>
            <a:spLocks noGrp="1"/>
          </p:cNvSpPr>
          <p:nvPr>
            <p:ph idx="1"/>
          </p:nvPr>
        </p:nvSpPr>
        <p:spPr>
          <a:xfrm>
            <a:off x="428624" y="857250"/>
            <a:ext cx="8463855" cy="86330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Estimate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drain </a:t>
            </a:r>
            <a:r>
              <a:rPr lang="en-US" dirty="0">
                <a:solidFill>
                  <a:srgbClr val="FF0000"/>
                </a:solidFill>
              </a:rPr>
              <a:t>current </a:t>
            </a:r>
            <a:r>
              <a:rPr lang="en-US" dirty="0"/>
              <a:t>of </a:t>
            </a:r>
            <a:r>
              <a:rPr lang="en-US" dirty="0" smtClean="0">
                <a:solidFill>
                  <a:srgbClr val="FF0000"/>
                </a:solidFill>
              </a:rPr>
              <a:t>each transistor </a:t>
            </a:r>
            <a:r>
              <a:rPr lang="en-US" dirty="0" smtClean="0"/>
              <a:t>based </a:t>
            </a:r>
            <a:r>
              <a:rPr lang="en-US" dirty="0"/>
              <a:t>on the </a:t>
            </a:r>
            <a:r>
              <a:rPr lang="en-US" dirty="0" smtClean="0"/>
              <a:t>BSIM-CMG model </a:t>
            </a:r>
            <a:r>
              <a:rPr lang="en-US" dirty="0"/>
              <a:t>[15]</a:t>
            </a:r>
            <a:endParaRPr lang="en-US" altLang="zh-TW" dirty="0" smtClean="0">
              <a:cs typeface="Arial" charset="0"/>
            </a:endParaRPr>
          </a:p>
        </p:txBody>
      </p:sp>
      <p:sp>
        <p:nvSpPr>
          <p:cNvPr id="603" name="矩形 30"/>
          <p:cNvSpPr/>
          <p:nvPr/>
        </p:nvSpPr>
        <p:spPr>
          <a:xfrm>
            <a:off x="413418" y="6372036"/>
            <a:ext cx="8676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4000" indent="-612000"/>
            <a:r>
              <a:rPr lang="en-US" altLang="zh-TW" b="1" dirty="0"/>
              <a:t>[15] BSIM 3v3.2 MOSFET </a:t>
            </a:r>
            <a:r>
              <a:rPr lang="en-US" altLang="zh-TW" b="1" dirty="0" smtClean="0"/>
              <a:t>model users</a:t>
            </a:r>
            <a:r>
              <a:rPr lang="en-US" altLang="zh-TW" b="1" dirty="0"/>
              <a:t>' </a:t>
            </a:r>
            <a:r>
              <a:rPr lang="en-US" altLang="zh-TW" b="1" dirty="0" smtClean="0"/>
              <a:t>manual [Liu et al., Technical Report’98]</a:t>
            </a:r>
            <a:endParaRPr lang="zh-TW" altLang="en-US" b="1" dirty="0"/>
          </a:p>
        </p:txBody>
      </p:sp>
      <p:grpSp>
        <p:nvGrpSpPr>
          <p:cNvPr id="132" name="Group 131"/>
          <p:cNvGrpSpPr/>
          <p:nvPr/>
        </p:nvGrpSpPr>
        <p:grpSpPr>
          <a:xfrm>
            <a:off x="-88403" y="1827846"/>
            <a:ext cx="2932211" cy="1631032"/>
            <a:chOff x="-88403" y="1827846"/>
            <a:chExt cx="2932211" cy="1631032"/>
          </a:xfrm>
        </p:grpSpPr>
        <p:cxnSp>
          <p:nvCxnSpPr>
            <p:cNvPr id="133" name="直線接點 196"/>
            <p:cNvCxnSpPr>
              <a:cxnSpLocks noChangeShapeType="1"/>
            </p:cNvCxnSpPr>
            <p:nvPr/>
          </p:nvCxnSpPr>
          <p:spPr bwMode="auto">
            <a:xfrm rot="10800000" flipV="1">
              <a:off x="345859" y="1909519"/>
              <a:ext cx="0" cy="64008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直線接點 197"/>
            <p:cNvCxnSpPr>
              <a:cxnSpLocks noChangeShapeType="1"/>
            </p:cNvCxnSpPr>
            <p:nvPr/>
          </p:nvCxnSpPr>
          <p:spPr bwMode="auto">
            <a:xfrm rot="16200000" flipV="1">
              <a:off x="1397208" y="1802411"/>
              <a:ext cx="0" cy="1722513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35" name="群組 310"/>
            <p:cNvGrpSpPr>
              <a:grpSpLocks/>
            </p:cNvGrpSpPr>
            <p:nvPr/>
          </p:nvGrpSpPr>
          <p:grpSpPr bwMode="auto">
            <a:xfrm>
              <a:off x="1136182" y="3314201"/>
              <a:ext cx="258649" cy="144677"/>
              <a:chOff x="5076059" y="5257614"/>
              <a:chExt cx="360000" cy="144001"/>
            </a:xfrm>
          </p:grpSpPr>
          <p:cxnSp>
            <p:nvCxnSpPr>
              <p:cNvPr id="185" name="直線接點 302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5256066" y="5221619"/>
                <a:ext cx="0" cy="21600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6" name="直線接點 303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5256059" y="5077614"/>
                <a:ext cx="0" cy="36000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7" name="直線接點 305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5256000" y="5329615"/>
                <a:ext cx="0" cy="14400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36" name="直線接點 227"/>
            <p:cNvCxnSpPr>
              <a:cxnSpLocks noChangeShapeType="1"/>
            </p:cNvCxnSpPr>
            <p:nvPr/>
          </p:nvCxnSpPr>
          <p:spPr bwMode="auto">
            <a:xfrm rot="10800000" flipH="1">
              <a:off x="345859" y="2018718"/>
              <a:ext cx="0" cy="18078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 type="stealth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37" name="群組 88"/>
            <p:cNvGrpSpPr>
              <a:grpSpLocks/>
            </p:cNvGrpSpPr>
            <p:nvPr/>
          </p:nvGrpSpPr>
          <p:grpSpPr bwMode="auto">
            <a:xfrm flipH="1" flipV="1">
              <a:off x="328182" y="2530433"/>
              <a:ext cx="207652" cy="252606"/>
              <a:chOff x="2073152" y="2064165"/>
              <a:chExt cx="287928" cy="252196"/>
            </a:xfrm>
          </p:grpSpPr>
          <p:cxnSp>
            <p:nvCxnSpPr>
              <p:cNvPr id="181" name="直線接點 224"/>
              <p:cNvCxnSpPr>
                <a:cxnSpLocks noChangeShapeType="1"/>
              </p:cNvCxnSpPr>
              <p:nvPr/>
            </p:nvCxnSpPr>
            <p:spPr bwMode="auto">
              <a:xfrm>
                <a:off x="2073152" y="2064165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2" name="直線接點 225"/>
              <p:cNvCxnSpPr>
                <a:cxnSpLocks noChangeShapeType="1"/>
              </p:cNvCxnSpPr>
              <p:nvPr/>
            </p:nvCxnSpPr>
            <p:spPr bwMode="auto">
              <a:xfrm>
                <a:off x="2145132" y="2064346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3" name="直線接點 226"/>
              <p:cNvCxnSpPr>
                <a:cxnSpLocks noChangeShapeType="1"/>
              </p:cNvCxnSpPr>
              <p:nvPr/>
            </p:nvCxnSpPr>
            <p:spPr bwMode="auto">
              <a:xfrm rot="-5400000">
                <a:off x="2253090" y="2188541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" name="直線接點 227"/>
              <p:cNvCxnSpPr>
                <a:cxnSpLocks noChangeShapeType="1"/>
              </p:cNvCxnSpPr>
              <p:nvPr/>
            </p:nvCxnSpPr>
            <p:spPr bwMode="auto">
              <a:xfrm rot="5400000" flipH="1">
                <a:off x="2253122" y="1972589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38" name="直線單箭頭接點 188"/>
            <p:cNvCxnSpPr>
              <a:cxnSpLocks noChangeShapeType="1"/>
            </p:cNvCxnSpPr>
            <p:nvPr/>
          </p:nvCxnSpPr>
          <p:spPr bwMode="auto">
            <a:xfrm flipH="1" flipV="1">
              <a:off x="787204" y="2305457"/>
              <a:ext cx="0" cy="360053"/>
            </a:xfrm>
            <a:prstGeom prst="straightConnector1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直線接點 197"/>
            <p:cNvCxnSpPr>
              <a:cxnSpLocks noChangeShapeType="1"/>
            </p:cNvCxnSpPr>
            <p:nvPr/>
          </p:nvCxnSpPr>
          <p:spPr bwMode="auto">
            <a:xfrm rot="5400000" flipH="1">
              <a:off x="569626" y="2072851"/>
              <a:ext cx="0" cy="46521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0" name="矩形 55"/>
            <p:cNvSpPr>
              <a:spLocks noChangeArrowheads="1"/>
            </p:cNvSpPr>
            <p:nvPr/>
          </p:nvSpPr>
          <p:spPr bwMode="auto">
            <a:xfrm>
              <a:off x="-88403" y="2409383"/>
              <a:ext cx="42417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M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1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41" name="橢圓 22"/>
            <p:cNvSpPr>
              <a:spLocks noChangeArrowheads="1"/>
            </p:cNvSpPr>
            <p:nvPr/>
          </p:nvSpPr>
          <p:spPr bwMode="auto">
            <a:xfrm flipV="1">
              <a:off x="748455" y="2595120"/>
              <a:ext cx="94351" cy="107950"/>
            </a:xfrm>
            <a:prstGeom prst="ellipse">
              <a:avLst/>
            </a:prstGeom>
            <a:solidFill>
              <a:srgbClr val="000000"/>
            </a:solidFill>
            <a:ln w="25400" cap="sq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endParaRPr kumimoji="0" lang="zh-TW" altLang="en-US">
                <a:solidFill>
                  <a:srgbClr val="000000"/>
                </a:solidFill>
              </a:endParaRPr>
            </a:p>
          </p:txBody>
        </p:sp>
        <p:sp>
          <p:nvSpPr>
            <p:cNvPr id="142" name="橢圓 22"/>
            <p:cNvSpPr>
              <a:spLocks noChangeArrowheads="1"/>
            </p:cNvSpPr>
            <p:nvPr/>
          </p:nvSpPr>
          <p:spPr bwMode="auto">
            <a:xfrm flipV="1">
              <a:off x="299366" y="2258977"/>
              <a:ext cx="92985" cy="107950"/>
            </a:xfrm>
            <a:prstGeom prst="ellipse">
              <a:avLst/>
            </a:prstGeom>
            <a:solidFill>
              <a:srgbClr val="000000"/>
            </a:solidFill>
            <a:ln w="25400" cap="sq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endParaRPr kumimoji="0" lang="zh-TW" altLang="en-US">
                <a:solidFill>
                  <a:srgbClr val="000000"/>
                </a:solidFill>
              </a:endParaRPr>
            </a:p>
          </p:txBody>
        </p:sp>
        <p:cxnSp>
          <p:nvCxnSpPr>
            <p:cNvPr id="143" name="直線單箭頭接點 188"/>
            <p:cNvCxnSpPr>
              <a:cxnSpLocks noChangeShapeType="1"/>
            </p:cNvCxnSpPr>
            <p:nvPr/>
          </p:nvCxnSpPr>
          <p:spPr bwMode="auto">
            <a:xfrm flipH="1" flipV="1">
              <a:off x="345859" y="2774801"/>
              <a:ext cx="0" cy="216031"/>
            </a:xfrm>
            <a:prstGeom prst="straightConnector1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直線接點 197"/>
            <p:cNvCxnSpPr>
              <a:cxnSpLocks noChangeShapeType="1"/>
            </p:cNvCxnSpPr>
            <p:nvPr/>
          </p:nvCxnSpPr>
          <p:spPr bwMode="auto">
            <a:xfrm rot="16200000" flipV="1">
              <a:off x="1410365" y="1904690"/>
              <a:ext cx="0" cy="2172281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直線接點 196"/>
            <p:cNvCxnSpPr>
              <a:cxnSpLocks noChangeShapeType="1"/>
            </p:cNvCxnSpPr>
            <p:nvPr/>
          </p:nvCxnSpPr>
          <p:spPr bwMode="auto">
            <a:xfrm flipV="1">
              <a:off x="1268539" y="2990832"/>
              <a:ext cx="0" cy="32403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46" name="群組 88"/>
            <p:cNvGrpSpPr>
              <a:grpSpLocks/>
            </p:cNvGrpSpPr>
            <p:nvPr/>
          </p:nvGrpSpPr>
          <p:grpSpPr bwMode="auto">
            <a:xfrm flipV="1">
              <a:off x="1045082" y="2530252"/>
              <a:ext cx="207652" cy="252606"/>
              <a:chOff x="2073152" y="2064165"/>
              <a:chExt cx="287928" cy="252196"/>
            </a:xfrm>
          </p:grpSpPr>
          <p:cxnSp>
            <p:nvCxnSpPr>
              <p:cNvPr id="177" name="直線接點 224"/>
              <p:cNvCxnSpPr>
                <a:cxnSpLocks noChangeShapeType="1"/>
              </p:cNvCxnSpPr>
              <p:nvPr/>
            </p:nvCxnSpPr>
            <p:spPr bwMode="auto">
              <a:xfrm>
                <a:off x="2073152" y="2064165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8" name="直線接點 225"/>
              <p:cNvCxnSpPr>
                <a:cxnSpLocks noChangeShapeType="1"/>
              </p:cNvCxnSpPr>
              <p:nvPr/>
            </p:nvCxnSpPr>
            <p:spPr bwMode="auto">
              <a:xfrm>
                <a:off x="2145132" y="2064346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9" name="直線接點 226"/>
              <p:cNvCxnSpPr>
                <a:cxnSpLocks noChangeShapeType="1"/>
              </p:cNvCxnSpPr>
              <p:nvPr/>
            </p:nvCxnSpPr>
            <p:spPr bwMode="auto">
              <a:xfrm rot="-5400000">
                <a:off x="2253090" y="2188541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0" name="直線接點 227"/>
              <p:cNvCxnSpPr>
                <a:cxnSpLocks noChangeShapeType="1"/>
              </p:cNvCxnSpPr>
              <p:nvPr/>
            </p:nvCxnSpPr>
            <p:spPr bwMode="auto">
              <a:xfrm rot="5400000" flipH="1">
                <a:off x="2253122" y="1972589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7" name="群組 88"/>
            <p:cNvGrpSpPr>
              <a:grpSpLocks/>
            </p:cNvGrpSpPr>
            <p:nvPr/>
          </p:nvGrpSpPr>
          <p:grpSpPr bwMode="auto">
            <a:xfrm flipV="1">
              <a:off x="1603307" y="2522774"/>
              <a:ext cx="207652" cy="252606"/>
              <a:chOff x="2073152" y="2064165"/>
              <a:chExt cx="287928" cy="252196"/>
            </a:xfrm>
          </p:grpSpPr>
          <p:cxnSp>
            <p:nvCxnSpPr>
              <p:cNvPr id="173" name="直線接點 224"/>
              <p:cNvCxnSpPr>
                <a:cxnSpLocks noChangeShapeType="1"/>
              </p:cNvCxnSpPr>
              <p:nvPr/>
            </p:nvCxnSpPr>
            <p:spPr bwMode="auto">
              <a:xfrm>
                <a:off x="2073152" y="2064165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4" name="直線接點 225"/>
              <p:cNvCxnSpPr>
                <a:cxnSpLocks noChangeShapeType="1"/>
              </p:cNvCxnSpPr>
              <p:nvPr/>
            </p:nvCxnSpPr>
            <p:spPr bwMode="auto">
              <a:xfrm>
                <a:off x="2145132" y="2064346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5" name="直線接點 226"/>
              <p:cNvCxnSpPr>
                <a:cxnSpLocks noChangeShapeType="1"/>
              </p:cNvCxnSpPr>
              <p:nvPr/>
            </p:nvCxnSpPr>
            <p:spPr bwMode="auto">
              <a:xfrm rot="-5400000">
                <a:off x="2253090" y="2188541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6" name="直線接點 227"/>
              <p:cNvCxnSpPr>
                <a:cxnSpLocks noChangeShapeType="1"/>
              </p:cNvCxnSpPr>
              <p:nvPr/>
            </p:nvCxnSpPr>
            <p:spPr bwMode="auto">
              <a:xfrm rot="5400000" flipH="1">
                <a:off x="2253122" y="1972589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8" name="群組 88"/>
            <p:cNvGrpSpPr>
              <a:grpSpLocks/>
            </p:cNvGrpSpPr>
            <p:nvPr/>
          </p:nvGrpSpPr>
          <p:grpSpPr bwMode="auto">
            <a:xfrm flipV="1">
              <a:off x="2264005" y="2522774"/>
              <a:ext cx="207652" cy="252606"/>
              <a:chOff x="2073152" y="2064165"/>
              <a:chExt cx="287928" cy="252196"/>
            </a:xfrm>
          </p:grpSpPr>
          <p:cxnSp>
            <p:nvCxnSpPr>
              <p:cNvPr id="169" name="直線接點 224"/>
              <p:cNvCxnSpPr>
                <a:cxnSpLocks noChangeShapeType="1"/>
              </p:cNvCxnSpPr>
              <p:nvPr/>
            </p:nvCxnSpPr>
            <p:spPr bwMode="auto">
              <a:xfrm>
                <a:off x="2073152" y="2064165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0" name="直線接點 225"/>
              <p:cNvCxnSpPr>
                <a:cxnSpLocks noChangeShapeType="1"/>
              </p:cNvCxnSpPr>
              <p:nvPr/>
            </p:nvCxnSpPr>
            <p:spPr bwMode="auto">
              <a:xfrm>
                <a:off x="2145132" y="2064346"/>
                <a:ext cx="0" cy="252015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1" name="直線接點 226"/>
              <p:cNvCxnSpPr>
                <a:cxnSpLocks noChangeShapeType="1"/>
              </p:cNvCxnSpPr>
              <p:nvPr/>
            </p:nvCxnSpPr>
            <p:spPr bwMode="auto">
              <a:xfrm rot="-5400000">
                <a:off x="2253090" y="2188541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2" name="直線接點 227"/>
              <p:cNvCxnSpPr>
                <a:cxnSpLocks noChangeShapeType="1"/>
              </p:cNvCxnSpPr>
              <p:nvPr/>
            </p:nvCxnSpPr>
            <p:spPr bwMode="auto">
              <a:xfrm rot="5400000" flipH="1">
                <a:off x="2253122" y="1972589"/>
                <a:ext cx="0" cy="215917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49" name="直線接點 196"/>
            <p:cNvCxnSpPr>
              <a:cxnSpLocks noChangeShapeType="1"/>
            </p:cNvCxnSpPr>
            <p:nvPr/>
          </p:nvCxnSpPr>
          <p:spPr bwMode="auto">
            <a:xfrm rot="10800000" flipV="1">
              <a:off x="1242225" y="1957038"/>
              <a:ext cx="0" cy="60350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直線接點 196"/>
            <p:cNvCxnSpPr>
              <a:cxnSpLocks noChangeShapeType="1"/>
            </p:cNvCxnSpPr>
            <p:nvPr/>
          </p:nvCxnSpPr>
          <p:spPr bwMode="auto">
            <a:xfrm rot="10800000" flipV="1">
              <a:off x="1810959" y="1827846"/>
              <a:ext cx="0" cy="731520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直線接點 196"/>
            <p:cNvCxnSpPr>
              <a:cxnSpLocks noChangeShapeType="1"/>
            </p:cNvCxnSpPr>
            <p:nvPr/>
          </p:nvCxnSpPr>
          <p:spPr bwMode="auto">
            <a:xfrm rot="10800000" flipV="1">
              <a:off x="2461490" y="1957038"/>
              <a:ext cx="0" cy="603504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直線單箭頭接點 188"/>
            <p:cNvCxnSpPr>
              <a:cxnSpLocks noChangeShapeType="1"/>
            </p:cNvCxnSpPr>
            <p:nvPr/>
          </p:nvCxnSpPr>
          <p:spPr bwMode="auto">
            <a:xfrm flipH="1" flipV="1">
              <a:off x="1257809" y="2758971"/>
              <a:ext cx="0" cy="228600"/>
            </a:xfrm>
            <a:prstGeom prst="straightConnector1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" name="直線單箭頭接點 188"/>
            <p:cNvCxnSpPr>
              <a:cxnSpLocks noChangeShapeType="1"/>
            </p:cNvCxnSpPr>
            <p:nvPr/>
          </p:nvCxnSpPr>
          <p:spPr bwMode="auto">
            <a:xfrm flipH="1" flipV="1">
              <a:off x="1810959" y="2752510"/>
              <a:ext cx="0" cy="228600"/>
            </a:xfrm>
            <a:prstGeom prst="straightConnector1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直線單箭頭接點 188"/>
            <p:cNvCxnSpPr>
              <a:cxnSpLocks noChangeShapeType="1"/>
            </p:cNvCxnSpPr>
            <p:nvPr/>
          </p:nvCxnSpPr>
          <p:spPr bwMode="auto">
            <a:xfrm flipH="1" flipV="1">
              <a:off x="2471658" y="2752510"/>
              <a:ext cx="0" cy="228600"/>
            </a:xfrm>
            <a:prstGeom prst="straightConnector1">
              <a:avLst/>
            </a:prstGeom>
            <a:noFill/>
            <a:ln w="381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5" name="橢圓 22"/>
            <p:cNvSpPr>
              <a:spLocks noChangeArrowheads="1"/>
            </p:cNvSpPr>
            <p:nvPr/>
          </p:nvSpPr>
          <p:spPr bwMode="auto">
            <a:xfrm flipV="1">
              <a:off x="1219357" y="2936856"/>
              <a:ext cx="92985" cy="107950"/>
            </a:xfrm>
            <a:prstGeom prst="ellipse">
              <a:avLst/>
            </a:prstGeom>
            <a:solidFill>
              <a:srgbClr val="000000"/>
            </a:solidFill>
            <a:ln w="25400" cap="sq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endParaRPr kumimoji="0" lang="zh-TW" altLang="en-US">
                <a:solidFill>
                  <a:srgbClr val="000000"/>
                </a:solidFill>
              </a:endParaRPr>
            </a:p>
          </p:txBody>
        </p:sp>
        <p:cxnSp>
          <p:nvCxnSpPr>
            <p:cNvPr id="156" name="直線接點 227"/>
            <p:cNvCxnSpPr>
              <a:cxnSpLocks noChangeShapeType="1"/>
            </p:cNvCxnSpPr>
            <p:nvPr/>
          </p:nvCxnSpPr>
          <p:spPr bwMode="auto">
            <a:xfrm rot="10800000">
              <a:off x="1242225" y="2143083"/>
              <a:ext cx="0" cy="21598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 type="stealth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直線接點 227"/>
            <p:cNvCxnSpPr>
              <a:cxnSpLocks noChangeShapeType="1"/>
            </p:cNvCxnSpPr>
            <p:nvPr/>
          </p:nvCxnSpPr>
          <p:spPr bwMode="auto">
            <a:xfrm rot="10800000">
              <a:off x="1810937" y="2156567"/>
              <a:ext cx="0" cy="21598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 type="stealth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8" name="直線接點 227"/>
            <p:cNvCxnSpPr>
              <a:cxnSpLocks noChangeShapeType="1"/>
            </p:cNvCxnSpPr>
            <p:nvPr/>
          </p:nvCxnSpPr>
          <p:spPr bwMode="auto">
            <a:xfrm rot="10800000">
              <a:off x="2461490" y="2155918"/>
              <a:ext cx="0" cy="215982"/>
            </a:xfrm>
            <a:prstGeom prst="line">
              <a:avLst/>
            </a:prstGeom>
            <a:noFill/>
            <a:ln w="38100" algn="ctr">
              <a:solidFill>
                <a:srgbClr val="000000"/>
              </a:solidFill>
              <a:miter lim="800000"/>
              <a:headEnd type="stealth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9" name="矩形 55"/>
            <p:cNvSpPr>
              <a:spLocks noChangeArrowheads="1"/>
            </p:cNvSpPr>
            <p:nvPr/>
          </p:nvSpPr>
          <p:spPr bwMode="auto">
            <a:xfrm>
              <a:off x="1241159" y="2594782"/>
              <a:ext cx="42417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M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2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0" name="矩形 55"/>
            <p:cNvSpPr>
              <a:spLocks noChangeArrowheads="1"/>
            </p:cNvSpPr>
            <p:nvPr/>
          </p:nvSpPr>
          <p:spPr bwMode="auto">
            <a:xfrm>
              <a:off x="1799386" y="2594782"/>
              <a:ext cx="42417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M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3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1" name="矩形 55"/>
            <p:cNvSpPr>
              <a:spLocks noChangeArrowheads="1"/>
            </p:cNvSpPr>
            <p:nvPr/>
          </p:nvSpPr>
          <p:spPr bwMode="auto">
            <a:xfrm>
              <a:off x="2419636" y="2450766"/>
              <a:ext cx="42417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M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4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2" name="矩形 55"/>
            <p:cNvSpPr>
              <a:spLocks noChangeArrowheads="1"/>
            </p:cNvSpPr>
            <p:nvPr/>
          </p:nvSpPr>
          <p:spPr bwMode="auto">
            <a:xfrm>
              <a:off x="410007" y="1834632"/>
              <a:ext cx="45731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err="1" smtClean="0">
                  <a:solidFill>
                    <a:srgbClr val="000000"/>
                  </a:solidFill>
                  <a:cs typeface="Arial" charset="0"/>
                </a:rPr>
                <a:t>I</a:t>
              </a:r>
              <a:r>
                <a:rPr kumimoji="0" lang="en-US" altLang="zh-TW" sz="2000" b="1" i="1" baseline="-25000" dirty="0" err="1" smtClean="0">
                  <a:solidFill>
                    <a:srgbClr val="000000"/>
                  </a:solidFill>
                  <a:cs typeface="Arial" charset="0"/>
                </a:rPr>
                <a:t>Ref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3" name="矩形 55"/>
            <p:cNvSpPr>
              <a:spLocks noChangeArrowheads="1"/>
            </p:cNvSpPr>
            <p:nvPr/>
          </p:nvSpPr>
          <p:spPr bwMode="auto">
            <a:xfrm>
              <a:off x="1251561" y="1992291"/>
              <a:ext cx="3095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I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2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4" name="矩形 55"/>
            <p:cNvSpPr>
              <a:spLocks noChangeArrowheads="1"/>
            </p:cNvSpPr>
            <p:nvPr/>
          </p:nvSpPr>
          <p:spPr bwMode="auto">
            <a:xfrm>
              <a:off x="1851964" y="2018718"/>
              <a:ext cx="3095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I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3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165" name="矩形 55"/>
            <p:cNvSpPr>
              <a:spLocks noChangeArrowheads="1"/>
            </p:cNvSpPr>
            <p:nvPr/>
          </p:nvSpPr>
          <p:spPr bwMode="auto">
            <a:xfrm>
              <a:off x="2472215" y="2018718"/>
              <a:ext cx="30956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eaLnBrk="1" hangingPunct="1"/>
              <a:r>
                <a:rPr kumimoji="0" lang="en-US" altLang="zh-TW" sz="2000" b="1" i="1" dirty="0" smtClean="0">
                  <a:solidFill>
                    <a:srgbClr val="000000"/>
                  </a:solidFill>
                  <a:cs typeface="Arial" charset="0"/>
                </a:rPr>
                <a:t>I</a:t>
              </a:r>
              <a:r>
                <a:rPr kumimoji="0" lang="en-US" altLang="zh-TW" sz="2000" b="1" i="1" baseline="-25000" dirty="0" smtClean="0">
                  <a:solidFill>
                    <a:srgbClr val="000000"/>
                  </a:solidFill>
                  <a:cs typeface="Arial" charset="0"/>
                </a:rPr>
                <a:t>4</a:t>
              </a:r>
              <a:endParaRPr kumimoji="0" lang="zh-TW" altLang="en-US" sz="2000" b="1" i="1" baseline="-25000" dirty="0">
                <a:solidFill>
                  <a:srgbClr val="000000"/>
                </a:solidFill>
                <a:cs typeface="Arial" charset="0"/>
              </a:endParaRPr>
            </a:p>
          </p:txBody>
        </p:sp>
        <p:grpSp>
          <p:nvGrpSpPr>
            <p:cNvPr id="166" name="Group 165"/>
            <p:cNvGrpSpPr/>
            <p:nvPr/>
          </p:nvGrpSpPr>
          <p:grpSpPr>
            <a:xfrm>
              <a:off x="1231365" y="1920434"/>
              <a:ext cx="1234440" cy="107950"/>
              <a:chOff x="1227982" y="2375503"/>
              <a:chExt cx="1234440" cy="107950"/>
            </a:xfrm>
          </p:grpSpPr>
          <p:cxnSp>
            <p:nvCxnSpPr>
              <p:cNvPr id="167" name="直線接點 197"/>
              <p:cNvCxnSpPr>
                <a:cxnSpLocks noChangeShapeType="1"/>
              </p:cNvCxnSpPr>
              <p:nvPr/>
            </p:nvCxnSpPr>
            <p:spPr bwMode="auto">
              <a:xfrm rot="16200000" flipH="1">
                <a:off x="1845202" y="1814844"/>
                <a:ext cx="0" cy="1234440"/>
              </a:xfrm>
              <a:prstGeom prst="line">
                <a:avLst/>
              </a:prstGeom>
              <a:noFill/>
              <a:ln w="38100" algn="ctr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68" name="橢圓 22"/>
              <p:cNvSpPr>
                <a:spLocks noChangeArrowheads="1"/>
              </p:cNvSpPr>
              <p:nvPr/>
            </p:nvSpPr>
            <p:spPr bwMode="auto">
              <a:xfrm flipV="1">
                <a:off x="1764467" y="2375503"/>
                <a:ext cx="92985" cy="107950"/>
              </a:xfrm>
              <a:prstGeom prst="ellipse">
                <a:avLst/>
              </a:prstGeom>
              <a:solidFill>
                <a:srgbClr val="000000"/>
              </a:solidFill>
              <a:ln w="25400" cap="sq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algn="ctr" eaLnBrk="1" hangingPunct="1"/>
                <a:endParaRPr kumimoji="0" lang="zh-TW" altLang="en-US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467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</a:t>
            </a:r>
            <a:r>
              <a:rPr lang="en-US" dirty="0" smtClean="0"/>
              <a:t>Algorithms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Determination of Sub-transistor </a:t>
            </a:r>
            <a:r>
              <a:rPr lang="en-US" altLang="zh-TW" dirty="0" smtClean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Orientations</a:t>
            </a:r>
          </a:p>
          <a:p>
            <a:pPr lvl="2">
              <a:buClr>
                <a:srgbClr val="00000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zh-TW" dirty="0">
                <a:solidFill>
                  <a:schemeClr val="tx1"/>
                </a:solidFill>
                <a:cs typeface="Arial" charset="0"/>
              </a:rPr>
              <a:t>Minimum-weight Clique Model</a:t>
            </a:r>
            <a:endParaRPr lang="en-US" altLang="zh-TW" dirty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Common-Centroid FinFET Placement Considering Dispersion and Diffusion Sharing 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Dispersion Degree Maximization</a:t>
            </a:r>
            <a:endParaRPr lang="en-US" altLang="zh-TW" dirty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3555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127CB1-19B5-49F8-9CED-08368F326F19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0" y="-1488"/>
            <a:ext cx="9144000" cy="838200"/>
          </a:xfrm>
        </p:spPr>
        <p:txBody>
          <a:bodyPr/>
          <a:lstStyle/>
          <a:p>
            <a:pPr marL="107950"/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Determination of Sub-transistor Orientations</a:t>
            </a: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altLang="zh-TW" dirty="0"/>
          </a:p>
        </p:txBody>
      </p:sp>
      <p:sp>
        <p:nvSpPr>
          <p:cNvPr id="38916" name="內容版面配置區 2"/>
          <p:cNvSpPr>
            <a:spLocks noGrp="1"/>
          </p:cNvSpPr>
          <p:nvPr>
            <p:ph idx="1"/>
          </p:nvPr>
        </p:nvSpPr>
        <p:spPr>
          <a:xfrm>
            <a:off x="461962" y="857250"/>
            <a:ext cx="8682037" cy="1533811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Enumerate</a:t>
            </a:r>
            <a:r>
              <a:rPr lang="en-US" dirty="0" smtClean="0"/>
              <a:t> </a:t>
            </a:r>
            <a:r>
              <a:rPr lang="en-US" dirty="0"/>
              <a:t>all </a:t>
            </a:r>
            <a:r>
              <a:rPr lang="en-US" dirty="0" smtClean="0"/>
              <a:t>configurations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sub-transistor </a:t>
            </a:r>
            <a:r>
              <a:rPr lang="en-US" dirty="0" smtClean="0">
                <a:solidFill>
                  <a:srgbClr val="FF0000"/>
                </a:solidFill>
              </a:rPr>
              <a:t>orientations</a:t>
            </a:r>
          </a:p>
          <a:p>
            <a:r>
              <a:rPr lang="en-US" dirty="0" smtClean="0"/>
              <a:t>A 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dirty="0" smtClean="0"/>
              <a:t>-finger FinFET has 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dirty="0" smtClean="0">
                <a:solidFill>
                  <a:srgbClr val="FF0000"/>
                </a:solidFill>
              </a:rPr>
              <a:t>+1</a:t>
            </a:r>
            <a:r>
              <a:rPr lang="en-US" dirty="0" smtClean="0"/>
              <a:t> configurations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altLang="zh-TW" dirty="0">
                <a:cs typeface="Arial" charset="0"/>
              </a:rPr>
              <a:t>Minimum-weight Clique Problem</a:t>
            </a:r>
            <a:endParaRPr lang="en-US" dirty="0"/>
          </a:p>
          <a:p>
            <a:endParaRPr lang="en-US" dirty="0" smtClean="0"/>
          </a:p>
          <a:p>
            <a:endParaRPr lang="en-US" altLang="zh-TW" dirty="0" smtClean="0">
              <a:cs typeface="Arial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43608" y="1700808"/>
            <a:ext cx="7056784" cy="4464496"/>
            <a:chOff x="1043608" y="2204864"/>
            <a:chExt cx="7056784" cy="4464496"/>
          </a:xfrm>
        </p:grpSpPr>
        <p:grpSp>
          <p:nvGrpSpPr>
            <p:cNvPr id="7" name="Group 6"/>
            <p:cNvGrpSpPr/>
            <p:nvPr/>
          </p:nvGrpSpPr>
          <p:grpSpPr>
            <a:xfrm>
              <a:off x="1043608" y="2204864"/>
              <a:ext cx="3384376" cy="2103120"/>
              <a:chOff x="1043608" y="2204864"/>
              <a:chExt cx="3384376" cy="2103120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1346841" y="3160400"/>
                <a:ext cx="676257" cy="1060688"/>
                <a:chOff x="1076325" y="1519729"/>
                <a:chExt cx="1465760" cy="1828800"/>
              </a:xfrm>
            </p:grpSpPr>
            <p:sp>
              <p:nvSpPr>
                <p:cNvPr id="60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61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62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63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64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65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19729"/>
                  <a:ext cx="487931" cy="1828800"/>
                  <a:chOff x="2611075" y="1312049"/>
                  <a:chExt cx="487994" cy="1829232"/>
                </a:xfrm>
              </p:grpSpPr>
              <p:sp>
                <p:nvSpPr>
                  <p:cNvPr id="70" name="Rectangle 132"/>
                  <p:cNvSpPr/>
                  <p:nvPr/>
                </p:nvSpPr>
                <p:spPr>
                  <a:xfrm>
                    <a:off x="2651549" y="1312049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7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66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67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68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69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72" name="Group 71"/>
              <p:cNvGrpSpPr/>
              <p:nvPr/>
            </p:nvGrpSpPr>
            <p:grpSpPr>
              <a:xfrm>
                <a:off x="2406134" y="3160400"/>
                <a:ext cx="676257" cy="1060688"/>
                <a:chOff x="1076325" y="1519729"/>
                <a:chExt cx="1465760" cy="1828800"/>
              </a:xfrm>
            </p:grpSpPr>
            <p:sp>
              <p:nvSpPr>
                <p:cNvPr id="73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74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75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76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77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78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19729"/>
                  <a:ext cx="487931" cy="1828800"/>
                  <a:chOff x="2611075" y="1312049"/>
                  <a:chExt cx="487994" cy="1829232"/>
                </a:xfrm>
              </p:grpSpPr>
              <p:sp>
                <p:nvSpPr>
                  <p:cNvPr id="83" name="Rectangle 132"/>
                  <p:cNvSpPr/>
                  <p:nvPr/>
                </p:nvSpPr>
                <p:spPr>
                  <a:xfrm>
                    <a:off x="2651549" y="1312049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84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79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0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81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2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85" name="Group 84"/>
              <p:cNvGrpSpPr/>
              <p:nvPr/>
            </p:nvGrpSpPr>
            <p:grpSpPr>
              <a:xfrm>
                <a:off x="3414246" y="3160400"/>
                <a:ext cx="676257" cy="1060688"/>
                <a:chOff x="1076325" y="1519729"/>
                <a:chExt cx="1465760" cy="1828800"/>
              </a:xfrm>
            </p:grpSpPr>
            <p:sp>
              <p:nvSpPr>
                <p:cNvPr id="86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7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8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89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90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91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19729"/>
                  <a:ext cx="487931" cy="1828800"/>
                  <a:chOff x="2611075" y="1312049"/>
                  <a:chExt cx="487994" cy="1829232"/>
                </a:xfrm>
              </p:grpSpPr>
              <p:sp>
                <p:nvSpPr>
                  <p:cNvPr id="96" name="Rectangle 132"/>
                  <p:cNvSpPr/>
                  <p:nvPr/>
                </p:nvSpPr>
                <p:spPr>
                  <a:xfrm>
                    <a:off x="2651549" y="1312049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97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92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93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94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95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" name="Rectangle 1"/>
              <p:cNvSpPr/>
              <p:nvPr/>
            </p:nvSpPr>
            <p:spPr bwMode="auto">
              <a:xfrm>
                <a:off x="1043608" y="2204864"/>
                <a:ext cx="3384376" cy="2103120"/>
              </a:xfrm>
              <a:prstGeom prst="rect">
                <a:avLst/>
              </a:prstGeom>
              <a:grpFill/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1043608" y="2204864"/>
                <a:ext cx="1749197" cy="369332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Configuration 1</a:t>
                </a:r>
                <a:endParaRPr lang="en-US" dirty="0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1058410" y="2580808"/>
                <a:ext cx="299312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3 drain-side misalignment</a:t>
                </a:r>
              </a:p>
              <a:p>
                <a:r>
                  <a:rPr lang="en-US" dirty="0" smtClean="0"/>
                  <a:t>0 </a:t>
                </a:r>
                <a:r>
                  <a:rPr lang="en-US" dirty="0"/>
                  <a:t>source-side </a:t>
                </a:r>
                <a:r>
                  <a:rPr lang="en-US" dirty="0" smtClean="0"/>
                  <a:t>misalignment</a:t>
                </a:r>
                <a:endParaRPr lang="en-US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716016" y="2204864"/>
              <a:ext cx="3384376" cy="2103120"/>
              <a:chOff x="4716016" y="2204864"/>
              <a:chExt cx="3384376" cy="2103120"/>
            </a:xfrm>
          </p:grpSpPr>
          <p:grpSp>
            <p:nvGrpSpPr>
              <p:cNvPr id="392" name="Group 391"/>
              <p:cNvGrpSpPr/>
              <p:nvPr/>
            </p:nvGrpSpPr>
            <p:grpSpPr>
              <a:xfrm>
                <a:off x="5019249" y="3160400"/>
                <a:ext cx="676257" cy="1060688"/>
                <a:chOff x="1076325" y="1519729"/>
                <a:chExt cx="1465760" cy="1828800"/>
              </a:xfrm>
            </p:grpSpPr>
            <p:sp>
              <p:nvSpPr>
                <p:cNvPr id="422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23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24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25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26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27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19729"/>
                  <a:ext cx="487931" cy="1828800"/>
                  <a:chOff x="2611075" y="1312049"/>
                  <a:chExt cx="487994" cy="1829232"/>
                </a:xfrm>
              </p:grpSpPr>
              <p:sp>
                <p:nvSpPr>
                  <p:cNvPr id="432" name="Rectangle 132"/>
                  <p:cNvSpPr/>
                  <p:nvPr/>
                </p:nvSpPr>
                <p:spPr>
                  <a:xfrm>
                    <a:off x="2651549" y="1312049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33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28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29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30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31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393" name="Group 392"/>
              <p:cNvGrpSpPr/>
              <p:nvPr/>
            </p:nvGrpSpPr>
            <p:grpSpPr>
              <a:xfrm>
                <a:off x="6078542" y="3160400"/>
                <a:ext cx="676257" cy="1060688"/>
                <a:chOff x="1076325" y="1519729"/>
                <a:chExt cx="1465760" cy="1828800"/>
              </a:xfrm>
            </p:grpSpPr>
            <p:sp>
              <p:nvSpPr>
                <p:cNvPr id="410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11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12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13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14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15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19729"/>
                  <a:ext cx="487931" cy="1828800"/>
                  <a:chOff x="2611075" y="1312049"/>
                  <a:chExt cx="487994" cy="1829232"/>
                </a:xfrm>
              </p:grpSpPr>
              <p:sp>
                <p:nvSpPr>
                  <p:cNvPr id="420" name="Rectangle 132"/>
                  <p:cNvSpPr/>
                  <p:nvPr/>
                </p:nvSpPr>
                <p:spPr>
                  <a:xfrm>
                    <a:off x="2651549" y="1312049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2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16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17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18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19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394" name="Group 393"/>
              <p:cNvGrpSpPr/>
              <p:nvPr/>
            </p:nvGrpSpPr>
            <p:grpSpPr>
              <a:xfrm flipH="1">
                <a:off x="7086654" y="3160400"/>
                <a:ext cx="676257" cy="1060688"/>
                <a:chOff x="1076325" y="1519729"/>
                <a:chExt cx="1465760" cy="1828800"/>
              </a:xfrm>
            </p:grpSpPr>
            <p:sp>
              <p:nvSpPr>
                <p:cNvPr id="398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399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00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01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02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03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19729"/>
                  <a:ext cx="487931" cy="1828800"/>
                  <a:chOff x="2611075" y="1312049"/>
                  <a:chExt cx="487994" cy="1829232"/>
                </a:xfrm>
              </p:grpSpPr>
              <p:sp>
                <p:nvSpPr>
                  <p:cNvPr id="408" name="Rectangle 132"/>
                  <p:cNvSpPr/>
                  <p:nvPr/>
                </p:nvSpPr>
                <p:spPr>
                  <a:xfrm>
                    <a:off x="2651549" y="1312049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09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04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05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06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07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395" name="Rectangle 394"/>
              <p:cNvSpPr/>
              <p:nvPr/>
            </p:nvSpPr>
            <p:spPr bwMode="auto">
              <a:xfrm>
                <a:off x="4716016" y="2204864"/>
                <a:ext cx="3384376" cy="2103120"/>
              </a:xfrm>
              <a:prstGeom prst="rect">
                <a:avLst/>
              </a:prstGeom>
              <a:grpFill/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96" name="Rectangle 395"/>
              <p:cNvSpPr/>
              <p:nvPr/>
            </p:nvSpPr>
            <p:spPr>
              <a:xfrm>
                <a:off x="4716016" y="2204864"/>
                <a:ext cx="1749197" cy="369332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Configuration 2</a:t>
                </a:r>
                <a:endParaRPr lang="en-US" dirty="0"/>
              </a:p>
            </p:txBody>
          </p:sp>
          <p:sp>
            <p:nvSpPr>
              <p:cNvPr id="397" name="Rectangle 396"/>
              <p:cNvSpPr/>
              <p:nvPr/>
            </p:nvSpPr>
            <p:spPr>
              <a:xfrm>
                <a:off x="4730818" y="2580808"/>
                <a:ext cx="299312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2 </a:t>
                </a:r>
                <a:r>
                  <a:rPr lang="en-US" dirty="0"/>
                  <a:t>drain-side </a:t>
                </a:r>
                <a:r>
                  <a:rPr lang="en-US" dirty="0" smtClean="0"/>
                  <a:t>misalignment</a:t>
                </a:r>
              </a:p>
              <a:p>
                <a:r>
                  <a:rPr lang="en-US" dirty="0" smtClean="0"/>
                  <a:t>1 </a:t>
                </a:r>
                <a:r>
                  <a:rPr lang="en-US" dirty="0"/>
                  <a:t>source-side </a:t>
                </a:r>
                <a:r>
                  <a:rPr lang="en-US" dirty="0" smtClean="0"/>
                  <a:t>misalignment</a:t>
                </a:r>
                <a:endParaRPr lang="en-US" dirty="0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1043608" y="4566240"/>
              <a:ext cx="3384376" cy="2103120"/>
              <a:chOff x="1043608" y="4566240"/>
              <a:chExt cx="3384376" cy="2103120"/>
            </a:xfrm>
          </p:grpSpPr>
          <p:grpSp>
            <p:nvGrpSpPr>
              <p:cNvPr id="435" name="Group 434"/>
              <p:cNvGrpSpPr/>
              <p:nvPr/>
            </p:nvGrpSpPr>
            <p:grpSpPr>
              <a:xfrm>
                <a:off x="1346841" y="5536664"/>
                <a:ext cx="676257" cy="1060688"/>
                <a:chOff x="1076325" y="1525743"/>
                <a:chExt cx="1465760" cy="1828800"/>
              </a:xfrm>
            </p:grpSpPr>
            <p:sp>
              <p:nvSpPr>
                <p:cNvPr id="465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66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67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68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69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70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25743"/>
                  <a:ext cx="487931" cy="1828800"/>
                  <a:chOff x="2611075" y="1318064"/>
                  <a:chExt cx="487994" cy="1829232"/>
                </a:xfrm>
              </p:grpSpPr>
              <p:sp>
                <p:nvSpPr>
                  <p:cNvPr id="475" name="Rectangle 132"/>
                  <p:cNvSpPr/>
                  <p:nvPr/>
                </p:nvSpPr>
                <p:spPr>
                  <a:xfrm>
                    <a:off x="2651549" y="1318064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76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71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72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73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74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36" name="Group 435"/>
              <p:cNvGrpSpPr/>
              <p:nvPr/>
            </p:nvGrpSpPr>
            <p:grpSpPr>
              <a:xfrm flipH="1">
                <a:off x="2406134" y="5536664"/>
                <a:ext cx="676257" cy="1060688"/>
                <a:chOff x="1076325" y="1525743"/>
                <a:chExt cx="1465760" cy="1828800"/>
              </a:xfrm>
            </p:grpSpPr>
            <p:sp>
              <p:nvSpPr>
                <p:cNvPr id="453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54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55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56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57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58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25743"/>
                  <a:ext cx="487931" cy="1828800"/>
                  <a:chOff x="2611075" y="1318064"/>
                  <a:chExt cx="487994" cy="1829232"/>
                </a:xfrm>
              </p:grpSpPr>
              <p:sp>
                <p:nvSpPr>
                  <p:cNvPr id="463" name="Rectangle 132"/>
                  <p:cNvSpPr/>
                  <p:nvPr/>
                </p:nvSpPr>
                <p:spPr>
                  <a:xfrm>
                    <a:off x="2651549" y="1318064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64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59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60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61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62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37" name="Group 436"/>
              <p:cNvGrpSpPr/>
              <p:nvPr/>
            </p:nvGrpSpPr>
            <p:grpSpPr>
              <a:xfrm flipH="1">
                <a:off x="3414246" y="5536664"/>
                <a:ext cx="676257" cy="1060688"/>
                <a:chOff x="1076325" y="1525743"/>
                <a:chExt cx="1465760" cy="1828800"/>
              </a:xfrm>
            </p:grpSpPr>
            <p:sp>
              <p:nvSpPr>
                <p:cNvPr id="441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42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43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44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45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46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25743"/>
                  <a:ext cx="487931" cy="1828800"/>
                  <a:chOff x="2611075" y="1318064"/>
                  <a:chExt cx="487994" cy="1829232"/>
                </a:xfrm>
              </p:grpSpPr>
              <p:sp>
                <p:nvSpPr>
                  <p:cNvPr id="451" name="Rectangle 132"/>
                  <p:cNvSpPr/>
                  <p:nvPr/>
                </p:nvSpPr>
                <p:spPr>
                  <a:xfrm>
                    <a:off x="2651549" y="1318064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52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47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48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49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50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38" name="Rectangle 437"/>
              <p:cNvSpPr/>
              <p:nvPr/>
            </p:nvSpPr>
            <p:spPr bwMode="auto">
              <a:xfrm>
                <a:off x="1043608" y="4566240"/>
                <a:ext cx="3384376" cy="2103120"/>
              </a:xfrm>
              <a:prstGeom prst="rect">
                <a:avLst/>
              </a:prstGeom>
              <a:grpFill/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439" name="Rectangle 438"/>
              <p:cNvSpPr/>
              <p:nvPr/>
            </p:nvSpPr>
            <p:spPr>
              <a:xfrm>
                <a:off x="1043608" y="4566240"/>
                <a:ext cx="1749197" cy="369332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Configuration 3</a:t>
                </a:r>
                <a:endParaRPr lang="en-US" dirty="0"/>
              </a:p>
            </p:txBody>
          </p:sp>
          <p:sp>
            <p:nvSpPr>
              <p:cNvPr id="440" name="Rectangle 439"/>
              <p:cNvSpPr/>
              <p:nvPr/>
            </p:nvSpPr>
            <p:spPr>
              <a:xfrm>
                <a:off x="1058410" y="4942184"/>
                <a:ext cx="299312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1 </a:t>
                </a:r>
                <a:r>
                  <a:rPr lang="en-US" dirty="0"/>
                  <a:t>drain-side </a:t>
                </a:r>
                <a:r>
                  <a:rPr lang="en-US" dirty="0" smtClean="0"/>
                  <a:t>misalignment</a:t>
                </a:r>
              </a:p>
              <a:p>
                <a:r>
                  <a:rPr lang="en-US" dirty="0" smtClean="0"/>
                  <a:t>2 </a:t>
                </a:r>
                <a:r>
                  <a:rPr lang="en-US" dirty="0"/>
                  <a:t>source-side </a:t>
                </a:r>
                <a:r>
                  <a:rPr lang="en-US" dirty="0" smtClean="0"/>
                  <a:t>misalignment</a:t>
                </a:r>
                <a:endParaRPr lang="en-US" dirty="0"/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716016" y="4566240"/>
              <a:ext cx="3384376" cy="2103120"/>
              <a:chOff x="4716016" y="4566240"/>
              <a:chExt cx="3384376" cy="2103120"/>
            </a:xfrm>
          </p:grpSpPr>
          <p:grpSp>
            <p:nvGrpSpPr>
              <p:cNvPr id="478" name="Group 477"/>
              <p:cNvGrpSpPr/>
              <p:nvPr/>
            </p:nvGrpSpPr>
            <p:grpSpPr>
              <a:xfrm flipH="1">
                <a:off x="5019249" y="5536664"/>
                <a:ext cx="676257" cy="1060688"/>
                <a:chOff x="1076325" y="1525743"/>
                <a:chExt cx="1465760" cy="1828800"/>
              </a:xfrm>
            </p:grpSpPr>
            <p:sp>
              <p:nvSpPr>
                <p:cNvPr id="508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09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10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11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12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513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25743"/>
                  <a:ext cx="487931" cy="1828800"/>
                  <a:chOff x="2611075" y="1318064"/>
                  <a:chExt cx="487994" cy="1829232"/>
                </a:xfrm>
              </p:grpSpPr>
              <p:sp>
                <p:nvSpPr>
                  <p:cNvPr id="518" name="Rectangle 132"/>
                  <p:cNvSpPr/>
                  <p:nvPr/>
                </p:nvSpPr>
                <p:spPr>
                  <a:xfrm>
                    <a:off x="2651549" y="1318064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519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514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15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516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17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79" name="Group 478"/>
              <p:cNvGrpSpPr/>
              <p:nvPr/>
            </p:nvGrpSpPr>
            <p:grpSpPr>
              <a:xfrm flipH="1">
                <a:off x="6078542" y="5536664"/>
                <a:ext cx="676257" cy="1060688"/>
                <a:chOff x="1076325" y="1525743"/>
                <a:chExt cx="1465760" cy="1828800"/>
              </a:xfrm>
            </p:grpSpPr>
            <p:sp>
              <p:nvSpPr>
                <p:cNvPr id="496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97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98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99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00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501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25743"/>
                  <a:ext cx="487931" cy="1828800"/>
                  <a:chOff x="2611075" y="1318064"/>
                  <a:chExt cx="487994" cy="1829232"/>
                </a:xfrm>
              </p:grpSpPr>
              <p:sp>
                <p:nvSpPr>
                  <p:cNvPr id="506" name="Rectangle 132"/>
                  <p:cNvSpPr/>
                  <p:nvPr/>
                </p:nvSpPr>
                <p:spPr>
                  <a:xfrm>
                    <a:off x="2651549" y="1318064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507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502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03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504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505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80" name="Group 479"/>
              <p:cNvGrpSpPr/>
              <p:nvPr/>
            </p:nvGrpSpPr>
            <p:grpSpPr>
              <a:xfrm flipH="1">
                <a:off x="7086654" y="5536664"/>
                <a:ext cx="676257" cy="1060688"/>
                <a:chOff x="1076325" y="1525743"/>
                <a:chExt cx="1465760" cy="1828800"/>
              </a:xfrm>
            </p:grpSpPr>
            <p:sp>
              <p:nvSpPr>
                <p:cNvPr id="484" name="Rectangle 120"/>
                <p:cNvSpPr/>
                <p:nvPr/>
              </p:nvSpPr>
              <p:spPr bwMode="auto">
                <a:xfrm>
                  <a:off x="1076325" y="1817688"/>
                  <a:ext cx="1463040" cy="1233487"/>
                </a:xfrm>
                <a:prstGeom prst="rect">
                  <a:avLst/>
                </a:prstGeom>
                <a:solidFill>
                  <a:srgbClr val="FFC00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85" name="Rectangle 121"/>
                <p:cNvSpPr/>
                <p:nvPr/>
              </p:nvSpPr>
              <p:spPr bwMode="auto">
                <a:xfrm>
                  <a:off x="1076325" y="1817688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86" name="Rectangle 122"/>
                <p:cNvSpPr/>
                <p:nvPr/>
              </p:nvSpPr>
              <p:spPr bwMode="auto">
                <a:xfrm>
                  <a:off x="1076325" y="28416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87" name="Rectangle 123"/>
                <p:cNvSpPr/>
                <p:nvPr/>
              </p:nvSpPr>
              <p:spPr bwMode="auto">
                <a:xfrm>
                  <a:off x="1076325" y="2168525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88" name="Rectangle 125"/>
                <p:cNvSpPr/>
                <p:nvPr/>
              </p:nvSpPr>
              <p:spPr bwMode="auto">
                <a:xfrm>
                  <a:off x="1076325" y="2493963"/>
                  <a:ext cx="1463040" cy="209550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grpSp>
              <p:nvGrpSpPr>
                <p:cNvPr id="489" name="Group 126"/>
                <p:cNvGrpSpPr>
                  <a:grpSpLocks/>
                </p:cNvGrpSpPr>
                <p:nvPr/>
              </p:nvGrpSpPr>
              <p:grpSpPr bwMode="auto">
                <a:xfrm>
                  <a:off x="1580368" y="1525743"/>
                  <a:ext cx="487931" cy="1828800"/>
                  <a:chOff x="2611075" y="1318064"/>
                  <a:chExt cx="487994" cy="1829232"/>
                </a:xfrm>
              </p:grpSpPr>
              <p:sp>
                <p:nvSpPr>
                  <p:cNvPr id="494" name="Rectangle 132"/>
                  <p:cNvSpPr/>
                  <p:nvPr/>
                </p:nvSpPr>
                <p:spPr>
                  <a:xfrm>
                    <a:off x="2651549" y="1318064"/>
                    <a:ext cx="373110" cy="1829232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49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611075" y="1851514"/>
                    <a:ext cx="487994" cy="5781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Font typeface="Arial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Font typeface="Arial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itchFamily="34" charset="0"/>
                        <a:ea typeface="新細明體" pitchFamily="18" charset="-12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000" dirty="0" smtClean="0">
                        <a:latin typeface="Arial" charset="0"/>
                        <a:cs typeface="Arial" charset="0"/>
                      </a:rPr>
                      <a:t>A</a:t>
                    </a:r>
                    <a:endParaRPr lang="en-US" altLang="en-US" sz="2000" dirty="0"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490" name="Rectangle 127"/>
                <p:cNvSpPr/>
                <p:nvPr/>
              </p:nvSpPr>
              <p:spPr bwMode="auto">
                <a:xfrm rot="10800000">
                  <a:off x="1182688" y="1655763"/>
                  <a:ext cx="269875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91" name="Rectangle 128"/>
                <p:cNvSpPr>
                  <a:spLocks noChangeArrowheads="1"/>
                </p:cNvSpPr>
                <p:nvPr/>
              </p:nvSpPr>
              <p:spPr bwMode="auto">
                <a:xfrm>
                  <a:off x="1081709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>
                      <a:latin typeface="Arial" charset="0"/>
                      <a:cs typeface="Arial" charset="0"/>
                    </a:rPr>
                    <a:t>S</a:t>
                  </a:r>
                </a:p>
              </p:txBody>
            </p:sp>
            <p:sp>
              <p:nvSpPr>
                <p:cNvPr id="492" name="Rectangle 129"/>
                <p:cNvSpPr/>
                <p:nvPr/>
              </p:nvSpPr>
              <p:spPr bwMode="auto">
                <a:xfrm>
                  <a:off x="2176463" y="1641475"/>
                  <a:ext cx="268287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493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97493" y="2059066"/>
                  <a:ext cx="444592" cy="5780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  <a:cs typeface="Arial" charset="0"/>
                    </a:rPr>
                    <a:t>D</a:t>
                  </a:r>
                  <a:endParaRPr lang="en-US" altLang="en-US" sz="2000" dirty="0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481" name="Rectangle 480"/>
              <p:cNvSpPr/>
              <p:nvPr/>
            </p:nvSpPr>
            <p:spPr bwMode="auto">
              <a:xfrm>
                <a:off x="4716016" y="4566240"/>
                <a:ext cx="3384376" cy="2103120"/>
              </a:xfrm>
              <a:prstGeom prst="rect">
                <a:avLst/>
              </a:prstGeom>
              <a:grpFill/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482" name="Rectangle 481"/>
              <p:cNvSpPr/>
              <p:nvPr/>
            </p:nvSpPr>
            <p:spPr>
              <a:xfrm>
                <a:off x="4716016" y="4566240"/>
                <a:ext cx="1749197" cy="369332"/>
              </a:xfrm>
              <a:prstGeom prst="rect">
                <a:avLst/>
              </a:prstGeom>
              <a:ln w="28575"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Configuration 4</a:t>
                </a:r>
                <a:endParaRPr lang="en-US" dirty="0"/>
              </a:p>
            </p:txBody>
          </p:sp>
          <p:sp>
            <p:nvSpPr>
              <p:cNvPr id="483" name="Rectangle 482"/>
              <p:cNvSpPr/>
              <p:nvPr/>
            </p:nvSpPr>
            <p:spPr>
              <a:xfrm>
                <a:off x="4730818" y="4942184"/>
                <a:ext cx="299312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0 </a:t>
                </a:r>
                <a:r>
                  <a:rPr lang="en-US" dirty="0"/>
                  <a:t>drain-side </a:t>
                </a:r>
                <a:r>
                  <a:rPr lang="en-US" dirty="0" smtClean="0"/>
                  <a:t>misalignment</a:t>
                </a:r>
              </a:p>
              <a:p>
                <a:r>
                  <a:rPr lang="en-US" dirty="0" smtClean="0"/>
                  <a:t>3 </a:t>
                </a:r>
                <a:r>
                  <a:rPr lang="en-US" dirty="0"/>
                  <a:t>source-side </a:t>
                </a:r>
                <a:r>
                  <a:rPr lang="en-US" dirty="0" smtClean="0"/>
                  <a:t>misalignment</a:t>
                </a:r>
                <a:endParaRPr lang="en-US" dirty="0"/>
              </a:p>
            </p:txBody>
          </p:sp>
        </p:grpSp>
      </p:grpSp>
      <p:sp>
        <p:nvSpPr>
          <p:cNvPr id="178" name="Rectangle 2"/>
          <p:cNvSpPr>
            <a:spLocks noChangeArrowheads="1"/>
          </p:cNvSpPr>
          <p:nvPr/>
        </p:nvSpPr>
        <p:spPr bwMode="auto">
          <a:xfrm>
            <a:off x="2410606" y="3717032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(a)</a:t>
            </a:r>
            <a:endParaRPr lang="en-US" altLang="en-US" sz="2000" dirty="0">
              <a:latin typeface="Arial" charset="0"/>
            </a:endParaRPr>
          </a:p>
        </p:txBody>
      </p:sp>
      <p:sp>
        <p:nvSpPr>
          <p:cNvPr id="179" name="Rectangle 2"/>
          <p:cNvSpPr>
            <a:spLocks noChangeArrowheads="1"/>
          </p:cNvSpPr>
          <p:nvPr/>
        </p:nvSpPr>
        <p:spPr bwMode="auto">
          <a:xfrm>
            <a:off x="6175206" y="3717032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(b)</a:t>
            </a:r>
            <a:endParaRPr lang="en-US" altLang="en-US" sz="2000" dirty="0">
              <a:latin typeface="Arial" charset="0"/>
            </a:endParaRPr>
          </a:p>
        </p:txBody>
      </p:sp>
      <p:sp>
        <p:nvSpPr>
          <p:cNvPr id="180" name="Rectangle 2"/>
          <p:cNvSpPr>
            <a:spLocks noChangeArrowheads="1"/>
          </p:cNvSpPr>
          <p:nvPr/>
        </p:nvSpPr>
        <p:spPr bwMode="auto">
          <a:xfrm>
            <a:off x="2488516" y="6040650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(c)</a:t>
            </a:r>
            <a:endParaRPr lang="en-US" altLang="en-US" sz="2000" dirty="0">
              <a:latin typeface="Arial" charset="0"/>
            </a:endParaRPr>
          </a:p>
        </p:txBody>
      </p:sp>
      <p:sp>
        <p:nvSpPr>
          <p:cNvPr id="181" name="Rectangle 2"/>
          <p:cNvSpPr>
            <a:spLocks noChangeArrowheads="1"/>
          </p:cNvSpPr>
          <p:nvPr/>
        </p:nvSpPr>
        <p:spPr bwMode="auto">
          <a:xfrm>
            <a:off x="6163334" y="6040650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(d)</a:t>
            </a:r>
            <a:endParaRPr lang="en-US" altLang="en-US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>
          <a:xfrm>
            <a:off x="685800" y="90488"/>
            <a:ext cx="7773988" cy="838200"/>
          </a:xfrm>
        </p:spPr>
        <p:txBody>
          <a:bodyPr/>
          <a:lstStyle/>
          <a:p>
            <a:r>
              <a:rPr lang="en-US" altLang="zh-TW" sz="4600" smtClean="0">
                <a:ea typeface="Verdana" pitchFamily="34" charset="0"/>
                <a:cs typeface="Arial" charset="0"/>
              </a:rPr>
              <a:t>Outline</a:t>
            </a:r>
            <a:endParaRPr lang="zh-TW" altLang="en-US" sz="4600" smtClean="0">
              <a:ea typeface="Verdana" pitchFamily="34" charset="0"/>
              <a:cs typeface="Arial" charset="0"/>
            </a:endParaRP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 smtClean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 smtClean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 smtClean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 smtClean="0"/>
              <a:t>Preliminary</a:t>
            </a:r>
            <a:endParaRPr lang="en-US" altLang="zh-TW" dirty="0" smtClean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 smtClean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Algorithms</a:t>
            </a:r>
            <a:endParaRPr lang="en-US" altLang="zh-TW" dirty="0" smtClean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 smtClean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 smtClean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 smtClean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16388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BC4E98-4531-4921-AFAC-5C80EA7695D7}" type="slidenum">
              <a:rPr>
                <a:latin typeface="+mj-lt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zh-TW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0" y="-1488"/>
            <a:ext cx="9144000" cy="838200"/>
          </a:xfrm>
        </p:spPr>
        <p:txBody>
          <a:bodyPr/>
          <a:lstStyle/>
          <a:p>
            <a:pPr marL="107950"/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Minimum-weight </a:t>
            </a: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Clique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Problem [</a:t>
            </a: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3] </a:t>
            </a: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altLang="zh-TW" dirty="0"/>
          </a:p>
        </p:txBody>
      </p:sp>
      <p:grpSp>
        <p:nvGrpSpPr>
          <p:cNvPr id="5" name="Group 4"/>
          <p:cNvGrpSpPr/>
          <p:nvPr/>
        </p:nvGrpSpPr>
        <p:grpSpPr>
          <a:xfrm>
            <a:off x="1615055" y="2073525"/>
            <a:ext cx="5955024" cy="3875755"/>
            <a:chOff x="1857336" y="2228074"/>
            <a:chExt cx="5955024" cy="3875755"/>
          </a:xfrm>
        </p:grpSpPr>
        <p:sp>
          <p:nvSpPr>
            <p:cNvPr id="6" name="Oval 180"/>
            <p:cNvSpPr>
              <a:spLocks noChangeArrowheads="1"/>
            </p:cNvSpPr>
            <p:nvPr/>
          </p:nvSpPr>
          <p:spPr bwMode="auto">
            <a:xfrm>
              <a:off x="2577416" y="2228074"/>
              <a:ext cx="1221721" cy="522418"/>
            </a:xfrm>
            <a:prstGeom prst="ellipse">
              <a:avLst/>
            </a:prstGeom>
            <a:solidFill>
              <a:srgbClr val="CCECFF"/>
            </a:solidFill>
            <a:ln w="254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000" tIns="46800" rIns="90000" bIns="46800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" name="Straight Connector 212"/>
            <p:cNvCxnSpPr>
              <a:cxnSpLocks noChangeShapeType="1"/>
              <a:stCxn id="6" idx="4"/>
              <a:endCxn id="52" idx="0"/>
            </p:cNvCxnSpPr>
            <p:nvPr/>
          </p:nvCxnSpPr>
          <p:spPr bwMode="auto">
            <a:xfrm flipH="1">
              <a:off x="2734589" y="2750492"/>
              <a:ext cx="453688" cy="242168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Straight Connector 213"/>
            <p:cNvCxnSpPr>
              <a:cxnSpLocks noChangeShapeType="1"/>
              <a:stCxn id="50" idx="4"/>
              <a:endCxn id="52" idx="0"/>
            </p:cNvCxnSpPr>
            <p:nvPr/>
          </p:nvCxnSpPr>
          <p:spPr bwMode="auto">
            <a:xfrm>
              <a:off x="2468197" y="3493936"/>
              <a:ext cx="266392" cy="1678239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Connector 216"/>
            <p:cNvCxnSpPr>
              <a:cxnSpLocks noChangeShapeType="1"/>
              <a:stCxn id="6" idx="6"/>
              <a:endCxn id="56" idx="2"/>
            </p:cNvCxnSpPr>
            <p:nvPr/>
          </p:nvCxnSpPr>
          <p:spPr bwMode="auto">
            <a:xfrm>
              <a:off x="3799137" y="2489283"/>
              <a:ext cx="2719494" cy="105691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217"/>
            <p:cNvCxnSpPr>
              <a:cxnSpLocks noChangeShapeType="1"/>
              <a:stCxn id="50" idx="5"/>
              <a:endCxn id="56" idx="2"/>
            </p:cNvCxnSpPr>
            <p:nvPr/>
          </p:nvCxnSpPr>
          <p:spPr bwMode="auto">
            <a:xfrm>
              <a:off x="2900140" y="3417430"/>
              <a:ext cx="3618491" cy="12876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218"/>
            <p:cNvCxnSpPr>
              <a:cxnSpLocks noChangeShapeType="1"/>
              <a:stCxn id="6" idx="6"/>
              <a:endCxn id="54" idx="1"/>
            </p:cNvCxnSpPr>
            <p:nvPr/>
          </p:nvCxnSpPr>
          <p:spPr bwMode="auto">
            <a:xfrm>
              <a:off x="3799137" y="2489283"/>
              <a:ext cx="2826403" cy="2798061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Connector 219"/>
            <p:cNvCxnSpPr>
              <a:cxnSpLocks noChangeShapeType="1"/>
              <a:stCxn id="50" idx="5"/>
              <a:endCxn id="54" idx="1"/>
            </p:cNvCxnSpPr>
            <p:nvPr/>
          </p:nvCxnSpPr>
          <p:spPr bwMode="auto">
            <a:xfrm>
              <a:off x="2900140" y="3417430"/>
              <a:ext cx="3725400" cy="1869914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Connector 221"/>
            <p:cNvCxnSpPr>
              <a:cxnSpLocks noChangeShapeType="1"/>
              <a:stCxn id="6" idx="6"/>
              <a:endCxn id="48" idx="2"/>
            </p:cNvCxnSpPr>
            <p:nvPr/>
          </p:nvCxnSpPr>
          <p:spPr bwMode="auto">
            <a:xfrm>
              <a:off x="3799137" y="2489283"/>
              <a:ext cx="2791502" cy="2021612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222"/>
            <p:cNvCxnSpPr>
              <a:cxnSpLocks noChangeShapeType="1"/>
              <a:stCxn id="50" idx="5"/>
              <a:endCxn id="48" idx="2"/>
            </p:cNvCxnSpPr>
            <p:nvPr/>
          </p:nvCxnSpPr>
          <p:spPr bwMode="auto">
            <a:xfrm>
              <a:off x="2900140" y="3417430"/>
              <a:ext cx="3690499" cy="109346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225"/>
                <p:cNvSpPr txBox="1">
                  <a:spLocks noChangeArrowheads="1"/>
                </p:cNvSpPr>
                <p:nvPr/>
              </p:nvSpPr>
              <p:spPr bwMode="auto">
                <a:xfrm rot="2288279">
                  <a:off x="4513387" y="2910570"/>
                  <a:ext cx="907490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A1-C2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24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2288279">
                  <a:off x="4513387" y="2910570"/>
                  <a:ext cx="907490" cy="36298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Connector 236"/>
            <p:cNvCxnSpPr>
              <a:cxnSpLocks noChangeShapeType="1"/>
              <a:stCxn id="56" idx="2"/>
              <a:endCxn id="52" idx="6"/>
            </p:cNvCxnSpPr>
            <p:nvPr/>
          </p:nvCxnSpPr>
          <p:spPr bwMode="auto">
            <a:xfrm flipH="1">
              <a:off x="3345449" y="3546193"/>
              <a:ext cx="3173182" cy="1887191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237"/>
            <p:cNvCxnSpPr>
              <a:cxnSpLocks noChangeShapeType="1"/>
              <a:stCxn id="48" idx="2"/>
              <a:endCxn id="52" idx="6"/>
            </p:cNvCxnSpPr>
            <p:nvPr/>
          </p:nvCxnSpPr>
          <p:spPr bwMode="auto">
            <a:xfrm flipH="1">
              <a:off x="3345449" y="4510895"/>
              <a:ext cx="3245190" cy="922489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238"/>
            <p:cNvCxnSpPr>
              <a:cxnSpLocks noChangeShapeType="1"/>
              <a:stCxn id="54" idx="2"/>
              <a:endCxn id="52" idx="6"/>
            </p:cNvCxnSpPr>
            <p:nvPr/>
          </p:nvCxnSpPr>
          <p:spPr bwMode="auto">
            <a:xfrm flipH="1" flipV="1">
              <a:off x="3345449" y="5433384"/>
              <a:ext cx="3101174" cy="3866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9" name="Group 18"/>
            <p:cNvGrpSpPr/>
            <p:nvPr/>
          </p:nvGrpSpPr>
          <p:grpSpPr>
            <a:xfrm>
              <a:off x="6518631" y="3284984"/>
              <a:ext cx="1221721" cy="522418"/>
              <a:chOff x="1752588" y="2787413"/>
              <a:chExt cx="1221721" cy="522418"/>
            </a:xfrm>
          </p:grpSpPr>
          <p:sp>
            <p:nvSpPr>
              <p:cNvPr id="56" name="Oval 180"/>
              <p:cNvSpPr>
                <a:spLocks noChangeArrowheads="1"/>
              </p:cNvSpPr>
              <p:nvPr/>
            </p:nvSpPr>
            <p:spPr bwMode="auto">
              <a:xfrm>
                <a:off x="1752588" y="2787413"/>
                <a:ext cx="1221721" cy="522418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TextBox 181"/>
              <p:cNvSpPr txBox="1">
                <a:spLocks noChangeArrowheads="1"/>
              </p:cNvSpPr>
              <p:nvPr/>
            </p:nvSpPr>
            <p:spPr bwMode="auto">
              <a:xfrm>
                <a:off x="1834189" y="2907957"/>
                <a:ext cx="10419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C1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, 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C1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en-US" altLang="en-US" sz="20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446623" y="5210838"/>
              <a:ext cx="1221721" cy="522418"/>
              <a:chOff x="1752588" y="2787413"/>
              <a:chExt cx="1221721" cy="522418"/>
            </a:xfrm>
          </p:grpSpPr>
          <p:sp>
            <p:nvSpPr>
              <p:cNvPr id="54" name="Oval 180"/>
              <p:cNvSpPr>
                <a:spLocks noChangeArrowheads="1"/>
              </p:cNvSpPr>
              <p:nvPr/>
            </p:nvSpPr>
            <p:spPr bwMode="auto">
              <a:xfrm>
                <a:off x="1752588" y="2787413"/>
                <a:ext cx="1221721" cy="522418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TextBox 181"/>
              <p:cNvSpPr txBox="1">
                <a:spLocks noChangeArrowheads="1"/>
              </p:cNvSpPr>
              <p:nvPr/>
            </p:nvSpPr>
            <p:spPr bwMode="auto">
              <a:xfrm>
                <a:off x="1834189" y="2907957"/>
                <a:ext cx="10419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C3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, 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C3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en-US" altLang="en-US" sz="20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123728" y="5172175"/>
              <a:ext cx="1221721" cy="522418"/>
              <a:chOff x="1752588" y="2787413"/>
              <a:chExt cx="1221721" cy="522418"/>
            </a:xfrm>
          </p:grpSpPr>
          <p:sp>
            <p:nvSpPr>
              <p:cNvPr id="52" name="Oval 180"/>
              <p:cNvSpPr>
                <a:spLocks noChangeArrowheads="1"/>
              </p:cNvSpPr>
              <p:nvPr/>
            </p:nvSpPr>
            <p:spPr bwMode="auto">
              <a:xfrm>
                <a:off x="1752588" y="2787413"/>
                <a:ext cx="1221721" cy="522418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TextBox 181"/>
              <p:cNvSpPr txBox="1">
                <a:spLocks noChangeArrowheads="1"/>
              </p:cNvSpPr>
              <p:nvPr/>
            </p:nvSpPr>
            <p:spPr bwMode="auto">
              <a:xfrm>
                <a:off x="1834189" y="2907957"/>
                <a:ext cx="10419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B1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, 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B1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en-US" altLang="en-US" sz="20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2" name="Group 138"/>
            <p:cNvGrpSpPr/>
            <p:nvPr/>
          </p:nvGrpSpPr>
          <p:grpSpPr>
            <a:xfrm>
              <a:off x="1857336" y="2971518"/>
              <a:ext cx="1221721" cy="522418"/>
              <a:chOff x="1752588" y="2787413"/>
              <a:chExt cx="1221721" cy="522418"/>
            </a:xfrm>
          </p:grpSpPr>
          <p:sp>
            <p:nvSpPr>
              <p:cNvPr id="50" name="Oval 180"/>
              <p:cNvSpPr>
                <a:spLocks noChangeArrowheads="1"/>
              </p:cNvSpPr>
              <p:nvPr/>
            </p:nvSpPr>
            <p:spPr bwMode="auto">
              <a:xfrm>
                <a:off x="1752588" y="2787413"/>
                <a:ext cx="1221721" cy="522418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TextBox 181"/>
              <p:cNvSpPr txBox="1">
                <a:spLocks noChangeArrowheads="1"/>
              </p:cNvSpPr>
              <p:nvPr/>
            </p:nvSpPr>
            <p:spPr bwMode="auto">
              <a:xfrm>
                <a:off x="1834189" y="2907957"/>
                <a:ext cx="10419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A2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, 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A2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en-US" altLang="en-US" sz="20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3" name="Group 138"/>
            <p:cNvGrpSpPr/>
            <p:nvPr/>
          </p:nvGrpSpPr>
          <p:grpSpPr>
            <a:xfrm>
              <a:off x="6590639" y="4249686"/>
              <a:ext cx="1221721" cy="522418"/>
              <a:chOff x="1752588" y="2787413"/>
              <a:chExt cx="1221721" cy="522418"/>
            </a:xfrm>
          </p:grpSpPr>
          <p:sp>
            <p:nvSpPr>
              <p:cNvPr id="48" name="Oval 180"/>
              <p:cNvSpPr>
                <a:spLocks noChangeArrowheads="1"/>
              </p:cNvSpPr>
              <p:nvPr/>
            </p:nvSpPr>
            <p:spPr bwMode="auto">
              <a:xfrm>
                <a:off x="1752588" y="2787413"/>
                <a:ext cx="1221721" cy="522418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TextBox 181"/>
              <p:cNvSpPr txBox="1">
                <a:spLocks noChangeArrowheads="1"/>
              </p:cNvSpPr>
              <p:nvPr/>
            </p:nvSpPr>
            <p:spPr bwMode="auto">
              <a:xfrm>
                <a:off x="1834189" y="2907957"/>
                <a:ext cx="10419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C2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, 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C2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en-US" altLang="en-US" sz="20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181"/>
            <p:cNvSpPr txBox="1">
              <a:spLocks noChangeArrowheads="1"/>
            </p:cNvSpPr>
            <p:nvPr/>
          </p:nvSpPr>
          <p:spPr bwMode="auto">
            <a:xfrm>
              <a:off x="2666040" y="2339698"/>
              <a:ext cx="10419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en-US" altLang="en-US" sz="2000" baseline="-25000" dirty="0" smtClean="0">
                  <a:latin typeface="Arial" pitchFamily="34" charset="0"/>
                  <a:cs typeface="Arial" pitchFamily="34" charset="0"/>
                </a:rPr>
                <a:t>A1</a:t>
              </a:r>
              <a:r>
                <a:rPr lang="en-US" altLang="en-US" sz="2000" baseline="30000" dirty="0" smtClean="0"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altLang="en-US" sz="2000" dirty="0" smtClean="0">
                  <a:latin typeface="Arial" pitchFamily="34" charset="0"/>
                  <a:cs typeface="Arial" pitchFamily="34" charset="0"/>
                </a:rPr>
                <a:t>, n</a:t>
              </a:r>
              <a:r>
                <a:rPr lang="en-US" altLang="en-US" sz="2000" baseline="-25000" dirty="0" smtClean="0">
                  <a:latin typeface="Arial" pitchFamily="34" charset="0"/>
                  <a:cs typeface="Arial" pitchFamily="34" charset="0"/>
                </a:rPr>
                <a:t>A1</a:t>
              </a:r>
              <a:r>
                <a:rPr lang="en-US" altLang="en-US" sz="2000" baseline="30000" dirty="0" smtClean="0">
                  <a:latin typeface="Arial" pitchFamily="34" charset="0"/>
                  <a:cs typeface="Arial" pitchFamily="34" charset="0"/>
                </a:rPr>
                <a:t>d</a:t>
              </a:r>
              <a:endParaRPr lang="en-US" altLang="en-US" sz="2000" baseline="-25000" dirty="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25"/>
                <p:cNvSpPr txBox="1">
                  <a:spLocks noChangeArrowheads="1"/>
                </p:cNvSpPr>
                <p:nvPr/>
              </p:nvSpPr>
              <p:spPr bwMode="auto">
                <a:xfrm rot="1329001">
                  <a:off x="4821876" y="2637323"/>
                  <a:ext cx="837174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A1-C1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69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329001">
                  <a:off x="4821876" y="2637323"/>
                  <a:ext cx="837174" cy="36298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463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25"/>
                <p:cNvSpPr txBox="1">
                  <a:spLocks noChangeArrowheads="1"/>
                </p:cNvSpPr>
                <p:nvPr/>
              </p:nvSpPr>
              <p:spPr bwMode="auto">
                <a:xfrm rot="2716280">
                  <a:off x="4927011" y="3603221"/>
                  <a:ext cx="86888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A1-C3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0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2716280">
                  <a:off x="4927011" y="3603221"/>
                  <a:ext cx="868888" cy="36298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25"/>
                <p:cNvSpPr txBox="1">
                  <a:spLocks noChangeArrowheads="1"/>
                </p:cNvSpPr>
                <p:nvPr/>
              </p:nvSpPr>
              <p:spPr bwMode="auto">
                <a:xfrm>
                  <a:off x="3546784" y="3068960"/>
                  <a:ext cx="754286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A2-C1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1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546784" y="3068960"/>
                  <a:ext cx="754286" cy="36298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2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25"/>
                <p:cNvSpPr txBox="1">
                  <a:spLocks noChangeArrowheads="1"/>
                </p:cNvSpPr>
                <p:nvPr/>
              </p:nvSpPr>
              <p:spPr bwMode="auto">
                <a:xfrm rot="1200200">
                  <a:off x="4106368" y="3530821"/>
                  <a:ext cx="784385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A2-C2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2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200200">
                  <a:off x="4106368" y="3530821"/>
                  <a:ext cx="784385" cy="36298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911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25"/>
                <p:cNvSpPr txBox="1">
                  <a:spLocks noChangeArrowheads="1"/>
                </p:cNvSpPr>
                <p:nvPr/>
              </p:nvSpPr>
              <p:spPr bwMode="auto">
                <a:xfrm rot="1698703">
                  <a:off x="4328175" y="3952412"/>
                  <a:ext cx="780494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A2-C3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3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698703">
                  <a:off x="4328175" y="3952412"/>
                  <a:ext cx="780494" cy="36298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614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25"/>
                <p:cNvSpPr txBox="1">
                  <a:spLocks noChangeArrowheads="1"/>
                </p:cNvSpPr>
                <p:nvPr/>
              </p:nvSpPr>
              <p:spPr bwMode="auto">
                <a:xfrm rot="19760461">
                  <a:off x="4029769" y="4389359"/>
                  <a:ext cx="840094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B1-C1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4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9760461">
                  <a:off x="4029769" y="4389359"/>
                  <a:ext cx="840094" cy="36298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2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225"/>
                <p:cNvSpPr txBox="1">
                  <a:spLocks noChangeArrowheads="1"/>
                </p:cNvSpPr>
                <p:nvPr/>
              </p:nvSpPr>
              <p:spPr bwMode="auto">
                <a:xfrm rot="20437105">
                  <a:off x="4679015" y="4574533"/>
                  <a:ext cx="890173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B1-C2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5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20437105">
                  <a:off x="4679015" y="4574533"/>
                  <a:ext cx="890173" cy="362984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4717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225"/>
                <p:cNvSpPr txBox="1">
                  <a:spLocks noChangeArrowheads="1"/>
                </p:cNvSpPr>
                <p:nvPr/>
              </p:nvSpPr>
              <p:spPr bwMode="auto">
                <a:xfrm>
                  <a:off x="4283968" y="5082240"/>
                  <a:ext cx="90617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altLang="en-US" sz="1800" b="1" i="1">
                            <a:latin typeface="Cambria Math"/>
                            <a:ea typeface="Cambria Math"/>
                            <a:cs typeface="Arial" pitchFamily="34" charset="0"/>
                            <a:sym typeface="Symbol"/>
                          </a:rPr>
                          <m:t>𝝐</m:t>
                        </m:r>
                        <m:r>
                          <m:rPr>
                            <m:nor/>
                          </m:rPr>
                          <a:rPr lang="en-US" altLang="en-US" sz="1800" baseline="-25000" dirty="0">
                            <a:latin typeface="Arial" pitchFamily="34" charset="0"/>
                            <a:cs typeface="Arial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altLang="en-US" sz="1800" baseline="-25000" dirty="0">
                            <a:latin typeface="Arial" pitchFamily="34" charset="0"/>
                            <a:cs typeface="Arial" pitchFamily="34" charset="0"/>
                          </a:rPr>
                          <m:t>1−</m:t>
                        </m:r>
                        <m:r>
                          <m:rPr>
                            <m:nor/>
                          </m:rPr>
                          <a:rPr lang="en-US" altLang="en-US" sz="1800" baseline="-25000" dirty="0">
                            <a:latin typeface="Arial" pitchFamily="34" charset="0"/>
                            <a:cs typeface="Arial" pitchFamily="34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en-US" sz="1800" b="0" i="0" baseline="-25000" dirty="0" smtClean="0">
                            <a:latin typeface="Arial" pitchFamily="34" charset="0"/>
                            <a:cs typeface="Arial" pitchFamily="34" charset="0"/>
                          </a:rPr>
                          <m:t>3</m:t>
                        </m:r>
                      </m:oMath>
                    </m:oMathPara>
                  </a14:m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6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283968" y="5082240"/>
                  <a:ext cx="906178" cy="362984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339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225"/>
                <p:cNvSpPr txBox="1">
                  <a:spLocks noChangeArrowheads="1"/>
                </p:cNvSpPr>
                <p:nvPr/>
              </p:nvSpPr>
              <p:spPr bwMode="auto">
                <a:xfrm rot="4877241">
                  <a:off x="2044725" y="4035824"/>
                  <a:ext cx="82618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A2-B1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7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4877241">
                  <a:off x="2044725" y="4035824"/>
                  <a:ext cx="826188" cy="362984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l="-1125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225"/>
                <p:cNvSpPr txBox="1">
                  <a:spLocks noChangeArrowheads="1"/>
                </p:cNvSpPr>
                <p:nvPr/>
              </p:nvSpPr>
              <p:spPr bwMode="auto">
                <a:xfrm rot="6180988">
                  <a:off x="2561813" y="4435620"/>
                  <a:ext cx="876919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A1-B1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78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6180988">
                  <a:off x="2561813" y="4435620"/>
                  <a:ext cx="876919" cy="362984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l="-6522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5" name="Group 138"/>
            <p:cNvGrpSpPr/>
            <p:nvPr/>
          </p:nvGrpSpPr>
          <p:grpSpPr>
            <a:xfrm>
              <a:off x="3738437" y="5581411"/>
              <a:ext cx="1221721" cy="522418"/>
              <a:chOff x="1752588" y="2787413"/>
              <a:chExt cx="1221721" cy="522418"/>
            </a:xfrm>
          </p:grpSpPr>
          <p:sp>
            <p:nvSpPr>
              <p:cNvPr id="46" name="Oval 180"/>
              <p:cNvSpPr>
                <a:spLocks noChangeArrowheads="1"/>
              </p:cNvSpPr>
              <p:nvPr/>
            </p:nvSpPr>
            <p:spPr bwMode="auto">
              <a:xfrm>
                <a:off x="1752588" y="2787413"/>
                <a:ext cx="1221721" cy="522418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Box 181"/>
              <p:cNvSpPr txBox="1">
                <a:spLocks noChangeArrowheads="1"/>
              </p:cNvSpPr>
              <p:nvPr/>
            </p:nvSpPr>
            <p:spPr bwMode="auto">
              <a:xfrm>
                <a:off x="1834189" y="2907957"/>
                <a:ext cx="10419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B2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altLang="en-US" sz="2000" dirty="0" smtClean="0">
                    <a:latin typeface="Arial" pitchFamily="34" charset="0"/>
                    <a:cs typeface="Arial" pitchFamily="34" charset="0"/>
                  </a:rPr>
                  <a:t>, n</a:t>
                </a:r>
                <a:r>
                  <a:rPr lang="en-US" altLang="en-US" sz="2000" baseline="-25000" dirty="0" smtClean="0">
                    <a:latin typeface="Arial" pitchFamily="34" charset="0"/>
                    <a:cs typeface="Arial" pitchFamily="34" charset="0"/>
                  </a:rPr>
                  <a:t>B2</a:t>
                </a:r>
                <a:r>
                  <a:rPr lang="en-US" altLang="en-US" sz="2000" baseline="30000" dirty="0" smtClean="0">
                    <a:latin typeface="Arial" pitchFamily="34" charset="0"/>
                    <a:cs typeface="Arial" pitchFamily="34" charset="0"/>
                  </a:rPr>
                  <a:t>d</a:t>
                </a:r>
                <a:endParaRPr lang="en-US" altLang="en-US" sz="20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36" name="Straight Connector 238"/>
            <p:cNvCxnSpPr>
              <a:cxnSpLocks noChangeShapeType="1"/>
              <a:stCxn id="54" idx="2"/>
              <a:endCxn id="46" idx="6"/>
            </p:cNvCxnSpPr>
            <p:nvPr/>
          </p:nvCxnSpPr>
          <p:spPr bwMode="auto">
            <a:xfrm flipH="1">
              <a:off x="4960158" y="5472047"/>
              <a:ext cx="1486465" cy="370573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Connector 238"/>
            <p:cNvCxnSpPr>
              <a:cxnSpLocks noChangeShapeType="1"/>
              <a:stCxn id="48" idx="2"/>
              <a:endCxn id="46" idx="6"/>
            </p:cNvCxnSpPr>
            <p:nvPr/>
          </p:nvCxnSpPr>
          <p:spPr bwMode="auto">
            <a:xfrm flipH="1">
              <a:off x="4960158" y="4510895"/>
              <a:ext cx="1630481" cy="133172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Straight Connector 238"/>
            <p:cNvCxnSpPr>
              <a:cxnSpLocks noChangeShapeType="1"/>
              <a:stCxn id="56" idx="2"/>
              <a:endCxn id="46" idx="6"/>
            </p:cNvCxnSpPr>
            <p:nvPr/>
          </p:nvCxnSpPr>
          <p:spPr bwMode="auto">
            <a:xfrm flipH="1">
              <a:off x="4960158" y="3546193"/>
              <a:ext cx="1558473" cy="229642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Connector 212"/>
            <p:cNvCxnSpPr>
              <a:cxnSpLocks noChangeShapeType="1"/>
              <a:stCxn id="6" idx="4"/>
              <a:endCxn id="46" idx="0"/>
            </p:cNvCxnSpPr>
            <p:nvPr/>
          </p:nvCxnSpPr>
          <p:spPr bwMode="auto">
            <a:xfrm>
              <a:off x="3188277" y="2750492"/>
              <a:ext cx="1161021" cy="2830919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Straight Connector 212"/>
            <p:cNvCxnSpPr>
              <a:cxnSpLocks noChangeShapeType="1"/>
              <a:stCxn id="50" idx="4"/>
              <a:endCxn id="46" idx="0"/>
            </p:cNvCxnSpPr>
            <p:nvPr/>
          </p:nvCxnSpPr>
          <p:spPr bwMode="auto">
            <a:xfrm>
              <a:off x="2468197" y="3493936"/>
              <a:ext cx="1881101" cy="208747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225"/>
                <p:cNvSpPr txBox="1">
                  <a:spLocks noChangeArrowheads="1"/>
                </p:cNvSpPr>
                <p:nvPr/>
              </p:nvSpPr>
              <p:spPr bwMode="auto">
                <a:xfrm rot="3267424">
                  <a:off x="3123020" y="4193195"/>
                  <a:ext cx="82618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A2-B2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1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3267424">
                  <a:off x="3123020" y="4193195"/>
                  <a:ext cx="826188" cy="362984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225"/>
                <p:cNvSpPr txBox="1">
                  <a:spLocks noChangeArrowheads="1"/>
                </p:cNvSpPr>
                <p:nvPr/>
              </p:nvSpPr>
              <p:spPr bwMode="auto">
                <a:xfrm rot="4043897">
                  <a:off x="3589486" y="4085486"/>
                  <a:ext cx="82618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A1-B2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2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4043897">
                  <a:off x="3589486" y="4085486"/>
                  <a:ext cx="826188" cy="362984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l="-3704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225"/>
                <p:cNvSpPr txBox="1">
                  <a:spLocks noChangeArrowheads="1"/>
                </p:cNvSpPr>
                <p:nvPr/>
              </p:nvSpPr>
              <p:spPr bwMode="auto">
                <a:xfrm rot="20386810">
                  <a:off x="5364999" y="5531041"/>
                  <a:ext cx="90617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B2-C3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4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20386810">
                  <a:off x="5364999" y="5531041"/>
                  <a:ext cx="906178" cy="362984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463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225"/>
                <p:cNvSpPr txBox="1">
                  <a:spLocks noChangeArrowheads="1"/>
                </p:cNvSpPr>
                <p:nvPr/>
              </p:nvSpPr>
              <p:spPr bwMode="auto">
                <a:xfrm rot="19180595">
                  <a:off x="5243280" y="4857768"/>
                  <a:ext cx="90617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B2-C2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5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9180595">
                  <a:off x="5243280" y="4857768"/>
                  <a:ext cx="906178" cy="362984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225"/>
                <p:cNvSpPr txBox="1">
                  <a:spLocks noChangeArrowheads="1"/>
                </p:cNvSpPr>
                <p:nvPr/>
              </p:nvSpPr>
              <p:spPr bwMode="auto">
                <a:xfrm rot="18329794">
                  <a:off x="4817793" y="4861473"/>
                  <a:ext cx="906178" cy="3629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 xmlns:m="http://schemas.openxmlformats.org/officeDocument/2006/math">
                      <m:r>
                        <a:rPr lang="el-GR" altLang="en-US" sz="1800" b="1" i="1">
                          <a:latin typeface="Cambria Math"/>
                          <a:ea typeface="Cambria Math"/>
                          <a:cs typeface="Arial" pitchFamily="34" charset="0"/>
                          <a:sym typeface="Symbol"/>
                        </a:rPr>
                        <m:t>𝝐</m:t>
                      </m:r>
                    </m:oMath>
                  </a14:m>
                  <a:r>
                    <a:rPr lang="en-US" altLang="en-US" sz="1800" baseline="-25000" dirty="0" smtClean="0">
                      <a:latin typeface="Arial" pitchFamily="34" charset="0"/>
                      <a:cs typeface="Arial" pitchFamily="34" charset="0"/>
                    </a:rPr>
                    <a:t>B2-C1</a:t>
                  </a:r>
                  <a:endParaRPr lang="en-US" altLang="en-US" sz="18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86" name="TextBox 2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8329794">
                  <a:off x="4817793" y="4861473"/>
                  <a:ext cx="906178" cy="362984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8" name="矩形 30"/>
          <p:cNvSpPr/>
          <p:nvPr/>
        </p:nvSpPr>
        <p:spPr>
          <a:xfrm>
            <a:off x="542765" y="6269250"/>
            <a:ext cx="7920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4000" indent="-612000"/>
            <a:r>
              <a:rPr lang="en-US" altLang="zh-TW" sz="2000" b="1" dirty="0"/>
              <a:t>[3] Introduction to Algorithms [Cormen, McGraw-Hill</a:t>
            </a:r>
            <a:r>
              <a:rPr lang="en-US" altLang="zh-TW" sz="2000" b="1" dirty="0" smtClean="0"/>
              <a:t>’01]</a:t>
            </a:r>
            <a:endParaRPr lang="zh-TW" altLang="en-US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35318" y="836712"/>
                <a:ext cx="8241138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i="1" dirty="0" err="1" smtClean="0">
                    <a:solidFill>
                      <a:srgbClr val="FF0000"/>
                    </a:solidFill>
                  </a:rPr>
                  <a:t>n</a:t>
                </a:r>
                <a:r>
                  <a:rPr lang="en-US" sz="2400" i="1" baseline="-25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sz="2400" i="1" baseline="30000" dirty="0" err="1" smtClean="0">
                    <a:solidFill>
                      <a:srgbClr val="FF0000"/>
                    </a:solidFill>
                  </a:rPr>
                  <a:t>s</a:t>
                </a:r>
                <a:r>
                  <a:rPr lang="en-US" sz="2400" dirty="0" smtClean="0"/>
                  <a:t>: </a:t>
                </a:r>
                <a:r>
                  <a:rPr lang="en-US" sz="2400" i="1" dirty="0" err="1" smtClean="0"/>
                  <a:t>n</a:t>
                </a:r>
                <a:r>
                  <a:rPr lang="en-US" sz="2400" i="1" baseline="-25000" dirty="0" err="1" smtClean="0"/>
                  <a:t>i</a:t>
                </a:r>
                <a:r>
                  <a:rPr lang="en-US" sz="2400" i="1" baseline="30000" dirty="0" err="1" smtClean="0"/>
                  <a:t>s</a:t>
                </a:r>
                <a:r>
                  <a:rPr lang="en-US" sz="2400" i="1" baseline="-25000" dirty="0" smtClean="0"/>
                  <a:t> </a:t>
                </a:r>
                <a:r>
                  <a:rPr lang="en-US" sz="2400" dirty="0" smtClean="0"/>
                  <a:t>sub-transistors </a:t>
                </a:r>
                <a:r>
                  <a:rPr lang="en-US" sz="2400" dirty="0"/>
                  <a:t>with </a:t>
                </a:r>
                <a:r>
                  <a:rPr lang="en-US" sz="2400" dirty="0">
                    <a:solidFill>
                      <a:srgbClr val="FF0000"/>
                    </a:solidFill>
                  </a:rPr>
                  <a:t>source-side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misalignment </a:t>
                </a:r>
              </a:p>
              <a:p>
                <a:r>
                  <a:rPr lang="en-US" sz="2400" i="1" dirty="0" err="1" smtClean="0">
                    <a:solidFill>
                      <a:srgbClr val="FF0000"/>
                    </a:solidFill>
                  </a:rPr>
                  <a:t>n</a:t>
                </a:r>
                <a:r>
                  <a:rPr lang="en-US" sz="2400" i="1" baseline="-25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sz="2400" i="1" baseline="30000" dirty="0" err="1" smtClean="0">
                    <a:solidFill>
                      <a:srgbClr val="FF0000"/>
                    </a:solidFill>
                  </a:rPr>
                  <a:t>d</a:t>
                </a:r>
                <a:r>
                  <a:rPr lang="en-US" sz="2400" dirty="0" smtClean="0"/>
                  <a:t>: </a:t>
                </a:r>
                <a:r>
                  <a:rPr lang="en-US" sz="2400" i="1" dirty="0" err="1" smtClean="0"/>
                  <a:t>n</a:t>
                </a:r>
                <a:r>
                  <a:rPr lang="en-US" sz="2400" i="1" baseline="-25000" dirty="0" err="1" smtClean="0"/>
                  <a:t>i</a:t>
                </a:r>
                <a:r>
                  <a:rPr lang="en-US" sz="2400" i="1" baseline="30000" dirty="0" err="1" smtClean="0"/>
                  <a:t>d</a:t>
                </a:r>
                <a:r>
                  <a:rPr lang="en-US" sz="2400" i="1" baseline="-25000" dirty="0" smtClean="0"/>
                  <a:t> </a:t>
                </a:r>
                <a:r>
                  <a:rPr lang="en-US" sz="2400" dirty="0" smtClean="0"/>
                  <a:t>sub-transistors </a:t>
                </a:r>
                <a:r>
                  <a:rPr lang="en-US" sz="2400" dirty="0"/>
                  <a:t>with </a:t>
                </a:r>
                <a:r>
                  <a:rPr lang="en-US" sz="2400" dirty="0">
                    <a:solidFill>
                      <a:srgbClr val="FF0000"/>
                    </a:solidFill>
                  </a:rPr>
                  <a:t>drain-side</a:t>
                </a:r>
                <a:r>
                  <a:rPr lang="en-US" sz="2400" dirty="0"/>
                  <a:t> </a:t>
                </a:r>
                <a:r>
                  <a:rPr lang="en-US" sz="2400" dirty="0" smtClean="0"/>
                  <a:t>misalignment</a:t>
                </a:r>
              </a:p>
              <a:p>
                <a14:m>
                  <m:oMath xmlns:m="http://schemas.openxmlformats.org/officeDocument/2006/math">
                    <m:r>
                      <a:rPr lang="el-GR" altLang="en-US" sz="24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Arial" pitchFamily="34" charset="0"/>
                        <a:sym typeface="Symbol"/>
                      </a:rPr>
                      <m:t>𝝐</m:t>
                    </m:r>
                  </m:oMath>
                </a14:m>
                <a:r>
                  <a:rPr lang="en-US" altLang="en-US" sz="2400" i="1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en-US" altLang="en-US" sz="2400" i="1" baseline="-40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altLang="en-US" sz="2400" i="1" baseline="-25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-t</a:t>
                </a:r>
                <a:r>
                  <a:rPr lang="en-US" altLang="en-US" sz="2400" i="1" baseline="-40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j</a:t>
                </a:r>
                <a:r>
                  <a:rPr lang="en-US" sz="2400" dirty="0" smtClean="0"/>
                  <a:t>: the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current mismatch </a:t>
                </a:r>
                <a:r>
                  <a:rPr lang="en-US" sz="2400" dirty="0" smtClean="0"/>
                  <a:t>between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t</a:t>
                </a:r>
                <a:r>
                  <a:rPr lang="en-US" sz="2400" i="1" baseline="-25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t</a:t>
                </a:r>
                <a:r>
                  <a:rPr lang="en-US" sz="2400" i="1" baseline="-25000" dirty="0" err="1">
                    <a:solidFill>
                      <a:srgbClr val="FF0000"/>
                    </a:solidFill>
                  </a:rPr>
                  <a:t>j</a:t>
                </a:r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18" y="836712"/>
                <a:ext cx="8241138" cy="1200329"/>
              </a:xfrm>
              <a:prstGeom prst="rect">
                <a:avLst/>
              </a:prstGeom>
              <a:blipFill rotWithShape="1">
                <a:blip r:embed="rId19"/>
                <a:stretch>
                  <a:fillRect l="-1109" t="-3553" b="-13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253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內容版面配置區 2"/>
          <p:cNvSpPr>
            <a:spLocks noGrp="1"/>
          </p:cNvSpPr>
          <p:nvPr>
            <p:ph idx="1"/>
          </p:nvPr>
        </p:nvSpPr>
        <p:spPr>
          <a:xfrm>
            <a:off x="428624" y="857250"/>
            <a:ext cx="8715375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</a:t>
            </a:r>
            <a:r>
              <a:rPr lang="en-US" dirty="0" smtClean="0"/>
              <a:t>Algorithms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Determination of Sub-transistor Orientations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Common-Centroid FinFET Placement Considering Dispersion and Diffusion Sharing </a:t>
            </a:r>
            <a:endParaRPr lang="en-US" altLang="zh-TW" dirty="0" smtClean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lvl="2">
              <a:buClr>
                <a:srgbClr val="000000"/>
              </a:buClr>
            </a:pPr>
            <a:r>
              <a:rPr lang="en-US" altLang="zh-TW" dirty="0">
                <a:solidFill>
                  <a:schemeClr val="tx1"/>
                </a:solidFill>
                <a:cs typeface="Arial" charset="0"/>
              </a:rPr>
              <a:t>Euler </a:t>
            </a:r>
            <a:r>
              <a:rPr lang="en-US" altLang="zh-TW" dirty="0" smtClean="0">
                <a:solidFill>
                  <a:schemeClr val="tx1"/>
                </a:solidFill>
                <a:cs typeface="Arial" charset="0"/>
              </a:rPr>
              <a:t>Path</a:t>
            </a:r>
          </a:p>
          <a:p>
            <a:pPr lvl="2">
              <a:buClr>
                <a:srgbClr val="000000"/>
              </a:buClr>
            </a:pPr>
            <a:r>
              <a:rPr lang="en-US" altLang="zh-TW" dirty="0">
                <a:solidFill>
                  <a:schemeClr val="tx1"/>
                </a:solidFill>
                <a:cs typeface="Arial" charset="0"/>
              </a:rPr>
              <a:t>Dispersion Degree Maximization during Searching the Euler Path </a:t>
            </a:r>
            <a:endParaRPr lang="en-US" altLang="zh-TW" dirty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Dispersion Degree Maximization</a:t>
            </a:r>
            <a:endParaRPr lang="en-US" altLang="zh-TW" dirty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3555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127CB1-19B5-49F8-9CED-08368F326F19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07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0" y="-1488"/>
            <a:ext cx="9144000" cy="838200"/>
          </a:xfrm>
        </p:spPr>
        <p:txBody>
          <a:bodyPr tIns="0" bIns="0"/>
          <a:lstStyle/>
          <a:p>
            <a:pPr marL="107950">
              <a:lnSpc>
                <a:spcPct val="90000"/>
              </a:lnSpc>
            </a:pP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Common-Centroid FinFET Placement Considering Dispersion and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Diffusion Sharing </a:t>
            </a:r>
            <a:endParaRPr lang="en-US" altLang="zh-TW" sz="3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altLang="zh-TW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916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61962" y="857250"/>
                <a:ext cx="8682038" cy="3723878"/>
              </a:xfrm>
            </p:spPr>
            <p:txBody>
              <a:bodyPr/>
              <a:lstStyle/>
              <a:p>
                <a:r>
                  <a:rPr lang="en-US" dirty="0" smtClean="0"/>
                  <a:t>The sub-transistors in </a:t>
                </a:r>
                <a:r>
                  <a:rPr lang="en-US" i="1" dirty="0" smtClean="0">
                    <a:solidFill>
                      <a:srgbClr val="FF0000"/>
                    </a:solidFill>
                  </a:rPr>
                  <a:t>(m - 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i="1" dirty="0" smtClean="0">
                    <a:solidFill>
                      <a:srgbClr val="FF0000"/>
                    </a:solidFill>
                  </a:rPr>
                  <a:t> + 1)</a:t>
                </a:r>
                <a:r>
                  <a:rPr lang="en-US" i="1" baseline="30000" dirty="0" err="1" smtClean="0">
                    <a:solidFill>
                      <a:srgbClr val="FF0000"/>
                    </a:solidFill>
                  </a:rPr>
                  <a:t>th</a:t>
                </a:r>
                <a:r>
                  <a:rPr lang="en-US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row </a:t>
                </a:r>
                <a:r>
                  <a:rPr lang="en-US" dirty="0" smtClean="0"/>
                  <a:t>are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symmetrical</a:t>
                </a:r>
                <a:r>
                  <a:rPr lang="en-US" dirty="0" smtClean="0"/>
                  <a:t> to that in 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i="1" baseline="30000" dirty="0" err="1" smtClean="0">
                    <a:solidFill>
                      <a:srgbClr val="FF0000"/>
                    </a:solidFill>
                  </a:rPr>
                  <a:t>th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row </a:t>
                </a:r>
                <a:r>
                  <a:rPr lang="en-US" dirty="0" smtClean="0"/>
                  <a:t>for an </a:t>
                </a:r>
                <a:r>
                  <a:rPr lang="en-US" i="1" dirty="0" smtClean="0">
                    <a:solidFill>
                      <a:srgbClr val="FF0000"/>
                    </a:solidFill>
                  </a:rPr>
                  <a:t>m</a:t>
                </a:r>
                <a:r>
                  <a:rPr lang="en-US" dirty="0" smtClean="0"/>
                  <a:t>-row placement</a:t>
                </a: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Find </a:t>
                </a:r>
                <a:r>
                  <a:rPr lang="en-US" dirty="0" smtClean="0"/>
                  <a:t>the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representative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transistors</a:t>
                </a:r>
                <a:r>
                  <a:rPr lang="en-US" dirty="0" smtClean="0"/>
                  <a:t> </a:t>
                </a:r>
                <a:r>
                  <a:rPr lang="en-US" dirty="0"/>
                  <a:t>of each transistor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Distribute </a:t>
                </a:r>
                <a:r>
                  <a:rPr lang="en-US" dirty="0"/>
                  <a:t>all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representative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transistors</a:t>
                </a:r>
                <a:r>
                  <a:rPr lang="en-US" dirty="0" smtClean="0"/>
                  <a:t> </a:t>
                </a:r>
                <a:r>
                  <a:rPr lang="en-US" dirty="0"/>
                  <a:t>of each </a:t>
                </a:r>
                <a:r>
                  <a:rPr lang="en-US" dirty="0" smtClean="0"/>
                  <a:t>transistor, </a:t>
                </a:r>
                <a:r>
                  <a:rPr lang="en-US" i="1" dirty="0" err="1" smtClean="0">
                    <a:solidFill>
                      <a:srgbClr val="FF0000"/>
                    </a:solidFill>
                  </a:rPr>
                  <a:t>t</a:t>
                </a:r>
                <a:r>
                  <a:rPr lang="en-US" i="1" baseline="-25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dirty="0" smtClean="0"/>
                  <a:t>, </a:t>
                </a:r>
                <a:r>
                  <a:rPr lang="en-US" dirty="0"/>
                  <a:t>to </a:t>
                </a:r>
                <a:r>
                  <a:rPr lang="en-US" dirty="0" smtClean="0"/>
                  <a:t>different rows</a:t>
                </a:r>
              </a:p>
              <a:p>
                <a:pPr marL="914400" lvl="1" indent="-457200">
                  <a:buClr>
                    <a:srgbClr val="0000FF"/>
                  </a:buClr>
                  <a:buSzPct val="100000"/>
                  <a:buFont typeface="+mj-lt"/>
                  <a:buAutoNum type="arabicPeriod"/>
                </a:pPr>
                <a:r>
                  <a:rPr lang="en-US" dirty="0" smtClean="0"/>
                  <a:t>The </a:t>
                </a:r>
                <a:r>
                  <a:rPr lang="en-US" dirty="0"/>
                  <a:t>number of </a:t>
                </a:r>
                <a:r>
                  <a:rPr lang="en-US" dirty="0">
                    <a:solidFill>
                      <a:srgbClr val="FF0000"/>
                    </a:solidFill>
                  </a:rPr>
                  <a:t>representative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transistors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of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i="1" dirty="0" err="1">
                    <a:solidFill>
                      <a:srgbClr val="FF0000"/>
                    </a:solidFill>
                  </a:rPr>
                  <a:t>t</a:t>
                </a:r>
                <a:r>
                  <a:rPr lang="en-US" altLang="zh-TW" i="1" baseline="-25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altLang="zh-TW" i="1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/>
                  <a:t>is </a:t>
                </a:r>
                <a:r>
                  <a:rPr lang="en-US" dirty="0">
                    <a:solidFill>
                      <a:srgbClr val="FF0000"/>
                    </a:solidFill>
                  </a:rPr>
                  <a:t>greater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 smtClean="0">
                  <a:solidFill>
                    <a:srgbClr val="FF0000"/>
                  </a:solidFill>
                </a:endParaRPr>
              </a:p>
              <a:p>
                <a:pPr lvl="2"/>
                <a:r>
                  <a:rPr lang="en-US" sz="2000" dirty="0" smtClean="0">
                    <a:solidFill>
                      <a:srgbClr val="FF0000"/>
                    </a:solidFill>
                  </a:rPr>
                  <a:t>Evenly </a:t>
                </a:r>
                <a:r>
                  <a:rPr lang="en-US" sz="2000" dirty="0">
                    <a:solidFill>
                      <a:srgbClr val="FF0000"/>
                    </a:solidFill>
                  </a:rPr>
                  <a:t>distribute </a:t>
                </a:r>
                <a:r>
                  <a:rPr lang="en-US" sz="2000" dirty="0" smtClean="0"/>
                  <a:t>these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representative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transistors </a:t>
                </a:r>
                <a:endParaRPr lang="en-US" sz="2000" dirty="0" smtClean="0"/>
              </a:p>
              <a:p>
                <a:pPr marL="914400" lvl="1" indent="-457200">
                  <a:buClr>
                    <a:srgbClr val="0000FF"/>
                  </a:buClr>
                  <a:buSzPct val="100000"/>
                  <a:buFont typeface="+mj-lt"/>
                  <a:buAutoNum type="arabicPeriod"/>
                </a:pPr>
                <a:r>
                  <a:rPr lang="en-US" dirty="0"/>
                  <a:t>The number of </a:t>
                </a:r>
                <a:r>
                  <a:rPr lang="en-US" dirty="0">
                    <a:solidFill>
                      <a:srgbClr val="FF0000"/>
                    </a:solidFill>
                  </a:rPr>
                  <a:t>representative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transistors </a:t>
                </a:r>
                <a:r>
                  <a:rPr lang="en-US" altLang="zh-TW" dirty="0">
                    <a:solidFill>
                      <a:schemeClr val="tx1"/>
                    </a:solidFill>
                  </a:rPr>
                  <a:t>of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i="1" dirty="0" err="1">
                    <a:solidFill>
                      <a:srgbClr val="FF0000"/>
                    </a:solidFill>
                  </a:rPr>
                  <a:t>t</a:t>
                </a:r>
                <a:r>
                  <a:rPr lang="en-US" altLang="zh-TW" i="1" baseline="-25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altLang="zh-TW" i="1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/>
                  <a:t>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less </a:t>
                </a:r>
                <a:r>
                  <a:rPr lang="en-US" dirty="0">
                    <a:solidFill>
                      <a:srgbClr val="FF0000"/>
                    </a:solidFill>
                  </a:rPr>
                  <a:t>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pPr lvl="2"/>
                <a:r>
                  <a:rPr lang="en-US" dirty="0" smtClean="0">
                    <a:solidFill>
                      <a:srgbClr val="FF0000"/>
                    </a:solidFill>
                  </a:rPr>
                  <a:t>Randomly</a:t>
                </a:r>
                <a:r>
                  <a:rPr lang="en-US" dirty="0" smtClean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assign</a:t>
                </a:r>
                <a:r>
                  <a:rPr lang="en-US" dirty="0"/>
                  <a:t> these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dirty="0">
                    <a:solidFill>
                      <a:srgbClr val="FF0000"/>
                    </a:solidFill>
                  </a:rPr>
                  <a:t>representative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transistors</a:t>
                </a:r>
                <a:endParaRPr lang="en-US" altLang="zh-TW" dirty="0" smtClean="0">
                  <a:cs typeface="Arial" charset="0"/>
                </a:endParaRPr>
              </a:p>
            </p:txBody>
          </p:sp>
        </mc:Choice>
        <mc:Fallback>
          <p:sp>
            <p:nvSpPr>
              <p:cNvPr id="38916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1962" y="857250"/>
                <a:ext cx="8682038" cy="3723878"/>
              </a:xfrm>
              <a:blipFill rotWithShape="1">
                <a:blip r:embed="rId2"/>
                <a:stretch>
                  <a:fillRect l="-1124" t="-1148" r="-421" b="-442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Rectangle 2"/>
          <p:cNvSpPr>
            <a:spLocks noChangeArrowheads="1"/>
          </p:cNvSpPr>
          <p:nvPr/>
        </p:nvSpPr>
        <p:spPr bwMode="auto">
          <a:xfrm>
            <a:off x="2816774" y="634131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(a)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825330"/>
              </p:ext>
            </p:extLst>
          </p:nvPr>
        </p:nvGraphicFramePr>
        <p:xfrm>
          <a:off x="1284626" y="478916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*1-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7" name="Table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999153"/>
              </p:ext>
            </p:extLst>
          </p:nvPr>
        </p:nvGraphicFramePr>
        <p:xfrm>
          <a:off x="1833266" y="478916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-2*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8" name="Table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414986"/>
              </p:ext>
            </p:extLst>
          </p:nvPr>
        </p:nvGraphicFramePr>
        <p:xfrm>
          <a:off x="2566753" y="478916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  <a:endParaRPr kumimoji="0" lang="en-US" altLang="zh-TW" b="1" dirty="0" smtClean="0">
                        <a:solidFill>
                          <a:schemeClr val="tx1"/>
                        </a:solidFill>
                        <a:latin typeface="Arial" charset="0"/>
                        <a:ea typeface="新細明體" charset="-120"/>
                      </a:endParaRP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19255"/>
              </p:ext>
            </p:extLst>
          </p:nvPr>
        </p:nvGraphicFramePr>
        <p:xfrm>
          <a:off x="3113426" y="478916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0" name="Table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157270"/>
              </p:ext>
            </p:extLst>
          </p:nvPr>
        </p:nvGraphicFramePr>
        <p:xfrm>
          <a:off x="1833266" y="534238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1" name="Table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482809"/>
              </p:ext>
            </p:extLst>
          </p:nvPr>
        </p:nvGraphicFramePr>
        <p:xfrm>
          <a:off x="2564786" y="534238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2" name="Table 1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882574"/>
              </p:ext>
            </p:extLst>
          </p:nvPr>
        </p:nvGraphicFramePr>
        <p:xfrm>
          <a:off x="3113426" y="534238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76180"/>
              </p:ext>
            </p:extLst>
          </p:nvPr>
        </p:nvGraphicFramePr>
        <p:xfrm>
          <a:off x="1284626" y="534238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4" name="Table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399740"/>
              </p:ext>
            </p:extLst>
          </p:nvPr>
        </p:nvGraphicFramePr>
        <p:xfrm>
          <a:off x="4302146" y="534238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-5*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5" name="Table 1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14212"/>
              </p:ext>
            </p:extLst>
          </p:nvPr>
        </p:nvGraphicFramePr>
        <p:xfrm>
          <a:off x="1284626" y="588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*5-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6" name="Table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499810"/>
              </p:ext>
            </p:extLst>
          </p:nvPr>
        </p:nvGraphicFramePr>
        <p:xfrm>
          <a:off x="1833266" y="588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-5*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7" name="Table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641160"/>
              </p:ext>
            </p:extLst>
          </p:nvPr>
        </p:nvGraphicFramePr>
        <p:xfrm>
          <a:off x="3753506" y="534238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*5-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8" name="Table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439292"/>
              </p:ext>
            </p:extLst>
          </p:nvPr>
        </p:nvGraphicFramePr>
        <p:xfrm>
          <a:off x="3753506" y="588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-5*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" name="Table 1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513465"/>
              </p:ext>
            </p:extLst>
          </p:nvPr>
        </p:nvGraphicFramePr>
        <p:xfrm>
          <a:off x="4302146" y="588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*5-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0" name="Table 1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082245"/>
              </p:ext>
            </p:extLst>
          </p:nvPr>
        </p:nvGraphicFramePr>
        <p:xfrm>
          <a:off x="2564786" y="588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-5*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1" name="Table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897818"/>
              </p:ext>
            </p:extLst>
          </p:nvPr>
        </p:nvGraphicFramePr>
        <p:xfrm>
          <a:off x="3113426" y="588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*5-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26" name="Straight Connector 225"/>
          <p:cNvCxnSpPr/>
          <p:nvPr/>
        </p:nvCxnSpPr>
        <p:spPr>
          <a:xfrm>
            <a:off x="5387165" y="5202375"/>
            <a:ext cx="219456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5401776" y="6320742"/>
            <a:ext cx="219456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8" name="Table 2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932617"/>
              </p:ext>
            </p:extLst>
          </p:nvPr>
        </p:nvGraphicFramePr>
        <p:xfrm>
          <a:off x="5511520" y="5841188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*1-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9" name="Table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769487"/>
              </p:ext>
            </p:extLst>
          </p:nvPr>
        </p:nvGraphicFramePr>
        <p:xfrm>
          <a:off x="6015576" y="5841188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0" name="Table 2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273511"/>
              </p:ext>
            </p:extLst>
          </p:nvPr>
        </p:nvGraphicFramePr>
        <p:xfrm>
          <a:off x="5511520" y="528980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sp>
        <p:nvSpPr>
          <p:cNvPr id="231" name="Rectangle 2"/>
          <p:cNvSpPr>
            <a:spLocks noChangeArrowheads="1"/>
          </p:cNvSpPr>
          <p:nvPr/>
        </p:nvSpPr>
        <p:spPr bwMode="auto">
          <a:xfrm>
            <a:off x="6193864" y="634131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(b)</a:t>
            </a:r>
            <a:endParaRPr lang="en-US" altLang="en-US" sz="2000" dirty="0">
              <a:latin typeface="Arial" charset="0"/>
            </a:endParaRPr>
          </a:p>
        </p:txBody>
      </p:sp>
      <p:graphicFrame>
        <p:nvGraphicFramePr>
          <p:cNvPr id="232" name="Table 2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204215"/>
              </p:ext>
            </p:extLst>
          </p:nvPr>
        </p:nvGraphicFramePr>
        <p:xfrm>
          <a:off x="6012160" y="5290766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3" name="Table 2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617434"/>
              </p:ext>
            </p:extLst>
          </p:nvPr>
        </p:nvGraphicFramePr>
        <p:xfrm>
          <a:off x="7023688" y="5293674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*5-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4" name="Table 2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717337"/>
              </p:ext>
            </p:extLst>
          </p:nvPr>
        </p:nvGraphicFramePr>
        <p:xfrm>
          <a:off x="7023688" y="583790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*5-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5" name="Table 2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772436"/>
              </p:ext>
            </p:extLst>
          </p:nvPr>
        </p:nvGraphicFramePr>
        <p:xfrm>
          <a:off x="6519632" y="5293674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-5*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6" name="Table 2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185843"/>
              </p:ext>
            </p:extLst>
          </p:nvPr>
        </p:nvGraphicFramePr>
        <p:xfrm>
          <a:off x="6516216" y="5841188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-5*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cxnSp>
        <p:nvCxnSpPr>
          <p:cNvPr id="237" name="Straight Connector 236"/>
          <p:cNvCxnSpPr/>
          <p:nvPr/>
        </p:nvCxnSpPr>
        <p:spPr>
          <a:xfrm>
            <a:off x="5401776" y="5761806"/>
            <a:ext cx="2194560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681498" y="4725144"/>
            <a:ext cx="1201611" cy="640080"/>
            <a:chOff x="3275856" y="1852816"/>
            <a:chExt cx="1201611" cy="640080"/>
          </a:xfrm>
        </p:grpSpPr>
        <p:sp>
          <p:nvSpPr>
            <p:cNvPr id="142" name="Rectangle 133"/>
            <p:cNvSpPr>
              <a:spLocks noChangeArrowheads="1"/>
            </p:cNvSpPr>
            <p:nvPr/>
          </p:nvSpPr>
          <p:spPr bwMode="auto">
            <a:xfrm flipH="1">
              <a:off x="3275856" y="1852816"/>
              <a:ext cx="1201611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>
                <a:lnSpc>
                  <a:spcPct val="50000"/>
                </a:lnSpc>
              </a:pP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*: </a:t>
              </a:r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Source </a:t>
              </a:r>
              <a:endParaRPr lang="en-US" altLang="zh-TW" sz="2000" b="1" dirty="0" smtClean="0">
                <a:solidFill>
                  <a:prstClr val="black"/>
                </a:solidFill>
                <a:cs typeface="Arial" charset="0"/>
              </a:endParaRPr>
            </a:p>
            <a:p>
              <a:pPr eaLnBrk="1" hangingPunct="1">
                <a:lnSpc>
                  <a:spcPct val="50000"/>
                </a:lnSpc>
              </a:pPr>
              <a:r>
                <a:rPr lang="en-US" altLang="zh-TW" sz="3000" b="1" dirty="0" smtClean="0">
                  <a:solidFill>
                    <a:prstClr val="black"/>
                  </a:solidFill>
                  <a:cs typeface="Arial" charset="0"/>
                </a:rPr>
                <a:t>-</a:t>
              </a: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: </a:t>
              </a:r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Drain</a:t>
              </a:r>
              <a:endParaRPr lang="en-US" altLang="zh-TW" sz="2000" b="1" baseline="30000" dirty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3275856" y="1852816"/>
              <a:ext cx="1152128" cy="496064"/>
            </a:xfrm>
            <a:prstGeom prst="rect">
              <a:avLst/>
            </a:prstGeom>
            <a:grpFill/>
            <a:ln w="12700" cap="sq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lIns="90000" tIns="46800" rIns="90000" bIns="46800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 bwMode="auto">
          <a:xfrm>
            <a:off x="1232397" y="4730834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 bwMode="auto">
          <a:xfrm>
            <a:off x="2516578" y="4731787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 bwMode="auto">
          <a:xfrm>
            <a:off x="1230410" y="5286328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 bwMode="auto">
          <a:xfrm>
            <a:off x="2516578" y="5286328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 bwMode="auto">
          <a:xfrm>
            <a:off x="3713821" y="5286328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 bwMode="auto">
          <a:xfrm>
            <a:off x="1230410" y="5834968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 bwMode="auto">
          <a:xfrm>
            <a:off x="2516578" y="5834968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 bwMode="auto">
          <a:xfrm>
            <a:off x="3713821" y="5834968"/>
            <a:ext cx="1097280" cy="496064"/>
          </a:xfrm>
          <a:prstGeom prst="rect">
            <a:avLst/>
          </a:prstGeom>
          <a:grpFill/>
          <a:ln w="25400" cap="sq">
            <a:solidFill>
              <a:srgbClr val="0000FF"/>
            </a:solidFill>
            <a:miter lim="800000"/>
            <a:headEnd/>
            <a:tailEnd/>
          </a:ln>
        </p:spPr>
        <p:txBody>
          <a:bodyPr wrap="none" lIns="90000" tIns="46800" rIns="90000" bIns="46800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0" y="-1488"/>
            <a:ext cx="9144000" cy="838200"/>
          </a:xfrm>
        </p:spPr>
        <p:txBody>
          <a:bodyPr tIns="0" bIns="0"/>
          <a:lstStyle/>
          <a:p>
            <a:pPr marL="107950">
              <a:lnSpc>
                <a:spcPct val="90000"/>
              </a:lnSpc>
            </a:pP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Euler Path</a:t>
            </a:r>
            <a:endParaRPr lang="en-US" altLang="zh-TW" sz="3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altLang="zh-TW" dirty="0"/>
          </a:p>
        </p:txBody>
      </p:sp>
      <p:sp>
        <p:nvSpPr>
          <p:cNvPr id="38916" name="內容版面配置區 2"/>
          <p:cNvSpPr>
            <a:spLocks noGrp="1"/>
          </p:cNvSpPr>
          <p:nvPr>
            <p:ph idx="1"/>
          </p:nvPr>
        </p:nvSpPr>
        <p:spPr>
          <a:xfrm>
            <a:off x="461962" y="857250"/>
            <a:ext cx="8682038" cy="4155926"/>
          </a:xfrm>
        </p:spPr>
        <p:txBody>
          <a:bodyPr/>
          <a:lstStyle/>
          <a:p>
            <a:r>
              <a:rPr lang="en-US" dirty="0" smtClean="0"/>
              <a:t>Construct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diffusion graph </a:t>
            </a:r>
            <a:r>
              <a:rPr lang="en-US" dirty="0" smtClean="0"/>
              <a:t>and find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Euler </a:t>
            </a:r>
            <a:r>
              <a:rPr lang="en-US" dirty="0" smtClean="0">
                <a:solidFill>
                  <a:srgbClr val="FF0000"/>
                </a:solidFill>
              </a:rPr>
              <a:t>path </a:t>
            </a:r>
            <a:r>
              <a:rPr lang="en-US" dirty="0" smtClean="0"/>
              <a:t>[20] to generate the </a:t>
            </a:r>
            <a:r>
              <a:rPr lang="en-US" dirty="0" smtClean="0">
                <a:solidFill>
                  <a:srgbClr val="FF0000"/>
                </a:solidFill>
              </a:rPr>
              <a:t>respective placement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</a:rPr>
              <a:t>each row</a:t>
            </a:r>
          </a:p>
          <a:p>
            <a:endParaRPr lang="en-US" altLang="zh-TW" dirty="0" smtClean="0">
              <a:cs typeface="Arial" charset="0"/>
            </a:endParaRPr>
          </a:p>
          <a:p>
            <a:endParaRPr lang="en-US" altLang="zh-TW" dirty="0">
              <a:cs typeface="Arial" charset="0"/>
            </a:endParaRPr>
          </a:p>
          <a:p>
            <a:endParaRPr lang="en-US" altLang="zh-TW" dirty="0" smtClean="0">
              <a:cs typeface="Arial" charset="0"/>
            </a:endParaRPr>
          </a:p>
          <a:p>
            <a:endParaRPr lang="en-US" altLang="zh-TW" dirty="0">
              <a:cs typeface="Arial" charset="0"/>
            </a:endParaRPr>
          </a:p>
          <a:p>
            <a:endParaRPr lang="en-US" dirty="0" smtClean="0"/>
          </a:p>
          <a:p>
            <a:r>
              <a:rPr lang="en-US" dirty="0" smtClean="0"/>
              <a:t>Two </a:t>
            </a:r>
            <a:r>
              <a:rPr lang="en-US" altLang="zh-TW" dirty="0">
                <a:solidFill>
                  <a:srgbClr val="FF0000"/>
                </a:solidFill>
              </a:rPr>
              <a:t>representative </a:t>
            </a:r>
            <a:r>
              <a:rPr lang="en-US" dirty="0" smtClean="0">
                <a:solidFill>
                  <a:srgbClr val="FF0000"/>
                </a:solidFill>
              </a:rPr>
              <a:t>transistors</a:t>
            </a:r>
            <a:r>
              <a:rPr lang="en-US" dirty="0" smtClean="0"/>
              <a:t> </a:t>
            </a:r>
            <a:r>
              <a:rPr lang="en-US" dirty="0"/>
              <a:t>are called </a:t>
            </a:r>
            <a:r>
              <a:rPr lang="en-US" b="1" i="1" dirty="0" smtClean="0">
                <a:solidFill>
                  <a:srgbClr val="FF0000"/>
                </a:solidFill>
              </a:rPr>
              <a:t>unrelated transistors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</a:t>
            </a:r>
            <a:r>
              <a:rPr lang="en-US" dirty="0"/>
              <a:t>they belong to </a:t>
            </a:r>
            <a:r>
              <a:rPr lang="en-US" dirty="0">
                <a:solidFill>
                  <a:srgbClr val="FF0000"/>
                </a:solidFill>
              </a:rPr>
              <a:t>different </a:t>
            </a:r>
            <a:r>
              <a:rPr lang="en-US" dirty="0" smtClean="0">
                <a:solidFill>
                  <a:srgbClr val="FF0000"/>
                </a:solidFill>
              </a:rPr>
              <a:t>transistors</a:t>
            </a:r>
          </a:p>
          <a:p>
            <a:r>
              <a:rPr lang="en-US" dirty="0"/>
              <a:t>Two </a:t>
            </a:r>
            <a:r>
              <a:rPr lang="en-US" altLang="zh-TW" dirty="0">
                <a:solidFill>
                  <a:srgbClr val="FF0000"/>
                </a:solidFill>
              </a:rPr>
              <a:t>representative </a:t>
            </a:r>
            <a:r>
              <a:rPr lang="en-US" dirty="0" smtClean="0">
                <a:solidFill>
                  <a:srgbClr val="FF0000"/>
                </a:solidFill>
              </a:rPr>
              <a:t>transistors</a:t>
            </a:r>
            <a:r>
              <a:rPr lang="en-US" dirty="0" smtClean="0"/>
              <a:t> </a:t>
            </a:r>
            <a:r>
              <a:rPr lang="en-US" dirty="0"/>
              <a:t>are called </a:t>
            </a:r>
            <a:r>
              <a:rPr lang="en-US" b="1" i="1" dirty="0" smtClean="0">
                <a:solidFill>
                  <a:srgbClr val="FF0000"/>
                </a:solidFill>
              </a:rPr>
              <a:t>related </a:t>
            </a:r>
            <a:r>
              <a:rPr lang="en-US" b="1" i="1" dirty="0">
                <a:solidFill>
                  <a:srgbClr val="FF0000"/>
                </a:solidFill>
              </a:rPr>
              <a:t>transistors </a:t>
            </a:r>
            <a:r>
              <a:rPr lang="en-US" dirty="0"/>
              <a:t>if they belong to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same transistor</a:t>
            </a:r>
            <a:endParaRPr lang="en-US" altLang="zh-TW" dirty="0">
              <a:solidFill>
                <a:srgbClr val="FF0000"/>
              </a:solidFill>
              <a:cs typeface="Arial" charset="0"/>
            </a:endParaRPr>
          </a:p>
          <a:p>
            <a:endParaRPr lang="en-US" altLang="zh-TW" dirty="0" smtClean="0">
              <a:cs typeface="Arial" charset="0"/>
            </a:endParaRPr>
          </a:p>
        </p:txBody>
      </p:sp>
      <p:sp>
        <p:nvSpPr>
          <p:cNvPr id="5" name="矩形 30"/>
          <p:cNvSpPr/>
          <p:nvPr/>
        </p:nvSpPr>
        <p:spPr>
          <a:xfrm>
            <a:off x="690551" y="5652537"/>
            <a:ext cx="83164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600" b="1" dirty="0"/>
              <a:t>[20] </a:t>
            </a:r>
            <a:r>
              <a:rPr lang="en-US" altLang="zh-TW" sz="1600" b="1" dirty="0" smtClean="0"/>
              <a:t>Automated </a:t>
            </a:r>
            <a:r>
              <a:rPr lang="en-US" altLang="zh-TW" sz="1600" b="1" dirty="0"/>
              <a:t>hierarchical CMOS </a:t>
            </a:r>
            <a:r>
              <a:rPr lang="en-US" altLang="zh-TW" sz="1600" b="1" dirty="0" smtClean="0"/>
              <a:t>analog circuit </a:t>
            </a:r>
            <a:r>
              <a:rPr lang="en-US" altLang="zh-TW" sz="1600" b="1" dirty="0"/>
              <a:t>stack generation with </a:t>
            </a:r>
            <a:r>
              <a:rPr lang="en-US" altLang="zh-TW" sz="1600" b="1" dirty="0" smtClean="0"/>
              <a:t>intramodule </a:t>
            </a:r>
            <a:r>
              <a:rPr lang="en-US" altLang="zh-TW" sz="1600" b="1" dirty="0"/>
              <a:t>connectivity and </a:t>
            </a:r>
            <a:r>
              <a:rPr lang="en-US" altLang="zh-TW" sz="1600" b="1" dirty="0" smtClean="0"/>
              <a:t>matching considerations </a:t>
            </a:r>
            <a:r>
              <a:rPr lang="en-US" altLang="zh-TW" sz="1600" b="1" dirty="0"/>
              <a:t>[</a:t>
            </a:r>
            <a:r>
              <a:rPr lang="en-US" altLang="zh-TW" sz="1600" b="1" dirty="0" err="1" smtClean="0"/>
              <a:t>Naiknaware</a:t>
            </a:r>
            <a:r>
              <a:rPr lang="en-US" altLang="zh-TW" sz="1600" b="1" dirty="0" smtClean="0"/>
              <a:t> et al., </a:t>
            </a:r>
            <a:r>
              <a:rPr lang="en-US" altLang="zh-TW" sz="1600" b="1" dirty="0"/>
              <a:t>JSSC’99]</a:t>
            </a:r>
            <a:endParaRPr lang="zh-TW" altLang="en-US" sz="1600" b="1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029195" y="346099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(a)</a:t>
            </a:r>
            <a:endParaRPr lang="en-US" altLang="en-US" sz="2000" dirty="0">
              <a:latin typeface="Arial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848759" y="346099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(b)</a:t>
            </a:r>
            <a:endParaRPr lang="en-US" altLang="en-US" sz="2000" dirty="0">
              <a:latin typeface="Arial" charset="0"/>
            </a:endParaRPr>
          </a:p>
        </p:txBody>
      </p:sp>
      <p:graphicFrame>
        <p:nvGraphicFramePr>
          <p:cNvPr id="107" name="Table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38143"/>
              </p:ext>
            </p:extLst>
          </p:nvPr>
        </p:nvGraphicFramePr>
        <p:xfrm>
          <a:off x="827584" y="3032876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-1*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" name="Table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330119"/>
              </p:ext>
            </p:extLst>
          </p:nvPr>
        </p:nvGraphicFramePr>
        <p:xfrm>
          <a:off x="2339752" y="302879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9" name="Table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814344"/>
              </p:ext>
            </p:extLst>
          </p:nvPr>
        </p:nvGraphicFramePr>
        <p:xfrm>
          <a:off x="1835696" y="3028790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" name="Table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243316"/>
              </p:ext>
            </p:extLst>
          </p:nvPr>
        </p:nvGraphicFramePr>
        <p:xfrm>
          <a:off x="1331640" y="3032876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-2*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" name="Table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210898"/>
              </p:ext>
            </p:extLst>
          </p:nvPr>
        </p:nvGraphicFramePr>
        <p:xfrm>
          <a:off x="2843808" y="303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" name="Table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66850"/>
              </p:ext>
            </p:extLst>
          </p:nvPr>
        </p:nvGraphicFramePr>
        <p:xfrm>
          <a:off x="3347864" y="303236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pSp>
        <p:nvGrpSpPr>
          <p:cNvPr id="115" name="Group 114"/>
          <p:cNvGrpSpPr/>
          <p:nvPr/>
        </p:nvGrpSpPr>
        <p:grpSpPr>
          <a:xfrm>
            <a:off x="467544" y="1765846"/>
            <a:ext cx="3464961" cy="1231106"/>
            <a:chOff x="2179087" y="1334553"/>
            <a:chExt cx="3464961" cy="1231106"/>
          </a:xfrm>
        </p:grpSpPr>
        <p:sp>
          <p:nvSpPr>
            <p:cNvPr id="116" name="Rectangle 133"/>
            <p:cNvSpPr>
              <a:spLocks noChangeArrowheads="1"/>
            </p:cNvSpPr>
            <p:nvPr/>
          </p:nvSpPr>
          <p:spPr bwMode="auto">
            <a:xfrm flipH="1">
              <a:off x="2179087" y="1334553"/>
              <a:ext cx="3395160" cy="123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/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*</a:t>
              </a:r>
              <a:r>
                <a:rPr lang="en-US" altLang="zh-TW" sz="2000" b="1" dirty="0" err="1" smtClean="0">
                  <a:solidFill>
                    <a:prstClr val="black"/>
                  </a:solidFill>
                  <a:cs typeface="Arial" charset="0"/>
                </a:rPr>
                <a:t>i</a:t>
              </a: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-: Gate misalignment</a:t>
              </a:r>
            </a:p>
            <a:p>
              <a:pPr algn="ctr" eaLnBrk="1" hangingPunct="1"/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          from Source  to Drain</a:t>
              </a:r>
            </a:p>
            <a:p>
              <a:pPr algn="ctr" eaLnBrk="1" hangingPunct="1"/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-</a:t>
              </a:r>
              <a:r>
                <a:rPr lang="en-US" altLang="zh-TW" sz="2000" b="1" dirty="0" err="1" smtClean="0">
                  <a:solidFill>
                    <a:prstClr val="black"/>
                  </a:solidFill>
                  <a:cs typeface="Arial" charset="0"/>
                </a:rPr>
                <a:t>i</a:t>
              </a:r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*: </a:t>
              </a: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Gate </a:t>
              </a:r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misalignment</a:t>
              </a:r>
            </a:p>
            <a:p>
              <a:pPr algn="ctr" eaLnBrk="1" hangingPunct="1"/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           from </a:t>
              </a: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Drain to Source</a:t>
              </a:r>
              <a:endParaRPr lang="en-US" altLang="zh-TW" sz="2000" b="1" baseline="30000" dirty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2443648" y="1341523"/>
              <a:ext cx="3200400" cy="1188720"/>
            </a:xfrm>
            <a:prstGeom prst="rect">
              <a:avLst/>
            </a:prstGeom>
            <a:grpFill/>
            <a:ln w="12700" cap="sq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lIns="90000" tIns="46800" rIns="90000" bIns="46800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61643" y="1668289"/>
            <a:ext cx="2945323" cy="1737360"/>
            <a:chOff x="6061643" y="1668289"/>
            <a:chExt cx="2945323" cy="1737360"/>
          </a:xfrm>
        </p:grpSpPr>
        <p:sp>
          <p:nvSpPr>
            <p:cNvPr id="19" name="TextBox 18"/>
            <p:cNvSpPr txBox="1"/>
            <p:nvPr/>
          </p:nvSpPr>
          <p:spPr>
            <a:xfrm>
              <a:off x="6821477" y="1705095"/>
              <a:ext cx="2185489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: Transistor 1</a:t>
              </a:r>
            </a:p>
            <a:p>
              <a:r>
                <a:rPr lang="en-US" sz="2000" dirty="0" smtClean="0"/>
                <a:t>: </a:t>
              </a:r>
              <a:r>
                <a:rPr lang="en-US" sz="2000" dirty="0"/>
                <a:t>Transistor </a:t>
              </a:r>
              <a:r>
                <a:rPr lang="en-US" sz="2000" dirty="0" smtClean="0"/>
                <a:t>2</a:t>
              </a:r>
            </a:p>
            <a:p>
              <a:r>
                <a:rPr lang="en-US" sz="2000" dirty="0" smtClean="0"/>
                <a:t>: </a:t>
              </a:r>
              <a:r>
                <a:rPr lang="en-US" sz="2000" dirty="0"/>
                <a:t>Transistor </a:t>
              </a:r>
              <a:r>
                <a:rPr lang="en-US" sz="2000" dirty="0" smtClean="0"/>
                <a:t>3</a:t>
              </a:r>
            </a:p>
            <a:p>
              <a:r>
                <a:rPr lang="en-US" sz="2000" dirty="0"/>
                <a:t>: </a:t>
              </a:r>
              <a:r>
                <a:rPr lang="en-US" sz="2000" dirty="0" smtClean="0"/>
                <a:t>Drain terminal</a:t>
              </a:r>
              <a:endParaRPr lang="en-US" sz="2000" dirty="0"/>
            </a:p>
            <a:p>
              <a:pPr>
                <a:spcBef>
                  <a:spcPts val="0"/>
                </a:spcBef>
              </a:pPr>
              <a:r>
                <a:rPr lang="en-US" sz="2000" dirty="0" smtClean="0"/>
                <a:t>: Source </a:t>
              </a:r>
              <a:r>
                <a:rPr lang="en-US" sz="2000" dirty="0"/>
                <a:t>terminal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144903" y="1921119"/>
              <a:ext cx="640080" cy="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20"/>
            <p:cNvCxnSpPr/>
            <p:nvPr/>
          </p:nvCxnSpPr>
          <p:spPr>
            <a:xfrm>
              <a:off x="6148267" y="2239991"/>
              <a:ext cx="640080" cy="0"/>
            </a:xfrm>
            <a:prstGeom prst="straightConnector1">
              <a:avLst/>
            </a:prstGeom>
            <a:noFill/>
            <a:ln w="38100" algn="ctr">
              <a:solidFill>
                <a:srgbClr val="FF0000"/>
              </a:solidFill>
              <a:prstDash val="sysDash"/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21"/>
            <p:cNvCxnSpPr/>
            <p:nvPr/>
          </p:nvCxnSpPr>
          <p:spPr>
            <a:xfrm>
              <a:off x="6148267" y="2532599"/>
              <a:ext cx="640080" cy="0"/>
            </a:xfrm>
            <a:prstGeom prst="straightConnector1">
              <a:avLst/>
            </a:prstGeom>
            <a:noFill/>
            <a:ln w="38100" algn="ctr">
              <a:solidFill>
                <a:srgbClr val="0000FF"/>
              </a:solidFill>
              <a:prstDash val="sysDot"/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Rectangle 17"/>
            <p:cNvSpPr/>
            <p:nvPr/>
          </p:nvSpPr>
          <p:spPr>
            <a:xfrm>
              <a:off x="6061643" y="1668289"/>
              <a:ext cx="2834640" cy="173736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群組 3"/>
            <p:cNvGrpSpPr/>
            <p:nvPr/>
          </p:nvGrpSpPr>
          <p:grpSpPr>
            <a:xfrm>
              <a:off x="6313904" y="2651760"/>
              <a:ext cx="274320" cy="274320"/>
              <a:chOff x="7065680" y="1844824"/>
              <a:chExt cx="457200" cy="457196"/>
            </a:xfrm>
          </p:grpSpPr>
          <p:sp>
            <p:nvSpPr>
              <p:cNvPr id="51" name="Oval 188"/>
              <p:cNvSpPr>
                <a:spLocks noChangeArrowheads="1"/>
              </p:cNvSpPr>
              <p:nvPr/>
            </p:nvSpPr>
            <p:spPr bwMode="auto">
              <a:xfrm>
                <a:off x="7065680" y="1844824"/>
                <a:ext cx="457200" cy="457196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52" name="TextBox 181"/>
              <p:cNvSpPr txBox="1">
                <a:spLocks noChangeArrowheads="1"/>
              </p:cNvSpPr>
              <p:nvPr/>
            </p:nvSpPr>
            <p:spPr bwMode="auto">
              <a:xfrm>
                <a:off x="7152700" y="1881104"/>
                <a:ext cx="274320" cy="3847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 anchorCtr="1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D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53" name="群組 4"/>
            <p:cNvGrpSpPr/>
            <p:nvPr/>
          </p:nvGrpSpPr>
          <p:grpSpPr>
            <a:xfrm>
              <a:off x="6313904" y="3017520"/>
              <a:ext cx="274320" cy="274320"/>
              <a:chOff x="7065680" y="3331844"/>
              <a:chExt cx="457200" cy="457196"/>
            </a:xfrm>
          </p:grpSpPr>
          <p:sp>
            <p:nvSpPr>
              <p:cNvPr id="54" name="Oval 188"/>
              <p:cNvSpPr>
                <a:spLocks noChangeArrowheads="1"/>
              </p:cNvSpPr>
              <p:nvPr/>
            </p:nvSpPr>
            <p:spPr bwMode="auto">
              <a:xfrm>
                <a:off x="7065680" y="3331844"/>
                <a:ext cx="457200" cy="457196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55" name="TextBox 181"/>
              <p:cNvSpPr txBox="1">
                <a:spLocks noChangeArrowheads="1"/>
              </p:cNvSpPr>
              <p:nvPr/>
            </p:nvSpPr>
            <p:spPr bwMode="auto">
              <a:xfrm>
                <a:off x="7152700" y="3412013"/>
                <a:ext cx="27432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 anchorCtr="1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S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4882915" y="2179716"/>
            <a:ext cx="469900" cy="1321292"/>
            <a:chOff x="4882915" y="2179716"/>
            <a:chExt cx="469900" cy="1321292"/>
          </a:xfrm>
        </p:grpSpPr>
        <p:cxnSp>
          <p:nvCxnSpPr>
            <p:cNvPr id="58" name="Curved Connector 149"/>
            <p:cNvCxnSpPr>
              <a:cxnSpLocks noChangeShapeType="1"/>
              <a:stCxn id="66" idx="6"/>
              <a:endCxn id="68" idx="6"/>
            </p:cNvCxnSpPr>
            <p:nvPr/>
          </p:nvCxnSpPr>
          <p:spPr bwMode="auto">
            <a:xfrm flipV="1">
              <a:off x="5340115" y="2408314"/>
              <a:ext cx="12700" cy="864096"/>
            </a:xfrm>
            <a:prstGeom prst="curvedConnector3">
              <a:avLst>
                <a:gd name="adj1" fmla="val 3350000"/>
              </a:avLst>
            </a:prstGeom>
            <a:noFill/>
            <a:ln w="38100" algn="ctr">
              <a:solidFill>
                <a:srgbClr val="0000FF"/>
              </a:solidFill>
              <a:prstDash val="sysDot"/>
              <a:miter lim="800000"/>
              <a:headEnd type="stealth" w="lg" len="lg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Curved Connector 149"/>
            <p:cNvCxnSpPr>
              <a:cxnSpLocks noChangeShapeType="1"/>
              <a:stCxn id="68" idx="2"/>
              <a:endCxn id="66" idx="2"/>
            </p:cNvCxnSpPr>
            <p:nvPr/>
          </p:nvCxnSpPr>
          <p:spPr bwMode="auto">
            <a:xfrm rot="10800000" flipV="1">
              <a:off x="4882915" y="2408314"/>
              <a:ext cx="12700" cy="864096"/>
            </a:xfrm>
            <a:prstGeom prst="curvedConnector3">
              <a:avLst>
                <a:gd name="adj1" fmla="val 5667772"/>
              </a:avLst>
            </a:prstGeom>
            <a:noFill/>
            <a:ln w="38100" algn="ctr">
              <a:solidFill>
                <a:schemeClr val="tx1"/>
              </a:solidFill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59"/>
            <p:cNvCxnSpPr>
              <a:stCxn id="68" idx="3"/>
              <a:endCxn id="66" idx="1"/>
            </p:cNvCxnSpPr>
            <p:nvPr/>
          </p:nvCxnSpPr>
          <p:spPr bwMode="auto">
            <a:xfrm>
              <a:off x="4949870" y="2569957"/>
              <a:ext cx="0" cy="54081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prstDash val="sysDash"/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1" name="群組 3"/>
            <p:cNvGrpSpPr/>
            <p:nvPr/>
          </p:nvGrpSpPr>
          <p:grpSpPr>
            <a:xfrm>
              <a:off x="4882915" y="2179716"/>
              <a:ext cx="457200" cy="457196"/>
              <a:chOff x="7065680" y="1844824"/>
              <a:chExt cx="457200" cy="457196"/>
            </a:xfrm>
          </p:grpSpPr>
          <p:sp>
            <p:nvSpPr>
              <p:cNvPr id="68" name="Oval 188"/>
              <p:cNvSpPr>
                <a:spLocks noChangeArrowheads="1"/>
              </p:cNvSpPr>
              <p:nvPr/>
            </p:nvSpPr>
            <p:spPr bwMode="auto">
              <a:xfrm>
                <a:off x="7065680" y="1844824"/>
                <a:ext cx="457200" cy="457196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69" name="TextBox 181"/>
              <p:cNvSpPr txBox="1">
                <a:spLocks noChangeArrowheads="1"/>
              </p:cNvSpPr>
              <p:nvPr/>
            </p:nvSpPr>
            <p:spPr bwMode="auto">
              <a:xfrm>
                <a:off x="7152700" y="1844905"/>
                <a:ext cx="274320" cy="457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D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62" name="群組 4"/>
            <p:cNvGrpSpPr/>
            <p:nvPr/>
          </p:nvGrpSpPr>
          <p:grpSpPr>
            <a:xfrm>
              <a:off x="4882915" y="3043812"/>
              <a:ext cx="457200" cy="457196"/>
              <a:chOff x="7065680" y="3331844"/>
              <a:chExt cx="457200" cy="457196"/>
            </a:xfrm>
          </p:grpSpPr>
          <p:sp>
            <p:nvSpPr>
              <p:cNvPr id="66" name="Oval 188"/>
              <p:cNvSpPr>
                <a:spLocks noChangeArrowheads="1"/>
              </p:cNvSpPr>
              <p:nvPr/>
            </p:nvSpPr>
            <p:spPr bwMode="auto">
              <a:xfrm>
                <a:off x="7065680" y="3331844"/>
                <a:ext cx="457200" cy="457196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67" name="TextBox 181"/>
              <p:cNvSpPr txBox="1">
                <a:spLocks noChangeArrowheads="1"/>
              </p:cNvSpPr>
              <p:nvPr/>
            </p:nvSpPr>
            <p:spPr bwMode="auto">
              <a:xfrm>
                <a:off x="7152700" y="3342764"/>
                <a:ext cx="274320" cy="4462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S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cxnSp>
          <p:nvCxnSpPr>
            <p:cNvPr id="63" name="Straight Connector 62"/>
            <p:cNvCxnSpPr>
              <a:stCxn id="66" idx="0"/>
              <a:endCxn id="68" idx="4"/>
            </p:cNvCxnSpPr>
            <p:nvPr/>
          </p:nvCxnSpPr>
          <p:spPr bwMode="auto">
            <a:xfrm flipV="1">
              <a:off x="5111515" y="2636912"/>
              <a:ext cx="0" cy="40690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prstDash val="sysDot"/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Straight Connector 63"/>
            <p:cNvCxnSpPr>
              <a:stCxn id="66" idx="7"/>
              <a:endCxn id="68" idx="5"/>
            </p:cNvCxnSpPr>
            <p:nvPr/>
          </p:nvCxnSpPr>
          <p:spPr bwMode="auto">
            <a:xfrm flipV="1">
              <a:off x="5273160" y="2569957"/>
              <a:ext cx="0" cy="54081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prstDash val="sysDot"/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Curved Connector 149"/>
            <p:cNvCxnSpPr>
              <a:cxnSpLocks noChangeShapeType="1"/>
              <a:stCxn id="66" idx="2"/>
              <a:endCxn id="68" idx="2"/>
            </p:cNvCxnSpPr>
            <p:nvPr/>
          </p:nvCxnSpPr>
          <p:spPr bwMode="auto">
            <a:xfrm rot="10800000">
              <a:off x="4882915" y="2408314"/>
              <a:ext cx="12700" cy="864096"/>
            </a:xfrm>
            <a:prstGeom prst="curvedConnector3">
              <a:avLst>
                <a:gd name="adj1" fmla="val 1800000"/>
              </a:avLst>
            </a:prstGeom>
            <a:noFill/>
            <a:ln w="38100" algn="ctr">
              <a:solidFill>
                <a:srgbClr val="FF0000"/>
              </a:solidFill>
              <a:prstDash val="sysDash"/>
              <a:miter lim="800000"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78802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0" y="-1488"/>
            <a:ext cx="9144000" cy="838200"/>
          </a:xfrm>
        </p:spPr>
        <p:txBody>
          <a:bodyPr tIns="0" bIns="0"/>
          <a:lstStyle/>
          <a:p>
            <a:pPr marL="107950">
              <a:lnSpc>
                <a:spcPct val="90000"/>
              </a:lnSpc>
            </a:pP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Dispersion Degree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Maximization during Searching the Euler Path </a:t>
            </a:r>
            <a:endParaRPr lang="en-US" altLang="zh-TW" sz="3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altLang="zh-TW" dirty="0"/>
          </a:p>
        </p:txBody>
      </p:sp>
      <p:sp>
        <p:nvSpPr>
          <p:cNvPr id="38916" name="內容版面配置區 2"/>
          <p:cNvSpPr>
            <a:spLocks noGrp="1"/>
          </p:cNvSpPr>
          <p:nvPr>
            <p:ph idx="1"/>
          </p:nvPr>
        </p:nvSpPr>
        <p:spPr>
          <a:xfrm>
            <a:off x="397318" y="2227456"/>
            <a:ext cx="8135122" cy="199363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To maximize </a:t>
            </a:r>
            <a:r>
              <a:rPr lang="en-US" dirty="0" smtClean="0"/>
              <a:t>the</a:t>
            </a:r>
            <a:r>
              <a:rPr lang="en-US" dirty="0" smtClean="0">
                <a:solidFill>
                  <a:srgbClr val="FF0000"/>
                </a:solidFill>
              </a:rPr>
              <a:t> dispersion degree</a:t>
            </a:r>
          </a:p>
          <a:p>
            <a:pPr lvl="1"/>
            <a:r>
              <a:rPr lang="en-US" dirty="0" smtClean="0"/>
              <a:t>Maximize</a:t>
            </a:r>
          </a:p>
          <a:p>
            <a:pPr lvl="2">
              <a:buSzPct val="100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Minimize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the distance of </a:t>
            </a:r>
            <a:r>
              <a:rPr lang="en-US" sz="2000" dirty="0" smtClean="0">
                <a:solidFill>
                  <a:srgbClr val="FF0000"/>
                </a:solidFill>
              </a:rPr>
              <a:t>unrelated transistors</a:t>
            </a:r>
          </a:p>
          <a:p>
            <a:pPr lvl="1"/>
            <a:r>
              <a:rPr lang="en-US" dirty="0" smtClean="0"/>
              <a:t>Minimize</a:t>
            </a:r>
          </a:p>
          <a:p>
            <a:pPr lvl="2">
              <a:buSzPct val="100000"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FF0000"/>
                </a:solidFill>
              </a:rPr>
              <a:t>Maximize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the distance of </a:t>
            </a:r>
            <a:r>
              <a:rPr lang="en-US" sz="2000" dirty="0" smtClean="0">
                <a:solidFill>
                  <a:srgbClr val="FF0000"/>
                </a:solidFill>
              </a:rPr>
              <a:t>related transistors</a:t>
            </a:r>
          </a:p>
          <a:p>
            <a:endParaRPr lang="en-US" altLang="zh-TW" dirty="0" smtClean="0">
              <a:cs typeface="Arial" charset="0"/>
            </a:endParaRPr>
          </a:p>
          <a:p>
            <a:endParaRPr lang="en-US" altLang="zh-TW" dirty="0">
              <a:cs typeface="Arial" charset="0"/>
            </a:endParaRPr>
          </a:p>
          <a:p>
            <a:endParaRPr lang="en-US" altLang="zh-TW" dirty="0" smtClean="0">
              <a:cs typeface="Arial" charset="0"/>
            </a:endParaRPr>
          </a:p>
          <a:p>
            <a:endParaRPr lang="en-US" altLang="zh-TW" dirty="0">
              <a:cs typeface="Arial" charset="0"/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Repeat</a:t>
            </a:r>
            <a:r>
              <a:rPr lang="en-US" dirty="0" smtClean="0"/>
              <a:t> the </a:t>
            </a:r>
            <a:r>
              <a:rPr lang="en-US" dirty="0">
                <a:solidFill>
                  <a:srgbClr val="FF0000"/>
                </a:solidFill>
              </a:rPr>
              <a:t>above steps for each </a:t>
            </a:r>
            <a:r>
              <a:rPr lang="en-US" dirty="0" smtClean="0">
                <a:solidFill>
                  <a:srgbClr val="FF0000"/>
                </a:solidFill>
              </a:rPr>
              <a:t>row </a:t>
            </a:r>
            <a:r>
              <a:rPr lang="en-US" dirty="0" smtClean="0"/>
              <a:t>and produce the </a:t>
            </a:r>
            <a:r>
              <a:rPr lang="en-US" dirty="0">
                <a:solidFill>
                  <a:srgbClr val="FF0000"/>
                </a:solidFill>
              </a:rPr>
              <a:t>symmetrical</a:t>
            </a:r>
            <a:r>
              <a:rPr lang="en-US" dirty="0" smtClean="0">
                <a:solidFill>
                  <a:srgbClr val="FF0000"/>
                </a:solidFill>
              </a:rPr>
              <a:t> row</a:t>
            </a:r>
            <a:endParaRPr lang="en-US" altLang="zh-TW" dirty="0" smtClean="0">
              <a:solidFill>
                <a:srgbClr val="FF0000"/>
              </a:solidFill>
              <a:cs typeface="Arial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91842" y="1268760"/>
            <a:ext cx="8084812" cy="936104"/>
            <a:chOff x="391842" y="1423274"/>
            <a:chExt cx="8084812" cy="936104"/>
          </a:xfrm>
        </p:grpSpPr>
        <p:pic>
          <p:nvPicPr>
            <p:cNvPr id="5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842" y="1423274"/>
              <a:ext cx="7456919" cy="936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Rectangle 59"/>
            <p:cNvSpPr/>
            <p:nvPr/>
          </p:nvSpPr>
          <p:spPr>
            <a:xfrm>
              <a:off x="7979402" y="1731311"/>
              <a:ext cx="4972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(2)</a:t>
              </a:r>
              <a:endParaRPr lang="en-US" sz="2000" dirty="0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4678" y="2695694"/>
            <a:ext cx="16192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972" y="3423304"/>
            <a:ext cx="4846001" cy="365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516216" y="5621238"/>
            <a:ext cx="496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latin typeface="Arial" charset="0"/>
              </a:rPr>
              <a:t>(b)</a:t>
            </a:r>
            <a:endParaRPr lang="en-US" altLang="en-US" sz="2000" dirty="0">
              <a:latin typeface="Arial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067246" y="906810"/>
            <a:ext cx="3201765" cy="402020"/>
            <a:chOff x="3067246" y="906810"/>
            <a:chExt cx="3201765" cy="402020"/>
          </a:xfrm>
        </p:grpSpPr>
        <p:cxnSp>
          <p:nvCxnSpPr>
            <p:cNvPr id="167" name="Straight Connector 166"/>
            <p:cNvCxnSpPr/>
            <p:nvPr/>
          </p:nvCxnSpPr>
          <p:spPr bwMode="auto">
            <a:xfrm>
              <a:off x="3653667" y="1267031"/>
              <a:ext cx="365760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165" name="Rectangle 164"/>
            <p:cNvSpPr/>
            <p:nvPr/>
          </p:nvSpPr>
          <p:spPr>
            <a:xfrm>
              <a:off x="5771759" y="908720"/>
              <a:ext cx="4972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(1)</a:t>
              </a:r>
              <a:endParaRPr lang="en-US" sz="2000" dirty="0"/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7246" y="906810"/>
              <a:ext cx="2733675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63" name="Table 1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403739"/>
              </p:ext>
            </p:extLst>
          </p:nvPr>
        </p:nvGraphicFramePr>
        <p:xfrm>
          <a:off x="6829400" y="5161278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-1*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4" name="Table 1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423330"/>
              </p:ext>
            </p:extLst>
          </p:nvPr>
        </p:nvGraphicFramePr>
        <p:xfrm>
          <a:off x="6300192" y="515719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6" name="Table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982341"/>
              </p:ext>
            </p:extLst>
          </p:nvPr>
        </p:nvGraphicFramePr>
        <p:xfrm>
          <a:off x="7333456" y="5157192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8" name="Table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829187"/>
              </p:ext>
            </p:extLst>
          </p:nvPr>
        </p:nvGraphicFramePr>
        <p:xfrm>
          <a:off x="5796136" y="5161278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-2*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9" name="Table 1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555306"/>
              </p:ext>
            </p:extLst>
          </p:nvPr>
        </p:nvGraphicFramePr>
        <p:xfrm>
          <a:off x="5292080" y="5160764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0" name="Table 1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938676"/>
              </p:ext>
            </p:extLst>
          </p:nvPr>
        </p:nvGraphicFramePr>
        <p:xfrm>
          <a:off x="7837512" y="5160764"/>
          <a:ext cx="457200" cy="396124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3657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pSp>
        <p:nvGrpSpPr>
          <p:cNvPr id="171" name="Group 170"/>
          <p:cNvGrpSpPr/>
          <p:nvPr/>
        </p:nvGrpSpPr>
        <p:grpSpPr>
          <a:xfrm>
            <a:off x="7139304" y="4486313"/>
            <a:ext cx="1201611" cy="640080"/>
            <a:chOff x="3275856" y="1852816"/>
            <a:chExt cx="1201611" cy="640080"/>
          </a:xfrm>
        </p:grpSpPr>
        <p:sp>
          <p:nvSpPr>
            <p:cNvPr id="172" name="Rectangle 133"/>
            <p:cNvSpPr>
              <a:spLocks noChangeArrowheads="1"/>
            </p:cNvSpPr>
            <p:nvPr/>
          </p:nvSpPr>
          <p:spPr bwMode="auto">
            <a:xfrm flipH="1">
              <a:off x="3275856" y="1852816"/>
              <a:ext cx="1201611" cy="64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rgbClr val="000000">
                  <a:alpha val="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charset="-120"/>
                </a:defRPr>
              </a:lvl9pPr>
            </a:lstStyle>
            <a:p>
              <a:pPr algn="ctr" eaLnBrk="1" hangingPunct="1">
                <a:lnSpc>
                  <a:spcPct val="50000"/>
                </a:lnSpc>
              </a:pP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*: </a:t>
              </a:r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Source </a:t>
              </a:r>
              <a:endParaRPr lang="en-US" altLang="zh-TW" sz="2000" b="1" dirty="0" smtClean="0">
                <a:solidFill>
                  <a:prstClr val="black"/>
                </a:solidFill>
                <a:cs typeface="Arial" charset="0"/>
              </a:endParaRPr>
            </a:p>
            <a:p>
              <a:pPr eaLnBrk="1" hangingPunct="1">
                <a:lnSpc>
                  <a:spcPct val="50000"/>
                </a:lnSpc>
              </a:pPr>
              <a:r>
                <a:rPr lang="en-US" altLang="zh-TW" sz="3000" b="1" dirty="0" smtClean="0">
                  <a:solidFill>
                    <a:prstClr val="black"/>
                  </a:solidFill>
                  <a:cs typeface="Arial" charset="0"/>
                </a:rPr>
                <a:t>-</a:t>
              </a:r>
              <a:r>
                <a:rPr lang="en-US" altLang="zh-TW" sz="2000" b="1" dirty="0" smtClean="0">
                  <a:solidFill>
                    <a:prstClr val="black"/>
                  </a:solidFill>
                  <a:cs typeface="Arial" charset="0"/>
                </a:rPr>
                <a:t>: </a:t>
              </a:r>
              <a:r>
                <a:rPr lang="en-US" altLang="zh-TW" sz="2000" b="1" dirty="0">
                  <a:solidFill>
                    <a:prstClr val="black"/>
                  </a:solidFill>
                  <a:cs typeface="Arial" charset="0"/>
                </a:rPr>
                <a:t>Drain</a:t>
              </a:r>
              <a:endParaRPr lang="en-US" altLang="zh-TW" sz="2000" b="1" baseline="30000" dirty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3275856" y="1852816"/>
              <a:ext cx="1152128" cy="496064"/>
            </a:xfrm>
            <a:prstGeom prst="rect">
              <a:avLst/>
            </a:prstGeom>
            <a:grpFill/>
            <a:ln w="12700" cap="sq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lIns="90000" tIns="46800" rIns="90000" bIns="46800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273210" y="4354114"/>
            <a:ext cx="3667780" cy="1681332"/>
            <a:chOff x="4848759" y="1844824"/>
            <a:chExt cx="3667780" cy="1681332"/>
          </a:xfrm>
        </p:grpSpPr>
        <p:sp>
          <p:nvSpPr>
            <p:cNvPr id="174" name="Rectangle 2"/>
            <p:cNvSpPr>
              <a:spLocks noChangeArrowheads="1"/>
            </p:cNvSpPr>
            <p:nvPr/>
          </p:nvSpPr>
          <p:spPr bwMode="auto">
            <a:xfrm>
              <a:off x="4848759" y="3126106"/>
              <a:ext cx="4968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(a)</a:t>
              </a:r>
              <a:endParaRPr lang="en-US" altLang="en-US" sz="2000" dirty="0">
                <a:latin typeface="Arial" charset="0"/>
              </a:endParaRPr>
            </a:p>
          </p:txBody>
        </p:sp>
        <p:grpSp>
          <p:nvGrpSpPr>
            <p:cNvPr id="175" name="Group 174"/>
            <p:cNvGrpSpPr/>
            <p:nvPr/>
          </p:nvGrpSpPr>
          <p:grpSpPr>
            <a:xfrm>
              <a:off x="4882915" y="1844824"/>
              <a:ext cx="469900" cy="1321292"/>
              <a:chOff x="5902300" y="2467748"/>
              <a:chExt cx="469900" cy="1321292"/>
            </a:xfrm>
          </p:grpSpPr>
          <p:cxnSp>
            <p:nvCxnSpPr>
              <p:cNvPr id="176" name="Curved Connector 149"/>
              <p:cNvCxnSpPr>
                <a:cxnSpLocks noChangeShapeType="1"/>
                <a:stCxn id="184" idx="6"/>
                <a:endCxn id="186" idx="6"/>
              </p:cNvCxnSpPr>
              <p:nvPr/>
            </p:nvCxnSpPr>
            <p:spPr bwMode="auto">
              <a:xfrm flipV="1">
                <a:off x="6359500" y="2696346"/>
                <a:ext cx="12700" cy="864096"/>
              </a:xfrm>
              <a:prstGeom prst="curvedConnector3">
                <a:avLst>
                  <a:gd name="adj1" fmla="val 3350000"/>
                </a:avLst>
              </a:prstGeom>
              <a:noFill/>
              <a:ln w="38100" algn="ctr">
                <a:solidFill>
                  <a:srgbClr val="0000FF"/>
                </a:solidFill>
                <a:prstDash val="sysDot"/>
                <a:miter lim="800000"/>
                <a:headEnd type="stealth" w="lg" len="lg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7" name="Curved Connector 149"/>
              <p:cNvCxnSpPr>
                <a:cxnSpLocks noChangeShapeType="1"/>
                <a:stCxn id="186" idx="2"/>
                <a:endCxn id="184" idx="2"/>
              </p:cNvCxnSpPr>
              <p:nvPr/>
            </p:nvCxnSpPr>
            <p:spPr bwMode="auto">
              <a:xfrm rot="10800000" flipV="1">
                <a:off x="5902300" y="2696346"/>
                <a:ext cx="12700" cy="864096"/>
              </a:xfrm>
              <a:prstGeom prst="curvedConnector3">
                <a:avLst>
                  <a:gd name="adj1" fmla="val 5667772"/>
                </a:avLst>
              </a:prstGeom>
              <a:noFill/>
              <a:ln w="38100" algn="ctr">
                <a:solidFill>
                  <a:schemeClr val="tx1"/>
                </a:solidFill>
                <a:miter lim="800000"/>
                <a:headEnd type="none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8" name="Straight Connector 177"/>
              <p:cNvCxnSpPr>
                <a:stCxn id="186" idx="3"/>
                <a:endCxn id="184" idx="1"/>
              </p:cNvCxnSpPr>
              <p:nvPr/>
            </p:nvCxnSpPr>
            <p:spPr bwMode="auto">
              <a:xfrm>
                <a:off x="5969255" y="2857989"/>
                <a:ext cx="0" cy="540810"/>
              </a:xfrm>
              <a:prstGeom prst="line">
                <a:avLst/>
              </a:prstGeom>
              <a:noFill/>
              <a:ln w="38100" algn="ctr">
                <a:solidFill>
                  <a:srgbClr val="FF0000"/>
                </a:solidFill>
                <a:prstDash val="sysDash"/>
                <a:miter lim="800000"/>
                <a:headEnd type="none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79" name="群組 3"/>
              <p:cNvGrpSpPr/>
              <p:nvPr/>
            </p:nvGrpSpPr>
            <p:grpSpPr>
              <a:xfrm>
                <a:off x="5902300" y="2467748"/>
                <a:ext cx="457200" cy="457196"/>
                <a:chOff x="7065680" y="1844824"/>
                <a:chExt cx="457200" cy="457196"/>
              </a:xfrm>
            </p:grpSpPr>
            <p:sp>
              <p:nvSpPr>
                <p:cNvPr id="186" name="Oval 188"/>
                <p:cNvSpPr>
                  <a:spLocks noChangeArrowheads="1"/>
                </p:cNvSpPr>
                <p:nvPr/>
              </p:nvSpPr>
              <p:spPr bwMode="auto">
                <a:xfrm>
                  <a:off x="7065680" y="1844824"/>
                  <a:ext cx="457200" cy="457196"/>
                </a:xfrm>
                <a:prstGeom prst="ellipse">
                  <a:avLst/>
                </a:prstGeom>
                <a:solidFill>
                  <a:srgbClr val="CCECFF"/>
                </a:solidFill>
                <a:ln w="25400" cap="sq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000" tIns="46800" rIns="90000" bIns="46800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charset="0"/>
                  </a:endParaRPr>
                </a:p>
              </p:txBody>
            </p:sp>
            <p:sp>
              <p:nvSpPr>
                <p:cNvPr id="187" name="TextBox 181"/>
                <p:cNvSpPr txBox="1">
                  <a:spLocks noChangeArrowheads="1"/>
                </p:cNvSpPr>
                <p:nvPr/>
              </p:nvSpPr>
              <p:spPr bwMode="auto">
                <a:xfrm>
                  <a:off x="7152700" y="1844905"/>
                  <a:ext cx="274320" cy="457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91440" r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</a:rPr>
                    <a:t>D</a:t>
                  </a:r>
                  <a:endParaRPr lang="en-US" altLang="en-US" sz="2000" baseline="30000" dirty="0">
                    <a:latin typeface="Arial" charset="0"/>
                  </a:endParaRPr>
                </a:p>
              </p:txBody>
            </p:sp>
          </p:grpSp>
          <p:grpSp>
            <p:nvGrpSpPr>
              <p:cNvPr id="180" name="群組 4"/>
              <p:cNvGrpSpPr/>
              <p:nvPr/>
            </p:nvGrpSpPr>
            <p:grpSpPr>
              <a:xfrm>
                <a:off x="5902300" y="3331844"/>
                <a:ext cx="457200" cy="457196"/>
                <a:chOff x="7065680" y="3331844"/>
                <a:chExt cx="457200" cy="457196"/>
              </a:xfrm>
            </p:grpSpPr>
            <p:sp>
              <p:nvSpPr>
                <p:cNvPr id="184" name="Oval 188"/>
                <p:cNvSpPr>
                  <a:spLocks noChangeArrowheads="1"/>
                </p:cNvSpPr>
                <p:nvPr/>
              </p:nvSpPr>
              <p:spPr bwMode="auto">
                <a:xfrm>
                  <a:off x="7065680" y="3331844"/>
                  <a:ext cx="457200" cy="457196"/>
                </a:xfrm>
                <a:prstGeom prst="ellipse">
                  <a:avLst/>
                </a:prstGeom>
                <a:solidFill>
                  <a:srgbClr val="CCECFF"/>
                </a:solidFill>
                <a:ln w="25400" cap="sq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000" tIns="46800" rIns="90000" bIns="46800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charset="0"/>
                  </a:endParaRPr>
                </a:p>
              </p:txBody>
            </p:sp>
            <p:sp>
              <p:nvSpPr>
                <p:cNvPr id="185" name="TextBox 181"/>
                <p:cNvSpPr txBox="1">
                  <a:spLocks noChangeArrowheads="1"/>
                </p:cNvSpPr>
                <p:nvPr/>
              </p:nvSpPr>
              <p:spPr bwMode="auto">
                <a:xfrm>
                  <a:off x="7152700" y="3342764"/>
                  <a:ext cx="274320" cy="4462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91440" rIns="0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smtClean="0">
                      <a:latin typeface="Arial" charset="0"/>
                    </a:rPr>
                    <a:t>S</a:t>
                  </a:r>
                  <a:endParaRPr lang="en-US" altLang="en-US" sz="2000" baseline="30000" dirty="0">
                    <a:latin typeface="Arial" charset="0"/>
                  </a:endParaRPr>
                </a:p>
              </p:txBody>
            </p:sp>
          </p:grpSp>
          <p:cxnSp>
            <p:nvCxnSpPr>
              <p:cNvPr id="181" name="Straight Connector 180"/>
              <p:cNvCxnSpPr>
                <a:stCxn id="184" idx="0"/>
                <a:endCxn id="186" idx="4"/>
              </p:cNvCxnSpPr>
              <p:nvPr/>
            </p:nvCxnSpPr>
            <p:spPr bwMode="auto">
              <a:xfrm flipV="1">
                <a:off x="6130900" y="2924944"/>
                <a:ext cx="0" cy="406900"/>
              </a:xfrm>
              <a:prstGeom prst="line">
                <a:avLst/>
              </a:prstGeom>
              <a:noFill/>
              <a:ln w="38100" algn="ctr">
                <a:solidFill>
                  <a:srgbClr val="0000FF"/>
                </a:solidFill>
                <a:prstDash val="sysDot"/>
                <a:miter lim="800000"/>
                <a:headEnd type="none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2" name="Straight Connector 181"/>
              <p:cNvCxnSpPr>
                <a:stCxn id="184" idx="7"/>
                <a:endCxn id="186" idx="5"/>
              </p:cNvCxnSpPr>
              <p:nvPr/>
            </p:nvCxnSpPr>
            <p:spPr bwMode="auto">
              <a:xfrm flipV="1">
                <a:off x="6292545" y="2857989"/>
                <a:ext cx="0" cy="540810"/>
              </a:xfrm>
              <a:prstGeom prst="line">
                <a:avLst/>
              </a:prstGeom>
              <a:noFill/>
              <a:ln w="38100" algn="ctr">
                <a:solidFill>
                  <a:srgbClr val="0000FF"/>
                </a:solidFill>
                <a:prstDash val="sysDot"/>
                <a:miter lim="800000"/>
                <a:headEnd type="none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3" name="Curved Connector 149"/>
              <p:cNvCxnSpPr>
                <a:cxnSpLocks noChangeShapeType="1"/>
                <a:stCxn id="184" idx="2"/>
                <a:endCxn id="186" idx="2"/>
              </p:cNvCxnSpPr>
              <p:nvPr/>
            </p:nvCxnSpPr>
            <p:spPr bwMode="auto">
              <a:xfrm rot="10800000">
                <a:off x="5902300" y="2696346"/>
                <a:ext cx="12700" cy="864096"/>
              </a:xfrm>
              <a:prstGeom prst="curvedConnector3">
                <a:avLst>
                  <a:gd name="adj1" fmla="val 1800000"/>
                </a:avLst>
              </a:prstGeom>
              <a:noFill/>
              <a:ln w="38100" algn="ctr">
                <a:solidFill>
                  <a:srgbClr val="FF0000"/>
                </a:solidFill>
                <a:prstDash val="sysDash"/>
                <a:miter lim="800000"/>
                <a:headEnd type="none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88" name="Group 187"/>
            <p:cNvGrpSpPr/>
            <p:nvPr/>
          </p:nvGrpSpPr>
          <p:grpSpPr>
            <a:xfrm>
              <a:off x="6061643" y="1844824"/>
              <a:ext cx="2454896" cy="1052469"/>
              <a:chOff x="4710390" y="1375970"/>
              <a:chExt cx="2454896" cy="1052469"/>
            </a:xfrm>
          </p:grpSpPr>
          <p:grpSp>
            <p:nvGrpSpPr>
              <p:cNvPr id="189" name="Group 188"/>
              <p:cNvGrpSpPr/>
              <p:nvPr/>
            </p:nvGrpSpPr>
            <p:grpSpPr>
              <a:xfrm>
                <a:off x="4793650" y="1412776"/>
                <a:ext cx="2371636" cy="1015663"/>
                <a:chOff x="5368716" y="1412776"/>
                <a:chExt cx="2371636" cy="1015663"/>
              </a:xfrm>
            </p:grpSpPr>
            <p:sp>
              <p:nvSpPr>
                <p:cNvPr id="191" name="TextBox 190"/>
                <p:cNvSpPr txBox="1"/>
                <p:nvPr/>
              </p:nvSpPr>
              <p:spPr>
                <a:xfrm>
                  <a:off x="6045291" y="1412776"/>
                  <a:ext cx="1695061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smtClean="0"/>
                    <a:t>: Transistor 1</a:t>
                  </a:r>
                </a:p>
                <a:p>
                  <a:r>
                    <a:rPr lang="en-US" sz="2000" dirty="0" smtClean="0"/>
                    <a:t>: </a:t>
                  </a:r>
                  <a:r>
                    <a:rPr lang="en-US" sz="2000" dirty="0"/>
                    <a:t>Transistor </a:t>
                  </a:r>
                  <a:r>
                    <a:rPr lang="en-US" sz="2000" dirty="0" smtClean="0"/>
                    <a:t>2</a:t>
                  </a:r>
                </a:p>
                <a:p>
                  <a:r>
                    <a:rPr lang="en-US" sz="2000" dirty="0" smtClean="0"/>
                    <a:t>: </a:t>
                  </a:r>
                  <a:r>
                    <a:rPr lang="en-US" sz="2000" dirty="0"/>
                    <a:t>Transistor </a:t>
                  </a:r>
                  <a:r>
                    <a:rPr lang="en-US" sz="2000" dirty="0" smtClean="0"/>
                    <a:t>3</a:t>
                  </a:r>
                  <a:endParaRPr lang="en-US" sz="2000" dirty="0"/>
                </a:p>
              </p:txBody>
            </p:sp>
            <p:cxnSp>
              <p:nvCxnSpPr>
                <p:cNvPr id="192" name="Straight Arrow Connector 191"/>
                <p:cNvCxnSpPr/>
                <p:nvPr/>
              </p:nvCxnSpPr>
              <p:spPr>
                <a:xfrm>
                  <a:off x="5368716" y="1628800"/>
                  <a:ext cx="640080" cy="0"/>
                </a:xfrm>
                <a:prstGeom prst="straightConnector1">
                  <a:avLst/>
                </a:prstGeom>
                <a:noFill/>
                <a:ln w="38100" algn="ctr">
                  <a:solidFill>
                    <a:schemeClr val="tx1"/>
                  </a:solidFill>
                  <a:miter lim="800000"/>
                  <a:headEnd type="none" w="med" len="med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3" name="Straight Arrow Connector 192"/>
                <p:cNvCxnSpPr/>
                <p:nvPr/>
              </p:nvCxnSpPr>
              <p:spPr>
                <a:xfrm>
                  <a:off x="5372080" y="1947672"/>
                  <a:ext cx="640080" cy="0"/>
                </a:xfrm>
                <a:prstGeom prst="straightConnector1">
                  <a:avLst/>
                </a:prstGeom>
                <a:noFill/>
                <a:ln w="38100" algn="ctr">
                  <a:solidFill>
                    <a:srgbClr val="FF0000"/>
                  </a:solidFill>
                  <a:prstDash val="sysDash"/>
                  <a:miter lim="800000"/>
                  <a:headEnd type="none" w="med" len="med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4" name="Straight Arrow Connector 193"/>
                <p:cNvCxnSpPr/>
                <p:nvPr/>
              </p:nvCxnSpPr>
              <p:spPr>
                <a:xfrm>
                  <a:off x="5372080" y="2240280"/>
                  <a:ext cx="640080" cy="0"/>
                </a:xfrm>
                <a:prstGeom prst="straightConnector1">
                  <a:avLst/>
                </a:prstGeom>
                <a:noFill/>
                <a:ln w="38100" algn="ctr">
                  <a:solidFill>
                    <a:srgbClr val="0000FF"/>
                  </a:solidFill>
                  <a:prstDash val="sysDot"/>
                  <a:miter lim="800000"/>
                  <a:headEnd type="none" w="med" len="med"/>
                  <a:tailEnd type="stealth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90" name="Rectangle 189"/>
              <p:cNvSpPr/>
              <p:nvPr/>
            </p:nvSpPr>
            <p:spPr>
              <a:xfrm>
                <a:off x="4710390" y="1375970"/>
                <a:ext cx="2454896" cy="100584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2693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</a:t>
            </a:r>
            <a:r>
              <a:rPr lang="en-US" dirty="0" smtClean="0"/>
              <a:t>Algorithms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Determination of Sub-transistor Orientations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Common-Centroid FinFET Placement Considering Dispersion and Diffusion Sharing 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Dispersion Degree </a:t>
            </a:r>
            <a:r>
              <a:rPr lang="en-US" altLang="zh-TW" dirty="0" smtClean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Maximization</a:t>
            </a:r>
          </a:p>
          <a:p>
            <a:pPr lvl="2">
              <a:buClr>
                <a:srgbClr val="000000"/>
              </a:buClr>
            </a:pPr>
            <a:r>
              <a:rPr lang="en-US" altLang="zh-TW" dirty="0">
                <a:solidFill>
                  <a:schemeClr val="tx1"/>
                </a:solidFill>
                <a:cs typeface="Arial" charset="0"/>
              </a:rPr>
              <a:t>Shortest Path Problem</a:t>
            </a:r>
            <a:endParaRPr lang="en-US" altLang="zh-TW" dirty="0">
              <a:solidFill>
                <a:srgbClr val="FF0000"/>
              </a:solidFill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3555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127CB1-19B5-49F8-9CED-08368F326F19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07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251520" y="-1488"/>
            <a:ext cx="8568952" cy="838200"/>
          </a:xfrm>
        </p:spPr>
        <p:txBody>
          <a:bodyPr/>
          <a:lstStyle/>
          <a:p>
            <a:pPr marL="107950"/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Dispersion Degree </a:t>
            </a:r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Maximization</a:t>
            </a:r>
            <a:endParaRPr lang="en-US" altLang="zh-TW" sz="3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altLang="zh-TW" dirty="0"/>
          </a:p>
        </p:txBody>
      </p:sp>
      <p:sp>
        <p:nvSpPr>
          <p:cNvPr id="38916" name="內容版面配置區 2"/>
          <p:cNvSpPr>
            <a:spLocks noGrp="1"/>
          </p:cNvSpPr>
          <p:nvPr>
            <p:ph idx="1"/>
          </p:nvPr>
        </p:nvSpPr>
        <p:spPr>
          <a:xfrm>
            <a:off x="461963" y="857250"/>
            <a:ext cx="8286750" cy="4876006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Adjust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relative positions </a:t>
            </a:r>
            <a:r>
              <a:rPr lang="en-US" dirty="0"/>
              <a:t>of different </a:t>
            </a:r>
            <a:r>
              <a:rPr lang="en-US" dirty="0">
                <a:solidFill>
                  <a:srgbClr val="FF0000"/>
                </a:solidFill>
              </a:rPr>
              <a:t>sub-transistors</a:t>
            </a:r>
            <a:r>
              <a:rPr lang="en-US" dirty="0"/>
              <a:t> among </a:t>
            </a:r>
            <a:r>
              <a:rPr lang="en-US" dirty="0">
                <a:solidFill>
                  <a:srgbClr val="FF0000"/>
                </a:solidFill>
              </a:rPr>
              <a:t>different </a:t>
            </a:r>
            <a:r>
              <a:rPr lang="en-US" dirty="0" smtClean="0">
                <a:solidFill>
                  <a:srgbClr val="FF0000"/>
                </a:solidFill>
              </a:rPr>
              <a:t>rows</a:t>
            </a:r>
          </a:p>
          <a:p>
            <a:r>
              <a:rPr lang="en-US" altLang="zh-TW" dirty="0" smtClean="0">
                <a:cs typeface="Arial" charset="0"/>
              </a:rPr>
              <a:t>Placement rotation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Iteratively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move</a:t>
            </a:r>
            <a:r>
              <a:rPr lang="en-US" dirty="0" smtClean="0"/>
              <a:t> </a:t>
            </a:r>
            <a:r>
              <a:rPr lang="en-US" dirty="0">
                <a:solidFill>
                  <a:srgbClr val="0000FF"/>
                </a:solidFill>
              </a:rPr>
              <a:t>the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sub-transistor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at the </a:t>
            </a:r>
            <a:r>
              <a:rPr lang="en-US" dirty="0">
                <a:solidFill>
                  <a:srgbClr val="FF0000"/>
                </a:solidFill>
              </a:rPr>
              <a:t>end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of the </a:t>
            </a:r>
            <a:r>
              <a:rPr lang="en-US" dirty="0">
                <a:solidFill>
                  <a:srgbClr val="FF0000"/>
                </a:solidFill>
              </a:rPr>
              <a:t>row </a:t>
            </a:r>
            <a:r>
              <a:rPr lang="en-US" dirty="0">
                <a:solidFill>
                  <a:srgbClr val="0000FF"/>
                </a:solidFill>
              </a:rPr>
              <a:t>to the </a:t>
            </a:r>
            <a:r>
              <a:rPr lang="en-US" dirty="0">
                <a:solidFill>
                  <a:srgbClr val="FF0000"/>
                </a:solidFill>
              </a:rPr>
              <a:t>beginning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of the </a:t>
            </a:r>
            <a:r>
              <a:rPr lang="en-US" dirty="0" smtClean="0">
                <a:solidFill>
                  <a:srgbClr val="FF0000"/>
                </a:solidFill>
              </a:rPr>
              <a:t>row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>
                <a:solidFill>
                  <a:srgbClr val="FF0000"/>
                </a:solidFill>
              </a:rPr>
              <a:t>simultaneous selection </a:t>
            </a:r>
            <a:r>
              <a:rPr lang="en-US" dirty="0"/>
              <a:t>of the </a:t>
            </a:r>
            <a:r>
              <a:rPr lang="en-US" dirty="0">
                <a:solidFill>
                  <a:srgbClr val="FF0000"/>
                </a:solidFill>
              </a:rPr>
              <a:t>best placement </a:t>
            </a:r>
            <a:r>
              <a:rPr lang="en-US" dirty="0"/>
              <a:t>of </a:t>
            </a:r>
            <a:r>
              <a:rPr lang="en-US" dirty="0">
                <a:solidFill>
                  <a:srgbClr val="FF0000"/>
                </a:solidFill>
              </a:rPr>
              <a:t>different rows </a:t>
            </a:r>
            <a:r>
              <a:rPr lang="en-US" dirty="0" smtClean="0"/>
              <a:t>is formulated </a:t>
            </a:r>
            <a:r>
              <a:rPr lang="en-US" dirty="0"/>
              <a:t>as the </a:t>
            </a:r>
            <a:r>
              <a:rPr lang="en-US" dirty="0">
                <a:solidFill>
                  <a:srgbClr val="FF0000"/>
                </a:solidFill>
              </a:rPr>
              <a:t>shortest path </a:t>
            </a:r>
            <a:r>
              <a:rPr lang="en-US" dirty="0" smtClean="0">
                <a:solidFill>
                  <a:srgbClr val="FF0000"/>
                </a:solidFill>
              </a:rPr>
              <a:t>problem</a:t>
            </a:r>
            <a:endParaRPr lang="en-US" altLang="zh-TW" dirty="0" smtClean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511184" y="3316982"/>
            <a:ext cx="24208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(a) Initial placement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489180" y="4181078"/>
            <a:ext cx="19367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(c) </a:t>
            </a:r>
            <a:r>
              <a:rPr lang="en-US" altLang="en-US" sz="2000" dirty="0">
                <a:solidFill>
                  <a:prstClr val="black"/>
                </a:solidFill>
                <a:latin typeface="Arial" charset="0"/>
              </a:rPr>
              <a:t>Derivation </a:t>
            </a: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2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698943"/>
              </p:ext>
            </p:extLst>
          </p:nvPr>
        </p:nvGraphicFramePr>
        <p:xfrm>
          <a:off x="5074599" y="2924944"/>
          <a:ext cx="1940560" cy="396124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294716"/>
              </p:ext>
            </p:extLst>
          </p:nvPr>
        </p:nvGraphicFramePr>
        <p:xfrm>
          <a:off x="2482012" y="2924944"/>
          <a:ext cx="1940560" cy="396124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592720"/>
              </p:ext>
            </p:extLst>
          </p:nvPr>
        </p:nvGraphicFramePr>
        <p:xfrm>
          <a:off x="2483768" y="3789040"/>
          <a:ext cx="1940560" cy="396124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87965"/>
              </p:ext>
            </p:extLst>
          </p:nvPr>
        </p:nvGraphicFramePr>
        <p:xfrm>
          <a:off x="5065531" y="3789040"/>
          <a:ext cx="1940560" cy="396124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083523" y="3316982"/>
            <a:ext cx="19367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(b) Derivation 1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5070943" y="4181078"/>
            <a:ext cx="19367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(d) </a:t>
            </a:r>
            <a:r>
              <a:rPr lang="en-US" altLang="en-US" sz="2000" dirty="0">
                <a:solidFill>
                  <a:prstClr val="black"/>
                </a:solidFill>
                <a:latin typeface="Arial" charset="0"/>
              </a:rPr>
              <a:t>Derivation </a:t>
            </a:r>
            <a:r>
              <a:rPr lang="en-US" altLang="en-US" sz="2000" dirty="0" smtClean="0">
                <a:solidFill>
                  <a:prstClr val="black"/>
                </a:solidFill>
                <a:latin typeface="Arial" charset="0"/>
              </a:rPr>
              <a:t>3</a:t>
            </a:r>
            <a:endParaRPr lang="en-US" altLang="en-US" sz="20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1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/>
          <p:cNvSpPr>
            <a:spLocks noGrp="1"/>
          </p:cNvSpPr>
          <p:nvPr>
            <p:ph type="title"/>
          </p:nvPr>
        </p:nvSpPr>
        <p:spPr>
          <a:xfrm>
            <a:off x="251520" y="-1488"/>
            <a:ext cx="8568952" cy="838200"/>
          </a:xfrm>
        </p:spPr>
        <p:txBody>
          <a:bodyPr/>
          <a:lstStyle/>
          <a:p>
            <a:pPr marL="107950"/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Shortest Path Problem</a:t>
            </a:r>
            <a:endParaRPr lang="en-US" altLang="zh-TW" sz="3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22BCC3-1C37-464B-809B-01F2EED8A63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altLang="zh-TW" dirty="0"/>
          </a:p>
        </p:txBody>
      </p:sp>
      <p:sp>
        <p:nvSpPr>
          <p:cNvPr id="101" name="內容版面配置區 2"/>
          <p:cNvSpPr txBox="1">
            <a:spLocks/>
          </p:cNvSpPr>
          <p:nvPr/>
        </p:nvSpPr>
        <p:spPr bwMode="auto">
          <a:xfrm>
            <a:off x="514720" y="836712"/>
            <a:ext cx="8286750" cy="1761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標楷體" pitchFamily="65" charset="-120"/>
              <a:buChar char="․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55000"/>
              <a:buFont typeface="Symbol" pitchFamily="18" charset="2"/>
              <a:buChar char="¾"/>
              <a:defRPr kumimoji="1" sz="2000">
                <a:solidFill>
                  <a:srgbClr val="0000FF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Wingdings" panose="05000000000000000000" pitchFamily="2" charset="2"/>
              <a:buChar char="§"/>
              <a:defRPr kumimoji="1" sz="2000">
                <a:solidFill>
                  <a:srgbClr val="003300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rgbClr val="660033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rgbClr val="996600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rgbClr val="996600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rgbClr val="996600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rgbClr val="996600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rgbClr val="996600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Each </a:t>
            </a:r>
            <a:r>
              <a:rPr lang="en-US" dirty="0">
                <a:solidFill>
                  <a:srgbClr val="FF0000"/>
                </a:solidFill>
              </a:rPr>
              <a:t>row </a:t>
            </a:r>
            <a:r>
              <a:rPr lang="en-US" dirty="0"/>
              <a:t>is represented by </a:t>
            </a:r>
            <a:r>
              <a:rPr lang="en-US" dirty="0">
                <a:solidFill>
                  <a:srgbClr val="FF0000"/>
                </a:solidFill>
              </a:rPr>
              <a:t>a group </a:t>
            </a:r>
            <a:r>
              <a:rPr lang="en-US" dirty="0" smtClean="0">
                <a:solidFill>
                  <a:srgbClr val="FF0000"/>
                </a:solidFill>
              </a:rPr>
              <a:t>node</a:t>
            </a:r>
          </a:p>
          <a:p>
            <a:r>
              <a:rPr lang="en-US" altLang="zh-TW" dirty="0" smtClean="0">
                <a:cs typeface="Arial" charset="0"/>
              </a:rPr>
              <a:t>Each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possible placement </a:t>
            </a:r>
            <a:r>
              <a:rPr lang="en-US" altLang="zh-TW" dirty="0">
                <a:cs typeface="Arial" charset="0"/>
              </a:rPr>
              <a:t>is denoted by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an element </a:t>
            </a:r>
            <a:r>
              <a:rPr lang="en-US" altLang="zh-TW" dirty="0" smtClean="0">
                <a:solidFill>
                  <a:srgbClr val="FF0000"/>
                </a:solidFill>
                <a:cs typeface="Arial" charset="0"/>
              </a:rPr>
              <a:t>node</a:t>
            </a:r>
          </a:p>
          <a:p>
            <a:r>
              <a:rPr lang="en-US" altLang="zh-TW" dirty="0" smtClean="0">
                <a:cs typeface="Arial" charset="0"/>
              </a:rPr>
              <a:t>The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weight</a:t>
            </a:r>
            <a:r>
              <a:rPr lang="en-US" altLang="zh-TW" dirty="0">
                <a:cs typeface="Arial" charset="0"/>
              </a:rPr>
              <a:t> of each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edge </a:t>
            </a:r>
            <a:r>
              <a:rPr lang="en-US" altLang="zh-TW" dirty="0">
                <a:cs typeface="Arial" charset="0"/>
              </a:rPr>
              <a:t>between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 two element nodes </a:t>
            </a:r>
            <a:r>
              <a:rPr lang="en-US" altLang="zh-TW" dirty="0">
                <a:cs typeface="Arial" charset="0"/>
              </a:rPr>
              <a:t>is the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dispersion degree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38930" name="Group 38929"/>
          <p:cNvGrpSpPr/>
          <p:nvPr/>
        </p:nvGrpSpPr>
        <p:grpSpPr>
          <a:xfrm>
            <a:off x="107505" y="2708920"/>
            <a:ext cx="8928991" cy="4050784"/>
            <a:chOff x="107505" y="2708920"/>
            <a:chExt cx="8928991" cy="4050784"/>
          </a:xfrm>
        </p:grpSpPr>
        <p:grpSp>
          <p:nvGrpSpPr>
            <p:cNvPr id="3" name="Group 2"/>
            <p:cNvGrpSpPr/>
            <p:nvPr/>
          </p:nvGrpSpPr>
          <p:grpSpPr>
            <a:xfrm>
              <a:off x="2263385" y="2708920"/>
              <a:ext cx="4846061" cy="457200"/>
              <a:chOff x="2254200" y="2519183"/>
              <a:chExt cx="4846061" cy="457200"/>
            </a:xfrm>
          </p:grpSpPr>
          <p:sp>
            <p:nvSpPr>
              <p:cNvPr id="187" name="Rectangle 133"/>
              <p:cNvSpPr>
                <a:spLocks noChangeArrowheads="1"/>
              </p:cNvSpPr>
              <p:nvPr/>
            </p:nvSpPr>
            <p:spPr bwMode="auto">
              <a:xfrm flipH="1">
                <a:off x="2254200" y="2519183"/>
                <a:ext cx="4782639" cy="4572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b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000" b="1" dirty="0" smtClean="0">
                    <a:cs typeface="Arial" charset="0"/>
                  </a:rPr>
                  <a:t>        </a:t>
                </a:r>
                <a:endParaRPr lang="en-US" altLang="zh-TW" sz="2000" b="1" dirty="0">
                  <a:cs typeface="Arial" charset="0"/>
                </a:endParaRPr>
              </a:p>
            </p:txBody>
          </p:sp>
          <p:grpSp>
            <p:nvGrpSpPr>
              <p:cNvPr id="192" name="Group 49"/>
              <p:cNvGrpSpPr>
                <a:grpSpLocks/>
              </p:cNvGrpSpPr>
              <p:nvPr/>
            </p:nvGrpSpPr>
            <p:grpSpPr bwMode="auto">
              <a:xfrm rot="16200000">
                <a:off x="4598030" y="2564905"/>
                <a:ext cx="446276" cy="365760"/>
                <a:chOff x="2067222" y="1447750"/>
                <a:chExt cx="557845" cy="457299"/>
              </a:xfrm>
            </p:grpSpPr>
            <p:sp>
              <p:nvSpPr>
                <p:cNvPr id="194" name="Oval 50"/>
                <p:cNvSpPr>
                  <a:spLocks noChangeArrowheads="1"/>
                </p:cNvSpPr>
                <p:nvPr/>
              </p:nvSpPr>
              <p:spPr bwMode="auto">
                <a:xfrm>
                  <a:off x="2117546" y="1447800"/>
                  <a:ext cx="457200" cy="457200"/>
                </a:xfrm>
                <a:prstGeom prst="ellipse">
                  <a:avLst/>
                </a:prstGeom>
                <a:solidFill>
                  <a:srgbClr val="CCECFF"/>
                </a:solidFill>
                <a:ln w="25400" cap="sq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000" tIns="46800" rIns="90000" bIns="46800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latin typeface="Arial" charset="0"/>
                  </a:endParaRPr>
                </a:p>
              </p:txBody>
            </p:sp>
            <p:sp>
              <p:nvSpPr>
                <p:cNvPr id="195" name="TextBox 51"/>
                <p:cNvSpPr txBox="1">
                  <a:spLocks noChangeArrowheads="1"/>
                </p:cNvSpPr>
                <p:nvPr/>
              </p:nvSpPr>
              <p:spPr bwMode="auto">
                <a:xfrm rot="5400000">
                  <a:off x="2117495" y="1397477"/>
                  <a:ext cx="457299" cy="5578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91440" rIns="0" anchor="ctr" anchorCtr="1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dirty="0" err="1" smtClean="0">
                      <a:latin typeface="Arial" charset="0"/>
                    </a:rPr>
                    <a:t>Ri</a:t>
                  </a:r>
                  <a:r>
                    <a:rPr lang="en-US" altLang="en-US" sz="2000" baseline="30000" dirty="0" err="1" smtClean="0">
                      <a:latin typeface="Arial" charset="0"/>
                    </a:rPr>
                    <a:t>j</a:t>
                  </a:r>
                  <a:endParaRPr lang="en-US" altLang="en-US" sz="2000" baseline="30000" dirty="0">
                    <a:latin typeface="Arial" charset="0"/>
                  </a:endParaRPr>
                </a:p>
              </p:txBody>
            </p:sp>
          </p:grpSp>
          <p:sp>
            <p:nvSpPr>
              <p:cNvPr id="193" name="Rectangle 192"/>
              <p:cNvSpPr/>
              <p:nvPr/>
            </p:nvSpPr>
            <p:spPr>
              <a:xfrm>
                <a:off x="5078554" y="2571438"/>
                <a:ext cx="202170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 altLang="zh-TW" sz="2000" b="1" dirty="0">
                    <a:cs typeface="Arial" charset="0"/>
                  </a:rPr>
                  <a:t>: Element node</a:t>
                </a:r>
              </a:p>
            </p:txBody>
          </p:sp>
          <p:grpSp>
            <p:nvGrpSpPr>
              <p:cNvPr id="189" name="Group 188"/>
              <p:cNvGrpSpPr/>
              <p:nvPr/>
            </p:nvGrpSpPr>
            <p:grpSpPr>
              <a:xfrm>
                <a:off x="2478048" y="2564904"/>
                <a:ext cx="2130556" cy="400110"/>
                <a:chOff x="4307533" y="940658"/>
                <a:chExt cx="2130556" cy="400110"/>
              </a:xfrm>
            </p:grpSpPr>
            <p:sp>
              <p:nvSpPr>
                <p:cNvPr id="190" name="Oval 50"/>
                <p:cNvSpPr>
                  <a:spLocks noChangeArrowheads="1"/>
                </p:cNvSpPr>
                <p:nvPr/>
              </p:nvSpPr>
              <p:spPr bwMode="auto">
                <a:xfrm rot="16200000">
                  <a:off x="4307533" y="940659"/>
                  <a:ext cx="365760" cy="365760"/>
                </a:xfrm>
                <a:prstGeom prst="ellipse">
                  <a:avLst/>
                </a:prstGeom>
                <a:grpFill/>
                <a:ln w="38100" cap="sq">
                  <a:solidFill>
                    <a:srgbClr val="0000FF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 lIns="90000" tIns="46800" rIns="90000" bIns="46800" anchor="ctr">
                  <a:spAutoFit/>
                </a:bodyPr>
                <a:lstStyle/>
                <a:p>
                  <a:pPr algn="ctr"/>
                  <a:endParaRPr lang="en-US" altLang="en-US"/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4644008" y="940658"/>
                  <a:ext cx="179408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1" hangingPunct="1"/>
                  <a:r>
                    <a:rPr lang="en-US" altLang="zh-TW" sz="2000" b="1" dirty="0">
                      <a:cs typeface="Arial" charset="0"/>
                    </a:rPr>
                    <a:t>: </a:t>
                  </a:r>
                  <a:r>
                    <a:rPr lang="en-US" altLang="zh-TW" sz="2000" b="1" dirty="0" smtClean="0">
                      <a:cs typeface="Arial" charset="0"/>
                    </a:rPr>
                    <a:t>Group </a:t>
                  </a:r>
                  <a:r>
                    <a:rPr lang="en-US" altLang="zh-TW" sz="2000" b="1" dirty="0">
                      <a:cs typeface="Arial" charset="0"/>
                    </a:rPr>
                    <a:t>node</a:t>
                  </a:r>
                </a:p>
              </p:txBody>
            </p:sp>
          </p:grpSp>
        </p:grpSp>
        <p:sp>
          <p:nvSpPr>
            <p:cNvPr id="156" name="TextBox 107"/>
            <p:cNvSpPr txBox="1">
              <a:spLocks noChangeArrowheads="1"/>
            </p:cNvSpPr>
            <p:nvPr/>
          </p:nvSpPr>
          <p:spPr bwMode="auto">
            <a:xfrm>
              <a:off x="8030656" y="3448202"/>
              <a:ext cx="1005840" cy="446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Weight</a:t>
              </a:r>
              <a:endParaRPr lang="en-US" altLang="en-US" sz="2000" baseline="30000" dirty="0">
                <a:latin typeface="Arial" charset="0"/>
              </a:endParaRPr>
            </a:p>
          </p:txBody>
        </p:sp>
        <p:cxnSp>
          <p:nvCxnSpPr>
            <p:cNvPr id="157" name="Straight Arrow Connector 156"/>
            <p:cNvCxnSpPr/>
            <p:nvPr/>
          </p:nvCxnSpPr>
          <p:spPr>
            <a:xfrm flipV="1">
              <a:off x="8326891" y="3899408"/>
              <a:ext cx="144016" cy="3684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97"/>
            <p:cNvCxnSpPr>
              <a:cxnSpLocks noChangeShapeType="1"/>
              <a:stCxn id="259" idx="4"/>
              <a:endCxn id="356" idx="0"/>
            </p:cNvCxnSpPr>
            <p:nvPr/>
          </p:nvCxnSpPr>
          <p:spPr bwMode="auto">
            <a:xfrm>
              <a:off x="7775586" y="3809299"/>
              <a:ext cx="648534" cy="122154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1" name="Straight Connector 97"/>
            <p:cNvCxnSpPr>
              <a:cxnSpLocks noChangeShapeType="1"/>
              <a:stCxn id="266" idx="4"/>
              <a:endCxn id="356" idx="0"/>
            </p:cNvCxnSpPr>
            <p:nvPr/>
          </p:nvCxnSpPr>
          <p:spPr bwMode="auto">
            <a:xfrm flipV="1">
              <a:off x="7775585" y="5030842"/>
              <a:ext cx="648535" cy="118214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2" name="TextBox 107"/>
            <p:cNvSpPr txBox="1">
              <a:spLocks noChangeArrowheads="1"/>
            </p:cNvSpPr>
            <p:nvPr/>
          </p:nvSpPr>
          <p:spPr bwMode="auto">
            <a:xfrm>
              <a:off x="8013638" y="4202752"/>
              <a:ext cx="457269" cy="45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0</a:t>
              </a:r>
              <a:endParaRPr lang="en-US" altLang="en-US" sz="2000" baseline="30000" dirty="0">
                <a:latin typeface="Arial" charset="0"/>
              </a:endParaRPr>
            </a:p>
          </p:txBody>
        </p:sp>
        <p:sp>
          <p:nvSpPr>
            <p:cNvPr id="173" name="TextBox 107"/>
            <p:cNvSpPr txBox="1">
              <a:spLocks noChangeArrowheads="1"/>
            </p:cNvSpPr>
            <p:nvPr/>
          </p:nvSpPr>
          <p:spPr bwMode="auto">
            <a:xfrm>
              <a:off x="7822836" y="4412335"/>
              <a:ext cx="457269" cy="45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0</a:t>
              </a:r>
              <a:endParaRPr lang="en-US" altLang="en-US" sz="2000" baseline="30000" dirty="0">
                <a:latin typeface="Arial" charset="0"/>
              </a:endParaRPr>
            </a:p>
          </p:txBody>
        </p:sp>
        <p:sp>
          <p:nvSpPr>
            <p:cNvPr id="174" name="TextBox 107"/>
            <p:cNvSpPr txBox="1">
              <a:spLocks noChangeArrowheads="1"/>
            </p:cNvSpPr>
            <p:nvPr/>
          </p:nvSpPr>
          <p:spPr bwMode="auto">
            <a:xfrm>
              <a:off x="7966851" y="5474119"/>
              <a:ext cx="457269" cy="45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0</a:t>
              </a:r>
              <a:endParaRPr lang="en-US" altLang="en-US" sz="2000" baseline="30000" dirty="0">
                <a:latin typeface="Arial" charset="0"/>
              </a:endParaRPr>
            </a:p>
          </p:txBody>
        </p:sp>
        <p:cxnSp>
          <p:nvCxnSpPr>
            <p:cNvPr id="175" name="Straight Connector 62"/>
            <p:cNvCxnSpPr>
              <a:cxnSpLocks noChangeShapeType="1"/>
              <a:stCxn id="325" idx="4"/>
              <a:endCxn id="259" idx="0"/>
            </p:cNvCxnSpPr>
            <p:nvPr/>
          </p:nvCxnSpPr>
          <p:spPr bwMode="auto">
            <a:xfrm flipV="1">
              <a:off x="5687355" y="3809299"/>
              <a:ext cx="1539591" cy="374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6" name="Straight Connector 62"/>
            <p:cNvCxnSpPr>
              <a:cxnSpLocks noChangeShapeType="1"/>
              <a:stCxn id="325" idx="4"/>
              <a:endCxn id="263" idx="0"/>
            </p:cNvCxnSpPr>
            <p:nvPr/>
          </p:nvCxnSpPr>
          <p:spPr bwMode="auto">
            <a:xfrm>
              <a:off x="5687355" y="3813047"/>
              <a:ext cx="1539127" cy="85062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7" name="Straight Connector 62"/>
            <p:cNvCxnSpPr>
              <a:cxnSpLocks noChangeShapeType="1"/>
              <a:stCxn id="266" idx="0"/>
              <a:endCxn id="325" idx="4"/>
            </p:cNvCxnSpPr>
            <p:nvPr/>
          </p:nvCxnSpPr>
          <p:spPr bwMode="auto">
            <a:xfrm flipH="1" flipV="1">
              <a:off x="5687355" y="3813047"/>
              <a:ext cx="1539590" cy="2399942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Straight Connector 62"/>
            <p:cNvCxnSpPr>
              <a:cxnSpLocks noChangeShapeType="1"/>
              <a:stCxn id="256" idx="4"/>
              <a:endCxn id="266" idx="0"/>
            </p:cNvCxnSpPr>
            <p:nvPr/>
          </p:nvCxnSpPr>
          <p:spPr bwMode="auto">
            <a:xfrm>
              <a:off x="5687353" y="6212989"/>
              <a:ext cx="1539592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0" name="Straight Connector 62"/>
            <p:cNvCxnSpPr>
              <a:cxnSpLocks noChangeShapeType="1"/>
              <a:stCxn id="256" idx="4"/>
              <a:endCxn id="259" idx="0"/>
            </p:cNvCxnSpPr>
            <p:nvPr/>
          </p:nvCxnSpPr>
          <p:spPr bwMode="auto">
            <a:xfrm flipV="1">
              <a:off x="5687353" y="3809299"/>
              <a:ext cx="1539593" cy="240369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Straight Connector 62"/>
            <p:cNvCxnSpPr>
              <a:cxnSpLocks noChangeShapeType="1"/>
              <a:stCxn id="253" idx="4"/>
              <a:endCxn id="259" idx="0"/>
            </p:cNvCxnSpPr>
            <p:nvPr/>
          </p:nvCxnSpPr>
          <p:spPr bwMode="auto">
            <a:xfrm flipV="1">
              <a:off x="5686890" y="3809299"/>
              <a:ext cx="1540056" cy="85437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Straight Connector 62"/>
            <p:cNvCxnSpPr>
              <a:cxnSpLocks noChangeShapeType="1"/>
              <a:stCxn id="253" idx="4"/>
              <a:endCxn id="263" idx="0"/>
            </p:cNvCxnSpPr>
            <p:nvPr/>
          </p:nvCxnSpPr>
          <p:spPr bwMode="auto">
            <a:xfrm>
              <a:off x="5686890" y="4663672"/>
              <a:ext cx="1539592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3" name="Straight Connector 62"/>
            <p:cNvCxnSpPr>
              <a:cxnSpLocks noChangeShapeType="1"/>
              <a:stCxn id="253" idx="4"/>
              <a:endCxn id="266" idx="0"/>
            </p:cNvCxnSpPr>
            <p:nvPr/>
          </p:nvCxnSpPr>
          <p:spPr bwMode="auto">
            <a:xfrm>
              <a:off x="5686890" y="4663672"/>
              <a:ext cx="1540055" cy="154931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7" name="Straight Connector 89"/>
            <p:cNvCxnSpPr>
              <a:cxnSpLocks noChangeShapeType="1"/>
              <a:stCxn id="312" idx="4"/>
              <a:endCxn id="256" idx="0"/>
            </p:cNvCxnSpPr>
            <p:nvPr/>
          </p:nvCxnSpPr>
          <p:spPr bwMode="auto">
            <a:xfrm>
              <a:off x="3980865" y="6212989"/>
              <a:ext cx="1157848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8" name="Straight Connector 90"/>
            <p:cNvCxnSpPr>
              <a:cxnSpLocks noChangeShapeType="1"/>
              <a:stCxn id="312" idx="4"/>
              <a:endCxn id="253" idx="0"/>
            </p:cNvCxnSpPr>
            <p:nvPr/>
          </p:nvCxnSpPr>
          <p:spPr bwMode="auto">
            <a:xfrm flipV="1">
              <a:off x="3980865" y="4663672"/>
              <a:ext cx="1157385" cy="154931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9" name="Straight Connector 91"/>
            <p:cNvCxnSpPr>
              <a:cxnSpLocks noChangeShapeType="1"/>
              <a:stCxn id="325" idx="0"/>
              <a:endCxn id="312" idx="4"/>
            </p:cNvCxnSpPr>
            <p:nvPr/>
          </p:nvCxnSpPr>
          <p:spPr bwMode="auto">
            <a:xfrm flipH="1">
              <a:off x="3980865" y="3813047"/>
              <a:ext cx="1157850" cy="2399942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6" name="Straight Connector 96"/>
            <p:cNvCxnSpPr>
              <a:cxnSpLocks noChangeShapeType="1"/>
              <a:stCxn id="309" idx="4"/>
            </p:cNvCxnSpPr>
            <p:nvPr/>
          </p:nvCxnSpPr>
          <p:spPr bwMode="auto">
            <a:xfrm flipV="1">
              <a:off x="3980402" y="3809299"/>
              <a:ext cx="1158312" cy="85754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7" name="Straight Connector 97"/>
            <p:cNvCxnSpPr>
              <a:cxnSpLocks noChangeShapeType="1"/>
              <a:stCxn id="309" idx="4"/>
              <a:endCxn id="253" idx="0"/>
            </p:cNvCxnSpPr>
            <p:nvPr/>
          </p:nvCxnSpPr>
          <p:spPr bwMode="auto">
            <a:xfrm flipV="1">
              <a:off x="3980402" y="4663672"/>
              <a:ext cx="1157848" cy="317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8" name="Straight Connector 98"/>
            <p:cNvCxnSpPr>
              <a:cxnSpLocks noChangeShapeType="1"/>
              <a:stCxn id="309" idx="4"/>
              <a:endCxn id="256" idx="0"/>
            </p:cNvCxnSpPr>
            <p:nvPr/>
          </p:nvCxnSpPr>
          <p:spPr bwMode="auto">
            <a:xfrm>
              <a:off x="3980402" y="4666847"/>
              <a:ext cx="1158311" cy="1546142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" name="Straight Connector 59"/>
            <p:cNvCxnSpPr>
              <a:cxnSpLocks noChangeShapeType="1"/>
              <a:stCxn id="305" idx="4"/>
              <a:endCxn id="253" idx="0"/>
            </p:cNvCxnSpPr>
            <p:nvPr/>
          </p:nvCxnSpPr>
          <p:spPr bwMode="auto">
            <a:xfrm>
              <a:off x="3980866" y="3809299"/>
              <a:ext cx="1157384" cy="854373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6" name="Straight Connector 62"/>
            <p:cNvCxnSpPr>
              <a:cxnSpLocks noChangeShapeType="1"/>
              <a:stCxn id="305" idx="4"/>
              <a:endCxn id="325" idx="0"/>
            </p:cNvCxnSpPr>
            <p:nvPr/>
          </p:nvCxnSpPr>
          <p:spPr bwMode="auto">
            <a:xfrm>
              <a:off x="3980866" y="3809299"/>
              <a:ext cx="1157849" cy="374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7" name="Oval 236"/>
            <p:cNvSpPr/>
            <p:nvPr/>
          </p:nvSpPr>
          <p:spPr bwMode="auto">
            <a:xfrm>
              <a:off x="4967737" y="3284984"/>
              <a:ext cx="914400" cy="3474720"/>
            </a:xfrm>
            <a:prstGeom prst="ellipse">
              <a:avLst/>
            </a:prstGeom>
            <a:grpFill/>
            <a:ln w="38100" cap="sq">
              <a:solidFill>
                <a:srgbClr val="0000FF"/>
              </a:solidFill>
              <a:prstDash val="dash"/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9" name="TextBox 107"/>
            <p:cNvSpPr txBox="1">
              <a:spLocks noChangeArrowheads="1"/>
            </p:cNvSpPr>
            <p:nvPr/>
          </p:nvSpPr>
          <p:spPr bwMode="auto">
            <a:xfrm>
              <a:off x="4046214" y="3342764"/>
              <a:ext cx="1036743" cy="446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R</a:t>
              </a:r>
              <a:r>
                <a:rPr lang="en-US" altLang="en-US" sz="2000" baseline="-25000" dirty="0" smtClean="0">
                  <a:latin typeface="Arial" charset="0"/>
                </a:rPr>
                <a:t>i</a:t>
              </a:r>
              <a:r>
                <a:rPr lang="en-US" altLang="en-US" sz="2000" baseline="30000" dirty="0" smtClean="0">
                  <a:latin typeface="Arial" charset="0"/>
                </a:rPr>
                <a:t>1</a:t>
              </a:r>
              <a:r>
                <a:rPr lang="en-US" altLang="en-US" sz="2000" dirty="0" smtClean="0">
                  <a:latin typeface="Arial" charset="0"/>
                </a:rPr>
                <a:t>R</a:t>
              </a:r>
              <a:r>
                <a:rPr lang="en-US" altLang="en-US" sz="2000" baseline="-25000" dirty="0" smtClean="0">
                  <a:latin typeface="Arial" charset="0"/>
                </a:rPr>
                <a:t>i+1</a:t>
              </a:r>
              <a:r>
                <a:rPr lang="en-US" altLang="en-US" sz="2000" baseline="30000" dirty="0" smtClean="0">
                  <a:latin typeface="Arial" charset="0"/>
                </a:rPr>
                <a:t>1</a:t>
              </a:r>
              <a:endParaRPr lang="en-US" altLang="en-US" sz="2000" baseline="30000" dirty="0">
                <a:latin typeface="Arial" charset="0"/>
              </a:endParaRPr>
            </a:p>
          </p:txBody>
        </p:sp>
        <p:grpSp>
          <p:nvGrpSpPr>
            <p:cNvPr id="252" name="Group 102"/>
            <p:cNvGrpSpPr>
              <a:grpSpLocks/>
            </p:cNvGrpSpPr>
            <p:nvPr/>
          </p:nvGrpSpPr>
          <p:grpSpPr bwMode="auto">
            <a:xfrm rot="16200000">
              <a:off x="5138481" y="4389120"/>
              <a:ext cx="548641" cy="549105"/>
              <a:chOff x="2117545" y="1420268"/>
              <a:chExt cx="548973" cy="549140"/>
            </a:xfrm>
          </p:grpSpPr>
          <p:sp>
            <p:nvSpPr>
              <p:cNvPr id="253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254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i+1</a:t>
                </a:r>
                <a:r>
                  <a:rPr lang="en-US" altLang="en-US" sz="2000" baseline="30000" dirty="0" smtClean="0">
                    <a:latin typeface="Arial" charset="0"/>
                  </a:rPr>
                  <a:t>2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255" name="Group 102"/>
            <p:cNvGrpSpPr>
              <a:grpSpLocks/>
            </p:cNvGrpSpPr>
            <p:nvPr/>
          </p:nvGrpSpPr>
          <p:grpSpPr bwMode="auto">
            <a:xfrm rot="16200000">
              <a:off x="5138944" y="5938437"/>
              <a:ext cx="548641" cy="549105"/>
              <a:chOff x="2117545" y="1420268"/>
              <a:chExt cx="548973" cy="549140"/>
            </a:xfrm>
          </p:grpSpPr>
          <p:sp>
            <p:nvSpPr>
              <p:cNvPr id="256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257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i+1</a:t>
                </a:r>
                <a:r>
                  <a:rPr lang="en-US" altLang="en-US" sz="2000" baseline="30000" dirty="0" smtClean="0">
                    <a:latin typeface="Arial" charset="0"/>
                  </a:rPr>
                  <a:t>k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258" name="Group 102"/>
            <p:cNvGrpSpPr>
              <a:grpSpLocks/>
            </p:cNvGrpSpPr>
            <p:nvPr/>
          </p:nvGrpSpPr>
          <p:grpSpPr bwMode="auto">
            <a:xfrm rot="16200000">
              <a:off x="7227177" y="3534747"/>
              <a:ext cx="548641" cy="549104"/>
              <a:chOff x="2117545" y="1420269"/>
              <a:chExt cx="548973" cy="549139"/>
            </a:xfrm>
          </p:grpSpPr>
          <p:sp>
            <p:nvSpPr>
              <p:cNvPr id="259" name="Oval 106"/>
              <p:cNvSpPr>
                <a:spLocks noChangeArrowheads="1"/>
              </p:cNvSpPr>
              <p:nvPr/>
            </p:nvSpPr>
            <p:spPr bwMode="auto">
              <a:xfrm>
                <a:off x="2117545" y="1420269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260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m</a:t>
                </a:r>
                <a:r>
                  <a:rPr lang="en-US" altLang="en-US" sz="2000" baseline="30000" dirty="0" smtClean="0">
                    <a:latin typeface="Arial" charset="0"/>
                  </a:rPr>
                  <a:t>1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sp>
          <p:nvSpPr>
            <p:cNvPr id="261" name="Oval 260"/>
            <p:cNvSpPr/>
            <p:nvPr/>
          </p:nvSpPr>
          <p:spPr bwMode="auto">
            <a:xfrm>
              <a:off x="7055969" y="3284984"/>
              <a:ext cx="914400" cy="3474720"/>
            </a:xfrm>
            <a:prstGeom prst="ellipse">
              <a:avLst/>
            </a:prstGeom>
            <a:grpFill/>
            <a:ln w="38100" cap="sq">
              <a:solidFill>
                <a:srgbClr val="0000FF"/>
              </a:solidFill>
              <a:prstDash val="dash"/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262" name="Group 102"/>
            <p:cNvGrpSpPr>
              <a:grpSpLocks/>
            </p:cNvGrpSpPr>
            <p:nvPr/>
          </p:nvGrpSpPr>
          <p:grpSpPr bwMode="auto">
            <a:xfrm rot="16200000">
              <a:off x="7226713" y="4389120"/>
              <a:ext cx="548641" cy="549105"/>
              <a:chOff x="2117545" y="1420268"/>
              <a:chExt cx="548973" cy="549140"/>
            </a:xfrm>
          </p:grpSpPr>
          <p:sp>
            <p:nvSpPr>
              <p:cNvPr id="263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264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m</a:t>
                </a:r>
                <a:r>
                  <a:rPr lang="en-US" altLang="en-US" sz="2000" baseline="30000" dirty="0" smtClean="0">
                    <a:latin typeface="Arial" charset="0"/>
                  </a:rPr>
                  <a:t>2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265" name="Group 102"/>
            <p:cNvGrpSpPr>
              <a:grpSpLocks/>
            </p:cNvGrpSpPr>
            <p:nvPr/>
          </p:nvGrpSpPr>
          <p:grpSpPr bwMode="auto">
            <a:xfrm rot="16200000">
              <a:off x="7227176" y="5938437"/>
              <a:ext cx="548641" cy="549105"/>
              <a:chOff x="2117545" y="1420268"/>
              <a:chExt cx="548973" cy="549140"/>
            </a:xfrm>
          </p:grpSpPr>
          <p:sp>
            <p:nvSpPr>
              <p:cNvPr id="266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267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err="1" smtClean="0">
                    <a:latin typeface="Arial" charset="0"/>
                  </a:rPr>
                  <a:t>R</a:t>
                </a:r>
                <a:r>
                  <a:rPr lang="en-US" altLang="en-US" sz="2000" baseline="-25000" dirty="0" err="1" smtClean="0">
                    <a:latin typeface="Arial" charset="0"/>
                  </a:rPr>
                  <a:t>m</a:t>
                </a:r>
                <a:r>
                  <a:rPr lang="en-US" altLang="en-US" sz="2000" baseline="30000" dirty="0" err="1" smtClean="0">
                    <a:latin typeface="Arial" charset="0"/>
                  </a:rPr>
                  <a:t>k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cxnSp>
          <p:nvCxnSpPr>
            <p:cNvPr id="278" name="Straight Connector 81"/>
            <p:cNvCxnSpPr>
              <a:cxnSpLocks noChangeShapeType="1"/>
              <a:stCxn id="322" idx="4"/>
              <a:endCxn id="312" idx="0"/>
            </p:cNvCxnSpPr>
            <p:nvPr/>
          </p:nvCxnSpPr>
          <p:spPr bwMode="auto">
            <a:xfrm>
              <a:off x="1798921" y="6212989"/>
              <a:ext cx="1633304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9" name="Straight Connector 82"/>
            <p:cNvCxnSpPr>
              <a:cxnSpLocks noChangeShapeType="1"/>
              <a:stCxn id="319" idx="4"/>
              <a:endCxn id="312" idx="0"/>
            </p:cNvCxnSpPr>
            <p:nvPr/>
          </p:nvCxnSpPr>
          <p:spPr bwMode="auto">
            <a:xfrm>
              <a:off x="1798458" y="4663672"/>
              <a:ext cx="1633767" cy="154931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4" name="Straight Connector 94"/>
            <p:cNvCxnSpPr>
              <a:cxnSpLocks noChangeShapeType="1"/>
              <a:stCxn id="322" idx="4"/>
              <a:endCxn id="309" idx="0"/>
            </p:cNvCxnSpPr>
            <p:nvPr/>
          </p:nvCxnSpPr>
          <p:spPr bwMode="auto">
            <a:xfrm flipV="1">
              <a:off x="1798921" y="4666847"/>
              <a:ext cx="1632841" cy="1546142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5" name="Straight Connector 95"/>
            <p:cNvCxnSpPr>
              <a:cxnSpLocks noChangeShapeType="1"/>
              <a:stCxn id="319" idx="4"/>
              <a:endCxn id="309" idx="0"/>
            </p:cNvCxnSpPr>
            <p:nvPr/>
          </p:nvCxnSpPr>
          <p:spPr bwMode="auto">
            <a:xfrm>
              <a:off x="1798458" y="4663672"/>
              <a:ext cx="1633304" cy="3175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2" name="Straight Connector 116"/>
            <p:cNvCxnSpPr>
              <a:cxnSpLocks noChangeShapeType="1"/>
              <a:endCxn id="312" idx="0"/>
            </p:cNvCxnSpPr>
            <p:nvPr/>
          </p:nvCxnSpPr>
          <p:spPr bwMode="auto">
            <a:xfrm>
              <a:off x="1719199" y="3855150"/>
              <a:ext cx="1713026" cy="2357839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3" name="Straight Connector 117"/>
            <p:cNvCxnSpPr>
              <a:cxnSpLocks noChangeShapeType="1"/>
              <a:endCxn id="309" idx="0"/>
            </p:cNvCxnSpPr>
            <p:nvPr/>
          </p:nvCxnSpPr>
          <p:spPr bwMode="auto">
            <a:xfrm>
              <a:off x="1719199" y="3855150"/>
              <a:ext cx="1712563" cy="81169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4" name="Straight Connector 118"/>
            <p:cNvCxnSpPr>
              <a:cxnSpLocks noChangeShapeType="1"/>
              <a:stCxn id="315" idx="4"/>
              <a:endCxn id="305" idx="0"/>
            </p:cNvCxnSpPr>
            <p:nvPr/>
          </p:nvCxnSpPr>
          <p:spPr bwMode="auto">
            <a:xfrm>
              <a:off x="1798922" y="3809299"/>
              <a:ext cx="1633304" cy="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5" name="Straight Connector 119"/>
            <p:cNvCxnSpPr>
              <a:cxnSpLocks noChangeShapeType="1"/>
              <a:stCxn id="322" idx="4"/>
              <a:endCxn id="305" idx="0"/>
            </p:cNvCxnSpPr>
            <p:nvPr/>
          </p:nvCxnSpPr>
          <p:spPr bwMode="auto">
            <a:xfrm flipV="1">
              <a:off x="1798921" y="3809299"/>
              <a:ext cx="1633305" cy="2403690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7" name="Straight Connector 97"/>
            <p:cNvCxnSpPr>
              <a:cxnSpLocks noChangeShapeType="1"/>
              <a:stCxn id="359" idx="4"/>
              <a:endCxn id="315" idx="0"/>
            </p:cNvCxnSpPr>
            <p:nvPr/>
          </p:nvCxnSpPr>
          <p:spPr bwMode="auto">
            <a:xfrm flipV="1">
              <a:off x="656145" y="3809299"/>
              <a:ext cx="594137" cy="12175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8" name="Straight Connector 97"/>
            <p:cNvCxnSpPr>
              <a:cxnSpLocks noChangeShapeType="1"/>
              <a:stCxn id="319" idx="0"/>
              <a:endCxn id="359" idx="4"/>
            </p:cNvCxnSpPr>
            <p:nvPr/>
          </p:nvCxnSpPr>
          <p:spPr bwMode="auto">
            <a:xfrm flipH="1">
              <a:off x="656145" y="4663672"/>
              <a:ext cx="593673" cy="363215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prstDash val="solid"/>
              <a:miter lim="800000"/>
              <a:headEnd type="stealth" w="lg" len="lg"/>
              <a:tailEnd type="non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9" name="Straight Connector 97"/>
            <p:cNvCxnSpPr>
              <a:cxnSpLocks noChangeShapeType="1"/>
              <a:stCxn id="359" idx="4"/>
              <a:endCxn id="322" idx="0"/>
            </p:cNvCxnSpPr>
            <p:nvPr/>
          </p:nvCxnSpPr>
          <p:spPr bwMode="auto">
            <a:xfrm>
              <a:off x="656145" y="5026887"/>
              <a:ext cx="594136" cy="1186102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0" name="TextBox 107"/>
            <p:cNvSpPr txBox="1">
              <a:spLocks noChangeArrowheads="1"/>
            </p:cNvSpPr>
            <p:nvPr/>
          </p:nvSpPr>
          <p:spPr bwMode="auto">
            <a:xfrm>
              <a:off x="533843" y="4126739"/>
              <a:ext cx="457269" cy="45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0</a:t>
              </a:r>
              <a:endParaRPr lang="en-US" altLang="en-US" sz="2000" baseline="30000" dirty="0">
                <a:latin typeface="Arial" charset="0"/>
              </a:endParaRPr>
            </a:p>
          </p:txBody>
        </p:sp>
        <p:sp>
          <p:nvSpPr>
            <p:cNvPr id="301" name="TextBox 107"/>
            <p:cNvSpPr txBox="1">
              <a:spLocks noChangeArrowheads="1"/>
            </p:cNvSpPr>
            <p:nvPr/>
          </p:nvSpPr>
          <p:spPr bwMode="auto">
            <a:xfrm>
              <a:off x="550028" y="5398106"/>
              <a:ext cx="457269" cy="45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0</a:t>
              </a:r>
              <a:endParaRPr lang="en-US" altLang="en-US" sz="2000" baseline="30000" dirty="0">
                <a:latin typeface="Arial" charset="0"/>
              </a:endParaRPr>
            </a:p>
          </p:txBody>
        </p:sp>
        <p:sp>
          <p:nvSpPr>
            <p:cNvPr id="302" name="TextBox 107"/>
            <p:cNvSpPr txBox="1">
              <a:spLocks noChangeArrowheads="1"/>
            </p:cNvSpPr>
            <p:nvPr/>
          </p:nvSpPr>
          <p:spPr bwMode="auto">
            <a:xfrm>
              <a:off x="719265" y="4484343"/>
              <a:ext cx="457269" cy="45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91440" r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dirty="0" smtClean="0">
                  <a:latin typeface="Arial" charset="0"/>
                </a:rPr>
                <a:t>0</a:t>
              </a:r>
              <a:endParaRPr lang="en-US" altLang="en-US" sz="2000" baseline="30000" dirty="0">
                <a:latin typeface="Arial" charset="0"/>
              </a:endParaRPr>
            </a:p>
          </p:txBody>
        </p:sp>
        <p:grpSp>
          <p:nvGrpSpPr>
            <p:cNvPr id="304" name="Group 102"/>
            <p:cNvGrpSpPr>
              <a:grpSpLocks/>
            </p:cNvGrpSpPr>
            <p:nvPr/>
          </p:nvGrpSpPr>
          <p:grpSpPr bwMode="auto">
            <a:xfrm rot="16200000">
              <a:off x="3432457" y="3534747"/>
              <a:ext cx="548641" cy="549105"/>
              <a:chOff x="2117545" y="1420268"/>
              <a:chExt cx="548973" cy="549140"/>
            </a:xfrm>
          </p:grpSpPr>
          <p:sp>
            <p:nvSpPr>
              <p:cNvPr id="305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06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i</a:t>
                </a:r>
                <a:r>
                  <a:rPr lang="en-US" altLang="en-US" sz="2000" baseline="30000" dirty="0" smtClean="0">
                    <a:latin typeface="Arial" charset="0"/>
                  </a:rPr>
                  <a:t>1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sp>
          <p:nvSpPr>
            <p:cNvPr id="307" name="Oval 306"/>
            <p:cNvSpPr/>
            <p:nvPr/>
          </p:nvSpPr>
          <p:spPr bwMode="auto">
            <a:xfrm>
              <a:off x="3261249" y="3284984"/>
              <a:ext cx="914400" cy="3474720"/>
            </a:xfrm>
            <a:prstGeom prst="ellipse">
              <a:avLst/>
            </a:prstGeom>
            <a:grpFill/>
            <a:ln w="38100" cap="sq">
              <a:solidFill>
                <a:srgbClr val="0000FF"/>
              </a:solidFill>
              <a:prstDash val="dash"/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08" name="Group 102"/>
            <p:cNvGrpSpPr>
              <a:grpSpLocks/>
            </p:cNvGrpSpPr>
            <p:nvPr/>
          </p:nvGrpSpPr>
          <p:grpSpPr bwMode="auto">
            <a:xfrm rot="16200000">
              <a:off x="3431993" y="4392295"/>
              <a:ext cx="548641" cy="549105"/>
              <a:chOff x="2117545" y="1420268"/>
              <a:chExt cx="548973" cy="549140"/>
            </a:xfrm>
          </p:grpSpPr>
          <p:sp>
            <p:nvSpPr>
              <p:cNvPr id="309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10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i</a:t>
                </a:r>
                <a:r>
                  <a:rPr lang="en-US" altLang="en-US" sz="2000" baseline="30000" dirty="0" smtClean="0">
                    <a:latin typeface="Arial" charset="0"/>
                  </a:rPr>
                  <a:t>2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311" name="Group 102"/>
            <p:cNvGrpSpPr>
              <a:grpSpLocks/>
            </p:cNvGrpSpPr>
            <p:nvPr/>
          </p:nvGrpSpPr>
          <p:grpSpPr bwMode="auto">
            <a:xfrm rot="16200000">
              <a:off x="3432456" y="5938437"/>
              <a:ext cx="548641" cy="549105"/>
              <a:chOff x="2117545" y="1420268"/>
              <a:chExt cx="548973" cy="549140"/>
            </a:xfrm>
          </p:grpSpPr>
          <p:sp>
            <p:nvSpPr>
              <p:cNvPr id="312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13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err="1" smtClean="0">
                    <a:latin typeface="Arial" charset="0"/>
                  </a:rPr>
                  <a:t>R</a:t>
                </a:r>
                <a:r>
                  <a:rPr lang="en-US" altLang="en-US" sz="2000" baseline="-25000" dirty="0" err="1" smtClean="0">
                    <a:latin typeface="Arial" charset="0"/>
                  </a:rPr>
                  <a:t>i</a:t>
                </a:r>
                <a:r>
                  <a:rPr lang="en-US" altLang="en-US" sz="2000" baseline="30000" dirty="0" err="1" smtClean="0">
                    <a:latin typeface="Arial" charset="0"/>
                  </a:rPr>
                  <a:t>k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314" name="Group 102"/>
            <p:cNvGrpSpPr>
              <a:grpSpLocks/>
            </p:cNvGrpSpPr>
            <p:nvPr/>
          </p:nvGrpSpPr>
          <p:grpSpPr bwMode="auto">
            <a:xfrm rot="16200000">
              <a:off x="1250513" y="3534747"/>
              <a:ext cx="548641" cy="549105"/>
              <a:chOff x="2117545" y="1420268"/>
              <a:chExt cx="548973" cy="549140"/>
            </a:xfrm>
          </p:grpSpPr>
          <p:sp>
            <p:nvSpPr>
              <p:cNvPr id="315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16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1</a:t>
                </a:r>
                <a:r>
                  <a:rPr lang="en-US" altLang="en-US" sz="2000" baseline="30000" dirty="0" smtClean="0">
                    <a:latin typeface="Arial" charset="0"/>
                  </a:rPr>
                  <a:t>1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sp>
          <p:nvSpPr>
            <p:cNvPr id="317" name="Oval 316"/>
            <p:cNvSpPr/>
            <p:nvPr/>
          </p:nvSpPr>
          <p:spPr bwMode="auto">
            <a:xfrm>
              <a:off x="1079305" y="3284984"/>
              <a:ext cx="914400" cy="3474720"/>
            </a:xfrm>
            <a:prstGeom prst="ellipse">
              <a:avLst/>
            </a:prstGeom>
            <a:grpFill/>
            <a:ln w="38100" cap="sq">
              <a:solidFill>
                <a:srgbClr val="0000FF"/>
              </a:solidFill>
              <a:prstDash val="dash"/>
              <a:miter lim="800000"/>
              <a:headEnd/>
              <a:tailEnd/>
            </a:ln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18" name="Group 102"/>
            <p:cNvGrpSpPr>
              <a:grpSpLocks/>
            </p:cNvGrpSpPr>
            <p:nvPr/>
          </p:nvGrpSpPr>
          <p:grpSpPr bwMode="auto">
            <a:xfrm rot="16200000">
              <a:off x="1250049" y="4389120"/>
              <a:ext cx="548641" cy="549105"/>
              <a:chOff x="2117545" y="1420268"/>
              <a:chExt cx="548973" cy="549140"/>
            </a:xfrm>
          </p:grpSpPr>
          <p:sp>
            <p:nvSpPr>
              <p:cNvPr id="319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20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1</a:t>
                </a:r>
                <a:r>
                  <a:rPr lang="en-US" altLang="en-US" sz="2000" baseline="30000" dirty="0" smtClean="0">
                    <a:latin typeface="Arial" charset="0"/>
                  </a:rPr>
                  <a:t>2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321" name="Group 102"/>
            <p:cNvGrpSpPr>
              <a:grpSpLocks/>
            </p:cNvGrpSpPr>
            <p:nvPr/>
          </p:nvGrpSpPr>
          <p:grpSpPr bwMode="auto">
            <a:xfrm rot="16200000">
              <a:off x="1250512" y="5938437"/>
              <a:ext cx="548641" cy="549105"/>
              <a:chOff x="2117545" y="1420268"/>
              <a:chExt cx="548973" cy="549140"/>
            </a:xfrm>
          </p:grpSpPr>
          <p:sp>
            <p:nvSpPr>
              <p:cNvPr id="322" name="Oval 106"/>
              <p:cNvSpPr>
                <a:spLocks noChangeArrowheads="1"/>
              </p:cNvSpPr>
              <p:nvPr/>
            </p:nvSpPr>
            <p:spPr bwMode="auto">
              <a:xfrm>
                <a:off x="2117545" y="1420268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23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1</a:t>
                </a:r>
                <a:r>
                  <a:rPr lang="en-US" altLang="en-US" sz="2000" baseline="30000" dirty="0" smtClean="0">
                    <a:latin typeface="Arial" charset="0"/>
                  </a:rPr>
                  <a:t>k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324" name="Group 102"/>
            <p:cNvGrpSpPr>
              <a:grpSpLocks/>
            </p:cNvGrpSpPr>
            <p:nvPr/>
          </p:nvGrpSpPr>
          <p:grpSpPr bwMode="auto">
            <a:xfrm rot="16200000">
              <a:off x="5133799" y="3533345"/>
              <a:ext cx="558935" cy="549102"/>
              <a:chOff x="2098749" y="1420269"/>
              <a:chExt cx="559272" cy="549137"/>
            </a:xfrm>
          </p:grpSpPr>
          <p:sp>
            <p:nvSpPr>
              <p:cNvPr id="325" name="Oval 106"/>
              <p:cNvSpPr>
                <a:spLocks noChangeArrowheads="1"/>
              </p:cNvSpPr>
              <p:nvPr/>
            </p:nvSpPr>
            <p:spPr bwMode="auto">
              <a:xfrm>
                <a:off x="2098749" y="1420269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26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09197" y="1420582"/>
                <a:ext cx="548676" cy="548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R</a:t>
                </a:r>
                <a:r>
                  <a:rPr lang="en-US" altLang="en-US" sz="2000" baseline="-25000" dirty="0" smtClean="0">
                    <a:latin typeface="Arial" charset="0"/>
                  </a:rPr>
                  <a:t>i+1</a:t>
                </a:r>
                <a:r>
                  <a:rPr lang="en-US" altLang="en-US" sz="2000" baseline="30000" dirty="0" smtClean="0">
                    <a:latin typeface="Arial" charset="0"/>
                  </a:rPr>
                  <a:t>1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sp>
          <p:nvSpPr>
            <p:cNvPr id="38922" name="Rectangle 38921"/>
            <p:cNvSpPr/>
            <p:nvPr/>
          </p:nvSpPr>
          <p:spPr>
            <a:xfrm>
              <a:off x="1396538" y="4865845"/>
              <a:ext cx="25519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>
                  <a:cs typeface="Arial" charset="0"/>
                </a:rPr>
                <a:t>.</a:t>
              </a:r>
              <a:endParaRPr lang="en-US" sz="20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3596722" y="4869160"/>
              <a:ext cx="25519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>
                  <a:cs typeface="Arial" charset="0"/>
                </a:rPr>
                <a:t>.</a:t>
              </a:r>
              <a:endParaRPr lang="en-US" sz="2000" dirty="0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5292080" y="4869160"/>
              <a:ext cx="25519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>
                  <a:cs typeface="Arial" charset="0"/>
                </a:rPr>
                <a:t>.</a:t>
              </a:r>
              <a:endParaRPr lang="en-US" sz="2000" dirty="0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7380312" y="4869160"/>
              <a:ext cx="255198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 smtClean="0">
                  <a:cs typeface="Arial" charset="0"/>
                </a:rPr>
                <a:t>.</a:t>
              </a:r>
            </a:p>
            <a:p>
              <a:r>
                <a:rPr lang="en-US" sz="2000" b="1" dirty="0">
                  <a:cs typeface="Arial" charset="0"/>
                </a:rPr>
                <a:t>.</a:t>
              </a:r>
              <a:endParaRPr lang="en-US" sz="2000" dirty="0"/>
            </a:p>
          </p:txBody>
        </p:sp>
        <p:grpSp>
          <p:nvGrpSpPr>
            <p:cNvPr id="355" name="Group 102"/>
            <p:cNvGrpSpPr>
              <a:grpSpLocks/>
            </p:cNvGrpSpPr>
            <p:nvPr/>
          </p:nvGrpSpPr>
          <p:grpSpPr bwMode="auto">
            <a:xfrm rot="16200000">
              <a:off x="8424351" y="4756290"/>
              <a:ext cx="548641" cy="549104"/>
              <a:chOff x="2117545" y="1420269"/>
              <a:chExt cx="548973" cy="549139"/>
            </a:xfrm>
          </p:grpSpPr>
          <p:sp>
            <p:nvSpPr>
              <p:cNvPr id="356" name="Oval 106"/>
              <p:cNvSpPr>
                <a:spLocks noChangeArrowheads="1"/>
              </p:cNvSpPr>
              <p:nvPr/>
            </p:nvSpPr>
            <p:spPr bwMode="auto">
              <a:xfrm>
                <a:off x="2117545" y="1420269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57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T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grpSp>
          <p:nvGrpSpPr>
            <p:cNvPr id="358" name="Group 102"/>
            <p:cNvGrpSpPr>
              <a:grpSpLocks/>
            </p:cNvGrpSpPr>
            <p:nvPr/>
          </p:nvGrpSpPr>
          <p:grpSpPr bwMode="auto">
            <a:xfrm rot="16200000">
              <a:off x="107736" y="4752335"/>
              <a:ext cx="548641" cy="549104"/>
              <a:chOff x="2117545" y="1420269"/>
              <a:chExt cx="548973" cy="549139"/>
            </a:xfrm>
          </p:grpSpPr>
          <p:sp>
            <p:nvSpPr>
              <p:cNvPr id="359" name="Oval 106"/>
              <p:cNvSpPr>
                <a:spLocks noChangeArrowheads="1"/>
              </p:cNvSpPr>
              <p:nvPr/>
            </p:nvSpPr>
            <p:spPr bwMode="auto">
              <a:xfrm>
                <a:off x="2117545" y="1420269"/>
                <a:ext cx="548973" cy="548675"/>
              </a:xfrm>
              <a:prstGeom prst="ellipse">
                <a:avLst/>
              </a:prstGeom>
              <a:solidFill>
                <a:srgbClr val="CCECFF"/>
              </a:solidFill>
              <a:ln w="25400" cap="sq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360" name="TextBox 107"/>
              <p:cNvSpPr txBox="1">
                <a:spLocks noChangeArrowheads="1"/>
              </p:cNvSpPr>
              <p:nvPr/>
            </p:nvSpPr>
            <p:spPr bwMode="auto">
              <a:xfrm rot="5400000">
                <a:off x="2130849" y="1471797"/>
                <a:ext cx="548676" cy="4465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91440" rIns="0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S</a:t>
                </a:r>
                <a:endParaRPr lang="en-US" altLang="en-US" sz="2000" baseline="30000" dirty="0">
                  <a:latin typeface="Arial" charset="0"/>
                </a:endParaRPr>
              </a:p>
            </p:txBody>
          </p:sp>
        </p:grpSp>
        <p:cxnSp>
          <p:nvCxnSpPr>
            <p:cNvPr id="303" name="Straight Connector 120"/>
            <p:cNvCxnSpPr>
              <a:cxnSpLocks noChangeShapeType="1"/>
              <a:stCxn id="319" idx="4"/>
              <a:endCxn id="305" idx="0"/>
            </p:cNvCxnSpPr>
            <p:nvPr/>
          </p:nvCxnSpPr>
          <p:spPr bwMode="auto">
            <a:xfrm flipV="1">
              <a:off x="1798458" y="3809299"/>
              <a:ext cx="1633768" cy="854373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9" name="Straight Connector 62"/>
            <p:cNvCxnSpPr>
              <a:cxnSpLocks noChangeShapeType="1"/>
              <a:stCxn id="256" idx="4"/>
              <a:endCxn id="263" idx="0"/>
            </p:cNvCxnSpPr>
            <p:nvPr/>
          </p:nvCxnSpPr>
          <p:spPr bwMode="auto">
            <a:xfrm flipV="1">
              <a:off x="5687353" y="4663672"/>
              <a:ext cx="1539129" cy="1549317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prstDash val="lgDash"/>
              <a:miter lim="800000"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0" name="Straight Connector 97"/>
            <p:cNvCxnSpPr>
              <a:cxnSpLocks noChangeShapeType="1"/>
              <a:stCxn id="356" idx="0"/>
              <a:endCxn id="263" idx="4"/>
            </p:cNvCxnSpPr>
            <p:nvPr/>
          </p:nvCxnSpPr>
          <p:spPr bwMode="auto">
            <a:xfrm flipH="1" flipV="1">
              <a:off x="7775122" y="4663672"/>
              <a:ext cx="648998" cy="367170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prstDash val="solid"/>
              <a:miter lim="800000"/>
              <a:headEnd type="stealth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1" name="Straight Connector 54"/>
            <p:cNvCxnSpPr>
              <a:cxnSpLocks noChangeShapeType="1"/>
            </p:cNvCxnSpPr>
            <p:nvPr/>
          </p:nvCxnSpPr>
          <p:spPr bwMode="auto">
            <a:xfrm flipH="1" flipV="1">
              <a:off x="4047272" y="3855150"/>
              <a:ext cx="1062834" cy="2351387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prstDash val="solid"/>
              <a:miter lim="800000"/>
              <a:headEnd type="stealth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71535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Algorithms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Experimental </a:t>
            </a:r>
            <a:r>
              <a:rPr lang="en-US" altLang="zh-TW" dirty="0" smtClean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Results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Experimental Setup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Numerical </a:t>
            </a:r>
            <a:r>
              <a:rPr lang="en-US" altLang="zh-TW" dirty="0" smtClean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Comparisons</a:t>
            </a:r>
            <a:endParaRPr lang="zh-TW" altLang="en-US" dirty="0">
              <a:solidFill>
                <a:srgbClr val="0000FF"/>
              </a:solidFill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3555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2668FF-7B1F-4FB4-8961-440C03777312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07950"/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Experimental Setup</a:t>
            </a:r>
            <a:endParaRPr lang="zh-TW" altLang="en-US" sz="30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6627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DA49E3-7374-4A23-8589-F98BF20CFC9F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altLang="zh-TW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8000" y="852488"/>
            <a:ext cx="8676000" cy="272052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dirty="0" smtClean="0">
                <a:latin typeface="+mj-lt"/>
                <a:cs typeface="Times New Roman" pitchFamily="18" charset="0"/>
              </a:rPr>
              <a:t>Implemented </a:t>
            </a:r>
            <a:r>
              <a:rPr lang="en-US" altLang="zh-TW" dirty="0">
                <a:latin typeface="+mj-lt"/>
                <a:cs typeface="Times New Roman" pitchFamily="18" charset="0"/>
              </a:rPr>
              <a:t>our algorithm in </a:t>
            </a:r>
            <a:r>
              <a:rPr lang="en-US" dirty="0">
                <a:latin typeface="+mj-lt"/>
              </a:rPr>
              <a:t>MATLAB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 </a:t>
            </a:r>
            <a:r>
              <a:rPr lang="en-US" altLang="zh-TW" dirty="0">
                <a:latin typeface="+mj-lt"/>
                <a:cs typeface="Times New Roman" pitchFamily="18" charset="0"/>
              </a:rPr>
              <a:t>language on a </a:t>
            </a:r>
            <a:r>
              <a:rPr lang="en-US" dirty="0">
                <a:latin typeface="+mj-lt"/>
              </a:rPr>
              <a:t>3.4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 GHz </a:t>
            </a:r>
            <a:r>
              <a:rPr lang="en-US" dirty="0">
                <a:latin typeface="+mj-lt"/>
              </a:rPr>
              <a:t>Windows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 </a:t>
            </a:r>
            <a:r>
              <a:rPr lang="en-US" altLang="zh-TW" dirty="0">
                <a:latin typeface="+mj-lt"/>
                <a:cs typeface="Times New Roman" pitchFamily="18" charset="0"/>
              </a:rPr>
              <a:t>machine with 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16GB </a:t>
            </a:r>
            <a:r>
              <a:rPr lang="en-US" altLang="zh-TW" dirty="0">
                <a:latin typeface="+mj-lt"/>
                <a:cs typeface="Times New Roman" pitchFamily="18" charset="0"/>
              </a:rPr>
              <a:t>memory</a:t>
            </a:r>
          </a:p>
          <a:p>
            <a:pPr>
              <a:lnSpc>
                <a:spcPct val="90000"/>
              </a:lnSpc>
              <a:defRPr/>
            </a:pPr>
            <a:r>
              <a:rPr lang="en-US" altLang="zh-TW" dirty="0" smtClean="0">
                <a:latin typeface="+mj-lt"/>
                <a:cs typeface="Times New Roman" pitchFamily="18" charset="0"/>
              </a:rPr>
              <a:t>Comparison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[14] 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Thermal-driven analog placement considering device matching</a:t>
            </a:r>
            <a:r>
              <a:rPr lang="en-US" altLang="zh-TW" dirty="0">
                <a:solidFill>
                  <a:srgbClr val="0000FF"/>
                </a:solidFill>
                <a:latin typeface="+mj-lt"/>
                <a:cs typeface="Times New Roman" pitchFamily="18" charset="0"/>
              </a:rPr>
              <a:t> [</a:t>
            </a:r>
            <a:r>
              <a:rPr lang="en-US" altLang="zh-TW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Lin et al., TCAD’11]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Without gate misalignment</a:t>
            </a:r>
            <a:endParaRPr lang="en-US" altLang="zh-TW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zh-TW" dirty="0" smtClean="0">
                <a:latin typeface="+mj-lt"/>
                <a:cs typeface="Times New Roman" pitchFamily="18" charset="0"/>
              </a:rPr>
              <a:t>Tested </a:t>
            </a:r>
            <a:r>
              <a:rPr lang="en-US" altLang="zh-TW" dirty="0">
                <a:latin typeface="+mj-lt"/>
                <a:cs typeface="Times New Roman" pitchFamily="18" charset="0"/>
              </a:rPr>
              <a:t>on 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a set of </a:t>
            </a:r>
            <a:r>
              <a:rPr lang="en-US" altLang="zh-TW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current mirrors 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with </a:t>
            </a:r>
            <a:r>
              <a:rPr lang="en-US" altLang="zh-TW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different width ratios</a:t>
            </a:r>
            <a:r>
              <a:rPr lang="en-US" altLang="zh-TW" dirty="0" smtClean="0">
                <a:latin typeface="+mj-lt"/>
                <a:cs typeface="Times New Roman" pitchFamily="18" charset="0"/>
              </a:rPr>
              <a:t> of the </a:t>
            </a:r>
            <a:r>
              <a:rPr lang="en-US" altLang="zh-TW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scaled transistors</a:t>
            </a:r>
            <a:endParaRPr lang="en-US" altLang="zh-TW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graphicFrame>
        <p:nvGraphicFramePr>
          <p:cNvPr id="6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717278"/>
              </p:ext>
            </p:extLst>
          </p:nvPr>
        </p:nvGraphicFramePr>
        <p:xfrm>
          <a:off x="2411760" y="3998168"/>
          <a:ext cx="4782416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4041"/>
                <a:gridCol w="3348375"/>
              </a:tblGrid>
              <a:tr h="21599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Testcases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+mj-lt"/>
                        </a:rPr>
                        <a:t># of Sub-transistors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9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+mn-lt"/>
                          <a:ea typeface="+mj-ea"/>
                        </a:rPr>
                        <a:t>CM1</a:t>
                      </a:r>
                      <a:endParaRPr lang="zh-TW" altLang="en-US" sz="2000" b="1" dirty="0">
                        <a:latin typeface="+mn-lt"/>
                        <a:ea typeface="+mj-ea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+mj-lt"/>
                        </a:rPr>
                        <a:t>1, 1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CM2</a:t>
                      </a:r>
                      <a:endParaRPr lang="zh-TW" altLang="en-US" sz="2000" b="1" dirty="0">
                        <a:latin typeface="+mn-lt"/>
                        <a:ea typeface="+mj-ea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1, 1, 2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CM3</a:t>
                      </a:r>
                      <a:endParaRPr lang="zh-TW" altLang="en-US" sz="2000" b="1" dirty="0">
                        <a:latin typeface="+mn-lt"/>
                        <a:ea typeface="+mj-ea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+mj-lt"/>
                        </a:rPr>
                        <a:t>1, 1, 2, 4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CM4</a:t>
                      </a:r>
                      <a:endParaRPr lang="zh-TW" altLang="en-US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j-lt"/>
                        </a:rPr>
                        <a:t>1, 1, 2, 4, 8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14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CM5</a:t>
                      </a:r>
                      <a:endParaRPr lang="zh-TW" altLang="en-US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1, 1, 2, 4, 8, 16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31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CM6</a:t>
                      </a:r>
                      <a:endParaRPr lang="zh-TW" altLang="en-US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j-lt"/>
                        </a:rPr>
                        <a:t>1, 1, 2, 4, 8, 16, 32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CM7</a:t>
                      </a:r>
                      <a:endParaRPr lang="zh-TW" altLang="en-US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j-lt"/>
                        </a:rPr>
                        <a:t>1, 1, 2, 4, 8, 16, 32, 64</a:t>
                      </a:r>
                      <a:endParaRPr 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CM8</a:t>
                      </a:r>
                      <a:endParaRPr lang="zh-TW" altLang="en-US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1, 1 ,2, 4, 8, 16, 32, 64, 128</a:t>
                      </a:r>
                      <a:endParaRPr lang="zh-TW" altLang="en-US" sz="2000" b="1" dirty="0">
                        <a:latin typeface="+mj-lt"/>
                      </a:endParaRPr>
                    </a:p>
                  </a:txBody>
                  <a:tcPr marL="91450" marR="9145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2411760" y="3638095"/>
            <a:ext cx="47525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TW" sz="2000" b="1" dirty="0" smtClean="0"/>
              <a:t>Table 2: </a:t>
            </a:r>
            <a:r>
              <a:rPr lang="en-US" sz="2000" b="1" dirty="0" smtClean="0"/>
              <a:t>Benchmark statistics.</a:t>
            </a:r>
            <a:endParaRPr lang="zh-TW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Introduction</a:t>
            </a:r>
            <a:endParaRPr lang="zh-TW" altLang="en-US" sz="3000" dirty="0" smtClean="0">
              <a:solidFill>
                <a:schemeClr val="tx1"/>
              </a:solidFill>
              <a:ea typeface="標楷體" pitchFamily="65" charset="-120"/>
              <a:cs typeface="Arial" charset="0"/>
            </a:endParaRPr>
          </a:p>
        </p:txBody>
      </p:sp>
      <p:sp>
        <p:nvSpPr>
          <p:cNvPr id="18436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49AE63-954F-4407-A9DF-DCD080671163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zh-TW" dirty="0"/>
          </a:p>
        </p:txBody>
      </p:sp>
      <p:sp>
        <p:nvSpPr>
          <p:cNvPr id="8" name="Rectangle 7"/>
          <p:cNvSpPr/>
          <p:nvPr/>
        </p:nvSpPr>
        <p:spPr>
          <a:xfrm>
            <a:off x="251520" y="6187370"/>
            <a:ext cx="8423920" cy="553998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r>
              <a:rPr lang="en-US" altLang="zh-TW" sz="1500" b="1" dirty="0" smtClean="0"/>
              <a:t>[23] </a:t>
            </a:r>
            <a:r>
              <a:rPr lang="en-US" sz="1500" b="1" dirty="0"/>
              <a:t>A rigorous simulation based study of gate misalignment effects in gate engineered </a:t>
            </a:r>
            <a:endParaRPr lang="en-US" sz="1500" b="1" dirty="0" smtClean="0"/>
          </a:p>
          <a:p>
            <a:r>
              <a:rPr lang="en-US" sz="1500" b="1" dirty="0" smtClean="0"/>
              <a:t>double-gate (</a:t>
            </a:r>
            <a:r>
              <a:rPr lang="en-US" sz="1500" b="1" dirty="0"/>
              <a:t>DG) </a:t>
            </a:r>
            <a:r>
              <a:rPr lang="en-US" sz="1500" b="1" dirty="0" smtClean="0"/>
              <a:t>MOSFETs </a:t>
            </a:r>
            <a:r>
              <a:rPr lang="en-US" altLang="zh-TW" sz="1500" b="1" dirty="0" smtClean="0"/>
              <a:t>[</a:t>
            </a:r>
            <a:r>
              <a:rPr lang="en-US" altLang="zh-TW" sz="1500" b="1" dirty="0" err="1" smtClean="0"/>
              <a:t>Sarangia</a:t>
            </a:r>
            <a:r>
              <a:rPr lang="en-US" altLang="zh-TW" sz="1500" b="1" dirty="0" smtClean="0"/>
              <a:t> </a:t>
            </a:r>
            <a:r>
              <a:rPr lang="en-US" altLang="zh-TW" sz="1500" b="1" dirty="0"/>
              <a:t>et al., </a:t>
            </a:r>
            <a:r>
              <a:rPr lang="en-US" sz="1500" b="1" dirty="0" err="1"/>
              <a:t>Superlattices</a:t>
            </a:r>
            <a:r>
              <a:rPr lang="en-US" sz="1500" b="1" dirty="0"/>
              <a:t> Microstruct.</a:t>
            </a:r>
            <a:r>
              <a:rPr lang="en-US" altLang="zh-TW" sz="1500" b="1" dirty="0" smtClean="0"/>
              <a:t>’13]</a:t>
            </a:r>
            <a:endParaRPr lang="en-US" sz="1500" b="1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463855" cy="5643563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Short </a:t>
            </a:r>
            <a:r>
              <a:rPr lang="en-US" altLang="zh-TW" dirty="0">
                <a:solidFill>
                  <a:srgbClr val="FF0000"/>
                </a:solidFill>
              </a:rPr>
              <a:t>channel </a:t>
            </a:r>
            <a:r>
              <a:rPr lang="en-US" altLang="zh-TW" dirty="0" smtClean="0">
                <a:solidFill>
                  <a:srgbClr val="FF0000"/>
                </a:solidFill>
              </a:rPr>
              <a:t>effect </a:t>
            </a:r>
          </a:p>
          <a:p>
            <a:pPr lvl="1"/>
            <a:r>
              <a:rPr lang="en-US" dirty="0" smtClean="0"/>
              <a:t>Circuit </a:t>
            </a:r>
            <a:r>
              <a:rPr lang="en-US" dirty="0"/>
              <a:t>performance, power dissipation, and reliability of circuits</a:t>
            </a:r>
            <a:endParaRPr lang="en-US" altLang="zh-TW" dirty="0" smtClean="0"/>
          </a:p>
          <a:p>
            <a:r>
              <a:rPr lang="en-US" dirty="0" smtClean="0"/>
              <a:t>New </a:t>
            </a:r>
            <a:r>
              <a:rPr lang="en-US" dirty="0"/>
              <a:t>device </a:t>
            </a:r>
            <a:r>
              <a:rPr lang="en-US" dirty="0" smtClean="0"/>
              <a:t>technologies for </a:t>
            </a:r>
            <a:r>
              <a:rPr lang="en-US" dirty="0">
                <a:solidFill>
                  <a:srgbClr val="FF0000"/>
                </a:solidFill>
              </a:rPr>
              <a:t>circuit </a:t>
            </a:r>
            <a:r>
              <a:rPr lang="en-US" dirty="0" smtClean="0">
                <a:solidFill>
                  <a:srgbClr val="FF0000"/>
                </a:solidFill>
              </a:rPr>
              <a:t>reliability improvement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dirty="0"/>
              <a:t>Fin Field Effect Transistor (</a:t>
            </a:r>
            <a:r>
              <a:rPr lang="en-US" dirty="0">
                <a:solidFill>
                  <a:srgbClr val="FF0000"/>
                </a:solidFill>
              </a:rPr>
              <a:t>FinFET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Three-dimensional </a:t>
            </a:r>
            <a:r>
              <a:rPr lang="en-US" dirty="0"/>
              <a:t>(3-D) </a:t>
            </a:r>
            <a:r>
              <a:rPr lang="en-US" dirty="0" smtClean="0"/>
              <a:t>structure</a:t>
            </a:r>
          </a:p>
          <a:p>
            <a:pPr lvl="1"/>
            <a:r>
              <a:rPr lang="en-US" altLang="zh-TW" dirty="0"/>
              <a:t>Less leakage current </a:t>
            </a:r>
            <a:endParaRPr lang="en-US" altLang="zh-TW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Less threshold voltage variation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Analog circuit application</a:t>
            </a:r>
            <a:endParaRPr lang="en-US" altLang="zh-TW" dirty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dirty="0" smtClean="0"/>
              <a:t>Some </a:t>
            </a:r>
            <a:r>
              <a:rPr lang="en-US" dirty="0"/>
              <a:t>lithography-induced </a:t>
            </a:r>
            <a:r>
              <a:rPr lang="en-US" dirty="0">
                <a:solidFill>
                  <a:srgbClr val="FF0000"/>
                </a:solidFill>
              </a:rPr>
              <a:t>process </a:t>
            </a:r>
            <a:r>
              <a:rPr lang="en-US" dirty="0" smtClean="0">
                <a:solidFill>
                  <a:srgbClr val="FF0000"/>
                </a:solidFill>
              </a:rPr>
              <a:t>variations</a:t>
            </a:r>
            <a:r>
              <a:rPr lang="en-US" dirty="0" smtClean="0"/>
              <a:t>, such </a:t>
            </a:r>
            <a:r>
              <a:rPr lang="en-US" dirty="0"/>
              <a:t>as </a:t>
            </a:r>
            <a:r>
              <a:rPr lang="en-US" dirty="0">
                <a:solidFill>
                  <a:srgbClr val="FF0000"/>
                </a:solidFill>
              </a:rPr>
              <a:t>gate misalignment</a:t>
            </a:r>
            <a:r>
              <a:rPr lang="en-US" dirty="0"/>
              <a:t>, </a:t>
            </a:r>
            <a:r>
              <a:rPr lang="en-US" dirty="0" smtClean="0"/>
              <a:t>become more severe [23]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654604" y="2092786"/>
            <a:ext cx="3381892" cy="3208422"/>
            <a:chOff x="5503845" y="1772816"/>
            <a:chExt cx="3381892" cy="3208422"/>
          </a:xfrm>
        </p:grpSpPr>
        <p:pic>
          <p:nvPicPr>
            <p:cNvPr id="1026" name="Picture 2" descr="http://semimd.com/wp-content/uploads/2011/05/Intel22Finfet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3845" y="1772816"/>
              <a:ext cx="3220219" cy="2808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5852534" y="4581128"/>
              <a:ext cx="30332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Source: Intel Corporation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標題 1"/>
          <p:cNvSpPr>
            <a:spLocks noGrp="1"/>
          </p:cNvSpPr>
          <p:nvPr>
            <p:ph type="title"/>
          </p:nvPr>
        </p:nvSpPr>
        <p:spPr/>
        <p:txBody>
          <a:bodyPr tIns="0"/>
          <a:lstStyle/>
          <a:p>
            <a:pPr marL="107950"/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Numerical Comparisons</a:t>
            </a:r>
            <a:endParaRPr lang="zh-TW" altLang="en-US" sz="30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6627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5C84B5-FD6E-4C98-A70E-68A2E64B2057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altLang="zh-TW"/>
          </a:p>
        </p:txBody>
      </p:sp>
      <p:graphicFrame>
        <p:nvGraphicFramePr>
          <p:cNvPr id="17" name="內容版面配置區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248123"/>
              </p:ext>
            </p:extLst>
          </p:nvPr>
        </p:nvGraphicFramePr>
        <p:xfrm>
          <a:off x="0" y="1617360"/>
          <a:ext cx="9117838" cy="46653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1500"/>
                <a:gridCol w="2079625"/>
                <a:gridCol w="885825"/>
                <a:gridCol w="509524"/>
                <a:gridCol w="2079625"/>
                <a:gridCol w="885825"/>
                <a:gridCol w="509524"/>
                <a:gridCol w="1005840"/>
                <a:gridCol w="590550"/>
              </a:tblGrid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+mj-lt"/>
                        </a:rPr>
                        <a:t>Test</a:t>
                      </a:r>
                    </a:p>
                    <a:p>
                      <a:pPr algn="ctr"/>
                      <a:r>
                        <a:rPr lang="en-US" altLang="zh-TW" sz="1400" b="1" dirty="0" smtClean="0">
                          <a:latin typeface="+mj-lt"/>
                        </a:rPr>
                        <a:t>Cases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+mj-lt"/>
                        </a:rPr>
                        <a:t>Lin et al.’s approach [14]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+mj-lt"/>
                      </a:endParaRPr>
                    </a:p>
                  </a:txBody>
                  <a:tcPr marL="91446" marR="91446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+mj-lt"/>
                      </a:endParaRPr>
                    </a:p>
                  </a:txBody>
                  <a:tcPr marL="91446" marR="91446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Our approach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+mj-lt"/>
                      </a:endParaRPr>
                    </a:p>
                  </a:txBody>
                  <a:tcPr marL="91446" marR="91446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latin typeface="+mj-lt"/>
                      </a:endParaRPr>
                    </a:p>
                  </a:txBody>
                  <a:tcPr marL="91446" marR="91446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+mj-lt"/>
                        </a:rPr>
                        <a:t>Comparison (%)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5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1449">
                <a:tc vMerge="1">
                  <a:txBody>
                    <a:bodyPr/>
                    <a:lstStyle/>
                    <a:p>
                      <a:pPr algn="ctr"/>
                      <a:endParaRPr lang="zh-TW" altLang="en-US" sz="1500" b="1" dirty="0">
                        <a:latin typeface="+mj-lt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Simulated Current Ratio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ϵ </a:t>
                      </a:r>
                      <a:r>
                        <a:rPr lang="el-GR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4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endParaRPr lang="zh-TW" altLang="en-US" sz="1400" b="1" i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 </a:t>
                      </a:r>
                    </a:p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(s)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Simulated Current Ratio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ϵ </a:t>
                      </a:r>
                      <a:r>
                        <a:rPr lang="el-GR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400" b="1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endParaRPr lang="zh-TW" altLang="en-US" sz="1400" b="1" i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 </a:t>
                      </a:r>
                    </a:p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(s)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altLang="zh-TW" sz="1400" b="1" i="1" dirty="0" smtClean="0">
                          <a:latin typeface="+mj-lt"/>
                        </a:rPr>
                        <a:t>ϵ</a:t>
                      </a:r>
                      <a:r>
                        <a:rPr lang="el-GR" altLang="zh-TW" sz="1400" b="1" dirty="0" smtClean="0">
                          <a:latin typeface="+mj-lt"/>
                        </a:rPr>
                        <a:t> / </a:t>
                      </a:r>
                      <a:r>
                        <a:rPr lang="en-US" altLang="zh-TW" sz="1400" b="1" i="1" dirty="0" smtClean="0">
                          <a:latin typeface="+mj-lt"/>
                        </a:rPr>
                        <a:t>L</a:t>
                      </a:r>
                      <a:endParaRPr lang="zh-TW" altLang="en-US" sz="1400" b="1" i="1" dirty="0">
                        <a:latin typeface="+mj-lt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  <a:endParaRPr lang="zh-TW" altLang="en-US" sz="1400" b="1" dirty="0">
                        <a:latin typeface="+mj-lt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 smtClean="0">
                          <a:latin typeface="+mn-lt"/>
                          <a:ea typeface="+mj-ea"/>
                        </a:rPr>
                        <a:t>CM1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1:0.93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0.07/0.90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0.00/0.90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-100/0.00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0.00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CM2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1:1:1.85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0.14/2.73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0.02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1:1:2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0.00/2.73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0.02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-100/0.00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0.00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CM3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1:1:1.85:3.92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0.22/5.55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0.03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1:1:1.93:3.86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0.12/5.58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0.04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-46.14/0.61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33.10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CM4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1:1:1.85:3.92:4.00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0.35/9.19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0.04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1:1:1.93:3.93:7.63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0.24/9.48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0.05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-30.00/3.18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25.13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CM5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1:1:1.85:3.77:8.00: </a:t>
                      </a:r>
                    </a:p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15.11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0.41/13.69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0.07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1:1:1.93:3.86:7.78: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15.48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0.28/14.23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0.11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-32.29/3.94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71.45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CM6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1:0.93:1.92:3.85 :7.48:</a:t>
                      </a:r>
                    </a:p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15.11 : 31.26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0.41/13.69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0.20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1:1:1.93:3.93:7.63: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15.33:30.89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0.45/19.91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0.55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-25.72/4.31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180.87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CM7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1:1:1.85:3.85:7.92: </a:t>
                      </a:r>
                    </a:p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15.63 : 31.11 : 60.95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0.79/25.23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0.75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1:1:1.93:3.86:7.71: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15.26 :30.81:61.77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0.48/26.36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3.38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-38.83/4.47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351.26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649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CM8</a:t>
                      </a:r>
                      <a:endParaRPr lang="zh-TW" altLang="en-US" sz="1400" b="1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1:0.93:1.85:3.85:7.55:</a:t>
                      </a:r>
                    </a:p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15.48:31.26:61.77:122.70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0.93/32.13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3.44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1:1:1.93:3.86:7.71: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15.48:30.96:61.92:122.60</a:t>
                      </a:r>
                      <a:endParaRPr lang="zh-TW" alt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0.54/33.62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5.10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-41.86/4.63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latin typeface="+mn-lt"/>
                          <a:ea typeface="+mj-ea"/>
                        </a:rPr>
                        <a:t>48.19</a:t>
                      </a:r>
                      <a:endParaRPr lang="zh-TW" altLang="en-US" sz="1400" dirty="0">
                        <a:latin typeface="+mn-lt"/>
                        <a:ea typeface="+mj-ea"/>
                      </a:endParaRPr>
                    </a:p>
                  </a:txBody>
                  <a:tcPr marL="0" marR="0" marT="45770" marB="457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 bwMode="auto">
          <a:xfrm>
            <a:off x="7542008" y="1920200"/>
            <a:ext cx="990432" cy="4389120"/>
          </a:xfrm>
          <a:prstGeom prst="rect">
            <a:avLst/>
          </a:prstGeom>
          <a:grpFill/>
          <a:ln w="38100" cap="sq">
            <a:solidFill>
              <a:srgbClr val="FF0000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" name="Rectangle 4"/>
          <p:cNvSpPr/>
          <p:nvPr/>
        </p:nvSpPr>
        <p:spPr>
          <a:xfrm>
            <a:off x="-21502" y="908720"/>
            <a:ext cx="91655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Table 3: Comparisons of simulated current ratios, current mismatch (</a:t>
            </a:r>
            <a:r>
              <a:rPr lang="en-US" sz="2000" b="1" i="1" dirty="0"/>
              <a:t>ϵ</a:t>
            </a:r>
            <a:r>
              <a:rPr lang="en-US" sz="2000" b="1" dirty="0"/>
              <a:t>), and dispersion degree (</a:t>
            </a:r>
            <a:r>
              <a:rPr lang="en-US" sz="2000" b="1" i="1" dirty="0"/>
              <a:t>L</a:t>
            </a:r>
            <a:r>
              <a:rPr lang="en-US" sz="2000" b="1" dirty="0"/>
              <a:t>), based on Lin </a:t>
            </a:r>
            <a:r>
              <a:rPr lang="en-US" sz="2000" b="1" i="1" dirty="0"/>
              <a:t>et al.</a:t>
            </a:r>
            <a:r>
              <a:rPr lang="en-US" sz="2000" b="1" dirty="0"/>
              <a:t>’s and </a:t>
            </a:r>
            <a:r>
              <a:rPr lang="en-US" sz="2000" b="1" dirty="0" smtClean="0"/>
              <a:t>our approaches.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07950"/>
            <a:r>
              <a:rPr lang="en-US" altLang="zh-TW" sz="3000" dirty="0" smtClean="0">
                <a:solidFill>
                  <a:schemeClr val="tx1"/>
                </a:solidFill>
                <a:cs typeface="Arial" charset="0"/>
              </a:rPr>
              <a:t>Generated Placement </a:t>
            </a:r>
            <a:r>
              <a:rPr lang="en-US" altLang="zh-TW" sz="3000" dirty="0">
                <a:solidFill>
                  <a:schemeClr val="tx1"/>
                </a:solidFill>
                <a:cs typeface="Arial" charset="0"/>
              </a:rPr>
              <a:t>of CM8</a:t>
            </a:r>
            <a:endParaRPr lang="zh-TW" altLang="en-US" sz="30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6627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3F98A7-D563-4FF0-B4F7-43B4BE8681CB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altLang="zh-TW"/>
          </a:p>
        </p:txBody>
      </p:sp>
      <p:sp>
        <p:nvSpPr>
          <p:cNvPr id="471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471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sp>
        <p:nvSpPr>
          <p:cNvPr id="47119" name="矩形 1"/>
          <p:cNvSpPr>
            <a:spLocks noChangeArrowheads="1"/>
          </p:cNvSpPr>
          <p:nvPr/>
        </p:nvSpPr>
        <p:spPr bwMode="auto">
          <a:xfrm>
            <a:off x="251520" y="4797152"/>
            <a:ext cx="85689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dirty="0"/>
              <a:t>The resulting common-centroid FinFET </a:t>
            </a:r>
            <a:r>
              <a:rPr lang="en-US" sz="2400" dirty="0" smtClean="0"/>
              <a:t>placements of CM8</a:t>
            </a:r>
            <a:r>
              <a:rPr lang="en-US" altLang="zh-TW" sz="2400" dirty="0" smtClean="0"/>
              <a:t>. </a:t>
            </a:r>
            <a:r>
              <a:rPr lang="en-US" altLang="zh-TW" sz="2400" dirty="0"/>
              <a:t>(a) The </a:t>
            </a:r>
            <a:r>
              <a:rPr lang="en-US" altLang="zh-TW" sz="2400" dirty="0" smtClean="0"/>
              <a:t>placement </a:t>
            </a:r>
            <a:r>
              <a:rPr lang="en-US" altLang="zh-TW" sz="2400" dirty="0"/>
              <a:t>generated by </a:t>
            </a:r>
            <a:r>
              <a:rPr lang="en-US" altLang="zh-TW" sz="2400" dirty="0">
                <a:solidFill>
                  <a:srgbClr val="FF0000"/>
                </a:solidFill>
              </a:rPr>
              <a:t>Lin et al.’s </a:t>
            </a:r>
            <a:r>
              <a:rPr lang="en-US" altLang="zh-TW" sz="2400" dirty="0" smtClean="0">
                <a:solidFill>
                  <a:srgbClr val="FF0000"/>
                </a:solidFill>
              </a:rPr>
              <a:t>approach</a:t>
            </a:r>
            <a:r>
              <a:rPr lang="en-US" altLang="zh-TW" sz="2400" dirty="0" smtClean="0"/>
              <a:t>. </a:t>
            </a:r>
          </a:p>
          <a:p>
            <a:r>
              <a:rPr lang="en-US" altLang="zh-TW" sz="2400" dirty="0" smtClean="0"/>
              <a:t>(</a:t>
            </a:r>
            <a:r>
              <a:rPr lang="en-US" altLang="zh-TW" sz="2400" dirty="0"/>
              <a:t>b) The </a:t>
            </a:r>
            <a:r>
              <a:rPr lang="en-US" altLang="zh-TW" sz="2400" dirty="0" smtClean="0"/>
              <a:t>placement </a:t>
            </a:r>
            <a:r>
              <a:rPr lang="en-US" altLang="zh-TW" sz="2400" dirty="0"/>
              <a:t>generated by </a:t>
            </a:r>
            <a:r>
              <a:rPr lang="en-US" altLang="zh-TW" sz="2400" dirty="0">
                <a:solidFill>
                  <a:srgbClr val="FF0000"/>
                </a:solidFill>
              </a:rPr>
              <a:t>our approach</a:t>
            </a:r>
            <a:r>
              <a:rPr lang="en-US" altLang="zh-TW" sz="2400" dirty="0"/>
              <a:t>.</a:t>
            </a:r>
            <a:endParaRPr lang="zh-TW" altLang="en-US" sz="2400" dirty="0"/>
          </a:p>
        </p:txBody>
      </p:sp>
      <p:pic>
        <p:nvPicPr>
          <p:cNvPr id="47873" name="Picture 7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78497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33"/>
          <p:cNvSpPr>
            <a:spLocks noChangeArrowheads="1"/>
          </p:cNvSpPr>
          <p:nvPr/>
        </p:nvSpPr>
        <p:spPr bwMode="auto">
          <a:xfrm flipH="1">
            <a:off x="6660232" y="960983"/>
            <a:ext cx="2286000" cy="30777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tIns="0" bIns="0" anchor="b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altLang="zh-TW" sz="2000" b="1" dirty="0" smtClean="0">
                <a:solidFill>
                  <a:prstClr val="black"/>
                </a:solidFill>
                <a:cs typeface="Arial" charset="0"/>
              </a:rPr>
              <a:t>*: Drain -: Source</a:t>
            </a:r>
            <a:endParaRPr lang="en-US" altLang="zh-TW" sz="2000" b="1" baseline="30000" dirty="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Algorithms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7651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318E0A-39FA-47D9-AEA1-A4A6803FA211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07950"/>
            <a:r>
              <a:rPr lang="en-US" altLang="zh-TW" sz="3000" smtClean="0">
                <a:solidFill>
                  <a:schemeClr val="tx1"/>
                </a:solidFill>
                <a:cs typeface="Arial" charset="0"/>
              </a:rPr>
              <a:t>Conclusions</a:t>
            </a:r>
          </a:p>
        </p:txBody>
      </p:sp>
      <p:sp>
        <p:nvSpPr>
          <p:cNvPr id="49155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r>
              <a:rPr lang="en-US" altLang="zh-TW" dirty="0">
                <a:cs typeface="Arial" charset="0"/>
              </a:rPr>
              <a:t>In this paper, we have introduced the impact of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gate </a:t>
            </a:r>
            <a:r>
              <a:rPr lang="en-US" altLang="zh-TW" dirty="0" smtClean="0">
                <a:solidFill>
                  <a:srgbClr val="FF0000"/>
                </a:solidFill>
                <a:cs typeface="Arial" charset="0"/>
              </a:rPr>
              <a:t>misalignment</a:t>
            </a:r>
            <a:r>
              <a:rPr lang="en-US" altLang="zh-TW" dirty="0" smtClean="0">
                <a:cs typeface="Arial" charset="0"/>
              </a:rPr>
              <a:t> to </a:t>
            </a:r>
            <a:r>
              <a:rPr lang="en-US" altLang="zh-TW" dirty="0">
                <a:cs typeface="Arial" charset="0"/>
              </a:rPr>
              <a:t>the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drain current </a:t>
            </a:r>
            <a:r>
              <a:rPr lang="en-US" altLang="zh-TW" dirty="0">
                <a:cs typeface="Arial" charset="0"/>
              </a:rPr>
              <a:t>of different common-centroid </a:t>
            </a:r>
            <a:r>
              <a:rPr lang="en-US" altLang="zh-TW" dirty="0" smtClean="0">
                <a:cs typeface="Arial" charset="0"/>
              </a:rPr>
              <a:t>FinFET placements</a:t>
            </a:r>
          </a:p>
          <a:p>
            <a:pPr>
              <a:spcBef>
                <a:spcPts val="600"/>
              </a:spcBef>
            </a:pPr>
            <a:r>
              <a:rPr lang="en-US" dirty="0"/>
              <a:t>We have proposed </a:t>
            </a:r>
            <a:r>
              <a:rPr lang="en-US" dirty="0">
                <a:solidFill>
                  <a:srgbClr val="FF0000"/>
                </a:solidFill>
              </a:rPr>
              <a:t>a novel </a:t>
            </a:r>
            <a:r>
              <a:rPr lang="en-US" dirty="0" smtClean="0">
                <a:solidFill>
                  <a:srgbClr val="FF0000"/>
                </a:solidFill>
              </a:rPr>
              <a:t>placement flow and algorithms</a:t>
            </a:r>
            <a:r>
              <a:rPr lang="en-US" dirty="0" smtClean="0"/>
              <a:t> </a:t>
            </a:r>
            <a:r>
              <a:rPr lang="en-US" dirty="0"/>
              <a:t>to generate the common-centroid FinFET </a:t>
            </a:r>
            <a:r>
              <a:rPr lang="en-US" dirty="0" smtClean="0"/>
              <a:t>placements while </a:t>
            </a:r>
            <a:r>
              <a:rPr lang="en-US" dirty="0"/>
              <a:t>considering the impact of </a:t>
            </a:r>
            <a:r>
              <a:rPr lang="en-US" dirty="0">
                <a:solidFill>
                  <a:srgbClr val="FF0000"/>
                </a:solidFill>
              </a:rPr>
              <a:t>gate misalignment</a:t>
            </a:r>
            <a:r>
              <a:rPr lang="en-US" dirty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dispersion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zh-TW" dirty="0" smtClean="0">
                <a:cs typeface="Arial" charset="0"/>
              </a:rPr>
              <a:t>Experimental results have shown that the proposed algorithms can </a:t>
            </a:r>
            <a:r>
              <a:rPr lang="en-US" altLang="zh-TW" dirty="0">
                <a:cs typeface="Arial" charset="0"/>
              </a:rPr>
              <a:t>effectively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reduce</a:t>
            </a:r>
            <a:r>
              <a:rPr lang="en-US" altLang="zh-TW" dirty="0">
                <a:cs typeface="Arial" charset="0"/>
              </a:rPr>
              <a:t> </a:t>
            </a:r>
            <a:r>
              <a:rPr lang="en-US" altLang="zh-TW" dirty="0" smtClean="0">
                <a:cs typeface="Arial" charset="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cs typeface="Arial" charset="0"/>
              </a:rPr>
              <a:t>impact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of gate misalignment</a:t>
            </a:r>
            <a:r>
              <a:rPr lang="en-US" altLang="zh-TW" dirty="0">
                <a:cs typeface="Arial" charset="0"/>
              </a:rPr>
              <a:t> to the drain current and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maximize</a:t>
            </a:r>
            <a:r>
              <a:rPr lang="en-US" altLang="zh-TW" dirty="0">
                <a:cs typeface="Arial" charset="0"/>
              </a:rPr>
              <a:t> </a:t>
            </a:r>
            <a:r>
              <a:rPr lang="en-US" altLang="zh-TW" dirty="0" smtClean="0">
                <a:cs typeface="Arial" charset="0"/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  <a:cs typeface="Arial" charset="0"/>
              </a:rPr>
              <a:t>dispersion </a:t>
            </a:r>
            <a:r>
              <a:rPr lang="en-US" altLang="zh-TW" dirty="0">
                <a:solidFill>
                  <a:srgbClr val="FF0000"/>
                </a:solidFill>
                <a:cs typeface="Arial" charset="0"/>
              </a:rPr>
              <a:t>degree </a:t>
            </a:r>
            <a:r>
              <a:rPr lang="en-US" altLang="zh-TW" dirty="0">
                <a:cs typeface="Arial" charset="0"/>
              </a:rPr>
              <a:t>of a common-centroid FinFET </a:t>
            </a:r>
            <a:r>
              <a:rPr lang="en-US" altLang="zh-TW" dirty="0" smtClean="0">
                <a:cs typeface="Arial" charset="0"/>
              </a:rPr>
              <a:t>placement</a:t>
            </a:r>
          </a:p>
        </p:txBody>
      </p:sp>
      <p:sp>
        <p:nvSpPr>
          <p:cNvPr id="28676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62D09-7B04-4885-8800-6B2068DC6EFD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7BFCED-621C-413F-8BD4-537EAFB93766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altLang="zh-TW"/>
          </a:p>
        </p:txBody>
      </p:sp>
      <p:sp>
        <p:nvSpPr>
          <p:cNvPr id="50179" name="WordArt 4"/>
          <p:cNvSpPr>
            <a:spLocks noChangeArrowheads="1" noChangeShapeType="1" noTextEdit="1"/>
          </p:cNvSpPr>
          <p:nvPr/>
        </p:nvSpPr>
        <p:spPr bwMode="gray">
          <a:xfrm>
            <a:off x="1339850" y="2749550"/>
            <a:ext cx="6589713" cy="167957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zh-TW" sz="54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000099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Arial"/>
                <a:cs typeface="Arial"/>
              </a:rPr>
              <a:t>Thank You for </a:t>
            </a:r>
          </a:p>
          <a:p>
            <a:pPr algn="ctr"/>
            <a:r>
              <a:rPr lang="en-US" altLang="zh-TW" sz="5400" b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100000">
                      <a:srgbClr val="000099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Arial"/>
                <a:cs typeface="Arial"/>
              </a:rPr>
              <a:t>Your Attention!</a:t>
            </a:r>
            <a:endParaRPr lang="zh-TW" altLang="en-US" sz="5400" b="1" kern="1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FF"/>
                  </a:gs>
                  <a:gs pos="100000">
                    <a:srgbClr val="000099"/>
                  </a:gs>
                </a:gsLst>
                <a:lin ang="5400000" scaled="1"/>
              </a:gradFill>
              <a:effectLst>
                <a:outerShdw dist="107763" dir="2700000" algn="ctr" rotWithShape="0">
                  <a:srgbClr val="000000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Gate Misalignment</a:t>
            </a:r>
            <a:endParaRPr lang="zh-TW" altLang="en-US" sz="3000" dirty="0" smtClean="0">
              <a:solidFill>
                <a:schemeClr val="tx1"/>
              </a:solidFill>
              <a:ea typeface="標楷體" pitchFamily="65" charset="-120"/>
              <a:cs typeface="Arial" charset="0"/>
            </a:endParaRPr>
          </a:p>
        </p:txBody>
      </p:sp>
      <p:sp>
        <p:nvSpPr>
          <p:cNvPr id="18436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4DECA-3D32-4B01-AE70-60A0B4425EE0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zh-TW"/>
          </a:p>
        </p:txBody>
      </p:sp>
      <p:grpSp>
        <p:nvGrpSpPr>
          <p:cNvPr id="6" name="Group 5"/>
          <p:cNvGrpSpPr/>
          <p:nvPr/>
        </p:nvGrpSpPr>
        <p:grpSpPr>
          <a:xfrm>
            <a:off x="208032" y="3068960"/>
            <a:ext cx="8540432" cy="3744416"/>
            <a:chOff x="208032" y="2708920"/>
            <a:chExt cx="8540432" cy="4104456"/>
          </a:xfrm>
        </p:grpSpPr>
        <p:grpSp>
          <p:nvGrpSpPr>
            <p:cNvPr id="4" name="Group 3"/>
            <p:cNvGrpSpPr/>
            <p:nvPr/>
          </p:nvGrpSpPr>
          <p:grpSpPr>
            <a:xfrm>
              <a:off x="208032" y="3823309"/>
              <a:ext cx="4169282" cy="2990067"/>
              <a:chOff x="208032" y="3823309"/>
              <a:chExt cx="4169282" cy="2990067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195066" y="3823309"/>
                <a:ext cx="2517695" cy="2603969"/>
                <a:chOff x="5580112" y="1916832"/>
                <a:chExt cx="2571460" cy="2731367"/>
              </a:xfrm>
            </p:grpSpPr>
            <p:cxnSp>
              <p:nvCxnSpPr>
                <p:cNvPr id="200" name="Straight Connector 199"/>
                <p:cNvCxnSpPr/>
                <p:nvPr/>
              </p:nvCxnSpPr>
              <p:spPr>
                <a:xfrm>
                  <a:off x="6681975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>
                  <a:off x="7092280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/>
                <p:cNvCxnSpPr/>
                <p:nvPr/>
              </p:nvCxnSpPr>
              <p:spPr>
                <a:xfrm>
                  <a:off x="7507224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/>
                <p:cNvCxnSpPr/>
                <p:nvPr/>
              </p:nvCxnSpPr>
              <p:spPr>
                <a:xfrm>
                  <a:off x="5843016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/>
                <p:cNvCxnSpPr/>
                <p:nvPr/>
              </p:nvCxnSpPr>
              <p:spPr>
                <a:xfrm>
                  <a:off x="6254496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" name="Rectangle 2"/>
                <p:cNvSpPr>
                  <a:spLocks noChangeArrowheads="1"/>
                </p:cNvSpPr>
                <p:nvPr/>
              </p:nvSpPr>
              <p:spPr bwMode="auto">
                <a:xfrm>
                  <a:off x="6088020" y="4325034"/>
                  <a:ext cx="35618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-5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06" name="Rectangle 2"/>
                <p:cNvSpPr>
                  <a:spLocks noChangeArrowheads="1"/>
                </p:cNvSpPr>
                <p:nvPr/>
              </p:nvSpPr>
              <p:spPr bwMode="auto">
                <a:xfrm>
                  <a:off x="6535640" y="4325034"/>
                  <a:ext cx="29206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0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07" name="Rectangle 2"/>
                <p:cNvSpPr>
                  <a:spLocks noChangeArrowheads="1"/>
                </p:cNvSpPr>
                <p:nvPr/>
              </p:nvSpPr>
              <p:spPr bwMode="auto">
                <a:xfrm>
                  <a:off x="6944228" y="4325034"/>
                  <a:ext cx="29206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5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08" name="Rectangle 2"/>
                <p:cNvSpPr>
                  <a:spLocks noChangeArrowheads="1"/>
                </p:cNvSpPr>
                <p:nvPr/>
              </p:nvSpPr>
              <p:spPr bwMode="auto">
                <a:xfrm>
                  <a:off x="7308304" y="4325034"/>
                  <a:ext cx="39946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10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09" name="Rectangle 2"/>
                <p:cNvSpPr>
                  <a:spLocks noChangeArrowheads="1"/>
                </p:cNvSpPr>
                <p:nvPr/>
              </p:nvSpPr>
              <p:spPr bwMode="auto">
                <a:xfrm>
                  <a:off x="5580112" y="4325034"/>
                  <a:ext cx="46358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-10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10" name="Rectangle 133"/>
                <p:cNvSpPr>
                  <a:spLocks noChangeArrowheads="1"/>
                </p:cNvSpPr>
                <p:nvPr/>
              </p:nvSpPr>
              <p:spPr bwMode="auto">
                <a:xfrm>
                  <a:off x="7550125" y="4316054"/>
                  <a:ext cx="601447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>
                      <a:latin typeface="Arial" charset="0"/>
                      <a:cs typeface="Arial" charset="0"/>
                    </a:rPr>
                    <a:t>(</a:t>
                  </a:r>
                  <a:r>
                    <a:rPr lang="en-US" altLang="en-US" sz="1500" b="1" dirty="0" smtClean="0">
                      <a:latin typeface="Arial" charset="0"/>
                      <a:cs typeface="Arial" charset="0"/>
                    </a:rPr>
                    <a:t>nm)</a:t>
                  </a:r>
                  <a:endParaRPr lang="en-US" altLang="en-US" sz="1500" b="1" baseline="30000" dirty="0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211" name="Rectangle 2"/>
              <p:cNvSpPr>
                <a:spLocks noChangeArrowheads="1"/>
              </p:cNvSpPr>
              <p:nvPr/>
            </p:nvSpPr>
            <p:spPr bwMode="auto">
              <a:xfrm>
                <a:off x="2009725" y="6431985"/>
                <a:ext cx="486499" cy="3813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(a)</a:t>
                </a:r>
                <a:endParaRPr lang="en-US" altLang="en-US" sz="2000" dirty="0">
                  <a:latin typeface="Arial" charset="0"/>
                </a:endParaRPr>
              </a:p>
            </p:txBody>
          </p:sp>
          <p:sp>
            <p:nvSpPr>
              <p:cNvPr id="213" name="Rectangle 129"/>
              <p:cNvSpPr/>
              <p:nvPr/>
            </p:nvSpPr>
            <p:spPr bwMode="auto">
              <a:xfrm rot="16200000">
                <a:off x="2146005" y="3430133"/>
                <a:ext cx="255773" cy="384971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14" name="Rectangle 129"/>
              <p:cNvSpPr/>
              <p:nvPr/>
            </p:nvSpPr>
            <p:spPr bwMode="auto">
              <a:xfrm rot="16200000">
                <a:off x="2146005" y="2838732"/>
                <a:ext cx="255773" cy="384971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grpSp>
            <p:nvGrpSpPr>
              <p:cNvPr id="215" name="Group 126"/>
              <p:cNvGrpSpPr>
                <a:grpSpLocks/>
              </p:cNvGrpSpPr>
              <p:nvPr/>
            </p:nvGrpSpPr>
            <p:grpSpPr bwMode="auto">
              <a:xfrm>
                <a:off x="2041094" y="4207939"/>
                <a:ext cx="447641" cy="1743500"/>
                <a:chOff x="2342384" y="1240103"/>
                <a:chExt cx="914190" cy="1829232"/>
              </a:xfrm>
            </p:grpSpPr>
            <p:sp>
              <p:nvSpPr>
                <p:cNvPr id="227" name="Rectangle 132"/>
                <p:cNvSpPr/>
                <p:nvPr/>
              </p:nvSpPr>
              <p:spPr>
                <a:xfrm>
                  <a:off x="2342384" y="1240103"/>
                  <a:ext cx="914190" cy="1829232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228" name="Rectangle 133"/>
                <p:cNvSpPr>
                  <a:spLocks noChangeArrowheads="1"/>
                </p:cNvSpPr>
                <p:nvPr/>
              </p:nvSpPr>
              <p:spPr bwMode="auto">
                <a:xfrm rot="16200000">
                  <a:off x="2361843" y="1733295"/>
                  <a:ext cx="888832" cy="80003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 smtClean="0">
                      <a:latin typeface="Arial" charset="0"/>
                      <a:cs typeface="Arial" charset="0"/>
                    </a:rPr>
                    <a:t>Gate</a:t>
                  </a:r>
                  <a:endParaRPr lang="en-US" altLang="en-US" sz="2000" b="1" baseline="30000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229" name="Group 228"/>
              <p:cNvGrpSpPr/>
              <p:nvPr/>
            </p:nvGrpSpPr>
            <p:grpSpPr>
              <a:xfrm>
                <a:off x="208032" y="4337553"/>
                <a:ext cx="1057536" cy="1481672"/>
                <a:chOff x="-617556" y="698456"/>
                <a:chExt cx="1080120" cy="1554162"/>
              </a:xfrm>
            </p:grpSpPr>
            <p:sp>
              <p:nvSpPr>
                <p:cNvPr id="230" name="Rectangle 127"/>
                <p:cNvSpPr/>
                <p:nvPr/>
              </p:nvSpPr>
              <p:spPr bwMode="auto">
                <a:xfrm rot="10800000">
                  <a:off x="-545548" y="698456"/>
                  <a:ext cx="914400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231" name="Rectangle 128"/>
                <p:cNvSpPr>
                  <a:spLocks noChangeArrowheads="1"/>
                </p:cNvSpPr>
                <p:nvPr/>
              </p:nvSpPr>
              <p:spPr bwMode="auto">
                <a:xfrm>
                  <a:off x="-617556" y="1231415"/>
                  <a:ext cx="108012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 smtClean="0">
                      <a:latin typeface="Arial" charset="0"/>
                      <a:cs typeface="Arial" charset="0"/>
                    </a:rPr>
                    <a:t>Source</a:t>
                  </a:r>
                  <a:endParaRPr lang="en-US" altLang="en-US" sz="2000" b="1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232" name="Group 231"/>
              <p:cNvGrpSpPr/>
              <p:nvPr/>
            </p:nvGrpSpPr>
            <p:grpSpPr>
              <a:xfrm>
                <a:off x="3451144" y="4323932"/>
                <a:ext cx="926170" cy="1481673"/>
                <a:chOff x="2029172" y="684168"/>
                <a:chExt cx="945948" cy="1554163"/>
              </a:xfrm>
            </p:grpSpPr>
            <p:sp>
              <p:nvSpPr>
                <p:cNvPr id="233" name="Rectangle 129"/>
                <p:cNvSpPr/>
                <p:nvPr/>
              </p:nvSpPr>
              <p:spPr bwMode="auto">
                <a:xfrm>
                  <a:off x="2029172" y="684168"/>
                  <a:ext cx="914400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234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39016" y="1231415"/>
                  <a:ext cx="936104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 smtClean="0">
                      <a:latin typeface="Arial" charset="0"/>
                      <a:cs typeface="Arial" charset="0"/>
                    </a:rPr>
                    <a:t>Drain</a:t>
                  </a:r>
                  <a:endParaRPr lang="en-US" altLang="en-US" sz="2000" b="1" dirty="0"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5" name="Group 4"/>
            <p:cNvGrpSpPr/>
            <p:nvPr/>
          </p:nvGrpSpPr>
          <p:grpSpPr>
            <a:xfrm>
              <a:off x="4579183" y="3823309"/>
              <a:ext cx="4169281" cy="2990067"/>
              <a:chOff x="4579183" y="3823309"/>
              <a:chExt cx="4169281" cy="2990067"/>
            </a:xfrm>
          </p:grpSpPr>
          <p:sp>
            <p:nvSpPr>
              <p:cNvPr id="212" name="Rectangle 2"/>
              <p:cNvSpPr>
                <a:spLocks noChangeArrowheads="1"/>
              </p:cNvSpPr>
              <p:nvPr/>
            </p:nvSpPr>
            <p:spPr bwMode="auto">
              <a:xfrm>
                <a:off x="6412246" y="6431985"/>
                <a:ext cx="486499" cy="3813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 smtClean="0">
                    <a:latin typeface="Arial" charset="0"/>
                  </a:rPr>
                  <a:t>(b)</a:t>
                </a:r>
                <a:endParaRPr lang="en-US" altLang="en-US" sz="2000" dirty="0">
                  <a:latin typeface="Arial" charset="0"/>
                </a:endParaRPr>
              </a:p>
            </p:txBody>
          </p:sp>
          <p:sp>
            <p:nvSpPr>
              <p:cNvPr id="235" name="Rectangle 129"/>
              <p:cNvSpPr/>
              <p:nvPr/>
            </p:nvSpPr>
            <p:spPr bwMode="auto">
              <a:xfrm rot="16200000">
                <a:off x="6517155" y="3430133"/>
                <a:ext cx="255773" cy="384971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36" name="Rectangle 129"/>
              <p:cNvSpPr/>
              <p:nvPr/>
            </p:nvSpPr>
            <p:spPr bwMode="auto">
              <a:xfrm rot="16200000">
                <a:off x="6517155" y="2838732"/>
                <a:ext cx="255773" cy="384971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grpSp>
            <p:nvGrpSpPr>
              <p:cNvPr id="242" name="Group 241"/>
              <p:cNvGrpSpPr/>
              <p:nvPr/>
            </p:nvGrpSpPr>
            <p:grpSpPr>
              <a:xfrm>
                <a:off x="4579183" y="4337553"/>
                <a:ext cx="1057536" cy="1481672"/>
                <a:chOff x="-617556" y="698456"/>
                <a:chExt cx="1080120" cy="1554162"/>
              </a:xfrm>
            </p:grpSpPr>
            <p:sp>
              <p:nvSpPr>
                <p:cNvPr id="243" name="Rectangle 127"/>
                <p:cNvSpPr/>
                <p:nvPr/>
              </p:nvSpPr>
              <p:spPr bwMode="auto">
                <a:xfrm rot="10800000">
                  <a:off x="-545548" y="698456"/>
                  <a:ext cx="914400" cy="1554162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244" name="Rectangle 128"/>
                <p:cNvSpPr>
                  <a:spLocks noChangeArrowheads="1"/>
                </p:cNvSpPr>
                <p:nvPr/>
              </p:nvSpPr>
              <p:spPr bwMode="auto">
                <a:xfrm>
                  <a:off x="-617556" y="1231415"/>
                  <a:ext cx="108012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 smtClean="0">
                      <a:latin typeface="Arial" charset="0"/>
                      <a:cs typeface="Arial" charset="0"/>
                    </a:rPr>
                    <a:t>Source</a:t>
                  </a:r>
                  <a:endParaRPr lang="en-US" altLang="en-US" sz="2000" b="1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245" name="Group 244"/>
              <p:cNvGrpSpPr/>
              <p:nvPr/>
            </p:nvGrpSpPr>
            <p:grpSpPr>
              <a:xfrm>
                <a:off x="7822294" y="4323932"/>
                <a:ext cx="926170" cy="1481673"/>
                <a:chOff x="2029172" y="684168"/>
                <a:chExt cx="945948" cy="1554163"/>
              </a:xfrm>
            </p:grpSpPr>
            <p:sp>
              <p:nvSpPr>
                <p:cNvPr id="246" name="Rectangle 129"/>
                <p:cNvSpPr/>
                <p:nvPr/>
              </p:nvSpPr>
              <p:spPr bwMode="auto">
                <a:xfrm>
                  <a:off x="2029172" y="684168"/>
                  <a:ext cx="914400" cy="1554163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2000"/>
                </a:p>
              </p:txBody>
            </p:sp>
            <p:sp>
              <p:nvSpPr>
                <p:cNvPr id="247" name="Rectangle 130"/>
                <p:cNvSpPr>
                  <a:spLocks noChangeArrowheads="1"/>
                </p:cNvSpPr>
                <p:nvPr/>
              </p:nvSpPr>
              <p:spPr bwMode="auto">
                <a:xfrm>
                  <a:off x="2039016" y="1231415"/>
                  <a:ext cx="936104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 smtClean="0">
                      <a:latin typeface="Arial" charset="0"/>
                      <a:cs typeface="Arial" charset="0"/>
                    </a:rPr>
                    <a:t>Drain</a:t>
                  </a:r>
                  <a:endParaRPr lang="en-US" altLang="en-US" sz="2000" b="1" dirty="0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5566217" y="3823309"/>
                <a:ext cx="2517695" cy="2603969"/>
                <a:chOff x="5580112" y="1916832"/>
                <a:chExt cx="2571460" cy="2731367"/>
              </a:xfrm>
            </p:grpSpPr>
            <p:cxnSp>
              <p:nvCxnSpPr>
                <p:cNvPr id="249" name="Straight Connector 248"/>
                <p:cNvCxnSpPr/>
                <p:nvPr/>
              </p:nvCxnSpPr>
              <p:spPr>
                <a:xfrm>
                  <a:off x="6681975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/>
                <p:cNvCxnSpPr/>
                <p:nvPr/>
              </p:nvCxnSpPr>
              <p:spPr>
                <a:xfrm>
                  <a:off x="7092280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/>
                <p:cNvCxnSpPr/>
                <p:nvPr/>
              </p:nvCxnSpPr>
              <p:spPr>
                <a:xfrm>
                  <a:off x="7507224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/>
                <p:cNvCxnSpPr/>
                <p:nvPr/>
              </p:nvCxnSpPr>
              <p:spPr>
                <a:xfrm>
                  <a:off x="5843016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Connector 252"/>
                <p:cNvCxnSpPr/>
                <p:nvPr/>
              </p:nvCxnSpPr>
              <p:spPr>
                <a:xfrm>
                  <a:off x="6254496" y="1916832"/>
                  <a:ext cx="0" cy="2448272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lgDash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Rectangle 2"/>
                <p:cNvSpPr>
                  <a:spLocks noChangeArrowheads="1"/>
                </p:cNvSpPr>
                <p:nvPr/>
              </p:nvSpPr>
              <p:spPr bwMode="auto">
                <a:xfrm>
                  <a:off x="6088020" y="4325034"/>
                  <a:ext cx="35618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-5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55" name="Rectangle 2"/>
                <p:cNvSpPr>
                  <a:spLocks noChangeArrowheads="1"/>
                </p:cNvSpPr>
                <p:nvPr/>
              </p:nvSpPr>
              <p:spPr bwMode="auto">
                <a:xfrm>
                  <a:off x="6535640" y="4325034"/>
                  <a:ext cx="29206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0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56" name="Rectangle 2"/>
                <p:cNvSpPr>
                  <a:spLocks noChangeArrowheads="1"/>
                </p:cNvSpPr>
                <p:nvPr/>
              </p:nvSpPr>
              <p:spPr bwMode="auto">
                <a:xfrm>
                  <a:off x="6944228" y="4325034"/>
                  <a:ext cx="29206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5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57" name="Rectangle 2"/>
                <p:cNvSpPr>
                  <a:spLocks noChangeArrowheads="1"/>
                </p:cNvSpPr>
                <p:nvPr/>
              </p:nvSpPr>
              <p:spPr bwMode="auto">
                <a:xfrm>
                  <a:off x="7308304" y="4325034"/>
                  <a:ext cx="39946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10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58" name="Rectangle 2"/>
                <p:cNvSpPr>
                  <a:spLocks noChangeArrowheads="1"/>
                </p:cNvSpPr>
                <p:nvPr/>
              </p:nvSpPr>
              <p:spPr bwMode="auto">
                <a:xfrm>
                  <a:off x="5580112" y="4325034"/>
                  <a:ext cx="463588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 smtClean="0">
                      <a:latin typeface="Arial" charset="0"/>
                    </a:rPr>
                    <a:t>-10</a:t>
                  </a:r>
                  <a:endParaRPr lang="en-US" altLang="en-US" sz="1500" b="1" dirty="0">
                    <a:latin typeface="Arial" charset="0"/>
                  </a:endParaRPr>
                </a:p>
              </p:txBody>
            </p:sp>
            <p:sp>
              <p:nvSpPr>
                <p:cNvPr id="259" name="Rectangle 133"/>
                <p:cNvSpPr>
                  <a:spLocks noChangeArrowheads="1"/>
                </p:cNvSpPr>
                <p:nvPr/>
              </p:nvSpPr>
              <p:spPr bwMode="auto">
                <a:xfrm>
                  <a:off x="7550125" y="4316054"/>
                  <a:ext cx="601447" cy="3231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  <a:ea typeface="新細明體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500" b="1" dirty="0">
                      <a:latin typeface="Arial" charset="0"/>
                      <a:cs typeface="Arial" charset="0"/>
                    </a:rPr>
                    <a:t>(</a:t>
                  </a:r>
                  <a:r>
                    <a:rPr lang="en-US" altLang="en-US" sz="1500" b="1" dirty="0" smtClean="0">
                      <a:latin typeface="Arial" charset="0"/>
                      <a:cs typeface="Arial" charset="0"/>
                    </a:rPr>
                    <a:t>nm)</a:t>
                  </a:r>
                  <a:endParaRPr lang="en-US" altLang="en-US" sz="1500" b="1" baseline="30000" dirty="0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60" name="Rectangle 132"/>
                <p:cNvSpPr/>
                <p:nvPr/>
              </p:nvSpPr>
              <p:spPr bwMode="auto">
                <a:xfrm>
                  <a:off x="6867144" y="2346960"/>
                  <a:ext cx="457200" cy="1828800"/>
                </a:xfrm>
                <a:prstGeom prst="rect">
                  <a:avLst/>
                </a:prstGeom>
                <a:noFill/>
                <a:ln w="76200">
                  <a:solidFill>
                    <a:srgbClr val="0000FF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261" name="Rectangle 132"/>
                <p:cNvSpPr/>
                <p:nvPr/>
              </p:nvSpPr>
              <p:spPr bwMode="auto">
                <a:xfrm>
                  <a:off x="6035040" y="2348880"/>
                  <a:ext cx="457200" cy="1828800"/>
                </a:xfrm>
                <a:prstGeom prst="rect">
                  <a:avLst/>
                </a:prstGeom>
                <a:noFill/>
                <a:ln w="76200">
                  <a:solidFill>
                    <a:schemeClr val="tx1"/>
                  </a:solidFill>
                  <a:prstDash val="sysDot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 lang="en-US" sz="2000"/>
                </a:p>
              </p:txBody>
            </p:sp>
          </p:grpSp>
        </p:grpSp>
        <p:grpSp>
          <p:nvGrpSpPr>
            <p:cNvPr id="262" name="Group 261"/>
            <p:cNvGrpSpPr/>
            <p:nvPr/>
          </p:nvGrpSpPr>
          <p:grpSpPr>
            <a:xfrm>
              <a:off x="1115616" y="2708920"/>
              <a:ext cx="6954127" cy="1015663"/>
              <a:chOff x="1259631" y="551252"/>
              <a:chExt cx="7102632" cy="1065354"/>
            </a:xfrm>
          </p:grpSpPr>
          <p:sp>
            <p:nvSpPr>
              <p:cNvPr id="263" name="Rectangle 133"/>
              <p:cNvSpPr>
                <a:spLocks noChangeArrowheads="1"/>
              </p:cNvSpPr>
              <p:nvPr/>
            </p:nvSpPr>
            <p:spPr bwMode="auto">
              <a:xfrm flipH="1">
                <a:off x="1259631" y="551252"/>
                <a:ext cx="7102632" cy="106535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anchor="b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新細明體" charset="-120"/>
                  </a:defRPr>
                </a:lvl9pPr>
              </a:lstStyle>
              <a:p>
                <a:pPr eaLnBrk="1" hangingPunct="1"/>
                <a:r>
                  <a:rPr lang="en-US" altLang="zh-TW" sz="2000" b="1" dirty="0" smtClean="0">
                    <a:cs typeface="Arial" charset="0"/>
                  </a:rPr>
                  <a:t>        : Expected position of the printed gate</a:t>
                </a:r>
              </a:p>
              <a:p>
                <a:pPr eaLnBrk="1" hangingPunct="1"/>
                <a:r>
                  <a:rPr lang="en-US" altLang="zh-TW" sz="2000" b="1" dirty="0" smtClean="0">
                    <a:cs typeface="Arial" charset="0"/>
                  </a:rPr>
                  <a:t>        : The </a:t>
                </a:r>
                <a:r>
                  <a:rPr lang="en-US" altLang="zh-TW" sz="2000" b="1" dirty="0">
                    <a:cs typeface="Arial" charset="0"/>
                  </a:rPr>
                  <a:t>printed </a:t>
                </a:r>
                <a:r>
                  <a:rPr lang="en-US" altLang="zh-TW" sz="2000" b="1" dirty="0" smtClean="0">
                    <a:cs typeface="Arial" charset="0"/>
                  </a:rPr>
                  <a:t>gate  with drain-side misalignment</a:t>
                </a:r>
              </a:p>
              <a:p>
                <a:pPr eaLnBrk="1" hangingPunct="1"/>
                <a:r>
                  <a:rPr lang="en-US" altLang="zh-TW" sz="2000" b="1" dirty="0" smtClean="0">
                    <a:cs typeface="Arial" charset="0"/>
                  </a:rPr>
                  <a:t>        : </a:t>
                </a:r>
                <a:r>
                  <a:rPr lang="en-US" altLang="zh-TW" sz="2000" b="1" dirty="0">
                    <a:cs typeface="Arial" charset="0"/>
                  </a:rPr>
                  <a:t>The printed gate  with </a:t>
                </a:r>
                <a:r>
                  <a:rPr lang="en-US" altLang="zh-TW" sz="2000" b="1" dirty="0" smtClean="0">
                    <a:cs typeface="Arial" charset="0"/>
                  </a:rPr>
                  <a:t>source-side misalignment</a:t>
                </a:r>
                <a:endParaRPr lang="en-US" altLang="zh-TW" sz="2000" b="1" dirty="0">
                  <a:cs typeface="Arial" charset="0"/>
                </a:endParaRPr>
              </a:p>
            </p:txBody>
          </p:sp>
          <p:sp>
            <p:nvSpPr>
              <p:cNvPr id="264" name="Rectangle 132"/>
              <p:cNvSpPr/>
              <p:nvPr/>
            </p:nvSpPr>
            <p:spPr bwMode="auto">
              <a:xfrm>
                <a:off x="1333543" y="965220"/>
                <a:ext cx="547444" cy="182880"/>
              </a:xfrm>
              <a:prstGeom prst="rect">
                <a:avLst/>
              </a:prstGeom>
              <a:noFill/>
              <a:ln w="76200">
                <a:solidFill>
                  <a:srgbClr val="0000FF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65" name="Rectangle 132"/>
              <p:cNvSpPr/>
              <p:nvPr/>
            </p:nvSpPr>
            <p:spPr bwMode="auto">
              <a:xfrm>
                <a:off x="1331640" y="634046"/>
                <a:ext cx="547444" cy="18288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66" name="Rectangle 132"/>
              <p:cNvSpPr/>
              <p:nvPr/>
            </p:nvSpPr>
            <p:spPr bwMode="auto">
              <a:xfrm>
                <a:off x="1331640" y="1333196"/>
                <a:ext cx="547444" cy="182880"/>
              </a:xfrm>
              <a:prstGeom prst="rect">
                <a:avLst/>
              </a:prstGeom>
              <a:noFill/>
              <a:ln w="76200"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2000"/>
              </a:p>
            </p:txBody>
          </p:sp>
        </p:grpSp>
      </p:grpSp>
      <p:sp>
        <p:nvSpPr>
          <p:cNvPr id="267" name="內容版面配置區 2"/>
          <p:cNvSpPr>
            <a:spLocks noGrp="1"/>
          </p:cNvSpPr>
          <p:nvPr>
            <p:ph idx="1"/>
          </p:nvPr>
        </p:nvSpPr>
        <p:spPr>
          <a:xfrm>
            <a:off x="428625" y="857251"/>
            <a:ext cx="8715375" cy="2139701"/>
          </a:xfrm>
        </p:spPr>
        <p:txBody>
          <a:bodyPr rIns="0"/>
          <a:lstStyle/>
          <a:p>
            <a:pPr algn="just">
              <a:buClr>
                <a:srgbClr val="000000"/>
              </a:buClr>
            </a:pPr>
            <a:r>
              <a:rPr lang="en-US" dirty="0" smtClean="0"/>
              <a:t>A FinFET </a:t>
            </a:r>
            <a:r>
              <a:rPr lang="en-US" dirty="0">
                <a:solidFill>
                  <a:srgbClr val="FF0000"/>
                </a:solidFill>
              </a:rPr>
              <a:t>without gate </a:t>
            </a:r>
            <a:r>
              <a:rPr lang="en-US" dirty="0" smtClean="0">
                <a:solidFill>
                  <a:srgbClr val="FF0000"/>
                </a:solidFill>
              </a:rPr>
              <a:t>misalignment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/>
              <a:t>(Figure (a)):</a:t>
            </a:r>
          </a:p>
          <a:p>
            <a:pPr lvl="1" algn="just">
              <a:spcBef>
                <a:spcPts val="0"/>
              </a:spcBef>
              <a:buClr>
                <a:srgbClr val="000000"/>
              </a:buClr>
            </a:pPr>
            <a:r>
              <a:rPr lang="en-US" altLang="zh-TW" dirty="0" smtClean="0">
                <a:solidFill>
                  <a:srgbClr val="0000FF"/>
                </a:solidFill>
              </a:rPr>
              <a:t>Ideal situation</a:t>
            </a:r>
            <a:endParaRPr lang="en-US" altLang="zh-TW" dirty="0">
              <a:solidFill>
                <a:srgbClr val="0000FF"/>
              </a:solidFill>
            </a:endParaRPr>
          </a:p>
          <a:p>
            <a:pPr algn="just">
              <a:buClr>
                <a:srgbClr val="000000"/>
              </a:buClr>
            </a:pPr>
            <a:r>
              <a:rPr lang="en-US" altLang="zh-TW" dirty="0"/>
              <a:t>A real </a:t>
            </a:r>
            <a:r>
              <a:rPr lang="en-US" altLang="zh-TW" dirty="0" smtClean="0"/>
              <a:t>FinFET </a:t>
            </a:r>
            <a:r>
              <a:rPr lang="en-US" altLang="zh-TW" dirty="0">
                <a:solidFill>
                  <a:srgbClr val="FF0000"/>
                </a:solidFill>
              </a:rPr>
              <a:t>with </a:t>
            </a:r>
            <a:r>
              <a:rPr lang="en-US" altLang="zh-TW" dirty="0" smtClean="0">
                <a:solidFill>
                  <a:srgbClr val="FF0000"/>
                </a:solidFill>
              </a:rPr>
              <a:t>gate misalignment</a:t>
            </a:r>
            <a:r>
              <a:rPr lang="en-US" altLang="zh-TW" dirty="0" smtClean="0"/>
              <a:t> </a:t>
            </a:r>
            <a:r>
              <a:rPr lang="en-US" altLang="zh-TW" dirty="0"/>
              <a:t>(Figure (b)):</a:t>
            </a:r>
          </a:p>
          <a:p>
            <a:pPr lvl="1" algn="just">
              <a:spcBef>
                <a:spcPts val="0"/>
              </a:spcBef>
              <a:buClr>
                <a:srgbClr val="000000"/>
              </a:buClr>
            </a:pPr>
            <a:r>
              <a:rPr lang="en-US" dirty="0" smtClean="0"/>
              <a:t>The </a:t>
            </a:r>
            <a:r>
              <a:rPr lang="en-US" dirty="0"/>
              <a:t>misaligned distance can be as large as </a:t>
            </a:r>
            <a:r>
              <a:rPr lang="en-US" dirty="0" smtClean="0"/>
              <a:t>5nm </a:t>
            </a:r>
            <a:r>
              <a:rPr lang="en-US" altLang="zh-TW" dirty="0"/>
              <a:t>[</a:t>
            </a:r>
            <a:r>
              <a:rPr lang="en-US" dirty="0"/>
              <a:t>Valin</a:t>
            </a:r>
            <a:r>
              <a:rPr lang="en-US" altLang="zh-TW" dirty="0"/>
              <a:t> et al., TED’12]</a:t>
            </a:r>
            <a:endParaRPr lang="en-US" dirty="0"/>
          </a:p>
          <a:p>
            <a:pPr lvl="1" algn="just">
              <a:spcBef>
                <a:spcPts val="0"/>
              </a:spcBef>
              <a:buClr>
                <a:srgbClr val="000000"/>
              </a:buClr>
            </a:pPr>
            <a:r>
              <a:rPr lang="en-US" altLang="zh-TW" dirty="0"/>
              <a:t>Threshold voltage increase and drain current </a:t>
            </a:r>
            <a:r>
              <a:rPr lang="en-US" altLang="zh-TW" dirty="0" smtClean="0"/>
              <a:t>decrease</a:t>
            </a:r>
          </a:p>
          <a:p>
            <a:pPr lvl="1" algn="just">
              <a:spcBef>
                <a:spcPts val="0"/>
              </a:spcBef>
              <a:buClr>
                <a:srgbClr val="000000"/>
              </a:buClr>
            </a:pPr>
            <a:r>
              <a:rPr lang="en-US" altLang="zh-TW" dirty="0" smtClean="0"/>
              <a:t>Current mirror and differential pair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Analog Related Works</a:t>
            </a: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428625" y="857251"/>
            <a:ext cx="8715375" cy="5380061"/>
          </a:xfrm>
        </p:spPr>
        <p:txBody>
          <a:bodyPr lIns="0" rIns="0"/>
          <a:lstStyle/>
          <a:p>
            <a:r>
              <a:rPr lang="en-US" dirty="0" smtClean="0"/>
              <a:t>Common-centroid </a:t>
            </a:r>
            <a:r>
              <a:rPr lang="en-US" dirty="0" smtClean="0">
                <a:solidFill>
                  <a:srgbClr val="FF0000"/>
                </a:solidFill>
              </a:rPr>
              <a:t>transistor</a:t>
            </a:r>
            <a:r>
              <a:rPr lang="en-US" dirty="0" smtClean="0"/>
              <a:t> placement</a:t>
            </a:r>
          </a:p>
          <a:p>
            <a:pPr lvl="1"/>
            <a:r>
              <a:rPr lang="en-US" altLang="zh-TW" dirty="0" smtClean="0">
                <a:solidFill>
                  <a:srgbClr val="0000FF"/>
                </a:solidFill>
              </a:rPr>
              <a:t>[Lin et al., DAC’09], [Lin et al., TCAD’11], [Long et al., ISCAS’05]</a:t>
            </a:r>
          </a:p>
          <a:p>
            <a:pPr marL="0" lvl="1" indent="731520"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[Ma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TCAD’11], [Ma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ICCAD’07], [Xiao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ASPDAC’09], </a:t>
            </a:r>
          </a:p>
          <a:p>
            <a:pPr marL="0" lvl="1" indent="731520">
              <a:buNone/>
            </a:pPr>
            <a:r>
              <a:rPr lang="en-US" altLang="zh-TW" dirty="0" smtClean="0">
                <a:solidFill>
                  <a:srgbClr val="0000FF"/>
                </a:solidFill>
              </a:rPr>
              <a:t>[Yan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</a:t>
            </a:r>
            <a:r>
              <a:rPr lang="en-US" dirty="0">
                <a:solidFill>
                  <a:srgbClr val="0000FF"/>
                </a:solidFill>
              </a:rPr>
              <a:t>ISVLSI</a:t>
            </a:r>
            <a:r>
              <a:rPr lang="en-US" altLang="zh-TW" dirty="0" smtClean="0">
                <a:solidFill>
                  <a:srgbClr val="0000FF"/>
                </a:solidFill>
              </a:rPr>
              <a:t>’06], and [Zhang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</a:t>
            </a:r>
            <a:r>
              <a:rPr lang="en-US" dirty="0" smtClean="0">
                <a:solidFill>
                  <a:srgbClr val="0000FF"/>
                </a:solidFill>
              </a:rPr>
              <a:t>ICCCAS</a:t>
            </a:r>
            <a:r>
              <a:rPr lang="en-US" altLang="zh-TW" dirty="0" smtClean="0">
                <a:solidFill>
                  <a:srgbClr val="0000FF"/>
                </a:solidFill>
              </a:rPr>
              <a:t>’10]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General common-centroid rules including coincidence</a:t>
            </a:r>
            <a:r>
              <a:rPr lang="en-US" dirty="0">
                <a:solidFill>
                  <a:srgbClr val="0000FF"/>
                </a:solidFill>
              </a:rPr>
              <a:t>, symmetry, dispersion, and </a:t>
            </a:r>
            <a:r>
              <a:rPr lang="en-US" dirty="0" smtClean="0">
                <a:solidFill>
                  <a:srgbClr val="0000FF"/>
                </a:solidFill>
              </a:rPr>
              <a:t>compactness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However</a:t>
            </a:r>
            <a:r>
              <a:rPr lang="en-US" altLang="zh-TW" dirty="0">
                <a:solidFill>
                  <a:srgbClr val="FF0000"/>
                </a:solidFill>
              </a:rPr>
              <a:t>, </a:t>
            </a:r>
            <a:r>
              <a:rPr lang="en-US" altLang="zh-TW" dirty="0" smtClean="0">
                <a:solidFill>
                  <a:srgbClr val="FF0000"/>
                </a:solidFill>
              </a:rPr>
              <a:t>none of them c</a:t>
            </a:r>
            <a:r>
              <a:rPr lang="en-US" altLang="zh-TW" dirty="0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onsidered </a:t>
            </a:r>
            <a:r>
              <a:rPr lang="en-US" altLang="zh-TW" dirty="0">
                <a:solidFill>
                  <a:srgbClr val="FF0000"/>
                </a:solidFill>
                <a:cs typeface="Arial" charset="0"/>
                <a:sym typeface="Symbol" pitchFamily="18" charset="2"/>
              </a:rPr>
              <a:t>the impact of gate </a:t>
            </a:r>
            <a:r>
              <a:rPr lang="en-US" altLang="zh-TW" dirty="0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misalignment</a:t>
            </a:r>
          </a:p>
          <a:p>
            <a:pPr lvl="1"/>
            <a:r>
              <a:rPr lang="en-US" dirty="0"/>
              <a:t>Chirality condition of transistors </a:t>
            </a:r>
            <a:r>
              <a:rPr lang="en-US" altLang="zh-TW" dirty="0"/>
              <a:t>[Long et al., ISCAS’05]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Common-centroid </a:t>
            </a:r>
            <a:r>
              <a:rPr lang="en-US" dirty="0" smtClean="0">
                <a:solidFill>
                  <a:srgbClr val="FF0000"/>
                </a:solidFill>
              </a:rPr>
              <a:t>capacitor</a:t>
            </a:r>
            <a:r>
              <a:rPr lang="en-US" dirty="0" smtClean="0"/>
              <a:t> placement</a:t>
            </a:r>
          </a:p>
          <a:p>
            <a:pPr lvl="1"/>
            <a:r>
              <a:rPr lang="en-US" altLang="zh-TW" dirty="0" smtClean="0">
                <a:solidFill>
                  <a:srgbClr val="0000FF"/>
                </a:solidFill>
              </a:rPr>
              <a:t>[</a:t>
            </a:r>
            <a:r>
              <a:rPr lang="en-US" dirty="0">
                <a:solidFill>
                  <a:srgbClr val="0000FF"/>
                </a:solidFill>
              </a:rPr>
              <a:t>Huang</a:t>
            </a:r>
            <a:r>
              <a:rPr lang="en-US" altLang="zh-TW" dirty="0" smtClean="0">
                <a:solidFill>
                  <a:srgbClr val="0000FF"/>
                </a:solidFill>
              </a:rPr>
              <a:t>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</a:t>
            </a:r>
            <a:r>
              <a:rPr lang="en-US" dirty="0" smtClean="0">
                <a:solidFill>
                  <a:srgbClr val="0000FF"/>
                </a:solidFill>
              </a:rPr>
              <a:t>TODAES</a:t>
            </a:r>
            <a:r>
              <a:rPr lang="en-US" altLang="zh-TW" dirty="0" smtClean="0">
                <a:solidFill>
                  <a:srgbClr val="0000FF"/>
                </a:solidFill>
              </a:rPr>
              <a:t>’13], [Li </a:t>
            </a:r>
            <a:r>
              <a:rPr lang="en-US" altLang="zh-TW" dirty="0">
                <a:solidFill>
                  <a:srgbClr val="0000FF"/>
                </a:solidFill>
              </a:rPr>
              <a:t>et </a:t>
            </a:r>
            <a:r>
              <a:rPr lang="en-US" altLang="zh-TW" dirty="0" smtClean="0">
                <a:solidFill>
                  <a:srgbClr val="0000FF"/>
                </a:solidFill>
              </a:rPr>
              <a:t>al., </a:t>
            </a:r>
            <a:r>
              <a:rPr lang="en-US" dirty="0" smtClean="0">
                <a:solidFill>
                  <a:srgbClr val="0000FF"/>
                </a:solidFill>
              </a:rPr>
              <a:t>TCAD</a:t>
            </a:r>
            <a:r>
              <a:rPr lang="en-US" altLang="zh-TW" dirty="0" smtClean="0">
                <a:solidFill>
                  <a:srgbClr val="0000FF"/>
                </a:solidFill>
              </a:rPr>
              <a:t>’14], [</a:t>
            </a:r>
            <a:r>
              <a:rPr lang="en-US" altLang="zh-TW" dirty="0">
                <a:solidFill>
                  <a:srgbClr val="0000FF"/>
                </a:solidFill>
              </a:rPr>
              <a:t>Lin et </a:t>
            </a:r>
            <a:r>
              <a:rPr lang="en-US" altLang="zh-TW" dirty="0" smtClean="0">
                <a:solidFill>
                  <a:srgbClr val="0000FF"/>
                </a:solidFill>
              </a:rPr>
              <a:t>al., </a:t>
            </a:r>
            <a:r>
              <a:rPr lang="en-US" dirty="0" smtClean="0">
                <a:solidFill>
                  <a:srgbClr val="0000FF"/>
                </a:solidFill>
              </a:rPr>
              <a:t>ICCAD</a:t>
            </a:r>
            <a:r>
              <a:rPr lang="en-US" altLang="zh-TW" dirty="0" smtClean="0">
                <a:solidFill>
                  <a:srgbClr val="0000FF"/>
                </a:solidFill>
              </a:rPr>
              <a:t>’12]</a:t>
            </a:r>
            <a:endParaRPr lang="en-US" dirty="0">
              <a:solidFill>
                <a:srgbClr val="0000FF"/>
              </a:solidFill>
            </a:endParaRPr>
          </a:p>
          <a:p>
            <a:pPr marL="0" lvl="1" indent="731520">
              <a:buNone/>
            </a:pPr>
            <a:r>
              <a:rPr lang="en-US" altLang="zh-TW" dirty="0">
                <a:solidFill>
                  <a:srgbClr val="0000FF"/>
                </a:solidFill>
              </a:rPr>
              <a:t>[Lin et </a:t>
            </a:r>
            <a:r>
              <a:rPr lang="en-US" altLang="zh-TW" dirty="0" smtClean="0">
                <a:solidFill>
                  <a:srgbClr val="0000FF"/>
                </a:solidFill>
              </a:rPr>
              <a:t>al., TCAD’12], [</a:t>
            </a:r>
            <a:r>
              <a:rPr lang="en-US" altLang="zh-TW" dirty="0">
                <a:solidFill>
                  <a:srgbClr val="0000FF"/>
                </a:solidFill>
              </a:rPr>
              <a:t>Lin et </a:t>
            </a:r>
            <a:r>
              <a:rPr lang="en-US" altLang="zh-TW" dirty="0" smtClean="0">
                <a:solidFill>
                  <a:srgbClr val="0000FF"/>
                </a:solidFill>
              </a:rPr>
              <a:t>al., TCAD’13], and [</a:t>
            </a:r>
            <a:r>
              <a:rPr lang="en-US" altLang="zh-TW" dirty="0">
                <a:solidFill>
                  <a:srgbClr val="0000FF"/>
                </a:solidFill>
              </a:rPr>
              <a:t>Lin et </a:t>
            </a:r>
            <a:r>
              <a:rPr lang="en-US" altLang="zh-TW" dirty="0" smtClean="0">
                <a:solidFill>
                  <a:srgbClr val="0000FF"/>
                </a:solidFill>
              </a:rPr>
              <a:t>al., DAC’14]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These works are still not associated with the FinFET technology</a:t>
            </a:r>
          </a:p>
        </p:txBody>
      </p:sp>
    </p:spTree>
    <p:extLst>
      <p:ext uri="{BB962C8B-B14F-4D97-AF65-F5344CB8AC3E}">
        <p14:creationId xmlns:p14="http://schemas.microsoft.com/office/powerpoint/2010/main" val="212588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dirty="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Our Contribution</a:t>
            </a:r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4F1BB2-E8F0-48AE-ADE1-E9B3B20C1488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zh-TW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391847" cy="5643563"/>
          </a:xfrm>
        </p:spPr>
        <p:txBody>
          <a:bodyPr/>
          <a:lstStyle/>
          <a:p>
            <a:pPr>
              <a:buClr>
                <a:srgbClr val="000000"/>
              </a:buClr>
            </a:pPr>
            <a:r>
              <a:rPr lang="en-US" altLang="zh-TW" dirty="0"/>
              <a:t>In this paper, we propose </a:t>
            </a:r>
            <a:r>
              <a:rPr lang="en-US" altLang="zh-TW" dirty="0" smtClean="0"/>
              <a:t>the </a:t>
            </a:r>
            <a:r>
              <a:rPr lang="en-US" dirty="0" smtClean="0"/>
              <a:t>novel </a:t>
            </a:r>
            <a:r>
              <a:rPr lang="en-US" dirty="0">
                <a:solidFill>
                  <a:srgbClr val="FF0000"/>
                </a:solidFill>
              </a:rPr>
              <a:t>common-centroid FinFET placement</a:t>
            </a:r>
            <a:r>
              <a:rPr lang="en-US" altLang="zh-TW" dirty="0" smtClean="0">
                <a:solidFill>
                  <a:srgbClr val="FF0000"/>
                </a:solidFill>
              </a:rPr>
              <a:t> flow </a:t>
            </a:r>
            <a:r>
              <a:rPr lang="en-US" altLang="zh-TW" dirty="0">
                <a:solidFill>
                  <a:srgbClr val="FF0000"/>
                </a:solidFill>
              </a:rPr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algorithms</a:t>
            </a:r>
          </a:p>
          <a:p>
            <a:pPr>
              <a:spcBef>
                <a:spcPts val="1200"/>
              </a:spcBef>
              <a:buClr>
                <a:srgbClr val="000000"/>
              </a:buClr>
            </a:pPr>
            <a:r>
              <a:rPr lang="en-US" altLang="zh-TW" dirty="0"/>
              <a:t>Our contributions can be summarized as follows</a:t>
            </a:r>
            <a:r>
              <a:rPr lang="en-US" altLang="zh-TW" dirty="0" smtClean="0"/>
              <a:t>:</a:t>
            </a:r>
          </a:p>
          <a:p>
            <a:pPr lvl="1">
              <a:buClr>
                <a:srgbClr val="000000"/>
              </a:buClr>
            </a:pPr>
            <a:r>
              <a:rPr lang="en-US" altLang="zh-TW" dirty="0" smtClean="0">
                <a:solidFill>
                  <a:srgbClr val="0000FF"/>
                </a:solidFill>
              </a:rPr>
              <a:t>Consider </a:t>
            </a:r>
            <a:r>
              <a:rPr lang="en-US" altLang="zh-TW" dirty="0">
                <a:solidFill>
                  <a:srgbClr val="0000FF"/>
                </a:solidFill>
              </a:rPr>
              <a:t>the </a:t>
            </a:r>
            <a:r>
              <a:rPr lang="en-US" altLang="zh-TW" dirty="0" smtClean="0">
                <a:solidFill>
                  <a:srgbClr val="0000FF"/>
                </a:solidFill>
              </a:rPr>
              <a:t>impact of </a:t>
            </a:r>
            <a:r>
              <a:rPr lang="en-US" altLang="zh-TW" dirty="0" smtClean="0">
                <a:solidFill>
                  <a:srgbClr val="FF0000"/>
                </a:solidFill>
              </a:rPr>
              <a:t>gate misalignment and dispersion </a:t>
            </a:r>
            <a:r>
              <a:rPr lang="en-US" altLang="zh-TW" dirty="0" smtClean="0">
                <a:solidFill>
                  <a:srgbClr val="0000FF"/>
                </a:solidFill>
              </a:rPr>
              <a:t>for next generation </a:t>
            </a:r>
            <a:r>
              <a:rPr lang="en-US" altLang="zh-TW" dirty="0">
                <a:solidFill>
                  <a:srgbClr val="0000FF"/>
                </a:solidFill>
              </a:rPr>
              <a:t>analog </a:t>
            </a:r>
            <a:r>
              <a:rPr lang="en-US" altLang="zh-TW" dirty="0" smtClean="0">
                <a:solidFill>
                  <a:srgbClr val="0000FF"/>
                </a:solidFill>
              </a:rPr>
              <a:t>circuit design</a:t>
            </a:r>
            <a:endParaRPr lang="en-US" altLang="zh-TW" dirty="0">
              <a:solidFill>
                <a:srgbClr val="0000FF"/>
              </a:solidFill>
            </a:endParaRPr>
          </a:p>
          <a:p>
            <a:pPr lvl="1">
              <a:buClr>
                <a:srgbClr val="000000"/>
              </a:buClr>
            </a:pPr>
            <a:r>
              <a:rPr lang="en-US" dirty="0" smtClean="0">
                <a:solidFill>
                  <a:srgbClr val="0000FF"/>
                </a:solidFill>
              </a:rPr>
              <a:t>Derive </a:t>
            </a:r>
            <a:r>
              <a:rPr lang="en-US" dirty="0">
                <a:solidFill>
                  <a:srgbClr val="0000FF"/>
                </a:solidFill>
              </a:rPr>
              <a:t>a new </a:t>
            </a:r>
            <a:r>
              <a:rPr lang="en-US" dirty="0">
                <a:solidFill>
                  <a:srgbClr val="FF0000"/>
                </a:solidFill>
              </a:rPr>
              <a:t>quality metric </a:t>
            </a:r>
            <a:r>
              <a:rPr lang="en-US" dirty="0">
                <a:solidFill>
                  <a:srgbClr val="0000FF"/>
                </a:solidFill>
              </a:rPr>
              <a:t>for </a:t>
            </a:r>
            <a:r>
              <a:rPr lang="en-US" dirty="0">
                <a:solidFill>
                  <a:srgbClr val="FF0000"/>
                </a:solidFill>
              </a:rPr>
              <a:t>evaluating the matching quality </a:t>
            </a:r>
            <a:r>
              <a:rPr lang="en-US" dirty="0" smtClean="0">
                <a:solidFill>
                  <a:srgbClr val="0000FF"/>
                </a:solidFill>
              </a:rPr>
              <a:t>of a </a:t>
            </a:r>
            <a:r>
              <a:rPr lang="en-US" dirty="0">
                <a:solidFill>
                  <a:srgbClr val="0000FF"/>
                </a:solidFill>
              </a:rPr>
              <a:t>current mirror</a:t>
            </a:r>
            <a:endParaRPr lang="en-US" altLang="zh-TW" dirty="0" smtClean="0">
              <a:solidFill>
                <a:srgbClr val="0000FF"/>
              </a:solidFill>
              <a:cs typeface="Arial" charset="0"/>
              <a:sym typeface="Symbol" pitchFamily="18" charset="2"/>
            </a:endParaRPr>
          </a:p>
          <a:p>
            <a:pPr lvl="1">
              <a:buClr>
                <a:srgbClr val="000000"/>
              </a:buClr>
            </a:pPr>
            <a:r>
              <a:rPr lang="en-US" dirty="0" smtClean="0"/>
              <a:t>Achieve </a:t>
            </a:r>
            <a:r>
              <a:rPr lang="en-US" dirty="0"/>
              <a:t>much </a:t>
            </a:r>
            <a:r>
              <a:rPr lang="en-US" dirty="0" smtClean="0">
                <a:solidFill>
                  <a:srgbClr val="FF0000"/>
                </a:solidFill>
              </a:rPr>
              <a:t>better current </a:t>
            </a:r>
            <a:r>
              <a:rPr lang="en-US" dirty="0">
                <a:solidFill>
                  <a:srgbClr val="FF0000"/>
                </a:solidFill>
              </a:rPr>
              <a:t>matching among transistors </a:t>
            </a:r>
            <a:r>
              <a:rPr lang="en-US" dirty="0"/>
              <a:t>in a current mirror </a:t>
            </a:r>
            <a:r>
              <a:rPr lang="en-US" dirty="0" smtClean="0"/>
              <a:t>while maintaining </a:t>
            </a:r>
            <a:r>
              <a:rPr lang="en-US" dirty="0" smtClean="0">
                <a:solidFill>
                  <a:srgbClr val="FF0000"/>
                </a:solidFill>
              </a:rPr>
              <a:t>high dispersion degree</a:t>
            </a:r>
            <a:endParaRPr lang="en-US" altLang="zh-TW" dirty="0" smtClean="0">
              <a:solidFill>
                <a:srgbClr val="FF0000"/>
              </a:solidFill>
              <a:cs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4256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solidFill>
                  <a:srgbClr val="FF0000"/>
                </a:solidFill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Preliminary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Current 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Algorithms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19459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C5639C-A9F0-4D65-83D4-F653EF28AFCA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000" smtClean="0">
                <a:solidFill>
                  <a:schemeClr val="tx1"/>
                </a:solidFill>
                <a:ea typeface="標楷體" pitchFamily="65" charset="-120"/>
                <a:cs typeface="Arial" charset="0"/>
              </a:rPr>
              <a:t>Problem Formulation</a:t>
            </a:r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>
          <a:xfrm>
            <a:off x="428624" y="857250"/>
            <a:ext cx="8535863" cy="2716213"/>
          </a:xfrm>
        </p:spPr>
        <p:txBody>
          <a:bodyPr/>
          <a:lstStyle/>
          <a:p>
            <a:pPr>
              <a:defRPr/>
            </a:pPr>
            <a:r>
              <a:rPr lang="en-US" altLang="zh-TW" b="1" dirty="0">
                <a:solidFill>
                  <a:srgbClr val="FF0000"/>
                </a:solidFill>
              </a:rPr>
              <a:t>Input: </a:t>
            </a:r>
            <a:r>
              <a:rPr lang="en-US" altLang="zh-TW" dirty="0"/>
              <a:t>A netlist </a:t>
            </a:r>
            <a:r>
              <a:rPr lang="en-US" altLang="zh-TW" dirty="0" smtClean="0"/>
              <a:t>containing a set of </a:t>
            </a:r>
            <a:r>
              <a:rPr lang="en-US" altLang="zh-TW" dirty="0" smtClean="0">
                <a:cs typeface="Arial" charset="0"/>
              </a:rPr>
              <a:t>sub-transistors of </a:t>
            </a:r>
            <a:r>
              <a:rPr lang="en-US" altLang="zh-TW" i="1" dirty="0" smtClean="0"/>
              <a:t>n </a:t>
            </a:r>
            <a:r>
              <a:rPr lang="en-US" altLang="zh-TW" dirty="0" smtClean="0"/>
              <a:t>FinFETs</a:t>
            </a:r>
            <a:r>
              <a:rPr lang="en-US" altLang="zh-TW" dirty="0" smtClean="0">
                <a:cs typeface="Arial" charset="0"/>
              </a:rPr>
              <a:t> and </a:t>
            </a:r>
            <a:r>
              <a:rPr lang="en-US" altLang="zh-TW" b="1" i="1" dirty="0" smtClean="0">
                <a:solidFill>
                  <a:srgbClr val="0000FF"/>
                </a:solidFill>
                <a:cs typeface="Arial" charset="0"/>
              </a:rPr>
              <a:t>general </a:t>
            </a:r>
            <a:r>
              <a:rPr lang="en-US" altLang="zh-TW" b="1" i="1" dirty="0">
                <a:solidFill>
                  <a:srgbClr val="0000FF"/>
                </a:solidFill>
                <a:cs typeface="Arial" charset="0"/>
              </a:rPr>
              <a:t>common-centroid rules</a:t>
            </a:r>
            <a:endParaRPr lang="en-US" altLang="zh-TW" b="1" i="1" dirty="0" smtClean="0">
              <a:solidFill>
                <a:srgbClr val="0000FF"/>
              </a:solidFill>
              <a:cs typeface="Arial" charset="0"/>
            </a:endParaRPr>
          </a:p>
          <a:p>
            <a:pPr marL="342000">
              <a:spcBef>
                <a:spcPts val="1200"/>
              </a:spcBef>
              <a:defRPr/>
            </a:pPr>
            <a:r>
              <a:rPr lang="en-US" altLang="zh-TW" b="1" dirty="0" smtClean="0">
                <a:solidFill>
                  <a:srgbClr val="FF0000"/>
                </a:solidFill>
              </a:rPr>
              <a:t>Objective: </a:t>
            </a:r>
            <a:r>
              <a:rPr lang="en-US" altLang="zh-TW" dirty="0"/>
              <a:t>Determine the </a:t>
            </a:r>
            <a:r>
              <a:rPr lang="en-US" altLang="zh-TW" b="1" i="1" dirty="0" smtClean="0">
                <a:solidFill>
                  <a:srgbClr val="0000FF"/>
                </a:solidFill>
              </a:rPr>
              <a:t>positions</a:t>
            </a:r>
            <a:r>
              <a:rPr lang="en-US" altLang="zh-TW" dirty="0" smtClean="0"/>
              <a:t> and </a:t>
            </a:r>
            <a:r>
              <a:rPr lang="en-US" altLang="zh-TW" b="1" i="1" dirty="0" smtClean="0">
                <a:solidFill>
                  <a:srgbClr val="0000FF"/>
                </a:solidFill>
              </a:rPr>
              <a:t>orientations</a:t>
            </a:r>
            <a:r>
              <a:rPr lang="en-US" altLang="zh-TW" dirty="0" smtClean="0"/>
              <a:t> </a:t>
            </a:r>
            <a:r>
              <a:rPr lang="en-US" altLang="zh-TW" dirty="0"/>
              <a:t>of </a:t>
            </a:r>
            <a:r>
              <a:rPr lang="en-US" altLang="zh-TW" dirty="0" smtClean="0"/>
              <a:t>all </a:t>
            </a:r>
            <a:r>
              <a:rPr lang="en-US" altLang="zh-TW" b="1" dirty="0" smtClean="0">
                <a:solidFill>
                  <a:srgbClr val="0000FF"/>
                </a:solidFill>
              </a:rPr>
              <a:t>sub-transistors</a:t>
            </a:r>
            <a:r>
              <a:rPr lang="en-US" altLang="zh-TW" dirty="0" smtClean="0"/>
              <a:t> while </a:t>
            </a:r>
            <a:r>
              <a:rPr lang="en-US" altLang="zh-TW" b="1" i="1" dirty="0" smtClean="0">
                <a:solidFill>
                  <a:srgbClr val="0000FF"/>
                </a:solidFill>
              </a:rPr>
              <a:t>minimizing the current mismatch, minimizing total placement area</a:t>
            </a:r>
            <a:r>
              <a:rPr lang="en-US" altLang="zh-TW" i="1" dirty="0"/>
              <a:t>,</a:t>
            </a:r>
            <a:r>
              <a:rPr lang="en-US" altLang="zh-TW" b="1" i="1" dirty="0" smtClean="0">
                <a:solidFill>
                  <a:srgbClr val="0000FF"/>
                </a:solidFill>
              </a:rPr>
              <a:t> </a:t>
            </a:r>
            <a:r>
              <a:rPr lang="en-US" altLang="zh-TW" i="1" dirty="0" smtClean="0"/>
              <a:t>and</a:t>
            </a:r>
            <a:r>
              <a:rPr lang="en-US" altLang="zh-TW" i="1" dirty="0" smtClean="0">
                <a:solidFill>
                  <a:srgbClr val="0000FF"/>
                </a:solidFill>
              </a:rPr>
              <a:t> </a:t>
            </a:r>
            <a:r>
              <a:rPr lang="en-US" altLang="zh-TW" b="1" i="1" dirty="0" smtClean="0">
                <a:solidFill>
                  <a:srgbClr val="0000FF"/>
                </a:solidFill>
              </a:rPr>
              <a:t>maximizing the dispersion degree</a:t>
            </a:r>
            <a:endParaRPr lang="en-US" altLang="zh-TW" dirty="0" smtClean="0"/>
          </a:p>
          <a:p>
            <a:pPr>
              <a:spcBef>
                <a:spcPts val="1200"/>
              </a:spcBef>
              <a:defRPr/>
            </a:pPr>
            <a:r>
              <a:rPr lang="en-US" altLang="zh-TW" b="1" dirty="0" smtClean="0">
                <a:solidFill>
                  <a:srgbClr val="FF0000"/>
                </a:solidFill>
              </a:rPr>
              <a:t>Constraint</a:t>
            </a:r>
            <a:r>
              <a:rPr lang="en-US" altLang="zh-TW" b="1" dirty="0">
                <a:solidFill>
                  <a:srgbClr val="FF0000"/>
                </a:solidFill>
              </a:rPr>
              <a:t>: </a:t>
            </a:r>
            <a:r>
              <a:rPr lang="en-US" altLang="zh-TW" dirty="0" smtClean="0"/>
              <a:t>Satisfy </a:t>
            </a:r>
            <a:r>
              <a:rPr lang="en-US" altLang="zh-TW" b="1" i="1" dirty="0">
                <a:solidFill>
                  <a:srgbClr val="0000FF"/>
                </a:solidFill>
                <a:cs typeface="Arial" charset="0"/>
              </a:rPr>
              <a:t>general </a:t>
            </a:r>
            <a:r>
              <a:rPr lang="en-US" altLang="zh-TW" b="1" i="1" dirty="0" smtClean="0">
                <a:solidFill>
                  <a:srgbClr val="0000FF"/>
                </a:solidFill>
              </a:rPr>
              <a:t>common-centroid rules</a:t>
            </a:r>
            <a:endParaRPr lang="en-US" altLang="zh-TW" dirty="0" smtClean="0"/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CB0A36-D4F1-4CC8-A046-7AC3179EFCAE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zh-TW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850759"/>
              </p:ext>
            </p:extLst>
          </p:nvPr>
        </p:nvGraphicFramePr>
        <p:xfrm>
          <a:off x="3711560" y="4509120"/>
          <a:ext cx="1940560" cy="1584496"/>
        </p:xfrm>
        <a:graphic>
          <a:graphicData uri="http://schemas.openxmlformats.org/drawingml/2006/table">
            <a:tbl>
              <a:tblPr/>
              <a:tblGrid>
                <a:gridCol w="485140"/>
                <a:gridCol w="485140"/>
                <a:gridCol w="485140"/>
                <a:gridCol w="485140"/>
              </a:tblGrid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*2-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-1*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-3*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*1-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*4-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-2*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>
                        <a:lumMod val="6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*3-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120000"/>
                        <a:buFont typeface="標楷體" pitchFamily="65" charset="-120"/>
                        <a:defRPr kumimoji="1" sz="2000" kern="1200">
                          <a:solidFill>
                            <a:schemeClr val="tx1"/>
                          </a:solidFill>
                          <a:latin typeface="Arial" charset="0"/>
                          <a:ea typeface="新細明體" charset="-12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0099"/>
                        </a:buClr>
                        <a:buSzPct val="55000"/>
                        <a:buFont typeface="Symbol" pitchFamily="18" charset="2"/>
                        <a:defRPr kumimoji="1" sz="1800" kern="1200">
                          <a:solidFill>
                            <a:srgbClr val="000099"/>
                          </a:solidFill>
                          <a:latin typeface="Arial" charset="0"/>
                          <a:ea typeface="新細明體" charset="-12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rgbClr val="003300"/>
                        </a:buClr>
                        <a:buSzPct val="50000"/>
                        <a:buFont typeface="Wingdings" pitchFamily="2" charset="2"/>
                        <a:defRPr kumimoji="1" sz="2000" kern="1200">
                          <a:solidFill>
                            <a:srgbClr val="003300"/>
                          </a:solidFill>
                          <a:latin typeface="Arial" charset="0"/>
                          <a:ea typeface="新細明體" charset="-12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 kumimoji="1" sz="1800" kern="1200">
                          <a:solidFill>
                            <a:srgbClr val="660033"/>
                          </a:solidFill>
                          <a:latin typeface="Arial" charset="0"/>
                          <a:ea typeface="新細明體" charset="-12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 kumimoji="1" sz="1800" kern="1200">
                          <a:solidFill>
                            <a:srgbClr val="996600"/>
                          </a:solidFill>
                          <a:latin typeface="Arial" charset="0"/>
                          <a:ea typeface="新細明體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-120"/>
                        </a:rPr>
                        <a:t>-4*</a:t>
                      </a:r>
                    </a:p>
                  </a:txBody>
                  <a:tcPr marL="45720" marR="45720" marT="45662" marB="45662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內容版面配置區 2"/>
          <p:cNvSpPr>
            <a:spLocks noGrp="1"/>
          </p:cNvSpPr>
          <p:nvPr>
            <p:ph idx="1"/>
          </p:nvPr>
        </p:nvSpPr>
        <p:spPr>
          <a:xfrm>
            <a:off x="428625" y="857250"/>
            <a:ext cx="8286750" cy="4953000"/>
          </a:xfrm>
        </p:spPr>
        <p:txBody>
          <a:bodyPr/>
          <a:lstStyle/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Introduction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Problem Formulation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Preliminary</a:t>
            </a:r>
          </a:p>
          <a:p>
            <a:pPr lvl="1">
              <a:buClr>
                <a:srgbClr val="000000"/>
              </a:buClr>
            </a:pPr>
            <a:r>
              <a:rPr lang="en-US" altLang="zh-TW" dirty="0" smtClean="0">
                <a:solidFill>
                  <a:srgbClr val="0000FF"/>
                </a:solidFill>
                <a:ea typeface="標楷體" pitchFamily="65" charset="-120"/>
                <a:cs typeface="Arial" charset="0"/>
              </a:rPr>
              <a:t>Current Mirror</a:t>
            </a:r>
          </a:p>
          <a:p>
            <a:pPr lvl="1">
              <a:buClr>
                <a:srgbClr val="000000"/>
              </a:buClr>
            </a:pPr>
            <a:r>
              <a:rPr lang="en-US" altLang="zh-TW" dirty="0">
                <a:ea typeface="標楷體" pitchFamily="65" charset="-120"/>
                <a:cs typeface="Arial" charset="0"/>
              </a:rPr>
              <a:t>Circuit </a:t>
            </a:r>
            <a:r>
              <a:rPr lang="en-US" altLang="zh-TW" dirty="0" smtClean="0">
                <a:ea typeface="標楷體" pitchFamily="65" charset="-120"/>
                <a:cs typeface="Arial" charset="0"/>
              </a:rPr>
              <a:t>Mismatch</a:t>
            </a:r>
          </a:p>
          <a:p>
            <a:pPr lvl="1">
              <a:buClr>
                <a:srgbClr val="000000"/>
              </a:buClr>
            </a:pPr>
            <a:r>
              <a:rPr lang="en-US" altLang="zh-TW" dirty="0" smtClean="0">
                <a:ea typeface="標楷體" pitchFamily="65" charset="-120"/>
                <a:cs typeface="Arial" charset="0"/>
              </a:rPr>
              <a:t>Spatial </a:t>
            </a:r>
            <a:r>
              <a:rPr lang="en-US" altLang="zh-TW" dirty="0">
                <a:ea typeface="標楷體" pitchFamily="65" charset="-120"/>
                <a:cs typeface="Arial" charset="0"/>
              </a:rPr>
              <a:t>Correlation Model</a:t>
            </a: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 smtClean="0"/>
              <a:t>Current </a:t>
            </a:r>
            <a:r>
              <a:rPr lang="en-US" dirty="0"/>
              <a:t>Mismatch due to Gate Misalignment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dirty="0"/>
              <a:t>Common-Centroid FinFET Placement Algorithms</a:t>
            </a:r>
            <a:endParaRPr lang="en-US" altLang="zh-TW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Experimental Results</a:t>
            </a:r>
            <a:endParaRPr lang="zh-TW" altLang="en-US" dirty="0">
              <a:ea typeface="標楷體" pitchFamily="65" charset="-120"/>
              <a:cs typeface="Arial" charset="0"/>
            </a:endParaRPr>
          </a:p>
          <a:p>
            <a:pPr marL="107950" indent="0">
              <a:buSzPct val="100000"/>
              <a:buFont typeface="Arial" charset="0"/>
              <a:buChar char="•"/>
            </a:pPr>
            <a:r>
              <a:rPr lang="en-US" altLang="zh-TW" dirty="0">
                <a:ea typeface="標楷體" pitchFamily="65" charset="-120"/>
                <a:cs typeface="Arial" charset="0"/>
              </a:rPr>
              <a:t>Conclusions</a:t>
            </a:r>
          </a:p>
        </p:txBody>
      </p:sp>
      <p:sp>
        <p:nvSpPr>
          <p:cNvPr id="21507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7C2420-F6B8-4FD1-B36C-819F3996F135}" type="slidenum">
              <a:rPr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1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pFill/>
        <a:ln w="25400" cap="sq">
          <a:solidFill>
            <a:schemeClr val="tx1"/>
          </a:solidFill>
          <a:miter lim="800000"/>
          <a:headEnd/>
          <a:tailEnd/>
        </a:ln>
      </a:spPr>
      <a:bodyPr wrap="none" lIns="90000" tIns="46800" rIns="90000" bIns="46800" anchor="ctr">
        <a:spAutoFit/>
      </a:bodyPr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4059</TotalTime>
  <Words>2744</Words>
  <Application>Microsoft Office PowerPoint</Application>
  <PresentationFormat>如螢幕大小 (4:3)</PresentationFormat>
  <Paragraphs>755</Paragraphs>
  <Slides>34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34</vt:i4>
      </vt:variant>
    </vt:vector>
  </HeadingPairs>
  <TitlesOfParts>
    <vt:vector size="36" baseType="lpstr">
      <vt:lpstr>Office 佈景主題</vt:lpstr>
      <vt:lpstr>1_Blends</vt:lpstr>
      <vt:lpstr>PowerPoint 簡報</vt:lpstr>
      <vt:lpstr>Outline</vt:lpstr>
      <vt:lpstr>Introduction</vt:lpstr>
      <vt:lpstr>Gate Misalignment</vt:lpstr>
      <vt:lpstr>Analog Related Works</vt:lpstr>
      <vt:lpstr>Our Contribution</vt:lpstr>
      <vt:lpstr>PowerPoint 簡報</vt:lpstr>
      <vt:lpstr>Problem Formulation</vt:lpstr>
      <vt:lpstr>PowerPoint 簡報</vt:lpstr>
      <vt:lpstr>Current Mirror</vt:lpstr>
      <vt:lpstr>Circuit Mismatch</vt:lpstr>
      <vt:lpstr>Spatial Correlation Model</vt:lpstr>
      <vt:lpstr>PowerPoint 簡報</vt:lpstr>
      <vt:lpstr>Evaluation of Current Mismatch (1/3)</vt:lpstr>
      <vt:lpstr>Evaluation of Current Mismatch (2/3)</vt:lpstr>
      <vt:lpstr>Evaluation of Current Mismatch (3/3)</vt:lpstr>
      <vt:lpstr>A Case Study</vt:lpstr>
      <vt:lpstr>PowerPoint 簡報</vt:lpstr>
      <vt:lpstr>Determination of Sub-transistor Orientations</vt:lpstr>
      <vt:lpstr>Minimum-weight Clique Problem [3] </vt:lpstr>
      <vt:lpstr>PowerPoint 簡報</vt:lpstr>
      <vt:lpstr>Common-Centroid FinFET Placement Considering Dispersion and Diffusion Sharing </vt:lpstr>
      <vt:lpstr>Euler Path</vt:lpstr>
      <vt:lpstr>Dispersion Degree Maximization during Searching the Euler Path </vt:lpstr>
      <vt:lpstr>PowerPoint 簡報</vt:lpstr>
      <vt:lpstr>Dispersion Degree Maximization</vt:lpstr>
      <vt:lpstr>Shortest Path Problem</vt:lpstr>
      <vt:lpstr>PowerPoint 簡報</vt:lpstr>
      <vt:lpstr>Experimental Setup</vt:lpstr>
      <vt:lpstr>Numerical Comparisons</vt:lpstr>
      <vt:lpstr>Generated Placement of CM8</vt:lpstr>
      <vt:lpstr>PowerPoint 簡報</vt:lpstr>
      <vt:lpstr>Conclusions</vt:lpstr>
      <vt:lpstr>PowerPoint 簡報</vt:lpstr>
    </vt:vector>
  </TitlesOfParts>
  <Company>sw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DevilAngel</dc:creator>
  <cp:lastModifiedBy>user</cp:lastModifiedBy>
  <cp:revision>1169</cp:revision>
  <dcterms:created xsi:type="dcterms:W3CDTF">2010-07-13T06:02:57Z</dcterms:created>
  <dcterms:modified xsi:type="dcterms:W3CDTF">2015-03-30T00:20:16Z</dcterms:modified>
</cp:coreProperties>
</file>