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40"/>
  </p:notesMasterIdLst>
  <p:sldIdLst>
    <p:sldId id="261" r:id="rId2"/>
    <p:sldId id="326" r:id="rId3"/>
    <p:sldId id="301" r:id="rId4"/>
    <p:sldId id="297" r:id="rId5"/>
    <p:sldId id="299" r:id="rId6"/>
    <p:sldId id="300" r:id="rId7"/>
    <p:sldId id="302" r:id="rId8"/>
    <p:sldId id="305" r:id="rId9"/>
    <p:sldId id="303" r:id="rId10"/>
    <p:sldId id="304" r:id="rId11"/>
    <p:sldId id="306" r:id="rId12"/>
    <p:sldId id="307" r:id="rId13"/>
    <p:sldId id="308" r:id="rId14"/>
    <p:sldId id="311" r:id="rId15"/>
    <p:sldId id="310" r:id="rId16"/>
    <p:sldId id="312" r:id="rId17"/>
    <p:sldId id="313" r:id="rId18"/>
    <p:sldId id="309" r:id="rId19"/>
    <p:sldId id="298" r:id="rId20"/>
    <p:sldId id="315" r:id="rId21"/>
    <p:sldId id="316" r:id="rId22"/>
    <p:sldId id="314" r:id="rId23"/>
    <p:sldId id="318" r:id="rId24"/>
    <p:sldId id="319" r:id="rId25"/>
    <p:sldId id="317" r:id="rId26"/>
    <p:sldId id="327" r:id="rId27"/>
    <p:sldId id="320" r:id="rId28"/>
    <p:sldId id="323" r:id="rId29"/>
    <p:sldId id="329" r:id="rId30"/>
    <p:sldId id="333" r:id="rId31"/>
    <p:sldId id="324" r:id="rId32"/>
    <p:sldId id="328" r:id="rId33"/>
    <p:sldId id="325" r:id="rId34"/>
    <p:sldId id="284" r:id="rId35"/>
    <p:sldId id="330" r:id="rId36"/>
    <p:sldId id="331" r:id="rId37"/>
    <p:sldId id="334" r:id="rId38"/>
    <p:sldId id="332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00FF00"/>
    <a:srgbClr val="CC0000"/>
    <a:srgbClr val="FF0000"/>
    <a:srgbClr val="00FFFF"/>
    <a:srgbClr val="FF66FF"/>
    <a:srgbClr val="FFCCFF"/>
    <a:srgbClr val="2B3667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2015" autoAdjust="0"/>
  </p:normalViewPr>
  <p:slideViewPr>
    <p:cSldViewPr>
      <p:cViewPr varScale="1">
        <p:scale>
          <a:sx n="66" d="100"/>
          <a:sy n="66" d="100"/>
        </p:scale>
        <p:origin x="-17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96949-677D-4B2E-A5F7-57879BE1579F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EB4B1-88EE-4D4B-820D-768644351F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7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Ladies and gentlemen, good morning. The topic of today’s talk is “</a:t>
            </a:r>
            <a:r>
              <a:rPr lang="en-US" altLang="zh-TW" sz="1200" dirty="0" smtClean="0">
                <a:solidFill>
                  <a:srgbClr val="FFFF00"/>
                </a:solidFill>
              </a:rPr>
              <a:t>Critical Path Monitor Enabled Dynamic Voltage Scaling for Graceful Degradation in Sub-Threshold Designs</a:t>
            </a:r>
            <a:r>
              <a:rPr lang="en-US" altLang="zh-TW" dirty="0" smtClean="0"/>
              <a:t>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 am Yu-</a:t>
            </a:r>
            <a:r>
              <a:rPr lang="en-US" altLang="zh-TW" dirty="0" err="1" smtClean="0"/>
              <a:t>Guang</a:t>
            </a:r>
            <a:r>
              <a:rPr lang="en-US" altLang="zh-TW" dirty="0" smtClean="0"/>
              <a:t> Chen from National </a:t>
            </a:r>
            <a:r>
              <a:rPr lang="en-US" altLang="zh-TW" dirty="0" err="1" smtClean="0"/>
              <a:t>Tsing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Hua</a:t>
            </a:r>
            <a:r>
              <a:rPr lang="en-US" altLang="zh-TW" dirty="0" smtClean="0"/>
              <a:t> University, </a:t>
            </a:r>
            <a:r>
              <a:rPr lang="en-US" altLang="zh-TW" dirty="0" err="1" smtClean="0"/>
              <a:t>Hsinchu</a:t>
            </a:r>
            <a:r>
              <a:rPr lang="en-US" altLang="zh-TW" dirty="0" smtClean="0"/>
              <a:t>, Taiwan.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This is a joint work with my friends  Tao Wang, </a:t>
            </a:r>
            <a:r>
              <a:rPr lang="en-US" altLang="zh-TW" dirty="0" err="1" smtClean="0"/>
              <a:t>Kuan</a:t>
            </a:r>
            <a:r>
              <a:rPr lang="en-US" altLang="zh-TW" dirty="0" smtClean="0"/>
              <a:t>-Yu Lai, Wan-Yu Wen,  and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Prof. </a:t>
            </a:r>
            <a:r>
              <a:rPr lang="en-US" altLang="zh-TW" dirty="0" err="1" smtClean="0"/>
              <a:t>Yiyu</a:t>
            </a:r>
            <a:r>
              <a:rPr lang="en-US" altLang="zh-TW" dirty="0" smtClean="0"/>
              <a:t> Shi</a:t>
            </a:r>
            <a:r>
              <a:rPr lang="en-US" altLang="zh-TW" baseline="30000" dirty="0" smtClean="0"/>
              <a:t> </a:t>
            </a:r>
            <a:r>
              <a:rPr lang="en-US" altLang="zh-TW" dirty="0" smtClean="0"/>
              <a:t> from Missouri University of Science and Technology, USA. And my </a:t>
            </a:r>
            <a:r>
              <a:rPr lang="en-US" altLang="zh-TW" dirty="0" err="1" smtClean="0"/>
              <a:t>advisior</a:t>
            </a:r>
            <a:r>
              <a:rPr lang="en-US" altLang="zh-TW" dirty="0" smtClean="0"/>
              <a:t> Shih-</a:t>
            </a:r>
            <a:r>
              <a:rPr lang="en-US" altLang="zh-TW" dirty="0" err="1" smtClean="0"/>
              <a:t>Chieh</a:t>
            </a:r>
            <a:r>
              <a:rPr lang="en-US" altLang="zh-TW" dirty="0" smtClean="0"/>
              <a:t> Chang from National </a:t>
            </a:r>
            <a:r>
              <a:rPr lang="en-US" altLang="zh-TW" dirty="0" err="1" smtClean="0"/>
              <a:t>Tsing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Hua</a:t>
            </a:r>
            <a:r>
              <a:rPr lang="en-US" altLang="zh-TW" dirty="0" smtClean="0"/>
              <a:t> University,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Hsinchu</a:t>
            </a:r>
            <a:r>
              <a:rPr lang="en-US" altLang="zh-TW" baseline="0" dirty="0" smtClean="0"/>
              <a:t> Taiwan.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motivation of this work is as follows.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B4B1-88EE-4D4B-820D-768644351FB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9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Thanks</a:t>
            </a:r>
            <a:r>
              <a:rPr lang="en-US" altLang="zh-TW" baseline="0" dirty="0" smtClean="0"/>
              <a:t> a lot for your attention.</a:t>
            </a:r>
          </a:p>
          <a:p>
            <a:r>
              <a:rPr lang="en-US" altLang="zh-TW" baseline="0" dirty="0" smtClean="0"/>
              <a:t>If you are interesting in this work, </a:t>
            </a:r>
            <a:r>
              <a:rPr lang="en-US" altLang="zh-TW" baseline="0" dirty="0" err="1" smtClean="0"/>
              <a:t>plz</a:t>
            </a:r>
            <a:r>
              <a:rPr lang="en-US" altLang="zh-TW" baseline="0" dirty="0" smtClean="0"/>
              <a:t> come to my booth after this section and I can bring more details about this work.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B4B1-88EE-4D4B-820D-768644351FBE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51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  <a:extLst/>
          </a:lstStyle>
          <a:p>
            <a:fld id="{1262E3E5-2D4C-4BBD-9033-0C01906E7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6912768" cy="20882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4400" b="1" i="0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  <a:latin typeface="+mn-lt"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6912768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  <a:extLst/>
          </a:lstStyle>
          <a:p>
            <a:fld id="{1262E3E5-2D4C-4BBD-9033-0C01906E7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336704" cy="20882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4400" b="1" i="0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  <a:latin typeface="+mn-lt"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95936" y="4649704"/>
            <a:ext cx="3744416" cy="651504"/>
          </a:xfrm>
        </p:spPr>
        <p:txBody>
          <a:bodyPr lIns="100584" tIns="45720" anchor="b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grpSp>
        <p:nvGrpSpPr>
          <p:cNvPr id="2" name="群組 31"/>
          <p:cNvGrpSpPr/>
          <p:nvPr/>
        </p:nvGrpSpPr>
        <p:grpSpPr>
          <a:xfrm>
            <a:off x="7286644" y="2786058"/>
            <a:ext cx="1357322" cy="785818"/>
            <a:chOff x="7286644" y="2786058"/>
            <a:chExt cx="1357322" cy="785818"/>
          </a:xfrm>
        </p:grpSpPr>
        <p:sp>
          <p:nvSpPr>
            <p:cNvPr id="16" name="Rectangle 15"/>
            <p:cNvSpPr/>
            <p:nvPr/>
          </p:nvSpPr>
          <p:spPr>
            <a:xfrm>
              <a:off x="8429652" y="3357562"/>
              <a:ext cx="214314" cy="21431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86644" y="2786058"/>
              <a:ext cx="214314" cy="21431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86644" y="3357562"/>
              <a:ext cx="214314" cy="21431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72396" y="2786058"/>
              <a:ext cx="214314" cy="21431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72396" y="3357562"/>
              <a:ext cx="214314" cy="21431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58148" y="2786058"/>
              <a:ext cx="214314" cy="21431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58148" y="3357562"/>
              <a:ext cx="214314" cy="21431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29652" y="2786058"/>
              <a:ext cx="214314" cy="21431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43900" y="3357562"/>
              <a:ext cx="214314" cy="21431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43900" y="2786058"/>
              <a:ext cx="214314" cy="21431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72396" y="3071810"/>
              <a:ext cx="214314" cy="214314"/>
            </a:xfrm>
            <a:prstGeom prst="rect">
              <a:avLst/>
            </a:prstGeom>
            <a:solidFill>
              <a:schemeClr val="bg2">
                <a:lumMod val="7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58148" y="3071810"/>
              <a:ext cx="214314" cy="214314"/>
            </a:xfrm>
            <a:prstGeom prst="rect">
              <a:avLst/>
            </a:prstGeom>
            <a:solidFill>
              <a:schemeClr val="bg2">
                <a:lumMod val="7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29652" y="3071810"/>
              <a:ext cx="214314" cy="214314"/>
            </a:xfrm>
            <a:prstGeom prst="rect">
              <a:avLst/>
            </a:prstGeom>
            <a:solidFill>
              <a:schemeClr val="bg2">
                <a:lumMod val="7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43900" y="3071810"/>
              <a:ext cx="214314" cy="214314"/>
            </a:xfrm>
            <a:prstGeom prst="rect">
              <a:avLst/>
            </a:prstGeom>
            <a:solidFill>
              <a:schemeClr val="bg2">
                <a:lumMod val="7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86644" y="3071810"/>
              <a:ext cx="214314" cy="214314"/>
            </a:xfrm>
            <a:prstGeom prst="rect">
              <a:avLst/>
            </a:prstGeom>
            <a:solidFill>
              <a:schemeClr val="bg2">
                <a:lumMod val="7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文字版面配置區 39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1916832"/>
            <a:ext cx="3384376" cy="432048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zh-TW" altLang="en-US" dirty="0" smtClean="0"/>
              <a:t>按一下以編輯母片日期樣式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2726-E1D3-4014-91EB-203B77387E70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3297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9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6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635D-C747-4147-A08F-F9FE4696FF8B}" type="datetimeFigureOut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2726-E1D3-4014-91EB-203B77387E70}" type="datetimeFigureOut">
              <a:rPr lang="zh-TW" altLang="en-US" smtClean="0"/>
              <a:pPr/>
              <a:t>2015/3/30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E3E5-2D4C-4BBD-9033-0C01906E7F7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179512" y="116632"/>
            <a:ext cx="0" cy="6624736"/>
          </a:xfrm>
          <a:prstGeom prst="line">
            <a:avLst/>
          </a:prstGeom>
          <a:ln w="95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4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25" r:id="rId12"/>
    <p:sldLayoutId id="2147483713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496" y="548680"/>
            <a:ext cx="9145016" cy="2088232"/>
          </a:xfrm>
        </p:spPr>
        <p:txBody>
          <a:bodyPr/>
          <a:lstStyle/>
          <a:p>
            <a:pPr algn="ctr"/>
            <a:r>
              <a:rPr lang="en-US" altLang="zh-TW" sz="4000" b="1" dirty="0">
                <a:solidFill>
                  <a:srgbClr val="0000CC"/>
                </a:solidFill>
              </a:rPr>
              <a:t>Q-Learning Based Dynamic Voltage Scaling for Designs with Graceful Degradation</a:t>
            </a:r>
            <a:endParaRPr lang="zh-TW" altLang="en-US" sz="4000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8820472" cy="651504"/>
          </a:xfrm>
        </p:spPr>
        <p:txBody>
          <a:bodyPr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rgbClr val="0000CC"/>
                </a:solidFill>
              </a:rPr>
              <a:t>Yu-</a:t>
            </a:r>
            <a:r>
              <a:rPr lang="en-US" altLang="zh-TW" sz="2400" b="1" dirty="0" err="1" smtClean="0">
                <a:solidFill>
                  <a:srgbClr val="0000CC"/>
                </a:solidFill>
              </a:rPr>
              <a:t>Guang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 Chen</a:t>
            </a:r>
            <a:r>
              <a:rPr lang="en-US" altLang="zh-TW" sz="2400" b="1" baseline="30000" dirty="0" smtClean="0">
                <a:solidFill>
                  <a:srgbClr val="0000CC"/>
                </a:solidFill>
              </a:rPr>
              <a:t>1,2</a:t>
            </a:r>
            <a:r>
              <a:rPr lang="en-US" altLang="zh-TW" sz="2400" dirty="0" smtClean="0">
                <a:solidFill>
                  <a:schemeClr val="tx1"/>
                </a:solidFill>
              </a:rPr>
              <a:t>, </a:t>
            </a:r>
            <a:r>
              <a:rPr lang="en-US" altLang="zh-TW" sz="2400" dirty="0">
                <a:solidFill>
                  <a:schemeClr val="tx1"/>
                </a:solidFill>
              </a:rPr>
              <a:t>Wan-Yu </a:t>
            </a:r>
            <a:r>
              <a:rPr lang="en-US" altLang="zh-TW" sz="2400" dirty="0" smtClean="0">
                <a:solidFill>
                  <a:schemeClr val="tx1"/>
                </a:solidFill>
              </a:rPr>
              <a:t>Wen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</a:rPr>
              <a:t>, Tao Wang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Yiyu</a:t>
            </a:r>
            <a:r>
              <a:rPr lang="en-US" altLang="zh-TW" sz="2400" dirty="0" smtClean="0">
                <a:solidFill>
                  <a:schemeClr val="tx1"/>
                </a:solidFill>
              </a:rPr>
              <a:t> Shi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</a:rPr>
              <a:t>, and Shih-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Chieh</a:t>
            </a:r>
            <a:r>
              <a:rPr lang="en-US" altLang="zh-TW" sz="2400" dirty="0" smtClean="0">
                <a:solidFill>
                  <a:schemeClr val="tx1"/>
                </a:solidFill>
              </a:rPr>
              <a:t> Chang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1</a:t>
            </a:r>
          </a:p>
          <a:p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18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TW" sz="1800" dirty="0" smtClean="0">
                <a:solidFill>
                  <a:schemeClr val="tx1"/>
                </a:solidFill>
              </a:rPr>
              <a:t>Department of CS, National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Tsing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Hua</a:t>
            </a:r>
            <a:r>
              <a:rPr lang="en-US" altLang="zh-TW" sz="1800" dirty="0" smtClean="0">
                <a:solidFill>
                  <a:schemeClr val="tx1"/>
                </a:solidFill>
              </a:rPr>
              <a:t> University,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HsinChu</a:t>
            </a:r>
            <a:r>
              <a:rPr lang="en-US" altLang="zh-TW" sz="1800" dirty="0" smtClean="0">
                <a:solidFill>
                  <a:schemeClr val="tx1"/>
                </a:solidFill>
              </a:rPr>
              <a:t>, Taiwan</a:t>
            </a:r>
          </a:p>
          <a:p>
            <a:pPr algn="ctr"/>
            <a:r>
              <a:rPr lang="en-US" altLang="zh-TW" sz="18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1800" dirty="0" smtClean="0">
                <a:solidFill>
                  <a:schemeClr val="tx1"/>
                </a:solidFill>
              </a:rPr>
              <a:t>Department of ECE, Missouri University of Science and Technology, Rolla, Mo, USA</a:t>
            </a:r>
          </a:p>
        </p:txBody>
      </p:sp>
      <p:pic>
        <p:nvPicPr>
          <p:cNvPr id="9" name="图片 4" descr="Missouri_SandT_356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869160"/>
            <a:ext cx="1368152" cy="151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9715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Problem Formulation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Given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chip with CPM placed,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voltage candidates for DVS, </a:t>
            </a:r>
            <a:r>
              <a:rPr lang="en-US" altLang="zh-TW" dirty="0" smtClean="0"/>
              <a:t>and 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TEP bound and a timing window length for TEP measurement, </a:t>
            </a:r>
            <a:endParaRPr lang="en-US" altLang="zh-TW" dirty="0" smtClean="0"/>
          </a:p>
          <a:p>
            <a:r>
              <a:rPr lang="en-US" altLang="zh-TW" dirty="0"/>
              <a:t>D</a:t>
            </a:r>
            <a:r>
              <a:rPr lang="en-US" altLang="zh-TW" dirty="0" smtClean="0"/>
              <a:t>etermine 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>
                <a:solidFill>
                  <a:srgbClr val="0000CC"/>
                </a:solidFill>
              </a:rPr>
              <a:t>optimal operating voltages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en-US" altLang="zh-TW" dirty="0"/>
              <a:t>at runtime based on the sampled slack from the CPM </a:t>
            </a:r>
            <a:endParaRPr lang="en-US" altLang="zh-TW" dirty="0" smtClean="0"/>
          </a:p>
          <a:p>
            <a:r>
              <a:rPr lang="en-US" altLang="zh-TW" dirty="0" smtClean="0"/>
              <a:t>Goal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>
                <a:solidFill>
                  <a:srgbClr val="0000CC"/>
                </a:solidFill>
              </a:rPr>
              <a:t>operating power is minimized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and Motivation</a:t>
            </a:r>
            <a:endParaRPr lang="en-US" altLang="zh-TW" dirty="0"/>
          </a:p>
          <a:p>
            <a:pPr marL="68580" indent="0">
              <a:buNone/>
            </a:pPr>
            <a:endParaRPr lang="en-US" altLang="zh-TW" dirty="0"/>
          </a:p>
          <a:p>
            <a:r>
              <a:rPr lang="en-US" altLang="zh-TW" dirty="0" smtClean="0">
                <a:solidFill>
                  <a:srgbClr val="0000CC"/>
                </a:solidFill>
              </a:rPr>
              <a:t>Q-Learning Based DVS Scheme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Experimental Result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Framework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870776"/>
          </a:xfrm>
        </p:spPr>
        <p:txBody>
          <a:bodyPr/>
          <a:lstStyle/>
          <a:p>
            <a:r>
              <a:rPr lang="en-US" altLang="zh-TW" dirty="0"/>
              <a:t>Construct 2D state </a:t>
            </a:r>
            <a:r>
              <a:rPr lang="en-US" altLang="zh-TW" dirty="0" smtClean="0"/>
              <a:t>table</a:t>
            </a:r>
          </a:p>
          <a:p>
            <a:pPr lvl="1"/>
            <a:r>
              <a:rPr lang="en-US" altLang="zh-TW" dirty="0" smtClean="0"/>
              <a:t>Row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dirty="0" smtClean="0"/>
              <a:t>particular </a:t>
            </a:r>
            <a:r>
              <a:rPr lang="en-US" altLang="zh-TW" dirty="0" smtClean="0">
                <a:sym typeface="Wingdings" panose="05000000000000000000" pitchFamily="2" charset="2"/>
              </a:rPr>
              <a:t>operating </a:t>
            </a:r>
            <a:r>
              <a:rPr lang="en-US" altLang="zh-TW" dirty="0">
                <a:sym typeface="Wingdings" panose="05000000000000000000" pitchFamily="2" charset="2"/>
              </a:rPr>
              <a:t>voltage </a:t>
            </a:r>
            <a:r>
              <a:rPr lang="en-US" altLang="zh-TW" dirty="0" smtClean="0">
                <a:sym typeface="Wingdings" panose="05000000000000000000" pitchFamily="2" charset="2"/>
              </a:rPr>
              <a:t>candidate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Column </a:t>
            </a:r>
            <a:r>
              <a:rPr lang="en-US" altLang="zh-TW" dirty="0">
                <a:sym typeface="Wingdings" panose="05000000000000000000" pitchFamily="2" charset="2"/>
              </a:rPr>
              <a:t> particular reading from the </a:t>
            </a:r>
            <a:r>
              <a:rPr lang="en-US" altLang="zh-TW" dirty="0" smtClean="0">
                <a:sym typeface="Wingdings" panose="05000000000000000000" pitchFamily="2" charset="2"/>
              </a:rPr>
              <a:t>CPM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Score </a:t>
            </a:r>
            <a:r>
              <a:rPr lang="en-US" altLang="zh-TW" dirty="0">
                <a:sym typeface="Wingdings" panose="05000000000000000000" pitchFamily="2" charset="2"/>
              </a:rPr>
              <a:t> corresponding combination of operating voltage and sampled slack from </a:t>
            </a:r>
            <a:r>
              <a:rPr lang="en-US" altLang="zh-TW" dirty="0" smtClean="0">
                <a:sym typeface="Wingdings" panose="05000000000000000000" pitchFamily="2" charset="2"/>
              </a:rPr>
              <a:t>CPM</a:t>
            </a:r>
            <a:endParaRPr lang="en-US" altLang="zh-TW" dirty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66927"/>
              </p:ext>
            </p:extLst>
          </p:nvPr>
        </p:nvGraphicFramePr>
        <p:xfrm>
          <a:off x="395536" y="3861048"/>
          <a:ext cx="8568952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368152"/>
                <a:gridCol w="1368152"/>
                <a:gridCol w="1368152"/>
                <a:gridCol w="1368152"/>
                <a:gridCol w="1368152"/>
              </a:tblGrid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Voltage\Slack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0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1.2V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2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Framework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870776"/>
          </a:xfrm>
        </p:spPr>
        <p:txBody>
          <a:bodyPr/>
          <a:lstStyle/>
          <a:p>
            <a:r>
              <a:rPr lang="en-US" altLang="zh-TW" dirty="0" smtClean="0"/>
              <a:t>Optimal operating </a:t>
            </a:r>
            <a:r>
              <a:rPr lang="en-US" altLang="zh-TW" dirty="0"/>
              <a:t>v</a:t>
            </a:r>
            <a:r>
              <a:rPr lang="en-US" altLang="zh-TW" dirty="0" smtClean="0"/>
              <a:t>oltage decision</a:t>
            </a:r>
          </a:p>
          <a:p>
            <a:pPr lvl="1"/>
            <a:r>
              <a:rPr lang="en-US" altLang="zh-TW" dirty="0"/>
              <a:t>DVS controller </a:t>
            </a:r>
            <a:r>
              <a:rPr lang="en-US" altLang="zh-TW" dirty="0" smtClean="0"/>
              <a:t>samples </a:t>
            </a:r>
            <a:r>
              <a:rPr lang="en-US" altLang="zh-TW" dirty="0"/>
              <a:t>the slack </a:t>
            </a:r>
            <a:r>
              <a:rPr lang="en-US" altLang="zh-TW" dirty="0" smtClean="0"/>
              <a:t> from </a:t>
            </a:r>
            <a:r>
              <a:rPr lang="en-US" altLang="zh-TW" dirty="0"/>
              <a:t>the </a:t>
            </a:r>
            <a:r>
              <a:rPr lang="en-US" altLang="zh-TW" dirty="0" smtClean="0"/>
              <a:t>CPM</a:t>
            </a:r>
          </a:p>
          <a:p>
            <a:pPr lvl="1"/>
            <a:r>
              <a:rPr lang="en-US" altLang="zh-TW" dirty="0" smtClean="0"/>
              <a:t>Identifies </a:t>
            </a:r>
            <a:r>
              <a:rPr lang="en-US" altLang="zh-TW" dirty="0"/>
              <a:t>the voltage candidate </a:t>
            </a:r>
            <a:r>
              <a:rPr lang="en-US" altLang="zh-TW" dirty="0" smtClean="0"/>
              <a:t>with </a:t>
            </a:r>
            <a:r>
              <a:rPr lang="en-US" altLang="zh-TW" dirty="0"/>
              <a:t>the highest score in the corresponding </a:t>
            </a:r>
            <a:r>
              <a:rPr lang="en-US" altLang="zh-TW" dirty="0" smtClean="0"/>
              <a:t>column</a:t>
            </a:r>
          </a:p>
          <a:p>
            <a:pPr lvl="1"/>
            <a:r>
              <a:rPr lang="en-US" altLang="zh-TW" dirty="0" smtClean="0"/>
              <a:t>Change </a:t>
            </a:r>
            <a:r>
              <a:rPr lang="en-US" altLang="zh-TW" dirty="0"/>
              <a:t>the operating voltage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4886"/>
              </p:ext>
            </p:extLst>
          </p:nvPr>
        </p:nvGraphicFramePr>
        <p:xfrm>
          <a:off x="395536" y="3861048"/>
          <a:ext cx="8568952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368152"/>
                <a:gridCol w="1368152"/>
                <a:gridCol w="1368152"/>
                <a:gridCol w="1368152"/>
                <a:gridCol w="1368152"/>
              </a:tblGrid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Voltage\Slack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0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1.2V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Framework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870776"/>
          </a:xfrm>
        </p:spPr>
        <p:txBody>
          <a:bodyPr/>
          <a:lstStyle/>
          <a:p>
            <a:r>
              <a:rPr lang="en-US" altLang="zh-TW" dirty="0" smtClean="0"/>
              <a:t>Optimal operating </a:t>
            </a:r>
            <a:r>
              <a:rPr lang="en-US" altLang="zh-TW" dirty="0"/>
              <a:t>v</a:t>
            </a:r>
            <a:r>
              <a:rPr lang="en-US" altLang="zh-TW" dirty="0" smtClean="0"/>
              <a:t>oltage decision</a:t>
            </a:r>
          </a:p>
          <a:p>
            <a:pPr lvl="1"/>
            <a:r>
              <a:rPr lang="en-US" altLang="zh-TW" dirty="0"/>
              <a:t>DVS controller </a:t>
            </a:r>
            <a:r>
              <a:rPr lang="en-US" altLang="zh-TW" dirty="0" smtClean="0"/>
              <a:t>samples </a:t>
            </a:r>
            <a:r>
              <a:rPr lang="en-US" altLang="zh-TW" dirty="0"/>
              <a:t>the slack </a:t>
            </a:r>
            <a:r>
              <a:rPr lang="en-US" altLang="zh-TW" dirty="0" smtClean="0"/>
              <a:t> from </a:t>
            </a:r>
            <a:r>
              <a:rPr lang="en-US" altLang="zh-TW" dirty="0"/>
              <a:t>the </a:t>
            </a:r>
            <a:r>
              <a:rPr lang="en-US" altLang="zh-TW" dirty="0" smtClean="0"/>
              <a:t>CPM</a:t>
            </a:r>
          </a:p>
          <a:p>
            <a:pPr lvl="1"/>
            <a:r>
              <a:rPr lang="en-US" altLang="zh-TW" dirty="0" smtClean="0"/>
              <a:t>Identifies </a:t>
            </a:r>
            <a:r>
              <a:rPr lang="en-US" altLang="zh-TW" dirty="0"/>
              <a:t>the voltage candidate </a:t>
            </a:r>
            <a:r>
              <a:rPr lang="en-US" altLang="zh-TW" dirty="0" smtClean="0"/>
              <a:t>with </a:t>
            </a:r>
            <a:r>
              <a:rPr lang="en-US" altLang="zh-TW" dirty="0"/>
              <a:t>the highest score in the corresponding </a:t>
            </a:r>
            <a:r>
              <a:rPr lang="en-US" altLang="zh-TW" dirty="0" smtClean="0"/>
              <a:t>column</a:t>
            </a:r>
          </a:p>
          <a:p>
            <a:pPr lvl="1"/>
            <a:r>
              <a:rPr lang="en-US" altLang="zh-TW" dirty="0" smtClean="0"/>
              <a:t>Change </a:t>
            </a:r>
            <a:r>
              <a:rPr lang="en-US" altLang="zh-TW" dirty="0"/>
              <a:t>the operating voltage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23156"/>
              </p:ext>
            </p:extLst>
          </p:nvPr>
        </p:nvGraphicFramePr>
        <p:xfrm>
          <a:off x="395536" y="3861048"/>
          <a:ext cx="8568952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368152"/>
                <a:gridCol w="1368152"/>
                <a:gridCol w="1368152"/>
                <a:gridCol w="1368152"/>
                <a:gridCol w="1368152"/>
              </a:tblGrid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Voltage\Slack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0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1.2V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Framework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870776"/>
          </a:xfrm>
        </p:spPr>
        <p:txBody>
          <a:bodyPr/>
          <a:lstStyle/>
          <a:p>
            <a:r>
              <a:rPr lang="en-US" altLang="zh-TW" dirty="0" smtClean="0"/>
              <a:t>Optimal operating </a:t>
            </a:r>
            <a:r>
              <a:rPr lang="en-US" altLang="zh-TW" dirty="0"/>
              <a:t>v</a:t>
            </a:r>
            <a:r>
              <a:rPr lang="en-US" altLang="zh-TW" dirty="0" smtClean="0"/>
              <a:t>oltage decision</a:t>
            </a:r>
          </a:p>
          <a:p>
            <a:pPr lvl="1"/>
            <a:r>
              <a:rPr lang="en-US" altLang="zh-TW" dirty="0"/>
              <a:t>DVS controller </a:t>
            </a:r>
            <a:r>
              <a:rPr lang="en-US" altLang="zh-TW" dirty="0" smtClean="0"/>
              <a:t>samples </a:t>
            </a:r>
            <a:r>
              <a:rPr lang="en-US" altLang="zh-TW" dirty="0"/>
              <a:t>the slack </a:t>
            </a:r>
            <a:r>
              <a:rPr lang="en-US" altLang="zh-TW" dirty="0" smtClean="0"/>
              <a:t> from </a:t>
            </a:r>
            <a:r>
              <a:rPr lang="en-US" altLang="zh-TW" dirty="0"/>
              <a:t>the </a:t>
            </a:r>
            <a:r>
              <a:rPr lang="en-US" altLang="zh-TW" dirty="0" smtClean="0"/>
              <a:t>CPM</a:t>
            </a:r>
          </a:p>
          <a:p>
            <a:pPr lvl="1"/>
            <a:r>
              <a:rPr lang="en-US" altLang="zh-TW" dirty="0" smtClean="0"/>
              <a:t>Identifies </a:t>
            </a:r>
            <a:r>
              <a:rPr lang="en-US" altLang="zh-TW" dirty="0"/>
              <a:t>the voltage candidate </a:t>
            </a:r>
            <a:r>
              <a:rPr lang="en-US" altLang="zh-TW" dirty="0" smtClean="0"/>
              <a:t>with </a:t>
            </a:r>
            <a:r>
              <a:rPr lang="en-US" altLang="zh-TW" dirty="0"/>
              <a:t>the highest score in the corresponding </a:t>
            </a:r>
            <a:r>
              <a:rPr lang="en-US" altLang="zh-TW" dirty="0" smtClean="0"/>
              <a:t>column</a:t>
            </a:r>
          </a:p>
          <a:p>
            <a:pPr lvl="1"/>
            <a:r>
              <a:rPr lang="en-US" altLang="zh-TW" dirty="0" smtClean="0"/>
              <a:t>Change </a:t>
            </a:r>
            <a:r>
              <a:rPr lang="en-US" altLang="zh-TW" dirty="0"/>
              <a:t>the operating voltage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97994"/>
              </p:ext>
            </p:extLst>
          </p:nvPr>
        </p:nvGraphicFramePr>
        <p:xfrm>
          <a:off x="395536" y="3861048"/>
          <a:ext cx="8568952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368152"/>
                <a:gridCol w="1368152"/>
                <a:gridCol w="1368152"/>
                <a:gridCol w="1368152"/>
                <a:gridCol w="1368152"/>
              </a:tblGrid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Voltage\Slack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0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1.2V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8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Framework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870776"/>
          </a:xfrm>
        </p:spPr>
        <p:txBody>
          <a:bodyPr/>
          <a:lstStyle/>
          <a:p>
            <a:r>
              <a:rPr lang="en-US" altLang="zh-TW" dirty="0" smtClean="0"/>
              <a:t>Optimal operating </a:t>
            </a:r>
            <a:r>
              <a:rPr lang="en-US" altLang="zh-TW" dirty="0"/>
              <a:t>v</a:t>
            </a:r>
            <a:r>
              <a:rPr lang="en-US" altLang="zh-TW" dirty="0" smtClean="0"/>
              <a:t>oltage decision</a:t>
            </a:r>
          </a:p>
          <a:p>
            <a:pPr lvl="1"/>
            <a:r>
              <a:rPr lang="en-US" altLang="zh-TW" dirty="0"/>
              <a:t>DVS controller </a:t>
            </a:r>
            <a:r>
              <a:rPr lang="en-US" altLang="zh-TW" dirty="0" smtClean="0"/>
              <a:t>samples </a:t>
            </a:r>
            <a:r>
              <a:rPr lang="en-US" altLang="zh-TW" dirty="0"/>
              <a:t>the slack </a:t>
            </a:r>
            <a:r>
              <a:rPr lang="en-US" altLang="zh-TW" dirty="0" smtClean="0"/>
              <a:t> from </a:t>
            </a:r>
            <a:r>
              <a:rPr lang="en-US" altLang="zh-TW" dirty="0"/>
              <a:t>the </a:t>
            </a:r>
            <a:r>
              <a:rPr lang="en-US" altLang="zh-TW" dirty="0" smtClean="0"/>
              <a:t>CPM</a:t>
            </a:r>
          </a:p>
          <a:p>
            <a:pPr lvl="1"/>
            <a:r>
              <a:rPr lang="en-US" altLang="zh-TW" dirty="0" smtClean="0"/>
              <a:t>Identifies </a:t>
            </a:r>
            <a:r>
              <a:rPr lang="en-US" altLang="zh-TW" dirty="0"/>
              <a:t>the voltage candidate </a:t>
            </a:r>
            <a:r>
              <a:rPr lang="en-US" altLang="zh-TW" dirty="0" smtClean="0"/>
              <a:t>with </a:t>
            </a:r>
            <a:r>
              <a:rPr lang="en-US" altLang="zh-TW" dirty="0"/>
              <a:t>the highest score in the corresponding </a:t>
            </a:r>
            <a:r>
              <a:rPr lang="en-US" altLang="zh-TW" dirty="0" smtClean="0"/>
              <a:t>column</a:t>
            </a:r>
          </a:p>
          <a:p>
            <a:pPr lvl="1"/>
            <a:r>
              <a:rPr lang="en-US" altLang="zh-TW" dirty="0" smtClean="0"/>
              <a:t>Change </a:t>
            </a:r>
            <a:r>
              <a:rPr lang="en-US" altLang="zh-TW" dirty="0"/>
              <a:t>the operating voltage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29082"/>
              </p:ext>
            </p:extLst>
          </p:nvPr>
        </p:nvGraphicFramePr>
        <p:xfrm>
          <a:off x="395536" y="3861048"/>
          <a:ext cx="8568952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368152"/>
                <a:gridCol w="1368152"/>
                <a:gridCol w="1368152"/>
                <a:gridCol w="1368152"/>
                <a:gridCol w="1368152"/>
              </a:tblGrid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Voltage\Slack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0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1.2V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Framework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870776"/>
          </a:xfrm>
        </p:spPr>
        <p:txBody>
          <a:bodyPr/>
          <a:lstStyle/>
          <a:p>
            <a:r>
              <a:rPr lang="en-US" altLang="zh-TW" dirty="0" smtClean="0"/>
              <a:t>Optimal operating </a:t>
            </a:r>
            <a:r>
              <a:rPr lang="en-US" altLang="zh-TW" dirty="0"/>
              <a:t>v</a:t>
            </a:r>
            <a:r>
              <a:rPr lang="en-US" altLang="zh-TW" dirty="0" smtClean="0"/>
              <a:t>oltage decision</a:t>
            </a:r>
          </a:p>
          <a:p>
            <a:pPr lvl="1"/>
            <a:r>
              <a:rPr lang="en-US" altLang="zh-TW" dirty="0"/>
              <a:t>DVS controller </a:t>
            </a:r>
            <a:r>
              <a:rPr lang="en-US" altLang="zh-TW" dirty="0" smtClean="0"/>
              <a:t>samples </a:t>
            </a:r>
            <a:r>
              <a:rPr lang="en-US" altLang="zh-TW" dirty="0"/>
              <a:t>the slack </a:t>
            </a:r>
            <a:r>
              <a:rPr lang="en-US" altLang="zh-TW" dirty="0" smtClean="0"/>
              <a:t> from </a:t>
            </a:r>
            <a:r>
              <a:rPr lang="en-US" altLang="zh-TW" dirty="0"/>
              <a:t>the </a:t>
            </a:r>
            <a:r>
              <a:rPr lang="en-US" altLang="zh-TW" dirty="0" smtClean="0"/>
              <a:t>CPM</a:t>
            </a:r>
          </a:p>
          <a:p>
            <a:pPr lvl="1"/>
            <a:r>
              <a:rPr lang="en-US" altLang="zh-TW" dirty="0" smtClean="0"/>
              <a:t>Identifies </a:t>
            </a:r>
            <a:r>
              <a:rPr lang="en-US" altLang="zh-TW" dirty="0"/>
              <a:t>the voltage candidate </a:t>
            </a:r>
            <a:r>
              <a:rPr lang="en-US" altLang="zh-TW" dirty="0" smtClean="0"/>
              <a:t>with </a:t>
            </a:r>
            <a:r>
              <a:rPr lang="en-US" altLang="zh-TW" dirty="0"/>
              <a:t>the highest score in the corresponding </a:t>
            </a:r>
            <a:r>
              <a:rPr lang="en-US" altLang="zh-TW" dirty="0" smtClean="0"/>
              <a:t>column</a:t>
            </a:r>
          </a:p>
          <a:p>
            <a:pPr lvl="1"/>
            <a:r>
              <a:rPr lang="en-US" altLang="zh-TW" dirty="0" smtClean="0"/>
              <a:t>Change </a:t>
            </a:r>
            <a:r>
              <a:rPr lang="en-US" altLang="zh-TW" dirty="0"/>
              <a:t>the operating voltage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81707"/>
              </p:ext>
            </p:extLst>
          </p:nvPr>
        </p:nvGraphicFramePr>
        <p:xfrm>
          <a:off x="395536" y="3861048"/>
          <a:ext cx="8568952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368152"/>
                <a:gridCol w="1368152"/>
                <a:gridCol w="1368152"/>
                <a:gridCol w="1368152"/>
                <a:gridCol w="1368152"/>
              </a:tblGrid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Voltage\Slack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1.0ns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29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1.1V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0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1.2V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9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Q-learning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66536"/>
            <a:ext cx="8064896" cy="53028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Applies </a:t>
            </a:r>
            <a:r>
              <a:rPr lang="en-US" altLang="zh-TW" dirty="0"/>
              <a:t>to </a:t>
            </a:r>
            <a:r>
              <a:rPr lang="en-US" altLang="zh-TW" dirty="0">
                <a:solidFill>
                  <a:srgbClr val="0000CC"/>
                </a:solidFill>
              </a:rPr>
              <a:t>Markov decision problems </a:t>
            </a:r>
            <a:r>
              <a:rPr lang="en-US" altLang="zh-TW" dirty="0"/>
              <a:t>with unknown costs and transition </a:t>
            </a:r>
            <a:r>
              <a:rPr lang="en-US" altLang="zh-TW" dirty="0" smtClean="0"/>
              <a:t>probabilities.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State</a:t>
            </a:r>
          </a:p>
          <a:p>
            <a:pPr lvl="1"/>
            <a:r>
              <a:rPr lang="en-US" altLang="zh-TW" dirty="0" smtClean="0"/>
              <a:t>A legal status</a:t>
            </a:r>
          </a:p>
          <a:p>
            <a:r>
              <a:rPr lang="en-US" altLang="zh-TW" dirty="0" smtClean="0"/>
              <a:t>Action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legal transition from one state to another </a:t>
            </a:r>
            <a:endParaRPr lang="en-US" altLang="zh-TW" dirty="0" smtClean="0"/>
          </a:p>
          <a:p>
            <a:r>
              <a:rPr lang="en-US" altLang="zh-TW" dirty="0" smtClean="0"/>
              <a:t>Q-table</a:t>
            </a:r>
          </a:p>
          <a:p>
            <a:pPr lvl="1"/>
            <a:r>
              <a:rPr lang="en-US" altLang="zh-TW" dirty="0" smtClean="0"/>
              <a:t>Store Q-values </a:t>
            </a:r>
            <a:r>
              <a:rPr lang="en-US" altLang="zh-TW" dirty="0"/>
              <a:t>for each </a:t>
            </a:r>
            <a:r>
              <a:rPr lang="en-US" altLang="zh-TW" dirty="0" smtClean="0"/>
              <a:t>state-action pair</a:t>
            </a:r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xpected </a:t>
            </a:r>
            <a:r>
              <a:rPr lang="en-US" altLang="zh-TW" dirty="0"/>
              <a:t>pay-off </a:t>
            </a:r>
            <a:r>
              <a:rPr lang="en-US" altLang="zh-TW" dirty="0" smtClean="0"/>
              <a:t> from </a:t>
            </a:r>
            <a:r>
              <a:rPr lang="en-US" altLang="zh-TW" dirty="0"/>
              <a:t>choosing the given action from that </a:t>
            </a:r>
            <a:r>
              <a:rPr lang="en-US" altLang="zh-TW" dirty="0" smtClean="0"/>
              <a:t>state </a:t>
            </a:r>
          </a:p>
          <a:p>
            <a:pPr lvl="1"/>
            <a:r>
              <a:rPr lang="en-US" altLang="zh-TW" dirty="0" smtClean="0"/>
              <a:t>Are </a:t>
            </a:r>
            <a:r>
              <a:rPr lang="en-US" altLang="zh-TW" dirty="0"/>
              <a:t>updated through </a:t>
            </a:r>
            <a:r>
              <a:rPr lang="en-US" altLang="zh-TW" dirty="0">
                <a:solidFill>
                  <a:srgbClr val="0000CC"/>
                </a:solidFill>
              </a:rPr>
              <a:t>reward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CC"/>
                </a:solidFill>
              </a:rPr>
              <a:t>penalty</a:t>
            </a:r>
            <a:r>
              <a:rPr lang="en-US" altLang="zh-TW" dirty="0"/>
              <a:t> policies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Q-learning Based DVS Scheme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State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combination of an operating voltage and a </a:t>
            </a:r>
            <a:r>
              <a:rPr lang="en-US" altLang="zh-TW" dirty="0" smtClean="0"/>
              <a:t>sampled slack.</a:t>
            </a:r>
          </a:p>
          <a:p>
            <a:r>
              <a:rPr lang="en-US" altLang="zh-TW" dirty="0" smtClean="0"/>
              <a:t>Action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voltage transition under the same sampled </a:t>
            </a:r>
            <a:r>
              <a:rPr lang="en-US" altLang="zh-TW" dirty="0" smtClean="0"/>
              <a:t>slack.</a:t>
            </a:r>
          </a:p>
          <a:p>
            <a:r>
              <a:rPr lang="en-US" altLang="zh-TW" dirty="0" smtClean="0"/>
              <a:t>Q-table</a:t>
            </a:r>
          </a:p>
          <a:p>
            <a:pPr lvl="1"/>
            <a:r>
              <a:rPr lang="en-US" altLang="zh-TW" dirty="0"/>
              <a:t>Store </a:t>
            </a:r>
            <a:r>
              <a:rPr lang="en-US" altLang="zh-TW" dirty="0" smtClean="0"/>
              <a:t>Q-values  </a:t>
            </a:r>
            <a:r>
              <a:rPr lang="en-US" altLang="zh-TW" dirty="0"/>
              <a:t>from </a:t>
            </a:r>
            <a:r>
              <a:rPr lang="en-US" altLang="zh-TW" dirty="0" smtClean="0"/>
              <a:t>changing </a:t>
            </a:r>
            <a:r>
              <a:rPr lang="en-US" altLang="zh-TW" dirty="0"/>
              <a:t>the operating </a:t>
            </a:r>
            <a:r>
              <a:rPr lang="en-US" altLang="zh-TW" dirty="0" smtClean="0"/>
              <a:t>voltage under the same </a:t>
            </a:r>
            <a:r>
              <a:rPr lang="en-US" altLang="zh-TW" dirty="0"/>
              <a:t>sampled </a:t>
            </a:r>
            <a:r>
              <a:rPr lang="en-US" altLang="zh-TW" dirty="0" smtClean="0"/>
              <a:t>slack.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and Motivation</a:t>
            </a:r>
            <a:endParaRPr lang="en-US" altLang="zh-TW" dirty="0"/>
          </a:p>
          <a:p>
            <a:pPr marL="68580" indent="0">
              <a:buNone/>
            </a:pPr>
            <a:endParaRPr lang="en-US" altLang="zh-TW" dirty="0"/>
          </a:p>
          <a:p>
            <a:r>
              <a:rPr lang="en-US" altLang="zh-TW" dirty="0" smtClean="0"/>
              <a:t>Q-Learning Based DVS Scheme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Experimental Results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Q-learning Based DVS Scheme</a:t>
            </a:r>
            <a:endParaRPr lang="zh-TW" alt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Reward</a:t>
                </a:r>
              </a:p>
              <a:p>
                <a:pPr lvl="1"/>
                <a:r>
                  <a:rPr lang="en-US" altLang="zh-TW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altLang="zh-TW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zh-TW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zh-TW" dirty="0" smtClean="0"/>
                  <a:t>as operating </a:t>
                </a:r>
                <a:r>
                  <a:rPr lang="en-US" altLang="zh-TW" dirty="0"/>
                  <a:t>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and sampled slack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CC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CC"/>
                    </a:solidFill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altLang="zh-TW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zh-TW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CC"/>
                    </a:solidFill>
                  </a:rPr>
                  <a:t>)</a:t>
                </a:r>
                <a:r>
                  <a:rPr lang="en-US" altLang="zh-TW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zh-TW" dirty="0" smtClean="0"/>
                  <a:t>as voltage </a:t>
                </a:r>
                <a:r>
                  <a:rPr lang="en-US" altLang="zh-TW" dirty="0"/>
                  <a:t>scaling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Entry </a:t>
                </a:r>
                <a:r>
                  <a:rPr lang="en-US" altLang="zh-TW" dirty="0"/>
                  <a:t>of Q-table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zh-TW" dirty="0" smtClean="0"/>
                  <a:t>as </a:t>
                </a:r>
                <a:r>
                  <a:rPr lang="en-US" altLang="zh-TW" dirty="0"/>
                  <a:t>Q-value for switching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altLang="zh-TW" dirty="0"/>
                  <a:t>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</a:p>
              <a:p>
                <a:pPr lvl="1"/>
                <a:endParaRPr lang="en-US" altLang="zh-TW" dirty="0" smtClean="0"/>
              </a:p>
              <a:p>
                <a:pPr marL="454914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𝑖𝑗𝑘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solidFill>
                            <a:srgbClr val="0000CC"/>
                          </a:solidFill>
                          <a:latin typeface="Cambria Math"/>
                        </a:rPr>
                        <m:t>𝑁𝑜𝑟𝑚</m:t>
                      </m:r>
                      <m:d>
                        <m:dPr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𝑃𝑅</m:t>
                          </m:r>
                          <m:d>
                            <m:d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>
                  <a:solidFill>
                    <a:srgbClr val="0000CC"/>
                  </a:solidFill>
                </a:endParaRPr>
              </a:p>
              <a:p>
                <a:pPr marL="454914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>
                          <a:solidFill>
                            <a:srgbClr val="0000CC"/>
                          </a:solidFill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rgbClr val="0000CC"/>
                  </a:solidFill>
                </a:endParaRPr>
              </a:p>
              <a:p>
                <a:pPr lvl="1"/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</a:rPr>
                      <m:t>𝑃𝑅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𝑖𝑗𝑘</m:t>
                            </m:r>
                          </m:sub>
                        </m:sSub>
                      </m:e>
                    </m:d>
                    <m:r>
                      <a:rPr lang="en-US" altLang="zh-TW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is the power reduction from action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𝑖𝑗𝑘</m:t>
                        </m:r>
                      </m:sub>
                    </m:sSub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Q-learning Based DVS Scheme</a:t>
            </a:r>
            <a:endParaRPr lang="zh-TW" alt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84784"/>
                <a:ext cx="4248472" cy="48707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Penalty</a:t>
                </a:r>
              </a:p>
              <a:p>
                <a:pPr lvl="1"/>
                <a:r>
                  <a:rPr lang="en-US" altLang="zh-TW" dirty="0" smtClean="0"/>
                  <a:t>Prevent TEP(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 smtClean="0"/>
                  <a:t>) </a:t>
                </a:r>
                <a:r>
                  <a:rPr lang="en-US" altLang="zh-TW" dirty="0"/>
                  <a:t>from </a:t>
                </a:r>
                <a:r>
                  <a:rPr lang="en-US" altLang="zh-TW" dirty="0" smtClean="0"/>
                  <a:t>exceeding </a:t>
                </a:r>
                <a:r>
                  <a:rPr lang="en-US" altLang="zh-TW" dirty="0"/>
                  <a:t>the TEP </a:t>
                </a:r>
                <a:r>
                  <a:rPr lang="en-US" altLang="zh-TW" dirty="0" smtClean="0"/>
                  <a:t>bound(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dirty="0" smtClean="0"/>
                  <a:t>).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Abrupt penalty</a:t>
                </a:r>
              </a:p>
              <a:p>
                <a:pPr lvl="2"/>
                <a:r>
                  <a:rPr lang="en-US" altLang="zh-TW" dirty="0" smtClean="0"/>
                  <a:t>Constant </a:t>
                </a:r>
                <a:r>
                  <a:rPr lang="en-US" altLang="zh-TW" dirty="0"/>
                  <a:t>and large penalty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Linearly graded penalty</a:t>
                </a:r>
              </a:p>
              <a:p>
                <a:pPr lvl="2"/>
                <a:r>
                  <a:rPr lang="en-US" altLang="zh-TW" dirty="0" smtClean="0"/>
                  <a:t>Linearly </a:t>
                </a:r>
                <a:r>
                  <a:rPr lang="en-US" altLang="zh-TW" dirty="0"/>
                  <a:t>increase the </a:t>
                </a:r>
                <a:r>
                  <a:rPr lang="en-US" altLang="zh-TW" dirty="0" smtClean="0"/>
                  <a:t>penalty</a:t>
                </a:r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84784"/>
                <a:ext cx="4248472" cy="4870776"/>
              </a:xfrm>
              <a:blipFill rotWithShape="1">
                <a:blip r:embed="rId2"/>
                <a:stretch>
                  <a:fillRect l="-3305" t="-2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51739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5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Q-learning Based DVS Scheme</a:t>
            </a:r>
            <a:endParaRPr lang="zh-TW" alt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Penalty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en-US" altLang="zh-TW" i="1" smtClean="0">
                        <a:solidFill>
                          <a:srgbClr val="0000CC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zh-TW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zh-TW" dirty="0" smtClean="0"/>
                  <a:t>as </a:t>
                </a:r>
                <a:r>
                  <a:rPr lang="en-US" altLang="zh-TW" dirty="0"/>
                  <a:t>the penalty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𝑖𝑗𝑘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Abrupt penalty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𝑖𝑗𝑘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solidFill>
                            <a:srgbClr val="0000CC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altLang="zh-TW" i="1">
                          <a:solidFill>
                            <a:srgbClr val="0000CC"/>
                          </a:solidFill>
                          <a:latin typeface="Cambria Math"/>
                        </a:rPr>
                        <m:t>𝑁𝑜𝑟𝑚</m:t>
                      </m:r>
                      <m:d>
                        <m:dPr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𝜀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𝑖𝑓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𝑖𝑗𝑘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𝑖𝑓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≥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>
                  <a:solidFill>
                    <a:srgbClr val="0000CC"/>
                  </a:solidFill>
                </a:endParaRPr>
              </a:p>
              <a:p>
                <a:pPr lvl="1"/>
                <a:r>
                  <a:rPr lang="en-US" altLang="zh-TW" dirty="0"/>
                  <a:t>ε is a small constant</a:t>
                </a:r>
              </a:p>
              <a:p>
                <a:pPr lvl="1"/>
                <a:r>
                  <a:rPr lang="en-US" altLang="zh-TW" dirty="0" smtClean="0"/>
                  <a:t>ρ </a:t>
                </a:r>
                <a:r>
                  <a:rPr lang="en-US" altLang="zh-TW" dirty="0"/>
                  <a:t>is a small positive constant set as a </a:t>
                </a:r>
                <a:r>
                  <a:rPr lang="en-US" altLang="zh-TW" dirty="0" smtClean="0"/>
                  <a:t>margin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 is a constant</a:t>
                </a:r>
                <a:endParaRPr lang="en-US" altLang="zh-TW" dirty="0" smtClean="0"/>
              </a:p>
              <a:p>
                <a:pPr marL="68580" indent="0">
                  <a:buNone/>
                </a:pP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00285"/>
            <a:ext cx="2792696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Q-learning Based DVS Scheme</a:t>
            </a:r>
            <a:endParaRPr lang="zh-TW" alt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altLang="zh-TW" sz="5500" dirty="0" smtClean="0"/>
                  <a:t>Linearly graded penalty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sz="4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4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400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zh-TW" sz="4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𝑖𝑗𝑘</m:t>
                              </m:r>
                            </m:sub>
                          </m:sSub>
                        </m:e>
                      </m:d>
                      <m:r>
                        <a:rPr lang="en-US" altLang="zh-TW" sz="4000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4000" i="1" dirty="0" smtClean="0">
                  <a:solidFill>
                    <a:srgbClr val="0000CC"/>
                  </a:solidFill>
                </a:endParaRPr>
              </a:p>
              <a:p>
                <a:pPr marL="68580" indent="0">
                  <a:buNone/>
                </a:pPr>
                <a:endParaRPr lang="en-US" altLang="zh-TW" i="1" dirty="0" smtClean="0">
                  <a:solidFill>
                    <a:srgbClr val="0000CC"/>
                  </a:solidFill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altLang="zh-TW" sz="3600" i="1">
                        <a:solidFill>
                          <a:srgbClr val="0000CC"/>
                        </a:solidFill>
                        <a:latin typeface="Cambria Math"/>
                      </a:rPr>
                      <m:t>𝑁𝑜𝑟𝑚</m:t>
                    </m:r>
                    <m:r>
                      <a:rPr lang="en-US" altLang="zh-TW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"/>
                        <m:ctrlPr>
                          <a:rPr lang="zh-TW" altLang="zh-TW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𝜀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TW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𝜌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𝛾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TW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TW" altLang="zh-TW" sz="3600" i="1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3600" i="1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zh-TW" sz="3600" i="1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</m:d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𝛾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TW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𝑖𝑗𝑘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36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TW" sz="36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TW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𝑖𝑗𝑘</m:t>
                                    </m:r>
                                  </m:sub>
                                </m:s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𝜌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)≤</m:t>
                            </m:r>
                            <m:sSub>
                              <m:sSub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  <m:e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TW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36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altLang="zh-TW" sz="36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𝑖𝑗𝑘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,  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zh-TW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36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36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</m:eqArr>
                      </m:e>
                    </m:d>
                    <m:r>
                      <a:rPr lang="en-US" altLang="zh-TW" sz="36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3600" dirty="0">
                    <a:solidFill>
                      <a:srgbClr val="0000CC"/>
                    </a:solidFill>
                  </a:rPr>
                  <a:t> ) </a:t>
                </a:r>
                <a:endParaRPr lang="zh-TW" altLang="zh-TW" sz="3600" dirty="0">
                  <a:solidFill>
                    <a:srgbClr val="0000CC"/>
                  </a:solidFill>
                </a:endParaRPr>
              </a:p>
              <a:p>
                <a:endParaRPr lang="en-US" altLang="zh-TW" dirty="0">
                  <a:solidFill>
                    <a:srgbClr val="0000CC"/>
                  </a:solidFill>
                </a:endParaRPr>
              </a:p>
              <a:p>
                <a:pPr lvl="1"/>
                <a:r>
                  <a:rPr lang="el-GR" altLang="zh-TW" sz="4700" dirty="0"/>
                  <a:t>γ </a:t>
                </a:r>
                <a:r>
                  <a:rPr lang="en-US" altLang="zh-TW" sz="4700" dirty="0"/>
                  <a:t>is grading factor.</a:t>
                </a:r>
              </a:p>
              <a:p>
                <a:endParaRPr lang="en-US" altLang="zh-TW" sz="4700" dirty="0" smtClean="0"/>
              </a:p>
              <a:p>
                <a:endParaRPr lang="zh-TW" altLang="en-US" sz="47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1">
                <a:blip r:embed="rId2"/>
                <a:stretch>
                  <a:fillRect l="-1066" t="-2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51" y="4437112"/>
            <a:ext cx="4320480" cy="229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Q-learning Based DVS Scheme</a:t>
            </a:r>
            <a:endParaRPr lang="zh-TW" alt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Q-values update policy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0000CC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𝛼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denotes the learning </a:t>
                </a:r>
                <a:r>
                  <a:rPr lang="en-US" altLang="zh-TW" dirty="0" smtClean="0"/>
                  <a:t>rate</a:t>
                </a:r>
              </a:p>
              <a:p>
                <a:pPr lvl="1"/>
                <a:endParaRPr lang="en-US" altLang="zh-TW" dirty="0" smtClean="0"/>
              </a:p>
              <a:p>
                <a:pPr lvl="1"/>
                <a:r>
                  <a:rPr lang="en-US" altLang="zh-TW" i="1" dirty="0"/>
                  <a:t>P</a:t>
                </a:r>
                <a:r>
                  <a:rPr lang="en-US" altLang="zh-TW" dirty="0"/>
                  <a:t> is defined </a:t>
                </a:r>
                <a:r>
                  <a:rPr lang="en-US" altLang="zh-TW" dirty="0" smtClean="0"/>
                  <a:t>as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TW" altLang="zh-TW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TW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0, 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𝑗𝑘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𝑗𝑘</m:t>
                                  </m:r>
                                  <m:r>
                                    <a:rPr lang="en-US" altLang="zh-TW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≤0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 smtClean="0">
                  <a:solidFill>
                    <a:srgbClr val="0000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zh-TW" dirty="0"/>
                  <a:t> is the sampled slack after voltage </a:t>
                </a:r>
                <a:r>
                  <a:rPr lang="en-US" altLang="zh-TW" dirty="0" smtClean="0"/>
                  <a:t>scaling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Q-learning Based DVS Scheme</a:t>
            </a:r>
            <a:endParaRPr lang="zh-TW" alt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Summarize</a:t>
                </a:r>
              </a:p>
              <a:p>
                <a:pPr lvl="1"/>
                <a:r>
                  <a:rPr lang="en-US" altLang="zh-TW" b="1" dirty="0"/>
                  <a:t>Step 1: </a:t>
                </a:r>
                <a:r>
                  <a:rPr lang="en-US" altLang="zh-TW" dirty="0"/>
                  <a:t>When the Q-learning process starts,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initialize </a:t>
                </a:r>
                <a:r>
                  <a:rPr lang="en-US" altLang="zh-TW" dirty="0"/>
                  <a:t>all the Q-values in the Q-table to 0.</a:t>
                </a:r>
                <a:endParaRPr lang="zh-TW" altLang="zh-TW" dirty="0"/>
              </a:p>
              <a:p>
                <a:pPr lvl="1"/>
                <a:r>
                  <a:rPr lang="en-US" altLang="zh-TW" b="1" dirty="0"/>
                  <a:t>Step 2: </a:t>
                </a:r>
                <a:r>
                  <a:rPr lang="en-US" altLang="zh-TW" dirty="0"/>
                  <a:t>Denote the current state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altLang="zh-TW" dirty="0"/>
                  <a:t>. Find an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CC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zh-TW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CC"/>
                    </a:solidFill>
                  </a:rPr>
                  <a:t> with the highest </a:t>
                </a:r>
                <a:r>
                  <a:rPr lang="en-US" altLang="zh-TW" i="1" dirty="0" err="1">
                    <a:solidFill>
                      <a:srgbClr val="0000CC"/>
                    </a:solidFill>
                  </a:rPr>
                  <a:t>Q</a:t>
                </a:r>
                <a:r>
                  <a:rPr lang="en-US" altLang="zh-TW" i="1" baseline="-25000" dirty="0" err="1">
                    <a:solidFill>
                      <a:srgbClr val="0000CC"/>
                    </a:solidFill>
                  </a:rPr>
                  <a:t>jk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zh-TW" dirty="0"/>
                  <a:t>for all the eligible </a:t>
                </a:r>
                <a:r>
                  <a:rPr lang="en-US" altLang="zh-TW" i="1" dirty="0"/>
                  <a:t>j’s</a:t>
                </a:r>
                <a:r>
                  <a:rPr lang="en-US" altLang="zh-TW" dirty="0"/>
                  <a:t>.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Switch</a:t>
                </a:r>
                <a:r>
                  <a:rPr lang="en-US" altLang="zh-TW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/>
                  <a:t>.</a:t>
                </a:r>
                <a:endParaRPr lang="zh-TW" altLang="zh-TW" dirty="0"/>
              </a:p>
              <a:p>
                <a:pPr lvl="1"/>
                <a:r>
                  <a:rPr lang="en-US" altLang="zh-TW" b="1" dirty="0"/>
                  <a:t>Step 3: </a:t>
                </a:r>
                <a:r>
                  <a:rPr lang="en-US" altLang="zh-TW" dirty="0"/>
                  <a:t>Evaluate and update TEP.</a:t>
                </a:r>
                <a:r>
                  <a:rPr lang="en-US" altLang="zh-TW" b="1" dirty="0"/>
                  <a:t> </a:t>
                </a:r>
                <a:r>
                  <a:rPr lang="en-US" altLang="zh-TW" dirty="0"/>
                  <a:t>Calculate the corresponding reward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and penalty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.Then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update </a:t>
                </a:r>
                <a:r>
                  <a:rPr lang="en-US" altLang="zh-TW" i="1" dirty="0" err="1" smtClean="0">
                    <a:solidFill>
                      <a:srgbClr val="0000CC"/>
                    </a:solidFill>
                  </a:rPr>
                  <a:t>Q</a:t>
                </a:r>
                <a:r>
                  <a:rPr lang="en-US" altLang="zh-TW" i="1" baseline="-25000" dirty="0" err="1" smtClean="0">
                    <a:solidFill>
                      <a:srgbClr val="0000CC"/>
                    </a:solidFill>
                  </a:rPr>
                  <a:t>ik</a:t>
                </a:r>
                <a:r>
                  <a:rPr lang="en-US" altLang="zh-TW" dirty="0" smtClean="0"/>
                  <a:t>.  </a:t>
                </a:r>
                <a:endParaRPr lang="zh-TW" altLang="zh-TW" dirty="0"/>
              </a:p>
              <a:p>
                <a:pPr lvl="1"/>
                <a:r>
                  <a:rPr lang="en-US" altLang="zh-TW" b="1" dirty="0"/>
                  <a:t>Step 4:</a:t>
                </a:r>
                <a:r>
                  <a:rPr lang="en-US" altLang="zh-TW" dirty="0"/>
                  <a:t> Set the current state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𝑗𝑘</m:t>
                        </m:r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zh-TW" dirty="0"/>
                  <a:t>, and </a:t>
                </a:r>
                <a:r>
                  <a:rPr lang="en-US" altLang="zh-TW" dirty="0">
                    <a:solidFill>
                      <a:srgbClr val="0000CC"/>
                    </a:solidFill>
                  </a:rPr>
                  <a:t>go to Step.2 </a:t>
                </a:r>
                <a:r>
                  <a:rPr lang="en-US" altLang="zh-TW" dirty="0"/>
                  <a:t>when the next cycle starts.</a:t>
                </a:r>
                <a:endParaRPr lang="zh-TW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and Motivation</a:t>
            </a:r>
            <a:endParaRPr lang="en-US" altLang="zh-TW" dirty="0"/>
          </a:p>
          <a:p>
            <a:pPr marL="68580" indent="0">
              <a:buNone/>
            </a:pPr>
            <a:endParaRPr lang="en-US" altLang="zh-TW" dirty="0"/>
          </a:p>
          <a:p>
            <a:r>
              <a:rPr lang="en-US" altLang="zh-TW" dirty="0" smtClean="0"/>
              <a:t>Q-Learning Based DVS Scheme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0000CC"/>
                </a:solidFill>
              </a:rPr>
              <a:t>Experimental Result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Experimental Results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Three industrial designs with 45nm </a:t>
            </a:r>
            <a:r>
              <a:rPr lang="en-US" altLang="zh-TW" dirty="0" smtClean="0"/>
              <a:t>library</a:t>
            </a:r>
          </a:p>
          <a:p>
            <a:r>
              <a:rPr lang="en-US" altLang="zh-TW" dirty="0" smtClean="0"/>
              <a:t>8-core</a:t>
            </a:r>
            <a:r>
              <a:rPr lang="en-US" altLang="zh-TW" dirty="0"/>
              <a:t>, 2.40GHZ, Intel Xeon E5620 CPU, with 32GB memory, CentOS release 5.9 </a:t>
            </a:r>
            <a:r>
              <a:rPr lang="en-US" altLang="zh-TW" dirty="0" smtClean="0"/>
              <a:t>machine</a:t>
            </a:r>
          </a:p>
          <a:p>
            <a:r>
              <a:rPr lang="en-US" altLang="zh-TW" dirty="0" smtClean="0"/>
              <a:t>Voltage </a:t>
            </a:r>
            <a:r>
              <a:rPr lang="en-US" altLang="zh-TW" dirty="0"/>
              <a:t>candidates are set to 0.8V, 0.9V, 1V, 1.1V, </a:t>
            </a:r>
            <a:r>
              <a:rPr lang="en-US" altLang="zh-TW" dirty="0" smtClean="0"/>
              <a:t>1.2V</a:t>
            </a:r>
          </a:p>
          <a:p>
            <a:r>
              <a:rPr lang="en-US" altLang="zh-TW" dirty="0" smtClean="0"/>
              <a:t>Temperature </a:t>
            </a:r>
            <a:r>
              <a:rPr lang="en-US" altLang="zh-TW" dirty="0"/>
              <a:t>varies from 20</a:t>
            </a:r>
            <a:r>
              <a:rPr lang="en-US" altLang="zh-TW" baseline="30000" dirty="0"/>
              <a:t>o</a:t>
            </a:r>
            <a:r>
              <a:rPr lang="en-US" altLang="zh-TW" dirty="0"/>
              <a:t>C to 35</a:t>
            </a:r>
            <a:r>
              <a:rPr lang="en-US" altLang="zh-TW" baseline="30000" dirty="0"/>
              <a:t>o</a:t>
            </a:r>
            <a:r>
              <a:rPr lang="en-US" altLang="zh-TW" dirty="0"/>
              <a:t>C.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Experimental Results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Performance</a:t>
            </a:r>
          </a:p>
          <a:p>
            <a:pPr lvl="1"/>
            <a:r>
              <a:rPr lang="en-US" altLang="zh-TW" dirty="0" smtClean="0"/>
              <a:t>stepping based</a:t>
            </a:r>
          </a:p>
          <a:p>
            <a:pPr lvl="1"/>
            <a:r>
              <a:rPr lang="en-US" altLang="zh-TW" dirty="0"/>
              <a:t>JPDF </a:t>
            </a:r>
            <a:r>
              <a:rPr lang="en-US" altLang="zh-TW" dirty="0" smtClean="0"/>
              <a:t>based</a:t>
            </a:r>
          </a:p>
          <a:p>
            <a:pPr lvl="1"/>
            <a:r>
              <a:rPr lang="en-US" altLang="zh-TW" dirty="0"/>
              <a:t>Power is in µW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3" y="3356992"/>
            <a:ext cx="871296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2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3" y="3356992"/>
            <a:ext cx="871296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Experimental Results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Performance</a:t>
            </a:r>
          </a:p>
          <a:p>
            <a:pPr lvl="1"/>
            <a:r>
              <a:rPr lang="en-US" altLang="zh-TW" dirty="0" smtClean="0"/>
              <a:t>stepping based</a:t>
            </a:r>
          </a:p>
          <a:p>
            <a:pPr lvl="1"/>
            <a:r>
              <a:rPr lang="en-US" altLang="zh-TW" dirty="0"/>
              <a:t>JPDF </a:t>
            </a:r>
            <a:r>
              <a:rPr lang="en-US" altLang="zh-TW" dirty="0" smtClean="0"/>
              <a:t>based</a:t>
            </a:r>
          </a:p>
          <a:p>
            <a:pPr lvl="1"/>
            <a:r>
              <a:rPr lang="en-US" altLang="zh-TW" dirty="0" smtClean="0"/>
              <a:t>Power is in µW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7668344" y="5013176"/>
            <a:ext cx="648072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76056" y="5013176"/>
            <a:ext cx="648072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483768" y="5013176"/>
            <a:ext cx="648072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8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Introduction and Motivation</a:t>
            </a:r>
            <a:endParaRPr lang="en-US" altLang="zh-TW" dirty="0">
              <a:solidFill>
                <a:srgbClr val="0000CC"/>
              </a:solidFill>
            </a:endParaRPr>
          </a:p>
          <a:p>
            <a:pPr marL="68580" indent="0">
              <a:buNone/>
            </a:pPr>
            <a:endParaRPr lang="en-US" altLang="zh-TW" dirty="0"/>
          </a:p>
          <a:p>
            <a:r>
              <a:rPr lang="en-US" altLang="zh-TW" dirty="0" smtClean="0"/>
              <a:t>Q-Learning Based DVS Scheme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Experimental Results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Different TEP bounds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TPE achieved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84" y="2492896"/>
            <a:ext cx="6624736" cy="37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Experimental Results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9" y="1556792"/>
            <a:ext cx="845187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and Motivation</a:t>
            </a:r>
            <a:endParaRPr lang="en-US" altLang="zh-TW" dirty="0"/>
          </a:p>
          <a:p>
            <a:pPr marL="68580" indent="0">
              <a:buNone/>
            </a:pPr>
            <a:endParaRPr lang="en-US" altLang="zh-TW" dirty="0"/>
          </a:p>
          <a:p>
            <a:r>
              <a:rPr lang="en-US" altLang="zh-TW" dirty="0" smtClean="0"/>
              <a:t>Q-Learning Based DVS Scheme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Experimental Result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0000CC"/>
                </a:solidFill>
              </a:rPr>
              <a:t>Conclusions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Conclusions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have proposed a Q-learning based DVS scheme dedicated to the designs with graceful </a:t>
            </a:r>
            <a:r>
              <a:rPr lang="en-US" altLang="zh-TW" dirty="0" smtClean="0"/>
              <a:t>degradation.</a:t>
            </a:r>
          </a:p>
          <a:p>
            <a:endParaRPr lang="en-US" altLang="zh-TW" dirty="0"/>
          </a:p>
          <a:p>
            <a:r>
              <a:rPr lang="en-US" altLang="zh-TW" dirty="0" smtClean="0"/>
              <a:t>Proposed </a:t>
            </a:r>
            <a:r>
              <a:rPr lang="en-US" altLang="zh-TW" dirty="0"/>
              <a:t>Q-learning based scheme can achieve up to </a:t>
            </a:r>
            <a:r>
              <a:rPr lang="en-US" altLang="zh-TW" dirty="0">
                <a:solidFill>
                  <a:srgbClr val="0000CC"/>
                </a:solidFill>
              </a:rPr>
              <a:t>83.9%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CC"/>
                </a:solidFill>
              </a:rPr>
              <a:t>29.1%</a:t>
            </a:r>
            <a:r>
              <a:rPr lang="en-US" altLang="zh-TW" dirty="0"/>
              <a:t> power reduction respectively with 0.01 TEP </a:t>
            </a:r>
            <a:r>
              <a:rPr lang="en-US" altLang="zh-TW" dirty="0" smtClean="0"/>
              <a:t>bound.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597666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8800" i="1" dirty="0" smtClean="0">
                <a:solidFill>
                  <a:srgbClr val="0000CC"/>
                </a:solidFill>
              </a:rPr>
              <a:t>Thank You</a:t>
            </a:r>
            <a:br>
              <a:rPr lang="en-US" altLang="zh-TW" sz="8800" i="1" dirty="0" smtClean="0">
                <a:solidFill>
                  <a:srgbClr val="0000CC"/>
                </a:solidFill>
              </a:rPr>
            </a:br>
            <a:r>
              <a:rPr lang="en-US" altLang="zh-TW" sz="8800" i="1" dirty="0" smtClean="0">
                <a:solidFill>
                  <a:srgbClr val="0000CC"/>
                </a:solidFill>
              </a:rPr>
              <a:t>Q&amp;A</a:t>
            </a:r>
            <a:endParaRPr lang="zh-TW" altLang="en-US" sz="8800" i="1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C88-B26D-4916-89AF-E22EE636BA72}" type="datetime1">
              <a:rPr lang="zh-TW" altLang="en-US" smtClean="0"/>
              <a:t>2015/3/30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Impact </a:t>
            </a:r>
            <a:r>
              <a:rPr lang="en-US" altLang="zh-TW" dirty="0"/>
              <a:t>of the penalty functions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130511" cy="380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Learning </a:t>
            </a:r>
            <a:r>
              <a:rPr lang="en-US" altLang="zh-TW" dirty="0"/>
              <a:t>rate α and the power </a:t>
            </a:r>
            <a:r>
              <a:rPr lang="en-US" altLang="zh-TW" dirty="0" smtClean="0"/>
              <a:t>reduction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735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Noise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power reduction and </a:t>
            </a:r>
            <a:r>
              <a:rPr lang="en-US" altLang="zh-TW" smtClean="0"/>
              <a:t>TEP achieved.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5377"/>
            <a:ext cx="6984776" cy="421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Introduction and Motivation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Power consumption is an significant problem in modern IC designs.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en-US" altLang="zh-TW" dirty="0"/>
              <a:t>Dynamic voltage scaling (DVS) </a:t>
            </a:r>
            <a:r>
              <a:rPr lang="en-US" altLang="zh-TW" dirty="0" smtClean="0"/>
              <a:t>can efficiently </a:t>
            </a:r>
            <a:r>
              <a:rPr lang="en-US" altLang="zh-TW" dirty="0"/>
              <a:t>reduce operating </a:t>
            </a:r>
            <a:r>
              <a:rPr lang="en-US" altLang="zh-TW" dirty="0" smtClean="0"/>
              <a:t>power. </a:t>
            </a:r>
          </a:p>
          <a:p>
            <a:pPr lvl="1"/>
            <a:r>
              <a:rPr lang="en-US" altLang="zh-TW" dirty="0"/>
              <a:t>Dynamically </a:t>
            </a:r>
            <a:r>
              <a:rPr lang="en-US" altLang="zh-TW" dirty="0">
                <a:solidFill>
                  <a:srgbClr val="0000CC"/>
                </a:solidFill>
              </a:rPr>
              <a:t>switch operating voltage </a:t>
            </a:r>
            <a:r>
              <a:rPr lang="en-US" altLang="zh-TW" dirty="0"/>
              <a:t>and/or </a:t>
            </a:r>
            <a:r>
              <a:rPr lang="en-US" altLang="zh-TW" dirty="0">
                <a:solidFill>
                  <a:srgbClr val="0000CC"/>
                </a:solidFill>
              </a:rPr>
              <a:t>operating frequency 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Workload, Process, Environment variations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Introduction and Motivation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 key concept of DVS is to decide the </a:t>
            </a:r>
            <a:r>
              <a:rPr lang="en-US" altLang="zh-TW" dirty="0">
                <a:solidFill>
                  <a:srgbClr val="0000CC"/>
                </a:solidFill>
              </a:rPr>
              <a:t>optimal operating voltage </a:t>
            </a:r>
            <a:r>
              <a:rPr lang="en-US" altLang="zh-TW" dirty="0"/>
              <a:t>for different </a:t>
            </a:r>
            <a:r>
              <a:rPr lang="en-US" altLang="zh-TW" dirty="0" smtClean="0"/>
              <a:t>scenarios.</a:t>
            </a:r>
          </a:p>
          <a:p>
            <a:endParaRPr lang="en-US" altLang="zh-TW" dirty="0"/>
          </a:p>
          <a:p>
            <a:r>
              <a:rPr lang="en-US" altLang="zh-TW" dirty="0" smtClean="0"/>
              <a:t>Deterministic </a:t>
            </a:r>
            <a:r>
              <a:rPr lang="en-US" altLang="zh-TW" dirty="0"/>
              <a:t>DVS </a:t>
            </a:r>
            <a:r>
              <a:rPr lang="en-US" altLang="zh-TW" dirty="0" smtClean="0"/>
              <a:t>schemes</a:t>
            </a:r>
          </a:p>
          <a:p>
            <a:pPr lvl="1"/>
            <a:r>
              <a:rPr lang="en-US" altLang="zh-TW" dirty="0" smtClean="0"/>
              <a:t>Construct </a:t>
            </a:r>
            <a:r>
              <a:rPr lang="en-US" altLang="zh-TW" dirty="0"/>
              <a:t>state table </a:t>
            </a:r>
            <a:r>
              <a:rPr lang="en-US" altLang="zh-TW" dirty="0">
                <a:solidFill>
                  <a:srgbClr val="0000CC"/>
                </a:solidFill>
              </a:rPr>
              <a:t>off-line </a:t>
            </a:r>
            <a:r>
              <a:rPr lang="en-US" altLang="zh-TW" dirty="0"/>
              <a:t>on various statistical </a:t>
            </a:r>
            <a:r>
              <a:rPr lang="en-US" altLang="zh-TW" dirty="0" smtClean="0"/>
              <a:t>analysis.</a:t>
            </a:r>
          </a:p>
          <a:p>
            <a:pPr lvl="1"/>
            <a:r>
              <a:rPr lang="en-US" altLang="zh-TW" dirty="0" smtClean="0"/>
              <a:t>Optimal </a:t>
            </a:r>
            <a:r>
              <a:rPr lang="en-US" altLang="zh-TW" dirty="0"/>
              <a:t>voltage </a:t>
            </a:r>
            <a:r>
              <a:rPr lang="en-US" altLang="zh-TW" dirty="0" smtClean="0"/>
              <a:t>comes from the </a:t>
            </a:r>
            <a:r>
              <a:rPr lang="en-US" altLang="zh-TW" dirty="0">
                <a:solidFill>
                  <a:srgbClr val="0000CC"/>
                </a:solidFill>
              </a:rPr>
              <a:t>real-time </a:t>
            </a:r>
            <a:r>
              <a:rPr lang="en-US" altLang="zh-TW" dirty="0" smtClean="0"/>
              <a:t>feedback </a:t>
            </a:r>
            <a:r>
              <a:rPr lang="en-US" altLang="zh-TW" dirty="0"/>
              <a:t>and the </a:t>
            </a:r>
            <a:r>
              <a:rPr lang="en-US" altLang="zh-TW" dirty="0">
                <a:solidFill>
                  <a:srgbClr val="0000CC"/>
                </a:solidFill>
              </a:rPr>
              <a:t>state </a:t>
            </a:r>
            <a:r>
              <a:rPr lang="en-US" altLang="zh-TW" dirty="0" smtClean="0">
                <a:solidFill>
                  <a:srgbClr val="0000CC"/>
                </a:solidFill>
              </a:rPr>
              <a:t>table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Introduction and Motivation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870776"/>
          </a:xfrm>
        </p:spPr>
        <p:txBody>
          <a:bodyPr/>
          <a:lstStyle/>
          <a:p>
            <a:r>
              <a:rPr lang="en-US" altLang="zh-TW" dirty="0" smtClean="0"/>
              <a:t>Hard </a:t>
            </a:r>
            <a:r>
              <a:rPr lang="en-US" altLang="zh-TW" dirty="0"/>
              <a:t>for two </a:t>
            </a:r>
            <a:r>
              <a:rPr lang="en-US" altLang="zh-TW" dirty="0" smtClean="0"/>
              <a:t>reasons:</a:t>
            </a:r>
          </a:p>
          <a:p>
            <a:pPr lvl="1"/>
            <a:r>
              <a:rPr lang="en-US" altLang="zh-TW" dirty="0" smtClean="0"/>
              <a:t>Many </a:t>
            </a:r>
            <a:r>
              <a:rPr lang="en-US" altLang="zh-TW" dirty="0"/>
              <a:t>uncertainties are non-Gaussian and tightly </a:t>
            </a:r>
            <a:r>
              <a:rPr lang="en-US" altLang="zh-TW" dirty="0" smtClean="0"/>
              <a:t>correlated;</a:t>
            </a:r>
          </a:p>
          <a:p>
            <a:pPr lvl="1"/>
            <a:r>
              <a:rPr lang="en-US" altLang="zh-TW" dirty="0"/>
              <a:t>M</a:t>
            </a:r>
            <a:r>
              <a:rPr lang="en-US" altLang="zh-TW" dirty="0" smtClean="0"/>
              <a:t>uch </a:t>
            </a:r>
            <a:r>
              <a:rPr lang="en-US" altLang="zh-TW" dirty="0"/>
              <a:t>information </a:t>
            </a:r>
            <a:r>
              <a:rPr lang="en-US" altLang="zh-TW" dirty="0" smtClean="0"/>
              <a:t>may </a:t>
            </a:r>
            <a:r>
              <a:rPr lang="en-US" altLang="zh-TW" dirty="0"/>
              <a:t>not be known a priori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r>
              <a:rPr lang="en-US" altLang="zh-TW" dirty="0">
                <a:solidFill>
                  <a:srgbClr val="0000CC"/>
                </a:solidFill>
              </a:rPr>
              <a:t>Reinforcement learning </a:t>
            </a:r>
            <a:r>
              <a:rPr lang="en-US" altLang="zh-TW" dirty="0"/>
              <a:t>based DVS schemes</a:t>
            </a:r>
          </a:p>
          <a:p>
            <a:pPr lvl="1"/>
            <a:r>
              <a:rPr lang="en-US" altLang="zh-TW" dirty="0" smtClean="0"/>
              <a:t>Dynamically </a:t>
            </a:r>
            <a:r>
              <a:rPr lang="en-US" altLang="zh-TW" dirty="0"/>
              <a:t>adjust the policy </a:t>
            </a:r>
            <a:r>
              <a:rPr lang="en-US" altLang="zh-TW" dirty="0">
                <a:solidFill>
                  <a:srgbClr val="0000CC"/>
                </a:solidFill>
              </a:rPr>
              <a:t>at runtime </a:t>
            </a:r>
            <a:r>
              <a:rPr lang="en-US" altLang="zh-TW" dirty="0"/>
              <a:t>based on the system performance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through </a:t>
            </a:r>
            <a:r>
              <a:rPr lang="en-US" altLang="zh-TW" dirty="0"/>
              <a:t>various </a:t>
            </a:r>
            <a:r>
              <a:rPr lang="en-US" altLang="zh-TW" dirty="0">
                <a:solidFill>
                  <a:srgbClr val="0000CC"/>
                </a:solidFill>
              </a:rPr>
              <a:t>learning procedures</a:t>
            </a:r>
            <a:endParaRPr lang="zh-TW" altLang="en-US" dirty="0">
              <a:solidFill>
                <a:srgbClr val="0000CC"/>
              </a:solidFill>
            </a:endParaRP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Introduction and Motivation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Graceful </a:t>
            </a:r>
            <a:r>
              <a:rPr lang="en-US" altLang="zh-TW" dirty="0"/>
              <a:t>d</a:t>
            </a:r>
            <a:r>
              <a:rPr lang="en-US" altLang="zh-TW" dirty="0" smtClean="0"/>
              <a:t>egradation</a:t>
            </a:r>
          </a:p>
          <a:p>
            <a:pPr lvl="1"/>
            <a:r>
              <a:rPr lang="en-US" altLang="zh-TW" dirty="0" smtClean="0"/>
              <a:t>Allow </a:t>
            </a:r>
            <a:r>
              <a:rPr lang="en-US" altLang="zh-TW" dirty="0"/>
              <a:t>timing errors to occur with a low </a:t>
            </a:r>
            <a:r>
              <a:rPr lang="en-US" altLang="zh-TW" dirty="0" smtClean="0"/>
              <a:t>probability</a:t>
            </a:r>
          </a:p>
          <a:p>
            <a:pPr lvl="1"/>
            <a:r>
              <a:rPr lang="en-US" altLang="zh-TW" dirty="0" smtClean="0"/>
              <a:t>Significantly </a:t>
            </a:r>
            <a:r>
              <a:rPr lang="en-US" altLang="zh-TW" dirty="0" smtClean="0">
                <a:solidFill>
                  <a:srgbClr val="0000CC"/>
                </a:solidFill>
              </a:rPr>
              <a:t>reduce</a:t>
            </a:r>
            <a:r>
              <a:rPr lang="en-US" altLang="zh-TW" dirty="0" smtClean="0"/>
              <a:t> operating </a:t>
            </a:r>
            <a:r>
              <a:rPr lang="en-US" altLang="zh-TW" dirty="0"/>
              <a:t>power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Timing </a:t>
            </a:r>
            <a:r>
              <a:rPr lang="en-US" altLang="zh-TW" dirty="0"/>
              <a:t>Error Probability (</a:t>
            </a:r>
            <a:r>
              <a:rPr lang="en-US" altLang="zh-TW" dirty="0">
                <a:solidFill>
                  <a:srgbClr val="0000CC"/>
                </a:solidFill>
              </a:rPr>
              <a:t>TEP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en-US" altLang="zh-TW" dirty="0"/>
              <a:t>Only a few prior works consider DVS</a:t>
            </a:r>
            <a:r>
              <a:rPr lang="zh-TW" altLang="en-US" dirty="0"/>
              <a:t> </a:t>
            </a:r>
            <a:r>
              <a:rPr lang="en-US" altLang="zh-TW" dirty="0"/>
              <a:t>with  Graceful degradation 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6265007" cy="189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Introduction and Motivation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94528"/>
            <a:ext cx="8064896" cy="4870776"/>
          </a:xfrm>
        </p:spPr>
        <p:txBody>
          <a:bodyPr/>
          <a:lstStyle/>
          <a:p>
            <a:r>
              <a:rPr lang="en-US" altLang="zh-TW" dirty="0" smtClean="0"/>
              <a:t>Critical Path Monitor </a:t>
            </a:r>
            <a:r>
              <a:rPr lang="en-US" altLang="zh-TW" dirty="0"/>
              <a:t>(CPM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Measures </a:t>
            </a:r>
            <a:r>
              <a:rPr lang="en-US" altLang="zh-TW" dirty="0">
                <a:solidFill>
                  <a:srgbClr val="0000CC"/>
                </a:solidFill>
              </a:rPr>
              <a:t>critical path delays 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Reflects </a:t>
            </a:r>
            <a:r>
              <a:rPr lang="en-US" altLang="zh-TW" dirty="0"/>
              <a:t>the influence of process and temperature variations dynamically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6048672" cy="320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Introduction and Motivation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870776"/>
          </a:xfrm>
        </p:spPr>
        <p:txBody>
          <a:bodyPr/>
          <a:lstStyle/>
          <a:p>
            <a:r>
              <a:rPr lang="en-US" altLang="zh-TW" dirty="0" smtClean="0"/>
              <a:t>Motivation example</a:t>
            </a:r>
          </a:p>
          <a:p>
            <a:pPr lvl="1"/>
            <a:r>
              <a:rPr lang="en-US" altLang="zh-TW" dirty="0" smtClean="0"/>
              <a:t>Deterministic </a:t>
            </a:r>
            <a:r>
              <a:rPr lang="en-US" altLang="zh-TW" dirty="0">
                <a:solidFill>
                  <a:srgbClr val="0000CC"/>
                </a:solidFill>
              </a:rPr>
              <a:t>joint probability density function </a:t>
            </a:r>
            <a:r>
              <a:rPr lang="en-US" altLang="zh-TW" dirty="0"/>
              <a:t>(JPDF) based DVS scheme for graceful </a:t>
            </a:r>
            <a:r>
              <a:rPr lang="en-US" altLang="zh-TW" dirty="0" smtClean="0"/>
              <a:t>degradation</a:t>
            </a:r>
          </a:p>
          <a:p>
            <a:pPr lvl="1"/>
            <a:r>
              <a:rPr lang="en-US" altLang="zh-TW" dirty="0" smtClean="0"/>
              <a:t>Calls </a:t>
            </a:r>
            <a:r>
              <a:rPr lang="en-US" altLang="zh-TW" dirty="0"/>
              <a:t>for learning based DVS schemes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E3E5-2D4C-4BBD-9033-0C01906E7F7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6" y="3789040"/>
            <a:ext cx="4073039" cy="26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20853"/>
            <a:ext cx="4519776" cy="26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6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23613</TotalTime>
  <Words>1819</Words>
  <Application>Microsoft Office PowerPoint</Application>
  <PresentationFormat>如螢幕大小 (4:3)</PresentationFormat>
  <Paragraphs>496</Paragraphs>
  <Slides>38</Slides>
  <Notes>2</Notes>
  <HiddenSlides>4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Office 佈景主題</vt:lpstr>
      <vt:lpstr>Q-Learning Based Dynamic Voltage Scaling for Designs with Graceful Degradation</vt:lpstr>
      <vt:lpstr>Outline</vt:lpstr>
      <vt:lpstr>Outline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Problem Formulation</vt:lpstr>
      <vt:lpstr>Outline</vt:lpstr>
      <vt:lpstr>Framework</vt:lpstr>
      <vt:lpstr>Framework</vt:lpstr>
      <vt:lpstr>Framework</vt:lpstr>
      <vt:lpstr>Framework</vt:lpstr>
      <vt:lpstr>Framework</vt:lpstr>
      <vt:lpstr>Framework</vt:lpstr>
      <vt:lpstr>Q-learning</vt:lpstr>
      <vt:lpstr>Q-learning Based DVS Scheme</vt:lpstr>
      <vt:lpstr>Q-learning Based DVS Scheme</vt:lpstr>
      <vt:lpstr>Q-learning Based DVS Scheme</vt:lpstr>
      <vt:lpstr>Q-learning Based DVS Scheme</vt:lpstr>
      <vt:lpstr>Q-learning Based DVS Scheme</vt:lpstr>
      <vt:lpstr>Q-learning Based DVS Scheme</vt:lpstr>
      <vt:lpstr>Q-learning Based DVS Scheme</vt:lpstr>
      <vt:lpstr>Outline</vt:lpstr>
      <vt:lpstr>Experimental Results</vt:lpstr>
      <vt:lpstr>Experimental Results</vt:lpstr>
      <vt:lpstr>Experimental Results</vt:lpstr>
      <vt:lpstr>Experimental Results</vt:lpstr>
      <vt:lpstr>Experimental Results</vt:lpstr>
      <vt:lpstr>Outline</vt:lpstr>
      <vt:lpstr>Conclusions</vt:lpstr>
      <vt:lpstr>Thank You Q&amp;A</vt:lpstr>
      <vt:lpstr>PowerPoint 簡報</vt:lpstr>
      <vt:lpstr>Experimental Results</vt:lpstr>
      <vt:lpstr>Experimental Results</vt:lpstr>
      <vt:lpstr>Experimental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comaniac</dc:creator>
  <cp:lastModifiedBy>U.K.Chen</cp:lastModifiedBy>
  <cp:revision>1379</cp:revision>
  <cp:lastPrinted>2014-01-02T04:24:23Z</cp:lastPrinted>
  <dcterms:created xsi:type="dcterms:W3CDTF">2011-09-16T07:51:53Z</dcterms:created>
  <dcterms:modified xsi:type="dcterms:W3CDTF">2015-03-30T19:02:34Z</dcterms:modified>
</cp:coreProperties>
</file>