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69" r:id="rId3"/>
    <p:sldId id="334" r:id="rId4"/>
    <p:sldId id="328" r:id="rId5"/>
    <p:sldId id="332" r:id="rId6"/>
    <p:sldId id="333" r:id="rId7"/>
    <p:sldId id="370" r:id="rId8"/>
    <p:sldId id="381" r:id="rId9"/>
    <p:sldId id="371" r:id="rId10"/>
    <p:sldId id="373" r:id="rId11"/>
    <p:sldId id="374" r:id="rId12"/>
    <p:sldId id="375" r:id="rId13"/>
    <p:sldId id="377" r:id="rId14"/>
    <p:sldId id="378" r:id="rId15"/>
    <p:sldId id="379" r:id="rId16"/>
    <p:sldId id="380" r:id="rId17"/>
    <p:sldId id="335" r:id="rId18"/>
    <p:sldId id="382" r:id="rId19"/>
    <p:sldId id="383" r:id="rId20"/>
    <p:sldId id="338" r:id="rId21"/>
    <p:sldId id="314" r:id="rId22"/>
    <p:sldId id="313" r:id="rId23"/>
    <p:sldId id="349" r:id="rId24"/>
    <p:sldId id="350" r:id="rId25"/>
    <p:sldId id="352" r:id="rId26"/>
    <p:sldId id="353" r:id="rId27"/>
    <p:sldId id="356" r:id="rId28"/>
    <p:sldId id="357" r:id="rId29"/>
    <p:sldId id="358" r:id="rId30"/>
    <p:sldId id="362" r:id="rId31"/>
    <p:sldId id="367" r:id="rId32"/>
    <p:sldId id="363" r:id="rId33"/>
    <p:sldId id="384" r:id="rId34"/>
    <p:sldId id="387" r:id="rId35"/>
    <p:sldId id="385" r:id="rId36"/>
    <p:sldId id="386" r:id="rId3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02B213"/>
    <a:srgbClr val="000099"/>
    <a:srgbClr val="1131BB"/>
    <a:srgbClr val="90D1FE"/>
    <a:srgbClr val="003399"/>
    <a:srgbClr val="09219B"/>
    <a:srgbClr val="0A2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403" autoAdjust="0"/>
  </p:normalViewPr>
  <p:slideViewPr>
    <p:cSldViewPr snapToGrid="0">
      <p:cViewPr>
        <p:scale>
          <a:sx n="75" d="100"/>
          <a:sy n="75" d="100"/>
        </p:scale>
        <p:origin x="-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31390\Desktop\data\novelty_detection5\2000_original_run_total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outn_split_50p.csv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outn_split_50p.csv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outn_split_50p.csv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study%20abroad\UCSB\research\experiment\analog_simulation\uwbpll_fcount_split.csv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D:\Documents\study%20abroad\UCSB\research\qualification\reg_progress\figu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634619973202669E-2"/>
          <c:y val="1.0568321816915742E-2"/>
          <c:w val="0.87247239199995097"/>
          <c:h val="0.76912528791043988"/>
        </c:manualLayout>
      </c:layout>
      <c:lineChart>
        <c:grouping val="standard"/>
        <c:varyColors val="0"/>
        <c:ser>
          <c:idx val="0"/>
          <c:order val="0"/>
          <c:tx>
            <c:v>original_order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'2000_original_run_total'!$A$1:$A$68</c:f>
              <c:numCache>
                <c:formatCode>General</c:formatCode>
                <c:ptCount val="68"/>
                <c:pt idx="0">
                  <c:v>10</c:v>
                </c:pt>
                <c:pt idx="1">
                  <c:v>40</c:v>
                </c:pt>
                <c:pt idx="2">
                  <c:v>70</c:v>
                </c:pt>
                <c:pt idx="3">
                  <c:v>100</c:v>
                </c:pt>
                <c:pt idx="4">
                  <c:v>130</c:v>
                </c:pt>
                <c:pt idx="5">
                  <c:v>160</c:v>
                </c:pt>
                <c:pt idx="6">
                  <c:v>190</c:v>
                </c:pt>
                <c:pt idx="7">
                  <c:v>220</c:v>
                </c:pt>
                <c:pt idx="8">
                  <c:v>250</c:v>
                </c:pt>
                <c:pt idx="9">
                  <c:v>280</c:v>
                </c:pt>
                <c:pt idx="10">
                  <c:v>310</c:v>
                </c:pt>
                <c:pt idx="11">
                  <c:v>340</c:v>
                </c:pt>
                <c:pt idx="12">
                  <c:v>370</c:v>
                </c:pt>
                <c:pt idx="13">
                  <c:v>400</c:v>
                </c:pt>
                <c:pt idx="14">
                  <c:v>430</c:v>
                </c:pt>
                <c:pt idx="15">
                  <c:v>460</c:v>
                </c:pt>
                <c:pt idx="16">
                  <c:v>490</c:v>
                </c:pt>
                <c:pt idx="17">
                  <c:v>520</c:v>
                </c:pt>
                <c:pt idx="18">
                  <c:v>550</c:v>
                </c:pt>
                <c:pt idx="19">
                  <c:v>580</c:v>
                </c:pt>
                <c:pt idx="20">
                  <c:v>610</c:v>
                </c:pt>
                <c:pt idx="21">
                  <c:v>640</c:v>
                </c:pt>
                <c:pt idx="22">
                  <c:v>670</c:v>
                </c:pt>
                <c:pt idx="23">
                  <c:v>700</c:v>
                </c:pt>
                <c:pt idx="24">
                  <c:v>730</c:v>
                </c:pt>
                <c:pt idx="25">
                  <c:v>760</c:v>
                </c:pt>
                <c:pt idx="26">
                  <c:v>790</c:v>
                </c:pt>
                <c:pt idx="27">
                  <c:v>820</c:v>
                </c:pt>
                <c:pt idx="28">
                  <c:v>850</c:v>
                </c:pt>
                <c:pt idx="29">
                  <c:v>880</c:v>
                </c:pt>
                <c:pt idx="30">
                  <c:v>910</c:v>
                </c:pt>
                <c:pt idx="31">
                  <c:v>940</c:v>
                </c:pt>
                <c:pt idx="32">
                  <c:v>970</c:v>
                </c:pt>
                <c:pt idx="33">
                  <c:v>1000</c:v>
                </c:pt>
                <c:pt idx="34">
                  <c:v>1030</c:v>
                </c:pt>
                <c:pt idx="35">
                  <c:v>1060</c:v>
                </c:pt>
                <c:pt idx="36">
                  <c:v>1090</c:v>
                </c:pt>
                <c:pt idx="37">
                  <c:v>1120</c:v>
                </c:pt>
                <c:pt idx="38">
                  <c:v>1150</c:v>
                </c:pt>
                <c:pt idx="39">
                  <c:v>1180</c:v>
                </c:pt>
                <c:pt idx="40">
                  <c:v>1210</c:v>
                </c:pt>
                <c:pt idx="41">
                  <c:v>1240</c:v>
                </c:pt>
                <c:pt idx="42">
                  <c:v>1270</c:v>
                </c:pt>
                <c:pt idx="43">
                  <c:v>1300</c:v>
                </c:pt>
                <c:pt idx="44">
                  <c:v>1330</c:v>
                </c:pt>
                <c:pt idx="45">
                  <c:v>1360</c:v>
                </c:pt>
                <c:pt idx="46">
                  <c:v>1390</c:v>
                </c:pt>
                <c:pt idx="47">
                  <c:v>1420</c:v>
                </c:pt>
                <c:pt idx="48">
                  <c:v>1450</c:v>
                </c:pt>
                <c:pt idx="49">
                  <c:v>1480</c:v>
                </c:pt>
                <c:pt idx="50">
                  <c:v>1510</c:v>
                </c:pt>
                <c:pt idx="51">
                  <c:v>1540</c:v>
                </c:pt>
                <c:pt idx="52">
                  <c:v>1570</c:v>
                </c:pt>
                <c:pt idx="53">
                  <c:v>1600</c:v>
                </c:pt>
                <c:pt idx="54">
                  <c:v>1630</c:v>
                </c:pt>
                <c:pt idx="55">
                  <c:v>1660</c:v>
                </c:pt>
                <c:pt idx="56">
                  <c:v>1690</c:v>
                </c:pt>
                <c:pt idx="57">
                  <c:v>1720</c:v>
                </c:pt>
                <c:pt idx="58">
                  <c:v>1750</c:v>
                </c:pt>
                <c:pt idx="59">
                  <c:v>1780</c:v>
                </c:pt>
                <c:pt idx="60">
                  <c:v>1810</c:v>
                </c:pt>
                <c:pt idx="61">
                  <c:v>1840</c:v>
                </c:pt>
                <c:pt idx="62">
                  <c:v>1870</c:v>
                </c:pt>
                <c:pt idx="63">
                  <c:v>1900</c:v>
                </c:pt>
                <c:pt idx="64">
                  <c:v>1930</c:v>
                </c:pt>
                <c:pt idx="65">
                  <c:v>1960</c:v>
                </c:pt>
                <c:pt idx="66">
                  <c:v>1990</c:v>
                </c:pt>
                <c:pt idx="67">
                  <c:v>1999</c:v>
                </c:pt>
              </c:numCache>
            </c:numRef>
          </c:cat>
          <c:val>
            <c:numRef>
              <c:f>'2000_original_run_total'!$B$1:$B$68</c:f>
              <c:numCache>
                <c:formatCode>General</c:formatCode>
                <c:ptCount val="68"/>
                <c:pt idx="0">
                  <c:v>33227</c:v>
                </c:pt>
                <c:pt idx="1">
                  <c:v>33294</c:v>
                </c:pt>
                <c:pt idx="2">
                  <c:v>33351</c:v>
                </c:pt>
                <c:pt idx="3">
                  <c:v>33363</c:v>
                </c:pt>
                <c:pt idx="4">
                  <c:v>33371</c:v>
                </c:pt>
                <c:pt idx="5">
                  <c:v>33380</c:v>
                </c:pt>
                <c:pt idx="6">
                  <c:v>33797</c:v>
                </c:pt>
                <c:pt idx="7">
                  <c:v>33797</c:v>
                </c:pt>
                <c:pt idx="8">
                  <c:v>33797</c:v>
                </c:pt>
                <c:pt idx="9">
                  <c:v>33797</c:v>
                </c:pt>
                <c:pt idx="10">
                  <c:v>35078</c:v>
                </c:pt>
                <c:pt idx="11">
                  <c:v>35078</c:v>
                </c:pt>
                <c:pt idx="12">
                  <c:v>35078</c:v>
                </c:pt>
                <c:pt idx="13">
                  <c:v>35078</c:v>
                </c:pt>
                <c:pt idx="14">
                  <c:v>35078</c:v>
                </c:pt>
                <c:pt idx="15">
                  <c:v>35098</c:v>
                </c:pt>
                <c:pt idx="16">
                  <c:v>35149</c:v>
                </c:pt>
                <c:pt idx="17">
                  <c:v>35149</c:v>
                </c:pt>
                <c:pt idx="18">
                  <c:v>35211</c:v>
                </c:pt>
                <c:pt idx="19">
                  <c:v>35235</c:v>
                </c:pt>
                <c:pt idx="20">
                  <c:v>35235</c:v>
                </c:pt>
                <c:pt idx="21">
                  <c:v>35275</c:v>
                </c:pt>
                <c:pt idx="22">
                  <c:v>35275</c:v>
                </c:pt>
                <c:pt idx="23">
                  <c:v>35275</c:v>
                </c:pt>
                <c:pt idx="24">
                  <c:v>35275</c:v>
                </c:pt>
                <c:pt idx="25">
                  <c:v>35275</c:v>
                </c:pt>
                <c:pt idx="26">
                  <c:v>35275</c:v>
                </c:pt>
                <c:pt idx="27">
                  <c:v>35275</c:v>
                </c:pt>
                <c:pt idx="28">
                  <c:v>35275</c:v>
                </c:pt>
                <c:pt idx="29">
                  <c:v>35275</c:v>
                </c:pt>
                <c:pt idx="30">
                  <c:v>35299</c:v>
                </c:pt>
                <c:pt idx="31">
                  <c:v>35299</c:v>
                </c:pt>
                <c:pt idx="32">
                  <c:v>35299</c:v>
                </c:pt>
                <c:pt idx="33">
                  <c:v>35299</c:v>
                </c:pt>
                <c:pt idx="34">
                  <c:v>35299</c:v>
                </c:pt>
                <c:pt idx="35">
                  <c:v>35299</c:v>
                </c:pt>
                <c:pt idx="36">
                  <c:v>35299</c:v>
                </c:pt>
                <c:pt idx="37">
                  <c:v>35299</c:v>
                </c:pt>
                <c:pt idx="38">
                  <c:v>35299</c:v>
                </c:pt>
                <c:pt idx="39">
                  <c:v>35299</c:v>
                </c:pt>
                <c:pt idx="40">
                  <c:v>35299</c:v>
                </c:pt>
                <c:pt idx="41">
                  <c:v>35299</c:v>
                </c:pt>
                <c:pt idx="42">
                  <c:v>35299</c:v>
                </c:pt>
                <c:pt idx="43">
                  <c:v>35326</c:v>
                </c:pt>
                <c:pt idx="44">
                  <c:v>35326</c:v>
                </c:pt>
                <c:pt idx="45">
                  <c:v>35326</c:v>
                </c:pt>
                <c:pt idx="46">
                  <c:v>35326</c:v>
                </c:pt>
                <c:pt idx="47">
                  <c:v>35326</c:v>
                </c:pt>
                <c:pt idx="48">
                  <c:v>35326</c:v>
                </c:pt>
                <c:pt idx="49">
                  <c:v>35326</c:v>
                </c:pt>
                <c:pt idx="50">
                  <c:v>35326</c:v>
                </c:pt>
                <c:pt idx="51">
                  <c:v>35326</c:v>
                </c:pt>
                <c:pt idx="52">
                  <c:v>35326</c:v>
                </c:pt>
                <c:pt idx="53">
                  <c:v>35326</c:v>
                </c:pt>
                <c:pt idx="54">
                  <c:v>35326</c:v>
                </c:pt>
                <c:pt idx="55">
                  <c:v>35326</c:v>
                </c:pt>
                <c:pt idx="56">
                  <c:v>35326</c:v>
                </c:pt>
                <c:pt idx="57">
                  <c:v>35422</c:v>
                </c:pt>
                <c:pt idx="58">
                  <c:v>35422</c:v>
                </c:pt>
                <c:pt idx="59">
                  <c:v>35422</c:v>
                </c:pt>
                <c:pt idx="60">
                  <c:v>35422</c:v>
                </c:pt>
                <c:pt idx="61">
                  <c:v>35422</c:v>
                </c:pt>
                <c:pt idx="62">
                  <c:v>35422</c:v>
                </c:pt>
                <c:pt idx="63">
                  <c:v>35422</c:v>
                </c:pt>
                <c:pt idx="64">
                  <c:v>35422</c:v>
                </c:pt>
                <c:pt idx="65">
                  <c:v>35422</c:v>
                </c:pt>
                <c:pt idx="66">
                  <c:v>35422</c:v>
                </c:pt>
                <c:pt idx="67">
                  <c:v>35422</c:v>
                </c:pt>
              </c:numCache>
            </c:numRef>
          </c:val>
          <c:smooth val="0"/>
        </c:ser>
        <c:ser>
          <c:idx val="1"/>
          <c:order val="1"/>
          <c:tx>
            <c:v>reorder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'2000_original_run_total'!$A$1:$A$68</c:f>
              <c:numCache>
                <c:formatCode>General</c:formatCode>
                <c:ptCount val="68"/>
                <c:pt idx="0">
                  <c:v>10</c:v>
                </c:pt>
                <c:pt idx="1">
                  <c:v>40</c:v>
                </c:pt>
                <c:pt idx="2">
                  <c:v>70</c:v>
                </c:pt>
                <c:pt idx="3">
                  <c:v>100</c:v>
                </c:pt>
                <c:pt idx="4">
                  <c:v>130</c:v>
                </c:pt>
                <c:pt idx="5">
                  <c:v>160</c:v>
                </c:pt>
                <c:pt idx="6">
                  <c:v>190</c:v>
                </c:pt>
                <c:pt idx="7">
                  <c:v>220</c:v>
                </c:pt>
                <c:pt idx="8">
                  <c:v>250</c:v>
                </c:pt>
                <c:pt idx="9">
                  <c:v>280</c:v>
                </c:pt>
                <c:pt idx="10">
                  <c:v>310</c:v>
                </c:pt>
                <c:pt idx="11">
                  <c:v>340</c:v>
                </c:pt>
                <c:pt idx="12">
                  <c:v>370</c:v>
                </c:pt>
                <c:pt idx="13">
                  <c:v>400</c:v>
                </c:pt>
                <c:pt idx="14">
                  <c:v>430</c:v>
                </c:pt>
                <c:pt idx="15">
                  <c:v>460</c:v>
                </c:pt>
                <c:pt idx="16">
                  <c:v>490</c:v>
                </c:pt>
                <c:pt idx="17">
                  <c:v>520</c:v>
                </c:pt>
                <c:pt idx="18">
                  <c:v>550</c:v>
                </c:pt>
                <c:pt idx="19">
                  <c:v>580</c:v>
                </c:pt>
                <c:pt idx="20">
                  <c:v>610</c:v>
                </c:pt>
                <c:pt idx="21">
                  <c:v>640</c:v>
                </c:pt>
                <c:pt idx="22">
                  <c:v>670</c:v>
                </c:pt>
                <c:pt idx="23">
                  <c:v>700</c:v>
                </c:pt>
                <c:pt idx="24">
                  <c:v>730</c:v>
                </c:pt>
                <c:pt idx="25">
                  <c:v>760</c:v>
                </c:pt>
                <c:pt idx="26">
                  <c:v>790</c:v>
                </c:pt>
                <c:pt idx="27">
                  <c:v>820</c:v>
                </c:pt>
                <c:pt idx="28">
                  <c:v>850</c:v>
                </c:pt>
                <c:pt idx="29">
                  <c:v>880</c:v>
                </c:pt>
                <c:pt idx="30">
                  <c:v>910</c:v>
                </c:pt>
                <c:pt idx="31">
                  <c:v>940</c:v>
                </c:pt>
                <c:pt idx="32">
                  <c:v>970</c:v>
                </c:pt>
                <c:pt idx="33">
                  <c:v>1000</c:v>
                </c:pt>
                <c:pt idx="34">
                  <c:v>1030</c:v>
                </c:pt>
                <c:pt idx="35">
                  <c:v>1060</c:v>
                </c:pt>
                <c:pt idx="36">
                  <c:v>1090</c:v>
                </c:pt>
                <c:pt idx="37">
                  <c:v>1120</c:v>
                </c:pt>
                <c:pt idx="38">
                  <c:v>1150</c:v>
                </c:pt>
                <c:pt idx="39">
                  <c:v>1180</c:v>
                </c:pt>
                <c:pt idx="40">
                  <c:v>1210</c:v>
                </c:pt>
                <c:pt idx="41">
                  <c:v>1240</c:v>
                </c:pt>
                <c:pt idx="42">
                  <c:v>1270</c:v>
                </c:pt>
                <c:pt idx="43">
                  <c:v>1300</c:v>
                </c:pt>
                <c:pt idx="44">
                  <c:v>1330</c:v>
                </c:pt>
                <c:pt idx="45">
                  <c:v>1360</c:v>
                </c:pt>
                <c:pt idx="46">
                  <c:v>1390</c:v>
                </c:pt>
                <c:pt idx="47">
                  <c:v>1420</c:v>
                </c:pt>
                <c:pt idx="48">
                  <c:v>1450</c:v>
                </c:pt>
                <c:pt idx="49">
                  <c:v>1480</c:v>
                </c:pt>
                <c:pt idx="50">
                  <c:v>1510</c:v>
                </c:pt>
                <c:pt idx="51">
                  <c:v>1540</c:v>
                </c:pt>
                <c:pt idx="52">
                  <c:v>1570</c:v>
                </c:pt>
                <c:pt idx="53">
                  <c:v>1600</c:v>
                </c:pt>
                <c:pt idx="54">
                  <c:v>1630</c:v>
                </c:pt>
                <c:pt idx="55">
                  <c:v>1660</c:v>
                </c:pt>
                <c:pt idx="56">
                  <c:v>1690</c:v>
                </c:pt>
                <c:pt idx="57">
                  <c:v>1720</c:v>
                </c:pt>
                <c:pt idx="58">
                  <c:v>1750</c:v>
                </c:pt>
                <c:pt idx="59">
                  <c:v>1780</c:v>
                </c:pt>
                <c:pt idx="60">
                  <c:v>1810</c:v>
                </c:pt>
                <c:pt idx="61">
                  <c:v>1840</c:v>
                </c:pt>
                <c:pt idx="62">
                  <c:v>1870</c:v>
                </c:pt>
                <c:pt idx="63">
                  <c:v>1900</c:v>
                </c:pt>
                <c:pt idx="64">
                  <c:v>1930</c:v>
                </c:pt>
                <c:pt idx="65">
                  <c:v>1960</c:v>
                </c:pt>
                <c:pt idx="66">
                  <c:v>1990</c:v>
                </c:pt>
                <c:pt idx="67">
                  <c:v>1999</c:v>
                </c:pt>
              </c:numCache>
            </c:numRef>
          </c:cat>
          <c:val>
            <c:numRef>
              <c:f>'2000_original_run_total'!$C$1:$C$68</c:f>
              <c:numCache>
                <c:formatCode>General</c:formatCode>
                <c:ptCount val="68"/>
                <c:pt idx="0">
                  <c:v>33227</c:v>
                </c:pt>
                <c:pt idx="1">
                  <c:v>34387</c:v>
                </c:pt>
                <c:pt idx="2">
                  <c:v>34388</c:v>
                </c:pt>
                <c:pt idx="3">
                  <c:v>35422</c:v>
                </c:pt>
                <c:pt idx="4">
                  <c:v>35422</c:v>
                </c:pt>
                <c:pt idx="5">
                  <c:v>35422</c:v>
                </c:pt>
                <c:pt idx="6">
                  <c:v>35422</c:v>
                </c:pt>
                <c:pt idx="7">
                  <c:v>35422</c:v>
                </c:pt>
                <c:pt idx="8">
                  <c:v>35422</c:v>
                </c:pt>
                <c:pt idx="9">
                  <c:v>35422</c:v>
                </c:pt>
                <c:pt idx="10">
                  <c:v>35422</c:v>
                </c:pt>
                <c:pt idx="11">
                  <c:v>35422</c:v>
                </c:pt>
                <c:pt idx="12">
                  <c:v>35422</c:v>
                </c:pt>
                <c:pt idx="13">
                  <c:v>35422</c:v>
                </c:pt>
                <c:pt idx="14">
                  <c:v>35422</c:v>
                </c:pt>
                <c:pt idx="15">
                  <c:v>35422</c:v>
                </c:pt>
                <c:pt idx="16">
                  <c:v>35422</c:v>
                </c:pt>
                <c:pt idx="17">
                  <c:v>35422</c:v>
                </c:pt>
                <c:pt idx="18">
                  <c:v>35422</c:v>
                </c:pt>
                <c:pt idx="19">
                  <c:v>35422</c:v>
                </c:pt>
                <c:pt idx="20">
                  <c:v>35422</c:v>
                </c:pt>
                <c:pt idx="21">
                  <c:v>35422</c:v>
                </c:pt>
                <c:pt idx="22">
                  <c:v>35422</c:v>
                </c:pt>
                <c:pt idx="23">
                  <c:v>35422</c:v>
                </c:pt>
                <c:pt idx="24">
                  <c:v>35422</c:v>
                </c:pt>
                <c:pt idx="25">
                  <c:v>35422</c:v>
                </c:pt>
                <c:pt idx="26">
                  <c:v>35422</c:v>
                </c:pt>
                <c:pt idx="27">
                  <c:v>35422</c:v>
                </c:pt>
                <c:pt idx="28">
                  <c:v>35422</c:v>
                </c:pt>
                <c:pt idx="29">
                  <c:v>35422</c:v>
                </c:pt>
                <c:pt idx="30">
                  <c:v>35422</c:v>
                </c:pt>
                <c:pt idx="31">
                  <c:v>35422</c:v>
                </c:pt>
                <c:pt idx="32">
                  <c:v>35422</c:v>
                </c:pt>
                <c:pt idx="33">
                  <c:v>35422</c:v>
                </c:pt>
                <c:pt idx="34">
                  <c:v>35422</c:v>
                </c:pt>
                <c:pt idx="35">
                  <c:v>35422</c:v>
                </c:pt>
                <c:pt idx="36">
                  <c:v>35422</c:v>
                </c:pt>
                <c:pt idx="37">
                  <c:v>35422</c:v>
                </c:pt>
                <c:pt idx="38">
                  <c:v>35422</c:v>
                </c:pt>
                <c:pt idx="39">
                  <c:v>35422</c:v>
                </c:pt>
                <c:pt idx="40">
                  <c:v>35422</c:v>
                </c:pt>
                <c:pt idx="41">
                  <c:v>35422</c:v>
                </c:pt>
                <c:pt idx="42">
                  <c:v>35422</c:v>
                </c:pt>
                <c:pt idx="43">
                  <c:v>35422</c:v>
                </c:pt>
                <c:pt idx="44">
                  <c:v>35422</c:v>
                </c:pt>
                <c:pt idx="45">
                  <c:v>35422</c:v>
                </c:pt>
                <c:pt idx="46">
                  <c:v>35422</c:v>
                </c:pt>
                <c:pt idx="47">
                  <c:v>35422</c:v>
                </c:pt>
                <c:pt idx="48">
                  <c:v>35422</c:v>
                </c:pt>
                <c:pt idx="49">
                  <c:v>35422</c:v>
                </c:pt>
                <c:pt idx="50">
                  <c:v>35422</c:v>
                </c:pt>
                <c:pt idx="51">
                  <c:v>35422</c:v>
                </c:pt>
                <c:pt idx="52">
                  <c:v>35422</c:v>
                </c:pt>
                <c:pt idx="53">
                  <c:v>35422</c:v>
                </c:pt>
                <c:pt idx="54">
                  <c:v>35422</c:v>
                </c:pt>
                <c:pt idx="55">
                  <c:v>35422</c:v>
                </c:pt>
                <c:pt idx="56">
                  <c:v>35422</c:v>
                </c:pt>
                <c:pt idx="57">
                  <c:v>35422</c:v>
                </c:pt>
                <c:pt idx="58">
                  <c:v>35422</c:v>
                </c:pt>
                <c:pt idx="59">
                  <c:v>35422</c:v>
                </c:pt>
                <c:pt idx="60">
                  <c:v>35422</c:v>
                </c:pt>
                <c:pt idx="61">
                  <c:v>35422</c:v>
                </c:pt>
                <c:pt idx="62">
                  <c:v>35422</c:v>
                </c:pt>
                <c:pt idx="63">
                  <c:v>35422</c:v>
                </c:pt>
                <c:pt idx="64">
                  <c:v>35422</c:v>
                </c:pt>
                <c:pt idx="65">
                  <c:v>35422</c:v>
                </c:pt>
                <c:pt idx="66">
                  <c:v>35422</c:v>
                </c:pt>
                <c:pt idx="67">
                  <c:v>35422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129472"/>
        <c:axId val="97284480"/>
      </c:lineChart>
      <c:catAx>
        <c:axId val="85129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b="0" dirty="0"/>
                  <a:t>#</a:t>
                </a:r>
                <a:r>
                  <a:rPr lang="en-US" sz="2000" b="0" baseline="0" dirty="0"/>
                  <a:t> of </a:t>
                </a:r>
                <a:r>
                  <a:rPr lang="en-US" sz="2000" b="0" baseline="0" dirty="0" smtClean="0"/>
                  <a:t>applied tests</a:t>
                </a:r>
                <a:endParaRPr lang="en-US" sz="2000" b="0" dirty="0"/>
              </a:p>
            </c:rich>
          </c:tx>
          <c:layout>
            <c:manualLayout>
              <c:xMode val="edge"/>
              <c:yMode val="edge"/>
              <c:x val="0.44928411920537908"/>
              <c:y val="0.931666666666666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7284480"/>
        <c:crosses val="autoZero"/>
        <c:auto val="1"/>
        <c:lblAlgn val="ctr"/>
        <c:lblOffset val="100"/>
        <c:noMultiLvlLbl val="0"/>
      </c:catAx>
      <c:valAx>
        <c:axId val="97284480"/>
        <c:scaling>
          <c:orientation val="minMax"/>
        </c:scaling>
        <c:delete val="1"/>
        <c:axPos val="l"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b="0" dirty="0"/>
                  <a:t>#</a:t>
                </a:r>
                <a:r>
                  <a:rPr lang="en-US" sz="2000" b="0" baseline="0" dirty="0"/>
                  <a:t> of covered points</a:t>
                </a:r>
                <a:endParaRPr lang="en-US" sz="2000" b="0" dirty="0"/>
              </a:p>
            </c:rich>
          </c:tx>
          <c:layout>
            <c:manualLayout>
              <c:xMode val="edge"/>
              <c:yMode val="edge"/>
              <c:x val="3.4416851739686387E-2"/>
              <c:y val="0.16136482939632546"/>
            </c:manualLayout>
          </c:layout>
          <c:overlay val="0"/>
        </c:title>
        <c:numFmt formatCode="General" sourceLinked="1"/>
        <c:majorTickMark val="out"/>
        <c:minorTickMark val="none"/>
        <c:tickLblPos val="none"/>
        <c:crossAx val="85129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uwbpll_fcount_split!$B$582:$AY$582</c:f>
              <c:numCache>
                <c:formatCode>0.00E+00</c:formatCode>
                <c:ptCount val="50"/>
                <c:pt idx="0">
                  <c:v>-3.4540000000000016E-6</c:v>
                </c:pt>
                <c:pt idx="1">
                  <c:v>-4.5450000000000022E-6</c:v>
                </c:pt>
                <c:pt idx="2">
                  <c:v>2.5110000000000009E-5</c:v>
                </c:pt>
                <c:pt idx="3">
                  <c:v>0.9274</c:v>
                </c:pt>
                <c:pt idx="4">
                  <c:v>1.1980000000000004</c:v>
                </c:pt>
                <c:pt idx="5">
                  <c:v>1.2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1.2</c:v>
                </c:pt>
                <c:pt idx="10">
                  <c:v>1.2</c:v>
                </c:pt>
                <c:pt idx="11">
                  <c:v>1.2</c:v>
                </c:pt>
                <c:pt idx="12">
                  <c:v>1.2</c:v>
                </c:pt>
                <c:pt idx="13">
                  <c:v>1.2</c:v>
                </c:pt>
                <c:pt idx="14">
                  <c:v>1.1980000000000004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1.2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1.2</c:v>
                </c:pt>
                <c:pt idx="25">
                  <c:v>1.2</c:v>
                </c:pt>
                <c:pt idx="26">
                  <c:v>1.202</c:v>
                </c:pt>
                <c:pt idx="27">
                  <c:v>0.23680000000000001</c:v>
                </c:pt>
                <c:pt idx="28">
                  <c:v>2.7930000000000018E-4</c:v>
                </c:pt>
                <c:pt idx="29">
                  <c:v>3.1300000000000015E-5</c:v>
                </c:pt>
                <c:pt idx="30">
                  <c:v>1.3130000000000005E-5</c:v>
                </c:pt>
                <c:pt idx="31">
                  <c:v>1.2119999999999999E-5</c:v>
                </c:pt>
                <c:pt idx="32">
                  <c:v>2.514000000000001E-5</c:v>
                </c:pt>
                <c:pt idx="33">
                  <c:v>3.6890000000000027E-6</c:v>
                </c:pt>
                <c:pt idx="34">
                  <c:v>7.7500000000000037E-6</c:v>
                </c:pt>
                <c:pt idx="35">
                  <c:v>7.0090000000000052E-6</c:v>
                </c:pt>
                <c:pt idx="36">
                  <c:v>5.0540000000000019E-6</c:v>
                </c:pt>
                <c:pt idx="37">
                  <c:v>2.3510000000000009E-6</c:v>
                </c:pt>
                <c:pt idx="38">
                  <c:v>5.435000000000003E-6</c:v>
                </c:pt>
                <c:pt idx="39">
                  <c:v>1.6169999999999999E-3</c:v>
                </c:pt>
                <c:pt idx="40">
                  <c:v>-1.1970000000000009E-5</c:v>
                </c:pt>
                <c:pt idx="41">
                  <c:v>0</c:v>
                </c:pt>
                <c:pt idx="42">
                  <c:v>-1.2320000000000009E-6</c:v>
                </c:pt>
                <c:pt idx="43">
                  <c:v>2.7100000000000016E-6</c:v>
                </c:pt>
                <c:pt idx="44">
                  <c:v>-5.8870000000000023E-6</c:v>
                </c:pt>
                <c:pt idx="45">
                  <c:v>5.0900000000000034E-7</c:v>
                </c:pt>
                <c:pt idx="46">
                  <c:v>3.3290000000000019E-6</c:v>
                </c:pt>
                <c:pt idx="47">
                  <c:v>-5.3490000000000025E-6</c:v>
                </c:pt>
                <c:pt idx="48">
                  <c:v>1.8580000000000013E-6</c:v>
                </c:pt>
                <c:pt idx="49">
                  <c:v>3.9260000000000019E-6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309760"/>
        <c:axId val="88311296"/>
      </c:lineChart>
      <c:catAx>
        <c:axId val="88309760"/>
        <c:scaling>
          <c:orientation val="minMax"/>
        </c:scaling>
        <c:delete val="1"/>
        <c:axPos val="b"/>
        <c:majorTickMark val="out"/>
        <c:minorTickMark val="none"/>
        <c:tickLblPos val="none"/>
        <c:crossAx val="88311296"/>
        <c:crosses val="autoZero"/>
        <c:auto val="1"/>
        <c:lblAlgn val="ctr"/>
        <c:lblOffset val="100"/>
        <c:noMultiLvlLbl val="0"/>
      </c:catAx>
      <c:valAx>
        <c:axId val="88311296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88309760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uwbpll_fcount_split!$B$1536:$AY$1536</c:f>
              <c:numCache>
                <c:formatCode>0.00E+00</c:formatCode>
                <c:ptCount val="50"/>
                <c:pt idx="0">
                  <c:v>1.2</c:v>
                </c:pt>
                <c:pt idx="1">
                  <c:v>1.2029999999999996</c:v>
                </c:pt>
                <c:pt idx="2">
                  <c:v>8.1100000000000005E-2</c:v>
                </c:pt>
                <c:pt idx="3">
                  <c:v>-2.205000000000001E-4</c:v>
                </c:pt>
                <c:pt idx="4">
                  <c:v>-8.2180000000000003E-5</c:v>
                </c:pt>
                <c:pt idx="5">
                  <c:v>-4.1149999999999997E-5</c:v>
                </c:pt>
                <c:pt idx="6">
                  <c:v>-2.5600000000000009E-5</c:v>
                </c:pt>
                <c:pt idx="7">
                  <c:v>-1.5750000000000007E-5</c:v>
                </c:pt>
                <c:pt idx="8">
                  <c:v>-1.9990000000000014E-5</c:v>
                </c:pt>
                <c:pt idx="9">
                  <c:v>1.4289999999999999E-3</c:v>
                </c:pt>
                <c:pt idx="10">
                  <c:v>-2.2540000000000015E-5</c:v>
                </c:pt>
                <c:pt idx="11">
                  <c:v>-1.5960000000000013E-5</c:v>
                </c:pt>
                <c:pt idx="12">
                  <c:v>-7.9250000000000029E-6</c:v>
                </c:pt>
                <c:pt idx="13">
                  <c:v>-1.1950000000000008E-5</c:v>
                </c:pt>
                <c:pt idx="14">
                  <c:v>-1.0210000000000004E-5</c:v>
                </c:pt>
                <c:pt idx="15">
                  <c:v>-8.841000000000004E-6</c:v>
                </c:pt>
                <c:pt idx="16">
                  <c:v>1.8230000000000007E-4</c:v>
                </c:pt>
                <c:pt idx="17">
                  <c:v>1.04</c:v>
                </c:pt>
                <c:pt idx="18">
                  <c:v>1.1990000000000001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1.1980000000000004</c:v>
                </c:pt>
                <c:pt idx="25">
                  <c:v>1.2</c:v>
                </c:pt>
                <c:pt idx="26">
                  <c:v>1.2</c:v>
                </c:pt>
                <c:pt idx="27">
                  <c:v>1.2</c:v>
                </c:pt>
                <c:pt idx="28">
                  <c:v>1.2</c:v>
                </c:pt>
                <c:pt idx="29">
                  <c:v>1.2</c:v>
                </c:pt>
                <c:pt idx="30">
                  <c:v>1.2</c:v>
                </c:pt>
                <c:pt idx="31">
                  <c:v>1.2</c:v>
                </c:pt>
                <c:pt idx="32">
                  <c:v>1.22</c:v>
                </c:pt>
                <c:pt idx="33">
                  <c:v>6.8279999999999999E-3</c:v>
                </c:pt>
                <c:pt idx="34">
                  <c:v>6.3629999999999999E-5</c:v>
                </c:pt>
                <c:pt idx="35">
                  <c:v>2.3060000000000006E-5</c:v>
                </c:pt>
                <c:pt idx="36">
                  <c:v>8.4760000000000083E-6</c:v>
                </c:pt>
                <c:pt idx="37">
                  <c:v>7.7330000000000071E-6</c:v>
                </c:pt>
                <c:pt idx="38">
                  <c:v>4.3960000000000025E-6</c:v>
                </c:pt>
                <c:pt idx="39">
                  <c:v>2.5470000000000012E-5</c:v>
                </c:pt>
                <c:pt idx="40">
                  <c:v>4.1100000000000002E-4</c:v>
                </c:pt>
                <c:pt idx="41">
                  <c:v>5.6200000000000021E-6</c:v>
                </c:pt>
                <c:pt idx="42">
                  <c:v>1.1520000000000008E-5</c:v>
                </c:pt>
                <c:pt idx="43">
                  <c:v>1.2979999999999999E-5</c:v>
                </c:pt>
                <c:pt idx="44">
                  <c:v>-8.8450000000000081E-7</c:v>
                </c:pt>
                <c:pt idx="45">
                  <c:v>2.0760000000000001E-6</c:v>
                </c:pt>
                <c:pt idx="46">
                  <c:v>-3.510000000000002E-6</c:v>
                </c:pt>
                <c:pt idx="47">
                  <c:v>-4.8809999999999999E-3</c:v>
                </c:pt>
                <c:pt idx="48">
                  <c:v>1.1879999999999995</c:v>
                </c:pt>
                <c:pt idx="49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268480"/>
        <c:axId val="97270016"/>
      </c:lineChart>
      <c:catAx>
        <c:axId val="97268480"/>
        <c:scaling>
          <c:orientation val="minMax"/>
        </c:scaling>
        <c:delete val="1"/>
        <c:axPos val="b"/>
        <c:majorTickMark val="out"/>
        <c:minorTickMark val="none"/>
        <c:tickLblPos val="none"/>
        <c:crossAx val="97270016"/>
        <c:crosses val="autoZero"/>
        <c:auto val="1"/>
        <c:lblAlgn val="ctr"/>
        <c:lblOffset val="100"/>
        <c:noMultiLvlLbl val="0"/>
      </c:catAx>
      <c:valAx>
        <c:axId val="97270016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97268480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uwbpll_fcount_split!$B$2431:$AY$2431</c:f>
              <c:numCache>
                <c:formatCode>0.00E+00</c:formatCode>
                <c:ptCount val="50"/>
                <c:pt idx="0">
                  <c:v>6.9550000000000048E-7</c:v>
                </c:pt>
                <c:pt idx="1">
                  <c:v>5.1350000000000034E-6</c:v>
                </c:pt>
                <c:pt idx="2">
                  <c:v>-1.848000000000001E-6</c:v>
                </c:pt>
                <c:pt idx="3">
                  <c:v>9.5910000000000048E-7</c:v>
                </c:pt>
                <c:pt idx="4">
                  <c:v>2.3740000000000006E-5</c:v>
                </c:pt>
                <c:pt idx="5">
                  <c:v>1.1599999999999995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1.2</c:v>
                </c:pt>
                <c:pt idx="10">
                  <c:v>1.2</c:v>
                </c:pt>
                <c:pt idx="11">
                  <c:v>1.2</c:v>
                </c:pt>
                <c:pt idx="12">
                  <c:v>1.2</c:v>
                </c:pt>
                <c:pt idx="13">
                  <c:v>1.2</c:v>
                </c:pt>
                <c:pt idx="14">
                  <c:v>1.1980000000000004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1.2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1.1980000000000004</c:v>
                </c:pt>
                <c:pt idx="25">
                  <c:v>-1.6570000000000005E-3</c:v>
                </c:pt>
                <c:pt idx="26">
                  <c:v>-1.6090000000000006E-4</c:v>
                </c:pt>
                <c:pt idx="27">
                  <c:v>-7.1610000000000028E-5</c:v>
                </c:pt>
                <c:pt idx="28">
                  <c:v>-2.6810000000000016E-5</c:v>
                </c:pt>
                <c:pt idx="29">
                  <c:v>-3.5530000000000021E-5</c:v>
                </c:pt>
                <c:pt idx="30">
                  <c:v>-2.0210000000000008E-5</c:v>
                </c:pt>
                <c:pt idx="31">
                  <c:v>-1.5510000000000006E-5</c:v>
                </c:pt>
                <c:pt idx="32">
                  <c:v>-1.5810000000000006E-5</c:v>
                </c:pt>
                <c:pt idx="33">
                  <c:v>-4.1679999999999997E-6</c:v>
                </c:pt>
                <c:pt idx="34">
                  <c:v>8.4250000000000048E-4</c:v>
                </c:pt>
                <c:pt idx="35">
                  <c:v>-1.9160000000000013E-5</c:v>
                </c:pt>
                <c:pt idx="36">
                  <c:v>-1.4560000000000006E-5</c:v>
                </c:pt>
                <c:pt idx="37">
                  <c:v>-1.3650000000000007E-5</c:v>
                </c:pt>
                <c:pt idx="38">
                  <c:v>-2.1840000000000019E-6</c:v>
                </c:pt>
                <c:pt idx="39">
                  <c:v>-1.5550000000000005E-5</c:v>
                </c:pt>
                <c:pt idx="40">
                  <c:v>-4.1600000000000017E-6</c:v>
                </c:pt>
                <c:pt idx="41">
                  <c:v>-6.1180000000000022E-6</c:v>
                </c:pt>
                <c:pt idx="42">
                  <c:v>-6.3380000000000044E-6</c:v>
                </c:pt>
                <c:pt idx="43">
                  <c:v>-6.6120000000000021E-6</c:v>
                </c:pt>
                <c:pt idx="44">
                  <c:v>9.4360000000000041E-2</c:v>
                </c:pt>
                <c:pt idx="45">
                  <c:v>1.1980000000000004</c:v>
                </c:pt>
                <c:pt idx="46">
                  <c:v>1.2</c:v>
                </c:pt>
                <c:pt idx="47">
                  <c:v>1.2</c:v>
                </c:pt>
                <c:pt idx="48">
                  <c:v>1.2</c:v>
                </c:pt>
                <c:pt idx="49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364544"/>
        <c:axId val="88366080"/>
      </c:lineChart>
      <c:catAx>
        <c:axId val="88364544"/>
        <c:scaling>
          <c:orientation val="minMax"/>
        </c:scaling>
        <c:delete val="1"/>
        <c:axPos val="b"/>
        <c:majorTickMark val="out"/>
        <c:minorTickMark val="none"/>
        <c:tickLblPos val="none"/>
        <c:crossAx val="88366080"/>
        <c:crosses val="autoZero"/>
        <c:auto val="1"/>
        <c:lblAlgn val="ctr"/>
        <c:lblOffset val="100"/>
        <c:noMultiLvlLbl val="0"/>
      </c:catAx>
      <c:valAx>
        <c:axId val="88366080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88364544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253181178517986E-2"/>
          <c:y val="2.180705905631913E-2"/>
          <c:w val="0.85911991895143269"/>
          <c:h val="0.7206727428008576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numRef>
              <c:f>Sheet1!$A$2:$A$102</c:f>
              <c:numCache>
                <c:formatCode>General</c:formatCode>
                <c:ptCount val="101"/>
                <c:pt idx="0">
                  <c:v>10</c:v>
                </c:pt>
                <c:pt idx="1">
                  <c:v>110</c:v>
                </c:pt>
                <c:pt idx="2">
                  <c:v>210</c:v>
                </c:pt>
                <c:pt idx="3">
                  <c:v>310</c:v>
                </c:pt>
                <c:pt idx="4">
                  <c:v>410</c:v>
                </c:pt>
                <c:pt idx="5">
                  <c:v>510</c:v>
                </c:pt>
                <c:pt idx="6">
                  <c:v>610</c:v>
                </c:pt>
                <c:pt idx="7">
                  <c:v>710</c:v>
                </c:pt>
                <c:pt idx="8">
                  <c:v>810</c:v>
                </c:pt>
                <c:pt idx="9">
                  <c:v>910</c:v>
                </c:pt>
                <c:pt idx="10">
                  <c:v>1010</c:v>
                </c:pt>
                <c:pt idx="11">
                  <c:v>1110</c:v>
                </c:pt>
                <c:pt idx="12">
                  <c:v>1210</c:v>
                </c:pt>
                <c:pt idx="13">
                  <c:v>1310</c:v>
                </c:pt>
                <c:pt idx="14">
                  <c:v>1410</c:v>
                </c:pt>
                <c:pt idx="15">
                  <c:v>1510</c:v>
                </c:pt>
                <c:pt idx="16">
                  <c:v>1610</c:v>
                </c:pt>
                <c:pt idx="17">
                  <c:v>1710</c:v>
                </c:pt>
                <c:pt idx="18">
                  <c:v>1810</c:v>
                </c:pt>
                <c:pt idx="19">
                  <c:v>1910</c:v>
                </c:pt>
                <c:pt idx="20">
                  <c:v>2010</c:v>
                </c:pt>
                <c:pt idx="21">
                  <c:v>2110</c:v>
                </c:pt>
                <c:pt idx="22">
                  <c:v>2210</c:v>
                </c:pt>
                <c:pt idx="23">
                  <c:v>2310</c:v>
                </c:pt>
                <c:pt idx="24">
                  <c:v>2410</c:v>
                </c:pt>
                <c:pt idx="25">
                  <c:v>2510</c:v>
                </c:pt>
                <c:pt idx="26">
                  <c:v>2610</c:v>
                </c:pt>
                <c:pt idx="27">
                  <c:v>2710</c:v>
                </c:pt>
                <c:pt idx="28">
                  <c:v>2810</c:v>
                </c:pt>
                <c:pt idx="29">
                  <c:v>2910</c:v>
                </c:pt>
                <c:pt idx="30">
                  <c:v>3010</c:v>
                </c:pt>
                <c:pt idx="31">
                  <c:v>3110</c:v>
                </c:pt>
                <c:pt idx="32">
                  <c:v>3210</c:v>
                </c:pt>
                <c:pt idx="33">
                  <c:v>3310</c:v>
                </c:pt>
                <c:pt idx="34">
                  <c:v>3410</c:v>
                </c:pt>
                <c:pt idx="35">
                  <c:v>3510</c:v>
                </c:pt>
                <c:pt idx="36">
                  <c:v>3610</c:v>
                </c:pt>
                <c:pt idx="37">
                  <c:v>3710</c:v>
                </c:pt>
                <c:pt idx="38">
                  <c:v>3810</c:v>
                </c:pt>
                <c:pt idx="39">
                  <c:v>3910</c:v>
                </c:pt>
                <c:pt idx="40">
                  <c:v>4010</c:v>
                </c:pt>
                <c:pt idx="41">
                  <c:v>4110</c:v>
                </c:pt>
                <c:pt idx="42">
                  <c:v>4210</c:v>
                </c:pt>
                <c:pt idx="43">
                  <c:v>4310</c:v>
                </c:pt>
                <c:pt idx="44">
                  <c:v>4410</c:v>
                </c:pt>
                <c:pt idx="45">
                  <c:v>4510</c:v>
                </c:pt>
                <c:pt idx="46">
                  <c:v>4610</c:v>
                </c:pt>
                <c:pt idx="47">
                  <c:v>4710</c:v>
                </c:pt>
                <c:pt idx="48">
                  <c:v>4810</c:v>
                </c:pt>
                <c:pt idx="49">
                  <c:v>4910</c:v>
                </c:pt>
                <c:pt idx="50">
                  <c:v>5010</c:v>
                </c:pt>
                <c:pt idx="51">
                  <c:v>5110</c:v>
                </c:pt>
                <c:pt idx="52">
                  <c:v>5210</c:v>
                </c:pt>
                <c:pt idx="53">
                  <c:v>5310</c:v>
                </c:pt>
                <c:pt idx="54">
                  <c:v>5410</c:v>
                </c:pt>
                <c:pt idx="55">
                  <c:v>5510</c:v>
                </c:pt>
                <c:pt idx="56">
                  <c:v>5610</c:v>
                </c:pt>
                <c:pt idx="57">
                  <c:v>5710</c:v>
                </c:pt>
                <c:pt idx="58">
                  <c:v>5810</c:v>
                </c:pt>
                <c:pt idx="59">
                  <c:v>5910</c:v>
                </c:pt>
                <c:pt idx="60">
                  <c:v>6010</c:v>
                </c:pt>
                <c:pt idx="61">
                  <c:v>6110</c:v>
                </c:pt>
                <c:pt idx="62">
                  <c:v>6210</c:v>
                </c:pt>
                <c:pt idx="63">
                  <c:v>6310</c:v>
                </c:pt>
                <c:pt idx="64">
                  <c:v>6410</c:v>
                </c:pt>
                <c:pt idx="65">
                  <c:v>6510</c:v>
                </c:pt>
                <c:pt idx="66">
                  <c:v>6610</c:v>
                </c:pt>
                <c:pt idx="67">
                  <c:v>6710</c:v>
                </c:pt>
                <c:pt idx="68">
                  <c:v>6810</c:v>
                </c:pt>
                <c:pt idx="69">
                  <c:v>6910</c:v>
                </c:pt>
                <c:pt idx="70">
                  <c:v>7010</c:v>
                </c:pt>
                <c:pt idx="71">
                  <c:v>7110</c:v>
                </c:pt>
                <c:pt idx="72">
                  <c:v>7210</c:v>
                </c:pt>
                <c:pt idx="73">
                  <c:v>7310</c:v>
                </c:pt>
                <c:pt idx="74">
                  <c:v>7410</c:v>
                </c:pt>
                <c:pt idx="75">
                  <c:v>7510</c:v>
                </c:pt>
                <c:pt idx="76">
                  <c:v>7610</c:v>
                </c:pt>
                <c:pt idx="77">
                  <c:v>7710</c:v>
                </c:pt>
                <c:pt idx="78">
                  <c:v>7810</c:v>
                </c:pt>
                <c:pt idx="79">
                  <c:v>7910</c:v>
                </c:pt>
                <c:pt idx="80">
                  <c:v>8010</c:v>
                </c:pt>
                <c:pt idx="81">
                  <c:v>8110</c:v>
                </c:pt>
                <c:pt idx="82">
                  <c:v>8210</c:v>
                </c:pt>
                <c:pt idx="83">
                  <c:v>8310</c:v>
                </c:pt>
                <c:pt idx="84">
                  <c:v>8410</c:v>
                </c:pt>
                <c:pt idx="85">
                  <c:v>8510</c:v>
                </c:pt>
                <c:pt idx="86">
                  <c:v>8610</c:v>
                </c:pt>
                <c:pt idx="87">
                  <c:v>8710</c:v>
                </c:pt>
                <c:pt idx="88">
                  <c:v>8810</c:v>
                </c:pt>
                <c:pt idx="89">
                  <c:v>8910</c:v>
                </c:pt>
                <c:pt idx="90">
                  <c:v>9010</c:v>
                </c:pt>
                <c:pt idx="91">
                  <c:v>9110</c:v>
                </c:pt>
                <c:pt idx="92">
                  <c:v>9210</c:v>
                </c:pt>
                <c:pt idx="93">
                  <c:v>9310</c:v>
                </c:pt>
                <c:pt idx="94">
                  <c:v>9410</c:v>
                </c:pt>
                <c:pt idx="95">
                  <c:v>9510</c:v>
                </c:pt>
                <c:pt idx="96">
                  <c:v>9610</c:v>
                </c:pt>
                <c:pt idx="97">
                  <c:v>9710</c:v>
                </c:pt>
                <c:pt idx="98">
                  <c:v>9810</c:v>
                </c:pt>
                <c:pt idx="99">
                  <c:v>9910</c:v>
                </c:pt>
                <c:pt idx="100">
                  <c:v>9991</c:v>
                </c:pt>
              </c:numCache>
            </c:numRef>
          </c:cat>
          <c:val>
            <c:numRef>
              <c:f>Sheet1!$B$2:$B$102</c:f>
              <c:numCache>
                <c:formatCode>General</c:formatCode>
                <c:ptCount val="101"/>
                <c:pt idx="0">
                  <c:v>33168</c:v>
                </c:pt>
                <c:pt idx="1">
                  <c:v>33307</c:v>
                </c:pt>
                <c:pt idx="2">
                  <c:v>33688</c:v>
                </c:pt>
                <c:pt idx="3">
                  <c:v>33688</c:v>
                </c:pt>
                <c:pt idx="4">
                  <c:v>33688</c:v>
                </c:pt>
                <c:pt idx="5">
                  <c:v>33688</c:v>
                </c:pt>
                <c:pt idx="6">
                  <c:v>33688</c:v>
                </c:pt>
                <c:pt idx="7">
                  <c:v>33688</c:v>
                </c:pt>
                <c:pt idx="8">
                  <c:v>33688</c:v>
                </c:pt>
                <c:pt idx="9">
                  <c:v>33688</c:v>
                </c:pt>
                <c:pt idx="10">
                  <c:v>33859</c:v>
                </c:pt>
                <c:pt idx="11">
                  <c:v>33859</c:v>
                </c:pt>
                <c:pt idx="12">
                  <c:v>33859</c:v>
                </c:pt>
                <c:pt idx="13">
                  <c:v>33859</c:v>
                </c:pt>
                <c:pt idx="14">
                  <c:v>34344</c:v>
                </c:pt>
                <c:pt idx="15">
                  <c:v>34344</c:v>
                </c:pt>
                <c:pt idx="16">
                  <c:v>34344</c:v>
                </c:pt>
                <c:pt idx="17">
                  <c:v>34344</c:v>
                </c:pt>
                <c:pt idx="18">
                  <c:v>34344</c:v>
                </c:pt>
                <c:pt idx="19">
                  <c:v>34344</c:v>
                </c:pt>
                <c:pt idx="20">
                  <c:v>34344</c:v>
                </c:pt>
                <c:pt idx="21">
                  <c:v>34344</c:v>
                </c:pt>
                <c:pt idx="22">
                  <c:v>34344</c:v>
                </c:pt>
                <c:pt idx="23">
                  <c:v>34344</c:v>
                </c:pt>
                <c:pt idx="24">
                  <c:v>34344</c:v>
                </c:pt>
                <c:pt idx="25">
                  <c:v>34344</c:v>
                </c:pt>
                <c:pt idx="26">
                  <c:v>34344</c:v>
                </c:pt>
                <c:pt idx="27">
                  <c:v>34344</c:v>
                </c:pt>
                <c:pt idx="28">
                  <c:v>34344</c:v>
                </c:pt>
                <c:pt idx="29">
                  <c:v>34344</c:v>
                </c:pt>
                <c:pt idx="30">
                  <c:v>34344</c:v>
                </c:pt>
                <c:pt idx="31">
                  <c:v>34344</c:v>
                </c:pt>
                <c:pt idx="32">
                  <c:v>34344</c:v>
                </c:pt>
                <c:pt idx="33">
                  <c:v>34344</c:v>
                </c:pt>
                <c:pt idx="34">
                  <c:v>34344</c:v>
                </c:pt>
                <c:pt idx="35">
                  <c:v>34344</c:v>
                </c:pt>
                <c:pt idx="36">
                  <c:v>34344</c:v>
                </c:pt>
                <c:pt idx="37">
                  <c:v>34344</c:v>
                </c:pt>
                <c:pt idx="38">
                  <c:v>34417</c:v>
                </c:pt>
                <c:pt idx="39">
                  <c:v>34417</c:v>
                </c:pt>
                <c:pt idx="40">
                  <c:v>34417</c:v>
                </c:pt>
                <c:pt idx="41">
                  <c:v>34417</c:v>
                </c:pt>
                <c:pt idx="42">
                  <c:v>34417</c:v>
                </c:pt>
                <c:pt idx="43">
                  <c:v>34422</c:v>
                </c:pt>
                <c:pt idx="44">
                  <c:v>34422</c:v>
                </c:pt>
                <c:pt idx="45">
                  <c:v>34422</c:v>
                </c:pt>
                <c:pt idx="46">
                  <c:v>34422</c:v>
                </c:pt>
                <c:pt idx="47">
                  <c:v>34432</c:v>
                </c:pt>
                <c:pt idx="48">
                  <c:v>34501</c:v>
                </c:pt>
                <c:pt idx="49">
                  <c:v>34501</c:v>
                </c:pt>
                <c:pt idx="50">
                  <c:v>34533</c:v>
                </c:pt>
                <c:pt idx="51">
                  <c:v>34533</c:v>
                </c:pt>
                <c:pt idx="52">
                  <c:v>34533</c:v>
                </c:pt>
                <c:pt idx="53">
                  <c:v>34533</c:v>
                </c:pt>
                <c:pt idx="54">
                  <c:v>34533</c:v>
                </c:pt>
                <c:pt idx="55">
                  <c:v>34533</c:v>
                </c:pt>
                <c:pt idx="56">
                  <c:v>34533</c:v>
                </c:pt>
                <c:pt idx="57">
                  <c:v>34533</c:v>
                </c:pt>
                <c:pt idx="58">
                  <c:v>34533</c:v>
                </c:pt>
                <c:pt idx="59">
                  <c:v>34533</c:v>
                </c:pt>
                <c:pt idx="60">
                  <c:v>34557</c:v>
                </c:pt>
                <c:pt idx="61">
                  <c:v>34557</c:v>
                </c:pt>
                <c:pt idx="62">
                  <c:v>34557</c:v>
                </c:pt>
                <c:pt idx="63">
                  <c:v>34557</c:v>
                </c:pt>
                <c:pt idx="64">
                  <c:v>34557</c:v>
                </c:pt>
                <c:pt idx="65">
                  <c:v>34557</c:v>
                </c:pt>
                <c:pt idx="66">
                  <c:v>34557</c:v>
                </c:pt>
                <c:pt idx="67">
                  <c:v>34557</c:v>
                </c:pt>
                <c:pt idx="68">
                  <c:v>34557</c:v>
                </c:pt>
                <c:pt idx="69">
                  <c:v>34557</c:v>
                </c:pt>
                <c:pt idx="70">
                  <c:v>34557</c:v>
                </c:pt>
                <c:pt idx="71">
                  <c:v>34557</c:v>
                </c:pt>
                <c:pt idx="72">
                  <c:v>34557</c:v>
                </c:pt>
                <c:pt idx="73">
                  <c:v>34557</c:v>
                </c:pt>
                <c:pt idx="74">
                  <c:v>34557</c:v>
                </c:pt>
                <c:pt idx="75">
                  <c:v>34557</c:v>
                </c:pt>
                <c:pt idx="76">
                  <c:v>34557</c:v>
                </c:pt>
                <c:pt idx="77">
                  <c:v>34557</c:v>
                </c:pt>
                <c:pt idx="78">
                  <c:v>34557</c:v>
                </c:pt>
                <c:pt idx="79">
                  <c:v>34557</c:v>
                </c:pt>
                <c:pt idx="80">
                  <c:v>34557</c:v>
                </c:pt>
                <c:pt idx="81">
                  <c:v>34557</c:v>
                </c:pt>
                <c:pt idx="82">
                  <c:v>34557</c:v>
                </c:pt>
                <c:pt idx="83">
                  <c:v>34557</c:v>
                </c:pt>
                <c:pt idx="84">
                  <c:v>34557</c:v>
                </c:pt>
                <c:pt idx="85">
                  <c:v>34557</c:v>
                </c:pt>
                <c:pt idx="86">
                  <c:v>34557</c:v>
                </c:pt>
                <c:pt idx="87">
                  <c:v>34557</c:v>
                </c:pt>
                <c:pt idx="88">
                  <c:v>34557</c:v>
                </c:pt>
                <c:pt idx="89">
                  <c:v>34557</c:v>
                </c:pt>
                <c:pt idx="90">
                  <c:v>34557</c:v>
                </c:pt>
                <c:pt idx="91">
                  <c:v>34557</c:v>
                </c:pt>
                <c:pt idx="92">
                  <c:v>34557</c:v>
                </c:pt>
                <c:pt idx="93">
                  <c:v>34557</c:v>
                </c:pt>
                <c:pt idx="94">
                  <c:v>34557</c:v>
                </c:pt>
                <c:pt idx="95">
                  <c:v>34557</c:v>
                </c:pt>
                <c:pt idx="96">
                  <c:v>34557</c:v>
                </c:pt>
                <c:pt idx="97">
                  <c:v>34557</c:v>
                </c:pt>
                <c:pt idx="98">
                  <c:v>34557</c:v>
                </c:pt>
                <c:pt idx="99">
                  <c:v>34557</c:v>
                </c:pt>
                <c:pt idx="100">
                  <c:v>34557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dPt>
            <c:idx val="1"/>
            <c:bubble3D val="0"/>
            <c:spPr>
              <a:ln>
                <a:solidFill>
                  <a:srgbClr val="00FF00"/>
                </a:solidFill>
              </a:ln>
            </c:spPr>
          </c:dPt>
          <c:dPt>
            <c:idx val="2"/>
            <c:bubble3D val="0"/>
            <c:spPr>
              <a:ln>
                <a:solidFill>
                  <a:srgbClr val="00FF00"/>
                </a:solidFill>
              </a:ln>
            </c:spPr>
          </c:dPt>
          <c:dPt>
            <c:idx val="3"/>
            <c:bubble3D val="0"/>
            <c:spPr>
              <a:ln>
                <a:solidFill>
                  <a:srgbClr val="00FF00"/>
                </a:solidFill>
              </a:ln>
            </c:spPr>
          </c:dPt>
          <c:cat>
            <c:numRef>
              <c:f>Sheet1!$A$2:$A$102</c:f>
              <c:numCache>
                <c:formatCode>General</c:formatCode>
                <c:ptCount val="101"/>
                <c:pt idx="0">
                  <c:v>10</c:v>
                </c:pt>
                <c:pt idx="1">
                  <c:v>110</c:v>
                </c:pt>
                <c:pt idx="2">
                  <c:v>210</c:v>
                </c:pt>
                <c:pt idx="3">
                  <c:v>310</c:v>
                </c:pt>
                <c:pt idx="4">
                  <c:v>410</c:v>
                </c:pt>
                <c:pt idx="5">
                  <c:v>510</c:v>
                </c:pt>
                <c:pt idx="6">
                  <c:v>610</c:v>
                </c:pt>
                <c:pt idx="7">
                  <c:v>710</c:v>
                </c:pt>
                <c:pt idx="8">
                  <c:v>810</c:v>
                </c:pt>
                <c:pt idx="9">
                  <c:v>910</c:v>
                </c:pt>
                <c:pt idx="10">
                  <c:v>1010</c:v>
                </c:pt>
                <c:pt idx="11">
                  <c:v>1110</c:v>
                </c:pt>
                <c:pt idx="12">
                  <c:v>1210</c:v>
                </c:pt>
                <c:pt idx="13">
                  <c:v>1310</c:v>
                </c:pt>
                <c:pt idx="14">
                  <c:v>1410</c:v>
                </c:pt>
                <c:pt idx="15">
                  <c:v>1510</c:v>
                </c:pt>
                <c:pt idx="16">
                  <c:v>1610</c:v>
                </c:pt>
                <c:pt idx="17">
                  <c:v>1710</c:v>
                </c:pt>
                <c:pt idx="18">
                  <c:v>1810</c:v>
                </c:pt>
                <c:pt idx="19">
                  <c:v>1910</c:v>
                </c:pt>
                <c:pt idx="20">
                  <c:v>2010</c:v>
                </c:pt>
                <c:pt idx="21">
                  <c:v>2110</c:v>
                </c:pt>
                <c:pt idx="22">
                  <c:v>2210</c:v>
                </c:pt>
                <c:pt idx="23">
                  <c:v>2310</c:v>
                </c:pt>
                <c:pt idx="24">
                  <c:v>2410</c:v>
                </c:pt>
                <c:pt idx="25">
                  <c:v>2510</c:v>
                </c:pt>
                <c:pt idx="26">
                  <c:v>2610</c:v>
                </c:pt>
                <c:pt idx="27">
                  <c:v>2710</c:v>
                </c:pt>
                <c:pt idx="28">
                  <c:v>2810</c:v>
                </c:pt>
                <c:pt idx="29">
                  <c:v>2910</c:v>
                </c:pt>
                <c:pt idx="30">
                  <c:v>3010</c:v>
                </c:pt>
                <c:pt idx="31">
                  <c:v>3110</c:v>
                </c:pt>
                <c:pt idx="32">
                  <c:v>3210</c:v>
                </c:pt>
                <c:pt idx="33">
                  <c:v>3310</c:v>
                </c:pt>
                <c:pt idx="34">
                  <c:v>3410</c:v>
                </c:pt>
                <c:pt idx="35">
                  <c:v>3510</c:v>
                </c:pt>
                <c:pt idx="36">
                  <c:v>3610</c:v>
                </c:pt>
                <c:pt idx="37">
                  <c:v>3710</c:v>
                </c:pt>
                <c:pt idx="38">
                  <c:v>3810</c:v>
                </c:pt>
                <c:pt idx="39">
                  <c:v>3910</c:v>
                </c:pt>
                <c:pt idx="40">
                  <c:v>4010</c:v>
                </c:pt>
                <c:pt idx="41">
                  <c:v>4110</c:v>
                </c:pt>
                <c:pt idx="42">
                  <c:v>4210</c:v>
                </c:pt>
                <c:pt idx="43">
                  <c:v>4310</c:v>
                </c:pt>
                <c:pt idx="44">
                  <c:v>4410</c:v>
                </c:pt>
                <c:pt idx="45">
                  <c:v>4510</c:v>
                </c:pt>
                <c:pt idx="46">
                  <c:v>4610</c:v>
                </c:pt>
                <c:pt idx="47">
                  <c:v>4710</c:v>
                </c:pt>
                <c:pt idx="48">
                  <c:v>4810</c:v>
                </c:pt>
                <c:pt idx="49">
                  <c:v>4910</c:v>
                </c:pt>
                <c:pt idx="50">
                  <c:v>5010</c:v>
                </c:pt>
                <c:pt idx="51">
                  <c:v>5110</c:v>
                </c:pt>
                <c:pt idx="52">
                  <c:v>5210</c:v>
                </c:pt>
                <c:pt idx="53">
                  <c:v>5310</c:v>
                </c:pt>
                <c:pt idx="54">
                  <c:v>5410</c:v>
                </c:pt>
                <c:pt idx="55">
                  <c:v>5510</c:v>
                </c:pt>
                <c:pt idx="56">
                  <c:v>5610</c:v>
                </c:pt>
                <c:pt idx="57">
                  <c:v>5710</c:v>
                </c:pt>
                <c:pt idx="58">
                  <c:v>5810</c:v>
                </c:pt>
                <c:pt idx="59">
                  <c:v>5910</c:v>
                </c:pt>
                <c:pt idx="60">
                  <c:v>6010</c:v>
                </c:pt>
                <c:pt idx="61">
                  <c:v>6110</c:v>
                </c:pt>
                <c:pt idx="62">
                  <c:v>6210</c:v>
                </c:pt>
                <c:pt idx="63">
                  <c:v>6310</c:v>
                </c:pt>
                <c:pt idx="64">
                  <c:v>6410</c:v>
                </c:pt>
                <c:pt idx="65">
                  <c:v>6510</c:v>
                </c:pt>
                <c:pt idx="66">
                  <c:v>6610</c:v>
                </c:pt>
                <c:pt idx="67">
                  <c:v>6710</c:v>
                </c:pt>
                <c:pt idx="68">
                  <c:v>6810</c:v>
                </c:pt>
                <c:pt idx="69">
                  <c:v>6910</c:v>
                </c:pt>
                <c:pt idx="70">
                  <c:v>7010</c:v>
                </c:pt>
                <c:pt idx="71">
                  <c:v>7110</c:v>
                </c:pt>
                <c:pt idx="72">
                  <c:v>7210</c:v>
                </c:pt>
                <c:pt idx="73">
                  <c:v>7310</c:v>
                </c:pt>
                <c:pt idx="74">
                  <c:v>7410</c:v>
                </c:pt>
                <c:pt idx="75">
                  <c:v>7510</c:v>
                </c:pt>
                <c:pt idx="76">
                  <c:v>7610</c:v>
                </c:pt>
                <c:pt idx="77">
                  <c:v>7710</c:v>
                </c:pt>
                <c:pt idx="78">
                  <c:v>7810</c:v>
                </c:pt>
                <c:pt idx="79">
                  <c:v>7910</c:v>
                </c:pt>
                <c:pt idx="80">
                  <c:v>8010</c:v>
                </c:pt>
                <c:pt idx="81">
                  <c:v>8110</c:v>
                </c:pt>
                <c:pt idx="82">
                  <c:v>8210</c:v>
                </c:pt>
                <c:pt idx="83">
                  <c:v>8310</c:v>
                </c:pt>
                <c:pt idx="84">
                  <c:v>8410</c:v>
                </c:pt>
                <c:pt idx="85">
                  <c:v>8510</c:v>
                </c:pt>
                <c:pt idx="86">
                  <c:v>8610</c:v>
                </c:pt>
                <c:pt idx="87">
                  <c:v>8710</c:v>
                </c:pt>
                <c:pt idx="88">
                  <c:v>8810</c:v>
                </c:pt>
                <c:pt idx="89">
                  <c:v>8910</c:v>
                </c:pt>
                <c:pt idx="90">
                  <c:v>9010</c:v>
                </c:pt>
                <c:pt idx="91">
                  <c:v>9110</c:v>
                </c:pt>
                <c:pt idx="92">
                  <c:v>9210</c:v>
                </c:pt>
                <c:pt idx="93">
                  <c:v>9310</c:v>
                </c:pt>
                <c:pt idx="94">
                  <c:v>9410</c:v>
                </c:pt>
                <c:pt idx="95">
                  <c:v>9510</c:v>
                </c:pt>
                <c:pt idx="96">
                  <c:v>9610</c:v>
                </c:pt>
                <c:pt idx="97">
                  <c:v>9710</c:v>
                </c:pt>
                <c:pt idx="98">
                  <c:v>9810</c:v>
                </c:pt>
                <c:pt idx="99">
                  <c:v>9910</c:v>
                </c:pt>
                <c:pt idx="100">
                  <c:v>9991</c:v>
                </c:pt>
              </c:numCache>
            </c:numRef>
          </c:cat>
          <c:val>
            <c:numRef>
              <c:f>Sheet1!$C$2:$C$102</c:f>
              <c:numCache>
                <c:formatCode>General</c:formatCode>
                <c:ptCount val="101"/>
                <c:pt idx="0">
                  <c:v>33168</c:v>
                </c:pt>
                <c:pt idx="1">
                  <c:v>34541</c:v>
                </c:pt>
                <c:pt idx="2">
                  <c:v>34541</c:v>
                </c:pt>
                <c:pt idx="3">
                  <c:v>34557</c:v>
                </c:pt>
                <c:pt idx="4">
                  <c:v>34557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166336"/>
        <c:axId val="107168512"/>
      </c:lineChart>
      <c:catAx>
        <c:axId val="107166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</a:t>
                </a:r>
                <a:r>
                  <a:rPr lang="en-US" baseline="0" dirty="0" smtClean="0"/>
                  <a:t> of applied tests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0">
            <a:solidFill>
              <a:schemeClr val="tx1"/>
            </a:solidFill>
          </a:ln>
        </c:spPr>
        <c:crossAx val="107168512"/>
        <c:crosses val="autoZero"/>
        <c:auto val="1"/>
        <c:lblAlgn val="ctr"/>
        <c:lblOffset val="100"/>
        <c:tickLblSkip val="15"/>
        <c:tickMarkSkip val="15"/>
        <c:noMultiLvlLbl val="0"/>
      </c:catAx>
      <c:valAx>
        <c:axId val="107168512"/>
        <c:scaling>
          <c:orientation val="minMax"/>
        </c:scaling>
        <c:delete val="1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%</a:t>
                </a:r>
                <a:r>
                  <a:rPr lang="en-US" baseline="0" dirty="0" smtClean="0"/>
                  <a:t> of coverage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3.8620997380202082E-2"/>
              <c:y val="9.5191825978068453E-2"/>
            </c:manualLayout>
          </c:layout>
          <c:overlay val="0"/>
        </c:title>
        <c:numFmt formatCode="General" sourceLinked="1"/>
        <c:majorTickMark val="out"/>
        <c:minorTickMark val="none"/>
        <c:tickLblPos val="none"/>
        <c:crossAx val="10716633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uwbpll_foutn_split_50p!$B$1536:$AY$1536</c:f>
              <c:numCache>
                <c:formatCode>0.00E+00</c:formatCode>
                <c:ptCount val="50"/>
                <c:pt idx="0">
                  <c:v>2.8559999999999999E-2</c:v>
                </c:pt>
                <c:pt idx="1">
                  <c:v>1.125</c:v>
                </c:pt>
                <c:pt idx="2">
                  <c:v>1.1080000000000005E-2</c:v>
                </c:pt>
                <c:pt idx="3">
                  <c:v>1.1850000000000001</c:v>
                </c:pt>
                <c:pt idx="4">
                  <c:v>1.4740000000000001E-2</c:v>
                </c:pt>
                <c:pt idx="5">
                  <c:v>1.1990000000000001</c:v>
                </c:pt>
                <c:pt idx="6">
                  <c:v>7.7910000000000037E-3</c:v>
                </c:pt>
                <c:pt idx="7">
                  <c:v>1.1879999999999995</c:v>
                </c:pt>
                <c:pt idx="8">
                  <c:v>9.136E-3</c:v>
                </c:pt>
                <c:pt idx="9">
                  <c:v>1.141</c:v>
                </c:pt>
                <c:pt idx="10">
                  <c:v>2.7750000000000007E-2</c:v>
                </c:pt>
                <c:pt idx="11">
                  <c:v>0.95550000000000002</c:v>
                </c:pt>
                <c:pt idx="12">
                  <c:v>0.13100000000000001</c:v>
                </c:pt>
                <c:pt idx="13">
                  <c:v>0.68520000000000003</c:v>
                </c:pt>
                <c:pt idx="14">
                  <c:v>0.30820000000000008</c:v>
                </c:pt>
                <c:pt idx="15">
                  <c:v>0.4074000000000001</c:v>
                </c:pt>
                <c:pt idx="16">
                  <c:v>0.54379999999999995</c:v>
                </c:pt>
                <c:pt idx="17">
                  <c:v>0.1004</c:v>
                </c:pt>
                <c:pt idx="18">
                  <c:v>0.86580000000000024</c:v>
                </c:pt>
                <c:pt idx="19">
                  <c:v>3.7910000000000006E-2</c:v>
                </c:pt>
                <c:pt idx="20">
                  <c:v>1.0329999999999995</c:v>
                </c:pt>
                <c:pt idx="21">
                  <c:v>1.9009999999999999E-2</c:v>
                </c:pt>
                <c:pt idx="22">
                  <c:v>1.1479999999999995</c:v>
                </c:pt>
                <c:pt idx="23">
                  <c:v>1.9550000000000001E-2</c:v>
                </c:pt>
                <c:pt idx="24">
                  <c:v>1.1779999999999995</c:v>
                </c:pt>
                <c:pt idx="25">
                  <c:v>9.4370000000000027E-3</c:v>
                </c:pt>
                <c:pt idx="26">
                  <c:v>1.2</c:v>
                </c:pt>
                <c:pt idx="27">
                  <c:v>1.201E-2</c:v>
                </c:pt>
                <c:pt idx="28">
                  <c:v>1.204</c:v>
                </c:pt>
                <c:pt idx="29">
                  <c:v>6.8609999999999999E-3</c:v>
                </c:pt>
                <c:pt idx="30">
                  <c:v>1.1659999999999995</c:v>
                </c:pt>
                <c:pt idx="31">
                  <c:v>9.2730000000000035E-3</c:v>
                </c:pt>
                <c:pt idx="32">
                  <c:v>1.119</c:v>
                </c:pt>
                <c:pt idx="33">
                  <c:v>4.7070000000000001E-2</c:v>
                </c:pt>
                <c:pt idx="34">
                  <c:v>0.9367000000000002</c:v>
                </c:pt>
                <c:pt idx="35">
                  <c:v>0.1115</c:v>
                </c:pt>
                <c:pt idx="36">
                  <c:v>0.70730000000000004</c:v>
                </c:pt>
                <c:pt idx="37">
                  <c:v>0.28100000000000008</c:v>
                </c:pt>
                <c:pt idx="38">
                  <c:v>0.46300000000000002</c:v>
                </c:pt>
                <c:pt idx="39">
                  <c:v>0.47460000000000002</c:v>
                </c:pt>
                <c:pt idx="40">
                  <c:v>0.15230000000000005</c:v>
                </c:pt>
                <c:pt idx="41">
                  <c:v>0.74690000000000023</c:v>
                </c:pt>
                <c:pt idx="42">
                  <c:v>6.6689999999999999E-2</c:v>
                </c:pt>
                <c:pt idx="43">
                  <c:v>0.94450000000000001</c:v>
                </c:pt>
                <c:pt idx="44">
                  <c:v>2.4740000000000002E-2</c:v>
                </c:pt>
                <c:pt idx="45">
                  <c:v>1.0640000000000001</c:v>
                </c:pt>
                <c:pt idx="46">
                  <c:v>2.2730000000000007E-2</c:v>
                </c:pt>
                <c:pt idx="47">
                  <c:v>1.143</c:v>
                </c:pt>
                <c:pt idx="48">
                  <c:v>1.0720000000000004E-2</c:v>
                </c:pt>
                <c:pt idx="49">
                  <c:v>1.1870000000000001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374208"/>
        <c:axId val="97375744"/>
      </c:lineChart>
      <c:catAx>
        <c:axId val="97374208"/>
        <c:scaling>
          <c:orientation val="minMax"/>
        </c:scaling>
        <c:delete val="1"/>
        <c:axPos val="b"/>
        <c:majorTickMark val="out"/>
        <c:minorTickMark val="none"/>
        <c:tickLblPos val="none"/>
        <c:crossAx val="97375744"/>
        <c:crosses val="autoZero"/>
        <c:auto val="1"/>
        <c:lblAlgn val="ctr"/>
        <c:lblOffset val="100"/>
        <c:noMultiLvlLbl val="0"/>
      </c:catAx>
      <c:valAx>
        <c:axId val="97375744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97374208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uwbpll_foutn_split_50p!$B$582:$AY$582</c:f>
              <c:numCache>
                <c:formatCode>0.00E+00</c:formatCode>
                <c:ptCount val="50"/>
                <c:pt idx="0">
                  <c:v>0.16070000000000001</c:v>
                </c:pt>
                <c:pt idx="1">
                  <c:v>1.2089999999999996</c:v>
                </c:pt>
                <c:pt idx="2">
                  <c:v>2.4590000000000001E-2</c:v>
                </c:pt>
                <c:pt idx="3">
                  <c:v>0.38500000000000012</c:v>
                </c:pt>
                <c:pt idx="4">
                  <c:v>1.1800000000000004</c:v>
                </c:pt>
                <c:pt idx="5">
                  <c:v>1.227E-2</c:v>
                </c:pt>
                <c:pt idx="6">
                  <c:v>0.65400000000000025</c:v>
                </c:pt>
                <c:pt idx="7">
                  <c:v>1.121</c:v>
                </c:pt>
                <c:pt idx="8">
                  <c:v>1.3169999999999999E-2</c:v>
                </c:pt>
                <c:pt idx="9">
                  <c:v>0.79039999999999999</c:v>
                </c:pt>
                <c:pt idx="10">
                  <c:v>1.0409999999999995</c:v>
                </c:pt>
                <c:pt idx="11">
                  <c:v>9.1760000000000053E-3</c:v>
                </c:pt>
                <c:pt idx="12">
                  <c:v>0.95900000000000019</c:v>
                </c:pt>
                <c:pt idx="13">
                  <c:v>0.97620000000000018</c:v>
                </c:pt>
                <c:pt idx="14">
                  <c:v>1.0030000000000001E-2</c:v>
                </c:pt>
                <c:pt idx="15">
                  <c:v>0.9468000000000002</c:v>
                </c:pt>
                <c:pt idx="16">
                  <c:v>0.96160000000000023</c:v>
                </c:pt>
                <c:pt idx="17">
                  <c:v>8.5220000000000035E-3</c:v>
                </c:pt>
                <c:pt idx="18">
                  <c:v>0.95540000000000003</c:v>
                </c:pt>
                <c:pt idx="19">
                  <c:v>0.97929999999999995</c:v>
                </c:pt>
                <c:pt idx="20">
                  <c:v>1.0710000000000001E-2</c:v>
                </c:pt>
                <c:pt idx="21">
                  <c:v>0.82670000000000021</c:v>
                </c:pt>
                <c:pt idx="22">
                  <c:v>1.0840000000000001</c:v>
                </c:pt>
                <c:pt idx="23">
                  <c:v>1.0670000000000001E-2</c:v>
                </c:pt>
                <c:pt idx="24">
                  <c:v>0.67740000000000022</c:v>
                </c:pt>
                <c:pt idx="25">
                  <c:v>1.1619999999999995</c:v>
                </c:pt>
                <c:pt idx="26">
                  <c:v>1.7430000000000001E-2</c:v>
                </c:pt>
                <c:pt idx="27">
                  <c:v>0.4506</c:v>
                </c:pt>
                <c:pt idx="28">
                  <c:v>1.1930000000000001</c:v>
                </c:pt>
                <c:pt idx="29">
                  <c:v>1.2670000000000001E-2</c:v>
                </c:pt>
                <c:pt idx="30">
                  <c:v>0.25700000000000001</c:v>
                </c:pt>
                <c:pt idx="31">
                  <c:v>1.2089999999999996</c:v>
                </c:pt>
                <c:pt idx="32">
                  <c:v>3.6690000000000014E-2</c:v>
                </c:pt>
                <c:pt idx="33">
                  <c:v>0.10400000000000002</c:v>
                </c:pt>
                <c:pt idx="34">
                  <c:v>1.2149999999999996</c:v>
                </c:pt>
                <c:pt idx="35">
                  <c:v>9.1040000000000024E-2</c:v>
                </c:pt>
                <c:pt idx="36">
                  <c:v>1.9359999999999999E-2</c:v>
                </c:pt>
                <c:pt idx="37">
                  <c:v>1.2029999999999996</c:v>
                </c:pt>
                <c:pt idx="38">
                  <c:v>0.33070000000000016</c:v>
                </c:pt>
                <c:pt idx="39">
                  <c:v>6.7390000000000037E-3</c:v>
                </c:pt>
                <c:pt idx="40">
                  <c:v>1.171</c:v>
                </c:pt>
                <c:pt idx="41">
                  <c:v>0.48920000000000002</c:v>
                </c:pt>
                <c:pt idx="42">
                  <c:v>6.9190000000000024E-3</c:v>
                </c:pt>
                <c:pt idx="43">
                  <c:v>1.127</c:v>
                </c:pt>
                <c:pt idx="44">
                  <c:v>0.70820000000000005</c:v>
                </c:pt>
                <c:pt idx="45">
                  <c:v>8.1040000000000001E-3</c:v>
                </c:pt>
                <c:pt idx="46">
                  <c:v>1.0740000000000001</c:v>
                </c:pt>
                <c:pt idx="47">
                  <c:v>0.79700000000000004</c:v>
                </c:pt>
                <c:pt idx="48">
                  <c:v>7.3270000000000002E-3</c:v>
                </c:pt>
                <c:pt idx="49">
                  <c:v>1.038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72384"/>
        <c:axId val="89073920"/>
      </c:lineChart>
      <c:catAx>
        <c:axId val="89072384"/>
        <c:scaling>
          <c:orientation val="minMax"/>
        </c:scaling>
        <c:delete val="1"/>
        <c:axPos val="b"/>
        <c:majorTickMark val="out"/>
        <c:minorTickMark val="none"/>
        <c:tickLblPos val="none"/>
        <c:crossAx val="89073920"/>
        <c:crosses val="autoZero"/>
        <c:auto val="1"/>
        <c:lblAlgn val="ctr"/>
        <c:lblOffset val="100"/>
        <c:noMultiLvlLbl val="0"/>
      </c:catAx>
      <c:valAx>
        <c:axId val="89073920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89072384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uwbpll_foutn_split_50p!$B$2431:$AY$2431</c:f>
              <c:numCache>
                <c:formatCode>0.00E+00</c:formatCode>
                <c:ptCount val="50"/>
                <c:pt idx="0">
                  <c:v>1.1970000000000001</c:v>
                </c:pt>
                <c:pt idx="1">
                  <c:v>1.6199999999999999E-2</c:v>
                </c:pt>
                <c:pt idx="2">
                  <c:v>0.6363000000000002</c:v>
                </c:pt>
                <c:pt idx="3">
                  <c:v>0.82140000000000002</c:v>
                </c:pt>
                <c:pt idx="4">
                  <c:v>1.043E-2</c:v>
                </c:pt>
                <c:pt idx="5">
                  <c:v>1.2189999999999996</c:v>
                </c:pt>
                <c:pt idx="6">
                  <c:v>9.6880000000000004E-3</c:v>
                </c:pt>
                <c:pt idx="7">
                  <c:v>0.87260000000000026</c:v>
                </c:pt>
                <c:pt idx="8">
                  <c:v>0.5655</c:v>
                </c:pt>
                <c:pt idx="9">
                  <c:v>3.3840000000000002E-2</c:v>
                </c:pt>
                <c:pt idx="10">
                  <c:v>1.2169999999999996</c:v>
                </c:pt>
                <c:pt idx="11">
                  <c:v>9.8930000000000042E-3</c:v>
                </c:pt>
                <c:pt idx="12">
                  <c:v>1.0349999999999995</c:v>
                </c:pt>
                <c:pt idx="13">
                  <c:v>0.32370000000000015</c:v>
                </c:pt>
                <c:pt idx="14">
                  <c:v>7.7280000000000001E-2</c:v>
                </c:pt>
                <c:pt idx="15">
                  <c:v>1.1919999999999995</c:v>
                </c:pt>
                <c:pt idx="16">
                  <c:v>9.8370000000000037E-3</c:v>
                </c:pt>
                <c:pt idx="17">
                  <c:v>1.135</c:v>
                </c:pt>
                <c:pt idx="18">
                  <c:v>0.15670000000000006</c:v>
                </c:pt>
                <c:pt idx="19">
                  <c:v>0.16209999999999999</c:v>
                </c:pt>
                <c:pt idx="20">
                  <c:v>1.1439999999999995</c:v>
                </c:pt>
                <c:pt idx="21">
                  <c:v>8.7860000000000004E-3</c:v>
                </c:pt>
                <c:pt idx="22">
                  <c:v>1.1679999999999995</c:v>
                </c:pt>
                <c:pt idx="23">
                  <c:v>8.3280000000000007E-2</c:v>
                </c:pt>
                <c:pt idx="24">
                  <c:v>0.27600000000000002</c:v>
                </c:pt>
                <c:pt idx="25">
                  <c:v>1.0940000000000001</c:v>
                </c:pt>
                <c:pt idx="26">
                  <c:v>7.9600000000000035E-3</c:v>
                </c:pt>
                <c:pt idx="27">
                  <c:v>1.1850000000000001</c:v>
                </c:pt>
                <c:pt idx="28">
                  <c:v>2.785000000000001E-2</c:v>
                </c:pt>
                <c:pt idx="29">
                  <c:v>0.37940000000000013</c:v>
                </c:pt>
                <c:pt idx="30">
                  <c:v>1.0449999999999995</c:v>
                </c:pt>
                <c:pt idx="31">
                  <c:v>7.5670000000000017E-3</c:v>
                </c:pt>
                <c:pt idx="32">
                  <c:v>1.1870000000000001</c:v>
                </c:pt>
                <c:pt idx="33">
                  <c:v>3.0530000000000002E-2</c:v>
                </c:pt>
                <c:pt idx="34">
                  <c:v>0.44219999999999998</c:v>
                </c:pt>
                <c:pt idx="35">
                  <c:v>0.99519999999999997</c:v>
                </c:pt>
                <c:pt idx="36">
                  <c:v>7.3550000000000004E-3</c:v>
                </c:pt>
                <c:pt idx="37">
                  <c:v>1.1930000000000001</c:v>
                </c:pt>
                <c:pt idx="38">
                  <c:v>2.1159999999999998E-2</c:v>
                </c:pt>
                <c:pt idx="39">
                  <c:v>0.47320000000000001</c:v>
                </c:pt>
                <c:pt idx="40">
                  <c:v>0.9740000000000002</c:v>
                </c:pt>
                <c:pt idx="41">
                  <c:v>7.2180000000000022E-3</c:v>
                </c:pt>
                <c:pt idx="42">
                  <c:v>1.1940000000000004</c:v>
                </c:pt>
                <c:pt idx="43">
                  <c:v>2.0270000000000007E-2</c:v>
                </c:pt>
                <c:pt idx="44">
                  <c:v>0.48000000000000009</c:v>
                </c:pt>
                <c:pt idx="45">
                  <c:v>0.98949999999999982</c:v>
                </c:pt>
                <c:pt idx="46">
                  <c:v>7.295000000000002E-3</c:v>
                </c:pt>
                <c:pt idx="47">
                  <c:v>1.1919999999999995</c:v>
                </c:pt>
                <c:pt idx="48">
                  <c:v>1.4579999999999994E-2</c:v>
                </c:pt>
                <c:pt idx="49">
                  <c:v>0.45229999999999998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89536"/>
        <c:axId val="89091072"/>
      </c:lineChart>
      <c:catAx>
        <c:axId val="89089536"/>
        <c:scaling>
          <c:orientation val="minMax"/>
        </c:scaling>
        <c:delete val="1"/>
        <c:axPos val="b"/>
        <c:majorTickMark val="out"/>
        <c:minorTickMark val="none"/>
        <c:tickLblPos val="none"/>
        <c:crossAx val="89091072"/>
        <c:crosses val="autoZero"/>
        <c:auto val="1"/>
        <c:lblAlgn val="ctr"/>
        <c:lblOffset val="100"/>
        <c:noMultiLvlLbl val="0"/>
      </c:catAx>
      <c:valAx>
        <c:axId val="89091072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89089536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uwbpll_fcount_split!$B$582:$AY$582</c:f>
              <c:numCache>
                <c:formatCode>0.00E+00</c:formatCode>
                <c:ptCount val="50"/>
                <c:pt idx="0">
                  <c:v>-3.4540000000000016E-6</c:v>
                </c:pt>
                <c:pt idx="1">
                  <c:v>-4.5450000000000022E-6</c:v>
                </c:pt>
                <c:pt idx="2">
                  <c:v>2.5110000000000009E-5</c:v>
                </c:pt>
                <c:pt idx="3">
                  <c:v>0.9274</c:v>
                </c:pt>
                <c:pt idx="4">
                  <c:v>1.1980000000000004</c:v>
                </c:pt>
                <c:pt idx="5">
                  <c:v>1.2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1.2</c:v>
                </c:pt>
                <c:pt idx="10">
                  <c:v>1.2</c:v>
                </c:pt>
                <c:pt idx="11">
                  <c:v>1.2</c:v>
                </c:pt>
                <c:pt idx="12">
                  <c:v>1.2</c:v>
                </c:pt>
                <c:pt idx="13">
                  <c:v>1.2</c:v>
                </c:pt>
                <c:pt idx="14">
                  <c:v>1.1980000000000004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1.2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1.2</c:v>
                </c:pt>
                <c:pt idx="25">
                  <c:v>1.2</c:v>
                </c:pt>
                <c:pt idx="26">
                  <c:v>1.202</c:v>
                </c:pt>
                <c:pt idx="27">
                  <c:v>0.23680000000000001</c:v>
                </c:pt>
                <c:pt idx="28">
                  <c:v>2.7930000000000018E-4</c:v>
                </c:pt>
                <c:pt idx="29">
                  <c:v>3.1300000000000015E-5</c:v>
                </c:pt>
                <c:pt idx="30">
                  <c:v>1.3130000000000005E-5</c:v>
                </c:pt>
                <c:pt idx="31">
                  <c:v>1.2119999999999999E-5</c:v>
                </c:pt>
                <c:pt idx="32">
                  <c:v>2.514000000000001E-5</c:v>
                </c:pt>
                <c:pt idx="33">
                  <c:v>3.6890000000000027E-6</c:v>
                </c:pt>
                <c:pt idx="34">
                  <c:v>7.7500000000000037E-6</c:v>
                </c:pt>
                <c:pt idx="35">
                  <c:v>7.0090000000000052E-6</c:v>
                </c:pt>
                <c:pt idx="36">
                  <c:v>5.0540000000000019E-6</c:v>
                </c:pt>
                <c:pt idx="37">
                  <c:v>2.3510000000000009E-6</c:v>
                </c:pt>
                <c:pt idx="38">
                  <c:v>5.435000000000003E-6</c:v>
                </c:pt>
                <c:pt idx="39">
                  <c:v>1.6169999999999999E-3</c:v>
                </c:pt>
                <c:pt idx="40">
                  <c:v>-1.1970000000000009E-5</c:v>
                </c:pt>
                <c:pt idx="41">
                  <c:v>0</c:v>
                </c:pt>
                <c:pt idx="42">
                  <c:v>-1.2320000000000009E-6</c:v>
                </c:pt>
                <c:pt idx="43">
                  <c:v>2.7100000000000016E-6</c:v>
                </c:pt>
                <c:pt idx="44">
                  <c:v>-5.8870000000000023E-6</c:v>
                </c:pt>
                <c:pt idx="45">
                  <c:v>5.0900000000000034E-7</c:v>
                </c:pt>
                <c:pt idx="46">
                  <c:v>3.3290000000000019E-6</c:v>
                </c:pt>
                <c:pt idx="47">
                  <c:v>-5.3490000000000025E-6</c:v>
                </c:pt>
                <c:pt idx="48">
                  <c:v>1.8580000000000013E-6</c:v>
                </c:pt>
                <c:pt idx="49">
                  <c:v>3.9260000000000019E-6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574336"/>
        <c:axId val="102576128"/>
      </c:lineChart>
      <c:catAx>
        <c:axId val="102574336"/>
        <c:scaling>
          <c:orientation val="minMax"/>
        </c:scaling>
        <c:delete val="1"/>
        <c:axPos val="b"/>
        <c:majorTickMark val="out"/>
        <c:minorTickMark val="none"/>
        <c:tickLblPos val="none"/>
        <c:crossAx val="102576128"/>
        <c:crosses val="autoZero"/>
        <c:auto val="1"/>
        <c:lblAlgn val="ctr"/>
        <c:lblOffset val="100"/>
        <c:noMultiLvlLbl val="0"/>
      </c:catAx>
      <c:valAx>
        <c:axId val="102576128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102574336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uwbpll_fcount_split!$B$1536:$AY$1536</c:f>
              <c:numCache>
                <c:formatCode>0.00E+00</c:formatCode>
                <c:ptCount val="50"/>
                <c:pt idx="0">
                  <c:v>1.2</c:v>
                </c:pt>
                <c:pt idx="1">
                  <c:v>1.2029999999999996</c:v>
                </c:pt>
                <c:pt idx="2">
                  <c:v>8.1100000000000005E-2</c:v>
                </c:pt>
                <c:pt idx="3">
                  <c:v>-2.205000000000001E-4</c:v>
                </c:pt>
                <c:pt idx="4">
                  <c:v>-8.2180000000000003E-5</c:v>
                </c:pt>
                <c:pt idx="5">
                  <c:v>-4.1149999999999997E-5</c:v>
                </c:pt>
                <c:pt idx="6">
                  <c:v>-2.5600000000000009E-5</c:v>
                </c:pt>
                <c:pt idx="7">
                  <c:v>-1.5750000000000007E-5</c:v>
                </c:pt>
                <c:pt idx="8">
                  <c:v>-1.9990000000000014E-5</c:v>
                </c:pt>
                <c:pt idx="9">
                  <c:v>1.4289999999999999E-3</c:v>
                </c:pt>
                <c:pt idx="10">
                  <c:v>-2.2540000000000015E-5</c:v>
                </c:pt>
                <c:pt idx="11">
                  <c:v>-1.5960000000000013E-5</c:v>
                </c:pt>
                <c:pt idx="12">
                  <c:v>-7.9250000000000029E-6</c:v>
                </c:pt>
                <c:pt idx="13">
                  <c:v>-1.1950000000000008E-5</c:v>
                </c:pt>
                <c:pt idx="14">
                  <c:v>-1.0210000000000004E-5</c:v>
                </c:pt>
                <c:pt idx="15">
                  <c:v>-8.841000000000004E-6</c:v>
                </c:pt>
                <c:pt idx="16">
                  <c:v>1.8230000000000007E-4</c:v>
                </c:pt>
                <c:pt idx="17">
                  <c:v>1.04</c:v>
                </c:pt>
                <c:pt idx="18">
                  <c:v>1.1990000000000001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1.1980000000000004</c:v>
                </c:pt>
                <c:pt idx="25">
                  <c:v>1.2</c:v>
                </c:pt>
                <c:pt idx="26">
                  <c:v>1.2</c:v>
                </c:pt>
                <c:pt idx="27">
                  <c:v>1.2</c:v>
                </c:pt>
                <c:pt idx="28">
                  <c:v>1.2</c:v>
                </c:pt>
                <c:pt idx="29">
                  <c:v>1.2</c:v>
                </c:pt>
                <c:pt idx="30">
                  <c:v>1.2</c:v>
                </c:pt>
                <c:pt idx="31">
                  <c:v>1.2</c:v>
                </c:pt>
                <c:pt idx="32">
                  <c:v>1.22</c:v>
                </c:pt>
                <c:pt idx="33">
                  <c:v>6.8279999999999999E-3</c:v>
                </c:pt>
                <c:pt idx="34">
                  <c:v>6.3629999999999999E-5</c:v>
                </c:pt>
                <c:pt idx="35">
                  <c:v>2.3060000000000006E-5</c:v>
                </c:pt>
                <c:pt idx="36">
                  <c:v>8.4760000000000083E-6</c:v>
                </c:pt>
                <c:pt idx="37">
                  <c:v>7.7330000000000071E-6</c:v>
                </c:pt>
                <c:pt idx="38">
                  <c:v>4.3960000000000025E-6</c:v>
                </c:pt>
                <c:pt idx="39">
                  <c:v>2.5470000000000012E-5</c:v>
                </c:pt>
                <c:pt idx="40">
                  <c:v>4.1100000000000002E-4</c:v>
                </c:pt>
                <c:pt idx="41">
                  <c:v>5.6200000000000021E-6</c:v>
                </c:pt>
                <c:pt idx="42">
                  <c:v>1.1520000000000008E-5</c:v>
                </c:pt>
                <c:pt idx="43">
                  <c:v>1.2979999999999999E-5</c:v>
                </c:pt>
                <c:pt idx="44">
                  <c:v>-8.8450000000000081E-7</c:v>
                </c:pt>
                <c:pt idx="45">
                  <c:v>2.0760000000000001E-6</c:v>
                </c:pt>
                <c:pt idx="46">
                  <c:v>-3.510000000000002E-6</c:v>
                </c:pt>
                <c:pt idx="47">
                  <c:v>-4.8809999999999999E-3</c:v>
                </c:pt>
                <c:pt idx="48">
                  <c:v>1.1879999999999995</c:v>
                </c:pt>
                <c:pt idx="49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587392"/>
        <c:axId val="102597376"/>
      </c:lineChart>
      <c:catAx>
        <c:axId val="102587392"/>
        <c:scaling>
          <c:orientation val="minMax"/>
        </c:scaling>
        <c:delete val="1"/>
        <c:axPos val="b"/>
        <c:majorTickMark val="out"/>
        <c:minorTickMark val="none"/>
        <c:tickLblPos val="none"/>
        <c:crossAx val="102597376"/>
        <c:crosses val="autoZero"/>
        <c:auto val="1"/>
        <c:lblAlgn val="ctr"/>
        <c:lblOffset val="100"/>
        <c:noMultiLvlLbl val="0"/>
      </c:catAx>
      <c:valAx>
        <c:axId val="102597376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102587392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val>
            <c:numRef>
              <c:f>uwbpll_fcount_split!$B$2431:$AY$2431</c:f>
              <c:numCache>
                <c:formatCode>0.00E+00</c:formatCode>
                <c:ptCount val="50"/>
                <c:pt idx="0">
                  <c:v>6.9550000000000048E-7</c:v>
                </c:pt>
                <c:pt idx="1">
                  <c:v>5.1350000000000034E-6</c:v>
                </c:pt>
                <c:pt idx="2">
                  <c:v>-1.848000000000001E-6</c:v>
                </c:pt>
                <c:pt idx="3">
                  <c:v>9.5910000000000048E-7</c:v>
                </c:pt>
                <c:pt idx="4">
                  <c:v>2.3740000000000006E-5</c:v>
                </c:pt>
                <c:pt idx="5">
                  <c:v>1.1599999999999995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1.2</c:v>
                </c:pt>
                <c:pt idx="10">
                  <c:v>1.2</c:v>
                </c:pt>
                <c:pt idx="11">
                  <c:v>1.2</c:v>
                </c:pt>
                <c:pt idx="12">
                  <c:v>1.2</c:v>
                </c:pt>
                <c:pt idx="13">
                  <c:v>1.2</c:v>
                </c:pt>
                <c:pt idx="14">
                  <c:v>1.1980000000000004</c:v>
                </c:pt>
                <c:pt idx="15">
                  <c:v>1.2</c:v>
                </c:pt>
                <c:pt idx="16">
                  <c:v>1.2</c:v>
                </c:pt>
                <c:pt idx="17">
                  <c:v>1.2</c:v>
                </c:pt>
                <c:pt idx="18">
                  <c:v>1.2</c:v>
                </c:pt>
                <c:pt idx="19">
                  <c:v>1.2</c:v>
                </c:pt>
                <c:pt idx="20">
                  <c:v>1.2</c:v>
                </c:pt>
                <c:pt idx="21">
                  <c:v>1.2</c:v>
                </c:pt>
                <c:pt idx="22">
                  <c:v>1.2</c:v>
                </c:pt>
                <c:pt idx="23">
                  <c:v>1.2</c:v>
                </c:pt>
                <c:pt idx="24">
                  <c:v>1.1980000000000004</c:v>
                </c:pt>
                <c:pt idx="25">
                  <c:v>-1.6570000000000005E-3</c:v>
                </c:pt>
                <c:pt idx="26">
                  <c:v>-1.6090000000000006E-4</c:v>
                </c:pt>
                <c:pt idx="27">
                  <c:v>-7.1610000000000028E-5</c:v>
                </c:pt>
                <c:pt idx="28">
                  <c:v>-2.6810000000000016E-5</c:v>
                </c:pt>
                <c:pt idx="29">
                  <c:v>-3.5530000000000021E-5</c:v>
                </c:pt>
                <c:pt idx="30">
                  <c:v>-2.0210000000000008E-5</c:v>
                </c:pt>
                <c:pt idx="31">
                  <c:v>-1.5510000000000006E-5</c:v>
                </c:pt>
                <c:pt idx="32">
                  <c:v>-1.5810000000000006E-5</c:v>
                </c:pt>
                <c:pt idx="33">
                  <c:v>-4.1679999999999997E-6</c:v>
                </c:pt>
                <c:pt idx="34">
                  <c:v>8.4250000000000048E-4</c:v>
                </c:pt>
                <c:pt idx="35">
                  <c:v>-1.9160000000000013E-5</c:v>
                </c:pt>
                <c:pt idx="36">
                  <c:v>-1.4560000000000006E-5</c:v>
                </c:pt>
                <c:pt idx="37">
                  <c:v>-1.3650000000000007E-5</c:v>
                </c:pt>
                <c:pt idx="38">
                  <c:v>-2.1840000000000019E-6</c:v>
                </c:pt>
                <c:pt idx="39">
                  <c:v>-1.5550000000000005E-5</c:v>
                </c:pt>
                <c:pt idx="40">
                  <c:v>-4.1600000000000017E-6</c:v>
                </c:pt>
                <c:pt idx="41">
                  <c:v>-6.1180000000000022E-6</c:v>
                </c:pt>
                <c:pt idx="42">
                  <c:v>-6.3380000000000044E-6</c:v>
                </c:pt>
                <c:pt idx="43">
                  <c:v>-6.6120000000000021E-6</c:v>
                </c:pt>
                <c:pt idx="44">
                  <c:v>9.4360000000000041E-2</c:v>
                </c:pt>
                <c:pt idx="45">
                  <c:v>1.1980000000000004</c:v>
                </c:pt>
                <c:pt idx="46">
                  <c:v>1.2</c:v>
                </c:pt>
                <c:pt idx="47">
                  <c:v>1.2</c:v>
                </c:pt>
                <c:pt idx="48">
                  <c:v>1.2</c:v>
                </c:pt>
                <c:pt idx="49">
                  <c:v>1.2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617088"/>
        <c:axId val="102618624"/>
      </c:lineChart>
      <c:catAx>
        <c:axId val="102617088"/>
        <c:scaling>
          <c:orientation val="minMax"/>
        </c:scaling>
        <c:delete val="1"/>
        <c:axPos val="b"/>
        <c:majorTickMark val="out"/>
        <c:minorTickMark val="none"/>
        <c:tickLblPos val="none"/>
        <c:crossAx val="102618624"/>
        <c:crosses val="autoZero"/>
        <c:auto val="1"/>
        <c:lblAlgn val="ctr"/>
        <c:lblOffset val="100"/>
        <c:noMultiLvlLbl val="0"/>
      </c:catAx>
      <c:valAx>
        <c:axId val="102618624"/>
        <c:scaling>
          <c:orientation val="minMax"/>
          <c:max val="1.2"/>
          <c:min val="0"/>
        </c:scaling>
        <c:delete val="1"/>
        <c:axPos val="l"/>
        <c:majorGridlines>
          <c:spPr>
            <a:ln>
              <a:solidFill>
                <a:schemeClr val="accent6">
                  <a:lumMod val="50000"/>
                </a:schemeClr>
              </a:solidFill>
              <a:prstDash val="dash"/>
            </a:ln>
          </c:spPr>
        </c:majorGridlines>
        <c:numFmt formatCode="0.00E+00" sourceLinked="1"/>
        <c:majorTickMark val="out"/>
        <c:minorTickMark val="none"/>
        <c:tickLblPos val="none"/>
        <c:crossAx val="102617088"/>
        <c:crosses val="autoZero"/>
        <c:crossBetween val="between"/>
        <c:majorUnit val="0.60000000000000064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0409568888219201E-2"/>
          <c:y val="3.4874632312282994E-2"/>
          <c:w val="0.89330246856794937"/>
          <c:h val="0.81833512318982549"/>
        </c:manualLayout>
      </c:layout>
      <c:lineChart>
        <c:grouping val="standard"/>
        <c:varyColors val="0"/>
        <c:ser>
          <c:idx val="0"/>
          <c:order val="0"/>
          <c:spPr>
            <a:ln w="63500">
              <a:solidFill>
                <a:srgbClr val="33CC33"/>
              </a:solidFill>
            </a:ln>
          </c:spPr>
          <c:marker>
            <c:symbol val="none"/>
          </c:marker>
          <c:val>
            <c:numRef>
              <c:f>Sheet1!$A$2:$OJ$2</c:f>
              <c:numCache>
                <c:formatCode>General</c:formatCode>
                <c:ptCount val="4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70</c:v>
                </c:pt>
                <c:pt idx="73">
                  <c:v>71</c:v>
                </c:pt>
                <c:pt idx="74">
                  <c:v>72</c:v>
                </c:pt>
                <c:pt idx="75">
                  <c:v>72</c:v>
                </c:pt>
                <c:pt idx="76">
                  <c:v>72</c:v>
                </c:pt>
                <c:pt idx="77">
                  <c:v>72</c:v>
                </c:pt>
                <c:pt idx="78">
                  <c:v>72</c:v>
                </c:pt>
                <c:pt idx="79">
                  <c:v>72</c:v>
                </c:pt>
                <c:pt idx="80">
                  <c:v>72</c:v>
                </c:pt>
                <c:pt idx="81">
                  <c:v>72</c:v>
                </c:pt>
                <c:pt idx="82">
                  <c:v>72</c:v>
                </c:pt>
                <c:pt idx="83">
                  <c:v>72</c:v>
                </c:pt>
                <c:pt idx="84">
                  <c:v>72</c:v>
                </c:pt>
                <c:pt idx="85">
                  <c:v>73</c:v>
                </c:pt>
                <c:pt idx="86">
                  <c:v>73</c:v>
                </c:pt>
                <c:pt idx="87">
                  <c:v>73</c:v>
                </c:pt>
                <c:pt idx="88">
                  <c:v>73</c:v>
                </c:pt>
                <c:pt idx="89">
                  <c:v>73</c:v>
                </c:pt>
                <c:pt idx="90">
                  <c:v>73</c:v>
                </c:pt>
                <c:pt idx="91">
                  <c:v>73</c:v>
                </c:pt>
                <c:pt idx="92">
                  <c:v>73</c:v>
                </c:pt>
                <c:pt idx="93">
                  <c:v>74</c:v>
                </c:pt>
                <c:pt idx="94">
                  <c:v>74</c:v>
                </c:pt>
                <c:pt idx="95">
                  <c:v>75</c:v>
                </c:pt>
                <c:pt idx="96">
                  <c:v>75</c:v>
                </c:pt>
                <c:pt idx="97">
                  <c:v>75</c:v>
                </c:pt>
                <c:pt idx="98">
                  <c:v>75</c:v>
                </c:pt>
                <c:pt idx="99">
                  <c:v>75</c:v>
                </c:pt>
                <c:pt idx="100">
                  <c:v>76</c:v>
                </c:pt>
                <c:pt idx="101">
                  <c:v>77</c:v>
                </c:pt>
                <c:pt idx="102">
                  <c:v>77</c:v>
                </c:pt>
                <c:pt idx="103">
                  <c:v>78</c:v>
                </c:pt>
                <c:pt idx="104">
                  <c:v>78</c:v>
                </c:pt>
                <c:pt idx="105">
                  <c:v>78</c:v>
                </c:pt>
                <c:pt idx="106">
                  <c:v>78</c:v>
                </c:pt>
                <c:pt idx="107">
                  <c:v>78</c:v>
                </c:pt>
                <c:pt idx="108">
                  <c:v>78</c:v>
                </c:pt>
                <c:pt idx="109">
                  <c:v>78</c:v>
                </c:pt>
                <c:pt idx="110">
                  <c:v>78</c:v>
                </c:pt>
                <c:pt idx="111">
                  <c:v>78</c:v>
                </c:pt>
                <c:pt idx="112">
                  <c:v>79</c:v>
                </c:pt>
                <c:pt idx="113">
                  <c:v>79</c:v>
                </c:pt>
                <c:pt idx="114">
                  <c:v>79</c:v>
                </c:pt>
                <c:pt idx="115">
                  <c:v>79</c:v>
                </c:pt>
                <c:pt idx="116">
                  <c:v>79</c:v>
                </c:pt>
                <c:pt idx="117">
                  <c:v>79</c:v>
                </c:pt>
                <c:pt idx="118">
                  <c:v>79</c:v>
                </c:pt>
                <c:pt idx="119">
                  <c:v>80</c:v>
                </c:pt>
                <c:pt idx="120">
                  <c:v>80</c:v>
                </c:pt>
                <c:pt idx="121">
                  <c:v>80</c:v>
                </c:pt>
                <c:pt idx="122">
                  <c:v>80</c:v>
                </c:pt>
                <c:pt idx="123">
                  <c:v>80</c:v>
                </c:pt>
                <c:pt idx="124">
                  <c:v>80</c:v>
                </c:pt>
                <c:pt idx="125">
                  <c:v>80</c:v>
                </c:pt>
                <c:pt idx="126">
                  <c:v>80</c:v>
                </c:pt>
                <c:pt idx="127">
                  <c:v>80</c:v>
                </c:pt>
                <c:pt idx="128">
                  <c:v>81</c:v>
                </c:pt>
                <c:pt idx="129">
                  <c:v>81</c:v>
                </c:pt>
                <c:pt idx="130">
                  <c:v>81</c:v>
                </c:pt>
                <c:pt idx="131">
                  <c:v>81</c:v>
                </c:pt>
                <c:pt idx="132">
                  <c:v>81</c:v>
                </c:pt>
                <c:pt idx="133">
                  <c:v>81</c:v>
                </c:pt>
                <c:pt idx="134">
                  <c:v>81</c:v>
                </c:pt>
                <c:pt idx="135">
                  <c:v>81</c:v>
                </c:pt>
                <c:pt idx="136">
                  <c:v>81</c:v>
                </c:pt>
                <c:pt idx="137">
                  <c:v>82</c:v>
                </c:pt>
                <c:pt idx="138">
                  <c:v>82</c:v>
                </c:pt>
                <c:pt idx="139">
                  <c:v>82</c:v>
                </c:pt>
                <c:pt idx="140">
                  <c:v>82</c:v>
                </c:pt>
                <c:pt idx="141">
                  <c:v>82</c:v>
                </c:pt>
                <c:pt idx="142">
                  <c:v>82</c:v>
                </c:pt>
                <c:pt idx="143">
                  <c:v>82</c:v>
                </c:pt>
                <c:pt idx="144">
                  <c:v>83</c:v>
                </c:pt>
                <c:pt idx="145">
                  <c:v>83</c:v>
                </c:pt>
                <c:pt idx="146">
                  <c:v>83</c:v>
                </c:pt>
                <c:pt idx="147">
                  <c:v>83</c:v>
                </c:pt>
                <c:pt idx="148">
                  <c:v>83</c:v>
                </c:pt>
                <c:pt idx="149">
                  <c:v>84</c:v>
                </c:pt>
                <c:pt idx="150">
                  <c:v>84</c:v>
                </c:pt>
                <c:pt idx="151">
                  <c:v>84</c:v>
                </c:pt>
                <c:pt idx="152">
                  <c:v>84</c:v>
                </c:pt>
              </c:numCache>
            </c:numRef>
          </c:val>
          <c:smooth val="0"/>
        </c:ser>
        <c:ser>
          <c:idx val="1"/>
          <c:order val="1"/>
          <c:spPr>
            <a:ln w="63500">
              <a:solidFill>
                <a:schemeClr val="tx2"/>
              </a:solidFill>
            </a:ln>
          </c:spPr>
          <c:marker>
            <c:symbol val="none"/>
          </c:marker>
          <c:val>
            <c:numRef>
              <c:f>Sheet1!$A$3:$OJ$3</c:f>
              <c:numCache>
                <c:formatCode>General</c:formatCode>
                <c:ptCount val="4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18</c:v>
                </c:pt>
                <c:pt idx="20">
                  <c:v>19</c:v>
                </c:pt>
                <c:pt idx="21">
                  <c:v>20</c:v>
                </c:pt>
                <c:pt idx="22">
                  <c:v>20</c:v>
                </c:pt>
                <c:pt idx="23">
                  <c:v>20</c:v>
                </c:pt>
                <c:pt idx="24">
                  <c:v>21</c:v>
                </c:pt>
                <c:pt idx="25">
                  <c:v>22</c:v>
                </c:pt>
                <c:pt idx="26">
                  <c:v>23</c:v>
                </c:pt>
                <c:pt idx="27">
                  <c:v>23</c:v>
                </c:pt>
                <c:pt idx="28">
                  <c:v>24</c:v>
                </c:pt>
                <c:pt idx="29">
                  <c:v>25</c:v>
                </c:pt>
                <c:pt idx="30">
                  <c:v>26</c:v>
                </c:pt>
                <c:pt idx="31">
                  <c:v>26</c:v>
                </c:pt>
                <c:pt idx="32">
                  <c:v>27</c:v>
                </c:pt>
                <c:pt idx="33">
                  <c:v>27</c:v>
                </c:pt>
                <c:pt idx="34">
                  <c:v>28</c:v>
                </c:pt>
                <c:pt idx="35">
                  <c:v>29</c:v>
                </c:pt>
                <c:pt idx="36">
                  <c:v>30</c:v>
                </c:pt>
                <c:pt idx="37">
                  <c:v>30</c:v>
                </c:pt>
                <c:pt idx="38">
                  <c:v>31</c:v>
                </c:pt>
                <c:pt idx="39">
                  <c:v>32</c:v>
                </c:pt>
                <c:pt idx="40">
                  <c:v>33</c:v>
                </c:pt>
                <c:pt idx="41">
                  <c:v>34</c:v>
                </c:pt>
                <c:pt idx="42">
                  <c:v>34</c:v>
                </c:pt>
                <c:pt idx="43">
                  <c:v>35</c:v>
                </c:pt>
                <c:pt idx="44">
                  <c:v>36</c:v>
                </c:pt>
                <c:pt idx="45">
                  <c:v>37</c:v>
                </c:pt>
                <c:pt idx="46">
                  <c:v>38</c:v>
                </c:pt>
                <c:pt idx="47">
                  <c:v>38</c:v>
                </c:pt>
                <c:pt idx="48">
                  <c:v>39</c:v>
                </c:pt>
                <c:pt idx="49">
                  <c:v>39</c:v>
                </c:pt>
                <c:pt idx="50">
                  <c:v>40</c:v>
                </c:pt>
                <c:pt idx="51">
                  <c:v>40</c:v>
                </c:pt>
                <c:pt idx="52">
                  <c:v>40</c:v>
                </c:pt>
                <c:pt idx="53">
                  <c:v>40</c:v>
                </c:pt>
                <c:pt idx="54">
                  <c:v>40</c:v>
                </c:pt>
                <c:pt idx="55">
                  <c:v>41</c:v>
                </c:pt>
                <c:pt idx="56">
                  <c:v>42</c:v>
                </c:pt>
                <c:pt idx="57">
                  <c:v>42</c:v>
                </c:pt>
                <c:pt idx="58">
                  <c:v>42</c:v>
                </c:pt>
                <c:pt idx="59">
                  <c:v>42</c:v>
                </c:pt>
                <c:pt idx="60">
                  <c:v>43</c:v>
                </c:pt>
                <c:pt idx="61">
                  <c:v>44</c:v>
                </c:pt>
                <c:pt idx="62">
                  <c:v>45</c:v>
                </c:pt>
                <c:pt idx="63">
                  <c:v>46</c:v>
                </c:pt>
                <c:pt idx="64">
                  <c:v>47</c:v>
                </c:pt>
                <c:pt idx="65">
                  <c:v>47</c:v>
                </c:pt>
                <c:pt idx="66">
                  <c:v>48</c:v>
                </c:pt>
                <c:pt idx="67">
                  <c:v>48</c:v>
                </c:pt>
                <c:pt idx="68">
                  <c:v>48</c:v>
                </c:pt>
                <c:pt idx="69">
                  <c:v>48</c:v>
                </c:pt>
                <c:pt idx="70">
                  <c:v>48</c:v>
                </c:pt>
                <c:pt idx="71">
                  <c:v>49</c:v>
                </c:pt>
                <c:pt idx="72">
                  <c:v>50</c:v>
                </c:pt>
                <c:pt idx="73">
                  <c:v>51</c:v>
                </c:pt>
                <c:pt idx="74">
                  <c:v>51</c:v>
                </c:pt>
                <c:pt idx="75">
                  <c:v>52</c:v>
                </c:pt>
                <c:pt idx="76">
                  <c:v>52</c:v>
                </c:pt>
                <c:pt idx="77">
                  <c:v>53</c:v>
                </c:pt>
                <c:pt idx="78">
                  <c:v>54</c:v>
                </c:pt>
                <c:pt idx="79">
                  <c:v>55</c:v>
                </c:pt>
                <c:pt idx="80">
                  <c:v>55</c:v>
                </c:pt>
                <c:pt idx="81">
                  <c:v>55</c:v>
                </c:pt>
                <c:pt idx="82">
                  <c:v>56</c:v>
                </c:pt>
                <c:pt idx="83">
                  <c:v>56</c:v>
                </c:pt>
                <c:pt idx="84">
                  <c:v>57</c:v>
                </c:pt>
                <c:pt idx="85">
                  <c:v>58</c:v>
                </c:pt>
                <c:pt idx="86">
                  <c:v>58</c:v>
                </c:pt>
                <c:pt idx="87">
                  <c:v>58</c:v>
                </c:pt>
                <c:pt idx="88">
                  <c:v>58</c:v>
                </c:pt>
                <c:pt idx="89">
                  <c:v>58</c:v>
                </c:pt>
                <c:pt idx="90">
                  <c:v>58</c:v>
                </c:pt>
                <c:pt idx="91">
                  <c:v>58</c:v>
                </c:pt>
                <c:pt idx="92">
                  <c:v>59</c:v>
                </c:pt>
                <c:pt idx="93">
                  <c:v>59</c:v>
                </c:pt>
                <c:pt idx="94">
                  <c:v>60</c:v>
                </c:pt>
                <c:pt idx="95">
                  <c:v>60</c:v>
                </c:pt>
                <c:pt idx="96">
                  <c:v>61</c:v>
                </c:pt>
                <c:pt idx="97">
                  <c:v>62</c:v>
                </c:pt>
                <c:pt idx="98">
                  <c:v>62</c:v>
                </c:pt>
                <c:pt idx="99">
                  <c:v>62</c:v>
                </c:pt>
                <c:pt idx="100">
                  <c:v>63</c:v>
                </c:pt>
                <c:pt idx="101">
                  <c:v>64</c:v>
                </c:pt>
                <c:pt idx="102">
                  <c:v>64</c:v>
                </c:pt>
                <c:pt idx="103">
                  <c:v>64</c:v>
                </c:pt>
                <c:pt idx="104">
                  <c:v>64</c:v>
                </c:pt>
                <c:pt idx="105">
                  <c:v>64</c:v>
                </c:pt>
                <c:pt idx="106">
                  <c:v>64</c:v>
                </c:pt>
                <c:pt idx="107">
                  <c:v>64</c:v>
                </c:pt>
                <c:pt idx="108">
                  <c:v>65</c:v>
                </c:pt>
                <c:pt idx="109">
                  <c:v>66</c:v>
                </c:pt>
                <c:pt idx="110">
                  <c:v>66</c:v>
                </c:pt>
                <c:pt idx="111">
                  <c:v>66</c:v>
                </c:pt>
                <c:pt idx="112">
                  <c:v>66</c:v>
                </c:pt>
                <c:pt idx="113">
                  <c:v>66</c:v>
                </c:pt>
                <c:pt idx="114">
                  <c:v>66</c:v>
                </c:pt>
                <c:pt idx="115">
                  <c:v>66</c:v>
                </c:pt>
                <c:pt idx="116">
                  <c:v>66</c:v>
                </c:pt>
                <c:pt idx="117">
                  <c:v>66</c:v>
                </c:pt>
                <c:pt idx="118">
                  <c:v>66</c:v>
                </c:pt>
                <c:pt idx="119">
                  <c:v>66</c:v>
                </c:pt>
                <c:pt idx="120">
                  <c:v>66</c:v>
                </c:pt>
                <c:pt idx="121">
                  <c:v>66</c:v>
                </c:pt>
                <c:pt idx="122">
                  <c:v>66</c:v>
                </c:pt>
                <c:pt idx="123">
                  <c:v>66</c:v>
                </c:pt>
                <c:pt idx="124">
                  <c:v>66</c:v>
                </c:pt>
                <c:pt idx="125">
                  <c:v>67</c:v>
                </c:pt>
                <c:pt idx="126">
                  <c:v>67</c:v>
                </c:pt>
                <c:pt idx="127">
                  <c:v>67</c:v>
                </c:pt>
                <c:pt idx="128">
                  <c:v>67</c:v>
                </c:pt>
                <c:pt idx="129">
                  <c:v>67</c:v>
                </c:pt>
                <c:pt idx="130">
                  <c:v>67</c:v>
                </c:pt>
                <c:pt idx="131">
                  <c:v>67</c:v>
                </c:pt>
                <c:pt idx="132">
                  <c:v>67</c:v>
                </c:pt>
                <c:pt idx="133">
                  <c:v>67</c:v>
                </c:pt>
                <c:pt idx="134">
                  <c:v>67</c:v>
                </c:pt>
                <c:pt idx="135">
                  <c:v>67</c:v>
                </c:pt>
                <c:pt idx="136">
                  <c:v>67</c:v>
                </c:pt>
                <c:pt idx="137">
                  <c:v>67</c:v>
                </c:pt>
                <c:pt idx="138">
                  <c:v>67</c:v>
                </c:pt>
                <c:pt idx="139">
                  <c:v>67</c:v>
                </c:pt>
                <c:pt idx="140">
                  <c:v>67</c:v>
                </c:pt>
                <c:pt idx="141">
                  <c:v>67</c:v>
                </c:pt>
                <c:pt idx="142">
                  <c:v>67</c:v>
                </c:pt>
                <c:pt idx="143">
                  <c:v>67</c:v>
                </c:pt>
                <c:pt idx="144">
                  <c:v>67</c:v>
                </c:pt>
                <c:pt idx="145">
                  <c:v>67</c:v>
                </c:pt>
                <c:pt idx="146">
                  <c:v>68</c:v>
                </c:pt>
                <c:pt idx="147">
                  <c:v>68</c:v>
                </c:pt>
                <c:pt idx="148">
                  <c:v>68</c:v>
                </c:pt>
                <c:pt idx="149">
                  <c:v>68</c:v>
                </c:pt>
                <c:pt idx="150">
                  <c:v>68</c:v>
                </c:pt>
                <c:pt idx="151">
                  <c:v>69</c:v>
                </c:pt>
                <c:pt idx="152">
                  <c:v>70</c:v>
                </c:pt>
                <c:pt idx="153">
                  <c:v>70</c:v>
                </c:pt>
                <c:pt idx="154">
                  <c:v>71</c:v>
                </c:pt>
                <c:pt idx="155">
                  <c:v>71</c:v>
                </c:pt>
                <c:pt idx="156">
                  <c:v>71</c:v>
                </c:pt>
                <c:pt idx="157">
                  <c:v>71</c:v>
                </c:pt>
                <c:pt idx="158">
                  <c:v>71</c:v>
                </c:pt>
                <c:pt idx="159">
                  <c:v>71</c:v>
                </c:pt>
                <c:pt idx="160">
                  <c:v>71</c:v>
                </c:pt>
                <c:pt idx="161">
                  <c:v>71</c:v>
                </c:pt>
                <c:pt idx="162">
                  <c:v>71</c:v>
                </c:pt>
                <c:pt idx="163">
                  <c:v>71</c:v>
                </c:pt>
                <c:pt idx="164">
                  <c:v>71</c:v>
                </c:pt>
                <c:pt idx="165">
                  <c:v>71</c:v>
                </c:pt>
                <c:pt idx="166">
                  <c:v>71</c:v>
                </c:pt>
                <c:pt idx="167">
                  <c:v>71</c:v>
                </c:pt>
                <c:pt idx="168">
                  <c:v>71</c:v>
                </c:pt>
                <c:pt idx="169">
                  <c:v>71</c:v>
                </c:pt>
                <c:pt idx="170">
                  <c:v>71</c:v>
                </c:pt>
                <c:pt idx="171">
                  <c:v>71</c:v>
                </c:pt>
                <c:pt idx="172">
                  <c:v>71</c:v>
                </c:pt>
                <c:pt idx="173">
                  <c:v>71</c:v>
                </c:pt>
                <c:pt idx="174">
                  <c:v>71</c:v>
                </c:pt>
                <c:pt idx="175">
                  <c:v>71</c:v>
                </c:pt>
                <c:pt idx="176">
                  <c:v>71</c:v>
                </c:pt>
                <c:pt idx="177">
                  <c:v>71</c:v>
                </c:pt>
                <c:pt idx="178">
                  <c:v>71</c:v>
                </c:pt>
                <c:pt idx="179">
                  <c:v>71</c:v>
                </c:pt>
                <c:pt idx="180">
                  <c:v>71</c:v>
                </c:pt>
                <c:pt idx="181">
                  <c:v>71</c:v>
                </c:pt>
                <c:pt idx="182">
                  <c:v>71</c:v>
                </c:pt>
                <c:pt idx="183">
                  <c:v>71</c:v>
                </c:pt>
                <c:pt idx="184">
                  <c:v>71</c:v>
                </c:pt>
                <c:pt idx="185">
                  <c:v>71</c:v>
                </c:pt>
                <c:pt idx="186">
                  <c:v>72</c:v>
                </c:pt>
                <c:pt idx="187">
                  <c:v>72</c:v>
                </c:pt>
                <c:pt idx="188">
                  <c:v>72</c:v>
                </c:pt>
                <c:pt idx="189">
                  <c:v>73</c:v>
                </c:pt>
                <c:pt idx="190">
                  <c:v>73</c:v>
                </c:pt>
                <c:pt idx="191">
                  <c:v>73</c:v>
                </c:pt>
                <c:pt idx="192">
                  <c:v>73</c:v>
                </c:pt>
                <c:pt idx="193">
                  <c:v>73</c:v>
                </c:pt>
                <c:pt idx="194">
                  <c:v>73</c:v>
                </c:pt>
                <c:pt idx="195">
                  <c:v>73</c:v>
                </c:pt>
                <c:pt idx="196">
                  <c:v>73</c:v>
                </c:pt>
                <c:pt idx="197">
                  <c:v>73</c:v>
                </c:pt>
                <c:pt idx="198">
                  <c:v>74</c:v>
                </c:pt>
                <c:pt idx="199">
                  <c:v>74</c:v>
                </c:pt>
                <c:pt idx="200">
                  <c:v>74</c:v>
                </c:pt>
                <c:pt idx="201">
                  <c:v>74</c:v>
                </c:pt>
                <c:pt idx="202">
                  <c:v>74</c:v>
                </c:pt>
                <c:pt idx="203">
                  <c:v>74</c:v>
                </c:pt>
                <c:pt idx="204">
                  <c:v>74</c:v>
                </c:pt>
                <c:pt idx="205">
                  <c:v>74</c:v>
                </c:pt>
                <c:pt idx="206">
                  <c:v>74</c:v>
                </c:pt>
                <c:pt idx="207">
                  <c:v>74</c:v>
                </c:pt>
                <c:pt idx="208">
                  <c:v>74</c:v>
                </c:pt>
                <c:pt idx="209">
                  <c:v>74</c:v>
                </c:pt>
                <c:pt idx="210">
                  <c:v>74</c:v>
                </c:pt>
                <c:pt idx="211">
                  <c:v>74</c:v>
                </c:pt>
                <c:pt idx="212">
                  <c:v>74</c:v>
                </c:pt>
                <c:pt idx="213">
                  <c:v>74</c:v>
                </c:pt>
                <c:pt idx="214">
                  <c:v>75</c:v>
                </c:pt>
                <c:pt idx="215">
                  <c:v>76</c:v>
                </c:pt>
                <c:pt idx="216">
                  <c:v>76</c:v>
                </c:pt>
                <c:pt idx="217">
                  <c:v>76</c:v>
                </c:pt>
                <c:pt idx="218">
                  <c:v>76</c:v>
                </c:pt>
                <c:pt idx="219">
                  <c:v>76</c:v>
                </c:pt>
                <c:pt idx="220">
                  <c:v>76</c:v>
                </c:pt>
                <c:pt idx="221">
                  <c:v>76</c:v>
                </c:pt>
                <c:pt idx="222">
                  <c:v>76</c:v>
                </c:pt>
                <c:pt idx="223">
                  <c:v>76</c:v>
                </c:pt>
                <c:pt idx="224">
                  <c:v>76</c:v>
                </c:pt>
                <c:pt idx="225">
                  <c:v>76</c:v>
                </c:pt>
                <c:pt idx="226">
                  <c:v>76</c:v>
                </c:pt>
                <c:pt idx="227">
                  <c:v>76</c:v>
                </c:pt>
                <c:pt idx="228">
                  <c:v>76</c:v>
                </c:pt>
                <c:pt idx="229">
                  <c:v>76</c:v>
                </c:pt>
                <c:pt idx="230">
                  <c:v>76</c:v>
                </c:pt>
                <c:pt idx="231">
                  <c:v>77</c:v>
                </c:pt>
                <c:pt idx="232">
                  <c:v>77</c:v>
                </c:pt>
                <c:pt idx="233">
                  <c:v>77</c:v>
                </c:pt>
                <c:pt idx="234">
                  <c:v>77</c:v>
                </c:pt>
                <c:pt idx="235">
                  <c:v>77</c:v>
                </c:pt>
                <c:pt idx="236">
                  <c:v>77</c:v>
                </c:pt>
                <c:pt idx="237">
                  <c:v>77</c:v>
                </c:pt>
                <c:pt idx="238">
                  <c:v>77</c:v>
                </c:pt>
                <c:pt idx="239">
                  <c:v>78</c:v>
                </c:pt>
                <c:pt idx="240">
                  <c:v>78</c:v>
                </c:pt>
                <c:pt idx="241">
                  <c:v>78</c:v>
                </c:pt>
                <c:pt idx="242">
                  <c:v>78</c:v>
                </c:pt>
                <c:pt idx="243">
                  <c:v>78</c:v>
                </c:pt>
                <c:pt idx="244">
                  <c:v>78</c:v>
                </c:pt>
                <c:pt idx="245">
                  <c:v>78</c:v>
                </c:pt>
                <c:pt idx="246">
                  <c:v>78</c:v>
                </c:pt>
                <c:pt idx="247">
                  <c:v>78</c:v>
                </c:pt>
                <c:pt idx="248">
                  <c:v>78</c:v>
                </c:pt>
                <c:pt idx="249">
                  <c:v>78</c:v>
                </c:pt>
                <c:pt idx="250">
                  <c:v>78</c:v>
                </c:pt>
                <c:pt idx="251">
                  <c:v>78</c:v>
                </c:pt>
                <c:pt idx="252">
                  <c:v>78</c:v>
                </c:pt>
                <c:pt idx="253">
                  <c:v>79</c:v>
                </c:pt>
                <c:pt idx="254">
                  <c:v>79</c:v>
                </c:pt>
                <c:pt idx="255">
                  <c:v>79</c:v>
                </c:pt>
                <c:pt idx="256">
                  <c:v>79</c:v>
                </c:pt>
                <c:pt idx="257">
                  <c:v>79</c:v>
                </c:pt>
                <c:pt idx="258">
                  <c:v>79</c:v>
                </c:pt>
                <c:pt idx="259">
                  <c:v>79</c:v>
                </c:pt>
                <c:pt idx="260">
                  <c:v>79</c:v>
                </c:pt>
                <c:pt idx="261">
                  <c:v>79</c:v>
                </c:pt>
                <c:pt idx="262">
                  <c:v>79</c:v>
                </c:pt>
                <c:pt idx="263">
                  <c:v>79</c:v>
                </c:pt>
                <c:pt idx="264">
                  <c:v>79</c:v>
                </c:pt>
                <c:pt idx="265">
                  <c:v>79</c:v>
                </c:pt>
                <c:pt idx="266">
                  <c:v>79</c:v>
                </c:pt>
                <c:pt idx="267">
                  <c:v>79</c:v>
                </c:pt>
                <c:pt idx="268">
                  <c:v>79</c:v>
                </c:pt>
                <c:pt idx="269">
                  <c:v>79</c:v>
                </c:pt>
                <c:pt idx="270">
                  <c:v>79</c:v>
                </c:pt>
                <c:pt idx="271">
                  <c:v>79</c:v>
                </c:pt>
                <c:pt idx="272">
                  <c:v>79</c:v>
                </c:pt>
                <c:pt idx="273">
                  <c:v>79</c:v>
                </c:pt>
                <c:pt idx="274">
                  <c:v>79</c:v>
                </c:pt>
                <c:pt idx="275">
                  <c:v>79</c:v>
                </c:pt>
                <c:pt idx="276">
                  <c:v>79</c:v>
                </c:pt>
                <c:pt idx="277">
                  <c:v>79</c:v>
                </c:pt>
                <c:pt idx="278">
                  <c:v>79</c:v>
                </c:pt>
                <c:pt idx="279">
                  <c:v>80</c:v>
                </c:pt>
                <c:pt idx="280">
                  <c:v>80</c:v>
                </c:pt>
                <c:pt idx="281">
                  <c:v>80</c:v>
                </c:pt>
                <c:pt idx="282">
                  <c:v>80</c:v>
                </c:pt>
                <c:pt idx="283">
                  <c:v>80</c:v>
                </c:pt>
                <c:pt idx="284">
                  <c:v>80</c:v>
                </c:pt>
                <c:pt idx="285">
                  <c:v>80</c:v>
                </c:pt>
                <c:pt idx="286">
                  <c:v>80</c:v>
                </c:pt>
                <c:pt idx="287">
                  <c:v>80</c:v>
                </c:pt>
                <c:pt idx="288">
                  <c:v>80</c:v>
                </c:pt>
                <c:pt idx="289">
                  <c:v>80</c:v>
                </c:pt>
                <c:pt idx="290">
                  <c:v>80</c:v>
                </c:pt>
                <c:pt idx="291">
                  <c:v>80</c:v>
                </c:pt>
                <c:pt idx="292">
                  <c:v>80</c:v>
                </c:pt>
                <c:pt idx="293">
                  <c:v>80</c:v>
                </c:pt>
                <c:pt idx="294">
                  <c:v>80</c:v>
                </c:pt>
                <c:pt idx="295">
                  <c:v>80</c:v>
                </c:pt>
                <c:pt idx="296">
                  <c:v>80</c:v>
                </c:pt>
                <c:pt idx="297">
                  <c:v>80</c:v>
                </c:pt>
                <c:pt idx="298">
                  <c:v>80</c:v>
                </c:pt>
                <c:pt idx="299">
                  <c:v>80</c:v>
                </c:pt>
                <c:pt idx="300">
                  <c:v>80</c:v>
                </c:pt>
                <c:pt idx="301">
                  <c:v>80</c:v>
                </c:pt>
                <c:pt idx="302">
                  <c:v>80</c:v>
                </c:pt>
                <c:pt idx="303">
                  <c:v>80</c:v>
                </c:pt>
                <c:pt idx="304">
                  <c:v>80</c:v>
                </c:pt>
                <c:pt idx="305">
                  <c:v>80</c:v>
                </c:pt>
                <c:pt idx="306">
                  <c:v>80</c:v>
                </c:pt>
                <c:pt idx="307">
                  <c:v>80</c:v>
                </c:pt>
                <c:pt idx="308">
                  <c:v>80</c:v>
                </c:pt>
                <c:pt idx="309">
                  <c:v>80</c:v>
                </c:pt>
                <c:pt idx="310">
                  <c:v>80</c:v>
                </c:pt>
                <c:pt idx="311">
                  <c:v>80</c:v>
                </c:pt>
                <c:pt idx="312">
                  <c:v>80</c:v>
                </c:pt>
                <c:pt idx="313">
                  <c:v>80</c:v>
                </c:pt>
                <c:pt idx="314">
                  <c:v>80</c:v>
                </c:pt>
                <c:pt idx="315">
                  <c:v>81</c:v>
                </c:pt>
                <c:pt idx="316">
                  <c:v>81</c:v>
                </c:pt>
                <c:pt idx="317">
                  <c:v>81</c:v>
                </c:pt>
                <c:pt idx="318">
                  <c:v>81</c:v>
                </c:pt>
                <c:pt idx="319">
                  <c:v>81</c:v>
                </c:pt>
                <c:pt idx="320">
                  <c:v>81</c:v>
                </c:pt>
                <c:pt idx="321">
                  <c:v>81</c:v>
                </c:pt>
                <c:pt idx="322">
                  <c:v>81</c:v>
                </c:pt>
                <c:pt idx="323">
                  <c:v>81</c:v>
                </c:pt>
                <c:pt idx="324">
                  <c:v>81</c:v>
                </c:pt>
                <c:pt idx="325">
                  <c:v>81</c:v>
                </c:pt>
                <c:pt idx="326">
                  <c:v>81</c:v>
                </c:pt>
                <c:pt idx="327">
                  <c:v>81</c:v>
                </c:pt>
                <c:pt idx="328">
                  <c:v>81</c:v>
                </c:pt>
                <c:pt idx="329">
                  <c:v>81</c:v>
                </c:pt>
                <c:pt idx="330">
                  <c:v>81</c:v>
                </c:pt>
                <c:pt idx="331">
                  <c:v>81</c:v>
                </c:pt>
                <c:pt idx="332">
                  <c:v>81</c:v>
                </c:pt>
                <c:pt idx="333">
                  <c:v>81</c:v>
                </c:pt>
                <c:pt idx="334">
                  <c:v>81</c:v>
                </c:pt>
                <c:pt idx="335">
                  <c:v>81</c:v>
                </c:pt>
                <c:pt idx="336">
                  <c:v>81</c:v>
                </c:pt>
                <c:pt idx="337">
                  <c:v>81</c:v>
                </c:pt>
                <c:pt idx="338">
                  <c:v>81</c:v>
                </c:pt>
                <c:pt idx="339">
                  <c:v>81</c:v>
                </c:pt>
                <c:pt idx="340">
                  <c:v>81</c:v>
                </c:pt>
                <c:pt idx="341">
                  <c:v>81</c:v>
                </c:pt>
                <c:pt idx="342">
                  <c:v>81</c:v>
                </c:pt>
                <c:pt idx="343">
                  <c:v>81</c:v>
                </c:pt>
                <c:pt idx="344">
                  <c:v>81</c:v>
                </c:pt>
                <c:pt idx="345">
                  <c:v>81</c:v>
                </c:pt>
                <c:pt idx="346">
                  <c:v>81</c:v>
                </c:pt>
                <c:pt idx="347">
                  <c:v>81</c:v>
                </c:pt>
                <c:pt idx="348">
                  <c:v>81</c:v>
                </c:pt>
                <c:pt idx="349">
                  <c:v>81</c:v>
                </c:pt>
                <c:pt idx="350">
                  <c:v>81</c:v>
                </c:pt>
                <c:pt idx="351">
                  <c:v>81</c:v>
                </c:pt>
                <c:pt idx="352">
                  <c:v>81</c:v>
                </c:pt>
                <c:pt idx="353">
                  <c:v>81</c:v>
                </c:pt>
                <c:pt idx="354">
                  <c:v>81</c:v>
                </c:pt>
                <c:pt idx="355">
                  <c:v>81</c:v>
                </c:pt>
                <c:pt idx="356">
                  <c:v>81</c:v>
                </c:pt>
                <c:pt idx="357">
                  <c:v>81</c:v>
                </c:pt>
                <c:pt idx="358">
                  <c:v>82</c:v>
                </c:pt>
                <c:pt idx="359">
                  <c:v>82</c:v>
                </c:pt>
                <c:pt idx="360">
                  <c:v>82</c:v>
                </c:pt>
                <c:pt idx="361">
                  <c:v>82</c:v>
                </c:pt>
                <c:pt idx="362">
                  <c:v>82</c:v>
                </c:pt>
                <c:pt idx="363">
                  <c:v>82</c:v>
                </c:pt>
                <c:pt idx="364">
                  <c:v>82</c:v>
                </c:pt>
                <c:pt idx="365">
                  <c:v>82</c:v>
                </c:pt>
                <c:pt idx="366">
                  <c:v>83</c:v>
                </c:pt>
                <c:pt idx="367">
                  <c:v>83</c:v>
                </c:pt>
                <c:pt idx="368">
                  <c:v>83</c:v>
                </c:pt>
                <c:pt idx="369">
                  <c:v>83</c:v>
                </c:pt>
                <c:pt idx="370">
                  <c:v>83</c:v>
                </c:pt>
                <c:pt idx="371">
                  <c:v>83</c:v>
                </c:pt>
                <c:pt idx="372">
                  <c:v>83</c:v>
                </c:pt>
                <c:pt idx="373">
                  <c:v>83</c:v>
                </c:pt>
                <c:pt idx="374">
                  <c:v>83</c:v>
                </c:pt>
                <c:pt idx="375">
                  <c:v>83</c:v>
                </c:pt>
                <c:pt idx="376">
                  <c:v>83</c:v>
                </c:pt>
                <c:pt idx="377">
                  <c:v>83</c:v>
                </c:pt>
                <c:pt idx="378">
                  <c:v>83</c:v>
                </c:pt>
                <c:pt idx="379">
                  <c:v>83</c:v>
                </c:pt>
                <c:pt idx="380">
                  <c:v>83</c:v>
                </c:pt>
                <c:pt idx="381">
                  <c:v>83</c:v>
                </c:pt>
                <c:pt idx="382">
                  <c:v>83</c:v>
                </c:pt>
                <c:pt idx="383">
                  <c:v>83</c:v>
                </c:pt>
                <c:pt idx="384">
                  <c:v>83</c:v>
                </c:pt>
                <c:pt idx="385">
                  <c:v>83</c:v>
                </c:pt>
                <c:pt idx="386">
                  <c:v>83</c:v>
                </c:pt>
                <c:pt idx="387">
                  <c:v>84</c:v>
                </c:pt>
                <c:pt idx="388">
                  <c:v>84</c:v>
                </c:pt>
                <c:pt idx="389">
                  <c:v>84</c:v>
                </c:pt>
                <c:pt idx="390">
                  <c:v>84</c:v>
                </c:pt>
                <c:pt idx="391">
                  <c:v>84</c:v>
                </c:pt>
                <c:pt idx="392">
                  <c:v>84</c:v>
                </c:pt>
                <c:pt idx="393">
                  <c:v>84</c:v>
                </c:pt>
                <c:pt idx="394">
                  <c:v>84</c:v>
                </c:pt>
                <c:pt idx="395">
                  <c:v>84</c:v>
                </c:pt>
                <c:pt idx="396">
                  <c:v>84</c:v>
                </c:pt>
                <c:pt idx="397">
                  <c:v>84</c:v>
                </c:pt>
                <c:pt idx="398">
                  <c:v>84</c:v>
                </c:pt>
                <c:pt idx="399">
                  <c:v>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3021568"/>
        <c:axId val="103289600"/>
      </c:lineChart>
      <c:catAx>
        <c:axId val="103021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800"/>
            </a:pPr>
            <a:endParaRPr lang="en-US"/>
          </a:p>
        </c:txPr>
        <c:crossAx val="103289600"/>
        <c:crosses val="autoZero"/>
        <c:auto val="1"/>
        <c:lblAlgn val="ctr"/>
        <c:lblOffset val="100"/>
        <c:tickLblSkip val="50"/>
        <c:tickMarkSkip val="50"/>
        <c:noMultiLvlLbl val="0"/>
      </c:catAx>
      <c:valAx>
        <c:axId val="103289600"/>
        <c:scaling>
          <c:orientation val="minMax"/>
          <c:max val="90"/>
          <c:min val="0"/>
        </c:scaling>
        <c:delete val="1"/>
        <c:axPos val="l"/>
        <c:majorGridlines>
          <c:spPr>
            <a:ln w="25400">
              <a:solidFill>
                <a:srgbClr val="1F497D"/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one"/>
        <c:crossAx val="103021568"/>
        <c:crosses val="autoZero"/>
        <c:crossBetween val="midCat"/>
        <c:majorUnit val="84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0.0882</cdr:x>
      <cdr:y>0.05624</cdr:y>
    </cdr:from>
    <cdr:to>
      <cdr:x>0.0882</cdr:x>
      <cdr:y>0.85204</cdr:y>
    </cdr:to>
    <cdr:cxnSp macro="">
      <cdr:nvCxnSpPr>
        <cdr:cNvPr id="3" name="Straight Arrow Connector 2"/>
        <cdr:cNvCxnSpPr/>
      </cdr:nvCxnSpPr>
      <cdr:spPr bwMode="auto">
        <a:xfrm xmlns:a="http://schemas.openxmlformats.org/drawingml/2006/main" flipV="1">
          <a:off x="720796" y="209978"/>
          <a:ext cx="0" cy="2971372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hlink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0.02993</cdr:x>
      <cdr:y>0</cdr:y>
    </cdr:from>
    <cdr:to>
      <cdr:x>0.02993</cdr:x>
      <cdr:y>0.87296</cdr:y>
    </cdr:to>
    <cdr:sp macro="" textlink="">
      <cdr:nvSpPr>
        <cdr:cNvPr id="3" name="直線單箭頭接點 2"/>
        <cdr:cNvSpPr/>
      </cdr:nvSpPr>
      <cdr:spPr>
        <a:xfrm xmlns:a="http://schemas.openxmlformats.org/drawingml/2006/main" flipH="1" flipV="1">
          <a:off x="168812" y="0"/>
          <a:ext cx="0" cy="377014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zh-TW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C788969-9B1A-465F-859D-523610D2BAD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42E59DC-6CD6-4403-98F4-5E4F1D5E0C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1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7585"/>
            <a:ext cx="9144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2057400"/>
            <a:ext cx="6591300" cy="2209800"/>
          </a:xfrm>
        </p:spPr>
        <p:txBody>
          <a:bodyPr>
            <a:normAutofit/>
          </a:bodyPr>
          <a:lstStyle>
            <a:lvl1pPr marL="0" indent="0" algn="ctr">
              <a:buNone/>
              <a:defRPr sz="4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316EE-5725-485E-A62F-DE2B415F2235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53FCF3C-FA08-4E84-9C03-2EE00953B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5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D5523-37C1-4A3E-9CF6-BB5AADCA962D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64876-5614-4CAB-A5F3-C915E18C6118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09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rgbClr val="1131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 b="1">
                <a:solidFill>
                  <a:schemeClr val="tx1"/>
                </a:solidFill>
              </a:defRPr>
            </a:lvl2pPr>
            <a:lvl3pPr>
              <a:defRPr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3B433-6721-4DCC-8185-A6A57FBCF11E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9509707-793D-4951-84E8-821E0588B2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68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35CD4-8B87-4E35-9265-4FF58FCE909C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12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AC53-B313-4107-9180-33B483C39AAE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2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FCC73-F13D-4F60-B778-45A7BE9E9168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5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8C7C0-01C0-448C-9932-565981C19F7C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5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24FE1-5605-4C33-BFD6-4693BBFEA0C2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11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7C83C-1C35-4DAC-8210-076F32BAEE0B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4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1511F-DCD5-4806-B906-39D3043BD8FF}" type="datetime1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9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305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032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52A79-8BA6-488D-9354-505B3828074F}" type="datetime1">
              <a:rPr lang="en-US" smtClean="0"/>
              <a:pPr/>
              <a:t>3/30/2015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49633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653FCF3C-FA08-4E84-9C03-2EE00953B1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6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Ø"/>
        <a:defRPr sz="2400" b="1" kern="1200">
          <a:solidFill>
            <a:schemeClr val="tx1"/>
          </a:solidFill>
          <a:latin typeface="+mn-lt"/>
          <a:ea typeface="Tahoma" pitchFamily="34" charset="0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chart" Target="../charts/chart8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oleObject" Target="../embeddings/oleObject17.bin"/><Relationship Id="rId7" Type="http://schemas.openxmlformats.org/officeDocument/2006/relationships/chart" Target="../charts/chart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6.wmf"/><Relationship Id="rId9" Type="http://schemas.openxmlformats.org/officeDocument/2006/relationships/chart" Target="../charts/char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1295400"/>
            <a:ext cx="7772400" cy="2209800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Machine Learning in Simulation-Based Analysis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990600" y="3771900"/>
            <a:ext cx="7086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SzPct val="80000"/>
              <a:buFont typeface="Wingdings" pitchFamily="2" charset="2"/>
              <a:buNone/>
              <a:defRPr sz="4800" b="1" kern="1200">
                <a:solidFill>
                  <a:srgbClr val="FFFF00"/>
                </a:solidFill>
                <a:latin typeface="+mn-lt"/>
                <a:ea typeface="Tahoma" pitchFamily="34" charset="0"/>
                <a:cs typeface="Arial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solidFill>
                  <a:schemeClr val="bg1"/>
                </a:solidFill>
              </a:rPr>
              <a:t>Li-C. Wang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endParaRPr lang="en-US" sz="3200" dirty="0" smtClean="0">
              <a:solidFill>
                <a:schemeClr val="bg1"/>
              </a:solidFill>
            </a:endParaRPr>
          </a:p>
          <a:p>
            <a:r>
              <a:rPr lang="en-US" sz="3200" dirty="0" err="1" smtClean="0">
                <a:solidFill>
                  <a:schemeClr val="bg1"/>
                </a:solidFill>
              </a:rPr>
              <a:t>Malgorzata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>
                <a:solidFill>
                  <a:schemeClr val="bg1"/>
                </a:solidFill>
              </a:rPr>
              <a:t>Marek-</a:t>
            </a:r>
            <a:r>
              <a:rPr lang="en-US" sz="3200" dirty="0" err="1">
                <a:solidFill>
                  <a:schemeClr val="bg1"/>
                </a:solidFill>
              </a:rPr>
              <a:t>Sadowska</a:t>
            </a:r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University </a:t>
            </a:r>
            <a:r>
              <a:rPr lang="en-US" sz="3200" dirty="0">
                <a:solidFill>
                  <a:schemeClr val="bg1"/>
                </a:solidFill>
              </a:rPr>
              <a:t>of California, Santa Barbara</a:t>
            </a:r>
          </a:p>
          <a:p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47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648200"/>
            <a:ext cx="8382000" cy="18288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Classification</a:t>
            </a:r>
          </a:p>
          <a:p>
            <a:pPr lvl="1"/>
            <a:r>
              <a:rPr lang="en-US" altLang="en-US" dirty="0"/>
              <a:t>Labels represent classes (e.g. +1, -1: binary classes)</a:t>
            </a:r>
          </a:p>
          <a:p>
            <a:r>
              <a:rPr lang="en-US" altLang="en-US" dirty="0"/>
              <a:t>Regression</a:t>
            </a:r>
          </a:p>
          <a:p>
            <a:pPr lvl="1"/>
            <a:r>
              <a:rPr lang="en-US" altLang="en-US" dirty="0"/>
              <a:t>Labels are some numerical values (e.g. frequencies)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310568"/>
              </p:ext>
            </p:extLst>
          </p:nvPr>
        </p:nvGraphicFramePr>
        <p:xfrm>
          <a:off x="1466850" y="1762860"/>
          <a:ext cx="5867400" cy="226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90" name="Equation" r:id="rId3" imgW="2438280" imgH="939600" progId="Equation.3">
                  <p:embed/>
                </p:oleObj>
              </mc:Choice>
              <mc:Fallback>
                <p:oleObj name="Equation" r:id="rId3" imgW="24382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1762860"/>
                        <a:ext cx="5867400" cy="2261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023841"/>
              </p:ext>
            </p:extLst>
          </p:nvPr>
        </p:nvGraphicFramePr>
        <p:xfrm>
          <a:off x="2990850" y="1186382"/>
          <a:ext cx="2914650" cy="5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91" name="Equation" r:id="rId5" imgW="990360" imgH="228600" progId="Equation.3">
                  <p:embed/>
                </p:oleObj>
              </mc:Choice>
              <mc:Fallback>
                <p:oleObj name="Equation" r:id="rId5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1186382"/>
                        <a:ext cx="2914650" cy="532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3050" y="1229460"/>
            <a:ext cx="143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(features)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53200" y="1641184"/>
            <a:ext cx="914400" cy="2481131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62725" y="4158734"/>
            <a:ext cx="853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Labels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25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4243044"/>
            <a:ext cx="3657600" cy="2370621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Work on features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Transformation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Dimension reduction</a:t>
            </a:r>
          </a:p>
          <a:p>
            <a:pPr>
              <a:defRPr/>
            </a:pPr>
            <a:r>
              <a:rPr lang="en-US" dirty="0"/>
              <a:t>Work on samples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Clustering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Novelty detection</a:t>
            </a:r>
          </a:p>
          <a:p>
            <a:pPr lvl="1">
              <a:defRPr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Density estimation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3201643"/>
              </p:ext>
            </p:extLst>
          </p:nvPr>
        </p:nvGraphicFramePr>
        <p:xfrm>
          <a:off x="1433828" y="1582929"/>
          <a:ext cx="5867400" cy="226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4" name="Equation" r:id="rId3" imgW="2438280" imgH="939600" progId="Equation.3">
                  <p:embed/>
                </p:oleObj>
              </mc:Choice>
              <mc:Fallback>
                <p:oleObj name="Equation" r:id="rId3" imgW="24382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28" y="1582929"/>
                        <a:ext cx="5867400" cy="2261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932154"/>
              </p:ext>
            </p:extLst>
          </p:nvPr>
        </p:nvGraphicFramePr>
        <p:xfrm>
          <a:off x="2957828" y="1006451"/>
          <a:ext cx="2914650" cy="5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5" name="Equation" r:id="rId5" imgW="990360" imgH="228600" progId="Equation.3">
                  <p:embed/>
                </p:oleObj>
              </mc:Choice>
              <mc:Fallback>
                <p:oleObj name="Equation" r:id="rId5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828" y="1006451"/>
                        <a:ext cx="2914650" cy="532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10028" y="1049529"/>
            <a:ext cx="143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(features)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0674" y="3858669"/>
            <a:ext cx="832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No y’s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139178" y="1511194"/>
            <a:ext cx="1219200" cy="2271275"/>
            <a:chOff x="6172200" y="1691125"/>
            <a:chExt cx="1219200" cy="2271275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6248400" y="1691125"/>
              <a:ext cx="1143000" cy="2271275"/>
            </a:xfrm>
            <a:prstGeom prst="line">
              <a:avLst/>
            </a:prstGeom>
            <a:ln w="762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172200" y="1691125"/>
              <a:ext cx="1219200" cy="2271275"/>
            </a:xfrm>
            <a:prstGeom prst="line">
              <a:avLst/>
            </a:prstGeom>
            <a:ln w="762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827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Semi-Supervised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382000" cy="18288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Only have labels for </a:t>
            </a:r>
            <a:r>
              <a:rPr lang="en-US" altLang="en-US" i="1" dirty="0" err="1"/>
              <a:t>i</a:t>
            </a:r>
            <a:r>
              <a:rPr lang="en-US" altLang="en-US" dirty="0"/>
              <a:t> samples</a:t>
            </a:r>
          </a:p>
          <a:p>
            <a:pPr lvl="1"/>
            <a:r>
              <a:rPr lang="en-US" altLang="en-US" dirty="0"/>
              <a:t>For </a:t>
            </a:r>
            <a:r>
              <a:rPr lang="en-US" altLang="en-US" i="1" dirty="0" err="1"/>
              <a:t>i</a:t>
            </a:r>
            <a:r>
              <a:rPr lang="en-US" altLang="en-US" dirty="0"/>
              <a:t> &lt;&lt; </a:t>
            </a:r>
            <a:r>
              <a:rPr lang="en-US" altLang="en-US" i="1" dirty="0"/>
              <a:t>m</a:t>
            </a:r>
          </a:p>
          <a:p>
            <a:r>
              <a:rPr lang="en-US" altLang="en-US" dirty="0" smtClean="0"/>
              <a:t>Can </a:t>
            </a:r>
            <a:r>
              <a:rPr lang="en-US" altLang="en-US" dirty="0"/>
              <a:t>be solved as an unsupervised </a:t>
            </a:r>
            <a:r>
              <a:rPr lang="en-US" altLang="en-US" dirty="0" smtClean="0"/>
              <a:t>problem with supervised constraints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472990"/>
              </p:ext>
            </p:extLst>
          </p:nvPr>
        </p:nvGraphicFramePr>
        <p:xfrm>
          <a:off x="2990850" y="1186382"/>
          <a:ext cx="2914650" cy="5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8" name="Equation" r:id="rId3" imgW="990360" imgH="228600" progId="Equation.3">
                  <p:embed/>
                </p:oleObj>
              </mc:Choice>
              <mc:Fallback>
                <p:oleObj name="Equation" r:id="rId3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1186382"/>
                        <a:ext cx="2914650" cy="532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3050" y="1229460"/>
            <a:ext cx="143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(features)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53200" y="1641184"/>
            <a:ext cx="914400" cy="2481131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486400" y="4158734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Labels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for </a:t>
            </a:r>
            <a:r>
              <a:rPr lang="en-US" sz="2000" b="1" i="1" dirty="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samples only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12888" y="1762125"/>
          <a:ext cx="5775325" cy="226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39" name="Equation" r:id="rId5" imgW="2400300" imgH="939800" progId="Equation.3">
                  <p:embed/>
                </p:oleObj>
              </mc:Choice>
              <mc:Fallback>
                <p:oleObj name="Equation" r:id="rId5" imgW="2400300" imgH="93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1762125"/>
                        <a:ext cx="5775325" cy="2262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41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114800"/>
            <a:ext cx="8229600" cy="2286000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learning tool takes data as a matrix</a:t>
            </a:r>
          </a:p>
          <a:p>
            <a:r>
              <a:rPr lang="en-US" dirty="0" smtClean="0"/>
              <a:t>Suppose we want to analyze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/>
              <a:t> samples</a:t>
            </a:r>
          </a:p>
          <a:p>
            <a:pPr lvl="1"/>
            <a:r>
              <a:rPr lang="en-US" dirty="0" smtClean="0"/>
              <a:t>waveforms, assembly programs, layout objects, etc.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How do I feed the samples to the tool?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6267450" y="2348419"/>
            <a:ext cx="381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24650" y="2392353"/>
            <a:ext cx="141833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Learning tool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999575" y="1660446"/>
            <a:ext cx="1217000" cy="1924110"/>
            <a:chOff x="999575" y="1660446"/>
            <a:chExt cx="1217000" cy="1924110"/>
          </a:xfrm>
        </p:grpSpPr>
        <p:sp>
          <p:nvSpPr>
            <p:cNvPr id="13" name="TextBox 12"/>
            <p:cNvSpPr txBox="1"/>
            <p:nvPr/>
          </p:nvSpPr>
          <p:spPr>
            <a:xfrm>
              <a:off x="999575" y="1660446"/>
              <a:ext cx="11416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Sample 1</a:t>
              </a:r>
              <a:endParaRPr lang="en-US" sz="2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9575" y="2048828"/>
              <a:ext cx="114165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Sample 2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 rot="5400000">
              <a:off x="1237915" y="2509347"/>
              <a:ext cx="5036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…</a:t>
              </a:r>
              <a:endParaRPr lang="en-US" sz="3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99575" y="3184446"/>
              <a:ext cx="121700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Sample m</a:t>
              </a:r>
              <a:endParaRPr lang="en-US" sz="2000" dirty="0"/>
            </a:p>
          </p:txBody>
        </p:sp>
      </p:grpSp>
      <p:sp>
        <p:nvSpPr>
          <p:cNvPr id="17" name="Right Arrow 16"/>
          <p:cNvSpPr/>
          <p:nvPr/>
        </p:nvSpPr>
        <p:spPr>
          <a:xfrm>
            <a:off x="2181225" y="2406656"/>
            <a:ext cx="990600" cy="383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425716" y="2730402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?</a:t>
            </a:r>
            <a:endParaRPr lang="en-US" sz="40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405520" y="1129258"/>
            <a:ext cx="2667000" cy="2436257"/>
            <a:chOff x="3705225" y="1093262"/>
            <a:chExt cx="2667000" cy="2436257"/>
          </a:xfrm>
        </p:grpSpPr>
        <p:grpSp>
          <p:nvGrpSpPr>
            <p:cNvPr id="19" name="Group 18"/>
            <p:cNvGrpSpPr/>
            <p:nvPr/>
          </p:nvGrpSpPr>
          <p:grpSpPr>
            <a:xfrm>
              <a:off x="3705225" y="1472119"/>
              <a:ext cx="2667000" cy="2057400"/>
              <a:chOff x="3705225" y="1472119"/>
              <a:chExt cx="2667000" cy="2057400"/>
            </a:xfrm>
          </p:grpSpPr>
          <p:graphicFrame>
            <p:nvGraphicFramePr>
              <p:cNvPr id="5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53228070"/>
                  </p:ext>
                </p:extLst>
              </p:nvPr>
            </p:nvGraphicFramePr>
            <p:xfrm>
              <a:off x="3781425" y="1853119"/>
              <a:ext cx="2362200" cy="1482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986" name="Equation" r:id="rId3" imgW="1498320" imgH="939600" progId="Equation.3">
                      <p:embed/>
                    </p:oleObj>
                  </mc:Choice>
                  <mc:Fallback>
                    <p:oleObj name="Equation" r:id="rId3" imgW="1498320" imgH="939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lum bright="-100000" contrast="100000"/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81425" y="1853119"/>
                            <a:ext cx="2362200" cy="148222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" name="Object 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05500105"/>
                  </p:ext>
                </p:extLst>
              </p:nvPr>
            </p:nvGraphicFramePr>
            <p:xfrm>
              <a:off x="3781425" y="1472119"/>
              <a:ext cx="1828800" cy="3339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3987" name="Equation" r:id="rId5" imgW="990360" imgH="228600" progId="Equation.3">
                      <p:embed/>
                    </p:oleObj>
                  </mc:Choice>
                  <mc:Fallback>
                    <p:oleObj name="Equation" r:id="rId5" imgW="990360" imgH="2286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lum bright="-100000" contrast="100000"/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81425" y="1472119"/>
                            <a:ext cx="1828800" cy="33391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" name="Rectangle 9"/>
              <p:cNvSpPr/>
              <p:nvPr/>
            </p:nvSpPr>
            <p:spPr>
              <a:xfrm>
                <a:off x="3705225" y="1472119"/>
                <a:ext cx="2667000" cy="2057400"/>
              </a:xfrm>
              <a:prstGeom prst="rect">
                <a:avLst/>
              </a:prstGeom>
              <a:solidFill>
                <a:schemeClr val="accent6">
                  <a:lumMod val="50000"/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749654" y="1093262"/>
              <a:ext cx="14553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Matrix view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15777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2503756" y="2558996"/>
            <a:ext cx="2209800" cy="47675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Approach – Feature Encoding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087" y="3505200"/>
            <a:ext cx="8180713" cy="304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Need to develop two things:</a:t>
            </a:r>
          </a:p>
          <a:p>
            <a:pPr lvl="1"/>
            <a:r>
              <a:rPr lang="en-US" dirty="0" smtClean="0"/>
              <a:t>1. </a:t>
            </a:r>
            <a:r>
              <a:rPr lang="en-US" u="sng" dirty="0" smtClean="0"/>
              <a:t>Define a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</a:rPr>
              <a:t>set of features</a:t>
            </a:r>
          </a:p>
          <a:p>
            <a:pPr lvl="1"/>
            <a:r>
              <a:rPr lang="en-US" dirty="0" smtClean="0"/>
              <a:t>2. </a:t>
            </a:r>
            <a:r>
              <a:rPr lang="en-US" u="sng" dirty="0" smtClean="0"/>
              <a:t>Develop a parsing and encoding method </a:t>
            </a:r>
            <a:r>
              <a:rPr lang="en-US" dirty="0" smtClean="0"/>
              <a:t>based on the set of features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Does learning result then depend on the features and encoding method? (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Yes</a:t>
            </a:r>
            <a:r>
              <a:rPr lang="en-US" dirty="0" smtClean="0"/>
              <a:t>!)</a:t>
            </a:r>
          </a:p>
          <a:p>
            <a:r>
              <a:rPr lang="en-US" dirty="0" smtClean="0"/>
              <a:t>That’s why learning is all about 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learning the features</a:t>
            </a:r>
            <a:r>
              <a:rPr lang="en-US" dirty="0" smtClean="0"/>
              <a:t>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9485" y="1378757"/>
            <a:ext cx="1252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Samples</a:t>
            </a:r>
            <a:endParaRPr lang="en-US" sz="2400" b="1" dirty="0"/>
          </a:p>
        </p:txBody>
      </p:sp>
      <p:sp>
        <p:nvSpPr>
          <p:cNvPr id="8" name="Right Arrow 7"/>
          <p:cNvSpPr/>
          <p:nvPr/>
        </p:nvSpPr>
        <p:spPr>
          <a:xfrm>
            <a:off x="1925804" y="1535414"/>
            <a:ext cx="342900" cy="300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73037" y="1269956"/>
            <a:ext cx="24236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Parsing and </a:t>
            </a:r>
          </a:p>
          <a:p>
            <a:pPr algn="ctr"/>
            <a:r>
              <a:rPr lang="en-US" sz="2400" b="1" dirty="0"/>
              <a:t>e</a:t>
            </a:r>
            <a:r>
              <a:rPr lang="en-US" sz="2400" b="1" dirty="0" smtClean="0"/>
              <a:t>ncoding method</a:t>
            </a:r>
            <a:endParaRPr lang="en-US" sz="2400" b="1" dirty="0"/>
          </a:p>
        </p:txBody>
      </p:sp>
      <p:sp>
        <p:nvSpPr>
          <p:cNvPr id="10" name="Right Arrow 9"/>
          <p:cNvSpPr/>
          <p:nvPr/>
        </p:nvSpPr>
        <p:spPr>
          <a:xfrm>
            <a:off x="4935704" y="1533517"/>
            <a:ext cx="342900" cy="300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9741904"/>
              </p:ext>
            </p:extLst>
          </p:nvPr>
        </p:nvGraphicFramePr>
        <p:xfrm>
          <a:off x="5392904" y="1373407"/>
          <a:ext cx="2735481" cy="624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14" name="Equation" r:id="rId3" imgW="1002865" imgH="228501" progId="Equation.3">
                  <p:embed/>
                </p:oleObj>
              </mc:Choice>
              <mc:Fallback>
                <p:oleObj name="Equation" r:id="rId3" imgW="1002865" imgH="228501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2904" y="1373407"/>
                        <a:ext cx="2735481" cy="6240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Up Arrow 11"/>
          <p:cNvSpPr/>
          <p:nvPr/>
        </p:nvSpPr>
        <p:spPr>
          <a:xfrm>
            <a:off x="3394375" y="2210262"/>
            <a:ext cx="381000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82702" y="2574081"/>
            <a:ext cx="2090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Set of Features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07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2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Approach – Kernel Based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281" y="2830286"/>
            <a:ext cx="8265006" cy="3276600"/>
          </a:xfrm>
        </p:spPr>
        <p:txBody>
          <a:bodyPr/>
          <a:lstStyle/>
          <a:p>
            <a:r>
              <a:rPr lang="en-US" dirty="0" smtClean="0"/>
              <a:t>Define a similarity function (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kernel function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It is a computer program that computes a similarity value between any two tests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Most of the learning algorithms can work with such a similarity function directly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No need for a matrix data input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39887" y="1258774"/>
            <a:ext cx="1273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Sample </a:t>
            </a:r>
            <a:r>
              <a:rPr lang="en-US" sz="2400" b="1" i="1" dirty="0" err="1" smtClean="0"/>
              <a:t>i</a:t>
            </a:r>
            <a:endParaRPr lang="en-US" sz="24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739887" y="1870480"/>
            <a:ext cx="1276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Sample </a:t>
            </a:r>
            <a:r>
              <a:rPr lang="en-US" sz="2400" b="1" i="1" dirty="0" smtClean="0"/>
              <a:t>j</a:t>
            </a:r>
            <a:endParaRPr lang="en-US" sz="2400" b="1" i="1" dirty="0"/>
          </a:p>
        </p:txBody>
      </p:sp>
      <p:sp>
        <p:nvSpPr>
          <p:cNvPr id="7" name="Right Arrow 6"/>
          <p:cNvSpPr/>
          <p:nvPr/>
        </p:nvSpPr>
        <p:spPr>
          <a:xfrm>
            <a:off x="3112845" y="1715291"/>
            <a:ext cx="342900" cy="300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46802" y="1426923"/>
            <a:ext cx="1396536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Similarity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Function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094045" y="1720439"/>
            <a:ext cx="342900" cy="300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565100" y="1639647"/>
            <a:ext cx="215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/>
              <a:t>Similarity value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393741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Kernel-Based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823" y="4064000"/>
            <a:ext cx="7678928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kernel based learning algorithm does not operate on the samples </a:t>
            </a:r>
          </a:p>
          <a:p>
            <a:r>
              <a:rPr lang="en-US" dirty="0" smtClean="0"/>
              <a:t>As long as you have a kernel, the samples to analyze</a:t>
            </a:r>
          </a:p>
          <a:p>
            <a:pPr lvl="1"/>
            <a:r>
              <a:rPr lang="en-US" dirty="0" smtClean="0"/>
              <a:t>Vector form is no longer needed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/>
              <a:t>Does learning result depend on the kernel? (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Yes</a:t>
            </a:r>
            <a:r>
              <a:rPr lang="en-US" dirty="0" smtClean="0"/>
              <a:t>!)</a:t>
            </a:r>
          </a:p>
          <a:p>
            <a:r>
              <a:rPr lang="en-US" dirty="0" smtClean="0"/>
              <a:t>That’s why learning is about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</a:rPr>
              <a:t>learning a good kernel</a:t>
            </a:r>
            <a:endParaRPr lang="en-US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27401" y="3434367"/>
            <a:ext cx="215900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Kernel </a:t>
            </a:r>
            <a:r>
              <a:rPr lang="en-US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function</a:t>
            </a:r>
            <a:endParaRPr lang="en-US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73557" y="1882627"/>
            <a:ext cx="19812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Learning</a:t>
            </a:r>
          </a:p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Algorithm</a:t>
            </a:r>
            <a:endParaRPr lang="en-US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1044068"/>
            <a:ext cx="19812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Learned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6074" y="2607490"/>
            <a:ext cx="1238251" cy="8309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Query for</a:t>
            </a:r>
          </a:p>
          <a:p>
            <a:pPr>
              <a:spcBef>
                <a:spcPts val="0"/>
              </a:spcBef>
              <a:defRPr/>
            </a:pPr>
            <a:r>
              <a:rPr lang="en-US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pair </a:t>
            </a:r>
            <a:r>
              <a:rPr lang="en-US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1600" baseline="-25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,x</a:t>
            </a:r>
            <a:r>
              <a:rPr lang="en-US" sz="1600" baseline="-25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en-US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2737" y="2646411"/>
            <a:ext cx="1957388" cy="830997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Similarity Measure for </a:t>
            </a:r>
            <a:r>
              <a:rPr lang="en-US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lang="en-US" sz="1600" baseline="-25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,x</a:t>
            </a:r>
            <a:r>
              <a:rPr lang="en-US" sz="1600" baseline="-250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en-US" sz="16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>
              <a:defRPr/>
            </a:pPr>
            <a:endParaRPr lang="en-US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Up Arrow 10"/>
          <p:cNvSpPr/>
          <p:nvPr/>
        </p:nvSpPr>
        <p:spPr>
          <a:xfrm>
            <a:off x="4300287" y="1441499"/>
            <a:ext cx="304800" cy="304800"/>
          </a:xfrm>
          <a:prstGeom prst="upArrow">
            <a:avLst/>
          </a:prstGeom>
          <a:solidFill>
            <a:schemeClr val="tx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Arrow Connector 22"/>
          <p:cNvCxnSpPr>
            <a:cxnSpLocks noChangeShapeType="1"/>
          </p:cNvCxnSpPr>
          <p:nvPr/>
        </p:nvCxnSpPr>
        <p:spPr bwMode="auto">
          <a:xfrm>
            <a:off x="3978025" y="2607490"/>
            <a:ext cx="0" cy="830999"/>
          </a:xfrm>
          <a:prstGeom prst="straightConnector1">
            <a:avLst/>
          </a:prstGeom>
          <a:noFill/>
          <a:ln w="31750" algn="ctr">
            <a:solidFill>
              <a:schemeClr val="tx2"/>
            </a:solidFill>
            <a:round/>
            <a:headEnd/>
            <a:tailEnd type="arrow" w="med" len="med"/>
          </a:ln>
        </p:spPr>
      </p:cxnSp>
      <p:cxnSp>
        <p:nvCxnSpPr>
          <p:cNvPr id="13" name="Straight Arrow Connector 24"/>
          <p:cNvCxnSpPr>
            <a:cxnSpLocks noChangeShapeType="1"/>
          </p:cNvCxnSpPr>
          <p:nvPr/>
        </p:nvCxnSpPr>
        <p:spPr bwMode="auto">
          <a:xfrm flipV="1">
            <a:off x="4759074" y="2607490"/>
            <a:ext cx="0" cy="785047"/>
          </a:xfrm>
          <a:prstGeom prst="straightConnector1">
            <a:avLst/>
          </a:prstGeom>
          <a:noFill/>
          <a:ln w="31750" algn="ctr">
            <a:solidFill>
              <a:schemeClr val="tx2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13366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/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</a:t>
            </a:r>
          </a:p>
          <a:p>
            <a:r>
              <a:rPr lang="en-US" dirty="0" smtClean="0"/>
              <a:t>RTL Simulation Context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6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Iterative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546" y="4876800"/>
            <a:ext cx="8363750" cy="1074057"/>
          </a:xfrm>
        </p:spPr>
        <p:txBody>
          <a:bodyPr>
            <a:normAutofit/>
          </a:bodyPr>
          <a:lstStyle/>
          <a:p>
            <a:r>
              <a:rPr lang="en-US" dirty="0" smtClean="0"/>
              <a:t>Learning objective: to produce a learning model that predicts the 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importance of an input</a:t>
            </a:r>
            <a:r>
              <a:rPr lang="en-US" dirty="0" smtClean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9945" y="1262107"/>
            <a:ext cx="10374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 smtClean="0"/>
              <a:t> input </a:t>
            </a:r>
          </a:p>
          <a:p>
            <a:pPr algn="ctr"/>
            <a:r>
              <a:rPr lang="en-US" sz="2000" dirty="0" smtClean="0"/>
              <a:t>samples</a:t>
            </a:r>
            <a:endParaRPr lang="en-US" sz="2000" dirty="0"/>
          </a:p>
        </p:txBody>
      </p:sp>
      <p:sp>
        <p:nvSpPr>
          <p:cNvPr id="6" name="Right Arrow 5"/>
          <p:cNvSpPr/>
          <p:nvPr/>
        </p:nvSpPr>
        <p:spPr>
          <a:xfrm>
            <a:off x="2197408" y="146362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78430" y="1262077"/>
            <a:ext cx="131478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Learning &amp;</a:t>
            </a:r>
          </a:p>
          <a:p>
            <a:pPr algn="ctr"/>
            <a:r>
              <a:rPr lang="en-US" sz="2000" dirty="0"/>
              <a:t>S</a:t>
            </a:r>
            <a:r>
              <a:rPr lang="en-US" sz="2000" dirty="0" smtClean="0"/>
              <a:t>election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4063187" y="1463618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07230" y="1108187"/>
            <a:ext cx="16450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/>
              <a:t> potentially </a:t>
            </a:r>
          </a:p>
          <a:p>
            <a:pPr algn="ctr"/>
            <a:r>
              <a:rPr lang="en-US" sz="2000" dirty="0" smtClean="0"/>
              <a:t>important</a:t>
            </a:r>
          </a:p>
          <a:p>
            <a:pPr algn="ctr"/>
            <a:r>
              <a:rPr lang="en-US" sz="2000" dirty="0" smtClean="0"/>
              <a:t>input samples</a:t>
            </a:r>
            <a:endParaRPr lang="en-US" sz="2000" dirty="0"/>
          </a:p>
        </p:txBody>
      </p:sp>
      <p:sp>
        <p:nvSpPr>
          <p:cNvPr id="10" name="Right Arrow 9"/>
          <p:cNvSpPr/>
          <p:nvPr/>
        </p:nvSpPr>
        <p:spPr>
          <a:xfrm>
            <a:off x="6071282" y="146365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40830" y="1396915"/>
            <a:ext cx="129798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Simulation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37421" y="2435140"/>
            <a:ext cx="1019574" cy="40011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Checker</a:t>
            </a:r>
            <a:endParaRPr lang="en-US" sz="2000" dirty="0"/>
          </a:p>
        </p:txBody>
      </p:sp>
      <p:cxnSp>
        <p:nvCxnSpPr>
          <p:cNvPr id="13" name="Elbow Connector 12"/>
          <p:cNvCxnSpPr>
            <a:stCxn id="11" idx="2"/>
            <a:endCxn id="12" idx="3"/>
          </p:cNvCxnSpPr>
          <p:nvPr/>
        </p:nvCxnSpPr>
        <p:spPr>
          <a:xfrm rot="5400000">
            <a:off x="6004324" y="1449697"/>
            <a:ext cx="838170" cy="1532827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2" idx="1"/>
            <a:endCxn id="7" idx="2"/>
          </p:cNvCxnSpPr>
          <p:nvPr/>
        </p:nvCxnSpPr>
        <p:spPr>
          <a:xfrm rot="10800000">
            <a:off x="3235823" y="1969963"/>
            <a:ext cx="1401599" cy="665232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65591" y="2250474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outputs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495732" y="2250519"/>
            <a:ext cx="881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17" name="Rectangular Callout 16"/>
          <p:cNvSpPr/>
          <p:nvPr/>
        </p:nvSpPr>
        <p:spPr>
          <a:xfrm>
            <a:off x="1510366" y="3152851"/>
            <a:ext cx="5105641" cy="1143000"/>
          </a:xfrm>
          <a:prstGeom prst="wedgeRectCallout">
            <a:avLst>
              <a:gd name="adj1" fmla="val -1572"/>
              <a:gd name="adj2" fmla="val -9936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80448" y="3146500"/>
            <a:ext cx="386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Results include 2 types of information: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25093" y="3515832"/>
            <a:ext cx="4791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FF0000"/>
                </a:solidFill>
              </a:rPr>
              <a:t>Inputs that do not produce essential outputs</a:t>
            </a:r>
          </a:p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02B213"/>
                </a:solidFill>
              </a:rPr>
              <a:t>Inputs that do produce essential outputs</a:t>
            </a:r>
            <a:endParaRPr lang="en-US" b="1" dirty="0">
              <a:solidFill>
                <a:srgbClr val="02B2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82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546" y="4876800"/>
            <a:ext cx="8363750" cy="1074057"/>
          </a:xfrm>
        </p:spPr>
        <p:txBody>
          <a:bodyPr>
            <a:normAutofit/>
          </a:bodyPr>
          <a:lstStyle/>
          <a:p>
            <a:r>
              <a:rPr lang="en-US" dirty="0" smtClean="0"/>
              <a:t>Learning objective: to produce a learning model that predicts the 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inputs likely to improve coverage</a:t>
            </a:r>
            <a:r>
              <a:rPr lang="en-US" dirty="0" smtClean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6184" y="1243027"/>
            <a:ext cx="13051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dirty="0" smtClean="0"/>
              <a:t> assembly</a:t>
            </a:r>
          </a:p>
          <a:p>
            <a:pPr algn="ctr"/>
            <a:r>
              <a:rPr lang="en-US" sz="2000" b="1" dirty="0" smtClean="0"/>
              <a:t>programs</a:t>
            </a:r>
            <a:endParaRPr lang="en-US" sz="2000" b="1" dirty="0"/>
          </a:p>
        </p:txBody>
      </p:sp>
      <p:sp>
        <p:nvSpPr>
          <p:cNvPr id="6" name="Right Arrow 5"/>
          <p:cNvSpPr/>
          <p:nvPr/>
        </p:nvSpPr>
        <p:spPr>
          <a:xfrm>
            <a:off x="2197408" y="146362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78430" y="1262077"/>
            <a:ext cx="131478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Learning &amp;</a:t>
            </a:r>
          </a:p>
          <a:p>
            <a:pPr algn="ctr"/>
            <a:r>
              <a:rPr lang="en-US" sz="2000" dirty="0"/>
              <a:t>S</a:t>
            </a:r>
            <a:r>
              <a:rPr lang="en-US" sz="2000" dirty="0" smtClean="0"/>
              <a:t>election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4063187" y="1463618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07854" y="1108187"/>
            <a:ext cx="22437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 smtClean="0"/>
              <a:t> potentially </a:t>
            </a:r>
          </a:p>
          <a:p>
            <a:pPr algn="ctr"/>
            <a:r>
              <a:rPr lang="en-US" sz="2000" b="1" dirty="0" smtClean="0"/>
              <a:t>important</a:t>
            </a:r>
          </a:p>
          <a:p>
            <a:pPr algn="ctr"/>
            <a:r>
              <a:rPr lang="en-US" sz="2000" b="1" dirty="0"/>
              <a:t>a</a:t>
            </a:r>
            <a:r>
              <a:rPr lang="en-US" sz="2000" b="1" dirty="0" smtClean="0"/>
              <a:t>ssembly programs</a:t>
            </a:r>
            <a:endParaRPr lang="en-US" sz="2000" b="1" dirty="0"/>
          </a:p>
        </p:txBody>
      </p:sp>
      <p:sp>
        <p:nvSpPr>
          <p:cNvPr id="10" name="Right Arrow 9"/>
          <p:cNvSpPr/>
          <p:nvPr/>
        </p:nvSpPr>
        <p:spPr>
          <a:xfrm>
            <a:off x="6071282" y="146365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40830" y="1396915"/>
            <a:ext cx="129798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Simulation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37421" y="2435140"/>
            <a:ext cx="1019574" cy="40011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Checker</a:t>
            </a:r>
            <a:endParaRPr lang="en-US" sz="2000" dirty="0"/>
          </a:p>
        </p:txBody>
      </p:sp>
      <p:cxnSp>
        <p:nvCxnSpPr>
          <p:cNvPr id="13" name="Elbow Connector 12"/>
          <p:cNvCxnSpPr>
            <a:stCxn id="11" idx="2"/>
            <a:endCxn id="12" idx="3"/>
          </p:cNvCxnSpPr>
          <p:nvPr/>
        </p:nvCxnSpPr>
        <p:spPr>
          <a:xfrm rot="5400000">
            <a:off x="6004324" y="1449697"/>
            <a:ext cx="838170" cy="1532827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2" idx="1"/>
            <a:endCxn id="7" idx="2"/>
          </p:cNvCxnSpPr>
          <p:nvPr/>
        </p:nvCxnSpPr>
        <p:spPr>
          <a:xfrm rot="10800000">
            <a:off x="3235823" y="1969963"/>
            <a:ext cx="1401599" cy="665232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65591" y="2250474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outputs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495732" y="2250519"/>
            <a:ext cx="881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17" name="Rectangular Callout 16"/>
          <p:cNvSpPr/>
          <p:nvPr/>
        </p:nvSpPr>
        <p:spPr>
          <a:xfrm>
            <a:off x="1510366" y="3152851"/>
            <a:ext cx="5105641" cy="1143000"/>
          </a:xfrm>
          <a:prstGeom prst="wedgeRectCallout">
            <a:avLst>
              <a:gd name="adj1" fmla="val -1572"/>
              <a:gd name="adj2" fmla="val -9936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80448" y="3146500"/>
            <a:ext cx="386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Results include 2 types of information: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25093" y="3515832"/>
            <a:ext cx="44330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sz="2000" b="1" u="sng" dirty="0" smtClean="0">
                <a:solidFill>
                  <a:srgbClr val="FF0000"/>
                </a:solidFill>
              </a:rPr>
              <a:t>Inputs that provide no new coverage</a:t>
            </a:r>
          </a:p>
          <a:p>
            <a:pPr marL="342900" indent="-342900">
              <a:buAutoNum type="arabicParenBoth"/>
            </a:pPr>
            <a:r>
              <a:rPr lang="en-US" sz="2000" b="1" u="sng" dirty="0" smtClean="0">
                <a:solidFill>
                  <a:srgbClr val="02B213"/>
                </a:solidFill>
              </a:rPr>
              <a:t>Inputs that provide new coverage</a:t>
            </a:r>
            <a:endParaRPr lang="en-US" sz="2000" b="1" u="sng" dirty="0">
              <a:solidFill>
                <a:srgbClr val="02B2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6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4686"/>
            <a:ext cx="8294914" cy="5043714"/>
          </a:xfrm>
        </p:spPr>
        <p:txBody>
          <a:bodyPr/>
          <a:lstStyle/>
          <a:p>
            <a:r>
              <a:rPr lang="en-US" dirty="0" smtClean="0"/>
              <a:t>Simulation is a popular approach employed in many EDA applications</a:t>
            </a:r>
          </a:p>
          <a:p>
            <a:endParaRPr lang="en-US" dirty="0"/>
          </a:p>
          <a:p>
            <a:r>
              <a:rPr lang="en-US" dirty="0" smtClean="0"/>
              <a:t>In this work, we explore the potential of using machine learning to improve simulation efficiency</a:t>
            </a:r>
          </a:p>
          <a:p>
            <a:endParaRPr lang="en-US" dirty="0"/>
          </a:p>
          <a:p>
            <a:r>
              <a:rPr lang="en-US" dirty="0" smtClean="0"/>
              <a:t>While the work is developed based on specific simulation contexts, the concepts and ideas should be applicable to a generic simulation setting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65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Unsupervised: Novelty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788" y="4339770"/>
            <a:ext cx="8351383" cy="2137229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Learning is to model the simulated assembly programs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Use the model to identify novel </a:t>
            </a:r>
            <a:r>
              <a:rPr lang="en-US" dirty="0" smtClean="0"/>
              <a:t>assembly programs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 novel assembly program is likely to produce new coverage</a:t>
            </a:r>
          </a:p>
          <a:p>
            <a:pPr lvl="1">
              <a:defRPr/>
            </a:pP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Box 35"/>
          <p:cNvSpPr txBox="1">
            <a:spLocks noChangeArrowheads="1"/>
          </p:cNvSpPr>
          <p:nvPr/>
        </p:nvSpPr>
        <p:spPr bwMode="auto">
          <a:xfrm>
            <a:off x="5516563" y="986503"/>
            <a:ext cx="3411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+mn-lt"/>
              </a:rPr>
              <a:t>: simulated </a:t>
            </a:r>
            <a:r>
              <a:rPr lang="en-US" altLang="en-US" sz="2000" dirty="0" smtClean="0">
                <a:latin typeface="+mn-lt"/>
              </a:rPr>
              <a:t>assembly </a:t>
            </a:r>
            <a:r>
              <a:rPr lang="en-US" altLang="en-US" sz="2000" dirty="0">
                <a:latin typeface="+mn-lt"/>
              </a:rPr>
              <a:t>programs</a:t>
            </a:r>
          </a:p>
        </p:txBody>
      </p:sp>
      <p:sp>
        <p:nvSpPr>
          <p:cNvPr id="6" name="Oval 37"/>
          <p:cNvSpPr>
            <a:spLocks noChangeArrowheads="1"/>
          </p:cNvSpPr>
          <p:nvPr/>
        </p:nvSpPr>
        <p:spPr bwMode="auto">
          <a:xfrm>
            <a:off x="2247900" y="16357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7" name="Oval 39"/>
          <p:cNvSpPr>
            <a:spLocks noChangeArrowheads="1"/>
          </p:cNvSpPr>
          <p:nvPr/>
        </p:nvSpPr>
        <p:spPr bwMode="auto">
          <a:xfrm>
            <a:off x="2933700" y="1864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8" name="Oval 40"/>
          <p:cNvSpPr>
            <a:spLocks noChangeArrowheads="1"/>
          </p:cNvSpPr>
          <p:nvPr/>
        </p:nvSpPr>
        <p:spPr bwMode="auto">
          <a:xfrm>
            <a:off x="2095500" y="1864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9" name="Oval 41"/>
          <p:cNvSpPr>
            <a:spLocks noChangeArrowheads="1"/>
          </p:cNvSpPr>
          <p:nvPr/>
        </p:nvSpPr>
        <p:spPr bwMode="auto">
          <a:xfrm>
            <a:off x="2628900" y="17881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0" name="Oval 42"/>
          <p:cNvSpPr>
            <a:spLocks noChangeArrowheads="1"/>
          </p:cNvSpPr>
          <p:nvPr/>
        </p:nvSpPr>
        <p:spPr bwMode="auto">
          <a:xfrm>
            <a:off x="2628900" y="2245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1" name="Oval 43"/>
          <p:cNvSpPr>
            <a:spLocks noChangeArrowheads="1"/>
          </p:cNvSpPr>
          <p:nvPr/>
        </p:nvSpPr>
        <p:spPr bwMode="auto">
          <a:xfrm>
            <a:off x="2935288" y="273751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2" name="Oval 44"/>
          <p:cNvSpPr>
            <a:spLocks noChangeArrowheads="1"/>
          </p:cNvSpPr>
          <p:nvPr/>
        </p:nvSpPr>
        <p:spPr bwMode="auto">
          <a:xfrm>
            <a:off x="2095500" y="20929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3" name="Oval 45"/>
          <p:cNvSpPr>
            <a:spLocks noChangeArrowheads="1"/>
          </p:cNvSpPr>
          <p:nvPr/>
        </p:nvSpPr>
        <p:spPr bwMode="auto">
          <a:xfrm>
            <a:off x="2324100" y="2245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4" name="Oval 46"/>
          <p:cNvSpPr>
            <a:spLocks noChangeArrowheads="1"/>
          </p:cNvSpPr>
          <p:nvPr/>
        </p:nvSpPr>
        <p:spPr bwMode="auto">
          <a:xfrm>
            <a:off x="3163888" y="296611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5" name="Oval 47"/>
          <p:cNvSpPr>
            <a:spLocks noChangeArrowheads="1"/>
          </p:cNvSpPr>
          <p:nvPr/>
        </p:nvSpPr>
        <p:spPr bwMode="auto">
          <a:xfrm>
            <a:off x="2552700" y="15595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6" name="Oval 48"/>
          <p:cNvSpPr>
            <a:spLocks noChangeArrowheads="1"/>
          </p:cNvSpPr>
          <p:nvPr/>
        </p:nvSpPr>
        <p:spPr bwMode="auto">
          <a:xfrm>
            <a:off x="4000500" y="1864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7" name="Oval 49"/>
          <p:cNvSpPr>
            <a:spLocks noChangeArrowheads="1"/>
          </p:cNvSpPr>
          <p:nvPr/>
        </p:nvSpPr>
        <p:spPr bwMode="auto">
          <a:xfrm>
            <a:off x="3848100" y="20929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8" name="Oval 52"/>
          <p:cNvSpPr>
            <a:spLocks noChangeArrowheads="1"/>
          </p:cNvSpPr>
          <p:nvPr/>
        </p:nvSpPr>
        <p:spPr bwMode="auto">
          <a:xfrm>
            <a:off x="2630488" y="288991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19" name="Oval 53"/>
          <p:cNvSpPr>
            <a:spLocks noChangeArrowheads="1"/>
          </p:cNvSpPr>
          <p:nvPr/>
        </p:nvSpPr>
        <p:spPr bwMode="auto">
          <a:xfrm>
            <a:off x="4764088" y="1899315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20" name="Oval 57"/>
          <p:cNvSpPr>
            <a:spLocks noChangeArrowheads="1"/>
          </p:cNvSpPr>
          <p:nvPr/>
        </p:nvSpPr>
        <p:spPr bwMode="auto">
          <a:xfrm>
            <a:off x="3543300" y="16357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21" name="Rectangle 99"/>
          <p:cNvSpPr>
            <a:spLocks noChangeArrowheads="1"/>
          </p:cNvSpPr>
          <p:nvPr/>
        </p:nvSpPr>
        <p:spPr bwMode="auto">
          <a:xfrm>
            <a:off x="1601788" y="1061115"/>
            <a:ext cx="3581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22" name="Oval 46"/>
          <p:cNvSpPr>
            <a:spLocks noChangeArrowheads="1"/>
          </p:cNvSpPr>
          <p:nvPr/>
        </p:nvSpPr>
        <p:spPr bwMode="auto">
          <a:xfrm>
            <a:off x="3314700" y="186439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sp>
        <p:nvSpPr>
          <p:cNvPr id="23" name="Oval 44"/>
          <p:cNvSpPr>
            <a:spLocks noChangeArrowheads="1"/>
          </p:cNvSpPr>
          <p:nvPr/>
        </p:nvSpPr>
        <p:spPr bwMode="auto">
          <a:xfrm>
            <a:off x="5402263" y="1164303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endParaRPr lang="en-US" altLang="en-US" sz="2000">
              <a:latin typeface="+mn-lt"/>
            </a:endParaRPr>
          </a:p>
        </p:txBody>
      </p:sp>
      <p:grpSp>
        <p:nvGrpSpPr>
          <p:cNvPr id="24" name="Group 45"/>
          <p:cNvGrpSpPr>
            <a:grpSpLocks/>
          </p:cNvGrpSpPr>
          <p:nvPr/>
        </p:nvGrpSpPr>
        <p:grpSpPr bwMode="auto">
          <a:xfrm>
            <a:off x="2400300" y="1213515"/>
            <a:ext cx="6297131" cy="2057400"/>
            <a:chOff x="2197100" y="3406775"/>
            <a:chExt cx="6297131" cy="2057400"/>
          </a:xfrm>
        </p:grpSpPr>
        <p:sp>
          <p:nvSpPr>
            <p:cNvPr id="25" name="5-Point Star 24"/>
            <p:cNvSpPr/>
            <p:nvPr/>
          </p:nvSpPr>
          <p:spPr bwMode="auto">
            <a:xfrm>
              <a:off x="4637088" y="5311775"/>
              <a:ext cx="152400" cy="152400"/>
            </a:xfrm>
            <a:prstGeom prst="star5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26" name="5-Point Star 25"/>
            <p:cNvSpPr/>
            <p:nvPr/>
          </p:nvSpPr>
          <p:spPr bwMode="auto">
            <a:xfrm>
              <a:off x="3416300" y="41338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27" name="5-Point Star 26"/>
            <p:cNvSpPr/>
            <p:nvPr/>
          </p:nvSpPr>
          <p:spPr bwMode="auto">
            <a:xfrm>
              <a:off x="2959100" y="42862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28" name="5-Point Star 27"/>
            <p:cNvSpPr/>
            <p:nvPr/>
          </p:nvSpPr>
          <p:spPr bwMode="auto">
            <a:xfrm>
              <a:off x="2197100" y="41338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29" name="5-Point Star 28"/>
            <p:cNvSpPr/>
            <p:nvPr/>
          </p:nvSpPr>
          <p:spPr bwMode="auto">
            <a:xfrm>
              <a:off x="3492500" y="39814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30" name="5-Point Star 29"/>
            <p:cNvSpPr/>
            <p:nvPr/>
          </p:nvSpPr>
          <p:spPr bwMode="auto">
            <a:xfrm>
              <a:off x="2732088" y="5159375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31" name="5-Point Star 30"/>
            <p:cNvSpPr/>
            <p:nvPr/>
          </p:nvSpPr>
          <p:spPr bwMode="auto">
            <a:xfrm>
              <a:off x="2730500" y="43624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32" name="5-Point Star 31"/>
            <p:cNvSpPr/>
            <p:nvPr/>
          </p:nvSpPr>
          <p:spPr bwMode="auto">
            <a:xfrm>
              <a:off x="2501900" y="4210050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33" name="5-Point Star 32"/>
            <p:cNvSpPr/>
            <p:nvPr/>
          </p:nvSpPr>
          <p:spPr bwMode="auto">
            <a:xfrm>
              <a:off x="3875088" y="5083175"/>
              <a:ext cx="152400" cy="152400"/>
            </a:xfrm>
            <a:prstGeom prst="star5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34" name="5-Point Star 33"/>
            <p:cNvSpPr/>
            <p:nvPr/>
          </p:nvSpPr>
          <p:spPr bwMode="auto">
            <a:xfrm>
              <a:off x="4408488" y="3406775"/>
              <a:ext cx="152400" cy="152400"/>
            </a:xfrm>
            <a:prstGeom prst="star5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35" name="5-Point Star 34"/>
            <p:cNvSpPr/>
            <p:nvPr/>
          </p:nvSpPr>
          <p:spPr bwMode="auto">
            <a:xfrm>
              <a:off x="5197475" y="3976688"/>
              <a:ext cx="152400" cy="152400"/>
            </a:xfrm>
            <a:prstGeom prst="star5">
              <a:avLst/>
            </a:prstGeom>
            <a:solidFill>
              <a:srgbClr val="740000"/>
            </a:solidFill>
            <a:ln>
              <a:solidFill>
                <a:srgbClr val="74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740000"/>
                </a:solidFill>
              </a:endParaRPr>
            </a:p>
          </p:txBody>
        </p:sp>
        <p:sp>
          <p:nvSpPr>
            <p:cNvPr id="36" name="TextBox 38"/>
            <p:cNvSpPr txBox="1">
              <a:spLocks noChangeArrowheads="1"/>
            </p:cNvSpPr>
            <p:nvPr/>
          </p:nvSpPr>
          <p:spPr bwMode="auto">
            <a:xfrm>
              <a:off x="5351511" y="3775302"/>
              <a:ext cx="314272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dirty="0">
                  <a:latin typeface="+mn-lt"/>
                </a:rPr>
                <a:t>: filtered </a:t>
              </a:r>
              <a:r>
                <a:rPr lang="en-US" altLang="en-US" sz="2000" dirty="0" smtClean="0">
                  <a:latin typeface="+mn-lt"/>
                </a:rPr>
                <a:t>assembly </a:t>
              </a:r>
              <a:r>
                <a:rPr lang="en-US" altLang="en-US" sz="2000" dirty="0">
                  <a:latin typeface="+mn-lt"/>
                </a:rPr>
                <a:t>programs</a:t>
              </a:r>
            </a:p>
          </p:txBody>
        </p:sp>
        <p:sp>
          <p:nvSpPr>
            <p:cNvPr id="37" name="5-Point Star 36"/>
            <p:cNvSpPr/>
            <p:nvPr/>
          </p:nvSpPr>
          <p:spPr bwMode="auto">
            <a:xfrm>
              <a:off x="5210175" y="4629150"/>
              <a:ext cx="152400" cy="152400"/>
            </a:xfrm>
            <a:prstGeom prst="star5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38" name="TextBox 40"/>
            <p:cNvSpPr txBox="1">
              <a:spLocks noChangeArrowheads="1"/>
            </p:cNvSpPr>
            <p:nvPr/>
          </p:nvSpPr>
          <p:spPr bwMode="auto">
            <a:xfrm>
              <a:off x="5364037" y="4443310"/>
              <a:ext cx="29528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 dirty="0">
                  <a:latin typeface="+mn-lt"/>
                </a:rPr>
                <a:t>: novel </a:t>
              </a:r>
              <a:r>
                <a:rPr lang="en-US" altLang="en-US" sz="2000" dirty="0" smtClean="0">
                  <a:latin typeface="+mn-lt"/>
                </a:rPr>
                <a:t>assembly </a:t>
              </a:r>
              <a:r>
                <a:rPr lang="en-US" altLang="en-US" sz="2000" dirty="0">
                  <a:latin typeface="+mn-lt"/>
                </a:rPr>
                <a:t>programs</a:t>
              </a:r>
            </a:p>
          </p:txBody>
        </p:sp>
      </p:grpSp>
      <p:grpSp>
        <p:nvGrpSpPr>
          <p:cNvPr id="39" name="Group 46"/>
          <p:cNvGrpSpPr>
            <a:grpSpLocks/>
          </p:cNvGrpSpPr>
          <p:nvPr/>
        </p:nvGrpSpPr>
        <p:grpSpPr bwMode="auto">
          <a:xfrm>
            <a:off x="449263" y="1365915"/>
            <a:ext cx="7761287" cy="2648010"/>
            <a:chOff x="246063" y="3559175"/>
            <a:chExt cx="7761287" cy="2648010"/>
          </a:xfrm>
        </p:grpSpPr>
        <p:sp>
          <p:nvSpPr>
            <p:cNvPr id="40" name="Freeform 39"/>
            <p:cNvSpPr/>
            <p:nvPr/>
          </p:nvSpPr>
          <p:spPr bwMode="auto">
            <a:xfrm>
              <a:off x="4470400" y="3987800"/>
              <a:ext cx="381000" cy="490538"/>
            </a:xfrm>
            <a:custGeom>
              <a:avLst/>
              <a:gdLst>
                <a:gd name="connsiteX0" fmla="*/ 63464 w 381846"/>
                <a:gd name="connsiteY0" fmla="*/ 21279 h 490556"/>
                <a:gd name="connsiteX1" fmla="*/ 39713 w 381846"/>
                <a:gd name="connsiteY1" fmla="*/ 56905 h 490556"/>
                <a:gd name="connsiteX2" fmla="*/ 39713 w 381846"/>
                <a:gd name="connsiteY2" fmla="*/ 341912 h 490556"/>
                <a:gd name="connsiteX3" fmla="*/ 51589 w 381846"/>
                <a:gd name="connsiteY3" fmla="*/ 377538 h 490556"/>
                <a:gd name="connsiteX4" fmla="*/ 87215 w 381846"/>
                <a:gd name="connsiteY4" fmla="*/ 389414 h 490556"/>
                <a:gd name="connsiteX5" fmla="*/ 122841 w 381846"/>
                <a:gd name="connsiteY5" fmla="*/ 413164 h 490556"/>
                <a:gd name="connsiteX6" fmla="*/ 158467 w 381846"/>
                <a:gd name="connsiteY6" fmla="*/ 425040 h 490556"/>
                <a:gd name="connsiteX7" fmla="*/ 229718 w 381846"/>
                <a:gd name="connsiteY7" fmla="*/ 460666 h 490556"/>
                <a:gd name="connsiteX8" fmla="*/ 372222 w 381846"/>
                <a:gd name="connsiteY8" fmla="*/ 448790 h 490556"/>
                <a:gd name="connsiteX9" fmla="*/ 348472 w 381846"/>
                <a:gd name="connsiteY9" fmla="*/ 140032 h 490556"/>
                <a:gd name="connsiteX10" fmla="*/ 336596 w 381846"/>
                <a:gd name="connsiteY10" fmla="*/ 104406 h 490556"/>
                <a:gd name="connsiteX11" fmla="*/ 289095 w 381846"/>
                <a:gd name="connsiteY11" fmla="*/ 33154 h 490556"/>
                <a:gd name="connsiteX12" fmla="*/ 63464 w 381846"/>
                <a:gd name="connsiteY12" fmla="*/ 21279 h 490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846" h="490556">
                  <a:moveTo>
                    <a:pt x="63464" y="21279"/>
                  </a:moveTo>
                  <a:cubicBezTo>
                    <a:pt x="21900" y="25237"/>
                    <a:pt x="46096" y="44139"/>
                    <a:pt x="39713" y="56905"/>
                  </a:cubicBezTo>
                  <a:cubicBezTo>
                    <a:pt x="0" y="136332"/>
                    <a:pt x="37363" y="313714"/>
                    <a:pt x="39713" y="341912"/>
                  </a:cubicBezTo>
                  <a:cubicBezTo>
                    <a:pt x="40753" y="354387"/>
                    <a:pt x="42738" y="368687"/>
                    <a:pt x="51589" y="377538"/>
                  </a:cubicBezTo>
                  <a:cubicBezTo>
                    <a:pt x="60440" y="386389"/>
                    <a:pt x="76019" y="383816"/>
                    <a:pt x="87215" y="389414"/>
                  </a:cubicBezTo>
                  <a:cubicBezTo>
                    <a:pt x="99980" y="395797"/>
                    <a:pt x="110076" y="406781"/>
                    <a:pt x="122841" y="413164"/>
                  </a:cubicBezTo>
                  <a:cubicBezTo>
                    <a:pt x="134037" y="418762"/>
                    <a:pt x="147271" y="419442"/>
                    <a:pt x="158467" y="425040"/>
                  </a:cubicBezTo>
                  <a:cubicBezTo>
                    <a:pt x="250549" y="471082"/>
                    <a:pt x="140170" y="430815"/>
                    <a:pt x="229718" y="460666"/>
                  </a:cubicBezTo>
                  <a:cubicBezTo>
                    <a:pt x="277219" y="456707"/>
                    <a:pt x="349251" y="490556"/>
                    <a:pt x="372222" y="448790"/>
                  </a:cubicBezTo>
                  <a:cubicBezTo>
                    <a:pt x="381846" y="431292"/>
                    <a:pt x="362461" y="209977"/>
                    <a:pt x="348472" y="140032"/>
                  </a:cubicBezTo>
                  <a:cubicBezTo>
                    <a:pt x="346017" y="127757"/>
                    <a:pt x="342675" y="115348"/>
                    <a:pt x="336596" y="104406"/>
                  </a:cubicBezTo>
                  <a:cubicBezTo>
                    <a:pt x="322733" y="79453"/>
                    <a:pt x="316175" y="42180"/>
                    <a:pt x="289095" y="33154"/>
                  </a:cubicBezTo>
                  <a:cubicBezTo>
                    <a:pt x="189629" y="0"/>
                    <a:pt x="105028" y="17321"/>
                    <a:pt x="63464" y="21279"/>
                  </a:cubicBez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41" name="Freeform 40"/>
            <p:cNvSpPr/>
            <p:nvPr/>
          </p:nvSpPr>
          <p:spPr bwMode="auto">
            <a:xfrm>
              <a:off x="1665288" y="3559175"/>
              <a:ext cx="2446337" cy="1168400"/>
            </a:xfrm>
            <a:custGeom>
              <a:avLst/>
              <a:gdLst>
                <a:gd name="connsiteX0" fmla="*/ 232998 w 2446573"/>
                <a:gd name="connsiteY0" fmla="*/ 325054 h 1168202"/>
                <a:gd name="connsiteX1" fmla="*/ 304250 w 2446573"/>
                <a:gd name="connsiteY1" fmla="*/ 301304 h 1168202"/>
                <a:gd name="connsiteX2" fmla="*/ 339876 w 2446573"/>
                <a:gd name="connsiteY2" fmla="*/ 265678 h 1168202"/>
                <a:gd name="connsiteX3" fmla="*/ 363626 w 2446573"/>
                <a:gd name="connsiteY3" fmla="*/ 230052 h 1168202"/>
                <a:gd name="connsiteX4" fmla="*/ 434878 w 2446573"/>
                <a:gd name="connsiteY4" fmla="*/ 170675 h 1168202"/>
                <a:gd name="connsiteX5" fmla="*/ 458629 w 2446573"/>
                <a:gd name="connsiteY5" fmla="*/ 135049 h 1168202"/>
                <a:gd name="connsiteX6" fmla="*/ 529881 w 2446573"/>
                <a:gd name="connsiteY6" fmla="*/ 99423 h 1168202"/>
                <a:gd name="connsiteX7" fmla="*/ 957392 w 2446573"/>
                <a:gd name="connsiteY7" fmla="*/ 146924 h 1168202"/>
                <a:gd name="connsiteX8" fmla="*/ 969268 w 2446573"/>
                <a:gd name="connsiteY8" fmla="*/ 182550 h 1168202"/>
                <a:gd name="connsiteX9" fmla="*/ 993018 w 2446573"/>
                <a:gd name="connsiteY9" fmla="*/ 313179 h 1168202"/>
                <a:gd name="connsiteX10" fmla="*/ 1004894 w 2446573"/>
                <a:gd name="connsiteY10" fmla="*/ 372555 h 1168202"/>
                <a:gd name="connsiteX11" fmla="*/ 1040520 w 2446573"/>
                <a:gd name="connsiteY11" fmla="*/ 384431 h 1168202"/>
                <a:gd name="connsiteX12" fmla="*/ 1076146 w 2446573"/>
                <a:gd name="connsiteY12" fmla="*/ 408181 h 1168202"/>
                <a:gd name="connsiteX13" fmla="*/ 1147398 w 2446573"/>
                <a:gd name="connsiteY13" fmla="*/ 431932 h 1168202"/>
                <a:gd name="connsiteX14" fmla="*/ 1289902 w 2446573"/>
                <a:gd name="connsiteY14" fmla="*/ 420057 h 1168202"/>
                <a:gd name="connsiteX15" fmla="*/ 1325528 w 2446573"/>
                <a:gd name="connsiteY15" fmla="*/ 408181 h 1168202"/>
                <a:gd name="connsiteX16" fmla="*/ 1373029 w 2446573"/>
                <a:gd name="connsiteY16" fmla="*/ 301304 h 1168202"/>
                <a:gd name="connsiteX17" fmla="*/ 1408655 w 2446573"/>
                <a:gd name="connsiteY17" fmla="*/ 277553 h 1168202"/>
                <a:gd name="connsiteX18" fmla="*/ 1432405 w 2446573"/>
                <a:gd name="connsiteY18" fmla="*/ 241927 h 1168202"/>
                <a:gd name="connsiteX19" fmla="*/ 1468031 w 2446573"/>
                <a:gd name="connsiteY19" fmla="*/ 230052 h 1168202"/>
                <a:gd name="connsiteX20" fmla="*/ 1646161 w 2446573"/>
                <a:gd name="connsiteY20" fmla="*/ 218176 h 1168202"/>
                <a:gd name="connsiteX21" fmla="*/ 1681787 w 2446573"/>
                <a:gd name="connsiteY21" fmla="*/ 194426 h 1168202"/>
                <a:gd name="connsiteX22" fmla="*/ 1705538 w 2446573"/>
                <a:gd name="connsiteY22" fmla="*/ 158800 h 1168202"/>
                <a:gd name="connsiteX23" fmla="*/ 1741164 w 2446573"/>
                <a:gd name="connsiteY23" fmla="*/ 146924 h 1168202"/>
                <a:gd name="connsiteX24" fmla="*/ 1883668 w 2446573"/>
                <a:gd name="connsiteY24" fmla="*/ 158800 h 1168202"/>
                <a:gd name="connsiteX25" fmla="*/ 1919294 w 2446573"/>
                <a:gd name="connsiteY25" fmla="*/ 170675 h 1168202"/>
                <a:gd name="connsiteX26" fmla="*/ 1931169 w 2446573"/>
                <a:gd name="connsiteY26" fmla="*/ 206301 h 1168202"/>
                <a:gd name="connsiteX27" fmla="*/ 1966795 w 2446573"/>
                <a:gd name="connsiteY27" fmla="*/ 289428 h 1168202"/>
                <a:gd name="connsiteX28" fmla="*/ 2109299 w 2446573"/>
                <a:gd name="connsiteY28" fmla="*/ 325054 h 1168202"/>
                <a:gd name="connsiteX29" fmla="*/ 2156800 w 2446573"/>
                <a:gd name="connsiteY29" fmla="*/ 431932 h 1168202"/>
                <a:gd name="connsiteX30" fmla="*/ 2192426 w 2446573"/>
                <a:gd name="connsiteY30" fmla="*/ 455683 h 1168202"/>
                <a:gd name="connsiteX31" fmla="*/ 2382431 w 2446573"/>
                <a:gd name="connsiteY31" fmla="*/ 467558 h 1168202"/>
                <a:gd name="connsiteX32" fmla="*/ 2394307 w 2446573"/>
                <a:gd name="connsiteY32" fmla="*/ 705065 h 1168202"/>
                <a:gd name="connsiteX33" fmla="*/ 2323055 w 2446573"/>
                <a:gd name="connsiteY33" fmla="*/ 752566 h 1168202"/>
                <a:gd name="connsiteX34" fmla="*/ 2251803 w 2446573"/>
                <a:gd name="connsiteY34" fmla="*/ 776317 h 1168202"/>
                <a:gd name="connsiteX35" fmla="*/ 2239928 w 2446573"/>
                <a:gd name="connsiteY35" fmla="*/ 811942 h 1168202"/>
                <a:gd name="connsiteX36" fmla="*/ 2228052 w 2446573"/>
                <a:gd name="connsiteY36" fmla="*/ 918820 h 1168202"/>
                <a:gd name="connsiteX37" fmla="*/ 2192426 w 2446573"/>
                <a:gd name="connsiteY37" fmla="*/ 942571 h 1168202"/>
                <a:gd name="connsiteX38" fmla="*/ 2073673 w 2446573"/>
                <a:gd name="connsiteY38" fmla="*/ 978197 h 1168202"/>
                <a:gd name="connsiteX39" fmla="*/ 2038047 w 2446573"/>
                <a:gd name="connsiteY39" fmla="*/ 990072 h 1168202"/>
                <a:gd name="connsiteX40" fmla="*/ 1705538 w 2446573"/>
                <a:gd name="connsiteY40" fmla="*/ 978197 h 1168202"/>
                <a:gd name="connsiteX41" fmla="*/ 1669912 w 2446573"/>
                <a:gd name="connsiteY41" fmla="*/ 966322 h 1168202"/>
                <a:gd name="connsiteX42" fmla="*/ 1325528 w 2446573"/>
                <a:gd name="connsiteY42" fmla="*/ 978197 h 1168202"/>
                <a:gd name="connsiteX43" fmla="*/ 1218650 w 2446573"/>
                <a:gd name="connsiteY43" fmla="*/ 1001948 h 1168202"/>
                <a:gd name="connsiteX44" fmla="*/ 1147398 w 2446573"/>
                <a:gd name="connsiteY44" fmla="*/ 1025698 h 1168202"/>
                <a:gd name="connsiteX45" fmla="*/ 1088021 w 2446573"/>
                <a:gd name="connsiteY45" fmla="*/ 1037574 h 1168202"/>
                <a:gd name="connsiteX46" fmla="*/ 1052395 w 2446573"/>
                <a:gd name="connsiteY46" fmla="*/ 1049449 h 1168202"/>
                <a:gd name="connsiteX47" fmla="*/ 945517 w 2446573"/>
                <a:gd name="connsiteY47" fmla="*/ 1096950 h 1168202"/>
                <a:gd name="connsiteX48" fmla="*/ 909891 w 2446573"/>
                <a:gd name="connsiteY48" fmla="*/ 1108826 h 1168202"/>
                <a:gd name="connsiteX49" fmla="*/ 874265 w 2446573"/>
                <a:gd name="connsiteY49" fmla="*/ 1132576 h 1168202"/>
                <a:gd name="connsiteX50" fmla="*/ 719886 w 2446573"/>
                <a:gd name="connsiteY50" fmla="*/ 1168202 h 1168202"/>
                <a:gd name="connsiteX51" fmla="*/ 339876 w 2446573"/>
                <a:gd name="connsiteY51" fmla="*/ 1156327 h 1168202"/>
                <a:gd name="connsiteX52" fmla="*/ 280499 w 2446573"/>
                <a:gd name="connsiteY52" fmla="*/ 1108826 h 1168202"/>
                <a:gd name="connsiteX53" fmla="*/ 244873 w 2446573"/>
                <a:gd name="connsiteY53" fmla="*/ 1096950 h 1168202"/>
                <a:gd name="connsiteX54" fmla="*/ 173621 w 2446573"/>
                <a:gd name="connsiteY54" fmla="*/ 1049449 h 1168202"/>
                <a:gd name="connsiteX55" fmla="*/ 149870 w 2446573"/>
                <a:gd name="connsiteY55" fmla="*/ 906945 h 1168202"/>
                <a:gd name="connsiteX56" fmla="*/ 137995 w 2446573"/>
                <a:gd name="connsiteY56" fmla="*/ 847568 h 1168202"/>
                <a:gd name="connsiteX57" fmla="*/ 185496 w 2446573"/>
                <a:gd name="connsiteY57" fmla="*/ 360680 h 1168202"/>
                <a:gd name="connsiteX58" fmla="*/ 244873 w 2446573"/>
                <a:gd name="connsiteY58" fmla="*/ 348805 h 1168202"/>
                <a:gd name="connsiteX59" fmla="*/ 232998 w 2446573"/>
                <a:gd name="connsiteY59" fmla="*/ 325054 h 116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446573" h="1168202">
                  <a:moveTo>
                    <a:pt x="232998" y="325054"/>
                  </a:moveTo>
                  <a:cubicBezTo>
                    <a:pt x="256749" y="317137"/>
                    <a:pt x="286547" y="319007"/>
                    <a:pt x="304250" y="301304"/>
                  </a:cubicBezTo>
                  <a:cubicBezTo>
                    <a:pt x="316125" y="289429"/>
                    <a:pt x="329125" y="278580"/>
                    <a:pt x="339876" y="265678"/>
                  </a:cubicBezTo>
                  <a:cubicBezTo>
                    <a:pt x="349013" y="254714"/>
                    <a:pt x="353534" y="240144"/>
                    <a:pt x="363626" y="230052"/>
                  </a:cubicBezTo>
                  <a:cubicBezTo>
                    <a:pt x="457047" y="136630"/>
                    <a:pt x="337596" y="287413"/>
                    <a:pt x="434878" y="170675"/>
                  </a:cubicBezTo>
                  <a:cubicBezTo>
                    <a:pt x="444015" y="159711"/>
                    <a:pt x="448537" y="145141"/>
                    <a:pt x="458629" y="135049"/>
                  </a:cubicBezTo>
                  <a:cubicBezTo>
                    <a:pt x="481651" y="112027"/>
                    <a:pt x="500904" y="109082"/>
                    <a:pt x="529881" y="99423"/>
                  </a:cubicBezTo>
                  <a:cubicBezTo>
                    <a:pt x="712300" y="104788"/>
                    <a:pt x="883930" y="0"/>
                    <a:pt x="957392" y="146924"/>
                  </a:cubicBezTo>
                  <a:cubicBezTo>
                    <a:pt x="962990" y="158120"/>
                    <a:pt x="965309" y="170675"/>
                    <a:pt x="969268" y="182550"/>
                  </a:cubicBezTo>
                  <a:cubicBezTo>
                    <a:pt x="989849" y="326625"/>
                    <a:pt x="970624" y="212407"/>
                    <a:pt x="993018" y="313179"/>
                  </a:cubicBezTo>
                  <a:cubicBezTo>
                    <a:pt x="997397" y="332882"/>
                    <a:pt x="993698" y="355761"/>
                    <a:pt x="1004894" y="372555"/>
                  </a:cubicBezTo>
                  <a:cubicBezTo>
                    <a:pt x="1011838" y="382970"/>
                    <a:pt x="1029324" y="378833"/>
                    <a:pt x="1040520" y="384431"/>
                  </a:cubicBezTo>
                  <a:cubicBezTo>
                    <a:pt x="1053285" y="390814"/>
                    <a:pt x="1063104" y="402385"/>
                    <a:pt x="1076146" y="408181"/>
                  </a:cubicBezTo>
                  <a:cubicBezTo>
                    <a:pt x="1099024" y="418349"/>
                    <a:pt x="1147398" y="431932"/>
                    <a:pt x="1147398" y="431932"/>
                  </a:cubicBezTo>
                  <a:cubicBezTo>
                    <a:pt x="1194899" y="427974"/>
                    <a:pt x="1242654" y="426357"/>
                    <a:pt x="1289902" y="420057"/>
                  </a:cubicBezTo>
                  <a:cubicBezTo>
                    <a:pt x="1302310" y="418403"/>
                    <a:pt x="1315753" y="416001"/>
                    <a:pt x="1325528" y="408181"/>
                  </a:cubicBezTo>
                  <a:cubicBezTo>
                    <a:pt x="1351188" y="387652"/>
                    <a:pt x="1365772" y="323073"/>
                    <a:pt x="1373029" y="301304"/>
                  </a:cubicBezTo>
                  <a:cubicBezTo>
                    <a:pt x="1377542" y="287764"/>
                    <a:pt x="1396780" y="285470"/>
                    <a:pt x="1408655" y="277553"/>
                  </a:cubicBezTo>
                  <a:cubicBezTo>
                    <a:pt x="1416572" y="265678"/>
                    <a:pt x="1421260" y="250843"/>
                    <a:pt x="1432405" y="241927"/>
                  </a:cubicBezTo>
                  <a:cubicBezTo>
                    <a:pt x="1442180" y="234107"/>
                    <a:pt x="1455590" y="231434"/>
                    <a:pt x="1468031" y="230052"/>
                  </a:cubicBezTo>
                  <a:cubicBezTo>
                    <a:pt x="1527176" y="223480"/>
                    <a:pt x="1586784" y="222135"/>
                    <a:pt x="1646161" y="218176"/>
                  </a:cubicBezTo>
                  <a:cubicBezTo>
                    <a:pt x="1658036" y="210259"/>
                    <a:pt x="1671695" y="204518"/>
                    <a:pt x="1681787" y="194426"/>
                  </a:cubicBezTo>
                  <a:cubicBezTo>
                    <a:pt x="1691879" y="184334"/>
                    <a:pt x="1694393" y="167716"/>
                    <a:pt x="1705538" y="158800"/>
                  </a:cubicBezTo>
                  <a:cubicBezTo>
                    <a:pt x="1715313" y="150980"/>
                    <a:pt x="1729289" y="150883"/>
                    <a:pt x="1741164" y="146924"/>
                  </a:cubicBezTo>
                  <a:cubicBezTo>
                    <a:pt x="1788665" y="150883"/>
                    <a:pt x="1836420" y="152500"/>
                    <a:pt x="1883668" y="158800"/>
                  </a:cubicBezTo>
                  <a:cubicBezTo>
                    <a:pt x="1896076" y="160454"/>
                    <a:pt x="1910443" y="161824"/>
                    <a:pt x="1919294" y="170675"/>
                  </a:cubicBezTo>
                  <a:cubicBezTo>
                    <a:pt x="1928145" y="179526"/>
                    <a:pt x="1927730" y="194265"/>
                    <a:pt x="1931169" y="206301"/>
                  </a:cubicBezTo>
                  <a:cubicBezTo>
                    <a:pt x="1937756" y="229357"/>
                    <a:pt x="1941642" y="273707"/>
                    <a:pt x="1966795" y="289428"/>
                  </a:cubicBezTo>
                  <a:cubicBezTo>
                    <a:pt x="2001013" y="310814"/>
                    <a:pt x="2070940" y="318661"/>
                    <a:pt x="2109299" y="325054"/>
                  </a:cubicBezTo>
                  <a:cubicBezTo>
                    <a:pt x="2121057" y="360327"/>
                    <a:pt x="2128573" y="403705"/>
                    <a:pt x="2156800" y="431932"/>
                  </a:cubicBezTo>
                  <a:cubicBezTo>
                    <a:pt x="2166892" y="442024"/>
                    <a:pt x="2178328" y="453457"/>
                    <a:pt x="2192426" y="455683"/>
                  </a:cubicBezTo>
                  <a:cubicBezTo>
                    <a:pt x="2255108" y="465580"/>
                    <a:pt x="2319096" y="463600"/>
                    <a:pt x="2382431" y="467558"/>
                  </a:cubicBezTo>
                  <a:cubicBezTo>
                    <a:pt x="2435200" y="546711"/>
                    <a:pt x="2446573" y="548265"/>
                    <a:pt x="2394307" y="705065"/>
                  </a:cubicBezTo>
                  <a:cubicBezTo>
                    <a:pt x="2385280" y="732145"/>
                    <a:pt x="2350135" y="743539"/>
                    <a:pt x="2323055" y="752566"/>
                  </a:cubicBezTo>
                  <a:lnTo>
                    <a:pt x="2251803" y="776317"/>
                  </a:lnTo>
                  <a:cubicBezTo>
                    <a:pt x="2247845" y="788192"/>
                    <a:pt x="2241986" y="799595"/>
                    <a:pt x="2239928" y="811942"/>
                  </a:cubicBezTo>
                  <a:cubicBezTo>
                    <a:pt x="2234035" y="847300"/>
                    <a:pt x="2240302" y="885133"/>
                    <a:pt x="2228052" y="918820"/>
                  </a:cubicBezTo>
                  <a:cubicBezTo>
                    <a:pt x="2223174" y="932233"/>
                    <a:pt x="2205468" y="936774"/>
                    <a:pt x="2192426" y="942571"/>
                  </a:cubicBezTo>
                  <a:cubicBezTo>
                    <a:pt x="2141627" y="965149"/>
                    <a:pt x="2122034" y="964380"/>
                    <a:pt x="2073673" y="978197"/>
                  </a:cubicBezTo>
                  <a:cubicBezTo>
                    <a:pt x="2061637" y="981636"/>
                    <a:pt x="2049922" y="986114"/>
                    <a:pt x="2038047" y="990072"/>
                  </a:cubicBezTo>
                  <a:cubicBezTo>
                    <a:pt x="1927211" y="986114"/>
                    <a:pt x="1816215" y="985337"/>
                    <a:pt x="1705538" y="978197"/>
                  </a:cubicBezTo>
                  <a:cubicBezTo>
                    <a:pt x="1693046" y="977391"/>
                    <a:pt x="1682430" y="966322"/>
                    <a:pt x="1669912" y="966322"/>
                  </a:cubicBezTo>
                  <a:cubicBezTo>
                    <a:pt x="1555049" y="966322"/>
                    <a:pt x="1440323" y="974239"/>
                    <a:pt x="1325528" y="978197"/>
                  </a:cubicBezTo>
                  <a:cubicBezTo>
                    <a:pt x="1223598" y="1012173"/>
                    <a:pt x="1385849" y="960148"/>
                    <a:pt x="1218650" y="1001948"/>
                  </a:cubicBezTo>
                  <a:cubicBezTo>
                    <a:pt x="1194362" y="1008020"/>
                    <a:pt x="1171149" y="1017781"/>
                    <a:pt x="1147398" y="1025698"/>
                  </a:cubicBezTo>
                  <a:cubicBezTo>
                    <a:pt x="1128249" y="1032081"/>
                    <a:pt x="1107603" y="1032679"/>
                    <a:pt x="1088021" y="1037574"/>
                  </a:cubicBezTo>
                  <a:cubicBezTo>
                    <a:pt x="1075877" y="1040610"/>
                    <a:pt x="1064270" y="1045491"/>
                    <a:pt x="1052395" y="1049449"/>
                  </a:cubicBezTo>
                  <a:cubicBezTo>
                    <a:pt x="995937" y="1087088"/>
                    <a:pt x="1030311" y="1068685"/>
                    <a:pt x="945517" y="1096950"/>
                  </a:cubicBezTo>
                  <a:cubicBezTo>
                    <a:pt x="933642" y="1100908"/>
                    <a:pt x="920307" y="1101883"/>
                    <a:pt x="909891" y="1108826"/>
                  </a:cubicBezTo>
                  <a:cubicBezTo>
                    <a:pt x="898016" y="1116743"/>
                    <a:pt x="887307" y="1126780"/>
                    <a:pt x="874265" y="1132576"/>
                  </a:cubicBezTo>
                  <a:cubicBezTo>
                    <a:pt x="812490" y="1160031"/>
                    <a:pt x="787513" y="1158541"/>
                    <a:pt x="719886" y="1168202"/>
                  </a:cubicBezTo>
                  <a:cubicBezTo>
                    <a:pt x="593216" y="1164244"/>
                    <a:pt x="466401" y="1163557"/>
                    <a:pt x="339876" y="1156327"/>
                  </a:cubicBezTo>
                  <a:cubicBezTo>
                    <a:pt x="283623" y="1153113"/>
                    <a:pt x="319275" y="1139847"/>
                    <a:pt x="280499" y="1108826"/>
                  </a:cubicBezTo>
                  <a:cubicBezTo>
                    <a:pt x="270724" y="1101006"/>
                    <a:pt x="255815" y="1103029"/>
                    <a:pt x="244873" y="1096950"/>
                  </a:cubicBezTo>
                  <a:cubicBezTo>
                    <a:pt x="219920" y="1083087"/>
                    <a:pt x="173621" y="1049449"/>
                    <a:pt x="173621" y="1049449"/>
                  </a:cubicBezTo>
                  <a:cubicBezTo>
                    <a:pt x="148096" y="972873"/>
                    <a:pt x="169757" y="1046149"/>
                    <a:pt x="149870" y="906945"/>
                  </a:cubicBezTo>
                  <a:cubicBezTo>
                    <a:pt x="147015" y="886964"/>
                    <a:pt x="141953" y="867360"/>
                    <a:pt x="137995" y="847568"/>
                  </a:cubicBezTo>
                  <a:cubicBezTo>
                    <a:pt x="145252" y="557273"/>
                    <a:pt x="0" y="407053"/>
                    <a:pt x="185496" y="360680"/>
                  </a:cubicBezTo>
                  <a:cubicBezTo>
                    <a:pt x="205078" y="355785"/>
                    <a:pt x="225081" y="352763"/>
                    <a:pt x="244873" y="348805"/>
                  </a:cubicBezTo>
                  <a:lnTo>
                    <a:pt x="232998" y="325054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42" name="Freeform 41"/>
            <p:cNvSpPr/>
            <p:nvPr/>
          </p:nvSpPr>
          <p:spPr bwMode="auto">
            <a:xfrm>
              <a:off x="2309813" y="4838700"/>
              <a:ext cx="928687" cy="584200"/>
            </a:xfrm>
            <a:custGeom>
              <a:avLst/>
              <a:gdLst>
                <a:gd name="connsiteX0" fmla="*/ 240658 w 929483"/>
                <a:gd name="connsiteY0" fmla="*/ 145369 h 584756"/>
                <a:gd name="connsiteX1" fmla="*/ 311910 w 929483"/>
                <a:gd name="connsiteY1" fmla="*/ 121619 h 584756"/>
                <a:gd name="connsiteX2" fmla="*/ 383162 w 929483"/>
                <a:gd name="connsiteY2" fmla="*/ 85993 h 584756"/>
                <a:gd name="connsiteX3" fmla="*/ 454414 w 929483"/>
                <a:gd name="connsiteY3" fmla="*/ 26616 h 584756"/>
                <a:gd name="connsiteX4" fmla="*/ 525665 w 929483"/>
                <a:gd name="connsiteY4" fmla="*/ 2865 h 584756"/>
                <a:gd name="connsiteX5" fmla="*/ 656294 w 929483"/>
                <a:gd name="connsiteY5" fmla="*/ 38491 h 584756"/>
                <a:gd name="connsiteX6" fmla="*/ 680045 w 929483"/>
                <a:gd name="connsiteY6" fmla="*/ 74117 h 584756"/>
                <a:gd name="connsiteX7" fmla="*/ 703795 w 929483"/>
                <a:gd name="connsiteY7" fmla="*/ 145369 h 584756"/>
                <a:gd name="connsiteX8" fmla="*/ 775047 w 929483"/>
                <a:gd name="connsiteY8" fmla="*/ 192871 h 584756"/>
                <a:gd name="connsiteX9" fmla="*/ 822549 w 929483"/>
                <a:gd name="connsiteY9" fmla="*/ 264123 h 584756"/>
                <a:gd name="connsiteX10" fmla="*/ 893801 w 929483"/>
                <a:gd name="connsiteY10" fmla="*/ 311624 h 584756"/>
                <a:gd name="connsiteX11" fmla="*/ 905676 w 929483"/>
                <a:gd name="connsiteY11" fmla="*/ 525380 h 584756"/>
                <a:gd name="connsiteX12" fmla="*/ 893801 w 929483"/>
                <a:gd name="connsiteY12" fmla="*/ 561006 h 584756"/>
                <a:gd name="connsiteX13" fmla="*/ 822549 w 929483"/>
                <a:gd name="connsiteY13" fmla="*/ 584756 h 584756"/>
                <a:gd name="connsiteX14" fmla="*/ 608793 w 929483"/>
                <a:gd name="connsiteY14" fmla="*/ 561006 h 584756"/>
                <a:gd name="connsiteX15" fmla="*/ 573167 w 929483"/>
                <a:gd name="connsiteY15" fmla="*/ 537255 h 584756"/>
                <a:gd name="connsiteX16" fmla="*/ 537541 w 929483"/>
                <a:gd name="connsiteY16" fmla="*/ 501629 h 584756"/>
                <a:gd name="connsiteX17" fmla="*/ 466289 w 929483"/>
                <a:gd name="connsiteY17" fmla="*/ 454128 h 584756"/>
                <a:gd name="connsiteX18" fmla="*/ 335660 w 929483"/>
                <a:gd name="connsiteY18" fmla="*/ 466003 h 584756"/>
                <a:gd name="connsiteX19" fmla="*/ 264408 w 929483"/>
                <a:gd name="connsiteY19" fmla="*/ 489754 h 584756"/>
                <a:gd name="connsiteX20" fmla="*/ 86278 w 929483"/>
                <a:gd name="connsiteY20" fmla="*/ 466003 h 584756"/>
                <a:gd name="connsiteX21" fmla="*/ 50652 w 929483"/>
                <a:gd name="connsiteY21" fmla="*/ 442252 h 584756"/>
                <a:gd name="connsiteX22" fmla="*/ 26902 w 929483"/>
                <a:gd name="connsiteY22" fmla="*/ 406626 h 584756"/>
                <a:gd name="connsiteX23" fmla="*/ 26902 w 929483"/>
                <a:gd name="connsiteY23" fmla="*/ 240372 h 584756"/>
                <a:gd name="connsiteX24" fmla="*/ 110029 w 929483"/>
                <a:gd name="connsiteY24" fmla="*/ 157245 h 584756"/>
                <a:gd name="connsiteX25" fmla="*/ 240658 w 929483"/>
                <a:gd name="connsiteY25" fmla="*/ 145369 h 584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29483" h="584756">
                  <a:moveTo>
                    <a:pt x="240658" y="145369"/>
                  </a:moveTo>
                  <a:cubicBezTo>
                    <a:pt x="264409" y="137452"/>
                    <a:pt x="291079" y="135506"/>
                    <a:pt x="311910" y="121619"/>
                  </a:cubicBezTo>
                  <a:cubicBezTo>
                    <a:pt x="357951" y="90924"/>
                    <a:pt x="333996" y="102381"/>
                    <a:pt x="383162" y="85993"/>
                  </a:cubicBezTo>
                  <a:cubicBezTo>
                    <a:pt x="405534" y="63621"/>
                    <a:pt x="424655" y="39843"/>
                    <a:pt x="454414" y="26616"/>
                  </a:cubicBezTo>
                  <a:cubicBezTo>
                    <a:pt x="477291" y="16448"/>
                    <a:pt x="525665" y="2865"/>
                    <a:pt x="525665" y="2865"/>
                  </a:cubicBezTo>
                  <a:cubicBezTo>
                    <a:pt x="581860" y="9890"/>
                    <a:pt x="617802" y="0"/>
                    <a:pt x="656294" y="38491"/>
                  </a:cubicBezTo>
                  <a:cubicBezTo>
                    <a:pt x="666386" y="48583"/>
                    <a:pt x="672128" y="62242"/>
                    <a:pt x="680045" y="74117"/>
                  </a:cubicBezTo>
                  <a:cubicBezTo>
                    <a:pt x="687962" y="97868"/>
                    <a:pt x="682964" y="131482"/>
                    <a:pt x="703795" y="145369"/>
                  </a:cubicBezTo>
                  <a:lnTo>
                    <a:pt x="775047" y="192871"/>
                  </a:lnTo>
                  <a:cubicBezTo>
                    <a:pt x="788919" y="234484"/>
                    <a:pt x="782520" y="232989"/>
                    <a:pt x="822549" y="264123"/>
                  </a:cubicBezTo>
                  <a:cubicBezTo>
                    <a:pt x="845081" y="281648"/>
                    <a:pt x="893801" y="311624"/>
                    <a:pt x="893801" y="311624"/>
                  </a:cubicBezTo>
                  <a:cubicBezTo>
                    <a:pt x="929483" y="418673"/>
                    <a:pt x="925610" y="375869"/>
                    <a:pt x="905676" y="525380"/>
                  </a:cubicBezTo>
                  <a:cubicBezTo>
                    <a:pt x="904022" y="537788"/>
                    <a:pt x="903987" y="553730"/>
                    <a:pt x="893801" y="561006"/>
                  </a:cubicBezTo>
                  <a:cubicBezTo>
                    <a:pt x="873429" y="575557"/>
                    <a:pt x="822549" y="584756"/>
                    <a:pt x="822549" y="584756"/>
                  </a:cubicBezTo>
                  <a:cubicBezTo>
                    <a:pt x="812614" y="584046"/>
                    <a:pt x="659492" y="582734"/>
                    <a:pt x="608793" y="561006"/>
                  </a:cubicBezTo>
                  <a:cubicBezTo>
                    <a:pt x="595675" y="555384"/>
                    <a:pt x="584131" y="546392"/>
                    <a:pt x="573167" y="537255"/>
                  </a:cubicBezTo>
                  <a:cubicBezTo>
                    <a:pt x="560265" y="526504"/>
                    <a:pt x="550798" y="511940"/>
                    <a:pt x="537541" y="501629"/>
                  </a:cubicBezTo>
                  <a:cubicBezTo>
                    <a:pt x="515009" y="484104"/>
                    <a:pt x="466289" y="454128"/>
                    <a:pt x="466289" y="454128"/>
                  </a:cubicBezTo>
                  <a:cubicBezTo>
                    <a:pt x="422746" y="458086"/>
                    <a:pt x="378717" y="458405"/>
                    <a:pt x="335660" y="466003"/>
                  </a:cubicBezTo>
                  <a:cubicBezTo>
                    <a:pt x="311006" y="470354"/>
                    <a:pt x="264408" y="489754"/>
                    <a:pt x="264408" y="489754"/>
                  </a:cubicBezTo>
                  <a:cubicBezTo>
                    <a:pt x="232579" y="487101"/>
                    <a:pt x="134783" y="490256"/>
                    <a:pt x="86278" y="466003"/>
                  </a:cubicBezTo>
                  <a:cubicBezTo>
                    <a:pt x="73512" y="459620"/>
                    <a:pt x="62527" y="450169"/>
                    <a:pt x="50652" y="442252"/>
                  </a:cubicBezTo>
                  <a:cubicBezTo>
                    <a:pt x="42735" y="430377"/>
                    <a:pt x="33285" y="419392"/>
                    <a:pt x="26902" y="406626"/>
                  </a:cubicBezTo>
                  <a:cubicBezTo>
                    <a:pt x="0" y="352822"/>
                    <a:pt x="18087" y="302082"/>
                    <a:pt x="26902" y="240372"/>
                  </a:cubicBezTo>
                  <a:cubicBezTo>
                    <a:pt x="32449" y="201542"/>
                    <a:pt x="63375" y="157245"/>
                    <a:pt x="110029" y="157245"/>
                  </a:cubicBezTo>
                  <a:lnTo>
                    <a:pt x="240658" y="145369"/>
                  </a:ln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cxnSp>
          <p:nvCxnSpPr>
            <p:cNvPr id="43" name="Straight Arrow Connector 42"/>
            <p:cNvCxnSpPr/>
            <p:nvPr/>
          </p:nvCxnSpPr>
          <p:spPr bwMode="auto">
            <a:xfrm rot="5400000" flipH="1" flipV="1">
              <a:off x="1240632" y="5025231"/>
              <a:ext cx="1062038" cy="5175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2"/>
            <p:cNvSpPr txBox="1">
              <a:spLocks noChangeArrowheads="1"/>
            </p:cNvSpPr>
            <p:nvPr/>
          </p:nvSpPr>
          <p:spPr bwMode="auto">
            <a:xfrm>
              <a:off x="246063" y="5807075"/>
              <a:ext cx="776128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+mn-lt"/>
                </a:rPr>
                <a:t>Boundary captured by a one-class learning model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999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5029199"/>
            <a:ext cx="7993744" cy="144417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Design: 64-bit Dual-thread low-power processor (Power Architecture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Each test is with 50 generated instructions</a:t>
            </a:r>
          </a:p>
          <a:p>
            <a:r>
              <a:rPr lang="en-US" dirty="0" smtClean="0"/>
              <a:t>Roughly saving: 94%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83835"/>
              </p:ext>
            </p:extLst>
          </p:nvPr>
        </p:nvGraphicFramePr>
        <p:xfrm>
          <a:off x="542925" y="971550"/>
          <a:ext cx="817245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1707158" y="3124200"/>
            <a:ext cx="3267076" cy="742950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effectLst/>
              </a:rPr>
              <a:t>With novelty detection, only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100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1800" dirty="0" smtClean="0"/>
              <a:t>test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s are needed</a:t>
            </a:r>
            <a:endParaRPr lang="en-US" sz="1800" dirty="0">
              <a:solidFill>
                <a:schemeClr val="tx1"/>
              </a:solidFill>
              <a:effectLst/>
            </a:endParaRPr>
          </a:p>
        </p:txBody>
      </p:sp>
      <p:sp>
        <p:nvSpPr>
          <p:cNvPr id="7" name="Straight Arrow Connector 6"/>
          <p:cNvSpPr/>
          <p:nvPr/>
        </p:nvSpPr>
        <p:spPr bwMode="auto">
          <a:xfrm flipH="1" flipV="1">
            <a:off x="1715784" y="1510300"/>
            <a:ext cx="951216" cy="168057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TextBox 1"/>
          <p:cNvSpPr txBox="1"/>
          <p:nvPr/>
        </p:nvSpPr>
        <p:spPr>
          <a:xfrm>
            <a:off x="5267325" y="2495549"/>
            <a:ext cx="3048000" cy="695325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effectLst/>
              </a:rPr>
              <a:t>Without novelty detection,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1690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1800" dirty="0" smtClean="0"/>
              <a:t>test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s are needed</a:t>
            </a:r>
            <a:endParaRPr lang="en-US" sz="1800" dirty="0">
              <a:solidFill>
                <a:schemeClr val="tx1"/>
              </a:solidFill>
              <a:effectLst/>
            </a:endParaRPr>
          </a:p>
        </p:txBody>
      </p:sp>
      <p:sp>
        <p:nvSpPr>
          <p:cNvPr id="9" name="Straight Arrow Connector 8"/>
          <p:cNvSpPr/>
          <p:nvPr/>
        </p:nvSpPr>
        <p:spPr bwMode="auto">
          <a:xfrm flipV="1">
            <a:off x="6715125" y="1510300"/>
            <a:ext cx="558978" cy="909047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1250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953000"/>
            <a:ext cx="8229600" cy="144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test is a 50-instruction assembly program</a:t>
            </a:r>
          </a:p>
          <a:p>
            <a:r>
              <a:rPr lang="en-US" dirty="0" smtClean="0"/>
              <a:t>Tests target on Complex FPU (33 instruction types)</a:t>
            </a:r>
          </a:p>
          <a:p>
            <a:r>
              <a:rPr lang="en-US" dirty="0" smtClean="0"/>
              <a:t>Roughly saving: 95%</a:t>
            </a:r>
          </a:p>
          <a:p>
            <a:pPr lvl="1"/>
            <a:r>
              <a:rPr lang="en-US" dirty="0" smtClean="0"/>
              <a:t>Simulation is carried out in parallel in a server farm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777743014"/>
              </p:ext>
            </p:extLst>
          </p:nvPr>
        </p:nvGraphicFramePr>
        <p:xfrm>
          <a:off x="635045" y="914400"/>
          <a:ext cx="7646773" cy="4123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/>
          <p:cNvCxnSpPr/>
          <p:nvPr/>
        </p:nvCxnSpPr>
        <p:spPr bwMode="auto">
          <a:xfrm flipV="1">
            <a:off x="1366587" y="1070149"/>
            <a:ext cx="0" cy="2863515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1583156" y="1166402"/>
            <a:ext cx="24063" cy="276726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>
            <a:off x="5296903" y="1154370"/>
            <a:ext cx="24063" cy="276726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1607219" y="1250623"/>
            <a:ext cx="3713747" cy="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76450" y="850513"/>
            <a:ext cx="2593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19+ hours simulation</a:t>
            </a:r>
            <a:endParaRPr lang="en-US" sz="2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1607219" y="3392244"/>
            <a:ext cx="372979" cy="529388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1793708" y="2680348"/>
            <a:ext cx="3230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novelty detection</a:t>
            </a:r>
          </a:p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=&gt; Require only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310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tests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5354458" y="3388234"/>
            <a:ext cx="372979" cy="529388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540947" y="2684358"/>
            <a:ext cx="30907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Without novelty detection</a:t>
            </a:r>
          </a:p>
          <a:p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=&gt; Require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6010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tests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35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30300" y="2044700"/>
            <a:ext cx="6845300" cy="2514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Example:</a:t>
            </a:r>
          </a:p>
          <a:p>
            <a:r>
              <a:rPr lang="en-US" dirty="0" smtClean="0"/>
              <a:t>SPICE Simulation Context</a:t>
            </a:r>
          </a:p>
          <a:p>
            <a:r>
              <a:rPr lang="en-US" dirty="0" smtClean="0"/>
              <a:t>(Include C Variations)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55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SPICE Simulation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182" y="3846286"/>
            <a:ext cx="8254193" cy="24601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Mapping function f()</a:t>
            </a:r>
          </a:p>
          <a:p>
            <a:pPr lvl="1"/>
            <a:r>
              <a:rPr lang="en-US" dirty="0" smtClean="0"/>
              <a:t>SPICE simulation of a transistor </a:t>
            </a:r>
            <a:r>
              <a:rPr lang="en-US" dirty="0" err="1" smtClean="0"/>
              <a:t>netlist</a:t>
            </a:r>
            <a:endParaRPr lang="en-US" dirty="0" smtClean="0"/>
          </a:p>
          <a:p>
            <a:r>
              <a:rPr lang="en-US" dirty="0" smtClean="0"/>
              <a:t>Inputs to the simulation</a:t>
            </a:r>
          </a:p>
          <a:p>
            <a:pPr lvl="1"/>
            <a:r>
              <a:rPr lang="en-US" dirty="0" smtClean="0"/>
              <a:t>X: Input waveforms over a fixed period</a:t>
            </a:r>
          </a:p>
          <a:p>
            <a:pPr lvl="1"/>
            <a:r>
              <a:rPr lang="en-US" dirty="0" smtClean="0"/>
              <a:t>C: Transistor size variations</a:t>
            </a:r>
            <a:endParaRPr lang="en-US" dirty="0"/>
          </a:p>
          <a:p>
            <a:r>
              <a:rPr lang="en-US" dirty="0" smtClean="0"/>
              <a:t>Output from the function: Y – output waveforms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43338" y="2653478"/>
            <a:ext cx="3278981" cy="451319"/>
          </a:xfrm>
          <a:prstGeom prst="ellipse">
            <a:avLst/>
          </a:prstGeom>
          <a:solidFill>
            <a:schemeClr val="bg2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51358" y="1316728"/>
            <a:ext cx="2972289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Mapping </a:t>
            </a:r>
            <a:r>
              <a:rPr lang="en-US" sz="2400" dirty="0"/>
              <a:t>F</a:t>
            </a:r>
            <a:r>
              <a:rPr lang="en-US" sz="2400" dirty="0" smtClean="0"/>
              <a:t>unction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 smtClean="0"/>
              <a:t>( )</a:t>
            </a:r>
          </a:p>
          <a:p>
            <a:pPr algn="ctr"/>
            <a:r>
              <a:rPr lang="en-US" sz="2400" dirty="0" smtClean="0"/>
              <a:t>Design Under </a:t>
            </a:r>
            <a:r>
              <a:rPr lang="en-US" sz="2400" dirty="0"/>
              <a:t>A</a:t>
            </a:r>
            <a:r>
              <a:rPr lang="en-US" sz="2400" dirty="0" smtClean="0"/>
              <a:t>nalysis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59257" y="2694472"/>
            <a:ext cx="2876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Transistor size variations</a:t>
            </a:r>
            <a:endParaRPr lang="en-US" sz="2000" b="1" dirty="0"/>
          </a:p>
        </p:txBody>
      </p:sp>
      <p:sp>
        <p:nvSpPr>
          <p:cNvPr id="11" name="Right Arrow 10"/>
          <p:cNvSpPr/>
          <p:nvPr/>
        </p:nvSpPr>
        <p:spPr>
          <a:xfrm>
            <a:off x="2777897" y="1587455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410744" y="1587455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6200000">
            <a:off x="4645088" y="2231152"/>
            <a:ext cx="304800" cy="380417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0852" y="135863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16142" y="312666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0" y="1369035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14400" y="961424"/>
            <a:ext cx="1577740" cy="2495711"/>
            <a:chOff x="2438400" y="1771489"/>
            <a:chExt cx="1838326" cy="2876711"/>
          </a:xfrm>
        </p:grpSpPr>
        <p:graphicFrame>
          <p:nvGraphicFramePr>
            <p:cNvPr id="18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96920222"/>
                </p:ext>
              </p:extLst>
            </p:nvPr>
          </p:nvGraphicFramePr>
          <p:xfrm>
            <a:off x="2438401" y="1771489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9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67172229"/>
                </p:ext>
              </p:extLst>
            </p:nvPr>
          </p:nvGraphicFramePr>
          <p:xfrm>
            <a:off x="2447926" y="2685889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0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95509033"/>
                </p:ext>
              </p:extLst>
            </p:nvPr>
          </p:nvGraphicFramePr>
          <p:xfrm>
            <a:off x="2438400" y="3581400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6858000" y="990600"/>
            <a:ext cx="1371600" cy="2306525"/>
            <a:chOff x="5562600" y="1732075"/>
            <a:chExt cx="1828800" cy="2916125"/>
          </a:xfrm>
        </p:grpSpPr>
        <p:graphicFrame>
          <p:nvGraphicFramePr>
            <p:cNvPr id="22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0544342"/>
                </p:ext>
              </p:extLst>
            </p:nvPr>
          </p:nvGraphicFramePr>
          <p:xfrm>
            <a:off x="5562600" y="2657922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aphicFrame>
          <p:nvGraphicFramePr>
            <p:cNvPr id="23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63934808"/>
                </p:ext>
              </p:extLst>
            </p:nvPr>
          </p:nvGraphicFramePr>
          <p:xfrm>
            <a:off x="5562600" y="1732075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graphicFrame>
          <p:nvGraphicFramePr>
            <p:cNvPr id="24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4157503"/>
                </p:ext>
              </p:extLst>
            </p:nvPr>
          </p:nvGraphicFramePr>
          <p:xfrm>
            <a:off x="5562600" y="3581400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89593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Iterative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764" y="4775200"/>
            <a:ext cx="8193314" cy="1553029"/>
          </a:xfrm>
        </p:spPr>
        <p:txBody>
          <a:bodyPr>
            <a:normAutofit/>
          </a:bodyPr>
          <a:lstStyle/>
          <a:p>
            <a:r>
              <a:rPr lang="en-US" dirty="0" smtClean="0"/>
              <a:t>In each iteration, we will learn a model to predict the inputs likely to generate additional essential output waveforms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9795" y="1262107"/>
            <a:ext cx="13611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b="1" dirty="0" smtClean="0"/>
              <a:t> input </a:t>
            </a:r>
          </a:p>
          <a:p>
            <a:pPr algn="ctr"/>
            <a:r>
              <a:rPr lang="en-US" sz="2000" b="1" dirty="0" smtClean="0"/>
              <a:t>waveforms</a:t>
            </a:r>
            <a:endParaRPr lang="en-US" sz="2000" b="1" dirty="0"/>
          </a:p>
        </p:txBody>
      </p:sp>
      <p:sp>
        <p:nvSpPr>
          <p:cNvPr id="6" name="Right Arrow 5"/>
          <p:cNvSpPr/>
          <p:nvPr/>
        </p:nvSpPr>
        <p:spPr>
          <a:xfrm>
            <a:off x="2197408" y="146362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78430" y="1262077"/>
            <a:ext cx="131478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Learning &amp;</a:t>
            </a:r>
          </a:p>
          <a:p>
            <a:pPr algn="ctr"/>
            <a:r>
              <a:rPr lang="en-US" sz="2000" dirty="0"/>
              <a:t>S</a:t>
            </a:r>
            <a:r>
              <a:rPr lang="en-US" sz="2000" dirty="0" smtClean="0"/>
              <a:t>election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4063187" y="1463618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33230" y="1108187"/>
            <a:ext cx="15930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 smtClean="0"/>
              <a:t> potentially </a:t>
            </a:r>
          </a:p>
          <a:p>
            <a:pPr algn="ctr"/>
            <a:r>
              <a:rPr lang="en-US" sz="2000" b="1" dirty="0" smtClean="0"/>
              <a:t>important</a:t>
            </a:r>
          </a:p>
          <a:p>
            <a:pPr algn="ctr"/>
            <a:r>
              <a:rPr lang="en-US" sz="2000" b="1" dirty="0" smtClean="0"/>
              <a:t>waveforms</a:t>
            </a:r>
            <a:endParaRPr lang="en-US" sz="2000" b="1" dirty="0"/>
          </a:p>
        </p:txBody>
      </p:sp>
      <p:sp>
        <p:nvSpPr>
          <p:cNvPr id="10" name="Right Arrow 9"/>
          <p:cNvSpPr/>
          <p:nvPr/>
        </p:nvSpPr>
        <p:spPr>
          <a:xfrm>
            <a:off x="6071282" y="146365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40830" y="1396915"/>
            <a:ext cx="129798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Simulation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37421" y="2435140"/>
            <a:ext cx="1019574" cy="40011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Checker</a:t>
            </a:r>
            <a:endParaRPr lang="en-US" sz="2000" dirty="0"/>
          </a:p>
        </p:txBody>
      </p:sp>
      <p:cxnSp>
        <p:nvCxnSpPr>
          <p:cNvPr id="13" name="Elbow Connector 12"/>
          <p:cNvCxnSpPr>
            <a:stCxn id="11" idx="2"/>
            <a:endCxn id="12" idx="3"/>
          </p:cNvCxnSpPr>
          <p:nvPr/>
        </p:nvCxnSpPr>
        <p:spPr>
          <a:xfrm rot="5400000">
            <a:off x="6004324" y="1449697"/>
            <a:ext cx="838170" cy="1532827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2" idx="1"/>
            <a:endCxn id="7" idx="2"/>
          </p:cNvCxnSpPr>
          <p:nvPr/>
        </p:nvCxnSpPr>
        <p:spPr>
          <a:xfrm rot="10800000">
            <a:off x="3235823" y="1969963"/>
            <a:ext cx="1401599" cy="665232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65591" y="2250474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outputs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495732" y="2250519"/>
            <a:ext cx="881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17" name="Rectangular Callout 16"/>
          <p:cNvSpPr/>
          <p:nvPr/>
        </p:nvSpPr>
        <p:spPr>
          <a:xfrm>
            <a:off x="1510366" y="3152851"/>
            <a:ext cx="5105641" cy="1143000"/>
          </a:xfrm>
          <a:prstGeom prst="wedgeRectCallout">
            <a:avLst>
              <a:gd name="adj1" fmla="val -1572"/>
              <a:gd name="adj2" fmla="val -9936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80448" y="3146500"/>
            <a:ext cx="386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Results include 2 types of information: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25093" y="3515832"/>
            <a:ext cx="4791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FF0000"/>
                </a:solidFill>
              </a:rPr>
              <a:t>Inputs that do not produce essential outputs</a:t>
            </a:r>
          </a:p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02B213"/>
                </a:solidFill>
              </a:rPr>
              <a:t>Inputs that do produce essential outputs</a:t>
            </a:r>
            <a:endParaRPr lang="en-US" b="1" dirty="0">
              <a:solidFill>
                <a:srgbClr val="02B2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4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193575" y="3763700"/>
            <a:ext cx="8774115" cy="808808"/>
            <a:chOff x="193575" y="3763700"/>
            <a:chExt cx="8774115" cy="808808"/>
          </a:xfrm>
        </p:grpSpPr>
        <p:sp>
          <p:nvSpPr>
            <p:cNvPr id="36" name="Parallelogram 35"/>
            <p:cNvSpPr/>
            <p:nvPr/>
          </p:nvSpPr>
          <p:spPr>
            <a:xfrm>
              <a:off x="193575" y="3904027"/>
              <a:ext cx="5191388" cy="668481"/>
            </a:xfrm>
            <a:prstGeom prst="parallelogram">
              <a:avLst>
                <a:gd name="adj" fmla="val 219318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Parallelogram 66"/>
            <p:cNvSpPr/>
            <p:nvPr/>
          </p:nvSpPr>
          <p:spPr>
            <a:xfrm>
              <a:off x="5694634" y="3850181"/>
              <a:ext cx="3273056" cy="609600"/>
            </a:xfrm>
            <a:prstGeom prst="parallelogram">
              <a:avLst>
                <a:gd name="adj" fmla="val 219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06544" y="3763700"/>
              <a:ext cx="8483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2</a:t>
              </a: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Freeform 56"/>
          <p:cNvSpPr/>
          <p:nvPr/>
        </p:nvSpPr>
        <p:spPr>
          <a:xfrm>
            <a:off x="3931927" y="4148576"/>
            <a:ext cx="435935" cy="287079"/>
          </a:xfrm>
          <a:custGeom>
            <a:avLst/>
            <a:gdLst>
              <a:gd name="connsiteX0" fmla="*/ 138223 w 435935"/>
              <a:gd name="connsiteY0" fmla="*/ 31898 h 287079"/>
              <a:gd name="connsiteX1" fmla="*/ 0 w 435935"/>
              <a:gd name="connsiteY1" fmla="*/ 148856 h 287079"/>
              <a:gd name="connsiteX2" fmla="*/ 159488 w 435935"/>
              <a:gd name="connsiteY2" fmla="*/ 287079 h 287079"/>
              <a:gd name="connsiteX3" fmla="*/ 435935 w 435935"/>
              <a:gd name="connsiteY3" fmla="*/ 127591 h 287079"/>
              <a:gd name="connsiteX4" fmla="*/ 350874 w 435935"/>
              <a:gd name="connsiteY4" fmla="*/ 0 h 287079"/>
              <a:gd name="connsiteX5" fmla="*/ 138223 w 435935"/>
              <a:gd name="connsiteY5" fmla="*/ 31898 h 28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935" h="287079">
                <a:moveTo>
                  <a:pt x="138223" y="31898"/>
                </a:moveTo>
                <a:lnTo>
                  <a:pt x="0" y="148856"/>
                </a:lnTo>
                <a:lnTo>
                  <a:pt x="159488" y="287079"/>
                </a:lnTo>
                <a:lnTo>
                  <a:pt x="435935" y="127591"/>
                </a:lnTo>
                <a:lnTo>
                  <a:pt x="350874" y="0"/>
                </a:lnTo>
                <a:lnTo>
                  <a:pt x="138223" y="31898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46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/>
          <p:cNvGrpSpPr/>
          <p:nvPr/>
        </p:nvGrpSpPr>
        <p:grpSpPr>
          <a:xfrm>
            <a:off x="292367" y="2292135"/>
            <a:ext cx="8596923" cy="781260"/>
            <a:chOff x="292367" y="2292135"/>
            <a:chExt cx="8596923" cy="781260"/>
          </a:xfrm>
        </p:grpSpPr>
        <p:sp>
          <p:nvSpPr>
            <p:cNvPr id="21" name="Parallelogram 20"/>
            <p:cNvSpPr/>
            <p:nvPr/>
          </p:nvSpPr>
          <p:spPr>
            <a:xfrm>
              <a:off x="292367" y="2404914"/>
              <a:ext cx="5191388" cy="668481"/>
            </a:xfrm>
            <a:prstGeom prst="parallelogram">
              <a:avLst>
                <a:gd name="adj" fmla="val 219318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Parallelogram 59"/>
            <p:cNvSpPr/>
            <p:nvPr/>
          </p:nvSpPr>
          <p:spPr>
            <a:xfrm>
              <a:off x="5616234" y="2456347"/>
              <a:ext cx="3273056" cy="609600"/>
            </a:xfrm>
            <a:prstGeom prst="parallelogram">
              <a:avLst>
                <a:gd name="adj" fmla="val 219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365249" y="2292135"/>
              <a:ext cx="8483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1</a:t>
              </a: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Illustration of Iterative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198" y="5105400"/>
            <a:ext cx="8381802" cy="152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an important input, continue the search in the neighboring region</a:t>
            </a:r>
          </a:p>
          <a:p>
            <a:r>
              <a:rPr lang="en-US" dirty="0" smtClean="0"/>
              <a:t>For an unimportant input, avoid the inputs in the neighboring region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2909809" y="2756655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134893" y="2777255"/>
            <a:ext cx="76200" cy="76200"/>
          </a:xfrm>
          <a:prstGeom prst="ellipse">
            <a:avLst/>
          </a:prstGeom>
          <a:solidFill>
            <a:srgbClr val="00B0F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1544093" y="2500325"/>
            <a:ext cx="2819400" cy="536543"/>
            <a:chOff x="1544093" y="2500325"/>
            <a:chExt cx="2819400" cy="536543"/>
          </a:xfrm>
        </p:grpSpPr>
        <p:sp>
          <p:nvSpPr>
            <p:cNvPr id="30" name="Oval 29"/>
            <p:cNvSpPr/>
            <p:nvPr/>
          </p:nvSpPr>
          <p:spPr>
            <a:xfrm>
              <a:off x="4287293" y="2728925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1544093" y="2500325"/>
              <a:ext cx="2130136" cy="536543"/>
              <a:chOff x="1544093" y="2500325"/>
              <a:chExt cx="2130136" cy="536543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2424256" y="2777255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2365213" y="2960668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2528004" y="2954708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3179168" y="2773148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2713069" y="2749707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3598029" y="2500325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772693" y="2576525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544093" y="2587480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1658393" y="2749707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1837961" y="2803957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5" name="Oval 34"/>
          <p:cNvSpPr/>
          <p:nvPr/>
        </p:nvSpPr>
        <p:spPr>
          <a:xfrm>
            <a:off x="1658393" y="2635407"/>
            <a:ext cx="76200" cy="76200"/>
          </a:xfrm>
          <a:prstGeom prst="ellipse">
            <a:avLst/>
          </a:prstGeom>
          <a:solidFill>
            <a:srgbClr val="FF0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499237" y="3999438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4036101" y="4228038"/>
            <a:ext cx="228600" cy="124530"/>
            <a:chOff x="4036101" y="4228038"/>
            <a:chExt cx="228600" cy="124530"/>
          </a:xfrm>
        </p:grpSpPr>
        <p:sp>
          <p:nvSpPr>
            <p:cNvPr id="44" name="Oval 43"/>
            <p:cNvSpPr/>
            <p:nvPr/>
          </p:nvSpPr>
          <p:spPr>
            <a:xfrm>
              <a:off x="4036101" y="4276368"/>
              <a:ext cx="76200" cy="76200"/>
            </a:xfrm>
            <a:prstGeom prst="ellipse">
              <a:avLst/>
            </a:prstGeom>
            <a:solidFill>
              <a:srgbClr val="00B0F0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188501" y="42280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Freeform 50"/>
          <p:cNvSpPr/>
          <p:nvPr/>
        </p:nvSpPr>
        <p:spPr>
          <a:xfrm>
            <a:off x="1455787" y="2491747"/>
            <a:ext cx="478465" cy="404037"/>
          </a:xfrm>
          <a:custGeom>
            <a:avLst/>
            <a:gdLst>
              <a:gd name="connsiteX0" fmla="*/ 308345 w 478465"/>
              <a:gd name="connsiteY0" fmla="*/ 382772 h 404037"/>
              <a:gd name="connsiteX1" fmla="*/ 0 w 478465"/>
              <a:gd name="connsiteY1" fmla="*/ 180753 h 404037"/>
              <a:gd name="connsiteX2" fmla="*/ 106326 w 478465"/>
              <a:gd name="connsiteY2" fmla="*/ 21265 h 404037"/>
              <a:gd name="connsiteX3" fmla="*/ 265814 w 478465"/>
              <a:gd name="connsiteY3" fmla="*/ 42530 h 404037"/>
              <a:gd name="connsiteX4" fmla="*/ 425303 w 478465"/>
              <a:gd name="connsiteY4" fmla="*/ 0 h 404037"/>
              <a:gd name="connsiteX5" fmla="*/ 478465 w 478465"/>
              <a:gd name="connsiteY5" fmla="*/ 233916 h 404037"/>
              <a:gd name="connsiteX6" fmla="*/ 457200 w 478465"/>
              <a:gd name="connsiteY6" fmla="*/ 404037 h 404037"/>
              <a:gd name="connsiteX7" fmla="*/ 308345 w 478465"/>
              <a:gd name="connsiteY7" fmla="*/ 382772 h 404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8465" h="404037">
                <a:moveTo>
                  <a:pt x="308345" y="382772"/>
                </a:moveTo>
                <a:lnTo>
                  <a:pt x="0" y="180753"/>
                </a:lnTo>
                <a:lnTo>
                  <a:pt x="106326" y="21265"/>
                </a:lnTo>
                <a:lnTo>
                  <a:pt x="265814" y="42530"/>
                </a:lnTo>
                <a:lnTo>
                  <a:pt x="425303" y="0"/>
                </a:lnTo>
                <a:lnTo>
                  <a:pt x="478465" y="233916"/>
                </a:lnTo>
                <a:lnTo>
                  <a:pt x="457200" y="404037"/>
                </a:lnTo>
                <a:lnTo>
                  <a:pt x="308345" y="382772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2285127" y="2651235"/>
            <a:ext cx="1105786" cy="414670"/>
          </a:xfrm>
          <a:custGeom>
            <a:avLst/>
            <a:gdLst>
              <a:gd name="connsiteX0" fmla="*/ 31898 w 1105786"/>
              <a:gd name="connsiteY0" fmla="*/ 53163 h 414670"/>
              <a:gd name="connsiteX1" fmla="*/ 0 w 1105786"/>
              <a:gd name="connsiteY1" fmla="*/ 340242 h 414670"/>
              <a:gd name="connsiteX2" fmla="*/ 53163 w 1105786"/>
              <a:gd name="connsiteY2" fmla="*/ 414670 h 414670"/>
              <a:gd name="connsiteX3" fmla="*/ 531628 w 1105786"/>
              <a:gd name="connsiteY3" fmla="*/ 393405 h 414670"/>
              <a:gd name="connsiteX4" fmla="*/ 1105786 w 1105786"/>
              <a:gd name="connsiteY4" fmla="*/ 212651 h 414670"/>
              <a:gd name="connsiteX5" fmla="*/ 1020725 w 1105786"/>
              <a:gd name="connsiteY5" fmla="*/ 63795 h 414670"/>
              <a:gd name="connsiteX6" fmla="*/ 414670 w 1105786"/>
              <a:gd name="connsiteY6" fmla="*/ 0 h 414670"/>
              <a:gd name="connsiteX7" fmla="*/ 31898 w 1105786"/>
              <a:gd name="connsiteY7" fmla="*/ 53163 h 41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05786" h="414670">
                <a:moveTo>
                  <a:pt x="31898" y="53163"/>
                </a:moveTo>
                <a:lnTo>
                  <a:pt x="0" y="340242"/>
                </a:lnTo>
                <a:lnTo>
                  <a:pt x="53163" y="414670"/>
                </a:lnTo>
                <a:lnTo>
                  <a:pt x="531628" y="393405"/>
                </a:lnTo>
                <a:lnTo>
                  <a:pt x="1105786" y="212651"/>
                </a:lnTo>
                <a:lnTo>
                  <a:pt x="1020725" y="63795"/>
                </a:lnTo>
                <a:lnTo>
                  <a:pt x="414670" y="0"/>
                </a:lnTo>
                <a:lnTo>
                  <a:pt x="31898" y="53163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3465341" y="2449216"/>
            <a:ext cx="1031358" cy="489098"/>
          </a:xfrm>
          <a:custGeom>
            <a:avLst/>
            <a:gdLst>
              <a:gd name="connsiteX0" fmla="*/ 0 w 1031358"/>
              <a:gd name="connsiteY0" fmla="*/ 42531 h 489098"/>
              <a:gd name="connsiteX1" fmla="*/ 329609 w 1031358"/>
              <a:gd name="connsiteY1" fmla="*/ 308345 h 489098"/>
              <a:gd name="connsiteX2" fmla="*/ 691116 w 1031358"/>
              <a:gd name="connsiteY2" fmla="*/ 489098 h 489098"/>
              <a:gd name="connsiteX3" fmla="*/ 1031358 w 1031358"/>
              <a:gd name="connsiteY3" fmla="*/ 340242 h 489098"/>
              <a:gd name="connsiteX4" fmla="*/ 765544 w 1031358"/>
              <a:gd name="connsiteY4" fmla="*/ 180754 h 489098"/>
              <a:gd name="connsiteX5" fmla="*/ 180753 w 1031358"/>
              <a:gd name="connsiteY5" fmla="*/ 0 h 489098"/>
              <a:gd name="connsiteX6" fmla="*/ 42530 w 1031358"/>
              <a:gd name="connsiteY6" fmla="*/ 0 h 489098"/>
              <a:gd name="connsiteX7" fmla="*/ 0 w 1031358"/>
              <a:gd name="connsiteY7" fmla="*/ 42531 h 48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1358" h="489098">
                <a:moveTo>
                  <a:pt x="0" y="42531"/>
                </a:moveTo>
                <a:lnTo>
                  <a:pt x="329609" y="308345"/>
                </a:lnTo>
                <a:lnTo>
                  <a:pt x="691116" y="489098"/>
                </a:lnTo>
                <a:lnTo>
                  <a:pt x="1031358" y="340242"/>
                </a:lnTo>
                <a:lnTo>
                  <a:pt x="765544" y="180754"/>
                </a:lnTo>
                <a:lnTo>
                  <a:pt x="180753" y="0"/>
                </a:lnTo>
                <a:lnTo>
                  <a:pt x="42530" y="0"/>
                </a:lnTo>
                <a:lnTo>
                  <a:pt x="0" y="42531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/>
          <p:cNvGrpSpPr/>
          <p:nvPr/>
        </p:nvGrpSpPr>
        <p:grpSpPr>
          <a:xfrm>
            <a:off x="1347916" y="3999438"/>
            <a:ext cx="798689" cy="813375"/>
            <a:chOff x="1347916" y="3999438"/>
            <a:chExt cx="798689" cy="813375"/>
          </a:xfrm>
        </p:grpSpPr>
        <p:sp>
          <p:nvSpPr>
            <p:cNvPr id="83" name="TextBox 82"/>
            <p:cNvSpPr txBox="1"/>
            <p:nvPr/>
          </p:nvSpPr>
          <p:spPr>
            <a:xfrm>
              <a:off x="1537005" y="4228038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1347916" y="3999438"/>
              <a:ext cx="478465" cy="404037"/>
              <a:chOff x="1347916" y="3999438"/>
              <a:chExt cx="478465" cy="404037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1673901" y="4075638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1445301" y="4086593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1559601" y="4248820"/>
                <a:ext cx="76200" cy="76200"/>
              </a:xfrm>
              <a:prstGeom prst="ellipse">
                <a:avLst/>
              </a:prstGeom>
              <a:solidFill>
                <a:schemeClr val="bg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691023" y="4240241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1559601" y="4134520"/>
                <a:ext cx="76200" cy="76200"/>
              </a:xfrm>
              <a:prstGeom prst="ellipse">
                <a:avLst/>
              </a:prstGeom>
              <a:solidFill>
                <a:srgbClr val="FF0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1347916" y="3999438"/>
                <a:ext cx="478465" cy="404037"/>
              </a:xfrm>
              <a:custGeom>
                <a:avLst/>
                <a:gdLst>
                  <a:gd name="connsiteX0" fmla="*/ 308345 w 478465"/>
                  <a:gd name="connsiteY0" fmla="*/ 382772 h 404037"/>
                  <a:gd name="connsiteX1" fmla="*/ 0 w 478465"/>
                  <a:gd name="connsiteY1" fmla="*/ 180753 h 404037"/>
                  <a:gd name="connsiteX2" fmla="*/ 106326 w 478465"/>
                  <a:gd name="connsiteY2" fmla="*/ 21265 h 404037"/>
                  <a:gd name="connsiteX3" fmla="*/ 265814 w 478465"/>
                  <a:gd name="connsiteY3" fmla="*/ 42530 h 404037"/>
                  <a:gd name="connsiteX4" fmla="*/ 425303 w 478465"/>
                  <a:gd name="connsiteY4" fmla="*/ 0 h 404037"/>
                  <a:gd name="connsiteX5" fmla="*/ 478465 w 478465"/>
                  <a:gd name="connsiteY5" fmla="*/ 233916 h 404037"/>
                  <a:gd name="connsiteX6" fmla="*/ 457200 w 478465"/>
                  <a:gd name="connsiteY6" fmla="*/ 404037 h 404037"/>
                  <a:gd name="connsiteX7" fmla="*/ 308345 w 478465"/>
                  <a:gd name="connsiteY7" fmla="*/ 382772 h 404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78465" h="404037">
                    <a:moveTo>
                      <a:pt x="308345" y="382772"/>
                    </a:moveTo>
                    <a:lnTo>
                      <a:pt x="0" y="180753"/>
                    </a:lnTo>
                    <a:lnTo>
                      <a:pt x="106326" y="21265"/>
                    </a:lnTo>
                    <a:lnTo>
                      <a:pt x="265814" y="42530"/>
                    </a:lnTo>
                    <a:lnTo>
                      <a:pt x="425303" y="0"/>
                    </a:lnTo>
                    <a:lnTo>
                      <a:pt x="478465" y="233916"/>
                    </a:lnTo>
                    <a:lnTo>
                      <a:pt x="457200" y="404037"/>
                    </a:lnTo>
                    <a:lnTo>
                      <a:pt x="308345" y="382772"/>
                    </a:lnTo>
                    <a:close/>
                  </a:path>
                </a:pathLst>
              </a:custGeom>
              <a:noFill/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6" name="Freeform 55"/>
          <p:cNvSpPr/>
          <p:nvPr/>
        </p:nvSpPr>
        <p:spPr>
          <a:xfrm>
            <a:off x="3421564" y="3935925"/>
            <a:ext cx="287079" cy="202018"/>
          </a:xfrm>
          <a:custGeom>
            <a:avLst/>
            <a:gdLst>
              <a:gd name="connsiteX0" fmla="*/ 0 w 287079"/>
              <a:gd name="connsiteY0" fmla="*/ 10632 h 202018"/>
              <a:gd name="connsiteX1" fmla="*/ 10633 w 287079"/>
              <a:gd name="connsiteY1" fmla="*/ 202018 h 202018"/>
              <a:gd name="connsiteX2" fmla="*/ 255182 w 287079"/>
              <a:gd name="connsiteY2" fmla="*/ 202018 h 202018"/>
              <a:gd name="connsiteX3" fmla="*/ 287079 w 287079"/>
              <a:gd name="connsiteY3" fmla="*/ 31897 h 202018"/>
              <a:gd name="connsiteX4" fmla="*/ 127591 w 287079"/>
              <a:gd name="connsiteY4" fmla="*/ 0 h 202018"/>
              <a:gd name="connsiteX5" fmla="*/ 0 w 287079"/>
              <a:gd name="connsiteY5" fmla="*/ 10632 h 202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7079" h="202018">
                <a:moveTo>
                  <a:pt x="0" y="10632"/>
                </a:moveTo>
                <a:lnTo>
                  <a:pt x="10633" y="202018"/>
                </a:lnTo>
                <a:lnTo>
                  <a:pt x="255182" y="202018"/>
                </a:lnTo>
                <a:lnTo>
                  <a:pt x="287079" y="31897"/>
                </a:lnTo>
                <a:lnTo>
                  <a:pt x="127591" y="0"/>
                </a:lnTo>
                <a:lnTo>
                  <a:pt x="0" y="10632"/>
                </a:lnTo>
                <a:close/>
              </a:path>
            </a:pathLst>
          </a:cu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9" name="Group 98"/>
          <p:cNvGrpSpPr/>
          <p:nvPr/>
        </p:nvGrpSpPr>
        <p:grpSpPr>
          <a:xfrm>
            <a:off x="6116392" y="2803957"/>
            <a:ext cx="1136370" cy="214423"/>
            <a:chOff x="6116392" y="2803957"/>
            <a:chExt cx="1136370" cy="214423"/>
          </a:xfrm>
        </p:grpSpPr>
        <p:sp>
          <p:nvSpPr>
            <p:cNvPr id="61" name="Oval 60"/>
            <p:cNvSpPr/>
            <p:nvPr/>
          </p:nvSpPr>
          <p:spPr>
            <a:xfrm>
              <a:off x="7020587" y="2803957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7176562" y="2877944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6116392" y="2942180"/>
              <a:ext cx="76200" cy="76200"/>
            </a:xfrm>
            <a:prstGeom prst="ellipse">
              <a:avLst/>
            </a:prstGeom>
            <a:solidFill>
              <a:srgbClr val="FF0000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689704" y="2693765"/>
            <a:ext cx="5507665" cy="735182"/>
            <a:chOff x="1689704" y="2693765"/>
            <a:chExt cx="5507665" cy="735182"/>
          </a:xfrm>
        </p:grpSpPr>
        <p:sp>
          <p:nvSpPr>
            <p:cNvPr id="64" name="Freeform 63"/>
            <p:cNvSpPr/>
            <p:nvPr/>
          </p:nvSpPr>
          <p:spPr>
            <a:xfrm>
              <a:off x="1689704" y="2693765"/>
              <a:ext cx="4444409" cy="730203"/>
            </a:xfrm>
            <a:custGeom>
              <a:avLst/>
              <a:gdLst>
                <a:gd name="connsiteX0" fmla="*/ 0 w 4444409"/>
                <a:gd name="connsiteY0" fmla="*/ 0 h 730203"/>
                <a:gd name="connsiteX1" fmla="*/ 1648046 w 4444409"/>
                <a:gd name="connsiteY1" fmla="*/ 723014 h 730203"/>
                <a:gd name="connsiteX2" fmla="*/ 4444409 w 4444409"/>
                <a:gd name="connsiteY2" fmla="*/ 308344 h 730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44409" h="730203">
                  <a:moveTo>
                    <a:pt x="0" y="0"/>
                  </a:moveTo>
                  <a:cubicBezTo>
                    <a:pt x="453655" y="335811"/>
                    <a:pt x="907311" y="671623"/>
                    <a:pt x="1648046" y="723014"/>
                  </a:cubicBezTo>
                  <a:cubicBezTo>
                    <a:pt x="2388781" y="774405"/>
                    <a:pt x="3416595" y="541374"/>
                    <a:pt x="4444409" y="308344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2971783" y="2858570"/>
              <a:ext cx="4048804" cy="504338"/>
            </a:xfrm>
            <a:custGeom>
              <a:avLst/>
              <a:gdLst>
                <a:gd name="connsiteX0" fmla="*/ 0 w 4157330"/>
                <a:gd name="connsiteY0" fmla="*/ 31897 h 574234"/>
                <a:gd name="connsiteX1" fmla="*/ 1786269 w 4157330"/>
                <a:gd name="connsiteY1" fmla="*/ 574158 h 574234"/>
                <a:gd name="connsiteX2" fmla="*/ 4157330 w 4157330"/>
                <a:gd name="connsiteY2" fmla="*/ 0 h 574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57330" h="574234">
                  <a:moveTo>
                    <a:pt x="0" y="31897"/>
                  </a:moveTo>
                  <a:cubicBezTo>
                    <a:pt x="546690" y="305685"/>
                    <a:pt x="1093381" y="579474"/>
                    <a:pt x="1786269" y="574158"/>
                  </a:cubicBezTo>
                  <a:cubicBezTo>
                    <a:pt x="2479157" y="568842"/>
                    <a:pt x="3318243" y="284421"/>
                    <a:pt x="4157330" y="0"/>
                  </a:cubicBezTo>
                </a:path>
              </a:pathLst>
            </a:custGeom>
            <a:noFill/>
            <a:ln w="127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167090" y="2831988"/>
              <a:ext cx="3030279" cy="596959"/>
            </a:xfrm>
            <a:custGeom>
              <a:avLst/>
              <a:gdLst>
                <a:gd name="connsiteX0" fmla="*/ 0 w 3030279"/>
                <a:gd name="connsiteY0" fmla="*/ 0 h 596959"/>
                <a:gd name="connsiteX1" fmla="*/ 1690576 w 3030279"/>
                <a:gd name="connsiteY1" fmla="*/ 595424 h 596959"/>
                <a:gd name="connsiteX2" fmla="*/ 3030279 w 3030279"/>
                <a:gd name="connsiteY2" fmla="*/ 138224 h 596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30279" h="596959">
                  <a:moveTo>
                    <a:pt x="0" y="0"/>
                  </a:moveTo>
                  <a:cubicBezTo>
                    <a:pt x="592765" y="286193"/>
                    <a:pt x="1185530" y="572387"/>
                    <a:pt x="1690576" y="595424"/>
                  </a:cubicBezTo>
                  <a:cubicBezTo>
                    <a:pt x="2195622" y="618461"/>
                    <a:pt x="2612950" y="378342"/>
                    <a:pt x="3030279" y="138224"/>
                  </a:cubicBezTo>
                </a:path>
              </a:pathLst>
            </a:custGeom>
            <a:noFill/>
            <a:ln w="12700">
              <a:solidFill>
                <a:schemeClr val="tx2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Oval 67"/>
          <p:cNvSpPr/>
          <p:nvPr/>
        </p:nvSpPr>
        <p:spPr>
          <a:xfrm>
            <a:off x="7098987" y="4197791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7254962" y="4271778"/>
            <a:ext cx="76200" cy="76200"/>
          </a:xfrm>
          <a:prstGeom prst="ellipse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194792" y="4336014"/>
            <a:ext cx="76200" cy="76200"/>
          </a:xfrm>
          <a:prstGeom prst="ellipse">
            <a:avLst/>
          </a:prstGeom>
          <a:solidFill>
            <a:srgbClr val="FF0000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/>
          <p:cNvGrpSpPr/>
          <p:nvPr/>
        </p:nvGrpSpPr>
        <p:grpSpPr>
          <a:xfrm>
            <a:off x="7411792" y="4256394"/>
            <a:ext cx="609600" cy="601609"/>
            <a:chOff x="7328931" y="4294494"/>
            <a:chExt cx="609600" cy="601609"/>
          </a:xfrm>
        </p:grpSpPr>
        <p:sp>
          <p:nvSpPr>
            <p:cNvPr id="86" name="TextBox 85"/>
            <p:cNvSpPr txBox="1"/>
            <p:nvPr/>
          </p:nvSpPr>
          <p:spPr>
            <a:xfrm>
              <a:off x="7328931" y="4311328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7640392" y="4294494"/>
              <a:ext cx="76200" cy="76200"/>
            </a:xfrm>
            <a:prstGeom prst="ellipse">
              <a:avLst/>
            </a:prstGeom>
            <a:solidFill>
              <a:srgbClr val="FF0000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Oval 72"/>
          <p:cNvSpPr/>
          <p:nvPr/>
        </p:nvSpPr>
        <p:spPr>
          <a:xfrm>
            <a:off x="7868992" y="3961338"/>
            <a:ext cx="76200" cy="76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2380820" y="4320385"/>
            <a:ext cx="4710223" cy="468225"/>
          </a:xfrm>
          <a:custGeom>
            <a:avLst/>
            <a:gdLst>
              <a:gd name="connsiteX0" fmla="*/ 0 w 4710223"/>
              <a:gd name="connsiteY0" fmla="*/ 0 h 468225"/>
              <a:gd name="connsiteX1" fmla="*/ 2711302 w 4710223"/>
              <a:gd name="connsiteY1" fmla="*/ 467833 h 468225"/>
              <a:gd name="connsiteX2" fmla="*/ 4710223 w 4710223"/>
              <a:gd name="connsiteY2" fmla="*/ 63796 h 46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10223" h="468225">
                <a:moveTo>
                  <a:pt x="0" y="0"/>
                </a:moveTo>
                <a:cubicBezTo>
                  <a:pt x="963132" y="228600"/>
                  <a:pt x="1926265" y="457200"/>
                  <a:pt x="2711302" y="467833"/>
                </a:cubicBezTo>
                <a:cubicBezTo>
                  <a:pt x="3496339" y="478466"/>
                  <a:pt x="4103281" y="271131"/>
                  <a:pt x="4710223" y="63796"/>
                </a:cubicBezTo>
              </a:path>
            </a:pathLst>
          </a:custGeom>
          <a:noFill/>
          <a:ln w="1270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3550401" y="3735521"/>
            <a:ext cx="4338084" cy="265888"/>
          </a:xfrm>
          <a:custGeom>
            <a:avLst/>
            <a:gdLst>
              <a:gd name="connsiteX0" fmla="*/ 0 w 4338084"/>
              <a:gd name="connsiteY0" fmla="*/ 265888 h 265888"/>
              <a:gd name="connsiteX1" fmla="*/ 2052084 w 4338084"/>
              <a:gd name="connsiteY1" fmla="*/ 74 h 265888"/>
              <a:gd name="connsiteX2" fmla="*/ 4338084 w 4338084"/>
              <a:gd name="connsiteY2" fmla="*/ 244623 h 265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38084" h="265888">
                <a:moveTo>
                  <a:pt x="0" y="265888"/>
                </a:moveTo>
                <a:cubicBezTo>
                  <a:pt x="664535" y="134753"/>
                  <a:pt x="1329070" y="3618"/>
                  <a:pt x="2052084" y="74"/>
                </a:cubicBezTo>
                <a:cubicBezTo>
                  <a:pt x="2775098" y="-3470"/>
                  <a:pt x="3556591" y="120576"/>
                  <a:pt x="4338084" y="244623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/>
          <p:cNvGrpSpPr/>
          <p:nvPr/>
        </p:nvGrpSpPr>
        <p:grpSpPr>
          <a:xfrm>
            <a:off x="1484575" y="1953650"/>
            <a:ext cx="3008726" cy="1357117"/>
            <a:chOff x="1484575" y="1953650"/>
            <a:chExt cx="3008726" cy="1357117"/>
          </a:xfrm>
        </p:grpSpPr>
        <p:sp>
          <p:nvSpPr>
            <p:cNvPr id="79" name="TextBox 78"/>
            <p:cNvSpPr txBox="1"/>
            <p:nvPr/>
          </p:nvSpPr>
          <p:spPr>
            <a:xfrm>
              <a:off x="3883701" y="2725992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b="1" i="1" baseline="-25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3200" b="1" i="1" baseline="-25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484575" y="1953650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775576" y="2097459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5889992" y="2238892"/>
            <a:ext cx="1778295" cy="1140638"/>
            <a:chOff x="5889992" y="2238892"/>
            <a:chExt cx="1778295" cy="1140638"/>
          </a:xfrm>
        </p:grpSpPr>
        <p:sp>
          <p:nvSpPr>
            <p:cNvPr id="82" name="TextBox 81"/>
            <p:cNvSpPr txBox="1"/>
            <p:nvPr/>
          </p:nvSpPr>
          <p:spPr>
            <a:xfrm>
              <a:off x="7058687" y="279475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3200" b="1" i="1" baseline="-25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3200" b="1" i="1" baseline="-25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889992" y="2284137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870387" y="2238892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3200" b="1" i="1" baseline="-25000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3200" b="1" i="1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109132" y="3645568"/>
            <a:ext cx="1167382" cy="931895"/>
            <a:chOff x="2109132" y="3645568"/>
            <a:chExt cx="1167382" cy="931895"/>
          </a:xfrm>
        </p:grpSpPr>
        <p:sp>
          <p:nvSpPr>
            <p:cNvPr id="37" name="Oval 36"/>
            <p:cNvSpPr/>
            <p:nvPr/>
          </p:nvSpPr>
          <p:spPr>
            <a:xfrm>
              <a:off x="2335875" y="4276368"/>
              <a:ext cx="76200" cy="76200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266421" y="4459781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2429212" y="4453821"/>
              <a:ext cx="76200" cy="76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2723621" y="4352569"/>
              <a:ext cx="76200" cy="7620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080376" y="4272261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614277" y="4248820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2170728" y="4162793"/>
              <a:ext cx="1105786" cy="414670"/>
            </a:xfrm>
            <a:custGeom>
              <a:avLst/>
              <a:gdLst>
                <a:gd name="connsiteX0" fmla="*/ 31898 w 1105786"/>
                <a:gd name="connsiteY0" fmla="*/ 53163 h 414670"/>
                <a:gd name="connsiteX1" fmla="*/ 0 w 1105786"/>
                <a:gd name="connsiteY1" fmla="*/ 340242 h 414670"/>
                <a:gd name="connsiteX2" fmla="*/ 53163 w 1105786"/>
                <a:gd name="connsiteY2" fmla="*/ 414670 h 414670"/>
                <a:gd name="connsiteX3" fmla="*/ 531628 w 1105786"/>
                <a:gd name="connsiteY3" fmla="*/ 393405 h 414670"/>
                <a:gd name="connsiteX4" fmla="*/ 1105786 w 1105786"/>
                <a:gd name="connsiteY4" fmla="*/ 212651 h 414670"/>
                <a:gd name="connsiteX5" fmla="*/ 1020725 w 1105786"/>
                <a:gd name="connsiteY5" fmla="*/ 63795 h 414670"/>
                <a:gd name="connsiteX6" fmla="*/ 414670 w 1105786"/>
                <a:gd name="connsiteY6" fmla="*/ 0 h 414670"/>
                <a:gd name="connsiteX7" fmla="*/ 31898 w 1105786"/>
                <a:gd name="connsiteY7" fmla="*/ 53163 h 414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05786" h="414670">
                  <a:moveTo>
                    <a:pt x="31898" y="53163"/>
                  </a:moveTo>
                  <a:lnTo>
                    <a:pt x="0" y="340242"/>
                  </a:lnTo>
                  <a:lnTo>
                    <a:pt x="53163" y="414670"/>
                  </a:lnTo>
                  <a:lnTo>
                    <a:pt x="531628" y="393405"/>
                  </a:lnTo>
                  <a:lnTo>
                    <a:pt x="1105786" y="212651"/>
                  </a:lnTo>
                  <a:lnTo>
                    <a:pt x="1020725" y="63795"/>
                  </a:lnTo>
                  <a:lnTo>
                    <a:pt x="414670" y="0"/>
                  </a:lnTo>
                  <a:lnTo>
                    <a:pt x="31898" y="53163"/>
                  </a:lnTo>
                  <a:close/>
                </a:path>
              </a:pathLst>
            </a:cu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109132" y="3645568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3200" b="1" i="1" baseline="-25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3200" b="1" i="1" baseline="-25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TextBox 84"/>
          <p:cNvSpPr txBox="1"/>
          <p:nvPr/>
        </p:nvSpPr>
        <p:spPr>
          <a:xfrm>
            <a:off x="3276514" y="3376563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716592" y="3279724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6504994" y="3740245"/>
            <a:ext cx="635637" cy="641365"/>
            <a:chOff x="6504994" y="3740245"/>
            <a:chExt cx="635637" cy="641365"/>
          </a:xfrm>
        </p:grpSpPr>
        <p:sp>
          <p:nvSpPr>
            <p:cNvPr id="72" name="Oval 71"/>
            <p:cNvSpPr/>
            <p:nvPr/>
          </p:nvSpPr>
          <p:spPr>
            <a:xfrm>
              <a:off x="7064431" y="4305410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504994" y="3740245"/>
              <a:ext cx="609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n-US" sz="3200" b="1" i="1" baseline="-25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3200" b="1" i="1" baseline="-25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92367" y="1006215"/>
            <a:ext cx="8639881" cy="1135462"/>
            <a:chOff x="292367" y="1006215"/>
            <a:chExt cx="8639881" cy="1135462"/>
          </a:xfrm>
        </p:grpSpPr>
        <p:sp>
          <p:nvSpPr>
            <p:cNvPr id="6" name="Parallelogram 5"/>
            <p:cNvSpPr/>
            <p:nvPr/>
          </p:nvSpPr>
          <p:spPr>
            <a:xfrm>
              <a:off x="292367" y="1473196"/>
              <a:ext cx="5191388" cy="668481"/>
            </a:xfrm>
            <a:prstGeom prst="parallelogram">
              <a:avLst>
                <a:gd name="adj" fmla="val 219318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441413" y="1856089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365213" y="2028950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528004" y="2022990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22413" y="1921738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179168" y="1841430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713069" y="1817989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98029" y="1568607"/>
              <a:ext cx="76200" cy="76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134893" y="1845537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287293" y="1797207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772693" y="1644807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44093" y="1655762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658393" y="1817989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810793" y="1848317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658393" y="1703689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Parallelogram 57"/>
            <p:cNvSpPr/>
            <p:nvPr/>
          </p:nvSpPr>
          <p:spPr>
            <a:xfrm>
              <a:off x="5659192" y="1487859"/>
              <a:ext cx="3273056" cy="609600"/>
            </a:xfrm>
            <a:prstGeom prst="parallelogram">
              <a:avLst>
                <a:gd name="adj" fmla="val 219318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096787" y="1474041"/>
              <a:ext cx="39786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?</a:t>
              </a:r>
              <a:endParaRPr lang="en-US" sz="36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81198" y="1237375"/>
              <a:ext cx="8483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566104" y="1006215"/>
              <a:ext cx="16305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/>
                </a:rPr>
                <a:t>C </a:t>
              </a:r>
              <a:r>
                <a:rPr lang="en-US" sz="2400" dirty="0" smtClean="0">
                  <a:cs typeface="Times New Roman" panose="02020603050405020304" pitchFamily="18" charset="0"/>
                </a:rPr>
                <a:t>space </a:t>
              </a:r>
              <a:endParaRPr lang="en-US" sz="2400" dirty="0">
                <a:cs typeface="Times New Roman" panose="02020603050405020304" pitchFamily="18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966997" y="1033171"/>
              <a:ext cx="12552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 </a:t>
              </a:r>
              <a:r>
                <a:rPr lang="en-US" sz="2400" dirty="0" smtClean="0">
                  <a:cs typeface="Times New Roman" panose="02020603050405020304" pitchFamily="18" charset="0"/>
                </a:rPr>
                <a:t>space </a:t>
              </a:r>
              <a:endParaRPr lang="en-US" sz="2400" dirty="0">
                <a:cs typeface="Times New Roman" panose="02020603050405020304" pitchFamily="18" charset="0"/>
              </a:endParaRPr>
            </a:p>
          </p:txBody>
        </p:sp>
      </p:grpSp>
      <p:sp>
        <p:nvSpPr>
          <p:cNvPr id="74" name="Freeform 73"/>
          <p:cNvSpPr/>
          <p:nvPr/>
        </p:nvSpPr>
        <p:spPr>
          <a:xfrm>
            <a:off x="1721601" y="4288488"/>
            <a:ext cx="5943600" cy="659710"/>
          </a:xfrm>
          <a:custGeom>
            <a:avLst/>
            <a:gdLst>
              <a:gd name="connsiteX0" fmla="*/ 0 w 5943600"/>
              <a:gd name="connsiteY0" fmla="*/ 0 h 659710"/>
              <a:gd name="connsiteX1" fmla="*/ 3200400 w 5943600"/>
              <a:gd name="connsiteY1" fmla="*/ 659218 h 659710"/>
              <a:gd name="connsiteX2" fmla="*/ 5943600 w 5943600"/>
              <a:gd name="connsiteY2" fmla="*/ 85060 h 65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43600" h="659710">
                <a:moveTo>
                  <a:pt x="0" y="0"/>
                </a:moveTo>
                <a:cubicBezTo>
                  <a:pt x="1104900" y="322520"/>
                  <a:pt x="2209800" y="645041"/>
                  <a:pt x="3200400" y="659218"/>
                </a:cubicBezTo>
                <a:cubicBezTo>
                  <a:pt x="4191000" y="673395"/>
                  <a:pt x="5067300" y="379227"/>
                  <a:pt x="5943600" y="8506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3" grpId="0" build="p"/>
      <p:bldP spid="25" grpId="0" animBg="1"/>
      <p:bldP spid="29" grpId="0" animBg="1"/>
      <p:bldP spid="35" grpId="0" animBg="1"/>
      <p:bldP spid="43" grpId="0" animBg="1"/>
      <p:bldP spid="51" grpId="0" animBg="1"/>
      <p:bldP spid="52" grpId="0" animBg="1"/>
      <p:bldP spid="53" grpId="0" animBg="1"/>
      <p:bldP spid="56" grpId="0" animBg="1"/>
      <p:bldP spid="68" grpId="0" animBg="1"/>
      <p:bldP spid="69" grpId="0" animBg="1"/>
      <p:bldP spid="70" grpId="0" animBg="1"/>
      <p:bldP spid="73" grpId="0" animBg="1"/>
      <p:bldP spid="75" grpId="0" animBg="1"/>
      <p:bldP spid="76" grpId="0" animBg="1"/>
      <p:bldP spid="85" grpId="0"/>
      <p:bldP spid="87" grpId="0"/>
      <p:bldP spid="7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Idea: Adaptive Similarity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118" y="4546600"/>
            <a:ext cx="8291282" cy="2006600"/>
          </a:xfrm>
        </p:spPr>
        <p:txBody>
          <a:bodyPr>
            <a:normAutofit/>
          </a:bodyPr>
          <a:lstStyle/>
          <a:p>
            <a:r>
              <a:rPr lang="en-US" dirty="0" smtClean="0"/>
              <a:t>In each iteration, similarity is measured in the space defined by important inputs</a:t>
            </a:r>
          </a:p>
          <a:p>
            <a:r>
              <a:rPr lang="en-US" dirty="0" smtClean="0"/>
              <a:t>Instead of applying novelty detection, we apply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clustering </a:t>
            </a:r>
            <a:r>
              <a:rPr lang="en-US" dirty="0" smtClean="0"/>
              <a:t>here to find 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representative inputs</a:t>
            </a:r>
            <a:r>
              <a:rPr lang="en-US" dirty="0" smtClean="0"/>
              <a:t>”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854887" y="1842883"/>
            <a:ext cx="16126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83881" y="1995283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613885" y="1734785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935517" y="2034268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103865" y="1690483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75635" y="1958068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14989" y="3358018"/>
            <a:ext cx="161260" cy="1524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056017" y="3166635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316515" y="3018666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203103" y="3435992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61065" y="3118789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948268" y="1734785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424960" y="2984129"/>
            <a:ext cx="161260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711107" y="1314935"/>
            <a:ext cx="0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711107" y="3677135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606707" y="3225256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45710" y="1216754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54278" y="2851343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56412" y="1047244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="1" i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6819901" y="3330669"/>
            <a:ext cx="488209" cy="350883"/>
            <a:chOff x="6819901" y="3330669"/>
            <a:chExt cx="488209" cy="350883"/>
          </a:xfrm>
        </p:grpSpPr>
        <p:sp>
          <p:nvSpPr>
            <p:cNvPr id="24" name="Oval 23"/>
            <p:cNvSpPr/>
            <p:nvPr/>
          </p:nvSpPr>
          <p:spPr>
            <a:xfrm>
              <a:off x="6819901" y="3503457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7146850" y="3468892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981161" y="3529152"/>
              <a:ext cx="161260" cy="1524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7010401" y="3330669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805028" y="2871718"/>
            <a:ext cx="853262" cy="733634"/>
            <a:chOff x="4805028" y="2871718"/>
            <a:chExt cx="853262" cy="733634"/>
          </a:xfrm>
        </p:grpSpPr>
        <p:sp>
          <p:nvSpPr>
            <p:cNvPr id="33" name="Oval 32"/>
            <p:cNvSpPr/>
            <p:nvPr/>
          </p:nvSpPr>
          <p:spPr>
            <a:xfrm>
              <a:off x="5497030" y="3452952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4805028" y="2871718"/>
              <a:ext cx="161260" cy="1524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Freeform 34"/>
          <p:cNvSpPr/>
          <p:nvPr/>
        </p:nvSpPr>
        <p:spPr>
          <a:xfrm>
            <a:off x="3109528" y="1810986"/>
            <a:ext cx="1715878" cy="1001368"/>
          </a:xfrm>
          <a:custGeom>
            <a:avLst/>
            <a:gdLst>
              <a:gd name="connsiteX0" fmla="*/ 0 w 1765004"/>
              <a:gd name="connsiteY0" fmla="*/ 0 h 1435396"/>
              <a:gd name="connsiteX1" fmla="*/ 1127051 w 1765004"/>
              <a:gd name="connsiteY1" fmla="*/ 574158 h 1435396"/>
              <a:gd name="connsiteX2" fmla="*/ 1765004 w 1765004"/>
              <a:gd name="connsiteY2" fmla="*/ 1435396 h 1435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5004" h="1435396">
                <a:moveTo>
                  <a:pt x="0" y="0"/>
                </a:moveTo>
                <a:cubicBezTo>
                  <a:pt x="416442" y="167462"/>
                  <a:pt x="832884" y="334925"/>
                  <a:pt x="1127051" y="574158"/>
                </a:cubicBezTo>
                <a:cubicBezTo>
                  <a:pt x="1421218" y="813391"/>
                  <a:pt x="1593111" y="1124393"/>
                  <a:pt x="1765004" y="1435396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3549007" y="3094867"/>
            <a:ext cx="1948023" cy="434285"/>
          </a:xfrm>
          <a:custGeom>
            <a:avLst/>
            <a:gdLst>
              <a:gd name="connsiteX0" fmla="*/ 0 w 1424763"/>
              <a:gd name="connsiteY0" fmla="*/ 0 h 388303"/>
              <a:gd name="connsiteX1" fmla="*/ 659219 w 1424763"/>
              <a:gd name="connsiteY1" fmla="*/ 350874 h 388303"/>
              <a:gd name="connsiteX2" fmla="*/ 1424763 w 1424763"/>
              <a:gd name="connsiteY2" fmla="*/ 361507 h 388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24763" h="388303">
                <a:moveTo>
                  <a:pt x="0" y="0"/>
                </a:moveTo>
                <a:cubicBezTo>
                  <a:pt x="210879" y="145311"/>
                  <a:pt x="421759" y="290623"/>
                  <a:pt x="659219" y="350874"/>
                </a:cubicBezTo>
                <a:cubicBezTo>
                  <a:pt x="896679" y="411125"/>
                  <a:pt x="1160721" y="386316"/>
                  <a:pt x="1424763" y="361507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2087031" y="1160329"/>
            <a:ext cx="2798627" cy="248527"/>
          </a:xfrm>
          <a:custGeom>
            <a:avLst/>
            <a:gdLst>
              <a:gd name="connsiteX0" fmla="*/ 0 w 3186978"/>
              <a:gd name="connsiteY0" fmla="*/ 234214 h 276745"/>
              <a:gd name="connsiteX1" fmla="*/ 2690037 w 3186978"/>
              <a:gd name="connsiteY1" fmla="*/ 298 h 276745"/>
              <a:gd name="connsiteX2" fmla="*/ 3179135 w 3186978"/>
              <a:gd name="connsiteY2" fmla="*/ 276745 h 276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6978" h="276745">
                <a:moveTo>
                  <a:pt x="0" y="234214"/>
                </a:moveTo>
                <a:cubicBezTo>
                  <a:pt x="1080090" y="113712"/>
                  <a:pt x="2160181" y="-6790"/>
                  <a:pt x="2690037" y="298"/>
                </a:cubicBezTo>
                <a:cubicBezTo>
                  <a:pt x="3219893" y="7386"/>
                  <a:pt x="3199514" y="142065"/>
                  <a:pt x="3179135" y="276745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2643468" y="3477617"/>
            <a:ext cx="4087825" cy="322187"/>
          </a:xfrm>
          <a:custGeom>
            <a:avLst/>
            <a:gdLst>
              <a:gd name="connsiteX0" fmla="*/ 0 w 4348716"/>
              <a:gd name="connsiteY0" fmla="*/ 0 h 406913"/>
              <a:gd name="connsiteX1" fmla="*/ 2583712 w 4348716"/>
              <a:gd name="connsiteY1" fmla="*/ 404038 h 406913"/>
              <a:gd name="connsiteX2" fmla="*/ 4348716 w 4348716"/>
              <a:gd name="connsiteY2" fmla="*/ 148856 h 406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48716" h="406913">
                <a:moveTo>
                  <a:pt x="0" y="0"/>
                </a:moveTo>
                <a:cubicBezTo>
                  <a:pt x="929463" y="189614"/>
                  <a:pt x="1858926" y="379229"/>
                  <a:pt x="2583712" y="404038"/>
                </a:cubicBezTo>
                <a:cubicBezTo>
                  <a:pt x="3308498" y="428847"/>
                  <a:pt x="3828607" y="288851"/>
                  <a:pt x="4348716" y="148856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1491607" y="1628460"/>
            <a:ext cx="1701210" cy="637953"/>
          </a:xfrm>
          <a:custGeom>
            <a:avLst/>
            <a:gdLst>
              <a:gd name="connsiteX0" fmla="*/ 340242 w 1701210"/>
              <a:gd name="connsiteY0" fmla="*/ 0 h 637953"/>
              <a:gd name="connsiteX1" fmla="*/ 0 w 1701210"/>
              <a:gd name="connsiteY1" fmla="*/ 74428 h 637953"/>
              <a:gd name="connsiteX2" fmla="*/ 106326 w 1701210"/>
              <a:gd name="connsiteY2" fmla="*/ 595423 h 637953"/>
              <a:gd name="connsiteX3" fmla="*/ 723014 w 1701210"/>
              <a:gd name="connsiteY3" fmla="*/ 637953 h 637953"/>
              <a:gd name="connsiteX4" fmla="*/ 1701210 w 1701210"/>
              <a:gd name="connsiteY4" fmla="*/ 329609 h 637953"/>
              <a:gd name="connsiteX5" fmla="*/ 1669312 w 1701210"/>
              <a:gd name="connsiteY5" fmla="*/ 0 h 637953"/>
              <a:gd name="connsiteX6" fmla="*/ 340242 w 1701210"/>
              <a:gd name="connsiteY6" fmla="*/ 0 h 63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01210" h="637953">
                <a:moveTo>
                  <a:pt x="340242" y="0"/>
                </a:moveTo>
                <a:lnTo>
                  <a:pt x="0" y="74428"/>
                </a:lnTo>
                <a:lnTo>
                  <a:pt x="106326" y="595423"/>
                </a:lnTo>
                <a:lnTo>
                  <a:pt x="723014" y="637953"/>
                </a:lnTo>
                <a:lnTo>
                  <a:pt x="1701210" y="329609"/>
                </a:lnTo>
                <a:lnTo>
                  <a:pt x="1669312" y="0"/>
                </a:lnTo>
                <a:lnTo>
                  <a:pt x="340242" y="0"/>
                </a:lnTo>
                <a:close/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1885012" y="2872469"/>
            <a:ext cx="1786270" cy="818707"/>
          </a:xfrm>
          <a:custGeom>
            <a:avLst/>
            <a:gdLst>
              <a:gd name="connsiteX0" fmla="*/ 329609 w 1786270"/>
              <a:gd name="connsiteY0" fmla="*/ 53163 h 818707"/>
              <a:gd name="connsiteX1" fmla="*/ 0 w 1786270"/>
              <a:gd name="connsiteY1" fmla="*/ 297712 h 818707"/>
              <a:gd name="connsiteX2" fmla="*/ 191386 w 1786270"/>
              <a:gd name="connsiteY2" fmla="*/ 712381 h 818707"/>
              <a:gd name="connsiteX3" fmla="*/ 584791 w 1786270"/>
              <a:gd name="connsiteY3" fmla="*/ 818707 h 818707"/>
              <a:gd name="connsiteX4" fmla="*/ 1786270 w 1786270"/>
              <a:gd name="connsiteY4" fmla="*/ 308344 h 818707"/>
              <a:gd name="connsiteX5" fmla="*/ 1722475 w 1786270"/>
              <a:gd name="connsiteY5" fmla="*/ 0 h 818707"/>
              <a:gd name="connsiteX6" fmla="*/ 329609 w 1786270"/>
              <a:gd name="connsiteY6" fmla="*/ 53163 h 818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86270" h="818707">
                <a:moveTo>
                  <a:pt x="329609" y="53163"/>
                </a:moveTo>
                <a:lnTo>
                  <a:pt x="0" y="297712"/>
                </a:lnTo>
                <a:lnTo>
                  <a:pt x="191386" y="712381"/>
                </a:lnTo>
                <a:lnTo>
                  <a:pt x="584791" y="818707"/>
                </a:lnTo>
                <a:lnTo>
                  <a:pt x="1786270" y="308344"/>
                </a:lnTo>
                <a:lnTo>
                  <a:pt x="1722475" y="0"/>
                </a:lnTo>
                <a:lnTo>
                  <a:pt x="329609" y="53163"/>
                </a:lnTo>
                <a:close/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4744776" y="1467335"/>
            <a:ext cx="382772" cy="505045"/>
            <a:chOff x="4744776" y="1467335"/>
            <a:chExt cx="382772" cy="505045"/>
          </a:xfrm>
        </p:grpSpPr>
        <p:sp>
          <p:nvSpPr>
            <p:cNvPr id="28" name="Oval 27"/>
            <p:cNvSpPr/>
            <p:nvPr/>
          </p:nvSpPr>
          <p:spPr>
            <a:xfrm>
              <a:off x="4805028" y="1664037"/>
              <a:ext cx="161260" cy="152400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876798" y="1467335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4805028" y="1819980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4966288" y="1664037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4744776" y="1485071"/>
              <a:ext cx="161260" cy="152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721740" y="1408856"/>
            <a:ext cx="2690037" cy="2296632"/>
            <a:chOff x="4721740" y="1408856"/>
            <a:chExt cx="2690037" cy="2296632"/>
          </a:xfrm>
        </p:grpSpPr>
        <p:sp>
          <p:nvSpPr>
            <p:cNvPr id="39" name="Freeform 38"/>
            <p:cNvSpPr/>
            <p:nvPr/>
          </p:nvSpPr>
          <p:spPr>
            <a:xfrm>
              <a:off x="6731293" y="3280186"/>
              <a:ext cx="680484" cy="425302"/>
            </a:xfrm>
            <a:custGeom>
              <a:avLst/>
              <a:gdLst>
                <a:gd name="connsiteX0" fmla="*/ 202019 w 680484"/>
                <a:gd name="connsiteY0" fmla="*/ 0 h 425302"/>
                <a:gd name="connsiteX1" fmla="*/ 0 w 680484"/>
                <a:gd name="connsiteY1" fmla="*/ 202019 h 425302"/>
                <a:gd name="connsiteX2" fmla="*/ 63795 w 680484"/>
                <a:gd name="connsiteY2" fmla="*/ 425302 h 425302"/>
                <a:gd name="connsiteX3" fmla="*/ 520995 w 680484"/>
                <a:gd name="connsiteY3" fmla="*/ 425302 h 425302"/>
                <a:gd name="connsiteX4" fmla="*/ 680484 w 680484"/>
                <a:gd name="connsiteY4" fmla="*/ 202019 h 425302"/>
                <a:gd name="connsiteX5" fmla="*/ 510363 w 680484"/>
                <a:gd name="connsiteY5" fmla="*/ 0 h 425302"/>
                <a:gd name="connsiteX6" fmla="*/ 202019 w 680484"/>
                <a:gd name="connsiteY6" fmla="*/ 0 h 42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0484" h="425302">
                  <a:moveTo>
                    <a:pt x="202019" y="0"/>
                  </a:moveTo>
                  <a:lnTo>
                    <a:pt x="0" y="202019"/>
                  </a:lnTo>
                  <a:lnTo>
                    <a:pt x="63795" y="425302"/>
                  </a:lnTo>
                  <a:lnTo>
                    <a:pt x="520995" y="425302"/>
                  </a:lnTo>
                  <a:lnTo>
                    <a:pt x="680484" y="202019"/>
                  </a:lnTo>
                  <a:lnTo>
                    <a:pt x="510363" y="0"/>
                  </a:lnTo>
                  <a:lnTo>
                    <a:pt x="202019" y="0"/>
                  </a:lnTo>
                  <a:close/>
                </a:path>
              </a:pathLst>
            </a:cu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4721740" y="1408856"/>
              <a:ext cx="457200" cy="648586"/>
            </a:xfrm>
            <a:custGeom>
              <a:avLst/>
              <a:gdLst>
                <a:gd name="connsiteX0" fmla="*/ 159488 w 457200"/>
                <a:gd name="connsiteY0" fmla="*/ 648586 h 648586"/>
                <a:gd name="connsiteX1" fmla="*/ 457200 w 457200"/>
                <a:gd name="connsiteY1" fmla="*/ 489098 h 648586"/>
                <a:gd name="connsiteX2" fmla="*/ 425302 w 457200"/>
                <a:gd name="connsiteY2" fmla="*/ 31898 h 648586"/>
                <a:gd name="connsiteX3" fmla="*/ 159488 w 457200"/>
                <a:gd name="connsiteY3" fmla="*/ 0 h 648586"/>
                <a:gd name="connsiteX4" fmla="*/ 0 w 457200"/>
                <a:gd name="connsiteY4" fmla="*/ 21265 h 648586"/>
                <a:gd name="connsiteX5" fmla="*/ 21265 w 457200"/>
                <a:gd name="connsiteY5" fmla="*/ 606056 h 648586"/>
                <a:gd name="connsiteX6" fmla="*/ 159488 w 457200"/>
                <a:gd name="connsiteY6" fmla="*/ 648586 h 648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7200" h="648586">
                  <a:moveTo>
                    <a:pt x="159488" y="648586"/>
                  </a:moveTo>
                  <a:lnTo>
                    <a:pt x="457200" y="489098"/>
                  </a:lnTo>
                  <a:lnTo>
                    <a:pt x="425302" y="31898"/>
                  </a:lnTo>
                  <a:lnTo>
                    <a:pt x="159488" y="0"/>
                  </a:lnTo>
                  <a:lnTo>
                    <a:pt x="0" y="21265"/>
                  </a:lnTo>
                  <a:lnTo>
                    <a:pt x="21265" y="606056"/>
                  </a:lnTo>
                  <a:lnTo>
                    <a:pt x="159488" y="648586"/>
                  </a:lnTo>
                  <a:close/>
                </a:path>
              </a:pathLst>
            </a:cu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4743005" y="2812354"/>
              <a:ext cx="1052623" cy="850604"/>
            </a:xfrm>
            <a:custGeom>
              <a:avLst/>
              <a:gdLst>
                <a:gd name="connsiteX0" fmla="*/ 0 w 1052623"/>
                <a:gd name="connsiteY0" fmla="*/ 0 h 850604"/>
                <a:gd name="connsiteX1" fmla="*/ 53162 w 1052623"/>
                <a:gd name="connsiteY1" fmla="*/ 318976 h 850604"/>
                <a:gd name="connsiteX2" fmla="*/ 754911 w 1052623"/>
                <a:gd name="connsiteY2" fmla="*/ 818707 h 850604"/>
                <a:gd name="connsiteX3" fmla="*/ 946297 w 1052623"/>
                <a:gd name="connsiteY3" fmla="*/ 850604 h 850604"/>
                <a:gd name="connsiteX4" fmla="*/ 1052623 w 1052623"/>
                <a:gd name="connsiteY4" fmla="*/ 648586 h 850604"/>
                <a:gd name="connsiteX5" fmla="*/ 318976 w 1052623"/>
                <a:gd name="connsiteY5" fmla="*/ 10632 h 850604"/>
                <a:gd name="connsiteX6" fmla="*/ 0 w 1052623"/>
                <a:gd name="connsiteY6" fmla="*/ 0 h 850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52623" h="850604">
                  <a:moveTo>
                    <a:pt x="0" y="0"/>
                  </a:moveTo>
                  <a:lnTo>
                    <a:pt x="53162" y="318976"/>
                  </a:lnTo>
                  <a:lnTo>
                    <a:pt x="754911" y="818707"/>
                  </a:lnTo>
                  <a:lnTo>
                    <a:pt x="946297" y="850604"/>
                  </a:lnTo>
                  <a:lnTo>
                    <a:pt x="1052623" y="648586"/>
                  </a:lnTo>
                  <a:lnTo>
                    <a:pt x="318976" y="10632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1101747" y="1287502"/>
            <a:ext cx="3042240" cy="2531514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973058" y="3799804"/>
            <a:ext cx="3369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Space implicitly defined by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776453" y="3748268"/>
            <a:ext cx="2850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Adaptive similarity space</a:t>
            </a:r>
            <a:endParaRPr lang="en-US" sz="2000" b="1" dirty="0"/>
          </a:p>
        </p:txBody>
      </p:sp>
      <p:grpSp>
        <p:nvGrpSpPr>
          <p:cNvPr id="58" name="Group 57"/>
          <p:cNvGrpSpPr/>
          <p:nvPr/>
        </p:nvGrpSpPr>
        <p:grpSpPr>
          <a:xfrm>
            <a:off x="5000680" y="1793740"/>
            <a:ext cx="2729511" cy="1349990"/>
            <a:chOff x="5000680" y="1793740"/>
            <a:chExt cx="2729511" cy="1349990"/>
          </a:xfrm>
        </p:grpSpPr>
        <p:cxnSp>
          <p:nvCxnSpPr>
            <p:cNvPr id="46" name="Straight Arrow Connector 45"/>
            <p:cNvCxnSpPr>
              <a:stCxn id="48" idx="1"/>
            </p:cNvCxnSpPr>
            <p:nvPr/>
          </p:nvCxnSpPr>
          <p:spPr>
            <a:xfrm flipH="1" flipV="1">
              <a:off x="5033772" y="1856357"/>
              <a:ext cx="728764" cy="29132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>
              <a:off x="5000680" y="2376283"/>
              <a:ext cx="761856" cy="5583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5762536" y="1793740"/>
              <a:ext cx="1967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Three additional</a:t>
              </a:r>
            </a:p>
            <a:p>
              <a:r>
                <a:rPr lang="en-US" sz="2000" dirty="0"/>
                <a:t>s</a:t>
              </a:r>
              <a:r>
                <a:rPr lang="en-US" sz="2000" dirty="0" smtClean="0"/>
                <a:t>amples selected</a:t>
              </a:r>
              <a:endParaRPr lang="en-US" sz="2000" dirty="0"/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>
              <a:off x="6489700" y="2496035"/>
              <a:ext cx="410831" cy="64769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212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35" grpId="0" animBg="1"/>
      <p:bldP spid="36" grpId="0" animBg="1"/>
      <p:bldP spid="37" grpId="0" animBg="1"/>
      <p:bldP spid="38" grpId="0" animBg="1"/>
      <p:bldP spid="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Result – UWB-PLL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59152" cy="1371600"/>
          </a:xfrm>
        </p:spPr>
        <p:txBody>
          <a:bodyPr/>
          <a:lstStyle/>
          <a:p>
            <a:r>
              <a:rPr lang="en-US" dirty="0" smtClean="0"/>
              <a:t>We will perform 4 sets of the experiments – each set is for each input-output pair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476" y="1241371"/>
            <a:ext cx="8382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912638" y="154617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3536" y="169857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34676" y="169857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9789" y="2404310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92381" y="278851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06276" y="3527371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10676" y="383217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0" y="3370506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0731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267200"/>
            <a:ext cx="838200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Comparing to random input selection</a:t>
            </a:r>
          </a:p>
          <a:p>
            <a:r>
              <a:rPr lang="en-US" dirty="0" smtClean="0"/>
              <a:t>For each case, the # of essential outputs is shown</a:t>
            </a:r>
          </a:p>
          <a:p>
            <a:r>
              <a:rPr lang="en-US" dirty="0" smtClean="0"/>
              <a:t>Learning enables simulation of less # of inputs to obtain the same coverage of the essential outputs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64512"/>
            <a:ext cx="8055173" cy="243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65108" y="2199278"/>
            <a:ext cx="1143478" cy="1496422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17808" y="2199278"/>
            <a:ext cx="1143478" cy="1496422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4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Problem Setting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1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Additional Result – Regulator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30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815814" y="1143000"/>
            <a:ext cx="7817172" cy="3149600"/>
            <a:chOff x="171128" y="1143000"/>
            <a:chExt cx="8820472" cy="4087536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20196" t="41953" r="34422" b="20641"/>
            <a:stretch>
              <a:fillRect/>
            </a:stretch>
          </p:blipFill>
          <p:spPr bwMode="auto">
            <a:xfrm>
              <a:off x="171128" y="1143000"/>
              <a:ext cx="8820472" cy="4087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7"/>
            <p:cNvSpPr txBox="1"/>
            <p:nvPr/>
          </p:nvSpPr>
          <p:spPr>
            <a:xfrm>
              <a:off x="2133600" y="2103387"/>
              <a:ext cx="3048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3047999" y="3194372"/>
              <a:ext cx="5100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239001" y="2346655"/>
              <a:ext cx="663520" cy="599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="1" i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24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1981200" y="5029200"/>
            <a:ext cx="5486400" cy="175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2" name="內容版面配置區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2512591"/>
              </p:ext>
            </p:extLst>
          </p:nvPr>
        </p:nvGraphicFramePr>
        <p:xfrm>
          <a:off x="1981200" y="4559300"/>
          <a:ext cx="5334004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1028701"/>
                <a:gridCol w="1028701"/>
                <a:gridCol w="1028701"/>
                <a:gridCol w="10287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Apply Learning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Random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Out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 IS’s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#EO’s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 IS’s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#EO’s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zh-TW" altLang="en-US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TW" sz="2000" b="1" i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153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388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zh-TW" altLang="en-US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TW" sz="2000" b="1" i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355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201608" y="5372100"/>
            <a:ext cx="1040192" cy="762000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9008" y="5372100"/>
            <a:ext cx="1040192" cy="762000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Coverage Progress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5" name="圖表 4"/>
          <p:cNvGraphicFramePr/>
          <p:nvPr/>
        </p:nvGraphicFramePr>
        <p:xfrm>
          <a:off x="1125416" y="1505243"/>
          <a:ext cx="7272997" cy="3967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文字方塊 5"/>
          <p:cNvSpPr txBox="1"/>
          <p:nvPr/>
        </p:nvSpPr>
        <p:spPr>
          <a:xfrm rot="16200000">
            <a:off x="-56271" y="3052689"/>
            <a:ext cx="1997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cs typeface="Times New Roman" pitchFamily="18" charset="0"/>
              </a:rPr>
              <a:t># of covered EI’s </a:t>
            </a:r>
            <a:endParaRPr lang="zh-TW" altLang="en-US" sz="2000" dirty="0">
              <a:cs typeface="Times New Roman" pitchFamily="18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556780" y="5343379"/>
            <a:ext cx="2154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cs typeface="Times New Roman" pitchFamily="18" charset="0"/>
              </a:rPr>
              <a:t># of applied tests</a:t>
            </a:r>
            <a:endParaRPr lang="zh-TW" altLang="en-US" sz="2000" dirty="0"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6008" y="1293095"/>
            <a:ext cx="2228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 I - O</a:t>
            </a:r>
            <a:r>
              <a:rPr lang="en-US" sz="24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3826412" y="1856935"/>
            <a:ext cx="1" cy="302455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flipH="1">
            <a:off x="7847429" y="1871003"/>
            <a:ext cx="0" cy="303627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2"/>
          <p:cNvCxnSpPr/>
          <p:nvPr/>
        </p:nvCxnSpPr>
        <p:spPr bwMode="auto">
          <a:xfrm flipH="1">
            <a:off x="3914321" y="4306644"/>
            <a:ext cx="372979" cy="529388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3"/>
          <p:cNvSpPr txBox="1"/>
          <p:nvPr/>
        </p:nvSpPr>
        <p:spPr>
          <a:xfrm>
            <a:off x="3819454" y="3651019"/>
            <a:ext cx="2585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With novelty detection</a:t>
            </a:r>
          </a:p>
          <a:p>
            <a:r>
              <a:rPr lang="en-US" dirty="0" smtClean="0"/>
              <a:t>=&gt; Require only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153</a:t>
            </a:r>
            <a:r>
              <a:rPr lang="en-US" dirty="0" smtClean="0"/>
              <a:t> tests</a:t>
            </a:r>
            <a:endParaRPr lang="en-US" dirty="0"/>
          </a:p>
        </p:txBody>
      </p:sp>
      <p:cxnSp>
        <p:nvCxnSpPr>
          <p:cNvPr id="23" name="Straight Arrow Connector 12"/>
          <p:cNvCxnSpPr/>
          <p:nvPr/>
        </p:nvCxnSpPr>
        <p:spPr bwMode="auto">
          <a:xfrm>
            <a:off x="7104185" y="3629465"/>
            <a:ext cx="633045" cy="1153550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1"/>
          <p:cNvSpPr txBox="1"/>
          <p:nvPr/>
        </p:nvSpPr>
        <p:spPr>
          <a:xfrm>
            <a:off x="5154783" y="2973851"/>
            <a:ext cx="3048000" cy="695325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sz="1800" dirty="0" smtClean="0">
                <a:solidFill>
                  <a:schemeClr val="tx1"/>
                </a:solidFill>
                <a:effectLst/>
              </a:rPr>
              <a:t>Without novelty detection,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388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1800" dirty="0" smtClean="0"/>
              <a:t>test</a:t>
            </a:r>
            <a:r>
              <a:rPr lang="en-US" sz="1800" dirty="0" smtClean="0">
                <a:solidFill>
                  <a:schemeClr val="tx1"/>
                </a:solidFill>
                <a:effectLst/>
              </a:rPr>
              <a:t>s are needed</a:t>
            </a:r>
            <a:endParaRPr lang="en-US" sz="1800" dirty="0">
              <a:solidFill>
                <a:schemeClr val="tx1"/>
              </a:solidFill>
              <a:effectLst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4712674" y="2349304"/>
            <a:ext cx="23633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</a:rPr>
              <a:t>~60%  cost reduction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  <p:cxnSp>
        <p:nvCxnSpPr>
          <p:cNvPr id="29" name="直線單箭頭接點 28"/>
          <p:cNvCxnSpPr/>
          <p:nvPr/>
        </p:nvCxnSpPr>
        <p:spPr>
          <a:xfrm flipH="1">
            <a:off x="3896751" y="2546252"/>
            <a:ext cx="85812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單箭頭接點 29"/>
          <p:cNvCxnSpPr/>
          <p:nvPr/>
        </p:nvCxnSpPr>
        <p:spPr>
          <a:xfrm>
            <a:off x="6947095" y="2557975"/>
            <a:ext cx="85812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  <p:bldP spid="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Additional Result – Low Power, Low Noise Amp.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16" name="群組 15"/>
          <p:cNvGrpSpPr/>
          <p:nvPr/>
        </p:nvGrpSpPr>
        <p:grpSpPr>
          <a:xfrm>
            <a:off x="3048000" y="990600"/>
            <a:ext cx="3657600" cy="3886200"/>
            <a:chOff x="2438400" y="1066800"/>
            <a:chExt cx="4853476" cy="5289572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30136" t="17797" r="45683" b="32839"/>
            <a:stretch>
              <a:fillRect/>
            </a:stretch>
          </p:blipFill>
          <p:spPr bwMode="auto">
            <a:xfrm>
              <a:off x="2438400" y="1066800"/>
              <a:ext cx="4608512" cy="5289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" name="群組 14"/>
            <p:cNvGrpSpPr/>
            <p:nvPr/>
          </p:nvGrpSpPr>
          <p:grpSpPr>
            <a:xfrm>
              <a:off x="2506394" y="3048000"/>
              <a:ext cx="4785482" cy="2976265"/>
              <a:chOff x="2506394" y="3048000"/>
              <a:chExt cx="4785482" cy="2976265"/>
            </a:xfrm>
          </p:grpSpPr>
          <p:sp>
            <p:nvSpPr>
              <p:cNvPr id="6" name="TextBox 7"/>
              <p:cNvSpPr txBox="1"/>
              <p:nvPr/>
            </p:nvSpPr>
            <p:spPr>
              <a:xfrm>
                <a:off x="3581400" y="5562600"/>
                <a:ext cx="407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7" name="TextBox 8"/>
              <p:cNvSpPr txBox="1"/>
              <p:nvPr/>
            </p:nvSpPr>
            <p:spPr>
              <a:xfrm>
                <a:off x="6781800" y="3048000"/>
                <a:ext cx="5100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9" name="手繪多邊形 8"/>
              <p:cNvSpPr/>
              <p:nvPr/>
            </p:nvSpPr>
            <p:spPr>
              <a:xfrm>
                <a:off x="2827606" y="5528603"/>
                <a:ext cx="787791" cy="269631"/>
              </a:xfrm>
              <a:custGeom>
                <a:avLst/>
                <a:gdLst>
                  <a:gd name="connsiteX0" fmla="*/ 0 w 787791"/>
                  <a:gd name="connsiteY0" fmla="*/ 0 h 269631"/>
                  <a:gd name="connsiteX1" fmla="*/ 323557 w 787791"/>
                  <a:gd name="connsiteY1" fmla="*/ 225083 h 269631"/>
                  <a:gd name="connsiteX2" fmla="*/ 787791 w 787791"/>
                  <a:gd name="connsiteY2" fmla="*/ 267286 h 269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7791" h="269631">
                    <a:moveTo>
                      <a:pt x="0" y="0"/>
                    </a:moveTo>
                    <a:cubicBezTo>
                      <a:pt x="96129" y="90267"/>
                      <a:pt x="192259" y="180535"/>
                      <a:pt x="323557" y="225083"/>
                    </a:cubicBezTo>
                    <a:cubicBezTo>
                      <a:pt x="454855" y="269631"/>
                      <a:pt x="621323" y="268458"/>
                      <a:pt x="787791" y="267286"/>
                    </a:cubicBezTo>
                  </a:path>
                </a:pathLst>
              </a:cu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手繪多邊形 9"/>
              <p:cNvSpPr/>
              <p:nvPr/>
            </p:nvSpPr>
            <p:spPr>
              <a:xfrm>
                <a:off x="4009292" y="5584874"/>
                <a:ext cx="2586111" cy="339969"/>
              </a:xfrm>
              <a:custGeom>
                <a:avLst/>
                <a:gdLst>
                  <a:gd name="connsiteX0" fmla="*/ 0 w 2586111"/>
                  <a:gd name="connsiteY0" fmla="*/ 267286 h 339969"/>
                  <a:gd name="connsiteX1" fmla="*/ 2166425 w 2586111"/>
                  <a:gd name="connsiteY1" fmla="*/ 295421 h 339969"/>
                  <a:gd name="connsiteX2" fmla="*/ 2518117 w 2586111"/>
                  <a:gd name="connsiteY2" fmla="*/ 0 h 339969"/>
                  <a:gd name="connsiteX3" fmla="*/ 2518117 w 2586111"/>
                  <a:gd name="connsiteY3" fmla="*/ 0 h 339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86111" h="339969">
                    <a:moveTo>
                      <a:pt x="0" y="267286"/>
                    </a:moveTo>
                    <a:cubicBezTo>
                      <a:pt x="873369" y="303627"/>
                      <a:pt x="1746739" y="339969"/>
                      <a:pt x="2166425" y="295421"/>
                    </a:cubicBezTo>
                    <a:cubicBezTo>
                      <a:pt x="2586111" y="250873"/>
                      <a:pt x="2518117" y="0"/>
                      <a:pt x="2518117" y="0"/>
                    </a:cubicBezTo>
                    <a:lnTo>
                      <a:pt x="2518117" y="0"/>
                    </a:lnTo>
                  </a:path>
                </a:pathLst>
              </a:cu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手繪多邊形 11"/>
              <p:cNvSpPr/>
              <p:nvPr/>
            </p:nvSpPr>
            <p:spPr>
              <a:xfrm>
                <a:off x="2506394" y="3059723"/>
                <a:ext cx="4274234" cy="569742"/>
              </a:xfrm>
              <a:custGeom>
                <a:avLst/>
                <a:gdLst>
                  <a:gd name="connsiteX0" fmla="*/ 405618 w 4274234"/>
                  <a:gd name="connsiteY0" fmla="*/ 569742 h 569742"/>
                  <a:gd name="connsiteX1" fmla="*/ 644769 w 4274234"/>
                  <a:gd name="connsiteY1" fmla="*/ 63305 h 569742"/>
                  <a:gd name="connsiteX2" fmla="*/ 4274234 w 4274234"/>
                  <a:gd name="connsiteY2" fmla="*/ 189914 h 569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274234" h="569742">
                    <a:moveTo>
                      <a:pt x="405618" y="569742"/>
                    </a:moveTo>
                    <a:cubicBezTo>
                      <a:pt x="202809" y="348176"/>
                      <a:pt x="0" y="126610"/>
                      <a:pt x="644769" y="63305"/>
                    </a:cubicBezTo>
                    <a:cubicBezTo>
                      <a:pt x="1289538" y="0"/>
                      <a:pt x="2781886" y="94957"/>
                      <a:pt x="4274234" y="189914"/>
                    </a:cubicBezTo>
                  </a:path>
                </a:pathLst>
              </a:cu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手繪多邊形 12"/>
              <p:cNvSpPr/>
              <p:nvPr/>
            </p:nvSpPr>
            <p:spPr>
              <a:xfrm>
                <a:off x="6527409" y="3446585"/>
                <a:ext cx="464234" cy="208671"/>
              </a:xfrm>
              <a:custGeom>
                <a:avLst/>
                <a:gdLst>
                  <a:gd name="connsiteX0" fmla="*/ 0 w 464234"/>
                  <a:gd name="connsiteY0" fmla="*/ 154744 h 208671"/>
                  <a:gd name="connsiteX1" fmla="*/ 365760 w 464234"/>
                  <a:gd name="connsiteY1" fmla="*/ 182880 h 208671"/>
                  <a:gd name="connsiteX2" fmla="*/ 464234 w 464234"/>
                  <a:gd name="connsiteY2" fmla="*/ 0 h 208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64234" h="208671">
                    <a:moveTo>
                      <a:pt x="0" y="154744"/>
                    </a:moveTo>
                    <a:cubicBezTo>
                      <a:pt x="144194" y="181707"/>
                      <a:pt x="288388" y="208671"/>
                      <a:pt x="365760" y="182880"/>
                    </a:cubicBezTo>
                    <a:cubicBezTo>
                      <a:pt x="443132" y="157089"/>
                      <a:pt x="453683" y="78544"/>
                      <a:pt x="464234" y="0"/>
                    </a:cubicBezTo>
                  </a:path>
                </a:pathLst>
              </a:cu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sp>
        <p:nvSpPr>
          <p:cNvPr id="17" name="矩形 16"/>
          <p:cNvSpPr/>
          <p:nvPr/>
        </p:nvSpPr>
        <p:spPr>
          <a:xfrm>
            <a:off x="2057400" y="5029200"/>
            <a:ext cx="54864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8" name="內容版面配置區 14"/>
          <p:cNvGraphicFramePr>
            <a:graphicFrameLocks/>
          </p:cNvGraphicFramePr>
          <p:nvPr/>
        </p:nvGraphicFramePr>
        <p:xfrm>
          <a:off x="2133600" y="5105400"/>
          <a:ext cx="5334004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1028701"/>
                <a:gridCol w="1028701"/>
                <a:gridCol w="1028701"/>
                <a:gridCol w="10287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Apply Learning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Random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In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Out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 IS’s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#EO’s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 IS’s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#EO’s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en-US" altLang="zh-TW" sz="2000" b="1" i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zh-TW" altLang="en-US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altLang="zh-TW" sz="2000" b="1" i="1" baseline="-25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615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zh-TW" alt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341308" y="5905500"/>
            <a:ext cx="1040192" cy="393700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39152" y="5905500"/>
            <a:ext cx="1040192" cy="393700"/>
          </a:xfrm>
          <a:prstGeom prst="rect">
            <a:avLst/>
          </a:prstGeom>
          <a:solidFill>
            <a:srgbClr val="FF0000">
              <a:alpha val="11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Idea: Supervised Learning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462" y="3683000"/>
            <a:ext cx="81407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some applications, one may desire to predict the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actual output (e.g. waveform) </a:t>
            </a:r>
            <a:r>
              <a:rPr lang="en-US" dirty="0" smtClean="0"/>
              <a:t>of an input (rather than just the importance of an input)</a:t>
            </a:r>
          </a:p>
          <a:p>
            <a:endParaRPr lang="en-US" dirty="0" smtClean="0"/>
          </a:p>
          <a:p>
            <a:r>
              <a:rPr lang="en-US" dirty="0" smtClean="0"/>
              <a:t>In this case, we need to apply a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supervised learning </a:t>
            </a:r>
            <a:r>
              <a:rPr lang="en-US" dirty="0" smtClean="0"/>
              <a:t>approach (see paper for more detail)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66020" y="1843072"/>
            <a:ext cx="3810000" cy="1114455"/>
          </a:xfrm>
          <a:prstGeom prst="rect">
            <a:avLst/>
          </a:prstGeom>
          <a:solidFill>
            <a:schemeClr val="accent4">
              <a:lumMod val="20000"/>
              <a:lumOff val="80000"/>
              <a:alpha val="2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68276" y="1966927"/>
            <a:ext cx="1055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input </a:t>
            </a:r>
          </a:p>
          <a:p>
            <a:pPr algn="ctr"/>
            <a:r>
              <a:rPr lang="en-US" sz="2000" b="1" dirty="0" smtClean="0"/>
              <a:t>samples</a:t>
            </a:r>
            <a:endParaRPr lang="en-US" sz="2000" b="1" dirty="0"/>
          </a:p>
        </p:txBody>
      </p:sp>
      <p:sp>
        <p:nvSpPr>
          <p:cNvPr id="7" name="Right Arrow 6"/>
          <p:cNvSpPr/>
          <p:nvPr/>
        </p:nvSpPr>
        <p:spPr>
          <a:xfrm>
            <a:off x="1914557" y="2166952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01039" y="2566912"/>
            <a:ext cx="1802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Learning model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647020" y="2109772"/>
            <a:ext cx="1508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Predictable?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2436005" y="1966927"/>
            <a:ext cx="1905000" cy="685800"/>
          </a:xfrm>
          <a:prstGeom prst="diamond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4341005" y="2309827"/>
            <a:ext cx="439615" cy="0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254450" y="1921445"/>
            <a:ext cx="532518" cy="40011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yes</a:t>
            </a:r>
            <a:endParaRPr lang="en-US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0619" y="2081197"/>
            <a:ext cx="1161921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Predictor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4035" y="1967612"/>
            <a:ext cx="12574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Predicted </a:t>
            </a:r>
          </a:p>
          <a:p>
            <a:pPr algn="ctr"/>
            <a:r>
              <a:rPr lang="en-US" sz="2000" b="1" dirty="0" smtClean="0"/>
              <a:t>outputs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553199" y="1323915"/>
            <a:ext cx="129798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Simulation</a:t>
            </a:r>
            <a:endParaRPr lang="en-US" sz="2000" dirty="0"/>
          </a:p>
        </p:txBody>
      </p:sp>
      <p:cxnSp>
        <p:nvCxnSpPr>
          <p:cNvPr id="17" name="Elbow Connector 16"/>
          <p:cNvCxnSpPr>
            <a:stCxn id="10" idx="0"/>
          </p:cNvCxnSpPr>
          <p:nvPr/>
        </p:nvCxnSpPr>
        <p:spPr>
          <a:xfrm rot="5400000" flipH="1" flipV="1">
            <a:off x="4727950" y="141678"/>
            <a:ext cx="485804" cy="316469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88505" y="1357090"/>
            <a:ext cx="453970" cy="40011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no</a:t>
            </a:r>
            <a:endParaRPr lang="en-US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5585" y="2975569"/>
            <a:ext cx="2013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Simulated</a:t>
            </a:r>
            <a:r>
              <a:rPr lang="en-US" dirty="0" smtClean="0"/>
              <a:t> outputs</a:t>
            </a:r>
            <a:endParaRPr lang="en-US" dirty="0"/>
          </a:p>
        </p:txBody>
      </p:sp>
      <p:cxnSp>
        <p:nvCxnSpPr>
          <p:cNvPr id="20" name="Elbow Connector 19"/>
          <p:cNvCxnSpPr>
            <a:stCxn id="15" idx="3"/>
            <a:endCxn id="19" idx="3"/>
          </p:cNvCxnSpPr>
          <p:nvPr/>
        </p:nvCxnSpPr>
        <p:spPr>
          <a:xfrm>
            <a:off x="7851183" y="1523970"/>
            <a:ext cx="27774" cy="1651654"/>
          </a:xfrm>
          <a:prstGeom prst="bentConnector3">
            <a:avLst>
              <a:gd name="adj1" fmla="val 92307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9" idx="1"/>
            <a:endCxn id="8" idx="2"/>
          </p:cNvCxnSpPr>
          <p:nvPr/>
        </p:nvCxnSpPr>
        <p:spPr>
          <a:xfrm rot="10800000">
            <a:off x="4402087" y="2967022"/>
            <a:ext cx="1463498" cy="20860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Arrow 21"/>
          <p:cNvSpPr/>
          <p:nvPr/>
        </p:nvSpPr>
        <p:spPr>
          <a:xfrm>
            <a:off x="6039235" y="2128852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0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2" grpId="0"/>
      <p:bldP spid="13" grpId="0" animBg="1"/>
      <p:bldP spid="15" grpId="0" animBg="1"/>
      <p:bldP spid="18" grpId="0"/>
      <p:bldP spid="1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Supervised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4699000"/>
            <a:ext cx="8267700" cy="17272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</a:rPr>
              <a:t>Fundamental challenge</a:t>
            </a:r>
            <a:r>
              <a:rPr lang="en-US" altLang="en-US" dirty="0" smtClean="0"/>
              <a:t>:</a:t>
            </a:r>
          </a:p>
          <a:p>
            <a:pPr lvl="1"/>
            <a:r>
              <a:rPr lang="en-US" altLang="en-US" dirty="0" smtClean="0"/>
              <a:t>Each y’s is a complex object (e.g. a waveform)</a:t>
            </a:r>
            <a:endParaRPr lang="en-US" altLang="en-US" dirty="0"/>
          </a:p>
          <a:p>
            <a:r>
              <a:rPr lang="en-US" dirty="0" smtClean="0"/>
              <a:t>How do we build a supervised learning model in this case? (See the paper for discussion)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262666"/>
              </p:ext>
            </p:extLst>
          </p:nvPr>
        </p:nvGraphicFramePr>
        <p:xfrm>
          <a:off x="1466850" y="1762860"/>
          <a:ext cx="5867400" cy="226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6" name="Equation" r:id="rId3" imgW="2438280" imgH="939600" progId="Equation.3">
                  <p:embed/>
                </p:oleObj>
              </mc:Choice>
              <mc:Fallback>
                <p:oleObj name="Equation" r:id="rId3" imgW="24382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1762860"/>
                        <a:ext cx="5867400" cy="2261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32280"/>
              </p:ext>
            </p:extLst>
          </p:nvPr>
        </p:nvGraphicFramePr>
        <p:xfrm>
          <a:off x="2990850" y="1186382"/>
          <a:ext cx="2914650" cy="5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7" name="Equation" r:id="rId5" imgW="990360" imgH="228600" progId="Equation.3">
                  <p:embed/>
                </p:oleObj>
              </mc:Choice>
              <mc:Fallback>
                <p:oleObj name="Equation" r:id="rId5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1186382"/>
                        <a:ext cx="2914650" cy="532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43050" y="1229460"/>
            <a:ext cx="1431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(features)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53200" y="1641184"/>
            <a:ext cx="914400" cy="2481131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12260" y="4158734"/>
            <a:ext cx="1396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Waveforms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810500" y="3238500"/>
            <a:ext cx="965200" cy="1587500"/>
            <a:chOff x="5562600" y="1732075"/>
            <a:chExt cx="1828800" cy="2916125"/>
          </a:xfrm>
        </p:grpSpPr>
        <p:graphicFrame>
          <p:nvGraphicFramePr>
            <p:cNvPr id="11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33396073"/>
                </p:ext>
              </p:extLst>
            </p:nvPr>
          </p:nvGraphicFramePr>
          <p:xfrm>
            <a:off x="5562600" y="2657922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graphicFrame>
          <p:nvGraphicFramePr>
            <p:cNvPr id="12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36572533"/>
                </p:ext>
              </p:extLst>
            </p:nvPr>
          </p:nvGraphicFramePr>
          <p:xfrm>
            <a:off x="5562600" y="1732075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graphicFrame>
          <p:nvGraphicFramePr>
            <p:cNvPr id="13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01487742"/>
                </p:ext>
              </p:extLst>
            </p:nvPr>
          </p:nvGraphicFramePr>
          <p:xfrm>
            <a:off x="5562600" y="3581400"/>
            <a:ext cx="1828800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0269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43900" cy="54737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Machine learning provides viable approaches for improving simulation efficiency in EDA applications</a:t>
            </a:r>
          </a:p>
          <a:p>
            <a:endParaRPr lang="en-US" dirty="0"/>
          </a:p>
          <a:p>
            <a:r>
              <a:rPr lang="en-US" dirty="0" smtClean="0"/>
              <a:t>Keep in mind: Learning is about learning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features</a:t>
            </a:r>
            <a:r>
              <a:rPr lang="en-US" dirty="0" smtClean="0"/>
              <a:t>, or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kernel function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The proposed learning approaches are generic and can be applied to diverse simulation contexts</a:t>
            </a:r>
          </a:p>
          <a:p>
            <a:endParaRPr lang="en-US" dirty="0"/>
          </a:p>
          <a:p>
            <a:r>
              <a:rPr lang="en-US" dirty="0" smtClean="0"/>
              <a:t>We are </a:t>
            </a:r>
            <a:r>
              <a:rPr lang="en-US" smtClean="0"/>
              <a:t>developing the theories </a:t>
            </a:r>
            <a:r>
              <a:rPr lang="en-US" dirty="0" smtClean="0"/>
              <a:t>and concepts </a:t>
            </a:r>
          </a:p>
          <a:p>
            <a:pPr lvl="1"/>
            <a:r>
              <a:rPr lang="en-US" dirty="0" smtClean="0"/>
              <a:t>(1) for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learning the kernel</a:t>
            </a:r>
          </a:p>
          <a:p>
            <a:pPr lvl="1"/>
            <a:r>
              <a:rPr lang="en-US" dirty="0" smtClean="0"/>
              <a:t>(2) for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predicting the complex output objects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0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9C39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Thank you</a:t>
            </a:r>
          </a:p>
          <a:p>
            <a:endParaRPr lang="en-US" dirty="0"/>
          </a:p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6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378" y="3657600"/>
            <a:ext cx="8397522" cy="302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Inputs to the simulation</a:t>
            </a:r>
          </a:p>
          <a:p>
            <a:pPr lvl="1"/>
            <a:r>
              <a:rPr lang="en-US" dirty="0"/>
              <a:t>X: </a:t>
            </a:r>
            <a:r>
              <a:rPr lang="en-US" dirty="0" smtClean="0"/>
              <a:t>e.g. input vectors</a:t>
            </a:r>
            <a:r>
              <a:rPr lang="en-US" dirty="0"/>
              <a:t>, waveforms, </a:t>
            </a:r>
            <a:r>
              <a:rPr lang="en-US" dirty="0" smtClean="0"/>
              <a:t>assembly programs, etc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C: </a:t>
            </a:r>
            <a:r>
              <a:rPr lang="en-US" dirty="0" smtClean="0"/>
              <a:t>e.g. device parameters to model statistical variations</a:t>
            </a:r>
            <a:endParaRPr lang="en-US" dirty="0"/>
          </a:p>
          <a:p>
            <a:r>
              <a:rPr lang="en-US" dirty="0"/>
              <a:t>Output from the </a:t>
            </a:r>
            <a:r>
              <a:rPr lang="en-US" dirty="0" smtClean="0"/>
              <a:t>simulation: </a:t>
            </a:r>
          </a:p>
          <a:p>
            <a:pPr lvl="1"/>
            <a:r>
              <a:rPr lang="en-US" dirty="0" smtClean="0"/>
              <a:t>Y: e.g. output vectors, waveforms, coverage points</a:t>
            </a:r>
          </a:p>
          <a:p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Goal of simulation analysis: To analyze the behavior of the mapping function f()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025297" y="1500177"/>
            <a:ext cx="1605539" cy="92639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43338" y="2900146"/>
            <a:ext cx="3278981" cy="451319"/>
          </a:xfrm>
          <a:prstGeom prst="ellipse">
            <a:avLst/>
          </a:prstGeom>
          <a:solidFill>
            <a:schemeClr val="bg2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69446" y="1563396"/>
            <a:ext cx="3136115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Mapping </a:t>
            </a:r>
            <a:r>
              <a:rPr lang="en-US" sz="2400" dirty="0"/>
              <a:t>F</a:t>
            </a:r>
            <a:r>
              <a:rPr lang="en-US" sz="2400" dirty="0" smtClean="0"/>
              <a:t>unction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400" dirty="0" smtClean="0"/>
              <a:t>( )</a:t>
            </a:r>
          </a:p>
          <a:p>
            <a:pPr algn="ctr"/>
            <a:r>
              <a:rPr lang="en-US" sz="2400" dirty="0" smtClean="0"/>
              <a:t>(Design Under Analysis)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143338" y="2941140"/>
            <a:ext cx="3347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Component random variables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028817" y="1680493"/>
            <a:ext cx="16718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Input random </a:t>
            </a:r>
          </a:p>
          <a:p>
            <a:pPr algn="ctr"/>
            <a:r>
              <a:rPr lang="en-US" sz="2000" dirty="0" smtClean="0"/>
              <a:t>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746251" y="1655729"/>
            <a:ext cx="1100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Output </a:t>
            </a:r>
          </a:p>
          <a:p>
            <a:pPr algn="ctr"/>
            <a:r>
              <a:rPr lang="en-US" sz="2000" dirty="0" smtClean="0"/>
              <a:t>behavior</a:t>
            </a:r>
            <a:endParaRPr lang="en-US" sz="2000" dirty="0"/>
          </a:p>
        </p:txBody>
      </p:sp>
      <p:sp>
        <p:nvSpPr>
          <p:cNvPr id="11" name="Right Arrow 10"/>
          <p:cNvSpPr/>
          <p:nvPr/>
        </p:nvSpPr>
        <p:spPr>
          <a:xfrm>
            <a:off x="2777897" y="1834123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410744" y="1834123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6200000">
            <a:off x="4645088" y="2477820"/>
            <a:ext cx="304800" cy="380417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605890" y="242657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98986" y="2843788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74354" y="229720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441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View of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182" y="3750128"/>
            <a:ext cx="8482658" cy="27014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the analysis task, k essential outputs are enough</a:t>
            </a:r>
          </a:p>
          <a:p>
            <a:pPr lvl="1"/>
            <a:r>
              <a:rPr lang="en-US" dirty="0" smtClean="0"/>
              <a:t>k  &lt;&lt;  n*m </a:t>
            </a:r>
          </a:p>
          <a:p>
            <a:endParaRPr lang="en-US" dirty="0" smtClean="0"/>
          </a:p>
          <a:p>
            <a:r>
              <a:rPr lang="en-US" dirty="0" smtClean="0"/>
              <a:t>Fundamental problem: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Before simulation</a:t>
            </a:r>
            <a:r>
              <a:rPr lang="en-US" dirty="0" smtClean="0"/>
              <a:t>, how can we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predict</a:t>
            </a:r>
            <a:r>
              <a:rPr lang="en-US" dirty="0" smtClean="0"/>
              <a:t> the inputs that will generate the essential outputs?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938866"/>
              </p:ext>
            </p:extLst>
          </p:nvPr>
        </p:nvGraphicFramePr>
        <p:xfrm>
          <a:off x="155234" y="973173"/>
          <a:ext cx="196426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89" name="Equation" r:id="rId3" imgW="736560" imgH="228600" progId="Equation.3">
                  <p:embed/>
                </p:oleObj>
              </mc:Choice>
              <mc:Fallback>
                <p:oleObj name="Equation" r:id="rId3" imgW="736560" imgH="228600" progId="Equation.3">
                  <p:embed/>
                  <p:pic>
                    <p:nvPicPr>
                      <p:cNvPr id="0" name="Picture 7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34" y="973173"/>
                        <a:ext cx="1964266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307674"/>
              </p:ext>
            </p:extLst>
          </p:nvPr>
        </p:nvGraphicFramePr>
        <p:xfrm>
          <a:off x="155234" y="1658973"/>
          <a:ext cx="19637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0" name="Equation" r:id="rId5" imgW="736560" imgH="228600" progId="Equation.3">
                  <p:embed/>
                </p:oleObj>
              </mc:Choice>
              <mc:Fallback>
                <p:oleObj name="Equation" r:id="rId5" imgW="736560" imgH="228600" progId="Equation.3">
                  <p:embed/>
                  <p:pic>
                    <p:nvPicPr>
                      <p:cNvPr id="0" name="Picture 7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34" y="1658973"/>
                        <a:ext cx="196373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06352" y="1328484"/>
            <a:ext cx="6415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dirty="0" smtClean="0"/>
              <a:t>( )</a:t>
            </a:r>
            <a:endParaRPr lang="en-US" sz="3200" dirty="0"/>
          </a:p>
        </p:txBody>
      </p:sp>
      <p:sp>
        <p:nvSpPr>
          <p:cNvPr id="8" name="Right Arrow 7"/>
          <p:cNvSpPr/>
          <p:nvPr/>
        </p:nvSpPr>
        <p:spPr>
          <a:xfrm>
            <a:off x="3584234" y="1468473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576332" y="1468471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2136434" y="1049373"/>
            <a:ext cx="3048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541594"/>
              </p:ext>
            </p:extLst>
          </p:nvPr>
        </p:nvGraphicFramePr>
        <p:xfrm>
          <a:off x="2473496" y="1327761"/>
          <a:ext cx="1110738" cy="586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1" name="Equation" r:id="rId7" imgW="457200" imgH="241200" progId="Equation.3">
                  <p:embed/>
                </p:oleObj>
              </mc:Choice>
              <mc:Fallback>
                <p:oleObj name="Equation" r:id="rId7" imgW="457200" imgH="241200" progId="Equation.3">
                  <p:embed/>
                  <p:pic>
                    <p:nvPicPr>
                      <p:cNvPr id="0" name="Picture 7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3496" y="1327761"/>
                        <a:ext cx="1110738" cy="5862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496013"/>
              </p:ext>
            </p:extLst>
          </p:nvPr>
        </p:nvGraphicFramePr>
        <p:xfrm>
          <a:off x="4939586" y="1270325"/>
          <a:ext cx="321627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2" name="Equation" r:id="rId9" imgW="1206360" imgH="241200" progId="Equation.3">
                  <p:embed/>
                </p:oleObj>
              </mc:Choice>
              <mc:Fallback>
                <p:oleObj name="Equation" r:id="rId9" imgW="1206360" imgH="241200" progId="Equation.3">
                  <p:embed/>
                  <p:pic>
                    <p:nvPicPr>
                      <p:cNvPr id="0" name="Picture 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586" y="1270325"/>
                        <a:ext cx="3216275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Brace 12"/>
          <p:cNvSpPr/>
          <p:nvPr/>
        </p:nvSpPr>
        <p:spPr>
          <a:xfrm rot="5400000">
            <a:off x="6042806" y="840947"/>
            <a:ext cx="379504" cy="232335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40248" y="2198207"/>
            <a:ext cx="1184620" cy="461665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Checker</a:t>
            </a:r>
            <a:endParaRPr lang="en-US" sz="2400" dirty="0"/>
          </a:p>
        </p:txBody>
      </p:sp>
      <p:cxnSp>
        <p:nvCxnSpPr>
          <p:cNvPr id="15" name="Elbow Connector 14"/>
          <p:cNvCxnSpPr>
            <a:stCxn id="14" idx="2"/>
          </p:cNvCxnSpPr>
          <p:nvPr/>
        </p:nvCxnSpPr>
        <p:spPr>
          <a:xfrm rot="16200000" flipH="1">
            <a:off x="6262589" y="2629840"/>
            <a:ext cx="274153" cy="334215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1167383" y="2353658"/>
            <a:ext cx="5657485" cy="941493"/>
          </a:xfrm>
          <a:custGeom>
            <a:avLst/>
            <a:gdLst>
              <a:gd name="connsiteX0" fmla="*/ 5205845 w 5205845"/>
              <a:gd name="connsiteY0" fmla="*/ 820882 h 941493"/>
              <a:gd name="connsiteX1" fmla="*/ 1766455 w 5205845"/>
              <a:gd name="connsiteY1" fmla="*/ 872837 h 941493"/>
              <a:gd name="connsiteX2" fmla="*/ 0 w 5205845"/>
              <a:gd name="connsiteY2" fmla="*/ 0 h 9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05845" h="941493">
                <a:moveTo>
                  <a:pt x="5205845" y="820882"/>
                </a:moveTo>
                <a:cubicBezTo>
                  <a:pt x="3919970" y="915266"/>
                  <a:pt x="2634096" y="1009651"/>
                  <a:pt x="1766455" y="872837"/>
                </a:cubicBezTo>
                <a:cubicBezTo>
                  <a:pt x="898814" y="736023"/>
                  <a:pt x="449407" y="368011"/>
                  <a:pt x="0" y="0"/>
                </a:cubicBezTo>
              </a:path>
            </a:pathLst>
          </a:custGeom>
          <a:noFill/>
          <a:ln w="28575">
            <a:prstDash val="dash"/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119877" y="2305927"/>
            <a:ext cx="34121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How to </a:t>
            </a:r>
            <a:r>
              <a:rPr lang="en-US" sz="2000" i="1" dirty="0" smtClean="0"/>
              <a:t>predict</a:t>
            </a:r>
            <a:r>
              <a:rPr lang="en-US" sz="2000" dirty="0" smtClean="0"/>
              <a:t> the outcome of</a:t>
            </a:r>
          </a:p>
          <a:p>
            <a:r>
              <a:rPr lang="en-US" sz="2000" dirty="0" smtClean="0"/>
              <a:t>an input </a:t>
            </a:r>
            <a:r>
              <a:rPr lang="en-US" sz="2000" i="1" dirty="0" smtClean="0"/>
              <a:t>before</a:t>
            </a:r>
            <a:r>
              <a:rPr lang="en-US" sz="2000" dirty="0" smtClean="0"/>
              <a:t> its simulation?</a:t>
            </a:r>
            <a:endParaRPr lang="en-US" sz="2000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679003"/>
              </p:ext>
            </p:extLst>
          </p:nvPr>
        </p:nvGraphicFramePr>
        <p:xfrm>
          <a:off x="6567488" y="2641600"/>
          <a:ext cx="26352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93" name="Equation" r:id="rId11" imgW="1143000" imgH="253800" progId="Equation.3">
                  <p:embed/>
                </p:oleObj>
              </mc:Choice>
              <mc:Fallback>
                <p:oleObj name="Equation" r:id="rId11" imgW="1143000" imgH="253800" progId="Equation.3">
                  <p:embed/>
                  <p:pic>
                    <p:nvPicPr>
                      <p:cNvPr id="0" name="Picture 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2641600"/>
                        <a:ext cx="26352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947773" y="2396837"/>
            <a:ext cx="1992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6">
                    <a:lumMod val="50000"/>
                  </a:schemeClr>
                </a:solidFill>
              </a:rPr>
              <a:t>Essential outputs</a:t>
            </a:r>
            <a:endParaRPr lang="en-US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48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7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Idea: Iterative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546" y="4876800"/>
            <a:ext cx="8363750" cy="1074057"/>
          </a:xfrm>
        </p:spPr>
        <p:txBody>
          <a:bodyPr>
            <a:normAutofit/>
          </a:bodyPr>
          <a:lstStyle/>
          <a:p>
            <a:r>
              <a:rPr lang="en-US" dirty="0" smtClean="0"/>
              <a:t>Learning objective: to produce a learning model that predicts the “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importance of an input</a:t>
            </a:r>
            <a:r>
              <a:rPr lang="en-US" dirty="0" smtClean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9945" y="1262107"/>
            <a:ext cx="10374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 smtClean="0"/>
              <a:t> input </a:t>
            </a:r>
          </a:p>
          <a:p>
            <a:pPr algn="ctr"/>
            <a:r>
              <a:rPr lang="en-US" sz="2000" dirty="0" smtClean="0"/>
              <a:t>samples</a:t>
            </a:r>
            <a:endParaRPr lang="en-US" sz="2000" dirty="0"/>
          </a:p>
        </p:txBody>
      </p:sp>
      <p:sp>
        <p:nvSpPr>
          <p:cNvPr id="6" name="Right Arrow 5"/>
          <p:cNvSpPr/>
          <p:nvPr/>
        </p:nvSpPr>
        <p:spPr>
          <a:xfrm>
            <a:off x="2197408" y="146362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78430" y="1262077"/>
            <a:ext cx="1314784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Learning &amp;</a:t>
            </a:r>
          </a:p>
          <a:p>
            <a:pPr algn="ctr"/>
            <a:r>
              <a:rPr lang="en-US" sz="2000" dirty="0"/>
              <a:t>S</a:t>
            </a:r>
            <a:r>
              <a:rPr lang="en-US" sz="2000" dirty="0" smtClean="0"/>
              <a:t>election</a:t>
            </a:r>
            <a:endParaRPr lang="en-US" sz="2000" dirty="0"/>
          </a:p>
        </p:txBody>
      </p:sp>
      <p:sp>
        <p:nvSpPr>
          <p:cNvPr id="8" name="Right Arrow 7"/>
          <p:cNvSpPr/>
          <p:nvPr/>
        </p:nvSpPr>
        <p:spPr>
          <a:xfrm>
            <a:off x="4063187" y="1463618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07230" y="1108187"/>
            <a:ext cx="16450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/>
              <a:t> potentially </a:t>
            </a:r>
          </a:p>
          <a:p>
            <a:pPr algn="ctr"/>
            <a:r>
              <a:rPr lang="en-US" sz="2000" dirty="0" smtClean="0"/>
              <a:t>important</a:t>
            </a:r>
          </a:p>
          <a:p>
            <a:pPr algn="ctr"/>
            <a:r>
              <a:rPr lang="en-US" sz="2000" dirty="0" smtClean="0"/>
              <a:t>input samples</a:t>
            </a:r>
            <a:endParaRPr lang="en-US" sz="2000" dirty="0"/>
          </a:p>
        </p:txBody>
      </p:sp>
      <p:sp>
        <p:nvSpPr>
          <p:cNvPr id="10" name="Right Arrow 9"/>
          <p:cNvSpPr/>
          <p:nvPr/>
        </p:nvSpPr>
        <p:spPr>
          <a:xfrm>
            <a:off x="6071282" y="1463650"/>
            <a:ext cx="304800" cy="3048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540830" y="1396915"/>
            <a:ext cx="1297984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Simulation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37421" y="2435140"/>
            <a:ext cx="1019574" cy="400110"/>
          </a:xfrm>
          <a:prstGeom prst="rect">
            <a:avLst/>
          </a:prstGeom>
          <a:solidFill>
            <a:schemeClr val="bg2"/>
          </a:solidFill>
          <a:ln w="127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Checker</a:t>
            </a:r>
            <a:endParaRPr lang="en-US" sz="2000" dirty="0"/>
          </a:p>
        </p:txBody>
      </p:sp>
      <p:cxnSp>
        <p:nvCxnSpPr>
          <p:cNvPr id="13" name="Elbow Connector 12"/>
          <p:cNvCxnSpPr>
            <a:stCxn id="11" idx="2"/>
            <a:endCxn id="12" idx="3"/>
          </p:cNvCxnSpPr>
          <p:nvPr/>
        </p:nvCxnSpPr>
        <p:spPr>
          <a:xfrm rot="5400000">
            <a:off x="6004324" y="1449697"/>
            <a:ext cx="838170" cy="1532827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2" idx="1"/>
            <a:endCxn id="7" idx="2"/>
          </p:cNvCxnSpPr>
          <p:nvPr/>
        </p:nvCxnSpPr>
        <p:spPr>
          <a:xfrm rot="10800000">
            <a:off x="3235823" y="1969963"/>
            <a:ext cx="1401599" cy="665232"/>
          </a:xfrm>
          <a:prstGeom prst="bentConnector2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65591" y="2250474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outputs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3495732" y="2250519"/>
            <a:ext cx="881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results</a:t>
            </a:r>
            <a:endParaRPr lang="en-US" sz="2000" dirty="0"/>
          </a:p>
        </p:txBody>
      </p:sp>
      <p:sp>
        <p:nvSpPr>
          <p:cNvPr id="17" name="Rectangular Callout 16"/>
          <p:cNvSpPr/>
          <p:nvPr/>
        </p:nvSpPr>
        <p:spPr>
          <a:xfrm>
            <a:off x="1510366" y="3152851"/>
            <a:ext cx="5105641" cy="1143000"/>
          </a:xfrm>
          <a:prstGeom prst="wedgeRectCallout">
            <a:avLst>
              <a:gd name="adj1" fmla="val -1572"/>
              <a:gd name="adj2" fmla="val -99360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80448" y="3146500"/>
            <a:ext cx="386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Results include 2 types of information: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725093" y="3515832"/>
            <a:ext cx="4791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FF0000"/>
                </a:solidFill>
              </a:rPr>
              <a:t>Inputs that do not produce essential outputs</a:t>
            </a:r>
          </a:p>
          <a:p>
            <a:pPr marL="342900" indent="-342900">
              <a:buAutoNum type="arabicParenBoth"/>
            </a:pPr>
            <a:r>
              <a:rPr lang="en-US" b="1" dirty="0" smtClean="0">
                <a:solidFill>
                  <a:srgbClr val="02B213"/>
                </a:solidFill>
              </a:rPr>
              <a:t>Inputs that do produce essential outputs</a:t>
            </a:r>
            <a:endParaRPr lang="en-US" b="1" dirty="0">
              <a:solidFill>
                <a:srgbClr val="02B2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25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  <p:bldP spid="7" grpId="0" animBg="1"/>
      <p:bldP spid="8" grpId="0" animBg="1"/>
      <p:bldP spid="9" grpId="0"/>
      <p:bldP spid="10" grpId="0" animBg="1"/>
      <p:bldP spid="11" grpId="0" animBg="1"/>
      <p:bldP spid="12" grpId="0" animBg="1"/>
      <p:bldP spid="15" grpId="0"/>
      <p:bldP spid="16" grpId="0"/>
      <p:bldP spid="17" grpId="0" animBg="1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Machine Learning Concepts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FCF3C-FA08-4E84-9C03-2EE00953B17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12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75656"/>
            <a:ext cx="8338457" cy="5072743"/>
          </a:xfrm>
        </p:spPr>
        <p:txBody>
          <a:bodyPr>
            <a:normAutofit/>
          </a:bodyPr>
          <a:lstStyle/>
          <a:p>
            <a:r>
              <a:rPr lang="en-US" dirty="0" smtClean="0"/>
              <a:t>Tutorial on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Data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ining </a:t>
            </a:r>
            <a:r>
              <a:rPr lang="en-US" dirty="0" smtClean="0"/>
              <a:t>in EDA &amp; Test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IEEE CEDA Austin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chapter </a:t>
            </a:r>
            <a:r>
              <a:rPr lang="en-US" dirty="0"/>
              <a:t>tutorial </a:t>
            </a:r>
            <a:r>
              <a:rPr lang="en-US" dirty="0" smtClean="0"/>
              <a:t>– April 2014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://mtv.ece.ucsb.edu/licwang/PDF/CEDA-Tutorial-April-2014.pdf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Tutorial papers</a:t>
            </a:r>
          </a:p>
          <a:p>
            <a:pPr lvl="1"/>
            <a:r>
              <a:rPr lang="en-US" dirty="0" smtClean="0"/>
              <a:t>“Data Mining in EDA” –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DAC 2014</a:t>
            </a:r>
          </a:p>
          <a:p>
            <a:pPr lvl="2"/>
            <a:r>
              <a:rPr lang="en-US" dirty="0" smtClean="0"/>
              <a:t>Overview and include a list of references to our prior works</a:t>
            </a:r>
          </a:p>
          <a:p>
            <a:pPr lvl="1"/>
            <a:r>
              <a:rPr lang="en-US" dirty="0" smtClean="0"/>
              <a:t>“Data Mining in Functional Debug” –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ICCAD 2014</a:t>
            </a:r>
          </a:p>
          <a:p>
            <a:pPr lvl="1"/>
            <a:r>
              <a:rPr lang="en-US" dirty="0" smtClean="0"/>
              <a:t>“Data Mining in Functional Test Content Optimization” –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ASP DAC 2015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nVidia talk, Li-C. Wang at 3/27/15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65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How A Learning Tool Sees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06" y="4343400"/>
            <a:ext cx="8305800" cy="2286000"/>
          </a:xfrm>
        </p:spPr>
        <p:txBody>
          <a:bodyPr>
            <a:normAutofit fontScale="92500"/>
          </a:bodyPr>
          <a:lstStyle/>
          <a:p>
            <a:r>
              <a:rPr lang="en-US" dirty="0"/>
              <a:t>A learning algorithm usually sees the dataset as above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Samples</a:t>
            </a:r>
            <a:r>
              <a:rPr lang="en-US" dirty="0"/>
              <a:t>: examples to be reasoned on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Features</a:t>
            </a:r>
            <a:r>
              <a:rPr lang="en-US" dirty="0"/>
              <a:t>: aspects to describe a sample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Vectors</a:t>
            </a:r>
            <a:r>
              <a:rPr lang="en-US" dirty="0"/>
              <a:t>: resulting vector representing a sample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Labels</a:t>
            </a:r>
            <a:r>
              <a:rPr lang="en-US" dirty="0"/>
              <a:t>: care behavior to be learned from (optional)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09707-793D-4951-84E8-821E0588B237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571740"/>
              </p:ext>
            </p:extLst>
          </p:nvPr>
        </p:nvGraphicFramePr>
        <p:xfrm>
          <a:off x="1676400" y="1643278"/>
          <a:ext cx="5867400" cy="2261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66" name="Equation" r:id="rId3" imgW="2438280" imgH="939600" progId="Equation.3">
                  <p:embed/>
                </p:oleObj>
              </mc:Choice>
              <mc:Fallback>
                <p:oleObj name="Equation" r:id="rId3" imgW="24382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643278"/>
                        <a:ext cx="5867400" cy="22611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398454"/>
              </p:ext>
            </p:extLst>
          </p:nvPr>
        </p:nvGraphicFramePr>
        <p:xfrm>
          <a:off x="3200400" y="1066800"/>
          <a:ext cx="2914650" cy="5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67" name="Equation" r:id="rId5" imgW="990360" imgH="228600" progId="Equation.3">
                  <p:embed/>
                </p:oleObj>
              </mc:Choice>
              <mc:Fallback>
                <p:oleObj name="Equation" r:id="rId5" imgW="990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-100000" contras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66800"/>
                        <a:ext cx="2914650" cy="5321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1514135" y="1095802"/>
            <a:ext cx="1686265" cy="461665"/>
            <a:chOff x="1514135" y="1095802"/>
            <a:chExt cx="1686265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1514135" y="1095802"/>
              <a:ext cx="12389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features</a:t>
              </a:r>
              <a:endParaRPr lang="en-US" sz="24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2698114" y="1326636"/>
              <a:ext cx="50228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211728" y="1557469"/>
            <a:ext cx="2836272" cy="2481131"/>
            <a:chOff x="211728" y="1557469"/>
            <a:chExt cx="2836272" cy="2481131"/>
          </a:xfrm>
        </p:grpSpPr>
        <p:sp>
          <p:nvSpPr>
            <p:cNvPr id="27" name="Oval 26"/>
            <p:cNvSpPr/>
            <p:nvPr/>
          </p:nvSpPr>
          <p:spPr>
            <a:xfrm>
              <a:off x="2133600" y="1557469"/>
              <a:ext cx="914400" cy="2481131"/>
            </a:xfrm>
            <a:prstGeom prst="ellipse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H="1">
              <a:off x="1266825" y="3124200"/>
              <a:ext cx="86677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11728" y="2910959"/>
              <a:ext cx="105509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50000"/>
                    </a:schemeClr>
                  </a:solidFill>
                </a:rPr>
                <a:t>samples</a:t>
              </a:r>
              <a:endParaRPr lang="en-US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81800" y="1557469"/>
            <a:ext cx="2016306" cy="2481131"/>
            <a:chOff x="6781800" y="1557469"/>
            <a:chExt cx="2016306" cy="2481131"/>
          </a:xfrm>
        </p:grpSpPr>
        <p:sp>
          <p:nvSpPr>
            <p:cNvPr id="31" name="Oval 30"/>
            <p:cNvSpPr/>
            <p:nvPr/>
          </p:nvSpPr>
          <p:spPr>
            <a:xfrm>
              <a:off x="6781800" y="1557469"/>
              <a:ext cx="914400" cy="2481131"/>
            </a:xfrm>
            <a:prstGeom prst="ellipse">
              <a:avLst/>
            </a:pr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7696200" y="3124200"/>
              <a:ext cx="304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991475" y="2924145"/>
              <a:ext cx="806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50000"/>
                    </a:schemeClr>
                  </a:solidFill>
                </a:rPr>
                <a:t>labels</a:t>
              </a:r>
              <a:endParaRPr lang="en-US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791200" y="1129211"/>
            <a:ext cx="1468455" cy="775789"/>
            <a:chOff x="5791200" y="1129211"/>
            <a:chExt cx="1468455" cy="775789"/>
          </a:xfrm>
        </p:grpSpPr>
        <p:cxnSp>
          <p:nvCxnSpPr>
            <p:cNvPr id="35" name="Straight Arrow Connector 34"/>
            <p:cNvCxnSpPr/>
            <p:nvPr/>
          </p:nvCxnSpPr>
          <p:spPr>
            <a:xfrm flipH="1">
              <a:off x="5791200" y="1447800"/>
              <a:ext cx="6096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303944" y="1129211"/>
              <a:ext cx="955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6">
                      <a:lumMod val="50000"/>
                    </a:schemeClr>
                  </a:solidFill>
                </a:rPr>
                <a:t>vectors</a:t>
              </a:r>
              <a:endParaRPr lang="en-US" sz="20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837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16459</TotalTime>
  <Words>1596</Words>
  <Application>Microsoft Office PowerPoint</Application>
  <PresentationFormat>On-screen Show (4:3)</PresentationFormat>
  <Paragraphs>412</Paragraphs>
  <Slides>36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Office Theme</vt:lpstr>
      <vt:lpstr>Equation</vt:lpstr>
      <vt:lpstr>PowerPoint Presentation</vt:lpstr>
      <vt:lpstr>Synopsis</vt:lpstr>
      <vt:lpstr>PowerPoint Presentation</vt:lpstr>
      <vt:lpstr>Problem Setting</vt:lpstr>
      <vt:lpstr>Practical View of The Problem</vt:lpstr>
      <vt:lpstr>First Idea: Iterative Learning</vt:lpstr>
      <vt:lpstr>PowerPoint Presentation</vt:lpstr>
      <vt:lpstr>For More Information</vt:lpstr>
      <vt:lpstr>How A Learning Tool Sees The Data</vt:lpstr>
      <vt:lpstr>Supervised Learning</vt:lpstr>
      <vt:lpstr>Unsupervised Learning</vt:lpstr>
      <vt:lpstr>Semi-Supervised Learning</vt:lpstr>
      <vt:lpstr>Fundamental Question</vt:lpstr>
      <vt:lpstr>Explicit Approach – Feature Encoding</vt:lpstr>
      <vt:lpstr>Implicit Approach – Kernel Based Learning</vt:lpstr>
      <vt:lpstr>Kernel-Based Learning</vt:lpstr>
      <vt:lpstr>PowerPoint Presentation</vt:lpstr>
      <vt:lpstr>Recall: Iterative Learning</vt:lpstr>
      <vt:lpstr>Iterative Learning</vt:lpstr>
      <vt:lpstr>Unsupervised: Novelty Detection</vt:lpstr>
      <vt:lpstr>One Example</vt:lpstr>
      <vt:lpstr>Another Example</vt:lpstr>
      <vt:lpstr>PowerPoint Presentation</vt:lpstr>
      <vt:lpstr>SPICE Simulation Context</vt:lpstr>
      <vt:lpstr>Recall: Iterative Learning</vt:lpstr>
      <vt:lpstr>Illustration of Iterative Learning</vt:lpstr>
      <vt:lpstr>Idea: Adaptive Similarity Space</vt:lpstr>
      <vt:lpstr>Initial Result – UWB-PLL</vt:lpstr>
      <vt:lpstr>Initial Result</vt:lpstr>
      <vt:lpstr>Additional Result – Regulator</vt:lpstr>
      <vt:lpstr>Coverage Progress</vt:lpstr>
      <vt:lpstr>Additional Result – Low Power, Low Noise Amp.</vt:lpstr>
      <vt:lpstr>2nd Idea: Supervised Learning Approach</vt:lpstr>
      <vt:lpstr>Recall: Supervised Learning</vt:lpstr>
      <vt:lpstr>Conclusion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Matter of CERTAIN COMPUTERS AND COMPUTER PERIPHERAL DEVICES AND COMPONENTS THEREOF AND PRODUCTS CONTAINING THE SAME</dc:title>
  <dc:creator>licwang</dc:creator>
  <cp:lastModifiedBy>licwang</cp:lastModifiedBy>
  <cp:revision>4880</cp:revision>
  <cp:lastPrinted>2013-05-06T21:35:52Z</cp:lastPrinted>
  <dcterms:created xsi:type="dcterms:W3CDTF">2012-11-29T17:42:44Z</dcterms:created>
  <dcterms:modified xsi:type="dcterms:W3CDTF">2015-03-30T19:33:19Z</dcterms:modified>
</cp:coreProperties>
</file>