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630" r:id="rId2"/>
    <p:sldId id="578" r:id="rId3"/>
    <p:sldId id="579" r:id="rId4"/>
    <p:sldId id="670" r:id="rId5"/>
    <p:sldId id="671" r:id="rId6"/>
    <p:sldId id="672" r:id="rId7"/>
    <p:sldId id="673" r:id="rId8"/>
    <p:sldId id="667" r:id="rId9"/>
    <p:sldId id="668" r:id="rId10"/>
    <p:sldId id="669" r:id="rId11"/>
    <p:sldId id="641" r:id="rId12"/>
    <p:sldId id="666" r:id="rId13"/>
    <p:sldId id="643" r:id="rId14"/>
    <p:sldId id="642" r:id="rId15"/>
    <p:sldId id="644" r:id="rId16"/>
    <p:sldId id="633" r:id="rId17"/>
    <p:sldId id="645" r:id="rId18"/>
    <p:sldId id="634" r:id="rId19"/>
    <p:sldId id="635" r:id="rId20"/>
    <p:sldId id="639" r:id="rId21"/>
    <p:sldId id="652" r:id="rId22"/>
    <p:sldId id="651" r:id="rId23"/>
    <p:sldId id="653" r:id="rId24"/>
    <p:sldId id="654" r:id="rId25"/>
    <p:sldId id="636" r:id="rId26"/>
    <p:sldId id="649" r:id="rId27"/>
    <p:sldId id="640" r:id="rId28"/>
    <p:sldId id="674" r:id="rId29"/>
    <p:sldId id="676" r:id="rId30"/>
    <p:sldId id="677" r:id="rId31"/>
    <p:sldId id="678" r:id="rId32"/>
    <p:sldId id="679" r:id="rId33"/>
    <p:sldId id="680" r:id="rId34"/>
    <p:sldId id="681" r:id="rId35"/>
    <p:sldId id="682" r:id="rId36"/>
    <p:sldId id="650" r:id="rId37"/>
    <p:sldId id="675" r:id="rId3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FF"/>
    <a:srgbClr val="FF0000"/>
    <a:srgbClr val="0000FF"/>
    <a:srgbClr val="EAEAEA"/>
    <a:srgbClr val="CCECFF"/>
    <a:srgbClr val="FF99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6699" autoAdjust="0"/>
  </p:normalViewPr>
  <p:slideViewPr>
    <p:cSldViewPr snapToGrid="0">
      <p:cViewPr>
        <p:scale>
          <a:sx n="76" d="100"/>
          <a:sy n="76" d="100"/>
        </p:scale>
        <p:origin x="-2184" y="-504"/>
      </p:cViewPr>
      <p:guideLst>
        <p:guide orient="horz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70" y="-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ACER </a:t>
            </a:r>
            <a:r>
              <a:rPr lang="en-US" dirty="0"/>
              <a:t>&amp; SVM2 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92.31</c:v>
                </c:pt>
                <c:pt idx="1">
                  <c:v>87.5</c:v>
                </c:pt>
                <c:pt idx="2">
                  <c:v>29.63</c:v>
                </c:pt>
                <c:pt idx="3">
                  <c:v>21.62</c:v>
                </c:pt>
                <c:pt idx="4">
                  <c:v>47.06</c:v>
                </c:pt>
                <c:pt idx="5">
                  <c:v>83.33</c:v>
                </c:pt>
                <c:pt idx="6">
                  <c:v>66.66999999999998</c:v>
                </c:pt>
                <c:pt idx="7">
                  <c:v>42.11</c:v>
                </c:pt>
                <c:pt idx="8">
                  <c:v>34.69</c:v>
                </c:pt>
                <c:pt idx="9">
                  <c:v>35.29</c:v>
                </c:pt>
                <c:pt idx="10">
                  <c:v>29.49</c:v>
                </c:pt>
                <c:pt idx="11">
                  <c:v>26.32</c:v>
                </c:pt>
                <c:pt idx="12">
                  <c:v>19.17000000000001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83.27</c:v>
                </c:pt>
                <c:pt idx="1">
                  <c:v>90.78</c:v>
                </c:pt>
                <c:pt idx="2">
                  <c:v>75.32</c:v>
                </c:pt>
                <c:pt idx="3">
                  <c:v>49.66</c:v>
                </c:pt>
                <c:pt idx="4">
                  <c:v>50.58</c:v>
                </c:pt>
                <c:pt idx="5">
                  <c:v>84.64</c:v>
                </c:pt>
                <c:pt idx="6">
                  <c:v>86.2</c:v>
                </c:pt>
                <c:pt idx="7">
                  <c:v>69.85</c:v>
                </c:pt>
                <c:pt idx="8">
                  <c:v>48.16</c:v>
                </c:pt>
                <c:pt idx="9">
                  <c:v>47.25</c:v>
                </c:pt>
                <c:pt idx="10">
                  <c:v>30.37</c:v>
                </c:pt>
                <c:pt idx="11">
                  <c:v>39.77</c:v>
                </c:pt>
                <c:pt idx="12">
                  <c:v>39.21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849672"/>
        <c:axId val="-2102335784"/>
      </c:lineChart>
      <c:catAx>
        <c:axId val="-210184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2335784"/>
        <c:crosses val="autoZero"/>
        <c:auto val="1"/>
        <c:lblAlgn val="ctr"/>
        <c:lblOffset val="100"/>
        <c:noMultiLvlLbl val="0"/>
      </c:catAx>
      <c:valAx>
        <c:axId val="-210233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4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ACER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0.05</c:v>
                </c:pt>
                <c:pt idx="1">
                  <c:v>0.07</c:v>
                </c:pt>
                <c:pt idx="2">
                  <c:v>12.6</c:v>
                </c:pt>
                <c:pt idx="3">
                  <c:v>1.59</c:v>
                </c:pt>
                <c:pt idx="4">
                  <c:v>4.7</c:v>
                </c:pt>
                <c:pt idx="5">
                  <c:v>0.46</c:v>
                </c:pt>
                <c:pt idx="6">
                  <c:v>0.21</c:v>
                </c:pt>
                <c:pt idx="7">
                  <c:v>9.27</c:v>
                </c:pt>
                <c:pt idx="8">
                  <c:v>7.24</c:v>
                </c:pt>
                <c:pt idx="9">
                  <c:v>37.76</c:v>
                </c:pt>
                <c:pt idx="10">
                  <c:v>331.89</c:v>
                </c:pt>
                <c:pt idx="11">
                  <c:v>383.34</c:v>
                </c:pt>
                <c:pt idx="12">
                  <c:v>2242.5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0.32</c:v>
                </c:pt>
                <c:pt idx="1">
                  <c:v>0.34</c:v>
                </c:pt>
                <c:pt idx="2">
                  <c:v>3.52</c:v>
                </c:pt>
                <c:pt idx="3">
                  <c:v>1.42</c:v>
                </c:pt>
                <c:pt idx="4">
                  <c:v>3.42</c:v>
                </c:pt>
                <c:pt idx="5">
                  <c:v>1.29</c:v>
                </c:pt>
                <c:pt idx="6">
                  <c:v>0.33</c:v>
                </c:pt>
                <c:pt idx="7">
                  <c:v>1.42</c:v>
                </c:pt>
                <c:pt idx="8">
                  <c:v>8.94</c:v>
                </c:pt>
                <c:pt idx="9">
                  <c:v>239.64</c:v>
                </c:pt>
                <c:pt idx="10">
                  <c:v>987.17</c:v>
                </c:pt>
                <c:pt idx="11">
                  <c:v>312.4299999999996</c:v>
                </c:pt>
                <c:pt idx="12">
                  <c:v>462.6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150488"/>
        <c:axId val="-2098762088"/>
      </c:lineChart>
      <c:catAx>
        <c:axId val="-210015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8762088"/>
        <c:crosses val="autoZero"/>
        <c:auto val="1"/>
        <c:lblAlgn val="ctr"/>
        <c:lblOffset val="100"/>
        <c:noMultiLvlLbl val="0"/>
      </c:catAx>
      <c:valAx>
        <c:axId val="-209876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015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SVM1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0.66</c:v>
                </c:pt>
                <c:pt idx="1">
                  <c:v>0.52</c:v>
                </c:pt>
                <c:pt idx="2">
                  <c:v>0.63</c:v>
                </c:pt>
                <c:pt idx="3">
                  <c:v>1.34</c:v>
                </c:pt>
                <c:pt idx="4">
                  <c:v>3.12</c:v>
                </c:pt>
                <c:pt idx="5">
                  <c:v>2.05</c:v>
                </c:pt>
                <c:pt idx="6">
                  <c:v>0.25</c:v>
                </c:pt>
                <c:pt idx="7">
                  <c:v>1.86</c:v>
                </c:pt>
                <c:pt idx="8">
                  <c:v>38.66</c:v>
                </c:pt>
                <c:pt idx="9">
                  <c:v>191.26</c:v>
                </c:pt>
                <c:pt idx="10">
                  <c:v>1201.54</c:v>
                </c:pt>
                <c:pt idx="11">
                  <c:v>429.61</c:v>
                </c:pt>
                <c:pt idx="12">
                  <c:v>630.0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0.32</c:v>
                </c:pt>
                <c:pt idx="1">
                  <c:v>0.34</c:v>
                </c:pt>
                <c:pt idx="2">
                  <c:v>3.52</c:v>
                </c:pt>
                <c:pt idx="3">
                  <c:v>1.42</c:v>
                </c:pt>
                <c:pt idx="4">
                  <c:v>3.42</c:v>
                </c:pt>
                <c:pt idx="5">
                  <c:v>1.29</c:v>
                </c:pt>
                <c:pt idx="6">
                  <c:v>0.33</c:v>
                </c:pt>
                <c:pt idx="7">
                  <c:v>1.42</c:v>
                </c:pt>
                <c:pt idx="8">
                  <c:v>8.94</c:v>
                </c:pt>
                <c:pt idx="9">
                  <c:v>239.64</c:v>
                </c:pt>
                <c:pt idx="10">
                  <c:v>987.17</c:v>
                </c:pt>
                <c:pt idx="11">
                  <c:v>312.4299999999996</c:v>
                </c:pt>
                <c:pt idx="12">
                  <c:v>462.6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2102353352"/>
        <c:axId val="-2101912936"/>
      </c:lineChart>
      <c:catAx>
        <c:axId val="-21023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912936"/>
        <c:crosses val="autoZero"/>
        <c:auto val="1"/>
        <c:lblAlgn val="ctr"/>
        <c:lblOffset val="100"/>
        <c:noMultiLvlLbl val="0"/>
      </c:catAx>
      <c:valAx>
        <c:axId val="-2101912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23533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 smtClean="0"/>
              <a:t>ACER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19.0</c:v>
                </c:pt>
                <c:pt idx="1">
                  <c:v>18.0</c:v>
                </c:pt>
                <c:pt idx="2">
                  <c:v>19.0</c:v>
                </c:pt>
                <c:pt idx="3">
                  <c:v>19.0</c:v>
                </c:pt>
                <c:pt idx="4">
                  <c:v>19.0</c:v>
                </c:pt>
                <c:pt idx="5">
                  <c:v>19.0</c:v>
                </c:pt>
                <c:pt idx="6">
                  <c:v>17.0</c:v>
                </c:pt>
                <c:pt idx="7">
                  <c:v>19.0</c:v>
                </c:pt>
                <c:pt idx="8">
                  <c:v>19.0</c:v>
                </c:pt>
                <c:pt idx="9">
                  <c:v>18.0</c:v>
                </c:pt>
                <c:pt idx="10">
                  <c:v>19.0</c:v>
                </c:pt>
                <c:pt idx="11">
                  <c:v>19.0</c:v>
                </c:pt>
                <c:pt idx="12">
                  <c:v>19.0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14.0</c:v>
                </c:pt>
                <c:pt idx="1">
                  <c:v>15.0</c:v>
                </c:pt>
                <c:pt idx="2">
                  <c:v>12.0</c:v>
                </c:pt>
                <c:pt idx="3">
                  <c:v>17.0</c:v>
                </c:pt>
                <c:pt idx="4">
                  <c:v>18.0</c:v>
                </c:pt>
                <c:pt idx="5">
                  <c:v>14.0</c:v>
                </c:pt>
                <c:pt idx="6">
                  <c:v>13.0</c:v>
                </c:pt>
                <c:pt idx="7">
                  <c:v>11.0</c:v>
                </c:pt>
                <c:pt idx="8">
                  <c:v>12.0</c:v>
                </c:pt>
                <c:pt idx="9">
                  <c:v>16.0</c:v>
                </c:pt>
                <c:pt idx="10">
                  <c:v>17.0</c:v>
                </c:pt>
                <c:pt idx="11">
                  <c:v>12.0</c:v>
                </c:pt>
                <c:pt idx="12">
                  <c:v>18.0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143336"/>
        <c:axId val="-2101807960"/>
      </c:lineChart>
      <c:catAx>
        <c:axId val="-209614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07960"/>
        <c:crosses val="autoZero"/>
        <c:auto val="1"/>
        <c:lblAlgn val="ctr"/>
        <c:lblOffset val="100"/>
        <c:noMultiLvlLbl val="0"/>
      </c:catAx>
      <c:valAx>
        <c:axId val="-21018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14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SVM1</a:t>
            </a:r>
            <a:r>
              <a:rPr lang="en-US" altLang="zh-CN" baseline="0" dirty="0" smtClean="0"/>
              <a:t>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88.31</c:v>
                </c:pt>
                <c:pt idx="1">
                  <c:v>79.85</c:v>
                </c:pt>
                <c:pt idx="2">
                  <c:v>64.8</c:v>
                </c:pt>
                <c:pt idx="3">
                  <c:v>51.48</c:v>
                </c:pt>
                <c:pt idx="4">
                  <c:v>34.54</c:v>
                </c:pt>
                <c:pt idx="5">
                  <c:v>88.48</c:v>
                </c:pt>
                <c:pt idx="6">
                  <c:v>84.6</c:v>
                </c:pt>
                <c:pt idx="7">
                  <c:v>71.48</c:v>
                </c:pt>
                <c:pt idx="8">
                  <c:v>39.89</c:v>
                </c:pt>
                <c:pt idx="9">
                  <c:v>27.98</c:v>
                </c:pt>
                <c:pt idx="10">
                  <c:v>37.95</c:v>
                </c:pt>
                <c:pt idx="11">
                  <c:v>38.81</c:v>
                </c:pt>
                <c:pt idx="12">
                  <c:v>25.13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83.27</c:v>
                </c:pt>
                <c:pt idx="1">
                  <c:v>90.78</c:v>
                </c:pt>
                <c:pt idx="2">
                  <c:v>75.32</c:v>
                </c:pt>
                <c:pt idx="3">
                  <c:v>49.66</c:v>
                </c:pt>
                <c:pt idx="4">
                  <c:v>50.58</c:v>
                </c:pt>
                <c:pt idx="5">
                  <c:v>84.64</c:v>
                </c:pt>
                <c:pt idx="6">
                  <c:v>86.2</c:v>
                </c:pt>
                <c:pt idx="7">
                  <c:v>69.85</c:v>
                </c:pt>
                <c:pt idx="8">
                  <c:v>48.16</c:v>
                </c:pt>
                <c:pt idx="9">
                  <c:v>47.25</c:v>
                </c:pt>
                <c:pt idx="10">
                  <c:v>30.37</c:v>
                </c:pt>
                <c:pt idx="11">
                  <c:v>39.77</c:v>
                </c:pt>
                <c:pt idx="12">
                  <c:v>39.21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2108660168"/>
        <c:axId val="-2108658760"/>
      </c:lineChart>
      <c:catAx>
        <c:axId val="-210866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8658760"/>
        <c:crosses val="autoZero"/>
        <c:auto val="1"/>
        <c:lblAlgn val="ctr"/>
        <c:lblOffset val="100"/>
        <c:noMultiLvlLbl val="0"/>
      </c:catAx>
      <c:valAx>
        <c:axId val="-2108658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866016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ACER </a:t>
            </a:r>
            <a:r>
              <a:rPr lang="en-US" dirty="0"/>
              <a:t>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100.0</c:v>
                </c:pt>
                <c:pt idx="1">
                  <c:v>100.0</c:v>
                </c:pt>
                <c:pt idx="2">
                  <c:v>70.97</c:v>
                </c:pt>
                <c:pt idx="3">
                  <c:v>100.0</c:v>
                </c:pt>
                <c:pt idx="4">
                  <c:v>100.0</c:v>
                </c:pt>
                <c:pt idx="5">
                  <c:v>98.04</c:v>
                </c:pt>
                <c:pt idx="6">
                  <c:v>100.0</c:v>
                </c:pt>
                <c:pt idx="7">
                  <c:v>85.71</c:v>
                </c:pt>
                <c:pt idx="8">
                  <c:v>100.0</c:v>
                </c:pt>
                <c:pt idx="9">
                  <c:v>98.73</c:v>
                </c:pt>
                <c:pt idx="10">
                  <c:v>100.0</c:v>
                </c:pt>
                <c:pt idx="11">
                  <c:v>90.8</c:v>
                </c:pt>
                <c:pt idx="12">
                  <c:v>93.53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023672"/>
        <c:axId val="-2097020184"/>
      </c:lineChart>
      <c:catAx>
        <c:axId val="-209702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7020184"/>
        <c:crosses val="autoZero"/>
        <c:auto val="1"/>
        <c:lblAlgn val="ctr"/>
        <c:lblOffset val="100"/>
        <c:noMultiLvlLbl val="0"/>
      </c:catAx>
      <c:valAx>
        <c:axId val="-209702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702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 smtClean="0"/>
              <a:t>ACER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1.0</c:v>
                </c:pt>
                <c:pt idx="1">
                  <c:v>1.0</c:v>
                </c:pt>
                <c:pt idx="2">
                  <c:v>30.0</c:v>
                </c:pt>
                <c:pt idx="3">
                  <c:v>8.0</c:v>
                </c:pt>
                <c:pt idx="4">
                  <c:v>16.0</c:v>
                </c:pt>
                <c:pt idx="5">
                  <c:v>6.0</c:v>
                </c:pt>
                <c:pt idx="6">
                  <c:v>3.0</c:v>
                </c:pt>
                <c:pt idx="7">
                  <c:v>30.0</c:v>
                </c:pt>
                <c:pt idx="8">
                  <c:v>10.0</c:v>
                </c:pt>
                <c:pt idx="9">
                  <c:v>30.0</c:v>
                </c:pt>
                <c:pt idx="10">
                  <c:v>25.0</c:v>
                </c:pt>
                <c:pt idx="11">
                  <c:v>30.0</c:v>
                </c:pt>
                <c:pt idx="12">
                  <c:v>30.0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9.0</c:v>
                </c:pt>
                <c:pt idx="4">
                  <c:v>9.0</c:v>
                </c:pt>
                <c:pt idx="5">
                  <c:v>6.0</c:v>
                </c:pt>
                <c:pt idx="6">
                  <c:v>2.0</c:v>
                </c:pt>
                <c:pt idx="7">
                  <c:v>4.0</c:v>
                </c:pt>
                <c:pt idx="8">
                  <c:v>9.0</c:v>
                </c:pt>
                <c:pt idx="9">
                  <c:v>16.0</c:v>
                </c:pt>
                <c:pt idx="10">
                  <c:v>13.0</c:v>
                </c:pt>
                <c:pt idx="11">
                  <c:v>13.0</c:v>
                </c:pt>
                <c:pt idx="12">
                  <c:v>28.0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653592"/>
        <c:axId val="-2102034472"/>
      </c:lineChart>
      <c:catAx>
        <c:axId val="-209665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2034472"/>
        <c:crosses val="autoZero"/>
        <c:auto val="1"/>
        <c:lblAlgn val="ctr"/>
        <c:lblOffset val="100"/>
        <c:noMultiLvlLbl val="0"/>
      </c:catAx>
      <c:valAx>
        <c:axId val="-210203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65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SVM1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1.0</c:v>
                </c:pt>
                <c:pt idx="1">
                  <c:v>1.0</c:v>
                </c:pt>
                <c:pt idx="2">
                  <c:v>7.0</c:v>
                </c:pt>
                <c:pt idx="3">
                  <c:v>9.0</c:v>
                </c:pt>
                <c:pt idx="4">
                  <c:v>9.0</c:v>
                </c:pt>
                <c:pt idx="5">
                  <c:v>6.0</c:v>
                </c:pt>
                <c:pt idx="6">
                  <c:v>1.0</c:v>
                </c:pt>
                <c:pt idx="7">
                  <c:v>5.0</c:v>
                </c:pt>
                <c:pt idx="8">
                  <c:v>12.0</c:v>
                </c:pt>
                <c:pt idx="9">
                  <c:v>9.0</c:v>
                </c:pt>
                <c:pt idx="10">
                  <c:v>13.0</c:v>
                </c:pt>
                <c:pt idx="11">
                  <c:v>22.0</c:v>
                </c:pt>
                <c:pt idx="12">
                  <c:v>26.0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9.0</c:v>
                </c:pt>
                <c:pt idx="4">
                  <c:v>9.0</c:v>
                </c:pt>
                <c:pt idx="5">
                  <c:v>6.0</c:v>
                </c:pt>
                <c:pt idx="6">
                  <c:v>2.0</c:v>
                </c:pt>
                <c:pt idx="7">
                  <c:v>4.0</c:v>
                </c:pt>
                <c:pt idx="8">
                  <c:v>9.0</c:v>
                </c:pt>
                <c:pt idx="9">
                  <c:v>16.0</c:v>
                </c:pt>
                <c:pt idx="10">
                  <c:v>13.0</c:v>
                </c:pt>
                <c:pt idx="11">
                  <c:v>13.0</c:v>
                </c:pt>
                <c:pt idx="12">
                  <c:v>28.0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2096265288"/>
        <c:axId val="-2096986408"/>
      </c:lineChart>
      <c:catAx>
        <c:axId val="-209626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986408"/>
        <c:crosses val="autoZero"/>
        <c:auto val="1"/>
        <c:lblAlgn val="ctr"/>
        <c:lblOffset val="100"/>
        <c:noMultiLvlLbl val="0"/>
      </c:catAx>
      <c:valAx>
        <c:axId val="-2096986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2652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 smtClean="0"/>
              <a:t>ACER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14.0</c:v>
                </c:pt>
                <c:pt idx="1">
                  <c:v>17.0</c:v>
                </c:pt>
                <c:pt idx="2">
                  <c:v>22.0</c:v>
                </c:pt>
                <c:pt idx="3">
                  <c:v>45.0</c:v>
                </c:pt>
                <c:pt idx="4">
                  <c:v>44.0</c:v>
                </c:pt>
                <c:pt idx="5">
                  <c:v>50.0</c:v>
                </c:pt>
                <c:pt idx="6">
                  <c:v>15.0</c:v>
                </c:pt>
                <c:pt idx="7">
                  <c:v>18.0</c:v>
                </c:pt>
                <c:pt idx="8">
                  <c:v>57.0</c:v>
                </c:pt>
                <c:pt idx="9">
                  <c:v>78.0</c:v>
                </c:pt>
                <c:pt idx="10">
                  <c:v>90.0</c:v>
                </c:pt>
                <c:pt idx="11">
                  <c:v>90.0</c:v>
                </c:pt>
                <c:pt idx="12">
                  <c:v>120.0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13.0</c:v>
                </c:pt>
                <c:pt idx="1">
                  <c:v>17.0</c:v>
                </c:pt>
                <c:pt idx="2">
                  <c:v>37.0</c:v>
                </c:pt>
                <c:pt idx="3">
                  <c:v>45.0</c:v>
                </c:pt>
                <c:pt idx="4">
                  <c:v>42.0</c:v>
                </c:pt>
                <c:pt idx="5">
                  <c:v>49.0</c:v>
                </c:pt>
                <c:pt idx="6">
                  <c:v>11.0</c:v>
                </c:pt>
                <c:pt idx="7">
                  <c:v>21.0</c:v>
                </c:pt>
                <c:pt idx="8">
                  <c:v>46.0</c:v>
                </c:pt>
                <c:pt idx="9">
                  <c:v>77.0</c:v>
                </c:pt>
                <c:pt idx="10">
                  <c:v>70.0</c:v>
                </c:pt>
                <c:pt idx="11">
                  <c:v>74.0</c:v>
                </c:pt>
                <c:pt idx="12">
                  <c:v>117.0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641512"/>
        <c:axId val="-2101966776"/>
      </c:lineChart>
      <c:catAx>
        <c:axId val="-209664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966776"/>
        <c:crosses val="autoZero"/>
        <c:auto val="1"/>
        <c:lblAlgn val="ctr"/>
        <c:lblOffset val="100"/>
        <c:noMultiLvlLbl val="0"/>
      </c:catAx>
      <c:valAx>
        <c:axId val="-210196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64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SVM1 &amp; SVM2 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12.0</c:v>
                </c:pt>
                <c:pt idx="1">
                  <c:v>17.0</c:v>
                </c:pt>
                <c:pt idx="2">
                  <c:v>33.0</c:v>
                </c:pt>
                <c:pt idx="3">
                  <c:v>42.0</c:v>
                </c:pt>
                <c:pt idx="4">
                  <c:v>41.0</c:v>
                </c:pt>
                <c:pt idx="5">
                  <c:v>48.0</c:v>
                </c:pt>
                <c:pt idx="6">
                  <c:v>11.0</c:v>
                </c:pt>
                <c:pt idx="7">
                  <c:v>25.0</c:v>
                </c:pt>
                <c:pt idx="8">
                  <c:v>47.0</c:v>
                </c:pt>
                <c:pt idx="9">
                  <c:v>54.0</c:v>
                </c:pt>
                <c:pt idx="10">
                  <c:v>73.0</c:v>
                </c:pt>
                <c:pt idx="11">
                  <c:v>80.0</c:v>
                </c:pt>
                <c:pt idx="12">
                  <c:v>118.0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13.0</c:v>
                </c:pt>
                <c:pt idx="1">
                  <c:v>17.0</c:v>
                </c:pt>
                <c:pt idx="2">
                  <c:v>37.0</c:v>
                </c:pt>
                <c:pt idx="3">
                  <c:v>45.0</c:v>
                </c:pt>
                <c:pt idx="4">
                  <c:v>42.0</c:v>
                </c:pt>
                <c:pt idx="5">
                  <c:v>49.0</c:v>
                </c:pt>
                <c:pt idx="6">
                  <c:v>11.0</c:v>
                </c:pt>
                <c:pt idx="7">
                  <c:v>21.0</c:v>
                </c:pt>
                <c:pt idx="8">
                  <c:v>46.0</c:v>
                </c:pt>
                <c:pt idx="9">
                  <c:v>77.0</c:v>
                </c:pt>
                <c:pt idx="10">
                  <c:v>70.0</c:v>
                </c:pt>
                <c:pt idx="11">
                  <c:v>74.0</c:v>
                </c:pt>
                <c:pt idx="12">
                  <c:v>117.0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2097137656"/>
        <c:axId val="-2097134168"/>
      </c:lineChart>
      <c:catAx>
        <c:axId val="-209713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7134168"/>
        <c:crosses val="autoZero"/>
        <c:auto val="1"/>
        <c:lblAlgn val="ctr"/>
        <c:lblOffset val="100"/>
        <c:noMultiLvlLbl val="0"/>
      </c:catAx>
      <c:valAx>
        <c:axId val="-2097134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71376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 smtClean="0"/>
              <a:t>ACER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290.0</c:v>
                </c:pt>
                <c:pt idx="1">
                  <c:v>364.0</c:v>
                </c:pt>
                <c:pt idx="2">
                  <c:v>698.0</c:v>
                </c:pt>
                <c:pt idx="3">
                  <c:v>1135.0</c:v>
                </c:pt>
                <c:pt idx="4">
                  <c:v>1395.0</c:v>
                </c:pt>
                <c:pt idx="5">
                  <c:v>1394.0</c:v>
                </c:pt>
                <c:pt idx="6">
                  <c:v>453.0</c:v>
                </c:pt>
                <c:pt idx="7">
                  <c:v>1052.0</c:v>
                </c:pt>
                <c:pt idx="8">
                  <c:v>1926.0</c:v>
                </c:pt>
                <c:pt idx="9">
                  <c:v>3977.0</c:v>
                </c:pt>
                <c:pt idx="10">
                  <c:v>9039.0</c:v>
                </c:pt>
                <c:pt idx="11">
                  <c:v>8251.0</c:v>
                </c:pt>
                <c:pt idx="12">
                  <c:v>12976.0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276.0</c:v>
                </c:pt>
                <c:pt idx="1">
                  <c:v>324.0</c:v>
                </c:pt>
                <c:pt idx="2">
                  <c:v>727.0</c:v>
                </c:pt>
                <c:pt idx="3">
                  <c:v>1108.0</c:v>
                </c:pt>
                <c:pt idx="4">
                  <c:v>1341.0</c:v>
                </c:pt>
                <c:pt idx="5">
                  <c:v>1411.0</c:v>
                </c:pt>
                <c:pt idx="6">
                  <c:v>458.0</c:v>
                </c:pt>
                <c:pt idx="7">
                  <c:v>898.0</c:v>
                </c:pt>
                <c:pt idx="8">
                  <c:v>2040.0</c:v>
                </c:pt>
                <c:pt idx="9">
                  <c:v>4801.0</c:v>
                </c:pt>
                <c:pt idx="10">
                  <c:v>6576.0</c:v>
                </c:pt>
                <c:pt idx="11">
                  <c:v>8034.0</c:v>
                </c:pt>
                <c:pt idx="12">
                  <c:v>11418.0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335512"/>
        <c:axId val="-2098332024"/>
      </c:lineChart>
      <c:catAx>
        <c:axId val="-209833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8332024"/>
        <c:crosses val="autoZero"/>
        <c:auto val="1"/>
        <c:lblAlgn val="ctr"/>
        <c:lblOffset val="100"/>
        <c:noMultiLvlLbl val="0"/>
      </c:catAx>
      <c:valAx>
        <c:axId val="-209833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833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SVM1</a:t>
            </a:r>
            <a:r>
              <a:rPr lang="en-US" altLang="zh-CN" baseline="0" dirty="0" smtClean="0"/>
              <a:t> &amp; SVM2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289.0</c:v>
                </c:pt>
                <c:pt idx="1">
                  <c:v>324.0</c:v>
                </c:pt>
                <c:pt idx="2">
                  <c:v>973.0</c:v>
                </c:pt>
                <c:pt idx="3">
                  <c:v>1190.0</c:v>
                </c:pt>
                <c:pt idx="4">
                  <c:v>1496.0</c:v>
                </c:pt>
                <c:pt idx="5">
                  <c:v>1372.0</c:v>
                </c:pt>
                <c:pt idx="6">
                  <c:v>429.0</c:v>
                </c:pt>
                <c:pt idx="7">
                  <c:v>979.0</c:v>
                </c:pt>
                <c:pt idx="8">
                  <c:v>2459.0</c:v>
                </c:pt>
                <c:pt idx="9">
                  <c:v>3433.0</c:v>
                </c:pt>
                <c:pt idx="10">
                  <c:v>6154.0</c:v>
                </c:pt>
                <c:pt idx="11">
                  <c:v>7455.0</c:v>
                </c:pt>
                <c:pt idx="12">
                  <c:v>12331.0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SVM2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276.0</c:v>
                </c:pt>
                <c:pt idx="1">
                  <c:v>324.0</c:v>
                </c:pt>
                <c:pt idx="2">
                  <c:v>727.0</c:v>
                </c:pt>
                <c:pt idx="3">
                  <c:v>1108.0</c:v>
                </c:pt>
                <c:pt idx="4">
                  <c:v>1341.0</c:v>
                </c:pt>
                <c:pt idx="5">
                  <c:v>1411.0</c:v>
                </c:pt>
                <c:pt idx="6">
                  <c:v>458.0</c:v>
                </c:pt>
                <c:pt idx="7">
                  <c:v>898.0</c:v>
                </c:pt>
                <c:pt idx="8">
                  <c:v>2040.0</c:v>
                </c:pt>
                <c:pt idx="9">
                  <c:v>4801.0</c:v>
                </c:pt>
                <c:pt idx="10">
                  <c:v>6576.0</c:v>
                </c:pt>
                <c:pt idx="11">
                  <c:v>8034.0</c:v>
                </c:pt>
                <c:pt idx="12">
                  <c:v>11418.0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amino-acid-1</c:v>
                </c:pt>
                <c:pt idx="1">
                  <c:v>amino-acid-2</c:v>
                </c:pt>
                <c:pt idx="2">
                  <c:v>protein-1</c:v>
                </c:pt>
                <c:pt idx="3">
                  <c:v>protein-2</c:v>
                </c:pt>
                <c:pt idx="4">
                  <c:v>dilution</c:v>
                </c:pt>
                <c:pt idx="5">
                  <c:v>multiplex</c:v>
                </c:pt>
                <c:pt idx="6">
                  <c:v>random-1</c:v>
                </c:pt>
                <c:pt idx="7">
                  <c:v>random-2</c:v>
                </c:pt>
                <c:pt idx="8">
                  <c:v>random-3</c:v>
                </c:pt>
                <c:pt idx="9">
                  <c:v>random-4</c:v>
                </c:pt>
                <c:pt idx="10">
                  <c:v>random-5</c:v>
                </c:pt>
                <c:pt idx="11">
                  <c:v>random-6</c:v>
                </c:pt>
                <c:pt idx="12">
                  <c:v>random-7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2095745304"/>
        <c:axId val="-2097029064"/>
      </c:lineChart>
      <c:catAx>
        <c:axId val="-209574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7029064"/>
        <c:crosses val="autoZero"/>
        <c:auto val="1"/>
        <c:lblAlgn val="ctr"/>
        <c:lblOffset val="100"/>
        <c:noMultiLvlLbl val="0"/>
      </c:catAx>
      <c:valAx>
        <c:axId val="-209702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57453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7"/>
          <p:cNvSpPr txBox="1">
            <a:spLocks noChangeArrowheads="1"/>
          </p:cNvSpPr>
          <p:nvPr/>
        </p:nvSpPr>
        <p:spPr bwMode="auto">
          <a:xfrm>
            <a:off x="596900" y="327025"/>
            <a:ext cx="32083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3845" tIns="51922" rIns="103845" bIns="51922">
            <a:spAutoFit/>
          </a:bodyPr>
          <a:lstStyle>
            <a:lvl1pPr defTabSz="10366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6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66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66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66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altLang="ko-KR" sz="1000" b="1" smtClean="0">
                <a:solidFill>
                  <a:schemeClr val="tx2"/>
                </a:solidFill>
                <a:ea typeface="Gulim" pitchFamily="34" charset="-127"/>
              </a:rPr>
              <a:t>BACUS-2008</a:t>
            </a:r>
          </a:p>
        </p:txBody>
      </p:sp>
      <p:sp>
        <p:nvSpPr>
          <p:cNvPr id="122883" name="Text Box 8"/>
          <p:cNvSpPr txBox="1">
            <a:spLocks noChangeArrowheads="1"/>
          </p:cNvSpPr>
          <p:nvPr/>
        </p:nvSpPr>
        <p:spPr bwMode="auto">
          <a:xfrm>
            <a:off x="4697413" y="334963"/>
            <a:ext cx="18907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3845" tIns="51922" rIns="103845" bIns="51922">
            <a:spAutoFit/>
          </a:bodyPr>
          <a:lstStyle>
            <a:lvl1pPr defTabSz="1036638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1036638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1036638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1036638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1036638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1036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/>
            <a:r>
              <a:rPr lang="en-US" altLang="ko-KR" sz="1000" b="1">
                <a:ea typeface="Gulim" charset="0"/>
                <a:cs typeface="Gulim" charset="0"/>
              </a:rPr>
              <a:t>UCSD VLSI CAD Laboratory</a:t>
            </a:r>
            <a:endParaRPr lang="en-US" altLang="ko-KR" sz="600" b="1">
              <a:solidFill>
                <a:schemeClr val="tx2"/>
              </a:solidFill>
              <a:ea typeface="Gulim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93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41275" y="-33338"/>
            <a:ext cx="32178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02" tIns="0" rIns="19402" bIns="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Arial" pitchFamily="34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-33338"/>
            <a:ext cx="31353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02" tIns="0" rIns="19402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Arial" pitchFamily="34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08025"/>
            <a:ext cx="4787900" cy="3590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8" y="4559300"/>
            <a:ext cx="53054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73" tIns="46887" rIns="93773" bIns="46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41275" y="9150350"/>
            <a:ext cx="32178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02" tIns="0" rIns="19402" bIns="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ea typeface="Gulim" charset="0"/>
                <a:cs typeface="Gulim" charset="0"/>
              </a:defRPr>
            </a:lvl1pPr>
          </a:lstStyle>
          <a:p>
            <a:r>
              <a:rPr lang="ko-KR" altLang="en-US"/>
              <a:t>Page </a:t>
            </a:r>
            <a:endParaRPr lang="en-US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50350"/>
            <a:ext cx="31353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02" tIns="0" rIns="19402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ea typeface="Gulim" charset="0"/>
                <a:cs typeface="Gulim" charset="0"/>
              </a:defRPr>
            </a:lvl1pPr>
          </a:lstStyle>
          <a:p>
            <a:fld id="{4F6CF20C-81AA-6B4F-A014-9D3BE36B3F5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7701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2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8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566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203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6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855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564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999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36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1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397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014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263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11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13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15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9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17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6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4DF1C06-9E83-4F46-9A5B-DEE88679903D}" type="slidenum">
              <a:rPr lang="ko-KR" altLang="en-US">
                <a:ea typeface="Gulim" charset="0"/>
              </a:rPr>
              <a:pPr/>
              <a:t>26</a:t>
            </a:fld>
            <a:endParaRPr lang="en-US" altLang="ko-KR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2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CF20C-81AA-6B4F-A014-9D3BE36B3F50}" type="slidenum">
              <a:rPr lang="ko-KR" altLang="en-US" smtClean="0"/>
              <a:pPr/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3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zh-CN" smtClean="0"/>
              <a:t>Click to edit Master title style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altLang="zh-CN" smtClean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pPr>
              <a:defRPr/>
            </a:pPr>
            <a:r>
              <a:rPr lang="en-US" altLang="ko-KR" smtClean="0"/>
              <a:t>Fuzhou Workshop, 2014. Hailong Yao (hailongyao@tsinghua.edu.cn)</a:t>
            </a:r>
            <a:endParaRPr lang="en-US" altLang="ko-KR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119214" y="3747688"/>
            <a:ext cx="8845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753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50" y="903383"/>
            <a:ext cx="8836025" cy="578316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25" y="144462"/>
            <a:ext cx="8851900" cy="74790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ea typeface="楷体"/>
              </a:defRPr>
            </a:lvl1pPr>
          </a:lstStyle>
          <a:p>
            <a:fld id="{9F6AC21A-9483-8A40-81F5-D3DAE98FB345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510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F6AC21A-9483-8A40-81F5-D3DAE98FB34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796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82650"/>
            <a:ext cx="883602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Body Text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 userDrawn="1"/>
        </p:nvSpPr>
        <p:spPr bwMode="auto">
          <a:xfrm flipV="1">
            <a:off x="163513" y="882650"/>
            <a:ext cx="8845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149412" y="6529294"/>
            <a:ext cx="7799294" cy="328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ea typeface="楷体"/>
              </a:defRPr>
            </a:lvl1pPr>
          </a:lstStyle>
          <a:p>
            <a:r>
              <a:rPr kumimoji="1" lang="en-US" altLang="zh-CN" smtClean="0"/>
              <a:t>Fuzhou Workshop, 2014. Hailong Yao (hailongyao@tsinghua.edu.cn)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C21A-9483-8A40-81F5-D3DAE98FB3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77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ea typeface="宋体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ea typeface="宋体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ea typeface="宋体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ea typeface="宋体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宋体" charset="0"/>
          <a:cs typeface="+mn-cs"/>
        </a:defRPr>
      </a:lvl1pPr>
      <a:lvl2pPr marL="628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宋体" charset="0"/>
        </a:defRPr>
      </a:lvl2pPr>
      <a:lvl3pPr marL="9715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 charset="0"/>
        <a:buChar char="u"/>
        <a:defRPr sz="2000">
          <a:solidFill>
            <a:schemeClr val="tx1"/>
          </a:solidFill>
          <a:latin typeface="Arial Narrow" pitchFamily="34" charset="0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8" Type="http://schemas.openxmlformats.org/officeDocument/2006/relationships/image" Target="../media/image3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99761"/>
            <a:ext cx="9144000" cy="1470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/>
              <a:t>SVM-Based </a:t>
            </a:r>
            <a:r>
              <a:rPr lang="en-US" altLang="zh-CN" sz="2800" dirty="0" err="1" smtClean="0"/>
              <a:t>Routability</a:t>
            </a:r>
            <a:r>
              <a:rPr lang="en-US" altLang="zh-CN" sz="2800" dirty="0" smtClean="0"/>
              <a:t>-Driven Chip-Level Design for Voltage-Aware Pin-Constraint EWOD Chips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2078" y="4380471"/>
            <a:ext cx="8835081" cy="56223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Qin </a:t>
            </a: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Wang</a:t>
            </a:r>
            <a:r>
              <a:rPr lang="en-US" altLang="zh-CN" sz="2400" baseline="3000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2400" dirty="0" smtClean="0">
                <a:ea typeface="宋体" panose="02010600030101010101" pitchFamily="2" charset="-122"/>
              </a:rPr>
              <a:t>, 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Weiran</a:t>
            </a:r>
            <a:r>
              <a:rPr lang="en-US" altLang="zh-CN" sz="2400" dirty="0" smtClean="0">
                <a:ea typeface="宋体" panose="02010600030101010101" pitchFamily="2" charset="-122"/>
              </a:rPr>
              <a:t> He, </a:t>
            </a:r>
            <a:r>
              <a:rPr lang="en-US" altLang="zh-CN" sz="2400" dirty="0" err="1">
                <a:ea typeface="宋体" panose="02010600030101010101" pitchFamily="2" charset="-122"/>
              </a:rPr>
              <a:t>Hailong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ea typeface="宋体" panose="02010600030101010101" pitchFamily="2" charset="-122"/>
              </a:rPr>
              <a:t>Yao</a:t>
            </a:r>
            <a:r>
              <a:rPr lang="en-US" altLang="zh-CN" sz="2400" baseline="30000" dirty="0" smtClean="0">
                <a:ea typeface="宋体" panose="02010600030101010101" pitchFamily="2" charset="-122"/>
              </a:rPr>
              <a:t>1</a:t>
            </a:r>
            <a:r>
              <a:rPr lang="en-US" altLang="zh-CN" sz="2400" dirty="0" smtClean="0">
                <a:ea typeface="宋体" panose="02010600030101010101" pitchFamily="2" charset="-122"/>
              </a:rPr>
              <a:t>, </a:t>
            </a:r>
            <a:r>
              <a:rPr lang="en-US" altLang="zh-CN" sz="2400" dirty="0" err="1">
                <a:ea typeface="宋体" panose="02010600030101010101" pitchFamily="2" charset="-122"/>
              </a:rPr>
              <a:t>Tsung</a:t>
            </a:r>
            <a:r>
              <a:rPr lang="en-US" altLang="zh-CN" sz="2400" dirty="0">
                <a:ea typeface="宋体" panose="02010600030101010101" pitchFamily="2" charset="-122"/>
              </a:rPr>
              <a:t>-Yi </a:t>
            </a:r>
            <a:r>
              <a:rPr lang="en-US" altLang="zh-CN" sz="2400" dirty="0" smtClean="0">
                <a:ea typeface="宋体" panose="02010600030101010101" pitchFamily="2" charset="-122"/>
              </a:rPr>
              <a:t>Ho</a:t>
            </a:r>
            <a:r>
              <a:rPr lang="en-US" altLang="zh-CN" sz="2400" baseline="30000" dirty="0" smtClean="0">
                <a:ea typeface="宋体" panose="02010600030101010101" pitchFamily="2" charset="-122"/>
              </a:rPr>
              <a:t>2</a:t>
            </a:r>
            <a:r>
              <a:rPr lang="en-US" altLang="zh-CN" sz="2400" dirty="0" smtClean="0">
                <a:ea typeface="宋体" panose="02010600030101010101" pitchFamily="2" charset="-122"/>
              </a:rPr>
              <a:t>, 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Yici</a:t>
            </a:r>
            <a:r>
              <a:rPr lang="en-US" altLang="zh-CN" sz="2400" dirty="0" smtClean="0">
                <a:ea typeface="宋体" panose="02010600030101010101" pitchFamily="2" charset="-122"/>
              </a:rPr>
              <a:t> Cai</a:t>
            </a:r>
            <a:r>
              <a:rPr lang="en-US" altLang="zh-CN" sz="2400" baseline="30000" dirty="0" smtClean="0">
                <a:ea typeface="宋体" panose="02010600030101010101" pitchFamily="2" charset="-122"/>
              </a:rPr>
              <a:t>1</a:t>
            </a:r>
            <a:endParaRPr lang="zh-CN" altLang="en-US" sz="2400" baseline="30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23369" y="5357426"/>
            <a:ext cx="589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Tsinghua University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/>
              <a:t>National </a:t>
            </a:r>
            <a:r>
              <a:rPr lang="en-US" altLang="zh-CN" sz="2400" dirty="0" err="1" smtClean="0"/>
              <a:t>Chiao</a:t>
            </a:r>
            <a:r>
              <a:rPr lang="en-US" altLang="zh-CN" sz="2400" dirty="0" smtClean="0"/>
              <a:t> Tung University</a:t>
            </a:r>
            <a:endParaRPr lang="zh-CN" altLang="en-US" sz="2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54979"/>
              </p:ext>
            </p:extLst>
          </p:nvPr>
        </p:nvGraphicFramePr>
        <p:xfrm>
          <a:off x="288926" y="119523"/>
          <a:ext cx="1334444" cy="134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" name="Visio" r:id="rId3" imgW="12988802" imgH="13052340" progId="Visio.Drawing.11">
                  <p:embed/>
                </p:oleObj>
              </mc:Choice>
              <mc:Fallback>
                <p:oleObj name="Visio" r:id="rId3" imgW="12988802" imgH="130523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6" y="119523"/>
                        <a:ext cx="1334444" cy="134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43927"/>
              </p:ext>
            </p:extLst>
          </p:nvPr>
        </p:nvGraphicFramePr>
        <p:xfrm>
          <a:off x="7520631" y="119523"/>
          <a:ext cx="1340728" cy="134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Visio" r:id="rId5" imgW="2905010" imgH="2905200" progId="Visio.Drawing.11">
                  <p:embed/>
                </p:oleObj>
              </mc:Choice>
              <mc:Fallback>
                <p:oleObj name="Visio" r:id="rId5" imgW="2905010" imgH="29052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0631" y="119523"/>
                        <a:ext cx="1340728" cy="134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969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Trapped Charge Problem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267619" y="1311260"/>
          <a:ext cx="6640512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Visio" r:id="rId3" imgW="6640948" imgH="3814560" progId="Visio.Drawing.11">
                  <p:embed/>
                </p:oleObj>
              </mc:Choice>
              <mc:Fallback>
                <p:oleObj name="Visio" r:id="rId3" imgW="6640948" imgH="3814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619" y="1311260"/>
                        <a:ext cx="6640512" cy="381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329"/>
              </p:ext>
            </p:extLst>
          </p:nvPr>
        </p:nvGraphicFramePr>
        <p:xfrm>
          <a:off x="2670175" y="5422900"/>
          <a:ext cx="3978275" cy="124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Visio" r:id="rId5" imgW="12898578" imgH="4044060" progId="Visio.Drawing.11">
                  <p:embed/>
                </p:oleObj>
              </mc:Choice>
              <mc:Fallback>
                <p:oleObj name="Visio" r:id="rId5" imgW="12898578" imgH="40440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175" y="5422900"/>
                        <a:ext cx="3978275" cy="124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87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宋体" charset="0"/>
              </a:rPr>
              <a:t>Formulation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smtClean="0">
                <a:latin typeface="Arial" charset="0"/>
                <a:cs typeface="宋体" charset="0"/>
              </a:rPr>
              <a:t>Experimental </a:t>
            </a:r>
            <a:r>
              <a:rPr lang="en-US" altLang="zh-CN" dirty="0" smtClean="0">
                <a:latin typeface="Arial" charset="0"/>
                <a:cs typeface="宋体" charset="0"/>
              </a:rPr>
              <a:t>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427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Given</a:t>
            </a:r>
          </a:p>
          <a:p>
            <a:pPr lvl="1" algn="just"/>
            <a:r>
              <a:rPr lang="en-US" altLang="zh-CN" sz="2000" dirty="0" smtClean="0"/>
              <a:t>A set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electrodes, the actuation sequences, the preferred voltage values, </a:t>
            </a:r>
            <a:r>
              <a:rPr lang="en-US" altLang="zh-CN" sz="2000" dirty="0"/>
              <a:t>a </a:t>
            </a:r>
            <a:r>
              <a:rPr lang="en-US" altLang="zh-CN" sz="2000" dirty="0" smtClean="0"/>
              <a:t>threshold voltage value,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maximum number of allowed control pins, and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control layer design rules.</a:t>
            </a: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Constraint</a:t>
            </a:r>
            <a:endParaRPr lang="en-US" altLang="zh-CN" dirty="0">
              <a:solidFill>
                <a:srgbClr val="FF0000"/>
              </a:solidFill>
            </a:endParaRPr>
          </a:p>
          <a:p>
            <a:pPr lvl="1" algn="just"/>
            <a:r>
              <a:rPr lang="en-US" altLang="zh-CN" sz="2000" dirty="0" smtClean="0"/>
              <a:t>Control pin constraint</a:t>
            </a:r>
          </a:p>
          <a:p>
            <a:pPr lvl="1" algn="just"/>
            <a:r>
              <a:rPr lang="en-US" altLang="zh-CN" sz="2000" dirty="0" smtClean="0"/>
              <a:t>Routing constraint</a:t>
            </a:r>
          </a:p>
          <a:p>
            <a:pPr lvl="1" algn="just"/>
            <a:r>
              <a:rPr lang="en-US" altLang="zh-CN" sz="2000" dirty="0" smtClean="0"/>
              <a:t>Broadcast-addressing constraint</a:t>
            </a:r>
          </a:p>
          <a:p>
            <a:pPr lvl="1" algn="just"/>
            <a:r>
              <a:rPr lang="en-US" altLang="zh-CN" sz="2000" dirty="0" smtClean="0"/>
              <a:t>Voltage constraint</a:t>
            </a:r>
          </a:p>
          <a:p>
            <a:pPr algn="just"/>
            <a:r>
              <a:rPr lang="en-US" altLang="zh-CN" dirty="0">
                <a:solidFill>
                  <a:srgbClr val="FF0000"/>
                </a:solidFill>
              </a:rPr>
              <a:t>Objective</a:t>
            </a:r>
          </a:p>
          <a:p>
            <a:pPr lvl="1" algn="just"/>
            <a:r>
              <a:rPr lang="en-US" altLang="zh-CN" sz="2000" dirty="0" smtClean="0"/>
              <a:t>Find a feasible routing solution from all of the electrodes to the control pins with minimized total routing cost.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8575" y="88104"/>
            <a:ext cx="8851900" cy="747904"/>
          </a:xfrm>
        </p:spPr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762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Formulation</a:t>
            </a:r>
          </a:p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810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first SVM-based electrode addressing methods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Improve the </a:t>
            </a:r>
            <a:r>
              <a:rPr lang="en-US" altLang="zh-CN" dirty="0" err="1" smtClean="0"/>
              <a:t>routability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Improve the reliability induced by the trapped charge problem</a:t>
            </a:r>
          </a:p>
          <a:p>
            <a:pPr lvl="1"/>
            <a:r>
              <a:rPr lang="en-US" altLang="zh-CN" dirty="0" smtClean="0"/>
              <a:t>Feature Extraction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 smtClean="0"/>
              <a:t>General Features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 smtClean="0"/>
              <a:t>Context Features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 smtClean="0"/>
              <a:t>Cluster Features</a:t>
            </a:r>
          </a:p>
          <a:p>
            <a:r>
              <a:rPr lang="en-US" altLang="zh-CN" dirty="0"/>
              <a:t>Effective </a:t>
            </a:r>
            <a:r>
              <a:rPr lang="en-US" altLang="zh-CN" dirty="0" err="1"/>
              <a:t>ripup</a:t>
            </a:r>
            <a:r>
              <a:rPr lang="en-US" altLang="zh-CN" dirty="0"/>
              <a:t> and rerouting methods are adopted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05" y="4792155"/>
            <a:ext cx="1605470" cy="15133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4792155"/>
            <a:ext cx="1657350" cy="1513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7" y="4792156"/>
            <a:ext cx="2209834" cy="1513396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 bwMode="auto">
          <a:xfrm>
            <a:off x="2914650" y="5438775"/>
            <a:ext cx="609600" cy="371475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5491162" y="5438774"/>
            <a:ext cx="609600" cy="371475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174" y="6333323"/>
            <a:ext cx="20185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Machine Learning</a:t>
            </a:r>
            <a:endParaRPr lang="zh-CN" alt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81962" y="6312455"/>
            <a:ext cx="19030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Prediction Model</a:t>
            </a:r>
            <a:endParaRPr lang="zh-CN" alt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6525" y="6302931"/>
            <a:ext cx="18261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Physical Design</a:t>
            </a:r>
            <a:endParaRPr lang="zh-CN" alt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484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Formulation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8729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Overall Design Flow of Our Approach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16</a:t>
            </a:fld>
            <a:endParaRPr kumimoji="1"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36570"/>
              </p:ext>
            </p:extLst>
          </p:nvPr>
        </p:nvGraphicFramePr>
        <p:xfrm>
          <a:off x="155302" y="1083981"/>
          <a:ext cx="3892041" cy="545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" name="Visio" r:id="rId3" imgW="4625216" imgH="6839100" progId="Visio.Drawing.11">
                  <p:embed/>
                </p:oleObj>
              </mc:Choice>
              <mc:Fallback>
                <p:oleObj name="Visio" r:id="rId3" imgW="4625216" imgH="68391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302" y="1083981"/>
                        <a:ext cx="3892041" cy="5453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07639" y="1125835"/>
            <a:ext cx="3280315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Input:</a:t>
            </a:r>
          </a:p>
          <a:p>
            <a:pPr algn="ctr"/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set of electrodes</a:t>
            </a:r>
          </a:p>
          <a:p>
            <a:pPr algn="ctr"/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Actuation sequences</a:t>
            </a:r>
          </a:p>
          <a:p>
            <a:pPr algn="ctr"/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Constraints</a:t>
            </a:r>
          </a:p>
          <a:p>
            <a:pPr algn="ctr"/>
            <a:endParaRPr lang="en-US" altLang="zh-CN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Clustering Stage</a:t>
            </a:r>
          </a:p>
          <a:p>
            <a:pPr algn="ctr"/>
            <a:endParaRPr lang="en-US" altLang="zh-CN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altLang="zh-C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Routing Stage</a:t>
            </a:r>
          </a:p>
          <a:p>
            <a:pPr algn="ctr"/>
            <a:endParaRPr lang="en-US" altLang="zh-C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altLang="zh-CN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Ripup</a:t>
            </a:r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Rerouting </a:t>
            </a:r>
            <a:endParaRPr lang="en-US" altLang="zh-CN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zh-CN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755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Formulation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099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Vector </a:t>
            </a:r>
            <a:r>
              <a:rPr lang="en-US" altLang="zh-CN" dirty="0" smtClean="0"/>
              <a:t>Machine(SVM)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18</a:t>
            </a:fld>
            <a:endParaRPr kumimoji="1"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SVM is related to statistical learning </a:t>
            </a:r>
            <a:r>
              <a:rPr lang="en-US" altLang="zh-CN" dirty="0" smtClean="0"/>
              <a:t>theory</a:t>
            </a:r>
          </a:p>
          <a:p>
            <a:r>
              <a:rPr lang="en-US" altLang="zh-CN" dirty="0" smtClean="0"/>
              <a:t>Solving classification problem</a:t>
            </a:r>
          </a:p>
          <a:p>
            <a:r>
              <a:rPr lang="en-US" altLang="zh-CN" dirty="0" smtClean="0"/>
              <a:t>Key area in machine learning</a:t>
            </a:r>
          </a:p>
          <a:p>
            <a:r>
              <a:rPr lang="en-US" altLang="zh-CN" dirty="0" smtClean="0"/>
              <a:t>Maximal margin</a:t>
            </a:r>
          </a:p>
          <a:p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71560"/>
              </p:ext>
            </p:extLst>
          </p:nvPr>
        </p:nvGraphicFramePr>
        <p:xfrm>
          <a:off x="4374293" y="2732280"/>
          <a:ext cx="4433587" cy="39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" name="Visio" r:id="rId3" imgW="5711691" imgH="5079240" progId="Visio.Drawing.11">
                  <p:embed/>
                </p:oleObj>
              </mc:Choice>
              <mc:Fallback>
                <p:oleObj name="Visio" r:id="rId3" imgW="5711691" imgH="50792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4293" y="2732280"/>
                        <a:ext cx="4433587" cy="39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860"/>
            <a:ext cx="9144000" cy="31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6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Training Flow of SVM-Based Clustering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19</a:t>
            </a:fld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410437"/>
              </p:ext>
            </p:extLst>
          </p:nvPr>
        </p:nvGraphicFramePr>
        <p:xfrm>
          <a:off x="171450" y="1106488"/>
          <a:ext cx="8836025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0" name="Visio" r:id="rId3" imgW="9899022" imgH="6025320" progId="Visio.Drawing.11">
                  <p:embed/>
                </p:oleObj>
              </mc:Choice>
              <mc:Fallback>
                <p:oleObj name="Visio" r:id="rId3" imgW="9899022" imgH="60253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106488"/>
                        <a:ext cx="8836025" cy="537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38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latin typeface="Arial" charset="0"/>
                <a:cs typeface="宋体" charset="0"/>
              </a:rPr>
              <a:t>ackground</a:t>
            </a:r>
            <a:endParaRPr lang="en-US" altLang="zh-CN" dirty="0">
              <a:latin typeface="Arial" charset="0"/>
              <a:cs typeface="宋体" charset="0"/>
            </a:endParaRPr>
          </a:p>
          <a:p>
            <a:r>
              <a:rPr lang="en-US" altLang="zh-CN" dirty="0"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latin typeface="Arial" charset="0"/>
                <a:cs typeface="宋体" charset="0"/>
              </a:rPr>
              <a:t>Formulation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8033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1450" y="903383"/>
            <a:ext cx="8842375" cy="5783167"/>
          </a:xfrm>
        </p:spPr>
        <p:txBody>
          <a:bodyPr/>
          <a:lstStyle/>
          <a:p>
            <a:r>
              <a:rPr lang="en-US" altLang="zh-CN" dirty="0" smtClean="0"/>
              <a:t>The major </a:t>
            </a:r>
            <a:r>
              <a:rPr lang="en-US" altLang="zh-CN" dirty="0"/>
              <a:t>concern of supervised learning</a:t>
            </a:r>
            <a:endParaRPr lang="en-US" altLang="zh-CN" dirty="0" smtClean="0"/>
          </a:p>
          <a:p>
            <a:r>
              <a:rPr lang="en-US" altLang="zh-CN" dirty="0" smtClean="0"/>
              <a:t>Having a great influence on experimental results</a:t>
            </a:r>
            <a:endParaRPr lang="en-US" altLang="zh-CN" dirty="0"/>
          </a:p>
          <a:p>
            <a:r>
              <a:rPr lang="en-US" altLang="zh-CN" dirty="0" smtClean="0"/>
              <a:t>Features of electrode addressing</a:t>
            </a:r>
          </a:p>
          <a:p>
            <a:pPr lvl="1"/>
            <a:r>
              <a:rPr lang="en-US" altLang="zh-CN" dirty="0" smtClean="0"/>
              <a:t>General Features</a:t>
            </a:r>
          </a:p>
          <a:p>
            <a:pPr lvl="1"/>
            <a:r>
              <a:rPr lang="en-US" altLang="zh-CN" dirty="0" smtClean="0"/>
              <a:t>Context Features</a:t>
            </a:r>
          </a:p>
          <a:p>
            <a:pPr lvl="1"/>
            <a:r>
              <a:rPr lang="en-US" altLang="zh-CN" dirty="0" smtClean="0"/>
              <a:t>Cluster Features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</a:t>
            </a:r>
            <a:r>
              <a:rPr lang="en-US" altLang="zh-CN" dirty="0" smtClean="0"/>
              <a:t>Extraction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3" y="3926652"/>
            <a:ext cx="2586419" cy="23030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54" y="3936177"/>
            <a:ext cx="2705580" cy="2303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56" y="3945702"/>
            <a:ext cx="2162176" cy="23030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10280" y="6248740"/>
            <a:ext cx="3659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 err="1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Harra</a:t>
            </a:r>
            <a:r>
              <a:rPr lang="en-US" altLang="zh-CN" sz="2400" b="0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feature in graphics </a:t>
            </a:r>
            <a:endParaRPr lang="zh-CN" alt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35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Describe a electrode addressing solution in a global view</a:t>
            </a:r>
          </a:p>
          <a:p>
            <a:pPr lvl="1"/>
            <a:r>
              <a:rPr lang="en-US" altLang="zh-CN" dirty="0" smtClean="0"/>
              <a:t>Number of clusters</a:t>
            </a:r>
          </a:p>
          <a:p>
            <a:pPr lvl="1"/>
            <a:r>
              <a:rPr lang="en-US" altLang="zh-CN" dirty="0" smtClean="0"/>
              <a:t>Total area of bounding boxes</a:t>
            </a:r>
          </a:p>
          <a:p>
            <a:pPr lvl="1"/>
            <a:r>
              <a:rPr lang="en-US" altLang="zh-CN" dirty="0" smtClean="0"/>
              <a:t>Number of clusters with a single electrode</a:t>
            </a:r>
          </a:p>
          <a:p>
            <a:pPr lvl="1"/>
            <a:r>
              <a:rPr lang="en-US" altLang="zh-CN" dirty="0" smtClean="0"/>
              <a:t>Total area of bounding box overlap</a:t>
            </a:r>
            <a:endParaRPr lang="en-US" altLang="zh-CN" dirty="0"/>
          </a:p>
          <a:p>
            <a:r>
              <a:rPr lang="en-US" altLang="zh-CN" dirty="0" smtClean="0"/>
              <a:t>Normalization</a:t>
            </a:r>
          </a:p>
          <a:p>
            <a:pPr lvl="1"/>
            <a:r>
              <a:rPr lang="en-US" altLang="zh-CN" dirty="0" smtClean="0"/>
              <a:t>Area of the chip</a:t>
            </a:r>
          </a:p>
          <a:p>
            <a:pPr lvl="1"/>
            <a:r>
              <a:rPr lang="en-US" altLang="zh-CN" dirty="0" smtClean="0"/>
              <a:t>Number of electrodes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Features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21</a:t>
            </a:fld>
            <a:endParaRPr kumimoji="1"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90461"/>
              </p:ext>
            </p:extLst>
          </p:nvPr>
        </p:nvGraphicFramePr>
        <p:xfrm>
          <a:off x="2447926" y="5267230"/>
          <a:ext cx="3848100" cy="13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Visio" r:id="rId3" imgW="15232526" imgH="5218830" progId="Visio.Drawing.11">
                  <p:embed/>
                </p:oleObj>
              </mc:Choice>
              <mc:Fallback>
                <p:oleObj name="Visio" r:id="rId3" imgW="15232526" imgH="521883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926" y="5267230"/>
                        <a:ext cx="3848100" cy="131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388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Routing resource information</a:t>
            </a:r>
          </a:p>
          <a:p>
            <a:r>
              <a:rPr lang="en-US" altLang="zh-CN" dirty="0" smtClean="0"/>
              <a:t>Congestion information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Context Features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22</a:t>
            </a:fld>
            <a:endParaRPr kumimoji="1"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74759"/>
              </p:ext>
            </p:extLst>
          </p:nvPr>
        </p:nvGraphicFramePr>
        <p:xfrm>
          <a:off x="524970" y="2106540"/>
          <a:ext cx="4270501" cy="458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" name="Visio" r:id="rId3" imgW="6443211" imgH="6910920" progId="Visio.Drawing.11">
                  <p:embed/>
                </p:oleObj>
              </mc:Choice>
              <mc:Fallback>
                <p:oleObj name="Visio" r:id="rId3" imgW="6443211" imgH="69109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970" y="2106540"/>
                        <a:ext cx="4270501" cy="4580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498187" y="2029121"/>
            <a:ext cx="33199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omputing </a:t>
            </a:r>
            <a:r>
              <a:rPr lang="en-US" altLang="zh-CN" dirty="0"/>
              <a:t>the bounding box for each cluster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98186" y="3148635"/>
            <a:ext cx="33199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ividing </a:t>
            </a:r>
            <a:r>
              <a:rPr lang="en-US" altLang="zh-CN" dirty="0"/>
              <a:t>the </a:t>
            </a:r>
            <a:r>
              <a:rPr lang="en-US" altLang="zh-CN" dirty="0" smtClean="0"/>
              <a:t>whole </a:t>
            </a:r>
            <a:r>
              <a:rPr lang="en-US" altLang="zh-CN" dirty="0"/>
              <a:t>chip into four quadrants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50641" y="4271261"/>
            <a:ext cx="33675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 smtClean="0"/>
              <a:t>Each </a:t>
            </a:r>
            <a:r>
              <a:rPr lang="en-US" altLang="zh-CN" dirty="0"/>
              <a:t>quadrant</a:t>
            </a:r>
          </a:p>
          <a:p>
            <a:r>
              <a:rPr lang="en-US" altLang="zh-CN" dirty="0" smtClean="0"/>
              <a:t>collects information separately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89751" y="4925830"/>
            <a:ext cx="288931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 smtClean="0"/>
              <a:t>Bounding box area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89751" y="5301140"/>
            <a:ext cx="288931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 smtClean="0"/>
              <a:t>Overlap information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89875" y="5674663"/>
            <a:ext cx="2889194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dirty="0" smtClean="0"/>
              <a:t>Proportion of overlap area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128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Describe a clustering solution in detail </a:t>
                </a:r>
              </a:p>
              <a:p>
                <a:pPr lvl="1"/>
                <a:r>
                  <a:rPr lang="en-US" altLang="zh-CN" dirty="0" smtClean="0"/>
                  <a:t>Number of electrodes on the edge of the chip</a:t>
                </a:r>
              </a:p>
              <a:p>
                <a:pPr lvl="1"/>
                <a:r>
                  <a:rPr lang="en-US" altLang="zh-CN" dirty="0" smtClean="0"/>
                  <a:t>Area of bounding box overlap for a cluster</a:t>
                </a:r>
              </a:p>
              <a:p>
                <a:pPr lvl="1"/>
                <a:r>
                  <a:rPr lang="en-US" altLang="zh-CN" dirty="0" smtClean="0"/>
                  <a:t>Area of bounding box for a cluster</a:t>
                </a:r>
              </a:p>
              <a:p>
                <a:r>
                  <a:rPr lang="en-US" altLang="zh-CN" dirty="0" smtClean="0"/>
                  <a:t>Feature for trapped charge problem</a:t>
                </a:r>
              </a:p>
              <a:p>
                <a:pPr lvl="1"/>
                <a:r>
                  <a:rPr lang="en-US" altLang="zh-CN" dirty="0" smtClean="0"/>
                  <a:t>Extract feature </a:t>
                </a:r>
                <a14:m>
                  <m:oMath xmlns=""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 the definition of trapped charge problem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72" t="-1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Cluster Features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23</a:t>
            </a:fld>
            <a:endParaRPr kumimoji="1"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60449"/>
              </p:ext>
            </p:extLst>
          </p:nvPr>
        </p:nvGraphicFramePr>
        <p:xfrm>
          <a:off x="2413000" y="4511675"/>
          <a:ext cx="4349750" cy="14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Visio" r:id="rId4" imgW="10097839" imgH="3315060" progId="Visio.Drawing.11">
                  <p:embed/>
                </p:oleObj>
              </mc:Choice>
              <mc:Fallback>
                <p:oleObj name="Visio" r:id="rId4" imgW="10097839" imgH="33150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00" y="4511675"/>
                        <a:ext cx="4349750" cy="142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073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Electrode Addressing Solution Evaluation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24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15581" y="1169875"/>
                <a:ext cx="6399643" cy="65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𝑺𝒄𝒐𝒓𝒆</m:t>
                      </m:r>
                      <m:r>
                        <a:rPr lang="zh-CN" alt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zh-CN" altLang="en-US" b="1" i="0"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𝑪𝑷</m:t>
                          </m:r>
                          <m:r>
                            <a:rPr lang="zh-CN" altLang="en-US" b="1" i="0">
                              <a:latin typeface="Cambria Math" panose="02040503050406030204" pitchFamily="18" charset="0"/>
                            </a:rPr>
                            <m:t>|+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zh-CN" altLang="en-US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𝑾𝑳</m:t>
                          </m:r>
                          <m:r>
                            <a:rPr lang="zh-CN" alt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zh-CN" altLang="en-US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𝑻𝑪</m:t>
                          </m:r>
                        </m:den>
                      </m:f>
                      <m:r>
                        <a:rPr lang="zh-CN" altLang="en-US" b="1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zh-CN" altLang="en-US" b="1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81" y="1169875"/>
                <a:ext cx="6399643" cy="657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内容占位符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5332"/>
              </p:ext>
            </p:extLst>
          </p:nvPr>
        </p:nvGraphicFramePr>
        <p:xfrm>
          <a:off x="2885885" y="2338962"/>
          <a:ext cx="2859034" cy="86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" name="Equation" r:id="rId4" imgW="1434960" imgH="431640" progId="Equation.DSMT4">
                  <p:embed/>
                </p:oleObj>
              </mc:Choice>
              <mc:Fallback>
                <p:oleObj name="Equation" r:id="rId4" imgW="1434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5885" y="2338962"/>
                        <a:ext cx="2859034" cy="86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04076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02382" y="3476852"/>
                <a:ext cx="7521483" cy="230832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</a:t>
                </a:r>
                <a:r>
                  <a:rPr lang="en-US" altLang="zh-CN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Number of used control pins</a:t>
                </a:r>
              </a:p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𝑊𝐿</m:t>
                    </m:r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</a:t>
                </a:r>
                <a:r>
                  <a:rPr lang="en-US" altLang="zh-CN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Total wire length</a:t>
                </a:r>
              </a:p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𝑇𝐶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</a:t>
                </a:r>
                <a:r>
                  <a:rPr lang="en-US" altLang="zh-CN" sz="24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Denote the trapped charge problem</a:t>
                </a:r>
              </a:p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𝐹𝑠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</a:t>
                </a:r>
                <a:r>
                  <a:rPr lang="en-US" altLang="zh-CN" sz="24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Routing completion rate before </a:t>
                </a:r>
                <a:r>
                  <a:rPr lang="en-US" altLang="zh-CN" sz="2400" dirty="0" err="1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ripup</a:t>
                </a:r>
                <a:r>
                  <a:rPr lang="en-US" altLang="zh-CN" sz="24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&amp; rerouting</a:t>
                </a:r>
              </a:p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𝐶𝑠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</a:t>
                </a:r>
                <a:r>
                  <a:rPr lang="en-US" altLang="zh-CN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Area of chip size</a:t>
                </a:r>
              </a:p>
              <a:p>
                <a:pPr algn="l"/>
                <a14:m>
                  <m:oMath xmlns="" xmlns:m="http://schemas.openxmlformats.org/officeDocument/2006/math">
                    <m:r>
                      <a:rPr lang="en-US" altLang="zh-CN" sz="2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𝐸𝑠</m:t>
                    </m:r>
                  </m:oMath>
                </a14:m>
                <a:r>
                  <a:rPr lang="zh-CN" altLang="en-US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</a:t>
                </a:r>
                <a:r>
                  <a:rPr lang="en-US" altLang="zh-CN" sz="2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Number of electrodes</a:t>
                </a:r>
                <a:endParaRPr lang="zh-CN" altLang="en-US" sz="2400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2" y="3476852"/>
                <a:ext cx="7521483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891" t="-2111" r="-810" b="-6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209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Testing </a:t>
            </a:r>
            <a:r>
              <a:rPr lang="en-US" altLang="zh-CN" dirty="0" smtClean="0"/>
              <a:t>Flow </a:t>
            </a:r>
            <a:r>
              <a:rPr lang="en-US" altLang="zh-CN" dirty="0"/>
              <a:t>of </a:t>
            </a:r>
            <a:r>
              <a:rPr lang="en-US" altLang="zh-CN" dirty="0">
                <a:latin typeface="Arial" charset="0"/>
                <a:cs typeface="宋体" charset="0"/>
              </a:rPr>
              <a:t>SVM-Based Clustering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25</a:t>
            </a:fld>
            <a:endParaRPr kumimoji="1"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245"/>
              </p:ext>
            </p:extLst>
          </p:nvPr>
        </p:nvGraphicFramePr>
        <p:xfrm>
          <a:off x="761200" y="3208656"/>
          <a:ext cx="7946920" cy="269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" name="Visio" r:id="rId3" imgW="9989246" imgH="3389310" progId="Visio.Drawing.11">
                  <p:embed/>
                </p:oleObj>
              </mc:Choice>
              <mc:Fallback>
                <p:oleObj name="Visio" r:id="rId3" imgW="9989246" imgH="33893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200" y="3208656"/>
                        <a:ext cx="7946920" cy="2696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下箭头 6"/>
          <p:cNvSpPr/>
          <p:nvPr/>
        </p:nvSpPr>
        <p:spPr bwMode="auto">
          <a:xfrm>
            <a:off x="4533394" y="2470310"/>
            <a:ext cx="477795" cy="57729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58" y="1579313"/>
            <a:ext cx="1599666" cy="76746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370857" y="1732214"/>
            <a:ext cx="2163413" cy="461665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Training Flow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下箭头 9"/>
          <p:cNvSpPr/>
          <p:nvPr/>
        </p:nvSpPr>
        <p:spPr bwMode="auto">
          <a:xfrm rot="16200000">
            <a:off x="3014466" y="1704493"/>
            <a:ext cx="477795" cy="57729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1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Formulation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180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Testcases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27</a:t>
            </a:fld>
            <a:endParaRPr kumimoji="1"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71265"/>
              </p:ext>
            </p:extLst>
          </p:nvPr>
        </p:nvGraphicFramePr>
        <p:xfrm>
          <a:off x="1012050" y="1077049"/>
          <a:ext cx="6502847" cy="3747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370"/>
                <a:gridCol w="926527"/>
                <a:gridCol w="926527"/>
                <a:gridCol w="852682"/>
                <a:gridCol w="1000372"/>
                <a:gridCol w="1235369"/>
              </a:tblGrid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Benchmark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Width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Height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Area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#E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baseline="0" dirty="0">
                          <a:solidFill>
                            <a:srgbClr val="FFFFFF"/>
                          </a:solidFill>
                          <a:effectLst/>
                        </a:rPr>
                        <a:t>Voltage(v)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amino-acid-1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amino-acid-2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1008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protein-1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3136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protein-2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3136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dilution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4096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multiplex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4096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random-1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1936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random-2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4096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random-3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7056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random-4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15376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random-5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41616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random-6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41616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random-7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59536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5310" y="4989223"/>
            <a:ext cx="8698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Width: the width of the chip</a:t>
            </a:r>
          </a:p>
          <a:p>
            <a:pPr algn="l"/>
            <a:r>
              <a:rPr lang="en-US" altLang="zh-CN" dirty="0" smtClean="0"/>
              <a:t>Height: the height of the chip</a:t>
            </a:r>
          </a:p>
          <a:p>
            <a:pPr algn="l"/>
            <a:r>
              <a:rPr lang="en-US" altLang="zh-CN" dirty="0" smtClean="0"/>
              <a:t>Area: the routing area considering the routing grids between adjacent electrodes</a:t>
            </a:r>
          </a:p>
          <a:p>
            <a:pPr algn="l"/>
            <a:r>
              <a:rPr lang="en-US" altLang="zh-CN" dirty="0" smtClean="0"/>
              <a:t>#E: the number of electrodes</a:t>
            </a:r>
          </a:p>
          <a:p>
            <a:pPr algn="l"/>
            <a:r>
              <a:rPr lang="en-US" altLang="zh-CN" dirty="0" smtClean="0"/>
              <a:t>Voltage: the threshold voltage for trapped charge issue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543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ACER</a:t>
            </a:r>
          </a:p>
          <a:p>
            <a:pPr marL="342900" lvl="1" indent="0">
              <a:buNone/>
            </a:pPr>
            <a:r>
              <a:rPr lang="en-US" altLang="zh-CN" sz="2000" dirty="0"/>
              <a:t>S.S.-Y.Liu,C.-H.Chang,H.-M.Chen,</a:t>
            </a:r>
            <a:r>
              <a:rPr lang="en-US" altLang="zh-CN" sz="2000" dirty="0" err="1"/>
              <a:t>andT</a:t>
            </a:r>
            <a:r>
              <a:rPr lang="en-US" altLang="zh-CN" sz="2000" dirty="0"/>
              <a:t>.-Y.Ho,“</a:t>
            </a:r>
            <a:r>
              <a:rPr lang="en-US" altLang="zh-CN" sz="2000" dirty="0" err="1"/>
              <a:t>ACER:An</a:t>
            </a:r>
            <a:r>
              <a:rPr lang="en-US" altLang="zh-CN" sz="2000" dirty="0"/>
              <a:t> Agglomerative Clustering </a:t>
            </a:r>
            <a:r>
              <a:rPr lang="en-US" altLang="zh-CN" sz="2000" dirty="0" err="1"/>
              <a:t>BasedElectrode</a:t>
            </a:r>
            <a:r>
              <a:rPr lang="en-US" altLang="zh-CN" sz="2000" dirty="0"/>
              <a:t> Addressing and Routing Algorithm </a:t>
            </a:r>
            <a:r>
              <a:rPr lang="en-US" altLang="zh-CN" sz="2000" dirty="0" err="1"/>
              <a:t>forPin</a:t>
            </a:r>
            <a:r>
              <a:rPr lang="en-US" altLang="zh-CN" sz="2000" dirty="0"/>
              <a:t>-Constrained EWOD Chips,” </a:t>
            </a:r>
            <a:r>
              <a:rPr lang="en-US" altLang="zh-CN" sz="2000" i="1" dirty="0"/>
              <a:t>IEEE Trans. on CAD</a:t>
            </a:r>
            <a:r>
              <a:rPr lang="en-US" altLang="zh-CN" sz="2000" dirty="0"/>
              <a:t>, vol. 33, no. 9, pp. 1316-1327, 2014. </a:t>
            </a:r>
          </a:p>
          <a:p>
            <a:r>
              <a:rPr kumimoji="1" lang="en-US" altLang="zh-CN" dirty="0" smtClean="0"/>
              <a:t>SVM1</a:t>
            </a:r>
          </a:p>
          <a:p>
            <a:pPr marL="342900" lvl="1" indent="0">
              <a:buNone/>
            </a:pPr>
            <a:r>
              <a:rPr kumimoji="1" lang="en-US" altLang="zh-CN" sz="2000" dirty="0"/>
              <a:t>General Features</a:t>
            </a:r>
          </a:p>
          <a:p>
            <a:pPr marL="342900" lvl="1" indent="0">
              <a:buNone/>
            </a:pPr>
            <a:r>
              <a:rPr kumimoji="1" lang="en-US" altLang="zh-CN" sz="2000" dirty="0"/>
              <a:t>Context Features</a:t>
            </a:r>
          </a:p>
          <a:p>
            <a:pPr marL="342900" lvl="1" indent="0">
              <a:buNone/>
            </a:pPr>
            <a:r>
              <a:rPr kumimoji="1" lang="en-US" altLang="zh-CN" sz="2000" dirty="0"/>
              <a:t>Cluster </a:t>
            </a:r>
            <a:r>
              <a:rPr kumimoji="1" lang="en-US" altLang="zh-CN" sz="2000" dirty="0" smtClean="0"/>
              <a:t>Features</a:t>
            </a:r>
            <a:endParaRPr kumimoji="1" lang="en-US" altLang="zh-CN" dirty="0" smtClean="0"/>
          </a:p>
          <a:p>
            <a:r>
              <a:rPr kumimoji="1" lang="en-US" altLang="zh-CN" dirty="0" smtClean="0"/>
              <a:t>SVM2</a:t>
            </a:r>
          </a:p>
          <a:p>
            <a:pPr marL="342900" lvl="1" indent="0">
              <a:buNone/>
            </a:pPr>
            <a:r>
              <a:rPr kumimoji="1" lang="en-US" altLang="zh-CN" sz="2000" dirty="0"/>
              <a:t>General Features</a:t>
            </a:r>
          </a:p>
          <a:p>
            <a:pPr marL="342900" lvl="1" indent="0">
              <a:buNone/>
            </a:pPr>
            <a:r>
              <a:rPr kumimoji="1" lang="en-US" altLang="zh-CN" sz="2000" dirty="0"/>
              <a:t>Context </a:t>
            </a:r>
            <a:r>
              <a:rPr kumimoji="1" lang="en-US" altLang="zh-CN" sz="2000" dirty="0" smtClean="0"/>
              <a:t>Features</a:t>
            </a:r>
            <a:endParaRPr kumimoji="1"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Experimental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934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Routing Completion Rate Without </a:t>
            </a:r>
            <a:r>
              <a:rPr lang="en-US" altLang="zh-CN" sz="2800" dirty="0" err="1" smtClean="0"/>
              <a:t>Ripup</a:t>
            </a:r>
            <a:r>
              <a:rPr lang="en-US" altLang="zh-CN" sz="2800" dirty="0" smtClean="0"/>
              <a:t> &amp; Rerouting</a:t>
            </a:r>
            <a:endParaRPr lang="zh-CN" altLang="en-US" sz="2800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221691013"/>
              </p:ext>
            </p:extLst>
          </p:nvPr>
        </p:nvGraphicFramePr>
        <p:xfrm>
          <a:off x="390525" y="1046893"/>
          <a:ext cx="6410325" cy="260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868117205"/>
              </p:ext>
            </p:extLst>
          </p:nvPr>
        </p:nvGraphicFramePr>
        <p:xfrm>
          <a:off x="369414" y="3790950"/>
          <a:ext cx="6450485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矩形 1"/>
          <p:cNvSpPr/>
          <p:nvPr/>
        </p:nvSpPr>
        <p:spPr>
          <a:xfrm>
            <a:off x="7129006" y="892366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50281" y="1481435"/>
            <a:ext cx="1085554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47.32%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4303" y="1481435"/>
            <a:ext cx="1053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56.33%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0281" y="3815731"/>
            <a:ext cx="1085554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56.41%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44303" y="3815731"/>
            <a:ext cx="1053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61.16%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29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3556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DMFB is one of the many different types of biochips</a:t>
            </a:r>
          </a:p>
          <a:p>
            <a:r>
              <a:rPr lang="en-US" altLang="zh-CN" sz="2400" dirty="0" smtClean="0"/>
              <a:t>Based on </a:t>
            </a:r>
            <a:r>
              <a:rPr lang="en-US" altLang="zh-CN" sz="2400" dirty="0" err="1" smtClean="0"/>
              <a:t>electrowetting</a:t>
            </a:r>
            <a:r>
              <a:rPr lang="en-US" altLang="zh-CN" sz="2400" dirty="0" smtClean="0"/>
              <a:t>-on-dielectric (EWOD) technology</a:t>
            </a:r>
          </a:p>
          <a:p>
            <a:pPr lvl="1"/>
            <a:r>
              <a:rPr lang="en-US" altLang="zh-CN" sz="2000" dirty="0" smtClean="0"/>
              <a:t>Control </a:t>
            </a:r>
            <a:r>
              <a:rPr lang="en-US" altLang="zh-CN" sz="2000" dirty="0"/>
              <a:t>the movement of the </a:t>
            </a:r>
            <a:r>
              <a:rPr lang="en-US" altLang="zh-CN" sz="2000" dirty="0" smtClean="0"/>
              <a:t>droplet</a:t>
            </a:r>
          </a:p>
          <a:p>
            <a:pPr lvl="1"/>
            <a:endParaRPr lang="en-US" altLang="zh-CN" sz="2000" dirty="0" smtClean="0"/>
          </a:p>
          <a:p>
            <a:pPr marL="400050" lvl="1" indent="0">
              <a:buNone/>
            </a:pPr>
            <a:endParaRPr lang="en-US" altLang="zh-CN" sz="2000" dirty="0"/>
          </a:p>
          <a:p>
            <a:pPr marL="400050" lvl="1" indent="0">
              <a:buNone/>
            </a:pPr>
            <a:endParaRPr lang="en-US" altLang="zh-CN" sz="2000" dirty="0" smtClean="0"/>
          </a:p>
          <a:p>
            <a:pPr marL="400050" lvl="1" indent="0">
              <a:buNone/>
            </a:pPr>
            <a:endParaRPr lang="en-US" altLang="zh-CN" sz="2000" dirty="0"/>
          </a:p>
          <a:p>
            <a:r>
              <a:rPr lang="en-US" altLang="zh-CN" sz="2400" dirty="0" smtClean="0"/>
              <a:t>Advantages of DMFB</a:t>
            </a:r>
          </a:p>
          <a:p>
            <a:pPr lvl="1"/>
            <a:r>
              <a:rPr lang="en-US" altLang="zh-CN" sz="2000" dirty="0" smtClean="0"/>
              <a:t>Reduces sample/reagent consumption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Reduces total analysis time</a:t>
            </a:r>
          </a:p>
          <a:p>
            <a:pPr lvl="1"/>
            <a:r>
              <a:rPr lang="en-US" altLang="zh-CN" sz="2000" dirty="0" smtClean="0"/>
              <a:t>Dynamically reconfigurable </a:t>
            </a:r>
            <a:r>
              <a:rPr lang="en-US" altLang="zh-CN" sz="2000" dirty="0"/>
              <a:t>for different types of sequential experiments</a:t>
            </a:r>
          </a:p>
          <a:p>
            <a:pPr>
              <a:buSzPct val="94000"/>
            </a:pPr>
            <a:r>
              <a:rPr lang="en-US" altLang="zh-CN" sz="2400" dirty="0"/>
              <a:t>As the size of DMFB becomes larger, </a:t>
            </a:r>
            <a:r>
              <a:rPr lang="en-US" altLang="zh-CN" sz="2400" dirty="0" smtClean="0"/>
              <a:t>CAD </a:t>
            </a:r>
            <a:r>
              <a:rPr lang="en-US" altLang="zh-CN" sz="2400" dirty="0"/>
              <a:t>methods are becoming </a:t>
            </a:r>
            <a:r>
              <a:rPr lang="en-US" altLang="zh-CN" sz="2400" dirty="0" smtClean="0"/>
              <a:t>necessary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</a:t>
            </a:r>
            <a:r>
              <a:rPr lang="en-US" altLang="zh-CN" dirty="0" smtClean="0"/>
              <a:t>Microfluidic Biochips (DMFB)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77" y="2291984"/>
            <a:ext cx="6480440" cy="10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52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5250" y="144462"/>
            <a:ext cx="8918575" cy="747904"/>
          </a:xfrm>
        </p:spPr>
        <p:txBody>
          <a:bodyPr/>
          <a:lstStyle/>
          <a:p>
            <a:r>
              <a:rPr lang="en-US" altLang="zh-CN" sz="2800" dirty="0" smtClean="0"/>
              <a:t>Final Routing Completion Rate After </a:t>
            </a:r>
            <a:r>
              <a:rPr lang="en-US" altLang="zh-CN" sz="2800" dirty="0" err="1" smtClean="0"/>
              <a:t>Ripup</a:t>
            </a:r>
            <a:r>
              <a:rPr lang="en-US" altLang="zh-CN" sz="2800" dirty="0" smtClean="0"/>
              <a:t> &amp; Rerouting</a:t>
            </a:r>
            <a:endParaRPr lang="zh-CN" altLang="en-US" sz="2800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571448755"/>
              </p:ext>
            </p:extLst>
          </p:nvPr>
        </p:nvGraphicFramePr>
        <p:xfrm>
          <a:off x="1257301" y="2290119"/>
          <a:ext cx="6781800" cy="346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171450" y="903383"/>
            <a:ext cx="8836025" cy="5783167"/>
          </a:xfrm>
        </p:spPr>
        <p:txBody>
          <a:bodyPr/>
          <a:lstStyle/>
          <a:p>
            <a:r>
              <a:rPr lang="en-US" altLang="zh-CN" dirty="0" smtClean="0"/>
              <a:t>SVM1 and SVM2 are both 100%</a:t>
            </a:r>
          </a:p>
          <a:p>
            <a:r>
              <a:rPr lang="en-US" altLang="zh-CN" dirty="0" smtClean="0"/>
              <a:t>For some cases, ACER is not 100%</a:t>
            </a:r>
          </a:p>
        </p:txBody>
      </p:sp>
      <p:sp>
        <p:nvSpPr>
          <p:cNvPr id="6" name="矩形 5"/>
          <p:cNvSpPr/>
          <p:nvPr/>
        </p:nvSpPr>
        <p:spPr>
          <a:xfrm>
            <a:off x="461506" y="5903893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21181" y="5903893"/>
            <a:ext cx="1085554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95.21%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5809" y="5903893"/>
            <a:ext cx="8835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3418" y="5903893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5853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</a:t>
            </a:r>
            <a:r>
              <a:rPr lang="en-US" altLang="zh-CN" dirty="0" err="1" smtClean="0"/>
              <a:t>Ripup</a:t>
            </a:r>
            <a:r>
              <a:rPr lang="en-US" altLang="zh-CN" dirty="0" smtClean="0"/>
              <a:t> &amp; Rerouting Iterations 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886592129"/>
              </p:ext>
            </p:extLst>
          </p:nvPr>
        </p:nvGraphicFramePr>
        <p:xfrm>
          <a:off x="321790" y="1104042"/>
          <a:ext cx="6469535" cy="263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658898233"/>
              </p:ext>
            </p:extLst>
          </p:nvPr>
        </p:nvGraphicFramePr>
        <p:xfrm>
          <a:off x="369415" y="3867150"/>
          <a:ext cx="6488585" cy="272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/>
          <p:cNvSpPr/>
          <p:nvPr/>
        </p:nvSpPr>
        <p:spPr>
          <a:xfrm>
            <a:off x="7138530" y="998518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09930" y="1598682"/>
            <a:ext cx="8996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7200" y="1598682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77200" y="3868807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17945" y="3868807"/>
            <a:ext cx="8835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79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Used Control Pins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332517891"/>
              </p:ext>
            </p:extLst>
          </p:nvPr>
        </p:nvGraphicFramePr>
        <p:xfrm>
          <a:off x="483715" y="1161192"/>
          <a:ext cx="6240936" cy="267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4236325199"/>
              </p:ext>
            </p:extLst>
          </p:nvPr>
        </p:nvGraphicFramePr>
        <p:xfrm>
          <a:off x="578965" y="3905251"/>
          <a:ext cx="60694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/>
          <p:cNvSpPr/>
          <p:nvPr/>
        </p:nvSpPr>
        <p:spPr>
          <a:xfrm>
            <a:off x="7138530" y="998518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09930" y="1598682"/>
            <a:ext cx="8996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51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7200" y="1598682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48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77200" y="3868807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47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17945" y="3868807"/>
            <a:ext cx="8835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5724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Total Wire Length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704601460"/>
              </p:ext>
            </p:extLst>
          </p:nvPr>
        </p:nvGraphicFramePr>
        <p:xfrm>
          <a:off x="359890" y="1084992"/>
          <a:ext cx="6345710" cy="282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54434435"/>
              </p:ext>
            </p:extLst>
          </p:nvPr>
        </p:nvGraphicFramePr>
        <p:xfrm>
          <a:off x="474190" y="3933825"/>
          <a:ext cx="6221885" cy="273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/>
          <p:cNvSpPr/>
          <p:nvPr/>
        </p:nvSpPr>
        <p:spPr>
          <a:xfrm>
            <a:off x="7138530" y="998518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09930" y="1598682"/>
            <a:ext cx="8996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3304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7200" y="1598682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3032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77200" y="3868807"/>
            <a:ext cx="88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3043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17945" y="3868807"/>
            <a:ext cx="8835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2991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913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Running Time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46907795"/>
              </p:ext>
            </p:extLst>
          </p:nvPr>
        </p:nvGraphicFramePr>
        <p:xfrm>
          <a:off x="493239" y="1123092"/>
          <a:ext cx="6021861" cy="271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593211459"/>
              </p:ext>
            </p:extLst>
          </p:nvPr>
        </p:nvGraphicFramePr>
        <p:xfrm>
          <a:off x="521814" y="3932967"/>
          <a:ext cx="5983761" cy="244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/>
          <p:cNvSpPr/>
          <p:nvPr/>
        </p:nvSpPr>
        <p:spPr>
          <a:xfrm>
            <a:off x="7138530" y="998518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11346" y="1598682"/>
            <a:ext cx="10967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232.21s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0600" y="1598682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154.91s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70600" y="3868807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155.44s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1345" y="3868807"/>
            <a:ext cx="10967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SVM1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225.53s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976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Trapped Charge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206081768"/>
              </p:ext>
            </p:extLst>
          </p:nvPr>
        </p:nvGraphicFramePr>
        <p:xfrm>
          <a:off x="1083789" y="1719992"/>
          <a:ext cx="6955311" cy="376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171450" y="903383"/>
            <a:ext cx="8836025" cy="5783167"/>
          </a:xfrm>
        </p:spPr>
        <p:txBody>
          <a:bodyPr/>
          <a:lstStyle/>
          <a:p>
            <a:r>
              <a:rPr lang="en-US" altLang="zh-CN" dirty="0" smtClean="0"/>
              <a:t>SVM1 and SVM2 are similar</a:t>
            </a:r>
          </a:p>
        </p:txBody>
      </p:sp>
      <p:sp>
        <p:nvSpPr>
          <p:cNvPr id="7" name="矩形 6"/>
          <p:cNvSpPr/>
          <p:nvPr/>
        </p:nvSpPr>
        <p:spPr>
          <a:xfrm>
            <a:off x="461506" y="5903893"/>
            <a:ext cx="1591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Average</a:t>
            </a:r>
          </a:p>
          <a:p>
            <a:pPr algn="ctr"/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14155" y="5903893"/>
            <a:ext cx="8996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19v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5809" y="5903893"/>
            <a:ext cx="88357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SVM2</a:t>
            </a:r>
          </a:p>
          <a:p>
            <a:pPr algn="ctr"/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15v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976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44463"/>
            <a:ext cx="8851900" cy="747712"/>
          </a:xfrm>
        </p:spPr>
        <p:txBody>
          <a:bodyPr/>
          <a:lstStyle/>
          <a:p>
            <a:r>
              <a:rPr lang="en-US" altLang="zh-CN" dirty="0">
                <a:latin typeface="Arial" charset="0"/>
                <a:cs typeface="宋体" charset="0"/>
              </a:rPr>
              <a:t>Outline</a:t>
            </a:r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03288"/>
            <a:ext cx="8836025" cy="5783262"/>
          </a:xfrm>
        </p:spPr>
        <p:txBody>
          <a:bodyPr/>
          <a:lstStyle/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B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ackground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Contributions</a:t>
            </a:r>
          </a:p>
          <a:p>
            <a:r>
              <a:rPr lang="en-US" altLang="zh-CN" dirty="0">
                <a:solidFill>
                  <a:srgbClr val="C0C0C0"/>
                </a:solidFill>
                <a:latin typeface="Arial" charset="0"/>
                <a:cs typeface="宋体" charset="0"/>
              </a:rPr>
              <a:t>Problem </a:t>
            </a:r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Formulation</a:t>
            </a:r>
            <a:endParaRPr lang="en-US" altLang="zh-CN" dirty="0">
              <a:solidFill>
                <a:srgbClr val="C0C0C0"/>
              </a:solidFill>
              <a:latin typeface="Arial" charset="0"/>
              <a:cs typeface="宋体" charset="0"/>
            </a:endParaRP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Overall Design Flow</a:t>
            </a: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SVM-Based Electrode Clustering</a:t>
            </a:r>
          </a:p>
          <a:p>
            <a:r>
              <a:rPr lang="en-US" altLang="zh-CN" dirty="0" smtClean="0">
                <a:solidFill>
                  <a:srgbClr val="C0C0C0"/>
                </a:solidFill>
                <a:latin typeface="Arial" charset="0"/>
                <a:cs typeface="宋体" charset="0"/>
              </a:rPr>
              <a:t>Experimental Results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cs typeface="宋体" charset="0"/>
              </a:rPr>
              <a:t>Summary</a:t>
            </a:r>
          </a:p>
          <a:p>
            <a:endParaRPr lang="en-US" altLang="zh-CN" dirty="0" smtClean="0">
              <a:latin typeface="Arial" charset="0"/>
              <a:cs typeface="宋体" charset="0"/>
            </a:endParaRPr>
          </a:p>
          <a:p>
            <a:endParaRPr lang="zh-CN" altLang="en-US" dirty="0">
              <a:latin typeface="Arial" charset="0"/>
              <a:cs typeface="宋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958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first SVM-based chip-level design flow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routability</a:t>
            </a:r>
            <a:r>
              <a:rPr lang="en-US" altLang="zh-CN" dirty="0" smtClean="0"/>
              <a:t> and reliability are both improved</a:t>
            </a:r>
          </a:p>
          <a:p>
            <a:r>
              <a:rPr lang="en-US" altLang="zh-CN" dirty="0" smtClean="0"/>
              <a:t>Real</a:t>
            </a:r>
            <a:r>
              <a:rPr lang="en-US" altLang="zh-CN" dirty="0"/>
              <a:t>-life biochemical applications validate the presented method </a:t>
            </a:r>
            <a:r>
              <a:rPr lang="en-US" altLang="zh-CN" dirty="0" smtClean="0"/>
              <a:t>effectiveness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051070" y="3945154"/>
            <a:ext cx="270510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Thank you!</a:t>
            </a:r>
            <a:endParaRPr lang="zh-CN" altLang="en-US" sz="3600" kern="10" dirty="0"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37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1957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2D array of electrodes for controlling the droplet movement</a:t>
            </a:r>
          </a:p>
          <a:p>
            <a:r>
              <a:rPr lang="en-US" altLang="zh-CN" sz="2400" dirty="0"/>
              <a:t>Top view </a:t>
            </a:r>
            <a:r>
              <a:rPr lang="en-US" altLang="zh-CN" sz="2400"/>
              <a:t>of </a:t>
            </a:r>
            <a:r>
              <a:rPr lang="en-US" altLang="zh-CN" sz="2400" smtClean="0"/>
              <a:t>2D </a:t>
            </a:r>
            <a:r>
              <a:rPr lang="en-US" altLang="zh-CN" sz="2400" dirty="0"/>
              <a:t>electrode array</a:t>
            </a:r>
            <a:endParaRPr lang="zh-CN" altLang="en-US" sz="24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View </a:t>
            </a:r>
            <a:r>
              <a:rPr lang="en-US" altLang="zh-CN" dirty="0"/>
              <a:t>of the EWOD </a:t>
            </a:r>
            <a:r>
              <a:rPr lang="en-US" altLang="zh-CN" dirty="0" smtClean="0"/>
              <a:t>Chips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2" y="1946257"/>
            <a:ext cx="4754810" cy="36974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4096" y="6156566"/>
            <a:ext cx="732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Courtesy of K. </a:t>
            </a:r>
            <a:r>
              <a:rPr lang="en-US" altLang="zh-CN" sz="1600" dirty="0" err="1"/>
              <a:t>Chakrabarty</a:t>
            </a:r>
            <a:r>
              <a:rPr lang="en-US" altLang="zh-CN" sz="1600" dirty="0"/>
              <a:t> and F. </a:t>
            </a:r>
            <a:r>
              <a:rPr lang="en-US" altLang="zh-CN" sz="1600" dirty="0" smtClean="0"/>
              <a:t>Su [1]</a:t>
            </a:r>
          </a:p>
          <a:p>
            <a:r>
              <a:rPr lang="en-US" altLang="zh-CN" sz="1600" dirty="0"/>
              <a:t>[1] K. </a:t>
            </a:r>
            <a:r>
              <a:rPr lang="en-US" altLang="zh-CN" sz="1600" dirty="0" err="1"/>
              <a:t>Chakrabarty</a:t>
            </a:r>
            <a:r>
              <a:rPr lang="en-US" altLang="zh-CN" sz="1600" dirty="0"/>
              <a:t> and F. Su, “Digital Microfluidic Biochips”, CRC Press, 2006.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51" y="1809064"/>
            <a:ext cx="3454158" cy="36945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59029" y="5592082"/>
            <a:ext cx="26598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Cross-section View</a:t>
            </a:r>
            <a:endParaRPr lang="zh-CN" alt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93242" y="5540488"/>
            <a:ext cx="13376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Top View</a:t>
            </a:r>
            <a:endParaRPr lang="zh-CN" alt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36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Co-Design of EWOD Chips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293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9787" y="1484524"/>
            <a:ext cx="2484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Fluidic Layer</a:t>
            </a:r>
            <a:endParaRPr lang="zh-CN" alt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07801" y="5176157"/>
            <a:ext cx="2605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Control Layer</a:t>
            </a:r>
            <a:endParaRPr lang="zh-CN" alt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82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Direct Addressing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 addressing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Addressing Schemes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  <p:grpSp>
        <p:nvGrpSpPr>
          <p:cNvPr id="9" name="群組 338"/>
          <p:cNvGrpSpPr>
            <a:grpSpLocks/>
          </p:cNvGrpSpPr>
          <p:nvPr/>
        </p:nvGrpSpPr>
        <p:grpSpPr bwMode="auto">
          <a:xfrm>
            <a:off x="1495425" y="2193925"/>
            <a:ext cx="2335213" cy="2392363"/>
            <a:chOff x="1075661" y="2334277"/>
            <a:chExt cx="2334281" cy="2391966"/>
          </a:xfrm>
        </p:grpSpPr>
        <p:sp>
          <p:nvSpPr>
            <p:cNvPr id="10" name="橢圓 266"/>
            <p:cNvSpPr/>
            <p:nvPr/>
          </p:nvSpPr>
          <p:spPr>
            <a:xfrm>
              <a:off x="1297822" y="2553316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橢圓 281"/>
            <p:cNvSpPr/>
            <p:nvPr/>
          </p:nvSpPr>
          <p:spPr>
            <a:xfrm>
              <a:off x="1296236" y="3183449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橢圓 290"/>
            <p:cNvSpPr/>
            <p:nvPr/>
          </p:nvSpPr>
          <p:spPr>
            <a:xfrm>
              <a:off x="1294649" y="3786599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橢圓 299"/>
            <p:cNvSpPr/>
            <p:nvPr/>
          </p:nvSpPr>
          <p:spPr>
            <a:xfrm>
              <a:off x="1305757" y="4400859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1075661" y="2334277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081063" y="357187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1081063" y="4186243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1081063" y="2949805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8" name="橢圓 326"/>
            <p:cNvSpPr/>
            <p:nvPr/>
          </p:nvSpPr>
          <p:spPr>
            <a:xfrm>
              <a:off x="1892898" y="2545380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橢圓 327"/>
            <p:cNvSpPr/>
            <p:nvPr/>
          </p:nvSpPr>
          <p:spPr>
            <a:xfrm>
              <a:off x="1891310" y="3175512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橢圓 328"/>
            <p:cNvSpPr/>
            <p:nvPr/>
          </p:nvSpPr>
          <p:spPr>
            <a:xfrm>
              <a:off x="1889724" y="3778662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橢圓 329"/>
            <p:cNvSpPr/>
            <p:nvPr/>
          </p:nvSpPr>
          <p:spPr>
            <a:xfrm>
              <a:off x="1902419" y="4392923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橢圓 330"/>
            <p:cNvSpPr/>
            <p:nvPr/>
          </p:nvSpPr>
          <p:spPr>
            <a:xfrm>
              <a:off x="2480038" y="2543792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橢圓 331"/>
            <p:cNvSpPr/>
            <p:nvPr/>
          </p:nvSpPr>
          <p:spPr>
            <a:xfrm>
              <a:off x="2478451" y="3172338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橢圓 332"/>
            <p:cNvSpPr/>
            <p:nvPr/>
          </p:nvSpPr>
          <p:spPr>
            <a:xfrm>
              <a:off x="2476865" y="3775488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橢圓 333"/>
            <p:cNvSpPr/>
            <p:nvPr/>
          </p:nvSpPr>
          <p:spPr>
            <a:xfrm>
              <a:off x="2489559" y="4389749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橢圓 334"/>
            <p:cNvSpPr/>
            <p:nvPr/>
          </p:nvSpPr>
          <p:spPr>
            <a:xfrm>
              <a:off x="3089395" y="2548554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橢圓 335"/>
            <p:cNvSpPr/>
            <p:nvPr/>
          </p:nvSpPr>
          <p:spPr>
            <a:xfrm>
              <a:off x="3087808" y="3177100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橢圓 336"/>
            <p:cNvSpPr/>
            <p:nvPr/>
          </p:nvSpPr>
          <p:spPr>
            <a:xfrm>
              <a:off x="3086221" y="3780250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橢圓 337"/>
            <p:cNvSpPr/>
            <p:nvPr/>
          </p:nvSpPr>
          <p:spPr>
            <a:xfrm>
              <a:off x="3098916" y="4394510"/>
              <a:ext cx="107907" cy="10793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678669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74546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674546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674546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269863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2265740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2265740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2265740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2869942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2865819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65819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2865819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</p:grp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1285875" y="2457450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1287463" y="3082925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1281113" y="3702050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1287463" y="4310063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3624263" y="2457450"/>
            <a:ext cx="5032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3621088" y="3100388"/>
            <a:ext cx="5032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3609975" y="3694113"/>
            <a:ext cx="5048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3635375" y="4308475"/>
            <a:ext cx="50323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rot="5400000">
            <a:off x="2730500" y="2184400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rot="5400000">
            <a:off x="2154238" y="2198688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rot="5400000">
            <a:off x="2738438" y="4564063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rot="5400000">
            <a:off x="2151063" y="4578350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2955925" y="2925763"/>
            <a:ext cx="115093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rot="5400000">
            <a:off x="2900363" y="2976563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40"/>
          <p:cNvSpPr>
            <a:spLocks noChangeShapeType="1"/>
          </p:cNvSpPr>
          <p:nvPr/>
        </p:nvSpPr>
        <p:spPr bwMode="auto">
          <a:xfrm>
            <a:off x="2944813" y="3536950"/>
            <a:ext cx="11874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 rot="5400000">
            <a:off x="2903538" y="3590925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1282700" y="3536950"/>
            <a:ext cx="10795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40"/>
          <p:cNvSpPr>
            <a:spLocks noChangeShapeType="1"/>
          </p:cNvSpPr>
          <p:nvPr/>
        </p:nvSpPr>
        <p:spPr bwMode="auto">
          <a:xfrm rot="5400000">
            <a:off x="2311400" y="3576638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1293813" y="2941638"/>
            <a:ext cx="10795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 rot="5400000">
            <a:off x="2311400" y="2986088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Text Box 71"/>
          <p:cNvSpPr txBox="1">
            <a:spLocks noChangeArrowheads="1"/>
          </p:cNvSpPr>
          <p:nvPr/>
        </p:nvSpPr>
        <p:spPr bwMode="auto">
          <a:xfrm>
            <a:off x="1420813" y="1554163"/>
            <a:ext cx="1839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wires </a:t>
            </a:r>
          </a:p>
        </p:txBody>
      </p:sp>
      <p:sp>
        <p:nvSpPr>
          <p:cNvPr id="63" name="Line 72"/>
          <p:cNvSpPr>
            <a:spLocks noChangeShapeType="1"/>
          </p:cNvSpPr>
          <p:nvPr/>
        </p:nvSpPr>
        <p:spPr bwMode="auto">
          <a:xfrm flipH="1">
            <a:off x="1573213" y="1876425"/>
            <a:ext cx="5715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Text Box 71"/>
          <p:cNvSpPr txBox="1">
            <a:spLocks noChangeArrowheads="1"/>
          </p:cNvSpPr>
          <p:nvPr/>
        </p:nvSpPr>
        <p:spPr bwMode="auto">
          <a:xfrm>
            <a:off x="1414463" y="4851400"/>
            <a:ext cx="15065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</a:p>
        </p:txBody>
      </p:sp>
      <p:sp>
        <p:nvSpPr>
          <p:cNvPr id="65" name="Line 72"/>
          <p:cNvSpPr>
            <a:spLocks noChangeShapeType="1"/>
          </p:cNvSpPr>
          <p:nvPr/>
        </p:nvSpPr>
        <p:spPr bwMode="auto">
          <a:xfrm flipH="1" flipV="1">
            <a:off x="1638300" y="4471988"/>
            <a:ext cx="357188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72"/>
          <p:cNvSpPr>
            <a:spLocks noChangeShapeType="1"/>
          </p:cNvSpPr>
          <p:nvPr/>
        </p:nvSpPr>
        <p:spPr bwMode="auto">
          <a:xfrm flipV="1">
            <a:off x="1985963" y="4479925"/>
            <a:ext cx="292100" cy="414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72"/>
          <p:cNvSpPr>
            <a:spLocks noChangeShapeType="1"/>
          </p:cNvSpPr>
          <p:nvPr/>
        </p:nvSpPr>
        <p:spPr bwMode="auto">
          <a:xfrm>
            <a:off x="2144713" y="1885950"/>
            <a:ext cx="204787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3349625" y="1693863"/>
            <a:ext cx="51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 rot="10800000" flipV="1">
            <a:off x="3563938" y="1985963"/>
            <a:ext cx="0" cy="415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文字方塊 370"/>
          <p:cNvSpPr txBox="1">
            <a:spLocks noChangeArrowheads="1"/>
          </p:cNvSpPr>
          <p:nvPr/>
        </p:nvSpPr>
        <p:spPr bwMode="auto">
          <a:xfrm>
            <a:off x="1849438" y="2490788"/>
            <a:ext cx="142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字方塊 371"/>
          <p:cNvSpPr txBox="1">
            <a:spLocks noChangeArrowheads="1"/>
          </p:cNvSpPr>
          <p:nvPr/>
        </p:nvSpPr>
        <p:spPr bwMode="auto">
          <a:xfrm>
            <a:off x="2449513" y="248443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字方塊 372"/>
          <p:cNvSpPr txBox="1">
            <a:spLocks noChangeArrowheads="1"/>
          </p:cNvSpPr>
          <p:nvPr/>
        </p:nvSpPr>
        <p:spPr bwMode="auto">
          <a:xfrm>
            <a:off x="3052763" y="2490788"/>
            <a:ext cx="142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字方塊 373"/>
          <p:cNvSpPr txBox="1">
            <a:spLocks noChangeArrowheads="1"/>
          </p:cNvSpPr>
          <p:nvPr/>
        </p:nvSpPr>
        <p:spPr bwMode="auto">
          <a:xfrm>
            <a:off x="3652838" y="2486025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字方塊 374"/>
          <p:cNvSpPr txBox="1">
            <a:spLocks noChangeArrowheads="1"/>
          </p:cNvSpPr>
          <p:nvPr/>
        </p:nvSpPr>
        <p:spPr bwMode="auto">
          <a:xfrm>
            <a:off x="1841500" y="3095625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字方塊 375"/>
          <p:cNvSpPr txBox="1">
            <a:spLocks noChangeArrowheads="1"/>
          </p:cNvSpPr>
          <p:nvPr/>
        </p:nvSpPr>
        <p:spPr bwMode="auto">
          <a:xfrm>
            <a:off x="2438400" y="310038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文字方塊 376"/>
          <p:cNvSpPr txBox="1">
            <a:spLocks noChangeArrowheads="1"/>
          </p:cNvSpPr>
          <p:nvPr/>
        </p:nvSpPr>
        <p:spPr bwMode="auto">
          <a:xfrm>
            <a:off x="3041650" y="310038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字方塊 377"/>
          <p:cNvSpPr txBox="1">
            <a:spLocks noChangeArrowheads="1"/>
          </p:cNvSpPr>
          <p:nvPr/>
        </p:nvSpPr>
        <p:spPr bwMode="auto">
          <a:xfrm>
            <a:off x="3644900" y="310038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字方塊 378"/>
          <p:cNvSpPr txBox="1">
            <a:spLocks noChangeArrowheads="1"/>
          </p:cNvSpPr>
          <p:nvPr/>
        </p:nvSpPr>
        <p:spPr bwMode="auto">
          <a:xfrm>
            <a:off x="1844675" y="3725863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字方塊 379"/>
          <p:cNvSpPr txBox="1">
            <a:spLocks noChangeArrowheads="1"/>
          </p:cNvSpPr>
          <p:nvPr/>
        </p:nvSpPr>
        <p:spPr bwMode="auto">
          <a:xfrm>
            <a:off x="2341563" y="3722688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字方塊 380"/>
          <p:cNvSpPr txBox="1">
            <a:spLocks noChangeArrowheads="1"/>
          </p:cNvSpPr>
          <p:nvPr/>
        </p:nvSpPr>
        <p:spPr bwMode="auto">
          <a:xfrm>
            <a:off x="2957513" y="3722688"/>
            <a:ext cx="35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文字方塊 381"/>
          <p:cNvSpPr txBox="1">
            <a:spLocks noChangeArrowheads="1"/>
          </p:cNvSpPr>
          <p:nvPr/>
        </p:nvSpPr>
        <p:spPr bwMode="auto">
          <a:xfrm>
            <a:off x="3548063" y="3722688"/>
            <a:ext cx="43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字方塊 382"/>
          <p:cNvSpPr txBox="1">
            <a:spLocks noChangeArrowheads="1"/>
          </p:cNvSpPr>
          <p:nvPr/>
        </p:nvSpPr>
        <p:spPr bwMode="auto">
          <a:xfrm>
            <a:off x="1755775" y="4322763"/>
            <a:ext cx="428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字方塊 383"/>
          <p:cNvSpPr txBox="1">
            <a:spLocks noChangeArrowheads="1"/>
          </p:cNvSpPr>
          <p:nvPr/>
        </p:nvSpPr>
        <p:spPr bwMode="auto">
          <a:xfrm>
            <a:off x="2344738" y="4319588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字方塊 384"/>
          <p:cNvSpPr txBox="1">
            <a:spLocks noChangeArrowheads="1"/>
          </p:cNvSpPr>
          <p:nvPr/>
        </p:nvSpPr>
        <p:spPr bwMode="auto">
          <a:xfrm>
            <a:off x="2921000" y="4319588"/>
            <a:ext cx="39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字方塊 385"/>
          <p:cNvSpPr txBox="1">
            <a:spLocks noChangeArrowheads="1"/>
          </p:cNvSpPr>
          <p:nvPr/>
        </p:nvSpPr>
        <p:spPr bwMode="auto">
          <a:xfrm>
            <a:off x="3544888" y="4319588"/>
            <a:ext cx="434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71"/>
          <p:cNvSpPr txBox="1">
            <a:spLocks noChangeArrowheads="1"/>
          </p:cNvSpPr>
          <p:nvPr/>
        </p:nvSpPr>
        <p:spPr bwMode="auto">
          <a:xfrm>
            <a:off x="2868613" y="4779963"/>
            <a:ext cx="1412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Control pins</a:t>
            </a:r>
          </a:p>
        </p:txBody>
      </p:sp>
      <p:sp>
        <p:nvSpPr>
          <p:cNvPr id="87" name="Line 72"/>
          <p:cNvSpPr>
            <a:spLocks noChangeShapeType="1"/>
          </p:cNvSpPr>
          <p:nvPr/>
        </p:nvSpPr>
        <p:spPr bwMode="auto">
          <a:xfrm flipH="1" flipV="1">
            <a:off x="3084513" y="4545013"/>
            <a:ext cx="34290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" name="Line 72"/>
          <p:cNvSpPr>
            <a:spLocks noChangeShapeType="1"/>
          </p:cNvSpPr>
          <p:nvPr/>
        </p:nvSpPr>
        <p:spPr bwMode="auto">
          <a:xfrm flipV="1">
            <a:off x="3421063" y="4545013"/>
            <a:ext cx="30480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4064000" y="2122488"/>
            <a:ext cx="142875" cy="24288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0" name="群組 389"/>
          <p:cNvGrpSpPr>
            <a:grpSpLocks/>
          </p:cNvGrpSpPr>
          <p:nvPr/>
        </p:nvGrpSpPr>
        <p:grpSpPr bwMode="auto">
          <a:xfrm flipV="1">
            <a:off x="4921250" y="2179638"/>
            <a:ext cx="2333625" cy="2390775"/>
            <a:chOff x="1075661" y="2334277"/>
            <a:chExt cx="2334281" cy="2391966"/>
          </a:xfrm>
        </p:grpSpPr>
        <p:sp>
          <p:nvSpPr>
            <p:cNvPr id="91" name="橢圓 390"/>
            <p:cNvSpPr/>
            <p:nvPr/>
          </p:nvSpPr>
          <p:spPr>
            <a:xfrm>
              <a:off x="1296386" y="2553461"/>
              <a:ext cx="109568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橢圓 391"/>
            <p:cNvSpPr/>
            <p:nvPr/>
          </p:nvSpPr>
          <p:spPr>
            <a:xfrm>
              <a:off x="1296386" y="3184013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3" name="橢圓 392"/>
            <p:cNvSpPr/>
            <p:nvPr/>
          </p:nvSpPr>
          <p:spPr>
            <a:xfrm>
              <a:off x="1293210" y="3785975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4" name="橢圓 393"/>
            <p:cNvSpPr/>
            <p:nvPr/>
          </p:nvSpPr>
          <p:spPr>
            <a:xfrm>
              <a:off x="1305914" y="4400644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1075661" y="2334277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1081063" y="357187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1081063" y="4186243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98" name="Rectangle 28"/>
            <p:cNvSpPr>
              <a:spLocks noChangeArrowheads="1"/>
            </p:cNvSpPr>
            <p:nvPr/>
          </p:nvSpPr>
          <p:spPr bwMode="auto">
            <a:xfrm>
              <a:off x="1081063" y="2949805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99" name="橢圓 398"/>
            <p:cNvSpPr/>
            <p:nvPr/>
          </p:nvSpPr>
          <p:spPr>
            <a:xfrm>
              <a:off x="1891865" y="2545520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0" name="橢圓 399"/>
            <p:cNvSpPr/>
            <p:nvPr/>
          </p:nvSpPr>
          <p:spPr>
            <a:xfrm>
              <a:off x="1891865" y="3176071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1" name="橢圓 400"/>
            <p:cNvSpPr/>
            <p:nvPr/>
          </p:nvSpPr>
          <p:spPr>
            <a:xfrm>
              <a:off x="1888689" y="3778034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2" name="橢圓 401"/>
            <p:cNvSpPr/>
            <p:nvPr/>
          </p:nvSpPr>
          <p:spPr>
            <a:xfrm>
              <a:off x="1901393" y="4392702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3" name="橢圓 402"/>
            <p:cNvSpPr/>
            <p:nvPr/>
          </p:nvSpPr>
          <p:spPr>
            <a:xfrm>
              <a:off x="2479405" y="2543931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4" name="橢圓 403"/>
            <p:cNvSpPr/>
            <p:nvPr/>
          </p:nvSpPr>
          <p:spPr>
            <a:xfrm>
              <a:off x="2477818" y="3172895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5" name="橢圓 404"/>
            <p:cNvSpPr/>
            <p:nvPr/>
          </p:nvSpPr>
          <p:spPr>
            <a:xfrm>
              <a:off x="2476230" y="3776445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6" name="橢圓 405"/>
            <p:cNvSpPr/>
            <p:nvPr/>
          </p:nvSpPr>
          <p:spPr>
            <a:xfrm>
              <a:off x="2488933" y="4389525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7" name="橢圓 406"/>
            <p:cNvSpPr/>
            <p:nvPr/>
          </p:nvSpPr>
          <p:spPr>
            <a:xfrm>
              <a:off x="3089177" y="2548697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8" name="橢圓 407"/>
            <p:cNvSpPr/>
            <p:nvPr/>
          </p:nvSpPr>
          <p:spPr>
            <a:xfrm>
              <a:off x="3087589" y="3177660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9" name="橢圓 408"/>
            <p:cNvSpPr/>
            <p:nvPr/>
          </p:nvSpPr>
          <p:spPr>
            <a:xfrm>
              <a:off x="3086001" y="3781210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0" name="橢圓 409"/>
            <p:cNvSpPr/>
            <p:nvPr/>
          </p:nvSpPr>
          <p:spPr>
            <a:xfrm>
              <a:off x="3098705" y="4394291"/>
              <a:ext cx="107980" cy="10800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1678669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1674546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1674546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674546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5" name="Rectangle 28"/>
            <p:cNvSpPr>
              <a:spLocks noChangeArrowheads="1"/>
            </p:cNvSpPr>
            <p:nvPr/>
          </p:nvSpPr>
          <p:spPr bwMode="auto">
            <a:xfrm>
              <a:off x="2269863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2265740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7" name="Rectangle 28"/>
            <p:cNvSpPr>
              <a:spLocks noChangeArrowheads="1"/>
            </p:cNvSpPr>
            <p:nvPr/>
          </p:nvSpPr>
          <p:spPr bwMode="auto">
            <a:xfrm>
              <a:off x="2265740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2265740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2869942" y="2338380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20" name="Rectangle 28"/>
            <p:cNvSpPr>
              <a:spLocks noChangeArrowheads="1"/>
            </p:cNvSpPr>
            <p:nvPr/>
          </p:nvSpPr>
          <p:spPr bwMode="auto">
            <a:xfrm>
              <a:off x="2865819" y="3575979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2865819" y="4180821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auto">
            <a:xfrm>
              <a:off x="2865819" y="2955016"/>
              <a:ext cx="540000" cy="540000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400"/>
            </a:p>
          </p:txBody>
        </p:sp>
      </p:grpSp>
      <p:sp>
        <p:nvSpPr>
          <p:cNvPr id="123" name="Line 40"/>
          <p:cNvSpPr>
            <a:spLocks noChangeShapeType="1"/>
          </p:cNvSpPr>
          <p:nvPr/>
        </p:nvSpPr>
        <p:spPr bwMode="auto">
          <a:xfrm flipV="1">
            <a:off x="5037138" y="4465638"/>
            <a:ext cx="7556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" name="Line 40"/>
          <p:cNvSpPr>
            <a:spLocks noChangeShapeType="1"/>
          </p:cNvSpPr>
          <p:nvPr/>
        </p:nvSpPr>
        <p:spPr bwMode="auto">
          <a:xfrm flipV="1">
            <a:off x="5035550" y="3054350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" name="Line 40"/>
          <p:cNvSpPr>
            <a:spLocks noChangeShapeType="1"/>
          </p:cNvSpPr>
          <p:nvPr/>
        </p:nvSpPr>
        <p:spPr bwMode="auto">
          <a:xfrm rot="16200000" flipV="1">
            <a:off x="5153025" y="2339975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Line 40"/>
          <p:cNvSpPr>
            <a:spLocks noChangeShapeType="1"/>
          </p:cNvSpPr>
          <p:nvPr/>
        </p:nvSpPr>
        <p:spPr bwMode="auto">
          <a:xfrm flipV="1">
            <a:off x="7046913" y="3663950"/>
            <a:ext cx="5397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Line 40"/>
          <p:cNvSpPr>
            <a:spLocks noChangeShapeType="1"/>
          </p:cNvSpPr>
          <p:nvPr/>
        </p:nvSpPr>
        <p:spPr bwMode="auto">
          <a:xfrm flipV="1">
            <a:off x="7035800" y="3070225"/>
            <a:ext cx="5762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Line 40"/>
          <p:cNvSpPr>
            <a:spLocks noChangeShapeType="1"/>
          </p:cNvSpPr>
          <p:nvPr/>
        </p:nvSpPr>
        <p:spPr bwMode="auto">
          <a:xfrm rot="16200000" flipV="1">
            <a:off x="6156325" y="4579938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Line 40"/>
          <p:cNvSpPr>
            <a:spLocks noChangeShapeType="1"/>
          </p:cNvSpPr>
          <p:nvPr/>
        </p:nvSpPr>
        <p:spPr bwMode="auto">
          <a:xfrm rot="16200000" flipV="1">
            <a:off x="5741988" y="4419600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Line 40"/>
          <p:cNvSpPr>
            <a:spLocks noChangeShapeType="1"/>
          </p:cNvSpPr>
          <p:nvPr/>
        </p:nvSpPr>
        <p:spPr bwMode="auto">
          <a:xfrm rot="16200000" flipV="1">
            <a:off x="4344194" y="3763169"/>
            <a:ext cx="140493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Line 40"/>
          <p:cNvSpPr>
            <a:spLocks noChangeShapeType="1"/>
          </p:cNvSpPr>
          <p:nvPr/>
        </p:nvSpPr>
        <p:spPr bwMode="auto">
          <a:xfrm flipV="1">
            <a:off x="6372225" y="3838575"/>
            <a:ext cx="12239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" name="Line 40"/>
          <p:cNvSpPr>
            <a:spLocks noChangeShapeType="1"/>
          </p:cNvSpPr>
          <p:nvPr/>
        </p:nvSpPr>
        <p:spPr bwMode="auto">
          <a:xfrm rot="16200000" flipV="1">
            <a:off x="6326188" y="3789363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Line 40"/>
          <p:cNvSpPr>
            <a:spLocks noChangeShapeType="1"/>
          </p:cNvSpPr>
          <p:nvPr/>
        </p:nvSpPr>
        <p:spPr bwMode="auto">
          <a:xfrm flipV="1">
            <a:off x="6369050" y="3227388"/>
            <a:ext cx="12239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rot="16200000" flipV="1">
            <a:off x="6329363" y="3175000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rot="5400000" flipV="1">
            <a:off x="5093493" y="3612357"/>
            <a:ext cx="11160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" name="Line 40"/>
          <p:cNvSpPr>
            <a:spLocks noChangeShapeType="1"/>
          </p:cNvSpPr>
          <p:nvPr/>
        </p:nvSpPr>
        <p:spPr bwMode="auto">
          <a:xfrm rot="10800000" flipV="1">
            <a:off x="5651500" y="3060700"/>
            <a:ext cx="730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" name="文字方塊 450"/>
          <p:cNvSpPr txBox="1">
            <a:spLocks noChangeArrowheads="1"/>
          </p:cNvSpPr>
          <p:nvPr/>
        </p:nvSpPr>
        <p:spPr bwMode="auto">
          <a:xfrm rot="10800000" flipV="1">
            <a:off x="5216525" y="4149725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字方塊 451"/>
          <p:cNvSpPr txBox="1">
            <a:spLocks noChangeArrowheads="1"/>
          </p:cNvSpPr>
          <p:nvPr/>
        </p:nvSpPr>
        <p:spPr bwMode="auto">
          <a:xfrm rot="10800000" flipV="1">
            <a:off x="5822950" y="4159250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字方塊 452"/>
          <p:cNvSpPr txBox="1">
            <a:spLocks noChangeArrowheads="1"/>
          </p:cNvSpPr>
          <p:nvPr/>
        </p:nvSpPr>
        <p:spPr bwMode="auto">
          <a:xfrm rot="10800000" flipV="1">
            <a:off x="6403975" y="4159250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文字方塊 453"/>
          <p:cNvSpPr txBox="1">
            <a:spLocks noChangeArrowheads="1"/>
          </p:cNvSpPr>
          <p:nvPr/>
        </p:nvSpPr>
        <p:spPr bwMode="auto">
          <a:xfrm rot="10800000" flipV="1">
            <a:off x="6756400" y="4149725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文字方塊 454"/>
          <p:cNvSpPr txBox="1">
            <a:spLocks noChangeArrowheads="1"/>
          </p:cNvSpPr>
          <p:nvPr/>
        </p:nvSpPr>
        <p:spPr bwMode="auto">
          <a:xfrm rot="10800000" flipV="1">
            <a:off x="5214938" y="364013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文字方塊 455"/>
          <p:cNvSpPr txBox="1">
            <a:spLocks noChangeArrowheads="1"/>
          </p:cNvSpPr>
          <p:nvPr/>
        </p:nvSpPr>
        <p:spPr bwMode="auto">
          <a:xfrm rot="10800000" flipV="1">
            <a:off x="5846763" y="3640138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文字方塊 456"/>
          <p:cNvSpPr txBox="1">
            <a:spLocks noChangeArrowheads="1"/>
          </p:cNvSpPr>
          <p:nvPr/>
        </p:nvSpPr>
        <p:spPr bwMode="auto">
          <a:xfrm rot="10800000" flipV="1">
            <a:off x="6424613" y="3532188"/>
            <a:ext cx="142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文字方塊 457"/>
          <p:cNvSpPr txBox="1">
            <a:spLocks noChangeArrowheads="1"/>
          </p:cNvSpPr>
          <p:nvPr/>
        </p:nvSpPr>
        <p:spPr bwMode="auto">
          <a:xfrm rot="10800000" flipV="1">
            <a:off x="6734175" y="3532188"/>
            <a:ext cx="142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文字方塊 458"/>
          <p:cNvSpPr txBox="1">
            <a:spLocks noChangeArrowheads="1"/>
          </p:cNvSpPr>
          <p:nvPr/>
        </p:nvSpPr>
        <p:spPr bwMode="auto">
          <a:xfrm rot="10800000" flipV="1">
            <a:off x="5189538" y="2914650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文字方塊 460"/>
          <p:cNvSpPr txBox="1">
            <a:spLocks noChangeArrowheads="1"/>
          </p:cNvSpPr>
          <p:nvPr/>
        </p:nvSpPr>
        <p:spPr bwMode="auto">
          <a:xfrm rot="10800000" flipV="1">
            <a:off x="6381750" y="2930525"/>
            <a:ext cx="357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文字方塊 461"/>
          <p:cNvSpPr txBox="1">
            <a:spLocks noChangeArrowheads="1"/>
          </p:cNvSpPr>
          <p:nvPr/>
        </p:nvSpPr>
        <p:spPr bwMode="auto">
          <a:xfrm rot="10800000" flipV="1">
            <a:off x="6710363" y="2909888"/>
            <a:ext cx="434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文字方塊 462"/>
          <p:cNvSpPr txBox="1">
            <a:spLocks noChangeArrowheads="1"/>
          </p:cNvSpPr>
          <p:nvPr/>
        </p:nvSpPr>
        <p:spPr bwMode="auto">
          <a:xfrm rot="10800000" flipV="1">
            <a:off x="4929188" y="2297113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文字方塊 463"/>
          <p:cNvSpPr txBox="1">
            <a:spLocks noChangeArrowheads="1"/>
          </p:cNvSpPr>
          <p:nvPr/>
        </p:nvSpPr>
        <p:spPr bwMode="auto">
          <a:xfrm rot="10800000" flipV="1">
            <a:off x="5789613" y="2305050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文字方塊 464"/>
          <p:cNvSpPr txBox="1">
            <a:spLocks noChangeArrowheads="1"/>
          </p:cNvSpPr>
          <p:nvPr/>
        </p:nvSpPr>
        <p:spPr bwMode="auto">
          <a:xfrm rot="10800000" flipV="1">
            <a:off x="6392863" y="2311400"/>
            <a:ext cx="396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文字方塊 465"/>
          <p:cNvSpPr txBox="1">
            <a:spLocks noChangeArrowheads="1"/>
          </p:cNvSpPr>
          <p:nvPr/>
        </p:nvSpPr>
        <p:spPr bwMode="auto">
          <a:xfrm rot="10800000" flipV="1">
            <a:off x="6688138" y="2306638"/>
            <a:ext cx="4349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 rot="16200000" flipV="1">
            <a:off x="6963569" y="4206082"/>
            <a:ext cx="714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" name="Line 40"/>
          <p:cNvSpPr>
            <a:spLocks noChangeShapeType="1"/>
          </p:cNvSpPr>
          <p:nvPr/>
        </p:nvSpPr>
        <p:spPr bwMode="auto">
          <a:xfrm rot="16200000" flipV="1">
            <a:off x="5170487" y="4206876"/>
            <a:ext cx="730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" name="Line 40"/>
          <p:cNvSpPr>
            <a:spLocks noChangeShapeType="1"/>
          </p:cNvSpPr>
          <p:nvPr/>
        </p:nvSpPr>
        <p:spPr bwMode="auto">
          <a:xfrm flipV="1">
            <a:off x="5203825" y="4175125"/>
            <a:ext cx="23050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5" name="Line 40"/>
          <p:cNvSpPr>
            <a:spLocks noChangeShapeType="1"/>
          </p:cNvSpPr>
          <p:nvPr/>
        </p:nvSpPr>
        <p:spPr bwMode="auto">
          <a:xfrm flipV="1">
            <a:off x="4618038" y="3813175"/>
            <a:ext cx="431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" name="文字方塊 475"/>
          <p:cNvSpPr txBox="1">
            <a:spLocks noChangeArrowheads="1"/>
          </p:cNvSpPr>
          <p:nvPr/>
        </p:nvSpPr>
        <p:spPr bwMode="auto">
          <a:xfrm rot="10800000" flipV="1">
            <a:off x="5794375" y="2914650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Line 40"/>
          <p:cNvSpPr>
            <a:spLocks noChangeShapeType="1"/>
          </p:cNvSpPr>
          <p:nvPr/>
        </p:nvSpPr>
        <p:spPr bwMode="auto">
          <a:xfrm flipV="1">
            <a:off x="5861050" y="3670300"/>
            <a:ext cx="1444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" name="Line 40"/>
          <p:cNvSpPr>
            <a:spLocks noChangeShapeType="1"/>
          </p:cNvSpPr>
          <p:nvPr/>
        </p:nvSpPr>
        <p:spPr bwMode="auto">
          <a:xfrm rot="5400000" flipV="1">
            <a:off x="5459413" y="3141663"/>
            <a:ext cx="10795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" name="Line 40"/>
          <p:cNvSpPr>
            <a:spLocks noChangeShapeType="1"/>
          </p:cNvSpPr>
          <p:nvPr/>
        </p:nvSpPr>
        <p:spPr bwMode="auto">
          <a:xfrm flipV="1">
            <a:off x="5256213" y="3668713"/>
            <a:ext cx="1428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 rot="5400000" flipV="1">
            <a:off x="4780756" y="3056732"/>
            <a:ext cx="12239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5389563" y="2454275"/>
            <a:ext cx="3603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2" name="Line 40"/>
          <p:cNvSpPr>
            <a:spLocks noChangeShapeType="1"/>
          </p:cNvSpPr>
          <p:nvPr/>
        </p:nvSpPr>
        <p:spPr bwMode="auto">
          <a:xfrm rot="16200000" flipV="1">
            <a:off x="6950075" y="2347913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" name="Line 40"/>
          <p:cNvSpPr>
            <a:spLocks noChangeShapeType="1"/>
          </p:cNvSpPr>
          <p:nvPr/>
        </p:nvSpPr>
        <p:spPr bwMode="auto">
          <a:xfrm flipV="1">
            <a:off x="5207000" y="2293938"/>
            <a:ext cx="2411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" name="Line 40"/>
          <p:cNvSpPr>
            <a:spLocks noChangeShapeType="1"/>
          </p:cNvSpPr>
          <p:nvPr/>
        </p:nvSpPr>
        <p:spPr bwMode="auto">
          <a:xfrm flipV="1">
            <a:off x="5992813" y="2608263"/>
            <a:ext cx="16192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" name="Line 40"/>
          <p:cNvSpPr>
            <a:spLocks noChangeShapeType="1"/>
          </p:cNvSpPr>
          <p:nvPr/>
        </p:nvSpPr>
        <p:spPr bwMode="auto">
          <a:xfrm flipV="1">
            <a:off x="4635500" y="2608263"/>
            <a:ext cx="7556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 flipV="1">
            <a:off x="7500938" y="2201863"/>
            <a:ext cx="142875" cy="24288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7" name="Text Box 71"/>
          <p:cNvSpPr txBox="1">
            <a:spLocks noChangeArrowheads="1"/>
          </p:cNvSpPr>
          <p:nvPr/>
        </p:nvSpPr>
        <p:spPr bwMode="auto">
          <a:xfrm>
            <a:off x="4865688" y="1465263"/>
            <a:ext cx="2455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Electrodes that share the same control pin</a:t>
            </a:r>
          </a:p>
        </p:txBody>
      </p:sp>
      <p:sp>
        <p:nvSpPr>
          <p:cNvPr id="168" name="Line 72"/>
          <p:cNvSpPr>
            <a:spLocks noChangeShapeType="1"/>
          </p:cNvSpPr>
          <p:nvPr/>
        </p:nvSpPr>
        <p:spPr bwMode="auto">
          <a:xfrm flipH="1">
            <a:off x="5072063" y="1908175"/>
            <a:ext cx="500062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9" name="文字方塊 494"/>
          <p:cNvSpPr txBox="1">
            <a:spLocks noChangeArrowheads="1"/>
          </p:cNvSpPr>
          <p:nvPr/>
        </p:nvSpPr>
        <p:spPr bwMode="auto">
          <a:xfrm>
            <a:off x="1581150" y="5595938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Addressing</a:t>
            </a:r>
          </a:p>
          <a:p>
            <a:pPr eaLnBrk="1" hangingPunct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Control pins: 16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文字方塊 499"/>
          <p:cNvSpPr txBox="1">
            <a:spLocks noChangeArrowheads="1"/>
          </p:cNvSpPr>
          <p:nvPr/>
        </p:nvSpPr>
        <p:spPr bwMode="auto">
          <a:xfrm>
            <a:off x="4656931" y="5589654"/>
            <a:ext cx="269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Broadcast addressing</a:t>
            </a:r>
          </a:p>
          <a:p>
            <a:pPr eaLnBrk="1" hangingPunct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Control pins: 10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Line 72"/>
          <p:cNvSpPr>
            <a:spLocks noChangeShapeType="1"/>
          </p:cNvSpPr>
          <p:nvPr/>
        </p:nvSpPr>
        <p:spPr bwMode="auto">
          <a:xfrm>
            <a:off x="5572125" y="1920875"/>
            <a:ext cx="1260475" cy="325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" name="Line 40"/>
          <p:cNvSpPr>
            <a:spLocks noChangeShapeType="1"/>
          </p:cNvSpPr>
          <p:nvPr/>
        </p:nvSpPr>
        <p:spPr bwMode="auto">
          <a:xfrm rot="16200000" flipV="1">
            <a:off x="6330950" y="2563813"/>
            <a:ext cx="107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25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Broadcast Addressing </a:t>
            </a:r>
            <a:r>
              <a:rPr lang="en-US" altLang="zh-TW" dirty="0"/>
              <a:t>Scheme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24300" y="1692275"/>
            <a:ext cx="627063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手繪多邊形 31"/>
          <p:cNvSpPr/>
          <p:nvPr/>
        </p:nvSpPr>
        <p:spPr>
          <a:xfrm rot="16200000">
            <a:off x="4340225" y="1855788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24413" y="1693863"/>
            <a:ext cx="627062" cy="619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手繪多邊形 66"/>
          <p:cNvSpPr/>
          <p:nvPr/>
        </p:nvSpPr>
        <p:spPr>
          <a:xfrm>
            <a:off x="4832350" y="2281238"/>
            <a:ext cx="611188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手繪多邊形 67"/>
          <p:cNvSpPr/>
          <p:nvPr/>
        </p:nvSpPr>
        <p:spPr>
          <a:xfrm rot="16200000">
            <a:off x="5253038" y="1857375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手繪多邊形 68"/>
          <p:cNvSpPr/>
          <p:nvPr/>
        </p:nvSpPr>
        <p:spPr>
          <a:xfrm rot="5400000">
            <a:off x="4407694" y="1875631"/>
            <a:ext cx="612775" cy="284163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手繪多邊形 69"/>
          <p:cNvSpPr/>
          <p:nvPr/>
        </p:nvSpPr>
        <p:spPr>
          <a:xfrm>
            <a:off x="4832350" y="2281238"/>
            <a:ext cx="611188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手繪多邊形 70"/>
          <p:cNvSpPr/>
          <p:nvPr/>
        </p:nvSpPr>
        <p:spPr>
          <a:xfrm flipH="1" flipV="1">
            <a:off x="4824413" y="1446213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8338" y="1693863"/>
            <a:ext cx="627062" cy="619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手繪多邊形 74"/>
          <p:cNvSpPr/>
          <p:nvPr/>
        </p:nvSpPr>
        <p:spPr>
          <a:xfrm>
            <a:off x="5756275" y="2281238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手繪多邊形 75"/>
          <p:cNvSpPr/>
          <p:nvPr/>
        </p:nvSpPr>
        <p:spPr>
          <a:xfrm rot="16200000">
            <a:off x="6177756" y="1856582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手繪多邊形 76"/>
          <p:cNvSpPr/>
          <p:nvPr/>
        </p:nvSpPr>
        <p:spPr>
          <a:xfrm rot="5400000">
            <a:off x="5331619" y="1875631"/>
            <a:ext cx="612775" cy="284163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手繪多邊形 77"/>
          <p:cNvSpPr/>
          <p:nvPr/>
        </p:nvSpPr>
        <p:spPr>
          <a:xfrm>
            <a:off x="5756275" y="2281238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手繪多邊形 78"/>
          <p:cNvSpPr/>
          <p:nvPr/>
        </p:nvSpPr>
        <p:spPr>
          <a:xfrm flipH="1" flipV="1">
            <a:off x="5749925" y="1446213"/>
            <a:ext cx="611188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6863" y="1693863"/>
            <a:ext cx="627062" cy="619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手繪多邊形 82"/>
          <p:cNvSpPr/>
          <p:nvPr/>
        </p:nvSpPr>
        <p:spPr>
          <a:xfrm>
            <a:off x="6654800" y="2281238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手繪多邊形 83"/>
          <p:cNvSpPr/>
          <p:nvPr/>
        </p:nvSpPr>
        <p:spPr>
          <a:xfrm rot="16200000">
            <a:off x="7064375" y="1857375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手繪多邊形 84"/>
          <p:cNvSpPr/>
          <p:nvPr/>
        </p:nvSpPr>
        <p:spPr>
          <a:xfrm rot="5400000">
            <a:off x="6230144" y="1875631"/>
            <a:ext cx="612775" cy="284163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手繪多邊形 85"/>
          <p:cNvSpPr/>
          <p:nvPr/>
        </p:nvSpPr>
        <p:spPr>
          <a:xfrm>
            <a:off x="6654800" y="2281238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手繪多邊形 86"/>
          <p:cNvSpPr/>
          <p:nvPr/>
        </p:nvSpPr>
        <p:spPr>
          <a:xfrm flipH="1" flipV="1">
            <a:off x="6648450" y="1446213"/>
            <a:ext cx="611188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3325" y="1692275"/>
            <a:ext cx="627063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106613" y="1698625"/>
            <a:ext cx="627062" cy="619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6" name="群組 26"/>
          <p:cNvGrpSpPr/>
          <p:nvPr/>
        </p:nvGrpSpPr>
        <p:grpSpPr>
          <a:xfrm>
            <a:off x="1853659" y="1443893"/>
            <a:ext cx="1129151" cy="1118243"/>
            <a:chOff x="3275856" y="725330"/>
            <a:chExt cx="2161951" cy="2141066"/>
          </a:xfrm>
          <a:solidFill>
            <a:schemeClr val="bg1">
              <a:lumMod val="75000"/>
            </a:schemeClr>
          </a:solidFill>
        </p:grpSpPr>
        <p:sp>
          <p:nvSpPr>
            <p:cNvPr id="27" name="手繪多邊形 45"/>
            <p:cNvSpPr/>
            <p:nvPr/>
          </p:nvSpPr>
          <p:spPr>
            <a:xfrm>
              <a:off x="3772884" y="2322214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手繪多邊形 46"/>
            <p:cNvSpPr/>
            <p:nvPr/>
          </p:nvSpPr>
          <p:spPr>
            <a:xfrm rot="16200000">
              <a:off x="4580053" y="151173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手繪多邊形 47"/>
            <p:cNvSpPr/>
            <p:nvPr/>
          </p:nvSpPr>
          <p:spPr>
            <a:xfrm rot="5400000">
              <a:off x="2960878" y="1546621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手繪多邊形 48"/>
            <p:cNvSpPr/>
            <p:nvPr/>
          </p:nvSpPr>
          <p:spPr>
            <a:xfrm>
              <a:off x="3772884" y="232362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手繪多邊形 49"/>
            <p:cNvSpPr/>
            <p:nvPr/>
          </p:nvSpPr>
          <p:spPr>
            <a:xfrm flipH="1" flipV="1">
              <a:off x="3759762" y="72533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群組 27"/>
          <p:cNvGrpSpPr/>
          <p:nvPr/>
        </p:nvGrpSpPr>
        <p:grpSpPr>
          <a:xfrm>
            <a:off x="951053" y="1443893"/>
            <a:ext cx="1129151" cy="1118243"/>
            <a:chOff x="3275856" y="725330"/>
            <a:chExt cx="2161951" cy="2141066"/>
          </a:xfrm>
          <a:solidFill>
            <a:schemeClr val="bg1">
              <a:lumMod val="75000"/>
            </a:schemeClr>
          </a:solidFill>
        </p:grpSpPr>
        <p:sp>
          <p:nvSpPr>
            <p:cNvPr id="33" name="手繪多邊形 40"/>
            <p:cNvSpPr/>
            <p:nvPr/>
          </p:nvSpPr>
          <p:spPr>
            <a:xfrm>
              <a:off x="3772884" y="2322214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手繪多邊形 41"/>
            <p:cNvSpPr/>
            <p:nvPr/>
          </p:nvSpPr>
          <p:spPr>
            <a:xfrm rot="16200000">
              <a:off x="4580053" y="151173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手繪多邊形 42"/>
            <p:cNvSpPr/>
            <p:nvPr/>
          </p:nvSpPr>
          <p:spPr>
            <a:xfrm rot="5400000">
              <a:off x="2960878" y="1546621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手繪多邊形 43"/>
            <p:cNvSpPr/>
            <p:nvPr/>
          </p:nvSpPr>
          <p:spPr>
            <a:xfrm>
              <a:off x="3772884" y="232362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手繪多邊形 44"/>
            <p:cNvSpPr/>
            <p:nvPr/>
          </p:nvSpPr>
          <p:spPr>
            <a:xfrm flipH="1" flipV="1">
              <a:off x="3759762" y="725330"/>
              <a:ext cx="1172732" cy="542776"/>
            </a:xfrm>
            <a:custGeom>
              <a:avLst/>
              <a:gdLst>
                <a:gd name="connsiteX0" fmla="*/ 0 w 7207250"/>
                <a:gd name="connsiteY0" fmla="*/ 376634 h 3335735"/>
                <a:gd name="connsiteX1" fmla="*/ 596900 w 7207250"/>
                <a:gd name="connsiteY1" fmla="*/ 382984 h 3335735"/>
                <a:gd name="connsiteX2" fmla="*/ 1193800 w 7207250"/>
                <a:gd name="connsiteY2" fmla="*/ 3329384 h 3335735"/>
                <a:gd name="connsiteX3" fmla="*/ 1816100 w 7207250"/>
                <a:gd name="connsiteY3" fmla="*/ 370284 h 3335735"/>
                <a:gd name="connsiteX4" fmla="*/ 2400300 w 7207250"/>
                <a:gd name="connsiteY4" fmla="*/ 370284 h 3335735"/>
                <a:gd name="connsiteX5" fmla="*/ 3041650 w 7207250"/>
                <a:gd name="connsiteY5" fmla="*/ 3335734 h 3335735"/>
                <a:gd name="connsiteX6" fmla="*/ 3625850 w 7207250"/>
                <a:gd name="connsiteY6" fmla="*/ 376634 h 3335735"/>
                <a:gd name="connsiteX7" fmla="*/ 4248150 w 7207250"/>
                <a:gd name="connsiteY7" fmla="*/ 376634 h 3335735"/>
                <a:gd name="connsiteX8" fmla="*/ 4851400 w 7207250"/>
                <a:gd name="connsiteY8" fmla="*/ 3335734 h 3335735"/>
                <a:gd name="connsiteX9" fmla="*/ 5480050 w 7207250"/>
                <a:gd name="connsiteY9" fmla="*/ 389334 h 3335735"/>
                <a:gd name="connsiteX10" fmla="*/ 7207250 w 7207250"/>
                <a:gd name="connsiteY10" fmla="*/ 325834 h 3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0" h="3335735">
                  <a:moveTo>
                    <a:pt x="0" y="376634"/>
                  </a:moveTo>
                  <a:cubicBezTo>
                    <a:pt x="198966" y="133746"/>
                    <a:pt x="397933" y="-109141"/>
                    <a:pt x="596900" y="382984"/>
                  </a:cubicBezTo>
                  <a:cubicBezTo>
                    <a:pt x="795867" y="875109"/>
                    <a:pt x="990600" y="3331501"/>
                    <a:pt x="1193800" y="3329384"/>
                  </a:cubicBezTo>
                  <a:cubicBezTo>
                    <a:pt x="1397000" y="3327267"/>
                    <a:pt x="1615017" y="863467"/>
                    <a:pt x="1816100" y="370284"/>
                  </a:cubicBezTo>
                  <a:cubicBezTo>
                    <a:pt x="2017183" y="-122899"/>
                    <a:pt x="2196042" y="-123958"/>
                    <a:pt x="2400300" y="370284"/>
                  </a:cubicBezTo>
                  <a:cubicBezTo>
                    <a:pt x="2604558" y="864526"/>
                    <a:pt x="2837392" y="3334676"/>
                    <a:pt x="3041650" y="3335734"/>
                  </a:cubicBezTo>
                  <a:cubicBezTo>
                    <a:pt x="3245908" y="3336792"/>
                    <a:pt x="3424767" y="869817"/>
                    <a:pt x="3625850" y="376634"/>
                  </a:cubicBezTo>
                  <a:cubicBezTo>
                    <a:pt x="3826933" y="-116549"/>
                    <a:pt x="4043892" y="-116549"/>
                    <a:pt x="4248150" y="376634"/>
                  </a:cubicBezTo>
                  <a:cubicBezTo>
                    <a:pt x="4452408" y="869817"/>
                    <a:pt x="4646083" y="3333617"/>
                    <a:pt x="4851400" y="3335734"/>
                  </a:cubicBezTo>
                  <a:cubicBezTo>
                    <a:pt x="5056717" y="3337851"/>
                    <a:pt x="5087408" y="890984"/>
                    <a:pt x="5480050" y="389334"/>
                  </a:cubicBezTo>
                  <a:cubicBezTo>
                    <a:pt x="5872692" y="-112316"/>
                    <a:pt x="6539971" y="106759"/>
                    <a:pt x="7207250" y="32583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009900" y="1687513"/>
            <a:ext cx="627063" cy="619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手繪多邊形 35"/>
          <p:cNvSpPr/>
          <p:nvPr/>
        </p:nvSpPr>
        <p:spPr>
          <a:xfrm>
            <a:off x="3016250" y="2271713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手繪多邊形 36"/>
          <p:cNvSpPr/>
          <p:nvPr/>
        </p:nvSpPr>
        <p:spPr>
          <a:xfrm rot="16200000">
            <a:off x="3437731" y="1847057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手繪多邊形 37"/>
          <p:cNvSpPr/>
          <p:nvPr/>
        </p:nvSpPr>
        <p:spPr>
          <a:xfrm rot="5400000">
            <a:off x="2591594" y="1866106"/>
            <a:ext cx="612775" cy="284163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手繪多邊形 38"/>
          <p:cNvSpPr/>
          <p:nvPr/>
        </p:nvSpPr>
        <p:spPr>
          <a:xfrm>
            <a:off x="3016250" y="2271713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手繪多邊形 39"/>
          <p:cNvSpPr/>
          <p:nvPr/>
        </p:nvSpPr>
        <p:spPr>
          <a:xfrm flipH="1" flipV="1">
            <a:off x="3008313" y="1436688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手繪多邊形 30"/>
          <p:cNvSpPr/>
          <p:nvPr/>
        </p:nvSpPr>
        <p:spPr>
          <a:xfrm>
            <a:off x="3917950" y="2278063"/>
            <a:ext cx="612775" cy="284162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手繪多邊形 32"/>
          <p:cNvSpPr/>
          <p:nvPr/>
        </p:nvSpPr>
        <p:spPr>
          <a:xfrm rot="5400000">
            <a:off x="3494882" y="1874044"/>
            <a:ext cx="611187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手繪多邊形 33"/>
          <p:cNvSpPr/>
          <p:nvPr/>
        </p:nvSpPr>
        <p:spPr>
          <a:xfrm>
            <a:off x="3917950" y="2279650"/>
            <a:ext cx="612775" cy="282575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手繪多邊形 34"/>
          <p:cNvSpPr/>
          <p:nvPr/>
        </p:nvSpPr>
        <p:spPr>
          <a:xfrm flipH="1" flipV="1">
            <a:off x="3911600" y="1444625"/>
            <a:ext cx="612775" cy="284163"/>
          </a:xfrm>
          <a:custGeom>
            <a:avLst/>
            <a:gdLst>
              <a:gd name="connsiteX0" fmla="*/ 0 w 7207250"/>
              <a:gd name="connsiteY0" fmla="*/ 376634 h 3335735"/>
              <a:gd name="connsiteX1" fmla="*/ 596900 w 7207250"/>
              <a:gd name="connsiteY1" fmla="*/ 382984 h 3335735"/>
              <a:gd name="connsiteX2" fmla="*/ 1193800 w 7207250"/>
              <a:gd name="connsiteY2" fmla="*/ 3329384 h 3335735"/>
              <a:gd name="connsiteX3" fmla="*/ 1816100 w 7207250"/>
              <a:gd name="connsiteY3" fmla="*/ 370284 h 3335735"/>
              <a:gd name="connsiteX4" fmla="*/ 2400300 w 7207250"/>
              <a:gd name="connsiteY4" fmla="*/ 370284 h 3335735"/>
              <a:gd name="connsiteX5" fmla="*/ 3041650 w 7207250"/>
              <a:gd name="connsiteY5" fmla="*/ 3335734 h 3335735"/>
              <a:gd name="connsiteX6" fmla="*/ 3625850 w 7207250"/>
              <a:gd name="connsiteY6" fmla="*/ 376634 h 3335735"/>
              <a:gd name="connsiteX7" fmla="*/ 4248150 w 7207250"/>
              <a:gd name="connsiteY7" fmla="*/ 376634 h 3335735"/>
              <a:gd name="connsiteX8" fmla="*/ 4851400 w 7207250"/>
              <a:gd name="connsiteY8" fmla="*/ 3335734 h 3335735"/>
              <a:gd name="connsiteX9" fmla="*/ 5480050 w 7207250"/>
              <a:gd name="connsiteY9" fmla="*/ 389334 h 3335735"/>
              <a:gd name="connsiteX10" fmla="*/ 7207250 w 7207250"/>
              <a:gd name="connsiteY10" fmla="*/ 325834 h 33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7250" h="3335735">
                <a:moveTo>
                  <a:pt x="0" y="376634"/>
                </a:moveTo>
                <a:cubicBezTo>
                  <a:pt x="198966" y="133746"/>
                  <a:pt x="397933" y="-109141"/>
                  <a:pt x="596900" y="382984"/>
                </a:cubicBezTo>
                <a:cubicBezTo>
                  <a:pt x="795867" y="875109"/>
                  <a:pt x="990600" y="3331501"/>
                  <a:pt x="1193800" y="3329384"/>
                </a:cubicBezTo>
                <a:cubicBezTo>
                  <a:pt x="1397000" y="3327267"/>
                  <a:pt x="1615017" y="863467"/>
                  <a:pt x="1816100" y="370284"/>
                </a:cubicBezTo>
                <a:cubicBezTo>
                  <a:pt x="2017183" y="-122899"/>
                  <a:pt x="2196042" y="-123958"/>
                  <a:pt x="2400300" y="370284"/>
                </a:cubicBezTo>
                <a:cubicBezTo>
                  <a:pt x="2604558" y="864526"/>
                  <a:pt x="2837392" y="3334676"/>
                  <a:pt x="3041650" y="3335734"/>
                </a:cubicBezTo>
                <a:cubicBezTo>
                  <a:pt x="3245908" y="3336792"/>
                  <a:pt x="3424767" y="869817"/>
                  <a:pt x="3625850" y="376634"/>
                </a:cubicBezTo>
                <a:cubicBezTo>
                  <a:pt x="3826933" y="-116549"/>
                  <a:pt x="4043892" y="-116549"/>
                  <a:pt x="4248150" y="376634"/>
                </a:cubicBezTo>
                <a:cubicBezTo>
                  <a:pt x="4452408" y="869817"/>
                  <a:pt x="4646083" y="3333617"/>
                  <a:pt x="4851400" y="3335734"/>
                </a:cubicBezTo>
                <a:cubicBezTo>
                  <a:pt x="5056717" y="3337851"/>
                  <a:pt x="5087408" y="890984"/>
                  <a:pt x="5480050" y="389334"/>
                </a:cubicBezTo>
                <a:cubicBezTo>
                  <a:pt x="5872692" y="-112316"/>
                  <a:pt x="6539971" y="106759"/>
                  <a:pt x="7207250" y="3258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群組 150"/>
          <p:cNvGrpSpPr>
            <a:grpSpLocks/>
          </p:cNvGrpSpPr>
          <p:nvPr/>
        </p:nvGrpSpPr>
        <p:grpSpPr bwMode="auto">
          <a:xfrm>
            <a:off x="1128713" y="995363"/>
            <a:ext cx="2436812" cy="1516062"/>
            <a:chOff x="1128335" y="996151"/>
            <a:chExt cx="2437061" cy="1516062"/>
          </a:xfrm>
        </p:grpSpPr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2984371" y="2002626"/>
              <a:ext cx="5810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" name="群組 104"/>
            <p:cNvGrpSpPr>
              <a:grpSpLocks/>
            </p:cNvGrpSpPr>
            <p:nvPr/>
          </p:nvGrpSpPr>
          <p:grpSpPr bwMode="auto">
            <a:xfrm>
              <a:off x="1128335" y="996151"/>
              <a:ext cx="1839917" cy="1516062"/>
              <a:chOff x="368300" y="4121150"/>
              <a:chExt cx="1839917" cy="1516062"/>
            </a:xfrm>
          </p:grpSpPr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1077985" y="4605337"/>
                <a:ext cx="1130416" cy="103187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140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52" name="Text Box 34"/>
              <p:cNvSpPr txBox="1">
                <a:spLocks noChangeArrowheads="1"/>
              </p:cNvSpPr>
              <p:nvPr/>
            </p:nvSpPr>
            <p:spPr bwMode="auto">
              <a:xfrm>
                <a:off x="368300" y="4121150"/>
                <a:ext cx="11350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Droplet</a:t>
                </a:r>
              </a:p>
            </p:txBody>
          </p:sp>
          <p:cxnSp>
            <p:nvCxnSpPr>
              <p:cNvPr id="53" name="AutoShape 35"/>
              <p:cNvCxnSpPr>
                <a:cxnSpLocks noChangeShapeType="1"/>
                <a:stCxn id="52" idx="2"/>
              </p:cNvCxnSpPr>
              <p:nvPr/>
            </p:nvCxnSpPr>
            <p:spPr bwMode="auto">
              <a:xfrm>
                <a:off x="935832" y="4429125"/>
                <a:ext cx="441275" cy="21589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3654425" y="1293813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3890963" y="1289050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3435350" y="973138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Spacing</a:t>
            </a: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H="1">
            <a:off x="3878263" y="1401763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 flipH="1">
            <a:off x="3309938" y="1401763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54063" y="2565400"/>
            <a:ext cx="475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 voltage to generate an electrical field</a:t>
            </a:r>
          </a:p>
        </p:txBody>
      </p:sp>
      <p:cxnSp>
        <p:nvCxnSpPr>
          <p:cNvPr id="60" name="AutoShape 24"/>
          <p:cNvCxnSpPr>
            <a:cxnSpLocks noChangeShapeType="1"/>
          </p:cNvCxnSpPr>
          <p:nvPr/>
        </p:nvCxnSpPr>
        <p:spPr bwMode="auto">
          <a:xfrm flipH="1" flipV="1">
            <a:off x="3565525" y="2324100"/>
            <a:ext cx="77788" cy="3571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" name="群組 100"/>
          <p:cNvGrpSpPr>
            <a:grpSpLocks/>
          </p:cNvGrpSpPr>
          <p:nvPr/>
        </p:nvGrpSpPr>
        <p:grpSpPr bwMode="auto">
          <a:xfrm>
            <a:off x="1352550" y="3068638"/>
            <a:ext cx="5799138" cy="400050"/>
            <a:chOff x="1353224" y="3068960"/>
            <a:chExt cx="5798711" cy="400110"/>
          </a:xfrm>
        </p:grpSpPr>
        <p:sp>
          <p:nvSpPr>
            <p:cNvPr id="62" name="文字方塊 90"/>
            <p:cNvSpPr txBox="1">
              <a:spLocks noChangeArrowheads="1"/>
            </p:cNvSpPr>
            <p:nvPr/>
          </p:nvSpPr>
          <p:spPr bwMode="auto">
            <a:xfrm>
              <a:off x="1353224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3" name="文字方塊 91"/>
            <p:cNvSpPr txBox="1">
              <a:spLocks noChangeArrowheads="1"/>
            </p:cNvSpPr>
            <p:nvPr/>
          </p:nvSpPr>
          <p:spPr bwMode="auto">
            <a:xfrm>
              <a:off x="2235656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4" name="文字方塊 92"/>
            <p:cNvSpPr txBox="1">
              <a:spLocks noChangeArrowheads="1"/>
            </p:cNvSpPr>
            <p:nvPr/>
          </p:nvSpPr>
          <p:spPr bwMode="auto">
            <a:xfrm>
              <a:off x="3196634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1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5" name="文字方塊 93"/>
            <p:cNvSpPr txBox="1">
              <a:spLocks noChangeArrowheads="1"/>
            </p:cNvSpPr>
            <p:nvPr/>
          </p:nvSpPr>
          <p:spPr bwMode="auto">
            <a:xfrm>
              <a:off x="4026859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6" name="文字方塊 94"/>
            <p:cNvSpPr txBox="1">
              <a:spLocks noChangeArrowheads="1"/>
            </p:cNvSpPr>
            <p:nvPr/>
          </p:nvSpPr>
          <p:spPr bwMode="auto">
            <a:xfrm>
              <a:off x="4972568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7" name="文字方塊 95"/>
            <p:cNvSpPr txBox="1">
              <a:spLocks noChangeArrowheads="1"/>
            </p:cNvSpPr>
            <p:nvPr/>
          </p:nvSpPr>
          <p:spPr bwMode="auto">
            <a:xfrm>
              <a:off x="5890244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8" name="文字方塊 96"/>
            <p:cNvSpPr txBox="1">
              <a:spLocks noChangeArrowheads="1"/>
            </p:cNvSpPr>
            <p:nvPr/>
          </p:nvSpPr>
          <p:spPr bwMode="auto">
            <a:xfrm>
              <a:off x="6795747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69" name="直線單箭頭接點 98"/>
          <p:cNvCxnSpPr>
            <a:cxnSpLocks noChangeShapeType="1"/>
          </p:cNvCxnSpPr>
          <p:nvPr/>
        </p:nvCxnSpPr>
        <p:spPr bwMode="auto">
          <a:xfrm>
            <a:off x="950913" y="3097213"/>
            <a:ext cx="0" cy="1368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文字方塊 99"/>
          <p:cNvSpPr txBox="1">
            <a:spLocks noChangeArrowheads="1"/>
          </p:cNvSpPr>
          <p:nvPr/>
        </p:nvSpPr>
        <p:spPr bwMode="auto">
          <a:xfrm>
            <a:off x="334963" y="4095750"/>
            <a:ext cx="63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time</a:t>
            </a:r>
            <a:endParaRPr lang="zh-TW" altLang="en-US" sz="2000" i="1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71" name="群組 151"/>
          <p:cNvGrpSpPr>
            <a:grpSpLocks/>
          </p:cNvGrpSpPr>
          <p:nvPr/>
        </p:nvGrpSpPr>
        <p:grpSpPr bwMode="auto">
          <a:xfrm>
            <a:off x="1350963" y="3348038"/>
            <a:ext cx="5800725" cy="400050"/>
            <a:chOff x="1351621" y="3068960"/>
            <a:chExt cx="5800314" cy="400110"/>
          </a:xfrm>
        </p:grpSpPr>
        <p:sp>
          <p:nvSpPr>
            <p:cNvPr id="72" name="文字方塊 152"/>
            <p:cNvSpPr txBox="1">
              <a:spLocks noChangeArrowheads="1"/>
            </p:cNvSpPr>
            <p:nvPr/>
          </p:nvSpPr>
          <p:spPr bwMode="auto">
            <a:xfrm>
              <a:off x="135162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3" name="文字方塊 153"/>
            <p:cNvSpPr txBox="1">
              <a:spLocks noChangeArrowheads="1"/>
            </p:cNvSpPr>
            <p:nvPr/>
          </p:nvSpPr>
          <p:spPr bwMode="auto">
            <a:xfrm>
              <a:off x="2235656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4" name="文字方塊 154"/>
            <p:cNvSpPr txBox="1">
              <a:spLocks noChangeArrowheads="1"/>
            </p:cNvSpPr>
            <p:nvPr/>
          </p:nvSpPr>
          <p:spPr bwMode="auto">
            <a:xfrm>
              <a:off x="3196634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5" name="文字方塊 155"/>
            <p:cNvSpPr txBox="1">
              <a:spLocks noChangeArrowheads="1"/>
            </p:cNvSpPr>
            <p:nvPr/>
          </p:nvSpPr>
          <p:spPr bwMode="auto">
            <a:xfrm>
              <a:off x="4026859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1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6" name="文字方塊 156"/>
            <p:cNvSpPr txBox="1">
              <a:spLocks noChangeArrowheads="1"/>
            </p:cNvSpPr>
            <p:nvPr/>
          </p:nvSpPr>
          <p:spPr bwMode="auto">
            <a:xfrm>
              <a:off x="4974171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文字方塊 157"/>
            <p:cNvSpPr txBox="1">
              <a:spLocks noChangeArrowheads="1"/>
            </p:cNvSpPr>
            <p:nvPr/>
          </p:nvSpPr>
          <p:spPr bwMode="auto">
            <a:xfrm>
              <a:off x="5890244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78" name="文字方塊 158"/>
            <p:cNvSpPr txBox="1">
              <a:spLocks noChangeArrowheads="1"/>
            </p:cNvSpPr>
            <p:nvPr/>
          </p:nvSpPr>
          <p:spPr bwMode="auto">
            <a:xfrm>
              <a:off x="6795747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9" name="群組 159"/>
          <p:cNvGrpSpPr>
            <a:grpSpLocks/>
          </p:cNvGrpSpPr>
          <p:nvPr/>
        </p:nvGrpSpPr>
        <p:grpSpPr bwMode="auto">
          <a:xfrm>
            <a:off x="1350963" y="3635375"/>
            <a:ext cx="5800725" cy="400050"/>
            <a:chOff x="1351621" y="3068960"/>
            <a:chExt cx="5800314" cy="400110"/>
          </a:xfrm>
        </p:grpSpPr>
        <p:sp>
          <p:nvSpPr>
            <p:cNvPr id="80" name="文字方塊 160"/>
            <p:cNvSpPr txBox="1">
              <a:spLocks noChangeArrowheads="1"/>
            </p:cNvSpPr>
            <p:nvPr/>
          </p:nvSpPr>
          <p:spPr bwMode="auto">
            <a:xfrm>
              <a:off x="135162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1" name="文字方塊 161"/>
            <p:cNvSpPr txBox="1">
              <a:spLocks noChangeArrowheads="1"/>
            </p:cNvSpPr>
            <p:nvPr/>
          </p:nvSpPr>
          <p:spPr bwMode="auto">
            <a:xfrm>
              <a:off x="2234053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2" name="文字方塊 162"/>
            <p:cNvSpPr txBox="1">
              <a:spLocks noChangeArrowheads="1"/>
            </p:cNvSpPr>
            <p:nvPr/>
          </p:nvSpPr>
          <p:spPr bwMode="auto">
            <a:xfrm>
              <a:off x="3196634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文字方塊 163"/>
            <p:cNvSpPr txBox="1">
              <a:spLocks noChangeArrowheads="1"/>
            </p:cNvSpPr>
            <p:nvPr/>
          </p:nvSpPr>
          <p:spPr bwMode="auto">
            <a:xfrm>
              <a:off x="4026859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4" name="文字方塊 164"/>
            <p:cNvSpPr txBox="1">
              <a:spLocks noChangeArrowheads="1"/>
            </p:cNvSpPr>
            <p:nvPr/>
          </p:nvSpPr>
          <p:spPr bwMode="auto">
            <a:xfrm>
              <a:off x="4974171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1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5" name="文字方塊 165"/>
            <p:cNvSpPr txBox="1">
              <a:spLocks noChangeArrowheads="1"/>
            </p:cNvSpPr>
            <p:nvPr/>
          </p:nvSpPr>
          <p:spPr bwMode="auto">
            <a:xfrm>
              <a:off x="5891847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文字方塊 166"/>
            <p:cNvSpPr txBox="1">
              <a:spLocks noChangeArrowheads="1"/>
            </p:cNvSpPr>
            <p:nvPr/>
          </p:nvSpPr>
          <p:spPr bwMode="auto">
            <a:xfrm>
              <a:off x="6795747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7" name="群組 167"/>
          <p:cNvGrpSpPr>
            <a:grpSpLocks/>
          </p:cNvGrpSpPr>
          <p:nvPr/>
        </p:nvGrpSpPr>
        <p:grpSpPr bwMode="auto">
          <a:xfrm>
            <a:off x="1350963" y="3924300"/>
            <a:ext cx="5773737" cy="400050"/>
            <a:chOff x="1351621" y="3068960"/>
            <a:chExt cx="5773063" cy="400110"/>
          </a:xfrm>
        </p:grpSpPr>
        <p:sp>
          <p:nvSpPr>
            <p:cNvPr id="88" name="文字方塊 168"/>
            <p:cNvSpPr txBox="1">
              <a:spLocks noChangeArrowheads="1"/>
            </p:cNvSpPr>
            <p:nvPr/>
          </p:nvSpPr>
          <p:spPr bwMode="auto">
            <a:xfrm>
              <a:off x="135162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89" name="文字方塊 169"/>
            <p:cNvSpPr txBox="1">
              <a:spLocks noChangeArrowheads="1"/>
            </p:cNvSpPr>
            <p:nvPr/>
          </p:nvSpPr>
          <p:spPr bwMode="auto">
            <a:xfrm>
              <a:off x="2234053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0" name="文字方塊 170"/>
            <p:cNvSpPr txBox="1">
              <a:spLocks noChangeArrowheads="1"/>
            </p:cNvSpPr>
            <p:nvPr/>
          </p:nvSpPr>
          <p:spPr bwMode="auto">
            <a:xfrm>
              <a:off x="319503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1" name="文字方塊 171"/>
            <p:cNvSpPr txBox="1">
              <a:spLocks noChangeArrowheads="1"/>
            </p:cNvSpPr>
            <p:nvPr/>
          </p:nvSpPr>
          <p:spPr bwMode="auto">
            <a:xfrm>
              <a:off x="4026859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2" name="文字方塊 172"/>
            <p:cNvSpPr txBox="1">
              <a:spLocks noChangeArrowheads="1"/>
            </p:cNvSpPr>
            <p:nvPr/>
          </p:nvSpPr>
          <p:spPr bwMode="auto">
            <a:xfrm>
              <a:off x="4974171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3" name="文字方塊 173"/>
            <p:cNvSpPr txBox="1">
              <a:spLocks noChangeArrowheads="1"/>
            </p:cNvSpPr>
            <p:nvPr/>
          </p:nvSpPr>
          <p:spPr bwMode="auto">
            <a:xfrm>
              <a:off x="5891847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1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4" name="文字方塊 174"/>
            <p:cNvSpPr txBox="1">
              <a:spLocks noChangeArrowheads="1"/>
            </p:cNvSpPr>
            <p:nvPr/>
          </p:nvSpPr>
          <p:spPr bwMode="auto">
            <a:xfrm>
              <a:off x="6797350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5" name="群組 175"/>
          <p:cNvGrpSpPr>
            <a:grpSpLocks/>
          </p:cNvGrpSpPr>
          <p:nvPr/>
        </p:nvGrpSpPr>
        <p:grpSpPr bwMode="auto">
          <a:xfrm>
            <a:off x="1350963" y="4211638"/>
            <a:ext cx="5773737" cy="400050"/>
            <a:chOff x="1351621" y="3068960"/>
            <a:chExt cx="5773063" cy="400110"/>
          </a:xfrm>
        </p:grpSpPr>
        <p:sp>
          <p:nvSpPr>
            <p:cNvPr id="96" name="文字方塊 176"/>
            <p:cNvSpPr txBox="1">
              <a:spLocks noChangeArrowheads="1"/>
            </p:cNvSpPr>
            <p:nvPr/>
          </p:nvSpPr>
          <p:spPr bwMode="auto">
            <a:xfrm>
              <a:off x="135162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7" name="文字方塊 177"/>
            <p:cNvSpPr txBox="1">
              <a:spLocks noChangeArrowheads="1"/>
            </p:cNvSpPr>
            <p:nvPr/>
          </p:nvSpPr>
          <p:spPr bwMode="auto">
            <a:xfrm>
              <a:off x="2234053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8" name="文字方塊 178"/>
            <p:cNvSpPr txBox="1">
              <a:spLocks noChangeArrowheads="1"/>
            </p:cNvSpPr>
            <p:nvPr/>
          </p:nvSpPr>
          <p:spPr bwMode="auto">
            <a:xfrm>
              <a:off x="3195031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99" name="文字方塊 179"/>
            <p:cNvSpPr txBox="1">
              <a:spLocks noChangeArrowheads="1"/>
            </p:cNvSpPr>
            <p:nvPr/>
          </p:nvSpPr>
          <p:spPr bwMode="auto">
            <a:xfrm>
              <a:off x="4025256" y="306896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X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100" name="文字方塊 180"/>
            <p:cNvSpPr txBox="1">
              <a:spLocks noChangeArrowheads="1"/>
            </p:cNvSpPr>
            <p:nvPr/>
          </p:nvSpPr>
          <p:spPr bwMode="auto">
            <a:xfrm>
              <a:off x="4974171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101" name="文字方塊 181"/>
            <p:cNvSpPr txBox="1">
              <a:spLocks noChangeArrowheads="1"/>
            </p:cNvSpPr>
            <p:nvPr/>
          </p:nvSpPr>
          <p:spPr bwMode="auto">
            <a:xfrm>
              <a:off x="5891847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0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102" name="文字方塊 182"/>
            <p:cNvSpPr txBox="1">
              <a:spLocks noChangeArrowheads="1"/>
            </p:cNvSpPr>
            <p:nvPr/>
          </p:nvSpPr>
          <p:spPr bwMode="auto">
            <a:xfrm>
              <a:off x="6797350" y="30689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ＭＳ Ｐゴシック" panose="020B0600070205080204" pitchFamily="34" charset="-128"/>
                </a:rPr>
                <a:t>1</a:t>
              </a:r>
              <a:endParaRPr lang="zh-TW" altLang="en-US" sz="2000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3" name="橢圓 183"/>
          <p:cNvSpPr/>
          <p:nvPr/>
        </p:nvSpPr>
        <p:spPr>
          <a:xfrm>
            <a:off x="1408113" y="5229225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橢圓 184"/>
          <p:cNvSpPr/>
          <p:nvPr/>
        </p:nvSpPr>
        <p:spPr>
          <a:xfrm>
            <a:off x="2339975" y="52292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5" name="橢圓 185"/>
          <p:cNvSpPr/>
          <p:nvPr/>
        </p:nvSpPr>
        <p:spPr>
          <a:xfrm>
            <a:off x="3276600" y="52292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6" name="橢圓 186"/>
          <p:cNvSpPr/>
          <p:nvPr/>
        </p:nvSpPr>
        <p:spPr>
          <a:xfrm>
            <a:off x="4067175" y="5229225"/>
            <a:ext cx="217488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7" name="橢圓 188"/>
          <p:cNvSpPr/>
          <p:nvPr/>
        </p:nvSpPr>
        <p:spPr>
          <a:xfrm>
            <a:off x="5003800" y="52292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8" name="橢圓 189"/>
          <p:cNvSpPr/>
          <p:nvPr/>
        </p:nvSpPr>
        <p:spPr>
          <a:xfrm>
            <a:off x="6011863" y="52292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9" name="橢圓 190"/>
          <p:cNvSpPr/>
          <p:nvPr/>
        </p:nvSpPr>
        <p:spPr>
          <a:xfrm>
            <a:off x="6804025" y="52292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0" name="AutoShape 24"/>
          <p:cNvCxnSpPr>
            <a:cxnSpLocks noChangeShapeType="1"/>
          </p:cNvCxnSpPr>
          <p:nvPr/>
        </p:nvCxnSpPr>
        <p:spPr bwMode="auto">
          <a:xfrm flipV="1">
            <a:off x="1042988" y="5337175"/>
            <a:ext cx="327025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Text Box 22"/>
          <p:cNvSpPr txBox="1">
            <a:spLocks noChangeArrowheads="1"/>
          </p:cNvSpPr>
          <p:nvPr/>
        </p:nvSpPr>
        <p:spPr bwMode="auto">
          <a:xfrm>
            <a:off x="-38612" y="5429676"/>
            <a:ext cx="15144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Pin of electrode</a:t>
            </a:r>
            <a:endParaRPr lang="en-US" altLang="zh-TW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2" name="直線接點 195"/>
          <p:cNvCxnSpPr>
            <a:cxnSpLocks noChangeShapeType="1"/>
          </p:cNvCxnSpPr>
          <p:nvPr/>
        </p:nvCxnSpPr>
        <p:spPr bwMode="auto">
          <a:xfrm>
            <a:off x="1509713" y="5451475"/>
            <a:ext cx="0" cy="71120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直線接點 197"/>
          <p:cNvCxnSpPr>
            <a:cxnSpLocks noChangeShapeType="1"/>
          </p:cNvCxnSpPr>
          <p:nvPr/>
        </p:nvCxnSpPr>
        <p:spPr bwMode="auto">
          <a:xfrm>
            <a:off x="2443163" y="5451475"/>
            <a:ext cx="0" cy="765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直線接點 198"/>
          <p:cNvCxnSpPr>
            <a:cxnSpLocks noChangeShapeType="1"/>
          </p:cNvCxnSpPr>
          <p:nvPr/>
        </p:nvCxnSpPr>
        <p:spPr bwMode="auto">
          <a:xfrm>
            <a:off x="3398838" y="5451475"/>
            <a:ext cx="0" cy="765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直線接點 199"/>
          <p:cNvCxnSpPr>
            <a:cxnSpLocks noChangeShapeType="1"/>
          </p:cNvCxnSpPr>
          <p:nvPr/>
        </p:nvCxnSpPr>
        <p:spPr bwMode="auto">
          <a:xfrm>
            <a:off x="4191000" y="5451475"/>
            <a:ext cx="0" cy="765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直線接點 200"/>
          <p:cNvCxnSpPr>
            <a:cxnSpLocks noChangeShapeType="1"/>
          </p:cNvCxnSpPr>
          <p:nvPr/>
        </p:nvCxnSpPr>
        <p:spPr bwMode="auto">
          <a:xfrm>
            <a:off x="5111750" y="5445125"/>
            <a:ext cx="0" cy="74295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直線接點 201"/>
          <p:cNvCxnSpPr>
            <a:cxnSpLocks noChangeShapeType="1"/>
          </p:cNvCxnSpPr>
          <p:nvPr/>
        </p:nvCxnSpPr>
        <p:spPr bwMode="auto">
          <a:xfrm>
            <a:off x="6119813" y="5451475"/>
            <a:ext cx="0" cy="765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直線接點 202"/>
          <p:cNvCxnSpPr>
            <a:cxnSpLocks noChangeShapeType="1"/>
          </p:cNvCxnSpPr>
          <p:nvPr/>
        </p:nvCxnSpPr>
        <p:spPr bwMode="auto">
          <a:xfrm>
            <a:off x="6916738" y="5445125"/>
            <a:ext cx="0" cy="77152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AutoShape 24"/>
          <p:cNvCxnSpPr>
            <a:cxnSpLocks noChangeShapeType="1"/>
          </p:cNvCxnSpPr>
          <p:nvPr/>
        </p:nvCxnSpPr>
        <p:spPr bwMode="auto">
          <a:xfrm flipH="1" flipV="1">
            <a:off x="6961188" y="5791200"/>
            <a:ext cx="550862" cy="53975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Text Box 22"/>
          <p:cNvSpPr txBox="1">
            <a:spLocks noChangeArrowheads="1"/>
          </p:cNvSpPr>
          <p:nvPr/>
        </p:nvSpPr>
        <p:spPr bwMode="auto">
          <a:xfrm>
            <a:off x="7499350" y="5661025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Wire</a:t>
            </a:r>
          </a:p>
        </p:txBody>
      </p:sp>
      <p:cxnSp>
        <p:nvCxnSpPr>
          <p:cNvPr id="121" name="直線接點 216"/>
          <p:cNvCxnSpPr>
            <a:cxnSpLocks noChangeShapeType="1"/>
          </p:cNvCxnSpPr>
          <p:nvPr/>
        </p:nvCxnSpPr>
        <p:spPr bwMode="auto">
          <a:xfrm>
            <a:off x="2447925" y="4846638"/>
            <a:ext cx="0" cy="382587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直線接點 218"/>
          <p:cNvCxnSpPr>
            <a:cxnSpLocks noChangeShapeType="1"/>
          </p:cNvCxnSpPr>
          <p:nvPr/>
        </p:nvCxnSpPr>
        <p:spPr bwMode="auto">
          <a:xfrm>
            <a:off x="1509713" y="4846638"/>
            <a:ext cx="0" cy="382587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直線接點 219"/>
          <p:cNvCxnSpPr>
            <a:cxnSpLocks noChangeShapeType="1"/>
          </p:cNvCxnSpPr>
          <p:nvPr/>
        </p:nvCxnSpPr>
        <p:spPr bwMode="auto">
          <a:xfrm>
            <a:off x="3382963" y="4843463"/>
            <a:ext cx="0" cy="384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線接點 220"/>
          <p:cNvCxnSpPr>
            <a:cxnSpLocks noChangeShapeType="1"/>
          </p:cNvCxnSpPr>
          <p:nvPr/>
        </p:nvCxnSpPr>
        <p:spPr bwMode="auto">
          <a:xfrm>
            <a:off x="5491163" y="5276850"/>
            <a:ext cx="0" cy="38417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直線接點 221"/>
          <p:cNvCxnSpPr>
            <a:cxnSpLocks noChangeShapeType="1"/>
          </p:cNvCxnSpPr>
          <p:nvPr/>
        </p:nvCxnSpPr>
        <p:spPr bwMode="auto">
          <a:xfrm>
            <a:off x="6119813" y="4581525"/>
            <a:ext cx="0" cy="646113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線接點 222"/>
          <p:cNvCxnSpPr>
            <a:cxnSpLocks noChangeShapeType="1"/>
          </p:cNvCxnSpPr>
          <p:nvPr/>
        </p:nvCxnSpPr>
        <p:spPr bwMode="auto">
          <a:xfrm>
            <a:off x="6443663" y="4581525"/>
            <a:ext cx="0" cy="107950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直線接點 224"/>
          <p:cNvCxnSpPr>
            <a:cxnSpLocks noChangeShapeType="1"/>
          </p:cNvCxnSpPr>
          <p:nvPr/>
        </p:nvCxnSpPr>
        <p:spPr bwMode="auto">
          <a:xfrm flipH="1">
            <a:off x="754063" y="4864100"/>
            <a:ext cx="1693862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直線接點 227"/>
          <p:cNvCxnSpPr>
            <a:cxnSpLocks noChangeShapeType="1"/>
          </p:cNvCxnSpPr>
          <p:nvPr/>
        </p:nvCxnSpPr>
        <p:spPr bwMode="auto">
          <a:xfrm>
            <a:off x="3360738" y="4854575"/>
            <a:ext cx="2759075" cy="9525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直線接點 231"/>
          <p:cNvCxnSpPr>
            <a:cxnSpLocks noChangeShapeType="1"/>
          </p:cNvCxnSpPr>
          <p:nvPr/>
        </p:nvCxnSpPr>
        <p:spPr bwMode="auto">
          <a:xfrm flipH="1">
            <a:off x="4284663" y="5360988"/>
            <a:ext cx="287337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直線接點 233"/>
          <p:cNvCxnSpPr>
            <a:cxnSpLocks noChangeShapeType="1"/>
          </p:cNvCxnSpPr>
          <p:nvPr/>
        </p:nvCxnSpPr>
        <p:spPr bwMode="auto">
          <a:xfrm>
            <a:off x="6659563" y="5316538"/>
            <a:ext cx="0" cy="50165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直線接點 234"/>
          <p:cNvCxnSpPr>
            <a:cxnSpLocks noChangeShapeType="1"/>
          </p:cNvCxnSpPr>
          <p:nvPr/>
        </p:nvCxnSpPr>
        <p:spPr bwMode="auto">
          <a:xfrm flipH="1">
            <a:off x="6646863" y="5345113"/>
            <a:ext cx="153987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直線接點 235"/>
          <p:cNvCxnSpPr>
            <a:cxnSpLocks noChangeShapeType="1"/>
          </p:cNvCxnSpPr>
          <p:nvPr/>
        </p:nvCxnSpPr>
        <p:spPr bwMode="auto">
          <a:xfrm flipH="1" flipV="1">
            <a:off x="4530725" y="5805488"/>
            <a:ext cx="2147888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直線接點 237"/>
          <p:cNvCxnSpPr>
            <a:cxnSpLocks noChangeShapeType="1"/>
          </p:cNvCxnSpPr>
          <p:nvPr/>
        </p:nvCxnSpPr>
        <p:spPr bwMode="auto">
          <a:xfrm>
            <a:off x="4551363" y="5337175"/>
            <a:ext cx="0" cy="82550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直線接點 246"/>
          <p:cNvCxnSpPr>
            <a:cxnSpLocks noChangeShapeType="1"/>
          </p:cNvCxnSpPr>
          <p:nvPr/>
        </p:nvCxnSpPr>
        <p:spPr bwMode="auto">
          <a:xfrm flipH="1">
            <a:off x="5491163" y="5627688"/>
            <a:ext cx="962025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直線接點 248"/>
          <p:cNvCxnSpPr>
            <a:cxnSpLocks noChangeShapeType="1"/>
          </p:cNvCxnSpPr>
          <p:nvPr/>
        </p:nvCxnSpPr>
        <p:spPr bwMode="auto">
          <a:xfrm flipH="1">
            <a:off x="5213350" y="5299075"/>
            <a:ext cx="287338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矩形 135"/>
          <p:cNvSpPr>
            <a:spLocks noChangeArrowheads="1"/>
          </p:cNvSpPr>
          <p:nvPr/>
        </p:nvSpPr>
        <p:spPr bwMode="auto">
          <a:xfrm>
            <a:off x="2447925" y="6216650"/>
            <a:ext cx="3946525" cy="5254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1" lang="en-US" altLang="zh-TW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kumimoji="1" lang="en-US" altLang="zh-TW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pins</a:t>
            </a:r>
            <a:endParaRPr kumimoji="1" lang="zh-TW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7" name="AutoShape 24"/>
          <p:cNvCxnSpPr>
            <a:cxnSpLocks noChangeShapeType="1"/>
          </p:cNvCxnSpPr>
          <p:nvPr/>
        </p:nvCxnSpPr>
        <p:spPr bwMode="auto">
          <a:xfrm flipH="1">
            <a:off x="7081838" y="2749550"/>
            <a:ext cx="801687" cy="317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" name="Text Box 22"/>
          <p:cNvSpPr txBox="1">
            <a:spLocks noChangeArrowheads="1"/>
          </p:cNvSpPr>
          <p:nvPr/>
        </p:nvSpPr>
        <p:spPr bwMode="auto">
          <a:xfrm>
            <a:off x="7808913" y="2451100"/>
            <a:ext cx="1344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Actuation sequence</a:t>
            </a:r>
          </a:p>
        </p:txBody>
      </p:sp>
      <p:sp>
        <p:nvSpPr>
          <p:cNvPr id="139" name="文字方塊 3"/>
          <p:cNvSpPr txBox="1">
            <a:spLocks noChangeArrowheads="1"/>
          </p:cNvSpPr>
          <p:nvPr/>
        </p:nvSpPr>
        <p:spPr bwMode="auto">
          <a:xfrm>
            <a:off x="1611313" y="3186113"/>
            <a:ext cx="355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endParaRPr lang="zh-TW" altLang="en-US" sz="2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0" name="文字方塊 139"/>
          <p:cNvSpPr txBox="1">
            <a:spLocks noChangeArrowheads="1"/>
          </p:cNvSpPr>
          <p:nvPr/>
        </p:nvSpPr>
        <p:spPr bwMode="auto">
          <a:xfrm>
            <a:off x="2474913" y="3141663"/>
            <a:ext cx="355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r>
              <a:rPr lang="en-US" altLang="zh-TW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</a:p>
          <a:p>
            <a:pPr algn="ctr" eaLnBrk="1" hangingPunct="1"/>
            <a:endParaRPr lang="zh-TW" altLang="en-US" sz="2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1" name="文字方塊 140"/>
          <p:cNvSpPr txBox="1">
            <a:spLocks noChangeArrowheads="1"/>
          </p:cNvSpPr>
          <p:nvPr/>
        </p:nvSpPr>
        <p:spPr bwMode="auto">
          <a:xfrm>
            <a:off x="3451225" y="3186113"/>
            <a:ext cx="327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endParaRPr lang="zh-TW" altLang="en-US" sz="200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2" name="文字方塊 141"/>
          <p:cNvSpPr txBox="1">
            <a:spLocks noChangeArrowheads="1"/>
          </p:cNvSpPr>
          <p:nvPr/>
        </p:nvSpPr>
        <p:spPr bwMode="auto">
          <a:xfrm>
            <a:off x="6097588" y="3186113"/>
            <a:ext cx="327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B05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endParaRPr lang="zh-TW" altLang="en-US" sz="200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" name="文字方塊 142"/>
          <p:cNvSpPr txBox="1">
            <a:spLocks noChangeArrowheads="1"/>
          </p:cNvSpPr>
          <p:nvPr/>
        </p:nvSpPr>
        <p:spPr bwMode="auto">
          <a:xfrm>
            <a:off x="4276725" y="3213100"/>
            <a:ext cx="327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endParaRPr lang="zh-TW" altLang="en-US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4" name="文字方塊 143"/>
          <p:cNvSpPr txBox="1">
            <a:spLocks noChangeArrowheads="1"/>
          </p:cNvSpPr>
          <p:nvPr/>
        </p:nvSpPr>
        <p:spPr bwMode="auto">
          <a:xfrm>
            <a:off x="7110413" y="3213100"/>
            <a:ext cx="327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algn="ctr" eaLnBrk="1" hangingPunct="1"/>
            <a:r>
              <a:rPr lang="en-US" altLang="zh-TW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</a:t>
            </a:r>
          </a:p>
          <a:p>
            <a:pPr algn="ctr" eaLnBrk="1" hangingPunct="1"/>
            <a:endParaRPr lang="zh-TW" altLang="en-US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5" name="文字方塊 7"/>
          <p:cNvSpPr txBox="1">
            <a:spLocks noChangeArrowheads="1"/>
          </p:cNvSpPr>
          <p:nvPr/>
        </p:nvSpPr>
        <p:spPr bwMode="auto">
          <a:xfrm>
            <a:off x="6503507" y="4641465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7 pins -&gt; 4 pins</a:t>
            </a:r>
          </a:p>
          <a:p>
            <a:pPr algn="ctr" eaLnBrk="1" hangingPunct="1"/>
            <a:r>
              <a:rPr lang="en-US" altLang="zh-TW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Broadcast addressing</a:t>
            </a:r>
            <a:endParaRPr lang="zh-TW" altLang="en-US" sz="1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46" name="AutoShape 35"/>
          <p:cNvCxnSpPr>
            <a:cxnSpLocks noChangeShapeType="1"/>
          </p:cNvCxnSpPr>
          <p:nvPr/>
        </p:nvCxnSpPr>
        <p:spPr bwMode="auto">
          <a:xfrm>
            <a:off x="822325" y="1409700"/>
            <a:ext cx="44132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Text Box 34"/>
          <p:cNvSpPr txBox="1">
            <a:spLocks noChangeArrowheads="1"/>
          </p:cNvSpPr>
          <p:nvPr/>
        </p:nvSpPr>
        <p:spPr bwMode="auto">
          <a:xfrm>
            <a:off x="52388" y="1052513"/>
            <a:ext cx="113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Electrode</a:t>
            </a: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9150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9375 4.44444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4.44444E-6 L 0.19618 4.44444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18 -4.81481E-6 L 0.29062 -4.8148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62 0.003 L 0.40087 4.44444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87 -4.81481E-6 L 0.4875 -4.8148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0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/>
      <p:bldP spid="120" grpId="0"/>
      <p:bldP spid="136" grpId="0" animBg="1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Regular CAD </a:t>
            </a:r>
            <a:r>
              <a:rPr lang="en-US" altLang="zh-CN" dirty="0" smtClean="0"/>
              <a:t>Flow </a:t>
            </a:r>
            <a:r>
              <a:rPr lang="en-US" altLang="zh-CN" dirty="0"/>
              <a:t>of DMFBs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61925" y="6013717"/>
            <a:ext cx="885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/>
              <a:t>[2] </a:t>
            </a:r>
            <a:r>
              <a:rPr lang="en-US" altLang="zh-CN" sz="1400" dirty="0"/>
              <a:t>T.-Y. Ho, K. </a:t>
            </a:r>
            <a:r>
              <a:rPr lang="en-US" altLang="zh-CN" sz="1400" dirty="0" err="1"/>
              <a:t>Chakrabarty</a:t>
            </a:r>
            <a:r>
              <a:rPr lang="en-US" altLang="zh-CN" sz="1400" dirty="0"/>
              <a:t>, and P. Pop, “Digital Microfluidic Biochips: </a:t>
            </a:r>
            <a:r>
              <a:rPr lang="en-US" altLang="zh-CN" sz="1400" dirty="0" smtClean="0"/>
              <a:t>Recent Research </a:t>
            </a:r>
            <a:r>
              <a:rPr lang="en-US" altLang="zh-CN" sz="1400" dirty="0"/>
              <a:t>and Emerging Challenges,” Proc. of CODES+ISSS, </a:t>
            </a:r>
            <a:r>
              <a:rPr lang="en-US" altLang="zh-CN" sz="1400" dirty="0" smtClean="0"/>
              <a:t>2011.</a:t>
            </a:r>
            <a:endParaRPr lang="zh-CN" altLang="en-US" sz="1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77843"/>
              </p:ext>
            </p:extLst>
          </p:nvPr>
        </p:nvGraphicFramePr>
        <p:xfrm>
          <a:off x="783430" y="973932"/>
          <a:ext cx="7608888" cy="47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Visio" r:id="rId3" imgW="7274950" imgH="4568670" progId="Visio.Drawing.11">
                  <p:embed/>
                </p:oleObj>
              </mc:Choice>
              <mc:Fallback>
                <p:oleObj name="Visio" r:id="rId3" imgW="7274950" imgH="45686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430" y="973932"/>
                        <a:ext cx="7608888" cy="47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/>
          <p:cNvSpPr/>
          <p:nvPr/>
        </p:nvSpPr>
        <p:spPr bwMode="auto">
          <a:xfrm>
            <a:off x="3440584" y="3608173"/>
            <a:ext cx="5049795" cy="1961371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7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Routing Failed Problem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AC21A-9483-8A40-81F5-D3DAE98FB345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4318600" y="1073450"/>
          <a:ext cx="4695225" cy="480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6" name="Visio" r:id="rId3" imgW="7495379" imgH="7666650" progId="Visio.Drawing.11">
                  <p:embed/>
                </p:oleObj>
              </mc:Choice>
              <mc:Fallback>
                <p:oleObj name="Visio" r:id="rId3" imgW="7495379" imgH="76666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600" y="1073450"/>
                        <a:ext cx="4695225" cy="480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/>
          </p:nvPr>
        </p:nvGraphicFramePr>
        <p:xfrm>
          <a:off x="161925" y="1073450"/>
          <a:ext cx="4188943" cy="188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7" name="Visio" r:id="rId5" imgW="14123901" imgH="6352290" progId="Visio.Drawing.11">
                  <p:embed/>
                </p:oleObj>
              </mc:Choice>
              <mc:Fallback>
                <p:oleObj name="Visio" r:id="rId5" imgW="14123901" imgH="635229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" y="1073450"/>
                        <a:ext cx="4188943" cy="188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61925" y="5920640"/>
            <a:ext cx="898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/>
              <a:t>[3] </a:t>
            </a:r>
            <a:r>
              <a:rPr lang="en-US" altLang="zh-CN" sz="1400" dirty="0"/>
              <a:t>ACER: </a:t>
            </a:r>
            <a:r>
              <a:rPr lang="en-US" altLang="zh-CN" sz="1400" dirty="0" smtClean="0"/>
              <a:t>An Agglomerative </a:t>
            </a:r>
            <a:r>
              <a:rPr lang="en-US" altLang="zh-CN" sz="1400" dirty="0"/>
              <a:t>Clustering </a:t>
            </a:r>
            <a:r>
              <a:rPr lang="en-US" altLang="zh-CN" sz="1400" dirty="0" smtClean="0"/>
              <a:t>Based Electrode </a:t>
            </a:r>
            <a:r>
              <a:rPr lang="en-US" altLang="zh-CN" sz="1400" dirty="0"/>
              <a:t>Addressing and </a:t>
            </a:r>
            <a:r>
              <a:rPr lang="en-US" altLang="zh-CN" sz="1400" dirty="0" smtClean="0"/>
              <a:t>Routing Algorithm for Pin-Constrained </a:t>
            </a:r>
            <a:r>
              <a:rPr lang="en-US" altLang="zh-CN" sz="1400" dirty="0"/>
              <a:t>EWOD Chips,” IEEE Trans. on </a:t>
            </a:r>
            <a:r>
              <a:rPr lang="en-US" altLang="zh-CN" sz="1400" dirty="0" smtClean="0"/>
              <a:t>CAD 2014.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851730" y="3106710"/>
            <a:ext cx="24801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Actuation Sequence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9131" y="3681145"/>
            <a:ext cx="22653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Compatible Graph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789" y="4222628"/>
            <a:ext cx="26086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Electrode Addressing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1925" y="4755380"/>
            <a:ext cx="4076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Cluster Routing &amp; Escape Routing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下箭头 17"/>
          <p:cNvSpPr/>
          <p:nvPr/>
        </p:nvSpPr>
        <p:spPr bwMode="auto">
          <a:xfrm>
            <a:off x="1935892" y="3465630"/>
            <a:ext cx="264412" cy="24139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下箭头 18"/>
          <p:cNvSpPr/>
          <p:nvPr/>
        </p:nvSpPr>
        <p:spPr bwMode="auto">
          <a:xfrm>
            <a:off x="1927915" y="4030170"/>
            <a:ext cx="264412" cy="24139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下箭头 19"/>
          <p:cNvSpPr/>
          <p:nvPr/>
        </p:nvSpPr>
        <p:spPr bwMode="auto">
          <a:xfrm>
            <a:off x="1927915" y="4571653"/>
            <a:ext cx="264412" cy="24139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197978" y="5317330"/>
            <a:ext cx="1787670" cy="36933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Routing Failed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5231027" y="4271563"/>
            <a:ext cx="642551" cy="629951"/>
          </a:xfrm>
          <a:prstGeom prst="rect">
            <a:avLst/>
          </a:prstGeom>
          <a:solidFill>
            <a:schemeClr val="accent1">
              <a:alpha val="4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43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theme/theme1.xml><?xml version="1.0" encoding="utf-8"?>
<a:theme xmlns:a="http://schemas.openxmlformats.org/drawingml/2006/main" name="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71194</TotalTime>
  <Words>1397</Words>
  <Application>Microsoft Macintosh PowerPoint</Application>
  <PresentationFormat>全屏显示(4:3)</PresentationFormat>
  <Paragraphs>535</Paragraphs>
  <Slides>37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0" baseType="lpstr">
      <vt:lpstr>gsrcPresentationTemplate</vt:lpstr>
      <vt:lpstr>Visio</vt:lpstr>
      <vt:lpstr>Equation</vt:lpstr>
      <vt:lpstr>SVM-Based Routability-Driven Chip-Level Design for Voltage-Aware Pin-Constraint EWOD Chips</vt:lpstr>
      <vt:lpstr>Outline</vt:lpstr>
      <vt:lpstr>Digital Microfluidic Biochips (DMFB)</vt:lpstr>
      <vt:lpstr>View of the EWOD Chips</vt:lpstr>
      <vt:lpstr>Co-Design of EWOD Chips </vt:lpstr>
      <vt:lpstr>Addressing Schemes</vt:lpstr>
      <vt:lpstr>Broadcast Addressing Scheme</vt:lpstr>
      <vt:lpstr>Regular CAD Flow of DMFBs</vt:lpstr>
      <vt:lpstr>Routing Failed Problem</vt:lpstr>
      <vt:lpstr>Trapped Charge Problem</vt:lpstr>
      <vt:lpstr>Outline</vt:lpstr>
      <vt:lpstr>Problem Formulation</vt:lpstr>
      <vt:lpstr>Outline</vt:lpstr>
      <vt:lpstr>Contributions</vt:lpstr>
      <vt:lpstr>Outline</vt:lpstr>
      <vt:lpstr>Overall Design Flow of Our Approach</vt:lpstr>
      <vt:lpstr>Outline</vt:lpstr>
      <vt:lpstr>Support Vector Machine(SVM)</vt:lpstr>
      <vt:lpstr>Training Flow of SVM-Based Clustering</vt:lpstr>
      <vt:lpstr>Feature Extraction</vt:lpstr>
      <vt:lpstr>General Features</vt:lpstr>
      <vt:lpstr>Context Features</vt:lpstr>
      <vt:lpstr>Cluster Features</vt:lpstr>
      <vt:lpstr>Electrode Addressing Solution Evaluation</vt:lpstr>
      <vt:lpstr>Testing Flow of SVM-Based Clustering</vt:lpstr>
      <vt:lpstr>Outline</vt:lpstr>
      <vt:lpstr>Testcases</vt:lpstr>
      <vt:lpstr>Experimental Results</vt:lpstr>
      <vt:lpstr>Routing Completion Rate Without Ripup &amp; Rerouting</vt:lpstr>
      <vt:lpstr>Final Routing Completion Rate After Ripup &amp; Rerouting</vt:lpstr>
      <vt:lpstr>Number of Ripup &amp; Rerouting Iterations </vt:lpstr>
      <vt:lpstr>Number of Used Control Pins</vt:lpstr>
      <vt:lpstr>Total Wire Length</vt:lpstr>
      <vt:lpstr>Running Time</vt:lpstr>
      <vt:lpstr>Trapped Charge</vt:lpstr>
      <vt:lpstr>Outline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Productivity Crisis</dc:title>
  <dc:creator>user</dc:creator>
  <cp:lastModifiedBy>王钦 王</cp:lastModifiedBy>
  <cp:revision>4303</cp:revision>
  <cp:lastPrinted>1998-11-10T14:36:47Z</cp:lastPrinted>
  <dcterms:created xsi:type="dcterms:W3CDTF">1995-06-17T23:31:02Z</dcterms:created>
  <dcterms:modified xsi:type="dcterms:W3CDTF">2015-03-30T04:06:31Z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keutzer@eecs.berkeley.edu</vt:lpwstr>
  </property>
  <property fmtid="{D5CDD505-2E9C-101B-9397-08002B2CF9AE}" pid="8" name="HomePage">
    <vt:lpwstr>www-cad.eecs.berkeley.edu/~keutzer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U:\My Documents\HTMLDoc\290A</vt:lpwstr>
  </property>
</Properties>
</file>