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.xml" ContentType="application/vnd.openxmlformats-officedocument.drawingml.chart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71" r:id="rId1"/>
  </p:sldMasterIdLst>
  <p:notesMasterIdLst>
    <p:notesMasterId r:id="rId32"/>
  </p:notesMasterIdLst>
  <p:sldIdLst>
    <p:sldId id="433" r:id="rId2"/>
    <p:sldId id="435" r:id="rId3"/>
    <p:sldId id="436" r:id="rId4"/>
    <p:sldId id="437" r:id="rId5"/>
    <p:sldId id="438" r:id="rId6"/>
    <p:sldId id="440" r:id="rId7"/>
    <p:sldId id="442" r:id="rId8"/>
    <p:sldId id="443" r:id="rId9"/>
    <p:sldId id="444" r:id="rId10"/>
    <p:sldId id="445" r:id="rId11"/>
    <p:sldId id="441" r:id="rId12"/>
    <p:sldId id="446" r:id="rId13"/>
    <p:sldId id="447" r:id="rId14"/>
    <p:sldId id="448" r:id="rId15"/>
    <p:sldId id="405" r:id="rId16"/>
    <p:sldId id="422" r:id="rId17"/>
    <p:sldId id="424" r:id="rId18"/>
    <p:sldId id="450" r:id="rId19"/>
    <p:sldId id="411" r:id="rId20"/>
    <p:sldId id="429" r:id="rId21"/>
    <p:sldId id="413" r:id="rId22"/>
    <p:sldId id="460" r:id="rId23"/>
    <p:sldId id="419" r:id="rId24"/>
    <p:sldId id="421" r:id="rId25"/>
    <p:sldId id="459" r:id="rId26"/>
    <p:sldId id="458" r:id="rId27"/>
    <p:sldId id="452" r:id="rId28"/>
    <p:sldId id="454" r:id="rId29"/>
    <p:sldId id="455" r:id="rId30"/>
    <p:sldId id="457" r:id="rId31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7" autoAdjust="0"/>
    <p:restoredTop sz="94918" autoAdjust="0"/>
  </p:normalViewPr>
  <p:slideViewPr>
    <p:cSldViewPr>
      <p:cViewPr varScale="1">
        <p:scale>
          <a:sx n="68" d="100"/>
          <a:sy n="68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2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Ours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zh-TW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工作表1!$A$2:$A$6</c:f>
              <c:strCache>
                <c:ptCount val="5"/>
                <c:pt idx="0">
                  <c:v>#nodes</c:v>
                </c:pt>
                <c:pt idx="1">
                  <c:v>#edges</c:v>
                </c:pt>
                <c:pt idx="2">
                  <c:v>T-1(s)</c:v>
                </c:pt>
                <c:pt idx="3">
                  <c:v>T-2(s)</c:v>
                </c:pt>
                <c:pt idx="4">
                  <c:v>T-4(s)</c:v>
                </c:pt>
              </c:strCache>
            </c:strRef>
          </c:cat>
          <c:val>
            <c:numRef>
              <c:f>工作表1!$B$2:$B$6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Ours-GR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zh-TW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工作表1!$A$2:$A$6</c:f>
              <c:strCache>
                <c:ptCount val="5"/>
                <c:pt idx="0">
                  <c:v>#nodes</c:v>
                </c:pt>
                <c:pt idx="1">
                  <c:v>#edges</c:v>
                </c:pt>
                <c:pt idx="2">
                  <c:v>T-1(s)</c:v>
                </c:pt>
                <c:pt idx="3">
                  <c:v>T-2(s)</c:v>
                </c:pt>
                <c:pt idx="4">
                  <c:v>T-4(s)</c:v>
                </c:pt>
              </c:strCache>
            </c:strRef>
          </c:cat>
          <c:val>
            <c:numRef>
              <c:f>工作表1!$C$2:$C$6</c:f>
              <c:numCache>
                <c:formatCode>General</c:formatCode>
                <c:ptCount val="5"/>
                <c:pt idx="0">
                  <c:v>0.06</c:v>
                </c:pt>
                <c:pt idx="1">
                  <c:v>0.23</c:v>
                </c:pt>
                <c:pt idx="2">
                  <c:v>0.2</c:v>
                </c:pt>
                <c:pt idx="3">
                  <c:v>0.2</c:v>
                </c:pt>
                <c:pt idx="4">
                  <c:v>0.24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55347456"/>
        <c:axId val="31594688"/>
      </c:barChart>
      <c:catAx>
        <c:axId val="15534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zh-TW"/>
          </a:p>
        </c:txPr>
        <c:crossAx val="31594688"/>
        <c:crosses val="autoZero"/>
        <c:auto val="1"/>
        <c:lblAlgn val="ctr"/>
        <c:lblOffset val="100"/>
        <c:noMultiLvlLbl val="0"/>
      </c:catAx>
      <c:valAx>
        <c:axId val="31594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Ratio</a:t>
                </a:r>
                <a:endParaRPr lang="zh-TW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zh-TW"/>
          </a:p>
        </c:txPr>
        <c:crossAx val="15534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 b="1"/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aseline="0">
          <a:latin typeface="Calibri" panose="020F0502020204030204" pitchFamily="34" charset="0"/>
        </a:defRPr>
      </a:pPr>
      <a:endParaRPr lang="zh-TW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CDFAB-7291-46E2-B238-D1AA64728777}" type="datetimeFigureOut">
              <a:rPr lang="zh-TW" altLang="en-US" smtClean="0"/>
              <a:pPr/>
              <a:t>2015/3/31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6464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7C470-1F5F-4180-BAB9-08DB9C505DB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6376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18077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dirty="0" smtClean="0"/>
                  <a:t>As</a:t>
                </a:r>
                <a:r>
                  <a:rPr lang="en-US" altLang="zh-TW" baseline="0" dirty="0" smtClean="0"/>
                  <a:t> for the polygons appear in different cutting line sets, their coloring conflicts will be formulated by the weights on edges.</a:t>
                </a:r>
              </a:p>
              <a:p>
                <a:r>
                  <a:rPr lang="en-US" altLang="zh-TW" dirty="0" smtClean="0"/>
                  <a:t>Therefore, we can correctly capture all the coloring conflicts among</a:t>
                </a:r>
                <a:r>
                  <a:rPr lang="en-US" altLang="zh-TW" baseline="0" dirty="0" smtClean="0"/>
                  <a:t> the polygons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dirty="0" smtClean="0"/>
                  <a:t>As</a:t>
                </a:r>
                <a:r>
                  <a:rPr lang="en-US" altLang="zh-TW" baseline="0" dirty="0" smtClean="0"/>
                  <a:t> for the polygons appear in different cutting line sets, their coloring conflicts will be formulated by the weights on edges.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baseline="0" dirty="0" smtClean="0"/>
                  <a:t>Due to polygon dummy extension, all the polygons that could cause coloring conflicts with </a:t>
                </a:r>
                <a:r>
                  <a:rPr lang="en-US" altLang="zh-TW" sz="1200" i="0" dirty="0" smtClean="0">
                    <a:latin typeface="Cambria Math"/>
                    <a:ea typeface="新細明體" panose="02020500000000000000" pitchFamily="18" charset="-120"/>
                  </a:rPr>
                  <a:t>〖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𝑠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′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〗_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𝑖</a:t>
                </a:r>
                <a:r>
                  <a:rPr lang="en-US" altLang="zh-TW" sz="1200" i="0" dirty="0">
                    <a:latin typeface="Cambria Math"/>
                    <a:ea typeface="新細明體" panose="02020500000000000000" pitchFamily="18" charset="-120"/>
                  </a:rPr>
                  <a:t>^ </a:t>
                </a:r>
                <a:r>
                  <a:rPr lang="en-US" altLang="zh-TW" baseline="0" dirty="0" smtClean="0"/>
                  <a:t> must be in the previous cutting line set 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𝑠</a:t>
                </a:r>
                <a:r>
                  <a:rPr lang="en-US" altLang="zh-TW" sz="1200" i="0" dirty="0" smtClean="0">
                    <a:latin typeface="Cambria Math"/>
                    <a:ea typeface="新細明體" panose="02020500000000000000" pitchFamily="18" charset="-120"/>
                  </a:rPr>
                  <a:t>_(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𝑖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−1)</a:t>
                </a:r>
                <a:r>
                  <a:rPr lang="en-US" altLang="zh-TW" sz="1200" b="0" i="0" dirty="0">
                    <a:latin typeface="Cambria Math"/>
                    <a:ea typeface="新細明體" panose="02020500000000000000" pitchFamily="18" charset="-120"/>
                  </a:rPr>
                  <a:t>^ </a:t>
                </a:r>
                <a:r>
                  <a:rPr lang="en-US" altLang="zh-TW" baseline="0" dirty="0" smtClean="0"/>
                  <a:t> </a:t>
                </a:r>
              </a:p>
              <a:p>
                <a:r>
                  <a:rPr lang="en-US" altLang="zh-TW" dirty="0" smtClean="0"/>
                  <a:t>Therefore, we can correctly capture all the coloring conflicts among</a:t>
                </a:r>
                <a:r>
                  <a:rPr lang="en-US" altLang="zh-TW" baseline="0" dirty="0" smtClean="0"/>
                  <a:t> the polygons in the given layout</a:t>
                </a:r>
                <a:endParaRPr lang="zh-TW" altLang="en-US" dirty="0"/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3332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Basically, our solution graph is almost</a:t>
            </a:r>
            <a:r>
              <a:rPr lang="en-US" altLang="zh-TW" baseline="0" dirty="0" smtClean="0"/>
              <a:t> the same as the one proposed by that previous work except that</a:t>
            </a:r>
          </a:p>
          <a:p>
            <a:pPr lvl="1"/>
            <a:r>
              <a:rPr lang="en-US" altLang="zh-TW" baseline="0" dirty="0" smtClean="0"/>
              <a:t>we could have invalid coloring solutions and conflict costs</a:t>
            </a:r>
            <a:endParaRPr lang="en-US" altLang="zh-TW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Apparently, we have the </a:t>
            </a:r>
            <a:r>
              <a:rPr lang="nn-NO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Lemma 1 for our solution graph, which is that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dirty="0" smtClean="0"/>
              <a:t>Each possible decomposition of the layout </a:t>
            </a:r>
            <a:r>
              <a:rPr lang="en-US" altLang="zh-TW" sz="2400" i="1" dirty="0" smtClean="0"/>
              <a:t>P</a:t>
            </a:r>
            <a:r>
              <a:rPr lang="en-US" altLang="zh-TW" sz="2400" dirty="0" smtClean="0"/>
              <a:t> without stitch insertion corresponds to a </a:t>
            </a:r>
            <a:r>
              <a:rPr lang="en-US" altLang="zh-TW" sz="2400" dirty="0" smtClean="0">
                <a:solidFill>
                  <a:srgbClr val="FF0000"/>
                </a:solidFill>
              </a:rPr>
              <a:t>path</a:t>
            </a:r>
            <a:r>
              <a:rPr lang="en-US" altLang="zh-TW" sz="2400" dirty="0" smtClean="0"/>
              <a:t> in the SG</a:t>
            </a:r>
            <a:r>
              <a:rPr lang="en-US" altLang="zh-TW" sz="2400" i="1" dirty="0" smtClean="0"/>
              <a:t> </a:t>
            </a:r>
            <a:r>
              <a:rPr lang="en-US" altLang="zh-TW" sz="2400" dirty="0" smtClean="0"/>
              <a:t>of</a:t>
            </a:r>
            <a:r>
              <a:rPr lang="en-US" altLang="zh-TW" sz="2400" i="1" dirty="0" smtClean="0"/>
              <a:t> P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2400" i="1" dirty="0" smtClean="0"/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say a path in SG is that a path goes from a node of the first cutting set to a node of the last cutting set</a:t>
            </a:r>
            <a:endParaRPr lang="en-US" altLang="zh-TW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i="0" dirty="0" smtClean="0"/>
              <a:t>Therefore</a:t>
            </a:r>
            <a:r>
              <a:rPr lang="en-US" altLang="zh-TW" i="0" baseline="0" dirty="0" smtClean="0"/>
              <a:t>, the TPL layout decomposition problem without stitch insertion for </a:t>
            </a:r>
            <a:r>
              <a:rPr lang="en-US" altLang="zh-TW" i="1" baseline="0" dirty="0" smtClean="0"/>
              <a:t>P</a:t>
            </a:r>
            <a:r>
              <a:rPr lang="en-US" altLang="zh-TW" i="0" baseline="0" dirty="0" smtClean="0"/>
              <a:t> can be optimally solved by finding a least-cost path in the SG of </a:t>
            </a:r>
            <a:r>
              <a:rPr lang="en-US" altLang="zh-TW" i="1" baseline="0" dirty="0" smtClean="0"/>
              <a:t>P</a:t>
            </a:r>
            <a:endParaRPr lang="en-US" altLang="zh-TW" i="1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94949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Now,</a:t>
                </a:r>
                <a:r>
                  <a:rPr lang="en-US" altLang="zh-TW" baseline="0" dirty="0" smtClean="0"/>
                  <a:t> let’s see how to insert stitches in a decomposition solution by our approach</a:t>
                </a:r>
                <a:endParaRPr lang="en-US" altLang="zh-TW" dirty="0" smtClean="0"/>
              </a:p>
              <a:p>
                <a:r>
                  <a:rPr lang="en-US" altLang="zh-TW" dirty="0" smtClean="0"/>
                  <a:t>Given a layout with a set of stitch candidates,</a:t>
                </a:r>
                <a:r>
                  <a:rPr lang="en-US" altLang="zh-TW" baseline="0" dirty="0" smtClean="0"/>
                  <a:t> the polygons are fractured into a set of smaller polygons.</a:t>
                </a:r>
                <a:endParaRPr lang="en-US" altLang="zh-TW" dirty="0" smtClean="0"/>
              </a:p>
              <a:p>
                <a:r>
                  <a:rPr lang="en-US" altLang="zh-TW" dirty="0" smtClean="0"/>
                  <a:t>An stitch edge denotes that the stitch occurs when two polygons connected by the stitch edge are assigned to the different masks</a:t>
                </a:r>
              </a:p>
              <a:p>
                <a:r>
                  <a:rPr lang="en-US" altLang="zh-TW" dirty="0" smtClean="0"/>
                  <a:t>Similar to the </a:t>
                </a:r>
                <a:r>
                  <a:rPr lang="en-US" altLang="zh-TW" baseline="0" dirty="0" smtClean="0"/>
                  <a:t>conflict cost, stitch cost are computed and recorded in the solution graph</a:t>
                </a:r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baseline="0" dirty="0" smtClean="0"/>
                  <a:t>Again, the </a:t>
                </a:r>
                <a:r>
                  <a:rPr lang="en-US" altLang="zh-TW" i="0" baseline="0" dirty="0" smtClean="0"/>
                  <a:t>layout decomposition problem for </a:t>
                </a:r>
                <a:r>
                  <a:rPr lang="en-US" altLang="zh-TW" i="1" baseline="0" dirty="0" smtClean="0"/>
                  <a:t>P</a:t>
                </a:r>
                <a:r>
                  <a:rPr lang="en-US" altLang="zh-TW" i="0" baseline="0" dirty="0" smtClean="0"/>
                  <a:t>  can be optimally solved by finding a least-cost path in the SG of </a:t>
                </a:r>
                <a:r>
                  <a:rPr lang="en-US" altLang="zh-TW" i="1" baseline="0" dirty="0" smtClean="0"/>
                  <a:t>P</a:t>
                </a:r>
                <a:endParaRPr lang="zh-TW" altLang="en-US" dirty="0" smtClean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Now,</a:t>
                </a:r>
                <a:r>
                  <a:rPr lang="en-US" altLang="zh-TW" baseline="0" dirty="0" smtClean="0"/>
                  <a:t> let’s see how to insert stitches in a decomposition solution by our approach</a:t>
                </a:r>
                <a:endParaRPr lang="en-US" altLang="zh-TW" dirty="0" smtClean="0"/>
              </a:p>
              <a:p>
                <a:r>
                  <a:rPr lang="en-US" altLang="zh-TW" dirty="0" smtClean="0"/>
                  <a:t>Given a layout with a set of stitch candidates,</a:t>
                </a:r>
                <a:r>
                  <a:rPr lang="en-US" altLang="zh-TW" baseline="0" dirty="0" smtClean="0"/>
                  <a:t> the polygons are fractured into more polygons.</a:t>
                </a:r>
                <a:endParaRPr lang="en-US" altLang="zh-TW" dirty="0" smtClean="0"/>
              </a:p>
              <a:p>
                <a:r>
                  <a:rPr lang="en-US" altLang="zh-TW" dirty="0" smtClean="0"/>
                  <a:t>If </a:t>
                </a:r>
                <a:r>
                  <a:rPr lang="en-US" altLang="zh-TW" dirty="0" smtClean="0"/>
                  <a:t>two </a:t>
                </a:r>
                <a:r>
                  <a:rPr lang="en-US" altLang="zh-TW" dirty="0" smtClean="0"/>
                  <a:t>fractured polygons </a:t>
                </a:r>
                <a:r>
                  <a:rPr lang="en-US" altLang="zh-TW" dirty="0" smtClean="0"/>
                  <a:t>are connected by a stitch candidate, </a:t>
                </a:r>
                <a:r>
                  <a:rPr lang="en-US" altLang="zh-TW" dirty="0" smtClean="0"/>
                  <a:t>there </a:t>
                </a:r>
                <a:r>
                  <a:rPr lang="en-US" altLang="zh-TW" dirty="0" smtClean="0"/>
                  <a:t>will be a stitch edge connecting </a:t>
                </a:r>
                <a:r>
                  <a:rPr lang="en-US" altLang="zh-TW" dirty="0" smtClean="0"/>
                  <a:t>their corresponding </a:t>
                </a:r>
                <a:r>
                  <a:rPr lang="en-US" altLang="zh-TW" dirty="0" smtClean="0"/>
                  <a:t>nodes in the conflict </a:t>
                </a:r>
                <a:r>
                  <a:rPr lang="en-US" altLang="zh-TW" dirty="0" smtClean="0"/>
                  <a:t>graph</a:t>
                </a:r>
                <a:endParaRPr lang="en-US" altLang="zh-TW" dirty="0" smtClean="0"/>
              </a:p>
              <a:p>
                <a:r>
                  <a:rPr lang="en-US" altLang="zh-TW" dirty="0" smtClean="0"/>
                  <a:t>An stitch edge denotes that the stitch occurs when two polygons connected by the stitch edge are assigned </a:t>
                </a:r>
                <a:r>
                  <a:rPr lang="en-US" altLang="zh-TW" dirty="0" smtClean="0"/>
                  <a:t>to </a:t>
                </a:r>
                <a:r>
                  <a:rPr lang="en-US" altLang="zh-TW" dirty="0" smtClean="0"/>
                  <a:t>the different </a:t>
                </a:r>
                <a:r>
                  <a:rPr lang="en-US" altLang="zh-TW" dirty="0" smtClean="0"/>
                  <a:t>masks</a:t>
                </a:r>
                <a:endParaRPr lang="en-US" altLang="zh-TW" dirty="0" smtClean="0"/>
              </a:p>
              <a:p>
                <a:r>
                  <a:rPr lang="en-US" altLang="zh-TW" dirty="0" smtClean="0"/>
                  <a:t>Similar to the </a:t>
                </a:r>
                <a:r>
                  <a:rPr lang="en-US" altLang="zh-TW" baseline="0" dirty="0" smtClean="0"/>
                  <a:t>conflict </a:t>
                </a:r>
                <a:r>
                  <a:rPr lang="en-US" altLang="zh-TW" baseline="0" dirty="0" smtClean="0"/>
                  <a:t>cost, stitch cost are computed and recorded on the nodes of solution </a:t>
                </a:r>
                <a:r>
                  <a:rPr lang="en-US" altLang="zh-TW" baseline="0" dirty="0" smtClean="0"/>
                  <a:t>graph</a:t>
                </a:r>
              </a:p>
              <a:p>
                <a:r>
                  <a:rPr lang="en-US" altLang="zh-TW" baseline="0" dirty="0" smtClean="0"/>
                  <a:t>Therefore, we can see that there are conflict costs multiplied by </a:t>
                </a:r>
                <a:r>
                  <a:rPr lang="zh-TW" altLang="en-US" sz="1200" i="0" smtClean="0">
                    <a:latin typeface="Cambria Math" panose="02040503050406030204" pitchFamily="18" charset="0"/>
                  </a:rPr>
                  <a:t>𝛼</a:t>
                </a:r>
                <a:r>
                  <a:rPr lang="en-US" altLang="zh-TW" sz="1200" b="0" i="0" u="none" strike="noStrike" kern="1200" baseline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</a:t>
                </a:r>
                <a:r>
                  <a:rPr lang="en-US" altLang="zh-TW" sz="1200" b="0" i="0" u="none" strike="noStrike" kern="1200" baseline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and </a:t>
                </a:r>
                <a:r>
                  <a:rPr lang="en-US" altLang="zh-TW" baseline="0" dirty="0" smtClean="0"/>
                  <a:t>stitch costs multiplied by </a:t>
                </a:r>
                <a:r>
                  <a:rPr lang="zh-TW" altLang="en-US" sz="1200" i="0" smtClean="0">
                    <a:latin typeface="Cambria Math" panose="02040503050406030204" pitchFamily="18" charset="0"/>
                  </a:rPr>
                  <a:t>𝛽</a:t>
                </a:r>
                <a:r>
                  <a:rPr lang="en-US" altLang="zh-TW" sz="1200" b="0" i="0" u="none" strike="noStrike" kern="1200" baseline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</a:t>
                </a:r>
                <a:r>
                  <a:rPr lang="en-US" altLang="zh-TW" baseline="0" dirty="0" smtClean="0"/>
                  <a:t>in the solution graph</a:t>
                </a:r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baseline="0" dirty="0" smtClean="0"/>
                  <a:t>Again, the </a:t>
                </a:r>
                <a:r>
                  <a:rPr lang="en-US" altLang="zh-TW" i="0" baseline="0" dirty="0" smtClean="0"/>
                  <a:t>TPL layout decomposition problem for the layout </a:t>
                </a:r>
                <a:r>
                  <a:rPr lang="en-US" altLang="zh-TW" i="1" baseline="0" dirty="0" smtClean="0"/>
                  <a:t>P</a:t>
                </a:r>
                <a:r>
                  <a:rPr lang="en-US" altLang="zh-TW" i="0" baseline="0" dirty="0" smtClean="0"/>
                  <a:t> of a cell row can be optimally solved by finding a least-cost path in the SG of </a:t>
                </a:r>
                <a:r>
                  <a:rPr lang="en-US" altLang="zh-TW" i="1" baseline="0" dirty="0" smtClean="0"/>
                  <a:t>P</a:t>
                </a:r>
                <a:endParaRPr lang="zh-TW" altLang="en-US" dirty="0" smtClean="0"/>
              </a:p>
              <a:p>
                <a:endParaRPr lang="zh-TW" altLang="en-US" dirty="0"/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78519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a cell-based design, we also use a table look-up method for speed-up 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Given a cell library, we first build the solution graph for each cell type and store it in a look-up table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Then, for the cells placed in a row, the solution graph of the row can be constructed by directly reusing the solution graph stored in the look-up table for each cell instance in the row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But, there might be some addition conflicts between the polygons near the cell boundaries of each two adjacent cells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order to capture these coloring conflicts, we introduce boundary conflicting polygon set (or BCP for short) 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polygons within a distance of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dmin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from the adjacent boundaries of the cells will be in the BCP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Then we construct the conflict graph and the solution graph for the BCP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3968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After that, we can combine</a:t>
            </a:r>
            <a:r>
              <a:rPr lang="en-US" altLang="zh-TW" baseline="0" dirty="0" smtClean="0"/>
              <a:t> the solution graph of each cell and the solution graph of the BCP of each two adjacent cells to get t</a:t>
            </a:r>
            <a:r>
              <a:rPr lang="en-US" altLang="zh-TW" dirty="0" smtClean="0"/>
              <a:t>he final solution graph</a:t>
            </a:r>
          </a:p>
          <a:p>
            <a:r>
              <a:rPr lang="en-US" altLang="zh-TW" dirty="0" smtClean="0"/>
              <a:t>Obviously,</a:t>
            </a:r>
            <a:r>
              <a:rPr lang="en-US" altLang="zh-TW" baseline="0" dirty="0" smtClean="0"/>
              <a:t> this way is much faster than directly constructing the whole solution graph for the layout of a cell row.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When</a:t>
            </a:r>
            <a:r>
              <a:rPr lang="en-US" altLang="zh-TW" baseline="0" dirty="0" smtClean="0"/>
              <a:t> we face a r</a:t>
            </a:r>
            <a:r>
              <a:rPr lang="en-US" altLang="zh-TW" dirty="0" smtClean="0"/>
              <a:t>outed design</a:t>
            </a:r>
            <a:r>
              <a:rPr lang="en-US" altLang="zh-TW" baseline="0" dirty="0" smtClean="0"/>
              <a:t>, there might be some wire connections overlapping with a set of consecutive cells,</a:t>
            </a:r>
          </a:p>
          <a:p>
            <a:r>
              <a:rPr lang="en-US" altLang="zh-TW" baseline="0" dirty="0" smtClean="0"/>
              <a:t>For these cells, we need to reconstruct their solution graph by considering them as one large cell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3968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Although our approach</a:t>
            </a:r>
            <a:r>
              <a:rPr lang="en-US" altLang="zh-TW" baseline="0" dirty="0" smtClean="0"/>
              <a:t> can optimally solve the layout </a:t>
            </a:r>
            <a:r>
              <a:rPr lang="en-US" altLang="zh-TW" baseline="0" dirty="0" err="1" smtClean="0"/>
              <a:t>decompostion</a:t>
            </a:r>
            <a:r>
              <a:rPr lang="en-US" altLang="zh-TW" baseline="0" dirty="0" smtClean="0"/>
              <a:t> problem, we find that there is drawback of our solution graph</a:t>
            </a:r>
            <a:endParaRPr lang="en-US" altLang="zh-TW" dirty="0" smtClean="0"/>
          </a:p>
          <a:p>
            <a:r>
              <a:rPr lang="en-US" altLang="zh-TW" dirty="0" smtClean="0"/>
              <a:t>Because</a:t>
            </a:r>
            <a:r>
              <a:rPr lang="en-US" altLang="zh-TW" baseline="0" dirty="0" smtClean="0"/>
              <a:t> we directly extend the algorithm in that previous work, our solution graph</a:t>
            </a:r>
            <a:r>
              <a:rPr lang="en-US" altLang="zh-TW" dirty="0" smtClean="0"/>
              <a:t> might create too many nodes and edges 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this example, we have three cutting line sets 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Actually, the third one includes all the polygons in the layout, so that there is no need to keep the others when constructing the solution graph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Therefore, the solution graph can be simplified by removing the part belonging to these two cutting line sets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 result, the graph size can be reduced</a:t>
            </a:r>
          </a:p>
          <a:p>
            <a:endParaRPr lang="en-US" altLang="zh-TW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4309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 order to simplify solution</a:t>
            </a:r>
            <a:r>
              <a:rPr lang="en-US" altLang="zh-TW" baseline="0" dirty="0" smtClean="0"/>
              <a:t> graph, we devise a new graph model called simple solution graph</a:t>
            </a:r>
          </a:p>
          <a:p>
            <a:r>
              <a:rPr lang="en-US" altLang="zh-TW" baseline="0" dirty="0" smtClean="0"/>
              <a:t>Then the simple solution graph will be further simplified to the one called reduced simple solution graph</a:t>
            </a:r>
          </a:p>
          <a:p>
            <a:endParaRPr lang="en-US" altLang="zh-TW" baseline="0" dirty="0" smtClean="0"/>
          </a:p>
          <a:p>
            <a:r>
              <a:rPr lang="en-US" altLang="zh-TW" baseline="0" dirty="0" smtClean="0"/>
              <a:t>In addition, these graph simplification techniques do not affect decomposition quality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79733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Now let me</a:t>
            </a:r>
            <a:r>
              <a:rPr lang="en-US" altLang="zh-TW" baseline="0" dirty="0" smtClean="0"/>
              <a:t> give some definitions</a:t>
            </a:r>
            <a:endParaRPr lang="en-US" altLang="zh-TW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Let </a:t>
            </a:r>
            <a:r>
              <a:rPr lang="en-US" altLang="zh-TW" i="1" dirty="0" err="1" smtClean="0"/>
              <a:t>P</a:t>
            </a:r>
            <a:r>
              <a:rPr lang="en-US" altLang="zh-TW" i="1" baseline="-16000" dirty="0" err="1" smtClean="0"/>
              <a:t>c</a:t>
            </a:r>
            <a:r>
              <a:rPr lang="en-US" altLang="zh-TW" i="1" baseline="-32000" dirty="0" err="1" smtClean="0"/>
              <a:t>i</a:t>
            </a:r>
            <a:r>
              <a:rPr lang="en-US" altLang="zh-TW" dirty="0" smtClean="0"/>
              <a:t> be the set of polygons in the M1 layer of a cell </a:t>
            </a:r>
            <a:r>
              <a:rPr lang="en-US" altLang="zh-TW" i="1" dirty="0" smtClean="0"/>
              <a:t>c</a:t>
            </a:r>
            <a:r>
              <a:rPr lang="en-US" altLang="zh-TW" i="1" baseline="-25000" dirty="0" smtClean="0"/>
              <a:t>i</a:t>
            </a:r>
            <a:r>
              <a:rPr lang="en-US" altLang="zh-TW" dirty="0" smtClean="0"/>
              <a:t> </a:t>
            </a:r>
            <a:endParaRPr lang="en-US" altLang="zh-TW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We</a:t>
            </a:r>
            <a:r>
              <a:rPr lang="en-US" altLang="zh-TW" baseline="0" dirty="0" smtClean="0"/>
              <a:t> have three polygon sets LBS, RBS, and OP, for the cell </a:t>
            </a:r>
            <a:endParaRPr lang="en-US" altLang="zh-TW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LBS and</a:t>
            </a:r>
            <a:r>
              <a:rPr lang="en-US" altLang="zh-TW" baseline="0" dirty="0" smtClean="0"/>
              <a:t> RBS are the sets of boundary conflicting polygons, respectively, close to  left boundary and right boundary of the cell, but OP is not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 smtClean="0"/>
              <a:t>Because OP will not cause any conflicts with the polygons in other cells, we can try to remove the coloring solutions of OP from the solution graph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85999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TW" dirty="0" smtClean="0"/>
              <a:t>The simple</a:t>
            </a:r>
            <a:r>
              <a:rPr lang="en-US" altLang="zh-TW" baseline="0" dirty="0" smtClean="0"/>
              <a:t> solution graph for the polygons in </a:t>
            </a:r>
            <a:r>
              <a:rPr lang="en-US" altLang="zh-TW" i="1" dirty="0" smtClean="0"/>
              <a:t>c</a:t>
            </a:r>
            <a:r>
              <a:rPr lang="en-US" altLang="zh-TW" i="1" baseline="-25000" dirty="0" smtClean="0"/>
              <a:t>i</a:t>
            </a:r>
            <a:r>
              <a:rPr lang="en-US" altLang="zh-TW" baseline="0" dirty="0" smtClean="0"/>
              <a:t> is defined as a solution graph for </a:t>
            </a:r>
            <a:r>
              <a:rPr lang="en-US" altLang="zh-TW" i="1" dirty="0" smtClean="0"/>
              <a:t>LBS</a:t>
            </a:r>
            <a:r>
              <a:rPr lang="en-US" altLang="zh-TW" dirty="0" smtClean="0"/>
              <a:t> and </a:t>
            </a:r>
            <a:r>
              <a:rPr lang="en-US" altLang="zh-TW" i="1" dirty="0" smtClean="0"/>
              <a:t>RBS</a:t>
            </a: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Each edge connecting from a node of </a:t>
            </a:r>
            <a:r>
              <a:rPr lang="en-US" altLang="zh-TW" i="1" dirty="0" smtClean="0"/>
              <a:t>LBS</a:t>
            </a:r>
            <a:r>
              <a:rPr lang="en-US" altLang="zh-TW" dirty="0" smtClean="0"/>
              <a:t> to a node of </a:t>
            </a:r>
            <a:r>
              <a:rPr lang="en-US" altLang="zh-TW" i="1" dirty="0" smtClean="0"/>
              <a:t>RBS</a:t>
            </a:r>
            <a:r>
              <a:rPr lang="en-US" altLang="zh-TW" dirty="0" smtClean="0"/>
              <a:t> records</a:t>
            </a:r>
            <a:r>
              <a:rPr lang="en-US" altLang="zh-TW" baseline="0" dirty="0" smtClean="0"/>
              <a:t> an optimal coloring solution of </a:t>
            </a:r>
            <a:r>
              <a:rPr lang="en-US" altLang="zh-TW" i="1" baseline="0" dirty="0" smtClean="0"/>
              <a:t>O</a:t>
            </a:r>
            <a:r>
              <a:rPr lang="en-US" altLang="zh-TW" i="1" dirty="0" smtClean="0"/>
              <a:t>P</a:t>
            </a:r>
            <a:r>
              <a:rPr lang="en-US" altLang="zh-TW" i="1" baseline="-32000" dirty="0" smtClean="0"/>
              <a:t> </a:t>
            </a:r>
            <a:r>
              <a:rPr lang="en-US" altLang="zh-TW" baseline="0" dirty="0" smtClean="0"/>
              <a:t>and</a:t>
            </a:r>
            <a:r>
              <a:rPr lang="en-US" altLang="zh-TW" i="0" baseline="0" dirty="0" smtClean="0"/>
              <a:t> the corresponding cost </a:t>
            </a:r>
            <a:r>
              <a:rPr lang="en-US" altLang="zh-TW" baseline="0" dirty="0" smtClean="0"/>
              <a:t>when given </a:t>
            </a:r>
            <a:r>
              <a:rPr lang="en-US" altLang="zh-TW" dirty="0" smtClean="0"/>
              <a:t>the</a:t>
            </a:r>
            <a:r>
              <a:rPr lang="en-US" altLang="zh-TW" baseline="0" dirty="0" smtClean="0"/>
              <a:t> </a:t>
            </a:r>
            <a:r>
              <a:rPr lang="en-US" altLang="zh-TW" dirty="0" smtClean="0"/>
              <a:t>coloring solutions of these</a:t>
            </a:r>
            <a:r>
              <a:rPr lang="en-US" altLang="zh-TW" baseline="0" dirty="0" smtClean="0"/>
              <a:t> two nodes</a:t>
            </a:r>
            <a:endParaRPr lang="en-US" altLang="zh-TW" i="0" baseline="0" dirty="0" smtClean="0"/>
          </a:p>
          <a:p>
            <a:pPr lvl="0"/>
            <a:r>
              <a:rPr lang="en-US" altLang="zh-TW" dirty="0" smtClean="0"/>
              <a:t>We</a:t>
            </a:r>
            <a:r>
              <a:rPr lang="en-US" altLang="zh-TW" baseline="0" dirty="0" smtClean="0"/>
              <a:t> can see that the simple solution graph gets a significant reduction in the graph size</a:t>
            </a:r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83511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 the simple solution graph of a cell is constructed based on the LBS and RBS, the amount of edges could dramatically increase as the number of polygons in both the LBS and RBS increases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this cell, we can see that the number of edges in its simple solution graph is up to 3 to the power of 5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887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In</a:t>
            </a:r>
            <a:r>
              <a:rPr lang="en-US" altLang="zh-TW" sz="1200" baseline="0" dirty="0" smtClean="0"/>
              <a:t> this paper, we study a TPL layout decomposition problem by extending a great previous work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aseline="0" dirty="0" smtClean="0"/>
              <a:t>We also propose several graph simplification techniques to speed-up the extended approach</a:t>
            </a:r>
          </a:p>
          <a:p>
            <a:endParaRPr lang="en-US" altLang="zh-TW" dirty="0" smtClean="0"/>
          </a:p>
          <a:p>
            <a:r>
              <a:rPr lang="en-US" altLang="zh-TW" sz="1200" b="0" baseline="0" dirty="0" smtClean="0"/>
              <a:t>First of all, I am going to shortly introduce multiple patterning lithography and show the motivation of our work</a:t>
            </a:r>
          </a:p>
          <a:p>
            <a:r>
              <a:rPr lang="en-US" altLang="zh-TW" sz="1200" b="0" baseline="0" dirty="0" smtClean="0"/>
              <a:t>Next, I will define the TPL decomposition problem and present our approach</a:t>
            </a:r>
          </a:p>
          <a:p>
            <a:endParaRPr lang="en-US" altLang="zh-TW" sz="1200" b="0" baseline="0" dirty="0" smtClean="0"/>
          </a:p>
          <a:p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 experimental results and conclusion will be discussed in the end.</a:t>
            </a:r>
            <a:endParaRPr lang="en-US" altLang="zh-TW" sz="1200" b="0" baseline="0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1851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To reduce</a:t>
            </a:r>
            <a:r>
              <a:rPr lang="en-US" altLang="zh-TW" baseline="0" dirty="0" smtClean="0"/>
              <a:t> the number of edges between the LBS and RBS, we introduce a DLBS and a DRBS into the simple solution graph</a:t>
            </a:r>
          </a:p>
          <a:p>
            <a:r>
              <a:rPr lang="en-US" altLang="zh-TW" baseline="0" dirty="0" smtClean="0"/>
              <a:t>Basically, they are two subsets of LBS and RBS, respectively</a:t>
            </a:r>
          </a:p>
          <a:p>
            <a:r>
              <a:rPr lang="en-US" altLang="zh-TW" baseline="0" dirty="0" smtClean="0"/>
              <a:t>Each polygon in the DLBS might cause a coloring conflict with at least a polygon in RBS or OP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 smtClean="0"/>
              <a:t>Similarly, each polygon in the DRBS might cause a coloring conflict with at least a polygon in LBS or OP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3357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Let’s</a:t>
            </a:r>
            <a:r>
              <a:rPr lang="en-US" altLang="zh-TW" baseline="0" dirty="0" smtClean="0"/>
              <a:t> just see some examples to understand how we add these two dummy sets into the graph</a:t>
            </a:r>
          </a:p>
          <a:p>
            <a:r>
              <a:rPr lang="en-US" altLang="zh-TW" baseline="0" dirty="0" smtClean="0"/>
              <a:t>For this cell, we create compatible edges without weights between LBS and DLBS as well as between DRBS and RBS</a:t>
            </a:r>
          </a:p>
          <a:p>
            <a:r>
              <a:rPr lang="en-US" altLang="zh-TW" baseline="0" dirty="0" smtClean="0"/>
              <a:t>Then we create the edges between DLBS and DRBS to record the coloring solutions of OP</a:t>
            </a:r>
          </a:p>
          <a:p>
            <a:r>
              <a:rPr lang="en-US" altLang="zh-TW" baseline="0" dirty="0" smtClean="0"/>
              <a:t>As long as DLBS and DRBS are two proper subsets of LBS and RBS, respectively, the amount of coloring solutions of OP can be reduced</a:t>
            </a:r>
          </a:p>
          <a:p>
            <a:r>
              <a:rPr lang="en-US" altLang="zh-TW" baseline="0" dirty="0" smtClean="0"/>
              <a:t>So, we can see that the total graph size is reduced after adding the DLBS and DRBS even though the number of nodes is more than before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8966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This is another scenario</a:t>
            </a:r>
            <a:r>
              <a:rPr lang="en-US" altLang="zh-TW" baseline="0" dirty="0" smtClean="0"/>
              <a:t>. We can see that the LBS is equal to the DLBS</a:t>
            </a:r>
          </a:p>
          <a:p>
            <a:r>
              <a:rPr lang="en-US" altLang="zh-TW" baseline="0" dirty="0" smtClean="0"/>
              <a:t>Intuitively, we should not create the DLBS to avoid enlarging the graph size instead, so, it is removed from the graph</a:t>
            </a:r>
          </a:p>
          <a:p>
            <a:r>
              <a:rPr lang="en-US" altLang="zh-TW" baseline="0" dirty="0" smtClean="0"/>
              <a:t>Finally, we get the reduced simple solution graph by adding the edges between nodes, and the graph size is reduced</a:t>
            </a:r>
          </a:p>
          <a:p>
            <a:endParaRPr lang="en-US" altLang="zh-TW" baseline="0" dirty="0" smtClean="0"/>
          </a:p>
          <a:p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1513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The</a:t>
            </a:r>
            <a:r>
              <a:rPr lang="en-US" altLang="zh-TW" baseline="0" dirty="0" smtClean="0"/>
              <a:t> last scenario is that when DLBS and/or DRBS is an empty set, we create a pseudo node without weight for DLBS and/or DRBS</a:t>
            </a:r>
          </a:p>
          <a:p>
            <a:r>
              <a:rPr lang="en-US" altLang="zh-TW" baseline="0" dirty="0" smtClean="0"/>
              <a:t>As can be seen from this example, the DLBS is an empty set, so by adding a pseudo node for the DLBS and edges between nodes, we get the reduced simple solution graph</a:t>
            </a:r>
          </a:p>
          <a:p>
            <a:r>
              <a:rPr lang="en-US" altLang="zh-TW" baseline="0" dirty="0" smtClean="0"/>
              <a:t>Accordingly, the graph size is reduced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2388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Because we redesign the solution graph to be the reduced simple solution graph for a cell, we also use</a:t>
            </a:r>
            <a:r>
              <a:rPr lang="en-US" altLang="zh-TW" baseline="0" dirty="0" smtClean="0"/>
              <a:t> the same way to construct </a:t>
            </a:r>
            <a:r>
              <a:rPr lang="en-US" altLang="zh-TW" dirty="0" smtClean="0"/>
              <a:t> the reduced simple solution graph for a BCP </a:t>
            </a:r>
            <a:endParaRPr lang="en-US" altLang="zh-TW" i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2089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Finally,</a:t>
            </a:r>
            <a:r>
              <a:rPr lang="en-US" altLang="zh-TW" sz="1200" baseline="0" dirty="0" smtClean="0"/>
              <a:t> </a:t>
            </a:r>
            <a:r>
              <a:rPr lang="en-US" altLang="zh-TW" sz="1200" dirty="0" smtClean="0"/>
              <a:t>Let’s overview our overall approach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Given a cell library and a set of stitch candidates for each cell type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/>
              <a:t>We first off-line build a light-weight</a:t>
            </a:r>
            <a:r>
              <a:rPr lang="en-US" altLang="zh-TW" sz="1200" baseline="0" dirty="0" smtClean="0"/>
              <a:t> look-up</a:t>
            </a:r>
            <a:r>
              <a:rPr lang="en-US" altLang="zh-TW" sz="1200" dirty="0" smtClean="0"/>
              <a:t> table</a:t>
            </a:r>
            <a:r>
              <a:rPr lang="en-US" altLang="zh-TW" sz="1200" baseline="0" dirty="0" smtClean="0"/>
              <a:t> containing the reduced simple solution graph for each cell type</a:t>
            </a:r>
            <a:r>
              <a:rPr lang="zh-TW" altLang="en-US" sz="1200" baseline="0" dirty="0" smtClean="0"/>
              <a:t> </a:t>
            </a:r>
            <a:r>
              <a:rPr lang="en-US" altLang="zh-TW" sz="1200" baseline="0" dirty="0" smtClean="0"/>
              <a:t>and the BCP of each cell pair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aseline="0" dirty="0" smtClean="0"/>
              <a:t>For each cell row, we construct the solution graph by using this look-up table and find a least-cost path to get the optimal solution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aseline="0" dirty="0" smtClean="0"/>
              <a:t>Finally, the TPL layout decomposition problem for each row can be simultaneously solved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6263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dirty="0" smtClean="0"/>
                  <a:t>All the experiments were</a:t>
                </a:r>
                <a:r>
                  <a:rPr lang="en-US" altLang="zh-TW" baseline="0" dirty="0" smtClean="0"/>
                  <a:t> conducted on a </a:t>
                </a:r>
                <a:r>
                  <a:rPr lang="en-US" altLang="zh-TW" baseline="0" dirty="0" err="1" smtClean="0"/>
                  <a:t>linux</a:t>
                </a:r>
                <a:r>
                  <a:rPr lang="en-US" altLang="zh-TW" baseline="0" dirty="0" smtClean="0"/>
                  <a:t> workstation </a:t>
                </a:r>
                <a:r>
                  <a:rPr lang="en-US" altLang="zh-TW" dirty="0" smtClean="0"/>
                  <a:t>2.0 GHz CPU</a:t>
                </a:r>
                <a:endParaRPr lang="en-US" altLang="zh-TW" baseline="0" dirty="0" smtClean="0"/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dirty="0" smtClean="0"/>
                  <a:t>We</a:t>
                </a:r>
                <a:r>
                  <a:rPr lang="en-US" altLang="zh-TW" baseline="0" dirty="0" smtClean="0"/>
                  <a:t> compare our approach with the two state-of-the-art TPL decomposers,</a:t>
                </a:r>
                <a:r>
                  <a:rPr lang="en-US" altLang="zh-TW" dirty="0" smtClean="0"/>
                  <a:t> Decomposer-A and</a:t>
                </a:r>
                <a:r>
                  <a:rPr lang="en-US" altLang="zh-TW" baseline="0" dirty="0" smtClean="0"/>
                  <a:t> </a:t>
                </a:r>
                <a:r>
                  <a:rPr lang="en-US" altLang="zh-TW" dirty="0" smtClean="0"/>
                  <a:t>Decomposer-B,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baseline="0" dirty="0" smtClean="0"/>
                  <a:t>that appear in ICCAD 2013 and 2012, respectively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dirty="0" smtClean="0"/>
                  <a:t>The stitch candidates</a:t>
                </a:r>
                <a:r>
                  <a:rPr lang="en-US" altLang="zh-TW" baseline="0" dirty="0" smtClean="0"/>
                  <a:t> of all the test cases are generated by a work in DAC 2013 </a:t>
                </a:r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dirty="0" smtClean="0"/>
                  <a:t>Implemented in C++ language.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dirty="0" smtClean="0"/>
                  <a:t>The parameter setting such as </a:t>
                </a:r>
                <a:r>
                  <a:rPr lang="en-US" altLang="zh-TW" i="1" dirty="0" err="1"/>
                  <a:t>d</a:t>
                </a:r>
                <a:r>
                  <a:rPr lang="en-US" altLang="zh-TW" i="1" baseline="-25000" dirty="0" err="1"/>
                  <a:t>min</a:t>
                </a:r>
                <a:r>
                  <a:rPr lang="en-US" altLang="zh-TW" dirty="0"/>
                  <a:t>, </a:t>
                </a:r>
                <a:r>
                  <a:rPr lang="zh-TW" altLang="en-US" i="0">
                    <a:latin typeface="Cambria Math" panose="02040503050406030204" pitchFamily="18" charset="0"/>
                  </a:rPr>
                  <a:t>𝛼</a:t>
                </a:r>
                <a:r>
                  <a:rPr lang="en-US" altLang="zh-TW" dirty="0"/>
                  <a:t>, and </a:t>
                </a:r>
                <a:r>
                  <a:rPr lang="zh-TW" altLang="en-US" i="0">
                    <a:latin typeface="Cambria Math" panose="02040503050406030204" pitchFamily="18" charset="0"/>
                  </a:rPr>
                  <a:t>𝛽</a:t>
                </a:r>
                <a:r>
                  <a:rPr lang="en-US" altLang="zh-TW" dirty="0"/>
                  <a:t> for each benchmark is the same as [14] and [15].</a:t>
                </a:r>
              </a:p>
              <a:p>
                <a:endParaRPr lang="zh-TW" altLang="en-US" dirty="0"/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3899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First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compare our approach with Decomposer-A on the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OpenSPARC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T1 designs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can be seen from this Table, our approach with graph reduction successfully obtained the decomposition for each test case</a:t>
            </a:r>
            <a:r>
              <a:rPr lang="zh-TW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few seconds,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However, Decomposer-A could not complete in five hours for almost half of the test cases.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addition, our approach produced much better decomposition quality and ran much faster for every test case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the way, Decomposer-A and our approach were executed on 1 and 4 threads, respectively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6090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We also make an analysis for our</a:t>
            </a:r>
            <a:r>
              <a:rPr lang="en-US" altLang="zh-TW" baseline="0" dirty="0" smtClean="0"/>
              <a:t> proposed</a:t>
            </a:r>
            <a:r>
              <a:rPr lang="en-US" altLang="zh-TW" dirty="0" smtClean="0"/>
              <a:t> graph reduction techniques.</a:t>
            </a:r>
          </a:p>
          <a:p>
            <a:r>
              <a:rPr lang="en-US" altLang="zh-TW" dirty="0" smtClean="0"/>
              <a:t>With</a:t>
            </a:r>
            <a:r>
              <a:rPr lang="en-US" altLang="zh-TW" baseline="0" dirty="0" smtClean="0"/>
              <a:t> graph reduction, the amounts of nodes and edges can be averagely reduced by 94% and 77%, respectively</a:t>
            </a:r>
          </a:p>
          <a:p>
            <a:r>
              <a:rPr lang="en-US" altLang="zh-TW" baseline="0" dirty="0" smtClean="0"/>
              <a:t>Consequently, we get 76~80% runtime improvements on average in the multi-threaded modes with 4 threads, 2 threads, and 1 thread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9633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To further observe</a:t>
            </a:r>
            <a:r>
              <a:rPr lang="en-US" altLang="zh-TW" baseline="0" dirty="0" smtClean="0"/>
              <a:t> the decomposition quality that our approach can achieve, we compare with both the decomposer on  the frequently used ISCAS circuits</a:t>
            </a:r>
          </a:p>
          <a:p>
            <a:r>
              <a:rPr lang="en-US" altLang="zh-TW" baseline="0" dirty="0" smtClean="0"/>
              <a:t>Apparently, our approach got better or same results in terms of the amounts of conflicts and stitches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853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Multiple patterning lithography is a lithography technology</a:t>
            </a:r>
            <a:r>
              <a:rPr lang="en-US" altLang="zh-TW" baseline="0" dirty="0" smtClean="0"/>
              <a:t> to enhance feature printability by using multiple </a:t>
            </a:r>
            <a:r>
              <a:rPr lang="en-US" altLang="zh-TW" baseline="0" dirty="0" err="1" smtClean="0"/>
              <a:t>litho</a:t>
            </a:r>
            <a:r>
              <a:rPr lang="en-US" altLang="zh-TW" baseline="0" dirty="0" smtClean="0"/>
              <a:t>-etch steps </a:t>
            </a:r>
          </a:p>
          <a:p>
            <a:r>
              <a:rPr lang="en-US" altLang="zh-TW" dirty="0" smtClean="0"/>
              <a:t>The simplest case is double</a:t>
            </a:r>
            <a:r>
              <a:rPr lang="en-US" altLang="zh-TW" baseline="0" dirty="0" smtClean="0"/>
              <a:t> patterning lithography which uses two </a:t>
            </a:r>
            <a:r>
              <a:rPr lang="en-US" altLang="zh-TW" baseline="0" dirty="0" err="1" smtClean="0"/>
              <a:t>litho</a:t>
            </a:r>
            <a:r>
              <a:rPr lang="en-US" altLang="zh-TW" baseline="0" dirty="0" smtClean="0"/>
              <a:t>-etch steps to manufacture the layout in a single layer</a:t>
            </a:r>
          </a:p>
          <a:p>
            <a:r>
              <a:rPr lang="en-US" altLang="zh-TW" baseline="0" dirty="0" smtClean="0"/>
              <a:t>We can see that the features in a target layout are separated into two masks, which is called layout decomposition and can be referred to as coloring problem</a:t>
            </a:r>
            <a:endParaRPr lang="en-US" altLang="zh-TW" dirty="0" smtClean="0"/>
          </a:p>
          <a:p>
            <a:r>
              <a:rPr lang="en-US" altLang="zh-TW" dirty="0" smtClean="0"/>
              <a:t>As feature size continues to shrink, layouts have</a:t>
            </a:r>
            <a:r>
              <a:rPr lang="en-US" altLang="zh-TW" baseline="0" dirty="0" smtClean="0"/>
              <a:t> a higher density than before</a:t>
            </a:r>
            <a:r>
              <a:rPr lang="en-US" altLang="zh-TW" dirty="0" smtClean="0"/>
              <a:t>, for example the layout</a:t>
            </a:r>
            <a:r>
              <a:rPr lang="en-US" altLang="zh-TW" baseline="0" dirty="0" smtClean="0"/>
              <a:t> in </a:t>
            </a:r>
            <a:r>
              <a:rPr lang="en-US" altLang="zh-TW" dirty="0" smtClean="0"/>
              <a:t>M1 layer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However, even stitch insertion can not avoid coloring conflict in DPL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But, this problem might be solved by using triple patterning lithography which separates the features into three masks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82C29-D7B8-49C8-813D-DDFB4115E5AD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5497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Let me conclude my</a:t>
            </a:r>
            <a:r>
              <a:rPr lang="en-US" altLang="zh-TW" baseline="0" dirty="0" smtClean="0"/>
              <a:t> presentation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29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528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800" dirty="0" smtClean="0"/>
              <a:t>There are some </a:t>
            </a:r>
            <a:r>
              <a:rPr lang="en-US" altLang="zh-TW" sz="1800" baseline="0" dirty="0" smtClean="0"/>
              <a:t>research results about TPL</a:t>
            </a:r>
          </a:p>
          <a:p>
            <a:r>
              <a:rPr lang="en-US" altLang="zh-TW" sz="1800" baseline="0" dirty="0" smtClean="0"/>
              <a:t>At post-layout stage, we have TPL layout decomposition problem</a:t>
            </a:r>
          </a:p>
          <a:p>
            <a:r>
              <a:rPr lang="en-US" altLang="zh-TW" sz="1800" baseline="0" dirty="0" smtClean="0"/>
              <a:t>In general, the problem is NP-hard </a:t>
            </a:r>
          </a:p>
          <a:p>
            <a:r>
              <a:rPr lang="en-US" altLang="zh-TW" sz="1800" baseline="0" dirty="0" smtClean="0"/>
              <a:t>But, when a layout is a row-structure layout, it has been shown that the problem is polynomial-time solvable</a:t>
            </a:r>
          </a:p>
          <a:p>
            <a:pPr marL="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800" dirty="0" smtClean="0"/>
              <a:t>Basically, the features in M1 layer </a:t>
            </a:r>
            <a:r>
              <a:rPr lang="en-US" altLang="zh-TW" sz="1400" dirty="0" smtClean="0"/>
              <a:t>mainly come from standard cells</a:t>
            </a:r>
          </a:p>
          <a:p>
            <a:r>
              <a:rPr lang="en-US" altLang="zh-TW" sz="1800" dirty="0" smtClean="0"/>
              <a:t>In</a:t>
            </a:r>
            <a:r>
              <a:rPr lang="en-US" altLang="zh-TW" sz="1800" baseline="0" dirty="0" smtClean="0"/>
              <a:t> g</a:t>
            </a:r>
            <a:r>
              <a:rPr lang="en-US" altLang="zh-TW" sz="1800" dirty="0" smtClean="0"/>
              <a:t>eneral, there</a:t>
            </a:r>
            <a:r>
              <a:rPr lang="en-US" altLang="zh-TW" sz="1800" baseline="0" dirty="0" smtClean="0"/>
              <a:t> is n</a:t>
            </a:r>
            <a:r>
              <a:rPr lang="en-US" altLang="zh-TW" sz="1800" dirty="0" smtClean="0"/>
              <a:t>o coloring conflict </a:t>
            </a:r>
          </a:p>
          <a:p>
            <a:pPr lvl="1"/>
            <a:r>
              <a:rPr lang="en-US" altLang="zh-TW" sz="1800" dirty="0" smtClean="0"/>
              <a:t>between two</a:t>
            </a:r>
            <a:r>
              <a:rPr lang="en-US" altLang="zh-TW" sz="1800" baseline="0" dirty="0" smtClean="0"/>
              <a:t> </a:t>
            </a:r>
            <a:r>
              <a:rPr lang="en-US" altLang="zh-TW" sz="1800" dirty="0" smtClean="0"/>
              <a:t>nonadjacent cells in the same row</a:t>
            </a:r>
          </a:p>
          <a:p>
            <a:pPr lvl="1"/>
            <a:r>
              <a:rPr lang="en-US" altLang="zh-TW" sz="1800" dirty="0" smtClean="0"/>
              <a:t>between two cells in different rows</a:t>
            </a:r>
          </a:p>
          <a:p>
            <a:pPr lvl="0"/>
            <a:r>
              <a:rPr lang="en-US" altLang="zh-TW" sz="1800" dirty="0" smtClean="0"/>
              <a:t>As</a:t>
            </a:r>
            <a:r>
              <a:rPr lang="en-US" altLang="zh-TW" sz="1800" baseline="0" dirty="0" smtClean="0"/>
              <a:t> a result, the layout decomposition problem for each row can be solved independently</a:t>
            </a:r>
            <a:endParaRPr lang="en-US" altLang="zh-TW" sz="1000" dirty="0" smtClean="0"/>
          </a:p>
          <a:p>
            <a:r>
              <a:rPr lang="en-US" altLang="zh-TW" sz="1000" dirty="0" smtClean="0"/>
              <a:t>When</a:t>
            </a:r>
            <a:r>
              <a:rPr lang="en-US" altLang="zh-TW" sz="1000" baseline="0" dirty="0" smtClean="0"/>
              <a:t> we come to physical design stage, there are also some works for TPL such as TPL-aware placement and TPL-aware routing </a:t>
            </a:r>
            <a:endParaRPr lang="zh-TW" altLang="en-US" sz="1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193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Although the layout decomposition</a:t>
            </a:r>
            <a:r>
              <a:rPr lang="en-US" altLang="zh-TW" baseline="0" dirty="0" smtClean="0"/>
              <a:t> problem for row structure layout </a:t>
            </a:r>
            <a:r>
              <a:rPr lang="en-US" altLang="zh-TW" sz="1200" baseline="0" dirty="0" smtClean="0"/>
              <a:t>can be solved in polynomial time by a previous work in ICCAD’2012,</a:t>
            </a:r>
          </a:p>
          <a:p>
            <a:r>
              <a:rPr lang="en-US" altLang="zh-TW" dirty="0" smtClean="0"/>
              <a:t>this work</a:t>
            </a:r>
            <a:r>
              <a:rPr lang="en-US" altLang="zh-TW" baseline="0" dirty="0" smtClean="0"/>
              <a:t> can only get a solution when a given layout is a decomposable layout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However, when a layout is not decomposable, </a:t>
            </a:r>
            <a:r>
              <a:rPr lang="en-US" altLang="zh-TW" baseline="0" dirty="0" smtClean="0"/>
              <a:t>this</a:t>
            </a:r>
            <a:r>
              <a:rPr lang="en-US" altLang="zh-TW" dirty="0" smtClean="0"/>
              <a:t> work will return nothing</a:t>
            </a:r>
          </a:p>
          <a:p>
            <a:r>
              <a:rPr lang="en-US" altLang="zh-TW" dirty="0" smtClean="0"/>
              <a:t>So,</a:t>
            </a:r>
            <a:r>
              <a:rPr lang="en-US" altLang="zh-TW" baseline="0" dirty="0" smtClean="0"/>
              <a:t> it might be hard to </a:t>
            </a:r>
            <a:r>
              <a:rPr lang="en-US" altLang="zh-TW" sz="1200" dirty="0" smtClean="0"/>
              <a:t>help designers further modify the layout to</a:t>
            </a:r>
            <a:r>
              <a:rPr lang="en-US" altLang="zh-TW" sz="1200" baseline="0" dirty="0" smtClean="0"/>
              <a:t> resolve conflicts</a:t>
            </a:r>
          </a:p>
          <a:p>
            <a:r>
              <a:rPr lang="en-US" altLang="zh-TW" dirty="0" smtClean="0"/>
              <a:t>We will show how</a:t>
            </a:r>
            <a:r>
              <a:rPr lang="en-US" altLang="zh-TW" baseline="0" dirty="0" smtClean="0"/>
              <a:t> to extend this work to optimally solve the layout decomposition problem for a row-structure layout whether or not it is decomposable,</a:t>
            </a:r>
          </a:p>
          <a:p>
            <a:r>
              <a:rPr lang="en-US" altLang="zh-TW" baseline="0" dirty="0" smtClean="0"/>
              <a:t>and our approach will try to minimize a cost function in terms  of coloring conflicts and stitches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26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zh-TW" sz="1600" dirty="0" smtClean="0"/>
                  <a:t>This</a:t>
                </a:r>
                <a:r>
                  <a:rPr lang="en-US" altLang="zh-TW" sz="1600" baseline="0" dirty="0" smtClean="0"/>
                  <a:t> our problem formulation</a:t>
                </a:r>
                <a:endParaRPr lang="en-US" altLang="zh-TW" sz="1600" dirty="0" smtClean="0"/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1600" dirty="0" smtClean="0"/>
                  <a:t>Given</a:t>
                </a:r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1600" dirty="0" smtClean="0"/>
                  <a:t>We want to </a:t>
                </a:r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1200" b="0" i="0" u="none" strike="noStrike" kern="1200" baseline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In the weighted sum, #coloring conflicts is multiplied by </a:t>
                </a:r>
                <a14:m>
                  <m:oMath xmlns:m="http://schemas.openxmlformats.org/officeDocument/2006/math">
                    <m:r>
                      <a:rPr lang="zh-TW" altLang="en-US" sz="120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altLang="zh-TW" sz="1200" b="0" i="0" u="none" strike="noStrike" kern="1200" baseline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 and #stitches is multiplied by </a:t>
                </a:r>
                <a14:m>
                  <m:oMath xmlns:m="http://schemas.openxmlformats.org/officeDocument/2006/math">
                    <m:r>
                      <a:rPr lang="zh-TW" altLang="en-US" sz="120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zh-TW" sz="1600" dirty="0" smtClean="0"/>
                  <a:t>Now let me define our ECO routing problem.</a:t>
                </a:r>
              </a:p>
              <a:p>
                <a:endParaRPr lang="en-US" altLang="zh-TW" sz="1600" dirty="0" smtClean="0"/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1600" dirty="0" smtClean="0"/>
                  <a:t>Given</a:t>
                </a:r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1600" dirty="0" smtClean="0"/>
                  <a:t>We want to </a:t>
                </a:r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1200" b="0" i="0" u="none" strike="noStrike" kern="1200" baseline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In this weighted sum function,</a:t>
                </a:r>
                <a:r>
                  <a:rPr lang="en-US" altLang="zh-TW" sz="1200" b="0" i="0" smtClean="0">
                    <a:latin typeface="Cambria Math"/>
                  </a:rPr>
                  <a:t>  </a:t>
                </a:r>
                <a:r>
                  <a:rPr lang="zh-TW" altLang="en-US" sz="1200" i="0" smtClean="0">
                    <a:latin typeface="Cambria Math" panose="02040503050406030204" pitchFamily="18" charset="0"/>
                  </a:rPr>
                  <a:t>𝛼</a:t>
                </a:r>
                <a:r>
                  <a:rPr lang="en-US" altLang="zh-TW" sz="1200" b="0" i="0" u="none" strike="noStrike" kern="1200" baseline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and</a:t>
                </a:r>
                <a:r>
                  <a:rPr lang="en-US" altLang="zh-TW" sz="1200" b="0" i="0" smtClean="0">
                    <a:latin typeface="Cambria Math"/>
                  </a:rPr>
                  <a:t> </a:t>
                </a:r>
                <a:r>
                  <a:rPr lang="zh-TW" altLang="en-US" sz="1200" i="0" smtClean="0">
                    <a:latin typeface="Cambria Math" panose="02040503050406030204" pitchFamily="18" charset="0"/>
                  </a:rPr>
                  <a:t>𝛽</a:t>
                </a:r>
                <a:r>
                  <a:rPr lang="en-US" altLang="zh-TW" sz="1200" i="0">
                    <a:latin typeface="Cambria Math" panose="02040503050406030204" pitchFamily="18" charset="0"/>
                  </a:rPr>
                  <a:t> </a:t>
                </a:r>
                <a:r>
                  <a:rPr lang="en-US" altLang="zh-TW" sz="1200" b="0" i="0" u="none" strike="noStrike" kern="1200" baseline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are user-</a:t>
                </a:r>
                <a:r>
                  <a:rPr lang="en-US" altLang="zh-TW" sz="1200" b="0" i="0" u="none" strike="noStrike" kern="1200" baseline="0" dirty="0" err="1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dened</a:t>
                </a:r>
                <a:r>
                  <a:rPr lang="en-US" altLang="zh-TW" sz="1200" b="0" i="0" u="none" strike="noStrike" kern="1200" baseline="0" dirty="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 parameters</a:t>
                </a:r>
                <a:endParaRPr lang="en-US" altLang="zh-TW" sz="1600" dirty="0" smtClean="0"/>
              </a:p>
              <a:p>
                <a:endParaRPr lang="zh-TW" altLang="en-US" dirty="0"/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224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TW" baseline="0" dirty="0" smtClean="0"/>
              <a:t>Let’s see some basic definitions in that previous work</a:t>
            </a:r>
            <a:endParaRPr lang="en-US" altLang="zh-TW" dirty="0" smtClean="0"/>
          </a:p>
          <a:p>
            <a:pPr lvl="0"/>
            <a:r>
              <a:rPr lang="en-US" altLang="zh-TW" i="1" baseline="0" dirty="0" smtClean="0"/>
              <a:t>c</a:t>
            </a:r>
            <a:r>
              <a:rPr lang="en-US" altLang="zh-TW" i="1" dirty="0" smtClean="0"/>
              <a:t>onflict graph </a:t>
            </a:r>
            <a:r>
              <a:rPr lang="en-US" altLang="zh-TW" dirty="0" smtClean="0"/>
              <a:t>is an undirected graph, each node</a:t>
            </a:r>
            <a:r>
              <a:rPr lang="en-US" altLang="zh-TW" baseline="0" dirty="0" smtClean="0"/>
              <a:t> corresponds to a polygon </a:t>
            </a:r>
          </a:p>
          <a:p>
            <a:pPr lvl="0"/>
            <a:r>
              <a:rPr lang="en-US" altLang="zh-TW" baseline="0" dirty="0" smtClean="0"/>
              <a:t>an edge between two nodes means that the two corresponding polygons should be assigned to different masks, </a:t>
            </a:r>
          </a:p>
          <a:p>
            <a:pPr lvl="0"/>
            <a:r>
              <a:rPr lang="en-US" altLang="zh-TW" baseline="0" dirty="0" smtClean="0"/>
              <a:t>otherwise they will cause a coloring conflict</a:t>
            </a:r>
            <a:endParaRPr lang="en-US" altLang="zh-TW" dirty="0" smtClean="0"/>
          </a:p>
          <a:p>
            <a:pPr lvl="0"/>
            <a:r>
              <a:rPr lang="en-US" altLang="zh-TW" i="0" dirty="0" smtClean="0"/>
              <a:t>According</a:t>
            </a:r>
            <a:r>
              <a:rPr lang="en-US" altLang="zh-TW" i="0" baseline="0" dirty="0" smtClean="0"/>
              <a:t> to the conflict graph, we have to do polygon dummy extension for some polygons</a:t>
            </a:r>
            <a:endParaRPr lang="en-US" altLang="zh-TW" i="0" dirty="0" smtClean="0"/>
          </a:p>
          <a:p>
            <a:pPr lvl="0"/>
            <a:r>
              <a:rPr lang="en-US" altLang="zh-TW" i="1" dirty="0" smtClean="0"/>
              <a:t>Cutting line </a:t>
            </a:r>
            <a:r>
              <a:rPr lang="en-US" altLang="zh-TW" dirty="0" smtClean="0"/>
              <a:t>is a vertical line that</a:t>
            </a:r>
            <a:r>
              <a:rPr lang="en-US" altLang="zh-TW" baseline="0" dirty="0" smtClean="0"/>
              <a:t> </a:t>
            </a:r>
            <a:r>
              <a:rPr lang="en-US" altLang="zh-TW" dirty="0" smtClean="0"/>
              <a:t>aligns with the left boundary of at least one polygon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For</a:t>
            </a:r>
            <a:r>
              <a:rPr lang="en-US" altLang="zh-TW" baseline="0" dirty="0" smtClean="0"/>
              <a:t> each cutting line, we have a</a:t>
            </a:r>
            <a:r>
              <a:rPr lang="en-US" altLang="zh-TW" dirty="0" smtClean="0"/>
              <a:t> </a:t>
            </a:r>
            <a:r>
              <a:rPr lang="en-US" altLang="zh-TW" i="1" dirty="0" smtClean="0"/>
              <a:t>cutting line set </a:t>
            </a:r>
            <a:r>
              <a:rPr lang="en-US" altLang="zh-TW" dirty="0" smtClean="0"/>
              <a:t>which</a:t>
            </a:r>
            <a:r>
              <a:rPr lang="en-US" altLang="zh-TW" baseline="0" dirty="0" smtClean="0"/>
              <a:t> is a set of polygons </a:t>
            </a:r>
            <a:r>
              <a:rPr lang="en-US" altLang="zh-TW" dirty="0" smtClean="0"/>
              <a:t>intersecting with this cutting line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Basically,</a:t>
            </a:r>
            <a:r>
              <a:rPr lang="en-US" altLang="zh-TW" baseline="0" dirty="0" smtClean="0"/>
              <a:t> polygon dummy extension is used to make sure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for any polygon in a cutting line set, all its conflicting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polygons which are on the left side of this polygon can appear in the previous cutting line set for correctly capturing the conflicts among the polygons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376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Our</a:t>
            </a:r>
            <a:r>
              <a:rPr lang="en-US" altLang="zh-TW" baseline="0" dirty="0" smtClean="0"/>
              <a:t> approach will create</a:t>
            </a:r>
            <a:r>
              <a:rPr lang="en-US" altLang="zh-TW" dirty="0" smtClean="0"/>
              <a:t> a</a:t>
            </a:r>
            <a:r>
              <a:rPr lang="en-US" altLang="zh-TW" baseline="0" dirty="0" smtClean="0"/>
              <a:t> solution graph (or SG for short) for a layout and it is a directed graph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Each node records a coloring solution of all the polygons in a cutting line set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By the way, the numbers 1, 2, 3 indicate three different</a:t>
            </a:r>
            <a:r>
              <a:rPr lang="en-US" altLang="zh-TW" baseline="0" dirty="0" smtClean="0"/>
              <a:t> colors or masks</a:t>
            </a:r>
            <a:endParaRPr lang="en-US" altLang="zh-TW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For each cutting line set, </a:t>
            </a:r>
            <a:r>
              <a:rPr lang="en-US" altLang="zh-TW" baseline="0" dirty="0" smtClean="0"/>
              <a:t>w</a:t>
            </a:r>
            <a:r>
              <a:rPr lang="en-US" altLang="zh-TW" dirty="0" smtClean="0"/>
              <a:t>e enumerates all the coloring solutions no matter whether each of them is legal or not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–that means–coloring conflicts can exist in a coloring solution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A compatible edge</a:t>
            </a:r>
            <a:r>
              <a:rPr lang="en-US" altLang="zh-TW" baseline="0" dirty="0" smtClean="0"/>
              <a:t> between two adjacent nodes is introduced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For example,</a:t>
            </a:r>
            <a:r>
              <a:rPr lang="en-US" altLang="zh-TW" baseline="0" dirty="0" smtClean="0"/>
              <a:t> t</a:t>
            </a:r>
            <a:r>
              <a:rPr lang="en-US" altLang="zh-TW" dirty="0" smtClean="0"/>
              <a:t>here is an edge between two </a:t>
            </a:r>
            <a:r>
              <a:rPr lang="en-US" altLang="zh-TW" baseline="0" dirty="0" smtClean="0"/>
              <a:t>v1 v2 and the polygon b in both the associated cutting line sets,</a:t>
            </a:r>
          </a:p>
          <a:p>
            <a:r>
              <a:rPr lang="en-US" altLang="zh-TW" baseline="0" dirty="0" smtClean="0"/>
              <a:t>the colors of polygon b in v1 and v2 must be the same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333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Each node will be assigned</a:t>
                </a:r>
                <a:r>
                  <a:rPr lang="en-US" altLang="zh-TW" baseline="0" dirty="0" smtClean="0"/>
                  <a:t> a weight which indicates the amount of conflicts in the coloring solution of the node </a:t>
                </a:r>
              </a:p>
              <a:p>
                <a:endParaRPr lang="en-US" altLang="zh-TW" baseline="0" dirty="0" smtClean="0"/>
              </a:p>
              <a:p>
                <a:endParaRPr lang="en-US" altLang="zh-TW" baseline="0" dirty="0" smtClean="0"/>
              </a:p>
              <a:p>
                <a:endParaRPr lang="en-US" altLang="zh-TW" baseline="0" dirty="0" smtClean="0"/>
              </a:p>
              <a:p>
                <a:endParaRPr lang="en-US" altLang="zh-TW" baseline="0" dirty="0" smtClean="0"/>
              </a:p>
              <a:p>
                <a:endParaRPr lang="en-US" altLang="zh-TW" dirty="0" smtClean="0"/>
              </a:p>
              <a:p>
                <a:r>
                  <a:rPr lang="en-US" altLang="zh-TW" dirty="0" smtClean="0"/>
                  <a:t>Each node v in the</a:t>
                </a:r>
                <a:r>
                  <a:rPr lang="en-US" altLang="zh-TW" baseline="0" dirty="0" smtClean="0"/>
                  <a:t> cutting line set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1200" i="1" dirty="0" smtClean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</m:e>
                      <m:sub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r>
                  <a:rPr lang="en-US" altLang="zh-TW" dirty="0" smtClean="0"/>
                  <a:t> is assigned a weight</a:t>
                </a:r>
                <a:r>
                  <a:rPr lang="en-US" altLang="zh-TW" baseline="0" dirty="0" smtClean="0"/>
                  <a:t> and the weight indicates the amount of conflicts in the coloring solution of the node v for the polygons in the cutting line set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1200" i="1" dirty="0" smtClean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  <m:r>
                          <a:rPr lang="en-US" altLang="zh-TW" sz="1200" b="0" i="1" dirty="0" smtClean="0">
                            <a:latin typeface="Cambria Math"/>
                            <a:ea typeface="新細明體" panose="02020500000000000000" pitchFamily="18" charset="-120"/>
                          </a:rPr>
                          <m:t>′</m:t>
                        </m:r>
                      </m:e>
                      <m:sub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endParaRPr lang="en-US" altLang="zh-TW" sz="1200" i="1" dirty="0" smtClean="0">
                  <a:latin typeface="Cambria Math"/>
                  <a:ea typeface="新細明體" panose="02020500000000000000" pitchFamily="18" charset="-120"/>
                </a:endParaRP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1200" i="1" dirty="0" smtClean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  <m:r>
                          <a:rPr lang="en-US" altLang="zh-TW" sz="1200" b="0" i="1" dirty="0" smtClean="0">
                            <a:latin typeface="Cambria Math"/>
                            <a:ea typeface="新細明體" panose="02020500000000000000" pitchFamily="18" charset="-120"/>
                          </a:rPr>
                          <m:t>′</m:t>
                        </m:r>
                      </m:e>
                      <m:sub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r>
                  <a:rPr lang="en-US" altLang="zh-TW" dirty="0" smtClean="0"/>
                  <a:t> actually is the</a:t>
                </a:r>
                <a:r>
                  <a:rPr lang="en-US" altLang="zh-TW" baseline="0" dirty="0" smtClean="0"/>
                  <a:t> set of </a:t>
                </a:r>
                <a:r>
                  <a:rPr lang="en-US" altLang="zh-TW" dirty="0" smtClean="0"/>
                  <a:t>polygons whose left</a:t>
                </a:r>
                <a:r>
                  <a:rPr lang="en-US" altLang="zh-TW" baseline="0" dirty="0" smtClean="0"/>
                  <a:t> boundaries align with the cutting line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1200" i="1" dirty="0" smtClean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</m:e>
                      <m:sub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endParaRPr lang="en-US" altLang="zh-TW" dirty="0" smtClean="0"/>
              </a:p>
              <a:p>
                <a:r>
                  <a:rPr lang="en-US" altLang="zh-TW" dirty="0" smtClean="0"/>
                  <a:t>Because</a:t>
                </a:r>
                <a:r>
                  <a:rPr lang="en-US" altLang="zh-TW" baseline="0" dirty="0" smtClean="0"/>
                  <a:t> a polygon might appear in many cutting line sets but a polygon can only create one cutting line.</a:t>
                </a:r>
              </a:p>
              <a:p>
                <a:r>
                  <a:rPr lang="en-US" altLang="zh-TW" baseline="0" dirty="0" smtClean="0"/>
                  <a:t>This is why we count the coloring conflicts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1200" i="1" dirty="0" smtClean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  <m:r>
                          <a:rPr lang="en-US" altLang="zh-TW" sz="1200" b="0" i="1" dirty="0" smtClean="0">
                            <a:latin typeface="Cambria Math"/>
                            <a:ea typeface="新細明體" panose="02020500000000000000" pitchFamily="18" charset="-120"/>
                          </a:rPr>
                          <m:t>′</m:t>
                        </m:r>
                      </m:e>
                      <m:sub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r>
                  <a:rPr lang="en-US" altLang="zh-TW" dirty="0" smtClean="0"/>
                  <a:t> but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1200" i="1" dirty="0" smtClean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</m:e>
                      <m:sub>
                        <m:r>
                          <a:rPr lang="en-US" altLang="zh-TW" sz="12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endParaRPr lang="en-US" altLang="zh-TW" dirty="0" smtClean="0"/>
              </a:p>
              <a:p>
                <a:r>
                  <a:rPr lang="en-US" altLang="zh-TW" dirty="0" smtClean="0"/>
                  <a:t>For example,</a:t>
                </a:r>
                <a:r>
                  <a:rPr lang="en-US" altLang="zh-TW" baseline="0" dirty="0" smtClean="0"/>
                  <a:t> a and b are the polygons creating the cutting line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1200" i="1" dirty="0" smtClean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1200" b="0" i="1" dirty="0" smtClean="0">
                            <a:latin typeface="Cambria Math"/>
                            <a:ea typeface="新細明體" panose="02020500000000000000" pitchFamily="18" charset="-120"/>
                          </a:rPr>
                          <m:t>𝑙</m:t>
                        </m:r>
                      </m:e>
                      <m:sub>
                        <m:r>
                          <a:rPr lang="en-US" altLang="zh-TW" sz="1200" b="0" i="1" dirty="0" smtClean="0">
                            <a:latin typeface="Cambria Math"/>
                            <a:ea typeface="新細明體" panose="02020500000000000000" pitchFamily="18" charset="-120"/>
                          </a:rPr>
                          <m:t>1</m:t>
                        </m:r>
                      </m:sub>
                      <m:sup/>
                    </m:sSubSup>
                  </m:oMath>
                </a14:m>
                <a:r>
                  <a:rPr lang="en-US" altLang="zh-TW" baseline="0" dirty="0" smtClean="0"/>
                  <a:t> and also should be assigned different colors to avoid inducing a coloring conflict, </a:t>
                </a:r>
              </a:p>
              <a:p>
                <a:r>
                  <a:rPr lang="en-US" altLang="zh-TW" baseline="0" dirty="0" smtClean="0"/>
                  <a:t>but their colors in the node </a:t>
                </a:r>
                <a:r>
                  <a:rPr lang="en-US" altLang="zh-TW" dirty="0" smtClean="0"/>
                  <a:t>v</a:t>
                </a:r>
                <a:r>
                  <a:rPr lang="en-US" altLang="zh-TW" baseline="-25000" dirty="0" smtClean="0"/>
                  <a:t>1 </a:t>
                </a:r>
                <a:r>
                  <a:rPr lang="en-US" altLang="zh-TW" baseline="0" dirty="0" smtClean="0"/>
                  <a:t>are the same, so, </a:t>
                </a:r>
                <a:r>
                  <a:rPr lang="en-US" altLang="zh-TW" dirty="0" smtClean="0"/>
                  <a:t>the weight of v</a:t>
                </a:r>
                <a:r>
                  <a:rPr lang="en-US" altLang="zh-TW" baseline="-25000" dirty="0" smtClean="0"/>
                  <a:t>1 </a:t>
                </a:r>
                <a:r>
                  <a:rPr lang="en-US" altLang="zh-TW" baseline="0" dirty="0" smtClean="0"/>
                  <a:t>is 1, that means this coloring solution induces one </a:t>
                </a:r>
                <a:r>
                  <a:rPr lang="en-US" altLang="zh-TW" baseline="0" dirty="0" err="1" smtClean="0"/>
                  <a:t>confilct</a:t>
                </a:r>
                <a:endParaRPr lang="en-US" altLang="zh-TW" baseline="0" dirty="0" smtClean="0"/>
              </a:p>
            </p:txBody>
          </p:sp>
        </mc:Choice>
        <mc:Fallback xmlns="">
          <p:sp>
            <p:nvSpPr>
              <p:cNvPr id="3" name="備忘稿版面配置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Each node v in the</a:t>
                </a:r>
                <a:r>
                  <a:rPr lang="en-US" altLang="zh-TW" baseline="0" dirty="0" smtClean="0"/>
                  <a:t> cutting line set 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𝑠</a:t>
                </a:r>
                <a:r>
                  <a:rPr lang="en-US" altLang="zh-TW" sz="1200" i="0" dirty="0" smtClean="0">
                    <a:latin typeface="Cambria Math"/>
                    <a:ea typeface="新細明體" panose="02020500000000000000" pitchFamily="18" charset="-120"/>
                  </a:rPr>
                  <a:t>_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𝑖</a:t>
                </a:r>
                <a:r>
                  <a:rPr lang="en-US" altLang="zh-TW" sz="1200" i="0" dirty="0">
                    <a:latin typeface="Cambria Math"/>
                    <a:ea typeface="新細明體" panose="02020500000000000000" pitchFamily="18" charset="-120"/>
                  </a:rPr>
                  <a:t>^ </a:t>
                </a:r>
                <a:r>
                  <a:rPr lang="en-US" altLang="zh-TW" dirty="0" smtClean="0"/>
                  <a:t> </a:t>
                </a:r>
                <a:r>
                  <a:rPr lang="en-US" altLang="zh-TW" dirty="0" smtClean="0"/>
                  <a:t>is assigned a weight</a:t>
                </a:r>
                <a:r>
                  <a:rPr lang="en-US" altLang="zh-TW" baseline="0" dirty="0" smtClean="0"/>
                  <a:t> and the weight indicates the amount of </a:t>
                </a:r>
                <a:r>
                  <a:rPr lang="en-US" altLang="zh-TW" baseline="0" dirty="0" smtClean="0"/>
                  <a:t>conflicts </a:t>
                </a:r>
                <a:r>
                  <a:rPr lang="en-US" altLang="zh-TW" baseline="0" dirty="0" smtClean="0"/>
                  <a:t>in the coloring solution of the node </a:t>
                </a:r>
                <a:r>
                  <a:rPr lang="en-US" altLang="zh-TW" baseline="0" dirty="0" smtClean="0"/>
                  <a:t>v for the polygons in the cutting line set </a:t>
                </a:r>
                <a:r>
                  <a:rPr lang="en-US" altLang="zh-TW" sz="1200" i="0" dirty="0" smtClean="0">
                    <a:latin typeface="Cambria Math"/>
                    <a:ea typeface="新細明體" panose="02020500000000000000" pitchFamily="18" charset="-120"/>
                  </a:rPr>
                  <a:t>〖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𝑠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′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〗_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𝑖</a:t>
                </a:r>
                <a:r>
                  <a:rPr lang="en-US" altLang="zh-TW" sz="1200" i="0" dirty="0">
                    <a:latin typeface="Cambria Math"/>
                    <a:ea typeface="新細明體" panose="02020500000000000000" pitchFamily="18" charset="-120"/>
                  </a:rPr>
                  <a:t>^ </a:t>
                </a:r>
                <a:endParaRPr lang="en-US" altLang="zh-TW" baseline="0" dirty="0" smtClean="0"/>
              </a:p>
              <a:p>
                <a:pPr/>
                <a:r>
                  <a:rPr lang="en-US" altLang="zh-TW" sz="1200" i="0" dirty="0" smtClean="0">
                    <a:latin typeface="Cambria Math"/>
                    <a:ea typeface="新細明體" panose="02020500000000000000" pitchFamily="18" charset="-120"/>
                  </a:rPr>
                  <a:t>〖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𝑠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′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〗_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𝑖</a:t>
                </a:r>
                <a:r>
                  <a:rPr lang="en-US" altLang="zh-TW" sz="1200" i="0" dirty="0">
                    <a:latin typeface="Cambria Math"/>
                    <a:ea typeface="新細明體" panose="02020500000000000000" pitchFamily="18" charset="-120"/>
                  </a:rPr>
                  <a:t>^ </a:t>
                </a:r>
                <a:r>
                  <a:rPr lang="en-US" altLang="zh-TW" dirty="0" smtClean="0"/>
                  <a:t> actually is the</a:t>
                </a:r>
                <a:r>
                  <a:rPr lang="en-US" altLang="zh-TW" baseline="0" dirty="0" smtClean="0"/>
                  <a:t> set of </a:t>
                </a:r>
                <a:r>
                  <a:rPr lang="en-US" altLang="zh-TW" dirty="0" smtClean="0"/>
                  <a:t>polygons whose left</a:t>
                </a:r>
                <a:r>
                  <a:rPr lang="en-US" altLang="zh-TW" baseline="0" dirty="0" smtClean="0"/>
                  <a:t> boundaries align with the cutting line 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𝑙_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𝑖</a:t>
                </a:r>
                <a:r>
                  <a:rPr lang="en-US" altLang="zh-TW" sz="1200" i="0" dirty="0">
                    <a:latin typeface="Cambria Math"/>
                    <a:ea typeface="新細明體" panose="02020500000000000000" pitchFamily="18" charset="-120"/>
                  </a:rPr>
                  <a:t>^ </a:t>
                </a:r>
                <a:endParaRPr lang="en-US" altLang="zh-TW" dirty="0" smtClean="0"/>
              </a:p>
              <a:p>
                <a:pPr/>
                <a:r>
                  <a:rPr lang="en-US" altLang="zh-TW" dirty="0" smtClean="0"/>
                  <a:t>Because</a:t>
                </a:r>
                <a:r>
                  <a:rPr lang="en-US" altLang="zh-TW" baseline="0" dirty="0" smtClean="0"/>
                  <a:t> a polygon might appear in more than one cutting line set but a polygon can create at most one cutting line.</a:t>
                </a:r>
              </a:p>
              <a:p>
                <a:pPr/>
                <a:r>
                  <a:rPr lang="en-US" altLang="zh-TW" baseline="0" dirty="0" smtClean="0"/>
                  <a:t>This is why we count the coloring conflicts for </a:t>
                </a:r>
                <a:r>
                  <a:rPr lang="en-US" altLang="zh-TW" sz="1200" i="0" dirty="0" smtClean="0">
                    <a:latin typeface="Cambria Math"/>
                    <a:ea typeface="新細明體" panose="02020500000000000000" pitchFamily="18" charset="-120"/>
                  </a:rPr>
                  <a:t>〖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𝑠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′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〗_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𝑖</a:t>
                </a:r>
                <a:r>
                  <a:rPr lang="en-US" altLang="zh-TW" sz="1200" i="0" dirty="0">
                    <a:latin typeface="Cambria Math"/>
                    <a:ea typeface="新細明體" panose="02020500000000000000" pitchFamily="18" charset="-120"/>
                  </a:rPr>
                  <a:t>^ </a:t>
                </a:r>
                <a:r>
                  <a:rPr lang="en-US" altLang="zh-TW" dirty="0" smtClean="0"/>
                  <a:t> but 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𝑠</a:t>
                </a:r>
                <a:r>
                  <a:rPr lang="en-US" altLang="zh-TW" sz="1200" i="0" dirty="0" smtClean="0">
                    <a:latin typeface="Cambria Math"/>
                    <a:ea typeface="新細明體" panose="02020500000000000000" pitchFamily="18" charset="-120"/>
                  </a:rPr>
                  <a:t>_</a:t>
                </a:r>
                <a:r>
                  <a:rPr lang="en-US" altLang="zh-TW" sz="1200" i="0" dirty="0">
                    <a:latin typeface="Cambria Math" panose="02040503050406030204" pitchFamily="18" charset="0"/>
                    <a:ea typeface="新細明體" panose="02020500000000000000" pitchFamily="18" charset="-120"/>
                  </a:rPr>
                  <a:t>𝑖</a:t>
                </a:r>
                <a:r>
                  <a:rPr lang="en-US" altLang="zh-TW" sz="1200" i="0" dirty="0">
                    <a:latin typeface="Cambria Math"/>
                    <a:ea typeface="新細明體" panose="02020500000000000000" pitchFamily="18" charset="-120"/>
                  </a:rPr>
                  <a:t>^ </a:t>
                </a:r>
                <a:endParaRPr lang="en-US" altLang="zh-TW" dirty="0" smtClean="0"/>
              </a:p>
              <a:p>
                <a:r>
                  <a:rPr lang="en-US" altLang="zh-TW" dirty="0" smtClean="0"/>
                  <a:t>For example,</a:t>
                </a:r>
                <a:r>
                  <a:rPr lang="en-US" altLang="zh-TW" baseline="0" dirty="0" smtClean="0"/>
                  <a:t> a and b are the polygons creating cutting line 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𝑙</a:t>
                </a:r>
                <a:r>
                  <a:rPr lang="en-US" altLang="zh-TW" sz="1200" b="0" i="0" dirty="0" smtClean="0">
                    <a:latin typeface="Cambria Math"/>
                    <a:ea typeface="新細明體" panose="02020500000000000000" pitchFamily="18" charset="-120"/>
                  </a:rPr>
                  <a:t>_1</a:t>
                </a:r>
                <a:r>
                  <a:rPr lang="en-US" altLang="zh-TW" sz="1200" b="0" i="0" dirty="0">
                    <a:latin typeface="Cambria Math"/>
                    <a:ea typeface="新細明體" panose="02020500000000000000" pitchFamily="18" charset="-120"/>
                  </a:rPr>
                  <a:t>^ </a:t>
                </a:r>
                <a:r>
                  <a:rPr lang="en-US" altLang="zh-TW" baseline="0" dirty="0" smtClean="0"/>
                  <a:t> and also should be assigned to different colors to avoid inducing a coloring conflict, </a:t>
                </a:r>
              </a:p>
              <a:p>
                <a:r>
                  <a:rPr lang="en-US" altLang="zh-TW" baseline="0" dirty="0" smtClean="0"/>
                  <a:t>but their colors in the node </a:t>
                </a:r>
                <a:r>
                  <a:rPr lang="en-US" altLang="zh-TW" dirty="0" smtClean="0"/>
                  <a:t>v</a:t>
                </a:r>
                <a:r>
                  <a:rPr lang="en-US" altLang="zh-TW" baseline="-25000" dirty="0" smtClean="0"/>
                  <a:t>1 </a:t>
                </a:r>
                <a:r>
                  <a:rPr lang="en-US" altLang="zh-TW" baseline="0" dirty="0" smtClean="0"/>
                  <a:t>are the same, so, </a:t>
                </a:r>
                <a:r>
                  <a:rPr lang="en-US" altLang="zh-TW" dirty="0" smtClean="0"/>
                  <a:t>the weight of v</a:t>
                </a:r>
                <a:r>
                  <a:rPr lang="en-US" altLang="zh-TW" baseline="-25000" dirty="0" smtClean="0"/>
                  <a:t>1 </a:t>
                </a:r>
                <a:r>
                  <a:rPr lang="en-US" altLang="zh-TW" baseline="0" dirty="0" smtClean="0"/>
                  <a:t>is 1</a:t>
                </a:r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7C470-1F5F-4180-BAB9-08DB9C505DB3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333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>
            <a:normAutofit/>
          </a:bodyPr>
          <a:lstStyle>
            <a:lvl1pPr>
              <a:defRPr sz="4000" b="1" cap="none" baseline="0">
                <a:latin typeface="Calibri (標題)"/>
              </a:defRPr>
            </a:lvl1pPr>
          </a:lstStyle>
          <a:p>
            <a:r>
              <a:rPr lang="de-DE" altLang="zh-TW" dirty="0" smtClean="0"/>
              <a:t>Presentation Title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 baseline="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altLang="zh-TW" dirty="0" smtClean="0"/>
              <a:t>Presentation Authors</a:t>
            </a:r>
            <a:endParaRPr lang="de-DE" altLang="zh-TW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9A980AA-E080-4F5E-80B7-C7C34C23F037}" type="datetime1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776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68952" cy="864096"/>
          </a:xfrm>
        </p:spPr>
        <p:txBody>
          <a:bodyPr>
            <a:normAutofit/>
          </a:bodyPr>
          <a:lstStyle>
            <a:lvl1pPr>
              <a:defRPr sz="4000" b="1" cap="none" baseline="0">
                <a:latin typeface="Calibri" panose="020F0502020204030204" pitchFamily="34" charset="0"/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931224" cy="5421216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11BB1B57-5516-4E19-8452-AB09E2432E11}" type="datetime1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909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>
              <a:latin typeface="Calibri" panose="020F0502020204030204" pitchFamily="34" charset="0"/>
            </a:endParaRPr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44624"/>
            <a:ext cx="7931224" cy="93610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7931224" cy="53492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fld id="{111C1373-26D3-4372-A7C8-EBCB70F76E5A}" type="datetime1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>
              <a:latin typeface="Calibri" panose="020F0502020204030204" pitchFamily="34" charset="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8487864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460432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8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854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512" y="1767430"/>
            <a:ext cx="8856984" cy="367779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altLang="zh-TW" sz="4000" cap="none" dirty="0" smtClean="0">
                <a:latin typeface="Calibri" panose="020F0502020204030204" pitchFamily="34" charset="0"/>
              </a:rPr>
              <a:t>A Cell-Based Row-Structure Layout Decomposer for Triple Patterning Lithography</a:t>
            </a:r>
            <a:r>
              <a:rPr lang="en-US" altLang="zh-TW" sz="4400" dirty="0" smtClean="0">
                <a:latin typeface="Calibri" panose="020F0502020204030204" pitchFamily="34" charset="0"/>
              </a:rPr>
              <a:t/>
            </a:r>
            <a:br>
              <a:rPr lang="en-US" altLang="zh-TW" sz="4400" dirty="0" smtClean="0">
                <a:latin typeface="Calibri" panose="020F0502020204030204" pitchFamily="34" charset="0"/>
              </a:rPr>
            </a:br>
            <a:r>
              <a:rPr lang="en-US" altLang="zh-TW" sz="4400" dirty="0" smtClean="0">
                <a:latin typeface="Calibri" panose="020F0502020204030204" pitchFamily="34" charset="0"/>
              </a:rPr>
              <a:t/>
            </a:r>
            <a:br>
              <a:rPr lang="en-US" altLang="zh-TW" sz="4400" dirty="0" smtClean="0">
                <a:latin typeface="Calibri" panose="020F0502020204030204" pitchFamily="34" charset="0"/>
              </a:rPr>
            </a:br>
            <a:r>
              <a:rPr lang="en-US" altLang="zh-TW" sz="2800" b="0" dirty="0" smtClean="0">
                <a:latin typeface="Calibri" panose="020F0502020204030204" pitchFamily="34" charset="0"/>
              </a:rPr>
              <a:t/>
            </a:r>
            <a:br>
              <a:rPr lang="en-US" altLang="zh-TW" sz="2800" b="0" dirty="0" smtClean="0">
                <a:latin typeface="Calibri" panose="020F0502020204030204" pitchFamily="34" charset="0"/>
              </a:rPr>
            </a:br>
            <a:r>
              <a:rPr lang="en-US" altLang="zh-TW" sz="3600" b="0" cap="none" dirty="0" err="1">
                <a:latin typeface="Calibri" panose="020F0502020204030204" pitchFamily="34" charset="0"/>
              </a:rPr>
              <a:t>Hsi</a:t>
            </a:r>
            <a:r>
              <a:rPr lang="en-US" altLang="zh-TW" sz="3600" b="0" cap="none" dirty="0">
                <a:latin typeface="Calibri" panose="020F0502020204030204" pitchFamily="34" charset="0"/>
              </a:rPr>
              <a:t>-An </a:t>
            </a:r>
            <a:r>
              <a:rPr lang="en-US" altLang="zh-TW" sz="3600" b="0" cap="none" dirty="0" err="1">
                <a:latin typeface="Calibri" panose="020F0502020204030204" pitchFamily="34" charset="0"/>
              </a:rPr>
              <a:t>Chien</a:t>
            </a:r>
            <a:r>
              <a:rPr lang="en-US" altLang="zh-TW" sz="3200" b="0" cap="none" dirty="0">
                <a:latin typeface="Calibri" panose="020F0502020204030204" pitchFamily="34" charset="0"/>
              </a:rPr>
              <a:t>, </a:t>
            </a:r>
            <a:r>
              <a:rPr lang="en-US" altLang="zh-TW" sz="3200" b="0" cap="none" dirty="0" err="1">
                <a:latin typeface="Calibri" panose="020F0502020204030204" pitchFamily="34" charset="0"/>
              </a:rPr>
              <a:t>Szu</a:t>
            </a:r>
            <a:r>
              <a:rPr lang="en-US" altLang="zh-TW" sz="3200" b="0" cap="none" dirty="0">
                <a:latin typeface="Calibri" panose="020F0502020204030204" pitchFamily="34" charset="0"/>
              </a:rPr>
              <a:t>-Yuan Han, Ye-Hong Chen, </a:t>
            </a:r>
            <a:r>
              <a:rPr lang="en-US" altLang="zh-TW" sz="3200" b="0" cap="none" dirty="0" smtClean="0">
                <a:latin typeface="Calibri" panose="020F0502020204030204" pitchFamily="34" charset="0"/>
              </a:rPr>
              <a:t/>
            </a:r>
            <a:br>
              <a:rPr lang="en-US" altLang="zh-TW" sz="3200" b="0" cap="none" dirty="0" smtClean="0">
                <a:latin typeface="Calibri" panose="020F0502020204030204" pitchFamily="34" charset="0"/>
              </a:rPr>
            </a:br>
            <a:r>
              <a:rPr lang="en-US" altLang="zh-TW" sz="3200" b="0" cap="none" dirty="0" smtClean="0">
                <a:latin typeface="Calibri" panose="020F0502020204030204" pitchFamily="34" charset="0"/>
              </a:rPr>
              <a:t>and </a:t>
            </a:r>
            <a:r>
              <a:rPr lang="en-US" altLang="zh-TW" sz="3200" b="0" cap="none" dirty="0">
                <a:latin typeface="Calibri" panose="020F0502020204030204" pitchFamily="34" charset="0"/>
              </a:rPr>
              <a:t>Ting-Chi </a:t>
            </a:r>
            <a:r>
              <a:rPr lang="en-US" altLang="zh-TW" sz="3200" b="0" cap="none" dirty="0" smtClean="0">
                <a:latin typeface="Calibri" panose="020F0502020204030204" pitchFamily="34" charset="0"/>
              </a:rPr>
              <a:t>Wang</a:t>
            </a:r>
            <a:br>
              <a:rPr lang="en-US" altLang="zh-TW" sz="3200" b="0" cap="none" dirty="0" smtClean="0">
                <a:latin typeface="Calibri" panose="020F0502020204030204" pitchFamily="34" charset="0"/>
              </a:rPr>
            </a:br>
            <a:r>
              <a:rPr lang="en-US" altLang="zh-TW" sz="1100" b="0" dirty="0" smtClean="0">
                <a:latin typeface="Calibri" panose="020F0502020204030204" pitchFamily="34" charset="0"/>
              </a:rPr>
              <a:t/>
            </a:r>
            <a:br>
              <a:rPr lang="en-US" altLang="zh-TW" sz="1100" b="0" dirty="0" smtClean="0">
                <a:latin typeface="Calibri" panose="020F0502020204030204" pitchFamily="34" charset="0"/>
              </a:rPr>
            </a:br>
            <a:r>
              <a:rPr lang="en-US" altLang="zh-TW" sz="3100" b="0" cap="none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Department of Computer </a:t>
            </a:r>
            <a:r>
              <a:rPr lang="en-US" altLang="zh-TW" sz="3100" b="0" cap="none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Science</a:t>
            </a:r>
            <a:br>
              <a:rPr lang="en-US" altLang="zh-TW" sz="3100" b="0" cap="none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US" altLang="zh-TW" sz="3100" b="0" cap="none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National </a:t>
            </a:r>
            <a:r>
              <a:rPr lang="en-US" altLang="zh-TW" sz="3100" b="0" cap="none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Tsing Hua </a:t>
            </a:r>
            <a:r>
              <a:rPr lang="en-US" altLang="zh-TW" sz="3100" b="0" cap="none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University</a:t>
            </a:r>
            <a:br>
              <a:rPr lang="en-US" altLang="zh-TW" sz="3100" b="0" cap="none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n-US" altLang="zh-TW" sz="3100" b="0" cap="none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TAIWAN</a:t>
            </a:r>
            <a:r>
              <a:rPr lang="en-US" altLang="zh-TW" sz="3100" b="0" cap="none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US" altLang="zh-TW" sz="3100" b="0" cap="none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</a:br>
            <a:endParaRPr lang="zh-TW" altLang="en-US" sz="3100" b="0" cap="none" dirty="0">
              <a:latin typeface="Calibri" panose="020F0502020204030204" pitchFamily="34" charset="0"/>
            </a:endParaRPr>
          </a:p>
        </p:txBody>
      </p:sp>
      <p:pic>
        <p:nvPicPr>
          <p:cNvPr id="4" name="Picture 2" descr="C:\Users\Hsian\Desktop\清大LOGO(圓)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60648"/>
            <a:ext cx="1350169" cy="1350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51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388939" y="836712"/>
                <a:ext cx="8147341" cy="5616624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800" dirty="0" smtClean="0"/>
                  <a:t>Weight on a node</a:t>
                </a:r>
                <a:endParaRPr lang="en-US" altLang="zh-TW" sz="2800" dirty="0">
                  <a:ea typeface="新細明體" panose="02020500000000000000" pitchFamily="18" charset="-120"/>
                </a:endParaRPr>
              </a:p>
              <a:p>
                <a:pPr lvl="1"/>
                <a:r>
                  <a:rPr lang="en-US" altLang="zh-TW" sz="2400" dirty="0">
                    <a:ea typeface="新細明體" panose="02020500000000000000" pitchFamily="18" charset="-120"/>
                  </a:rPr>
                  <a:t>#conflicts induced by polygons in the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 dirty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  <m:r>
                          <a:rPr lang="en-US" altLang="zh-TW" sz="2400" i="1" dirty="0">
                            <a:latin typeface="Cambria Math"/>
                            <a:ea typeface="新細明體" panose="02020500000000000000" pitchFamily="18" charset="-120"/>
                          </a:rPr>
                          <m:t>′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r>
                  <a:rPr lang="en-US" altLang="zh-TW" sz="2400" dirty="0">
                    <a:ea typeface="新細明體" panose="02020500000000000000" pitchFamily="18" charset="-120"/>
                  </a:rPr>
                  <a:t> which is a subset of cutting line set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 dirty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endParaRPr lang="en-US" altLang="zh-TW" sz="2400" dirty="0">
                  <a:ea typeface="新細明體" panose="02020500000000000000" pitchFamily="18" charset="-120"/>
                </a:endParaRPr>
              </a:p>
              <a:p>
                <a:r>
                  <a:rPr lang="en-US" altLang="zh-TW" sz="2800" dirty="0" smtClean="0"/>
                  <a:t>Weight on an edge</a:t>
                </a:r>
              </a:p>
              <a:p>
                <a:pPr lvl="1"/>
                <a:r>
                  <a:rPr lang="en-US" altLang="zh-TW" sz="2400" dirty="0" smtClean="0">
                    <a:ea typeface="新細明體" panose="02020500000000000000" pitchFamily="18" charset="-120"/>
                  </a:rPr>
                  <a:t>#conflicts </a:t>
                </a:r>
                <a:r>
                  <a:rPr lang="en-US" altLang="zh-TW" sz="2400" dirty="0">
                    <a:ea typeface="新細明體" panose="02020500000000000000" pitchFamily="18" charset="-120"/>
                  </a:rPr>
                  <a:t>induced between </a:t>
                </a:r>
                <a:r>
                  <a:rPr lang="en-US" altLang="zh-TW" sz="2400" dirty="0" smtClean="0">
                    <a:ea typeface="新細明體" panose="02020500000000000000" pitchFamily="18" charset="-120"/>
                  </a:rPr>
                  <a:t>all </a:t>
                </a:r>
                <a:r>
                  <a:rPr lang="en-US" altLang="zh-TW" sz="2400" dirty="0" smtClean="0"/>
                  <a:t>pairs </a:t>
                </a:r>
                <a:r>
                  <a:rPr lang="en-US" altLang="zh-TW" sz="2400" dirty="0"/>
                  <a:t>of polygons (</a:t>
                </a:r>
                <a:r>
                  <a:rPr lang="en-US" altLang="zh-TW" sz="2400" i="1" dirty="0"/>
                  <a:t>p</a:t>
                </a:r>
                <a:r>
                  <a:rPr lang="en-US" altLang="zh-TW" sz="2400" dirty="0"/>
                  <a:t>, </a:t>
                </a:r>
                <a:r>
                  <a:rPr lang="en-US" altLang="zh-TW" sz="2400" i="1" dirty="0"/>
                  <a:t>q</a:t>
                </a:r>
                <a:r>
                  <a:rPr lang="en-US" altLang="zh-TW" sz="2400" dirty="0" smtClean="0"/>
                  <a:t>), </a:t>
                </a:r>
              </a:p>
              <a:p>
                <a:pPr marL="365760" lvl="1" indent="0">
                  <a:buNone/>
                </a:pPr>
                <a:r>
                  <a:rPr lang="en-US" altLang="zh-TW" sz="2400" i="1" dirty="0" smtClean="0"/>
                  <a:t>     p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altLang="zh-TW" sz="2400" i="1" dirty="0">
                    <a:ea typeface="新細明體" panose="02020500000000000000" pitchFamily="18" charset="-12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dirty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altLang="zh-TW" sz="2400" dirty="0">
                    <a:ea typeface="新細明體" panose="02020500000000000000" pitchFamily="18" charset="-120"/>
                  </a:rPr>
                  <a:t> and </a:t>
                </a:r>
                <a:r>
                  <a:rPr lang="en-US" altLang="zh-TW" sz="2400" i="1" dirty="0">
                    <a:ea typeface="新細明體" panose="02020500000000000000" pitchFamily="18" charset="-120"/>
                  </a:rPr>
                  <a:t>q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altLang="zh-TW" sz="2400" i="1" dirty="0">
                    <a:ea typeface="新細明體" panose="02020500000000000000" pitchFamily="18" charset="-12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 dirty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  <m:r>
                          <a:rPr lang="en-US" altLang="zh-TW" sz="2400" b="0" i="1" dirty="0" smtClean="0">
                            <a:latin typeface="Cambria Math"/>
                            <a:ea typeface="新細明體" panose="02020500000000000000" pitchFamily="18" charset="-120"/>
                          </a:rPr>
                          <m:t>′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endParaRPr lang="en-US" altLang="zh-TW" sz="2400" i="1" dirty="0">
                  <a:ea typeface="新細明體" panose="02020500000000000000" pitchFamily="18" charset="-120"/>
                </a:endParaRPr>
              </a:p>
              <a:p>
                <a:pPr lvl="1"/>
                <a:endParaRPr lang="en-US" altLang="zh-TW" sz="2400" dirty="0" smtClean="0">
                  <a:ea typeface="新細明體" panose="02020500000000000000" pitchFamily="18" charset="-120"/>
                </a:endParaRPr>
              </a:p>
              <a:p>
                <a:pPr lvl="2" eaLnBrk="1" hangingPunct="1"/>
                <a:endParaRPr lang="en-US" altLang="zh-TW" dirty="0" smtClean="0">
                  <a:ea typeface="新細明體" panose="02020500000000000000" pitchFamily="18" charset="-120"/>
                </a:endParaRPr>
              </a:p>
              <a:p>
                <a:pPr eaLnBrk="1" hangingPunct="1"/>
                <a:endParaRPr lang="en-US" altLang="zh-TW" dirty="0" smtClean="0">
                  <a:ea typeface="新細明體" panose="02020500000000000000" pitchFamily="18" charset="-120"/>
                </a:endParaRPr>
              </a:p>
            </p:txBody>
          </p:sp>
        </mc:Choice>
        <mc:Fallback xmlns="">
          <p:sp>
            <p:nvSpPr>
              <p:cNvPr id="2048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8939" y="836712"/>
                <a:ext cx="8147341" cy="5616624"/>
              </a:xfrm>
              <a:blipFill rotWithShape="1">
                <a:blip r:embed="rId3"/>
                <a:stretch>
                  <a:fillRect l="-674" t="-97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投影片編號版面配置區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9</a:t>
            </a:fld>
            <a:endParaRPr lang="zh-TW" altLang="en-US" dirty="0"/>
          </a:p>
        </p:txBody>
      </p:sp>
      <p:grpSp>
        <p:nvGrpSpPr>
          <p:cNvPr id="20490" name="群組 20489"/>
          <p:cNvGrpSpPr/>
          <p:nvPr/>
        </p:nvGrpSpPr>
        <p:grpSpPr>
          <a:xfrm>
            <a:off x="323528" y="3572328"/>
            <a:ext cx="3698112" cy="3169040"/>
            <a:chOff x="5104362" y="190651"/>
            <a:chExt cx="3698112" cy="3169040"/>
          </a:xfrm>
        </p:grpSpPr>
        <p:sp>
          <p:nvSpPr>
            <p:cNvPr id="126" name="矩形 125"/>
            <p:cNvSpPr/>
            <p:nvPr/>
          </p:nvSpPr>
          <p:spPr>
            <a:xfrm rot="10800000">
              <a:off x="7020272" y="2255020"/>
              <a:ext cx="766089" cy="309884"/>
            </a:xfrm>
            <a:prstGeom prst="rect">
              <a:avLst/>
            </a:prstGeom>
            <a:pattFill prst="wdUpDiag">
              <a:fgClr>
                <a:srgbClr val="5B9BD5">
                  <a:lumMod val="75000"/>
                </a:srgbClr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753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grpSp>
          <p:nvGrpSpPr>
            <p:cNvPr id="2" name="群組 1"/>
            <p:cNvGrpSpPr/>
            <p:nvPr/>
          </p:nvGrpSpPr>
          <p:grpSpPr>
            <a:xfrm>
              <a:off x="5104362" y="190651"/>
              <a:ext cx="3698112" cy="3169040"/>
              <a:chOff x="5104362" y="190651"/>
              <a:chExt cx="3698112" cy="3169040"/>
            </a:xfrm>
          </p:grpSpPr>
          <p:grpSp>
            <p:nvGrpSpPr>
              <p:cNvPr id="7" name="群組 6"/>
              <p:cNvGrpSpPr/>
              <p:nvPr/>
            </p:nvGrpSpPr>
            <p:grpSpPr>
              <a:xfrm>
                <a:off x="5348105" y="666042"/>
                <a:ext cx="3454369" cy="1901908"/>
                <a:chOff x="5364087" y="2636912"/>
                <a:chExt cx="3454369" cy="1901908"/>
              </a:xfrm>
            </p:grpSpPr>
            <p:sp>
              <p:nvSpPr>
                <p:cNvPr id="8" name="矩形 7"/>
                <p:cNvSpPr/>
                <p:nvPr/>
              </p:nvSpPr>
              <p:spPr>
                <a:xfrm rot="10800000">
                  <a:off x="8134299" y="4221088"/>
                  <a:ext cx="684157" cy="317731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9" name="矩形 8"/>
                <p:cNvSpPr/>
                <p:nvPr/>
              </p:nvSpPr>
              <p:spPr>
                <a:xfrm>
                  <a:off x="5364087" y="3184530"/>
                  <a:ext cx="237200" cy="71372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0" name="矩形 9"/>
                <p:cNvSpPr/>
                <p:nvPr/>
              </p:nvSpPr>
              <p:spPr>
                <a:xfrm rot="10800000">
                  <a:off x="5364088" y="3606479"/>
                  <a:ext cx="1387152" cy="291780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1" name="矩形 10"/>
                <p:cNvSpPr/>
                <p:nvPr/>
              </p:nvSpPr>
              <p:spPr>
                <a:xfrm rot="10800000">
                  <a:off x="5372263" y="4221088"/>
                  <a:ext cx="2030446" cy="317731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2" name="矩形 11"/>
                <p:cNvSpPr/>
                <p:nvPr/>
              </p:nvSpPr>
              <p:spPr>
                <a:xfrm>
                  <a:off x="7520366" y="2636912"/>
                  <a:ext cx="356165" cy="1358642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3" name="矩形 12"/>
                <p:cNvSpPr/>
                <p:nvPr/>
              </p:nvSpPr>
              <p:spPr>
                <a:xfrm>
                  <a:off x="8581012" y="3553585"/>
                  <a:ext cx="237444" cy="98523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14" name="群組 13"/>
              <p:cNvGrpSpPr/>
              <p:nvPr/>
            </p:nvGrpSpPr>
            <p:grpSpPr>
              <a:xfrm>
                <a:off x="5894904" y="777132"/>
                <a:ext cx="2755981" cy="1804407"/>
                <a:chOff x="5910886" y="2748002"/>
                <a:chExt cx="2755981" cy="1804407"/>
              </a:xfrm>
            </p:grpSpPr>
            <p:sp>
              <p:nvSpPr>
                <p:cNvPr id="15" name="橢圓 14"/>
                <p:cNvSpPr/>
                <p:nvPr/>
              </p:nvSpPr>
              <p:spPr>
                <a:xfrm>
                  <a:off x="5910886" y="3397394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6" name="橢圓 15"/>
                <p:cNvSpPr/>
                <p:nvPr/>
              </p:nvSpPr>
              <p:spPr>
                <a:xfrm>
                  <a:off x="6685542" y="4149120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7" name="橢圓 16"/>
                <p:cNvSpPr/>
                <p:nvPr/>
              </p:nvSpPr>
              <p:spPr>
                <a:xfrm>
                  <a:off x="7575463" y="2836563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8" name="橢圓 17"/>
                <p:cNvSpPr/>
                <p:nvPr/>
              </p:nvSpPr>
              <p:spPr>
                <a:xfrm>
                  <a:off x="8306867" y="4124461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19" name="直線接點 18"/>
                <p:cNvCxnSpPr>
                  <a:stCxn id="15" idx="5"/>
                  <a:endCxn id="16" idx="1"/>
                </p:cNvCxnSpPr>
                <p:nvPr/>
              </p:nvCxnSpPr>
              <p:spPr>
                <a:xfrm>
                  <a:off x="6218165" y="3704673"/>
                  <a:ext cx="520098" cy="49716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直線接點 19"/>
                <p:cNvCxnSpPr>
                  <a:stCxn id="16" idx="7"/>
                  <a:endCxn id="17" idx="3"/>
                </p:cNvCxnSpPr>
                <p:nvPr/>
              </p:nvCxnSpPr>
              <p:spPr>
                <a:xfrm flipV="1">
                  <a:off x="6992821" y="3143842"/>
                  <a:ext cx="635363" cy="10579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直線接點 20"/>
                <p:cNvCxnSpPr>
                  <a:stCxn id="17" idx="5"/>
                  <a:endCxn id="18" idx="1"/>
                </p:cNvCxnSpPr>
                <p:nvPr/>
              </p:nvCxnSpPr>
              <p:spPr>
                <a:xfrm>
                  <a:off x="7882742" y="3143842"/>
                  <a:ext cx="476846" cy="103334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線接點 21"/>
                <p:cNvCxnSpPr>
                  <a:stCxn id="16" idx="6"/>
                  <a:endCxn id="18" idx="2"/>
                </p:cNvCxnSpPr>
                <p:nvPr/>
              </p:nvCxnSpPr>
              <p:spPr>
                <a:xfrm flipV="1">
                  <a:off x="7045542" y="4304461"/>
                  <a:ext cx="1261325" cy="2465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文字方塊 23"/>
                <p:cNvSpPr txBox="1"/>
                <p:nvPr/>
              </p:nvSpPr>
              <p:spPr>
                <a:xfrm>
                  <a:off x="5921306" y="3312918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a</a:t>
                  </a:r>
                  <a:endParaRPr lang="zh-TW" altLang="en-US" sz="2400" dirty="0"/>
                </a:p>
              </p:txBody>
            </p:sp>
            <p:sp>
              <p:nvSpPr>
                <p:cNvPr id="25" name="文字方塊 24"/>
                <p:cNvSpPr txBox="1"/>
                <p:nvPr/>
              </p:nvSpPr>
              <p:spPr>
                <a:xfrm>
                  <a:off x="6698640" y="4090744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b</a:t>
                  </a:r>
                  <a:endParaRPr lang="zh-TW" altLang="en-US" sz="2400" dirty="0"/>
                </a:p>
              </p:txBody>
            </p:sp>
            <p:sp>
              <p:nvSpPr>
                <p:cNvPr id="26" name="文字方塊 25"/>
                <p:cNvSpPr txBox="1"/>
                <p:nvPr/>
              </p:nvSpPr>
              <p:spPr>
                <a:xfrm>
                  <a:off x="7604916" y="2748002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c</a:t>
                  </a:r>
                  <a:endParaRPr lang="zh-TW" altLang="en-US" sz="2400" dirty="0"/>
                </a:p>
              </p:txBody>
            </p:sp>
            <p:sp>
              <p:nvSpPr>
                <p:cNvPr id="27" name="文字方塊 26"/>
                <p:cNvSpPr txBox="1"/>
                <p:nvPr/>
              </p:nvSpPr>
              <p:spPr>
                <a:xfrm>
                  <a:off x="8303988" y="4058534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d</a:t>
                  </a:r>
                  <a:endParaRPr lang="zh-TW" altLang="en-US" sz="2400" dirty="0"/>
                </a:p>
              </p:txBody>
            </p:sp>
          </p:grpSp>
          <p:grpSp>
            <p:nvGrpSpPr>
              <p:cNvPr id="28" name="群組 27"/>
              <p:cNvGrpSpPr/>
              <p:nvPr/>
            </p:nvGrpSpPr>
            <p:grpSpPr>
              <a:xfrm>
                <a:off x="5348106" y="403361"/>
                <a:ext cx="2764928" cy="2449575"/>
                <a:chOff x="5364088" y="2374231"/>
                <a:chExt cx="2764928" cy="2449575"/>
              </a:xfrm>
            </p:grpSpPr>
            <p:cxnSp>
              <p:nvCxnSpPr>
                <p:cNvPr id="29" name="直線接點 28"/>
                <p:cNvCxnSpPr/>
                <p:nvPr/>
              </p:nvCxnSpPr>
              <p:spPr>
                <a:xfrm>
                  <a:off x="7520366" y="2375806"/>
                  <a:ext cx="0" cy="244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線接點 29"/>
                <p:cNvCxnSpPr/>
                <p:nvPr/>
              </p:nvCxnSpPr>
              <p:spPr>
                <a:xfrm>
                  <a:off x="8129016" y="2375806"/>
                  <a:ext cx="0" cy="244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直線接點 30"/>
                <p:cNvCxnSpPr/>
                <p:nvPr/>
              </p:nvCxnSpPr>
              <p:spPr>
                <a:xfrm>
                  <a:off x="5364088" y="2374231"/>
                  <a:ext cx="0" cy="244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群組 31"/>
              <p:cNvGrpSpPr/>
              <p:nvPr/>
            </p:nvGrpSpPr>
            <p:grpSpPr>
              <a:xfrm>
                <a:off x="5104362" y="2561928"/>
                <a:ext cx="3497474" cy="797763"/>
                <a:chOff x="5120344" y="4231365"/>
                <a:chExt cx="3497474" cy="797763"/>
              </a:xfrm>
            </p:grpSpPr>
            <p:sp>
              <p:nvSpPr>
                <p:cNvPr id="33" name="文字方塊 32"/>
                <p:cNvSpPr txBox="1"/>
                <p:nvPr/>
              </p:nvSpPr>
              <p:spPr>
                <a:xfrm>
                  <a:off x="5322330" y="4238010"/>
                  <a:ext cx="4028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000" dirty="0"/>
                    <a:t>s</a:t>
                  </a:r>
                  <a:r>
                    <a:rPr lang="en-US" altLang="zh-TW" sz="2000" baseline="-25000" dirty="0" smtClean="0"/>
                    <a:t>1</a:t>
                  </a:r>
                  <a:endParaRPr lang="zh-TW" altLang="en-US" sz="2000" dirty="0"/>
                </a:p>
              </p:txBody>
            </p:sp>
            <p:sp>
              <p:nvSpPr>
                <p:cNvPr id="34" name="文字方塊 33"/>
                <p:cNvSpPr txBox="1"/>
                <p:nvPr/>
              </p:nvSpPr>
              <p:spPr>
                <a:xfrm>
                  <a:off x="7193519" y="4231365"/>
                  <a:ext cx="4028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000" dirty="0" smtClean="0"/>
                    <a:t>s</a:t>
                  </a:r>
                  <a:r>
                    <a:rPr lang="en-US" altLang="zh-TW" sz="2000" baseline="-25000" dirty="0"/>
                    <a:t>2</a:t>
                  </a:r>
                  <a:endParaRPr lang="zh-TW" altLang="en-US" sz="2000" dirty="0"/>
                </a:p>
              </p:txBody>
            </p:sp>
            <p:sp>
              <p:nvSpPr>
                <p:cNvPr id="35" name="文字方塊 34"/>
                <p:cNvSpPr txBox="1"/>
                <p:nvPr/>
              </p:nvSpPr>
              <p:spPr>
                <a:xfrm>
                  <a:off x="8105458" y="4238010"/>
                  <a:ext cx="4028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000" dirty="0" smtClean="0"/>
                    <a:t>s</a:t>
                  </a:r>
                  <a:r>
                    <a:rPr lang="en-US" altLang="zh-TW" sz="2000" baseline="-25000" dirty="0"/>
                    <a:t>3</a:t>
                  </a:r>
                  <a:endParaRPr lang="zh-TW" altLang="en-US" sz="2000" dirty="0"/>
                </a:p>
              </p:txBody>
            </p:sp>
            <p:sp>
              <p:nvSpPr>
                <p:cNvPr id="36" name="文字方塊 35"/>
                <p:cNvSpPr txBox="1"/>
                <p:nvPr/>
              </p:nvSpPr>
              <p:spPr>
                <a:xfrm>
                  <a:off x="5120344" y="4567463"/>
                  <a:ext cx="80929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{a, b}</a:t>
                  </a:r>
                  <a:endParaRPr lang="zh-TW" altLang="en-US" sz="2400" dirty="0"/>
                </a:p>
              </p:txBody>
            </p:sp>
            <p:sp>
              <p:nvSpPr>
                <p:cNvPr id="37" name="文字方塊 36"/>
                <p:cNvSpPr txBox="1"/>
                <p:nvPr/>
              </p:nvSpPr>
              <p:spPr>
                <a:xfrm>
                  <a:off x="7033935" y="4567463"/>
                  <a:ext cx="80929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{b, c}</a:t>
                  </a:r>
                  <a:endParaRPr lang="zh-TW" altLang="en-US" sz="2400" dirty="0"/>
                </a:p>
              </p:txBody>
            </p:sp>
            <p:sp>
              <p:nvSpPr>
                <p:cNvPr id="38" name="文字方塊 37"/>
                <p:cNvSpPr txBox="1"/>
                <p:nvPr/>
              </p:nvSpPr>
              <p:spPr>
                <a:xfrm>
                  <a:off x="8028383" y="4567463"/>
                  <a:ext cx="5894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{d}</a:t>
                  </a:r>
                  <a:endParaRPr lang="zh-TW" altLang="en-US" sz="2400" dirty="0"/>
                </a:p>
              </p:txBody>
            </p:sp>
          </p:grpSp>
          <p:sp>
            <p:nvSpPr>
              <p:cNvPr id="39" name="文字方塊 38"/>
              <p:cNvSpPr txBox="1"/>
              <p:nvPr/>
            </p:nvSpPr>
            <p:spPr>
              <a:xfrm>
                <a:off x="5322319" y="194014"/>
                <a:ext cx="3980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l</a:t>
                </a:r>
                <a:r>
                  <a:rPr lang="en-US" altLang="zh-TW" sz="2000" baseline="-25000" dirty="0" smtClean="0"/>
                  <a:t>1</a:t>
                </a:r>
                <a:endParaRPr lang="zh-TW" altLang="en-US" sz="2000" dirty="0"/>
              </a:p>
            </p:txBody>
          </p:sp>
          <p:sp>
            <p:nvSpPr>
              <p:cNvPr id="40" name="文字方塊 39"/>
              <p:cNvSpPr txBox="1"/>
              <p:nvPr/>
            </p:nvSpPr>
            <p:spPr>
              <a:xfrm>
                <a:off x="7168754" y="190651"/>
                <a:ext cx="3980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l</a:t>
                </a:r>
                <a:r>
                  <a:rPr lang="en-US" altLang="zh-TW" sz="2000" baseline="-25000" dirty="0"/>
                  <a:t>2</a:t>
                </a:r>
                <a:endParaRPr lang="zh-TW" altLang="en-US" sz="2000" dirty="0"/>
              </a:p>
            </p:txBody>
          </p:sp>
          <p:sp>
            <p:nvSpPr>
              <p:cNvPr id="41" name="文字方塊 40"/>
              <p:cNvSpPr txBox="1"/>
              <p:nvPr/>
            </p:nvSpPr>
            <p:spPr>
              <a:xfrm>
                <a:off x="8118748" y="190651"/>
                <a:ext cx="3980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l</a:t>
                </a:r>
                <a:r>
                  <a:rPr lang="en-US" altLang="zh-TW" sz="2000" baseline="-25000" dirty="0"/>
                  <a:t>3</a:t>
                </a:r>
                <a:endParaRPr lang="zh-TW" altLang="en-US" sz="2000" dirty="0"/>
              </a:p>
            </p:txBody>
          </p:sp>
        </p:grpSp>
      </p:grp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Graph Model </a:t>
            </a:r>
            <a:r>
              <a:rPr lang="en-US" altLang="zh-TW" dirty="0" smtClean="0"/>
              <a:t>(2/3)</a:t>
            </a:r>
            <a:endParaRPr lang="zh-TW" altLang="en-US" dirty="0"/>
          </a:p>
        </p:txBody>
      </p:sp>
      <p:grpSp>
        <p:nvGrpSpPr>
          <p:cNvPr id="108" name="群組 107"/>
          <p:cNvGrpSpPr/>
          <p:nvPr/>
        </p:nvGrpSpPr>
        <p:grpSpPr>
          <a:xfrm>
            <a:off x="4649628" y="3212976"/>
            <a:ext cx="3666788" cy="3532017"/>
            <a:chOff x="5155894" y="3281359"/>
            <a:chExt cx="3666788" cy="3532017"/>
          </a:xfrm>
        </p:grpSpPr>
        <p:grpSp>
          <p:nvGrpSpPr>
            <p:cNvPr id="109" name="群組 108"/>
            <p:cNvGrpSpPr/>
            <p:nvPr/>
          </p:nvGrpSpPr>
          <p:grpSpPr>
            <a:xfrm>
              <a:off x="5155894" y="3624658"/>
              <a:ext cx="3666788" cy="3188718"/>
              <a:chOff x="5155894" y="3474036"/>
              <a:chExt cx="3666788" cy="3188718"/>
            </a:xfrm>
          </p:grpSpPr>
          <p:grpSp>
            <p:nvGrpSpPr>
              <p:cNvPr id="111" name="群組 110"/>
              <p:cNvGrpSpPr/>
              <p:nvPr/>
            </p:nvGrpSpPr>
            <p:grpSpPr>
              <a:xfrm>
                <a:off x="5180641" y="3587948"/>
                <a:ext cx="3642041" cy="3074806"/>
                <a:chOff x="10970" y="849144"/>
                <a:chExt cx="1331835" cy="1136032"/>
              </a:xfrm>
            </p:grpSpPr>
            <p:sp>
              <p:nvSpPr>
                <p:cNvPr id="118" name="文字方塊 117"/>
                <p:cNvSpPr txBox="1"/>
                <p:nvPr/>
              </p:nvSpPr>
              <p:spPr>
                <a:xfrm>
                  <a:off x="827047" y="1284863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1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19" name="文字方塊 118"/>
                <p:cNvSpPr txBox="1"/>
                <p:nvPr/>
              </p:nvSpPr>
              <p:spPr>
                <a:xfrm>
                  <a:off x="631126" y="1070417"/>
                  <a:ext cx="228595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>
                      <a:solidFill>
                        <a:prstClr val="black"/>
                      </a:solidFill>
                      <a:latin typeface="Calibri" panose="020F0502020204030204"/>
                    </a:rPr>
                    <a:t>1,2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4" name="文字方塊 123"/>
                <p:cNvSpPr txBox="1"/>
                <p:nvPr/>
              </p:nvSpPr>
              <p:spPr>
                <a:xfrm>
                  <a:off x="632967" y="1213736"/>
                  <a:ext cx="212395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>
                      <a:solidFill>
                        <a:prstClr val="black"/>
                      </a:solidFill>
                      <a:latin typeface="Calibri" panose="020F0502020204030204"/>
                    </a:rPr>
                    <a:t>1,3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5" name="文字方塊 124"/>
                <p:cNvSpPr txBox="1"/>
                <p:nvPr/>
              </p:nvSpPr>
              <p:spPr>
                <a:xfrm>
                  <a:off x="632891" y="932738"/>
                  <a:ext cx="207621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>
                      <a:solidFill>
                        <a:prstClr val="black"/>
                      </a:solidFill>
                      <a:latin typeface="Calibri" panose="020F0502020204030204"/>
                    </a:rPr>
                    <a:t>1,1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7" name="文字方塊 126"/>
                <p:cNvSpPr txBox="1"/>
                <p:nvPr/>
              </p:nvSpPr>
              <p:spPr>
                <a:xfrm>
                  <a:off x="635634" y="1673083"/>
                  <a:ext cx="222779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>
                      <a:solidFill>
                        <a:prstClr val="black"/>
                      </a:solidFill>
                      <a:latin typeface="Calibri" panose="020F0502020204030204"/>
                    </a:rPr>
                    <a:t>3,3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grpSp>
              <p:nvGrpSpPr>
                <p:cNvPr id="128" name="群組 127"/>
                <p:cNvGrpSpPr/>
                <p:nvPr/>
              </p:nvGrpSpPr>
              <p:grpSpPr>
                <a:xfrm>
                  <a:off x="1182515" y="994724"/>
                  <a:ext cx="150492" cy="170569"/>
                  <a:chOff x="4947" y="978426"/>
                  <a:chExt cx="150492" cy="170569"/>
                </a:xfrm>
              </p:grpSpPr>
              <p:sp>
                <p:nvSpPr>
                  <p:cNvPr id="192" name="文字方塊 191"/>
                  <p:cNvSpPr txBox="1"/>
                  <p:nvPr/>
                </p:nvSpPr>
                <p:spPr>
                  <a:xfrm>
                    <a:off x="4947" y="978426"/>
                    <a:ext cx="150492" cy="17056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defTabSz="162306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zh-TW" sz="2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</a:rPr>
                      <a:t>1</a:t>
                    </a:r>
                    <a:endParaRPr kumimoji="0" lang="zh-TW" altLang="en-US" sz="24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</a:endParaRPr>
                  </a:p>
                </p:txBody>
              </p:sp>
              <p:sp>
                <p:nvSpPr>
                  <p:cNvPr id="193" name="橢圓 192"/>
                  <p:cNvSpPr/>
                  <p:nvPr/>
                </p:nvSpPr>
                <p:spPr>
                  <a:xfrm>
                    <a:off x="7574" y="1009565"/>
                    <a:ext cx="112340" cy="108344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162306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zh-TW" altLang="en-US" sz="24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新細明體" panose="02020500000000000000" pitchFamily="18" charset="-120"/>
                      <a:cs typeface="+mn-cs"/>
                    </a:endParaRPr>
                  </a:p>
                </p:txBody>
              </p:sp>
            </p:grpSp>
            <p:grpSp>
              <p:nvGrpSpPr>
                <p:cNvPr id="129" name="群組 128"/>
                <p:cNvGrpSpPr/>
                <p:nvPr/>
              </p:nvGrpSpPr>
              <p:grpSpPr>
                <a:xfrm>
                  <a:off x="1185142" y="1293896"/>
                  <a:ext cx="112340" cy="170569"/>
                  <a:chOff x="7574" y="1234349"/>
                  <a:chExt cx="112340" cy="170569"/>
                </a:xfrm>
              </p:grpSpPr>
              <p:sp>
                <p:nvSpPr>
                  <p:cNvPr id="190" name="文字方塊 189"/>
                  <p:cNvSpPr txBox="1"/>
                  <p:nvPr/>
                </p:nvSpPr>
                <p:spPr>
                  <a:xfrm>
                    <a:off x="7574" y="1234349"/>
                    <a:ext cx="110604" cy="17056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defTabSz="162306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zh-TW" sz="2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</a:rPr>
                      <a:t>2</a:t>
                    </a:r>
                    <a:endParaRPr kumimoji="0" lang="zh-TW" altLang="en-US" sz="24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</a:endParaRPr>
                  </a:p>
                </p:txBody>
              </p:sp>
              <p:sp>
                <p:nvSpPr>
                  <p:cNvPr id="191" name="橢圓 190"/>
                  <p:cNvSpPr/>
                  <p:nvPr/>
                </p:nvSpPr>
                <p:spPr>
                  <a:xfrm>
                    <a:off x="7574" y="1262596"/>
                    <a:ext cx="112340" cy="108344"/>
                  </a:xfrm>
                  <a:prstGeom prst="ellipse">
                    <a:avLst/>
                  </a:prstGeom>
                  <a:noFill/>
                  <a:ln w="1905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162306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zh-TW" altLang="en-US" sz="24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新細明體" panose="02020500000000000000" pitchFamily="18" charset="-120"/>
                      <a:cs typeface="+mn-cs"/>
                    </a:endParaRPr>
                  </a:p>
                </p:txBody>
              </p:sp>
            </p:grpSp>
            <p:grpSp>
              <p:nvGrpSpPr>
                <p:cNvPr id="130" name="群組 129"/>
                <p:cNvGrpSpPr/>
                <p:nvPr/>
              </p:nvGrpSpPr>
              <p:grpSpPr>
                <a:xfrm>
                  <a:off x="1185142" y="1587337"/>
                  <a:ext cx="119748" cy="170569"/>
                  <a:chOff x="7574" y="1508357"/>
                  <a:chExt cx="119748" cy="170569"/>
                </a:xfrm>
              </p:grpSpPr>
              <p:sp>
                <p:nvSpPr>
                  <p:cNvPr id="188" name="橢圓 187"/>
                  <p:cNvSpPr/>
                  <p:nvPr/>
                </p:nvSpPr>
                <p:spPr>
                  <a:xfrm>
                    <a:off x="7574" y="1536001"/>
                    <a:ext cx="112340" cy="108344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162306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zh-TW" altLang="en-US" sz="24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新細明體" panose="02020500000000000000" pitchFamily="18" charset="-120"/>
                      <a:cs typeface="+mn-cs"/>
                    </a:endParaRPr>
                  </a:p>
                </p:txBody>
              </p:sp>
              <p:sp>
                <p:nvSpPr>
                  <p:cNvPr id="189" name="文字方塊 188"/>
                  <p:cNvSpPr txBox="1"/>
                  <p:nvPr/>
                </p:nvSpPr>
                <p:spPr>
                  <a:xfrm>
                    <a:off x="7574" y="1508357"/>
                    <a:ext cx="119748" cy="17056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defTabSz="162306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zh-TW" sz="2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</a:rPr>
                      <a:t>3</a:t>
                    </a:r>
                    <a:endParaRPr kumimoji="0" lang="zh-TW" altLang="en-US" sz="24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</a:endParaRPr>
                  </a:p>
                </p:txBody>
              </p:sp>
            </p:grpSp>
            <p:sp>
              <p:nvSpPr>
                <p:cNvPr id="131" name="文字方塊 130"/>
                <p:cNvSpPr txBox="1"/>
                <p:nvPr/>
              </p:nvSpPr>
              <p:spPr>
                <a:xfrm>
                  <a:off x="47387" y="1674194"/>
                  <a:ext cx="215357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>
                      <a:solidFill>
                        <a:prstClr val="black"/>
                      </a:solidFill>
                      <a:latin typeface="Calibri" panose="020F0502020204030204"/>
                    </a:rPr>
                    <a:t>3,3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32" name="橢圓 131"/>
                <p:cNvSpPr/>
                <p:nvPr/>
              </p:nvSpPr>
              <p:spPr>
                <a:xfrm>
                  <a:off x="602195" y="1705310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33" name="橢圓 132"/>
                <p:cNvSpPr/>
                <p:nvPr/>
              </p:nvSpPr>
              <p:spPr>
                <a:xfrm>
                  <a:off x="599814" y="1238714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34" name="橢圓 133"/>
                <p:cNvSpPr/>
                <p:nvPr/>
              </p:nvSpPr>
              <p:spPr>
                <a:xfrm>
                  <a:off x="599814" y="1099910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35" name="橢圓 134"/>
                <p:cNvSpPr/>
                <p:nvPr/>
              </p:nvSpPr>
              <p:spPr>
                <a:xfrm>
                  <a:off x="599814" y="962004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36" name="文字方塊 135"/>
                <p:cNvSpPr txBox="1"/>
                <p:nvPr/>
              </p:nvSpPr>
              <p:spPr>
                <a:xfrm>
                  <a:off x="1143138" y="1814607"/>
                  <a:ext cx="189869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 smtClean="0">
                      <a:solidFill>
                        <a:prstClr val="black"/>
                      </a:solidFill>
                    </a:rPr>
                    <a:t>{d}</a:t>
                  </a:r>
                  <a:endParaRPr lang="zh-TW" altLang="en-US" sz="2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37" name="橢圓 136"/>
                <p:cNvSpPr/>
                <p:nvPr/>
              </p:nvSpPr>
              <p:spPr>
                <a:xfrm>
                  <a:off x="10970" y="1705307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38" name="文字方塊 137"/>
                <p:cNvSpPr txBox="1"/>
                <p:nvPr/>
              </p:nvSpPr>
              <p:spPr>
                <a:xfrm>
                  <a:off x="667680" y="1493927"/>
                  <a:ext cx="202588" cy="189854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 smtClean="0">
                      <a:solidFill>
                        <a:prstClr val="black"/>
                      </a:solidFill>
                      <a:latin typeface="Calibri" panose="020F0502020204030204"/>
                    </a:rPr>
                    <a:t>……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39" name="文字方塊 138"/>
                <p:cNvSpPr txBox="1"/>
                <p:nvPr/>
              </p:nvSpPr>
              <p:spPr>
                <a:xfrm>
                  <a:off x="78792" y="1501007"/>
                  <a:ext cx="202588" cy="201764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 smtClean="0">
                      <a:solidFill>
                        <a:prstClr val="black"/>
                      </a:solidFill>
                      <a:latin typeface="Calibri" panose="020F0502020204030204"/>
                    </a:rPr>
                    <a:t>……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0" name="文字方塊 139"/>
                <p:cNvSpPr txBox="1"/>
                <p:nvPr/>
              </p:nvSpPr>
              <p:spPr>
                <a:xfrm>
                  <a:off x="637586" y="1343700"/>
                  <a:ext cx="234413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 smtClean="0">
                      <a:solidFill>
                        <a:prstClr val="black"/>
                      </a:solidFill>
                      <a:latin typeface="Calibri" panose="020F0502020204030204"/>
                    </a:rPr>
                    <a:t>2,1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1" name="橢圓 140"/>
                <p:cNvSpPr/>
                <p:nvPr/>
              </p:nvSpPr>
              <p:spPr>
                <a:xfrm>
                  <a:off x="599814" y="1372067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42" name="文字方塊 141"/>
                <p:cNvSpPr txBox="1"/>
                <p:nvPr/>
              </p:nvSpPr>
              <p:spPr>
                <a:xfrm>
                  <a:off x="47667" y="1070028"/>
                  <a:ext cx="218168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>
                      <a:solidFill>
                        <a:prstClr val="black"/>
                      </a:solidFill>
                      <a:latin typeface="Calibri" panose="020F0502020204030204"/>
                    </a:rPr>
                    <a:t>1,2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3" name="文字方塊 142"/>
                <p:cNvSpPr txBox="1"/>
                <p:nvPr/>
              </p:nvSpPr>
              <p:spPr>
                <a:xfrm>
                  <a:off x="47667" y="1209904"/>
                  <a:ext cx="221508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>
                      <a:solidFill>
                        <a:prstClr val="black"/>
                      </a:solidFill>
                      <a:latin typeface="Calibri" panose="020F0502020204030204"/>
                    </a:rPr>
                    <a:t>1,3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4" name="文字方塊 143"/>
                <p:cNvSpPr txBox="1"/>
                <p:nvPr/>
              </p:nvSpPr>
              <p:spPr>
                <a:xfrm>
                  <a:off x="47667" y="932738"/>
                  <a:ext cx="213687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>
                      <a:solidFill>
                        <a:prstClr val="black"/>
                      </a:solidFill>
                      <a:latin typeface="Calibri" panose="020F0502020204030204"/>
                    </a:rPr>
                    <a:t>1,1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5" name="橢圓 144"/>
                <p:cNvSpPr/>
                <p:nvPr/>
              </p:nvSpPr>
              <p:spPr>
                <a:xfrm>
                  <a:off x="14017" y="1238714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46" name="橢圓 145"/>
                <p:cNvSpPr/>
                <p:nvPr/>
              </p:nvSpPr>
              <p:spPr>
                <a:xfrm>
                  <a:off x="14017" y="1099910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47" name="橢圓 146"/>
                <p:cNvSpPr/>
                <p:nvPr/>
              </p:nvSpPr>
              <p:spPr>
                <a:xfrm>
                  <a:off x="14017" y="962004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solidFill>
                        <a:sysClr val="windowText" lastClr="000000"/>
                      </a:solidFill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48" name="文字方塊 147"/>
                <p:cNvSpPr txBox="1"/>
                <p:nvPr/>
              </p:nvSpPr>
              <p:spPr>
                <a:xfrm>
                  <a:off x="49248" y="1338746"/>
                  <a:ext cx="215668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 smtClean="0">
                      <a:solidFill>
                        <a:prstClr val="black"/>
                      </a:solidFill>
                      <a:latin typeface="Calibri" panose="020F0502020204030204"/>
                    </a:rPr>
                    <a:t>2,1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49" name="橢圓 148"/>
                <p:cNvSpPr/>
                <p:nvPr/>
              </p:nvSpPr>
              <p:spPr>
                <a:xfrm>
                  <a:off x="14017" y="1372067"/>
                  <a:ext cx="265005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cxnSp>
              <p:nvCxnSpPr>
                <p:cNvPr id="152" name="直線單箭頭接點 151"/>
                <p:cNvCxnSpPr>
                  <a:stCxn id="147" idx="6"/>
                  <a:endCxn id="135" idx="2"/>
                </p:cNvCxnSpPr>
                <p:nvPr/>
              </p:nvCxnSpPr>
              <p:spPr>
                <a:xfrm>
                  <a:off x="279022" y="1016176"/>
                  <a:ext cx="320792" cy="0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53" name="直線單箭頭接點 152"/>
                <p:cNvCxnSpPr>
                  <a:stCxn id="147" idx="6"/>
                  <a:endCxn id="134" idx="2"/>
                </p:cNvCxnSpPr>
                <p:nvPr/>
              </p:nvCxnSpPr>
              <p:spPr>
                <a:xfrm>
                  <a:off x="279022" y="1016176"/>
                  <a:ext cx="320792" cy="137906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54" name="直線單箭頭接點 153"/>
                <p:cNvCxnSpPr>
                  <a:stCxn id="147" idx="6"/>
                  <a:endCxn id="133" idx="2"/>
                </p:cNvCxnSpPr>
                <p:nvPr/>
              </p:nvCxnSpPr>
              <p:spPr>
                <a:xfrm>
                  <a:off x="279022" y="1016176"/>
                  <a:ext cx="320792" cy="276710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55" name="直線單箭頭接點 154"/>
                <p:cNvCxnSpPr>
                  <a:stCxn id="146" idx="6"/>
                  <a:endCxn id="141" idx="2"/>
                </p:cNvCxnSpPr>
                <p:nvPr/>
              </p:nvCxnSpPr>
              <p:spPr>
                <a:xfrm>
                  <a:off x="279022" y="1154082"/>
                  <a:ext cx="320792" cy="272157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56" name="直線單箭頭接點 155"/>
                <p:cNvCxnSpPr>
                  <a:stCxn id="149" idx="6"/>
                  <a:endCxn id="135" idx="2"/>
                </p:cNvCxnSpPr>
                <p:nvPr/>
              </p:nvCxnSpPr>
              <p:spPr>
                <a:xfrm flipV="1">
                  <a:off x="279022" y="1016176"/>
                  <a:ext cx="320792" cy="410063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57" name="直線單箭頭接點 156"/>
                <p:cNvCxnSpPr>
                  <a:stCxn id="149" idx="6"/>
                  <a:endCxn id="134" idx="2"/>
                </p:cNvCxnSpPr>
                <p:nvPr/>
              </p:nvCxnSpPr>
              <p:spPr>
                <a:xfrm flipV="1">
                  <a:off x="279022" y="1154082"/>
                  <a:ext cx="320792" cy="272157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58" name="直線單箭頭接點 157"/>
                <p:cNvCxnSpPr>
                  <a:stCxn id="149" idx="6"/>
                  <a:endCxn id="133" idx="2"/>
                </p:cNvCxnSpPr>
                <p:nvPr/>
              </p:nvCxnSpPr>
              <p:spPr>
                <a:xfrm flipV="1">
                  <a:off x="279022" y="1292886"/>
                  <a:ext cx="320792" cy="133353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sp>
              <p:nvSpPr>
                <p:cNvPr id="159" name="文字方塊 158"/>
                <p:cNvSpPr txBox="1"/>
                <p:nvPr/>
              </p:nvSpPr>
              <p:spPr>
                <a:xfrm>
                  <a:off x="376297" y="925685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1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0" name="文字方塊 159"/>
                <p:cNvSpPr txBox="1"/>
                <p:nvPr/>
              </p:nvSpPr>
              <p:spPr>
                <a:xfrm>
                  <a:off x="376297" y="1139542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1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cxnSp>
              <p:nvCxnSpPr>
                <p:cNvPr id="161" name="直線單箭頭接點 160"/>
                <p:cNvCxnSpPr>
                  <a:stCxn id="137" idx="6"/>
                  <a:endCxn id="132" idx="2"/>
                </p:cNvCxnSpPr>
                <p:nvPr/>
              </p:nvCxnSpPr>
              <p:spPr>
                <a:xfrm>
                  <a:off x="275975" y="1759479"/>
                  <a:ext cx="326220" cy="3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sp>
              <p:nvSpPr>
                <p:cNvPr id="162" name="文字方塊 161"/>
                <p:cNvSpPr txBox="1"/>
                <p:nvPr/>
              </p:nvSpPr>
              <p:spPr>
                <a:xfrm>
                  <a:off x="377458" y="1672621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1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63" name="文字方塊 162"/>
                <p:cNvSpPr txBox="1"/>
                <p:nvPr/>
              </p:nvSpPr>
              <p:spPr>
                <a:xfrm>
                  <a:off x="373476" y="1419561"/>
                  <a:ext cx="202588" cy="212008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 smtClean="0">
                      <a:solidFill>
                        <a:prstClr val="black"/>
                      </a:solidFill>
                      <a:latin typeface="Calibri" panose="020F0502020204030204"/>
                    </a:rPr>
                    <a:t>……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cxnSp>
              <p:nvCxnSpPr>
                <p:cNvPr id="164" name="直線單箭頭接點 163"/>
                <p:cNvCxnSpPr>
                  <a:stCxn id="135" idx="6"/>
                  <a:endCxn id="193" idx="2"/>
                </p:cNvCxnSpPr>
                <p:nvPr/>
              </p:nvCxnSpPr>
              <p:spPr>
                <a:xfrm>
                  <a:off x="864819" y="1016176"/>
                  <a:ext cx="320323" cy="63859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65" name="直線單箭頭接點 164"/>
                <p:cNvCxnSpPr>
                  <a:stCxn id="134" idx="6"/>
                  <a:endCxn id="193" idx="2"/>
                </p:cNvCxnSpPr>
                <p:nvPr/>
              </p:nvCxnSpPr>
              <p:spPr>
                <a:xfrm flipV="1">
                  <a:off x="864819" y="1080035"/>
                  <a:ext cx="320323" cy="74047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66" name="直線單箭頭接點 165"/>
                <p:cNvCxnSpPr>
                  <a:stCxn id="133" idx="6"/>
                  <a:endCxn id="193" idx="2"/>
                </p:cNvCxnSpPr>
                <p:nvPr/>
              </p:nvCxnSpPr>
              <p:spPr>
                <a:xfrm flipV="1">
                  <a:off x="864819" y="1080035"/>
                  <a:ext cx="320323" cy="212851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tailEnd type="stealth" w="sm" len="sm"/>
                </a:ln>
                <a:effectLst/>
              </p:spPr>
            </p:cxnSp>
            <p:cxnSp>
              <p:nvCxnSpPr>
                <p:cNvPr id="167" name="直線單箭頭接點 166"/>
                <p:cNvCxnSpPr>
                  <a:stCxn id="141" idx="6"/>
                  <a:endCxn id="193" idx="2"/>
                </p:cNvCxnSpPr>
                <p:nvPr/>
              </p:nvCxnSpPr>
              <p:spPr>
                <a:xfrm flipV="1">
                  <a:off x="864819" y="1080035"/>
                  <a:ext cx="320323" cy="346204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68" name="直線單箭頭接點 167"/>
                <p:cNvCxnSpPr>
                  <a:stCxn id="132" idx="6"/>
                  <a:endCxn id="193" idx="2"/>
                </p:cNvCxnSpPr>
                <p:nvPr/>
              </p:nvCxnSpPr>
              <p:spPr>
                <a:xfrm flipV="1">
                  <a:off x="867200" y="1080035"/>
                  <a:ext cx="317942" cy="679447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69" name="直線單箭頭接點 168"/>
                <p:cNvCxnSpPr>
                  <a:stCxn id="135" idx="6"/>
                  <a:endCxn id="191" idx="2"/>
                </p:cNvCxnSpPr>
                <p:nvPr/>
              </p:nvCxnSpPr>
              <p:spPr>
                <a:xfrm>
                  <a:off x="864819" y="1016176"/>
                  <a:ext cx="320323" cy="360139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70" name="直線單箭頭接點 169"/>
                <p:cNvCxnSpPr>
                  <a:stCxn id="133" idx="6"/>
                  <a:endCxn id="191" idx="2"/>
                </p:cNvCxnSpPr>
                <p:nvPr/>
              </p:nvCxnSpPr>
              <p:spPr>
                <a:xfrm>
                  <a:off x="864819" y="1292886"/>
                  <a:ext cx="320323" cy="83429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  <a:tailEnd type="stealth" w="sm" len="sm"/>
                </a:ln>
                <a:effectLst/>
              </p:spPr>
            </p:cxnSp>
            <p:cxnSp>
              <p:nvCxnSpPr>
                <p:cNvPr id="171" name="直線單箭頭接點 170"/>
                <p:cNvCxnSpPr>
                  <a:stCxn id="135" idx="6"/>
                  <a:endCxn id="188" idx="2"/>
                </p:cNvCxnSpPr>
                <p:nvPr/>
              </p:nvCxnSpPr>
              <p:spPr>
                <a:xfrm>
                  <a:off x="864819" y="1016176"/>
                  <a:ext cx="320323" cy="652977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72" name="直線單箭頭接點 171"/>
                <p:cNvCxnSpPr>
                  <a:stCxn id="134" idx="6"/>
                  <a:endCxn id="191" idx="2"/>
                </p:cNvCxnSpPr>
                <p:nvPr/>
              </p:nvCxnSpPr>
              <p:spPr>
                <a:xfrm>
                  <a:off x="864819" y="1154082"/>
                  <a:ext cx="320323" cy="222233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73" name="直線單箭頭接點 172"/>
                <p:cNvCxnSpPr>
                  <a:stCxn id="141" idx="6"/>
                  <a:endCxn id="191" idx="2"/>
                </p:cNvCxnSpPr>
                <p:nvPr/>
              </p:nvCxnSpPr>
              <p:spPr>
                <a:xfrm flipV="1">
                  <a:off x="864819" y="1376315"/>
                  <a:ext cx="320323" cy="49924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74" name="直線單箭頭接點 173"/>
                <p:cNvCxnSpPr>
                  <a:stCxn id="132" idx="6"/>
                  <a:endCxn id="188" idx="2"/>
                </p:cNvCxnSpPr>
                <p:nvPr/>
              </p:nvCxnSpPr>
              <p:spPr>
                <a:xfrm flipV="1">
                  <a:off x="867200" y="1669153"/>
                  <a:ext cx="317942" cy="90329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75" name="直線單箭頭接點 174"/>
                <p:cNvCxnSpPr>
                  <a:stCxn id="132" idx="6"/>
                  <a:endCxn id="191" idx="2"/>
                </p:cNvCxnSpPr>
                <p:nvPr/>
              </p:nvCxnSpPr>
              <p:spPr>
                <a:xfrm flipV="1">
                  <a:off x="867200" y="1376315"/>
                  <a:ext cx="317942" cy="383167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76" name="直線單箭頭接點 175"/>
                <p:cNvCxnSpPr>
                  <a:stCxn id="134" idx="6"/>
                  <a:endCxn id="188" idx="2"/>
                </p:cNvCxnSpPr>
                <p:nvPr/>
              </p:nvCxnSpPr>
              <p:spPr>
                <a:xfrm>
                  <a:off x="864819" y="1154082"/>
                  <a:ext cx="320323" cy="515071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77" name="直線單箭頭接點 176"/>
                <p:cNvCxnSpPr>
                  <a:stCxn id="141" idx="6"/>
                  <a:endCxn id="188" idx="2"/>
                </p:cNvCxnSpPr>
                <p:nvPr/>
              </p:nvCxnSpPr>
              <p:spPr>
                <a:xfrm>
                  <a:off x="864819" y="1426239"/>
                  <a:ext cx="320323" cy="242914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cxnSp>
              <p:nvCxnSpPr>
                <p:cNvPr id="178" name="直線單箭頭接點 177"/>
                <p:cNvCxnSpPr>
                  <a:stCxn id="133" idx="6"/>
                  <a:endCxn id="188" idx="2"/>
                </p:cNvCxnSpPr>
                <p:nvPr/>
              </p:nvCxnSpPr>
              <p:spPr>
                <a:xfrm>
                  <a:off x="864819" y="1292886"/>
                  <a:ext cx="320323" cy="376267"/>
                </a:xfrm>
                <a:prstGeom prst="straightConnector1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miter lim="800000"/>
                  <a:headEnd type="none" w="med" len="med"/>
                  <a:tailEnd type="arrow" w="med" len="med"/>
                </a:ln>
                <a:effectLst/>
              </p:spPr>
            </p:cxnSp>
            <p:sp>
              <p:nvSpPr>
                <p:cNvPr id="179" name="文字方塊 178"/>
                <p:cNvSpPr txBox="1"/>
                <p:nvPr/>
              </p:nvSpPr>
              <p:spPr>
                <a:xfrm>
                  <a:off x="953527" y="955955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2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0" name="文字方塊 179"/>
                <p:cNvSpPr txBox="1"/>
                <p:nvPr/>
              </p:nvSpPr>
              <p:spPr>
                <a:xfrm>
                  <a:off x="962191" y="1033542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1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1" name="文字方塊 180"/>
                <p:cNvSpPr txBox="1"/>
                <p:nvPr/>
              </p:nvSpPr>
              <p:spPr>
                <a:xfrm>
                  <a:off x="992305" y="1088712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1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2" name="文字方塊 181"/>
                <p:cNvSpPr txBox="1"/>
                <p:nvPr/>
              </p:nvSpPr>
              <p:spPr>
                <a:xfrm>
                  <a:off x="1041542" y="1164953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1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3" name="文字方塊 182"/>
                <p:cNvSpPr txBox="1"/>
                <p:nvPr/>
              </p:nvSpPr>
              <p:spPr>
                <a:xfrm>
                  <a:off x="1021425" y="1612801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2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4" name="文字方塊 183"/>
                <p:cNvSpPr txBox="1"/>
                <p:nvPr/>
              </p:nvSpPr>
              <p:spPr>
                <a:xfrm>
                  <a:off x="891118" y="1386950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1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5" name="文字方塊 184"/>
                <p:cNvSpPr txBox="1"/>
                <p:nvPr/>
              </p:nvSpPr>
              <p:spPr>
                <a:xfrm>
                  <a:off x="996600" y="1247713"/>
                  <a:ext cx="84806" cy="1137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1400" dirty="0" smtClean="0">
                      <a:solidFill>
                        <a:srgbClr val="FF0000"/>
                      </a:solidFill>
                      <a:latin typeface="Calibri" panose="020F0502020204030204"/>
                    </a:rPr>
                    <a:t>1</a:t>
                  </a:r>
                  <a:endParaRPr lang="zh-TW" altLang="en-US" sz="1400" dirty="0">
                    <a:solidFill>
                      <a:srgbClr val="FF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6" name="文字方塊 185"/>
                <p:cNvSpPr txBox="1"/>
                <p:nvPr/>
              </p:nvSpPr>
              <p:spPr>
                <a:xfrm>
                  <a:off x="1164164" y="849144"/>
                  <a:ext cx="178641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162306"/>
                  <a:r>
                    <a:rPr lang="en-US" altLang="zh-TW" sz="2400" i="1" dirty="0" smtClean="0">
                      <a:solidFill>
                        <a:prstClr val="black"/>
                      </a:solidFill>
                      <a:latin typeface="Calibri" panose="020F0502020204030204"/>
                    </a:rPr>
                    <a:t>v</a:t>
                  </a:r>
                  <a:r>
                    <a:rPr lang="en-US" altLang="zh-TW" sz="2400" i="1" baseline="-25000" dirty="0" smtClean="0">
                      <a:solidFill>
                        <a:prstClr val="black"/>
                      </a:solidFill>
                      <a:latin typeface="Calibri" panose="020F0502020204030204"/>
                    </a:rPr>
                    <a:t>3</a:t>
                  </a:r>
                  <a:endParaRPr lang="zh-TW" altLang="en-US" sz="2400" i="1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7" name="文字方塊 186"/>
                <p:cNvSpPr txBox="1"/>
                <p:nvPr/>
              </p:nvSpPr>
              <p:spPr>
                <a:xfrm>
                  <a:off x="948563" y="1474198"/>
                  <a:ext cx="202588" cy="209844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pPr defTabSz="162306"/>
                  <a:r>
                    <a:rPr lang="en-US" altLang="zh-TW" sz="2400" dirty="0" smtClean="0">
                      <a:solidFill>
                        <a:prstClr val="black"/>
                      </a:solidFill>
                      <a:latin typeface="Calibri" panose="020F0502020204030204"/>
                    </a:rPr>
                    <a:t>……</a:t>
                  </a:r>
                  <a:endParaRPr lang="zh-TW" altLang="en-US" sz="240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p:grpSp>
          <p:sp>
            <p:nvSpPr>
              <p:cNvPr id="114" name="文字方塊 113"/>
              <p:cNvSpPr txBox="1"/>
              <p:nvPr/>
            </p:nvSpPr>
            <p:spPr>
              <a:xfrm>
                <a:off x="5155894" y="6201088"/>
                <a:ext cx="8219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 smtClean="0">
                    <a:solidFill>
                      <a:prstClr val="black"/>
                    </a:solidFill>
                  </a:rPr>
                  <a:t>{a, b}</a:t>
                </a:r>
                <a:endParaRPr lang="zh-TW" altLang="en-US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5" name="文字方塊 114"/>
              <p:cNvSpPr txBox="1"/>
              <p:nvPr/>
            </p:nvSpPr>
            <p:spPr>
              <a:xfrm>
                <a:off x="6766557" y="6201088"/>
                <a:ext cx="8219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 smtClean="0">
                    <a:solidFill>
                      <a:prstClr val="black"/>
                    </a:solidFill>
                  </a:rPr>
                  <a:t>{b, c}</a:t>
                </a:r>
                <a:endParaRPr lang="zh-TW" altLang="en-US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6" name="文字方塊 115"/>
              <p:cNvSpPr txBox="1"/>
              <p:nvPr/>
            </p:nvSpPr>
            <p:spPr>
              <a:xfrm>
                <a:off x="5395651" y="3474036"/>
                <a:ext cx="4885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i="1" dirty="0" smtClean="0">
                    <a:solidFill>
                      <a:prstClr val="black"/>
                    </a:solidFill>
                    <a:latin typeface="Calibri" panose="020F0502020204030204"/>
                  </a:rPr>
                  <a:t>v</a:t>
                </a:r>
                <a:r>
                  <a:rPr lang="en-US" altLang="zh-TW" sz="2400" i="1" baseline="-25000" dirty="0">
                    <a:solidFill>
                      <a:prstClr val="black"/>
                    </a:solidFill>
                    <a:latin typeface="Calibri" panose="020F0502020204030204"/>
                  </a:rPr>
                  <a:t>1</a:t>
                </a:r>
                <a:endParaRPr lang="zh-TW" altLang="en-US" sz="2400" i="1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17" name="文字方塊 116"/>
              <p:cNvSpPr txBox="1"/>
              <p:nvPr/>
            </p:nvSpPr>
            <p:spPr>
              <a:xfrm>
                <a:off x="6960597" y="3474137"/>
                <a:ext cx="4885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i="1" dirty="0" smtClean="0">
                    <a:solidFill>
                      <a:prstClr val="black"/>
                    </a:solidFill>
                    <a:latin typeface="Calibri" panose="020F0502020204030204"/>
                  </a:rPr>
                  <a:t>v</a:t>
                </a:r>
                <a:r>
                  <a:rPr lang="en-US" altLang="zh-TW" sz="2400" i="1" baseline="-25000" dirty="0">
                    <a:solidFill>
                      <a:prstClr val="black"/>
                    </a:solidFill>
                    <a:latin typeface="Calibri" panose="020F0502020204030204"/>
                  </a:rPr>
                  <a:t>2</a:t>
                </a:r>
                <a:endParaRPr lang="zh-TW" altLang="en-US" sz="2400" i="1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110" name="文字方塊 109"/>
            <p:cNvSpPr txBox="1"/>
            <p:nvPr/>
          </p:nvSpPr>
          <p:spPr>
            <a:xfrm>
              <a:off x="6989073" y="3281359"/>
              <a:ext cx="18174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b="1" dirty="0" smtClean="0"/>
                <a:t>Solution Graph</a:t>
              </a:r>
              <a:endParaRPr lang="zh-TW" alt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74555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Graph Model (3/3)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sz="2800" dirty="0" smtClean="0"/>
              <a:t>Differences</a:t>
            </a:r>
          </a:p>
          <a:p>
            <a:pPr lvl="1"/>
            <a:r>
              <a:rPr lang="en-US" altLang="zh-TW" sz="2400" dirty="0" smtClean="0"/>
              <a:t>Invalid coloring solution</a:t>
            </a:r>
          </a:p>
          <a:p>
            <a:pPr lvl="2"/>
            <a:r>
              <a:rPr lang="en-US" altLang="zh-TW" sz="2400" dirty="0" smtClean="0"/>
              <a:t>Node</a:t>
            </a:r>
          </a:p>
          <a:p>
            <a:pPr lvl="2"/>
            <a:r>
              <a:rPr lang="en-US" altLang="zh-TW" sz="2400" dirty="0" smtClean="0"/>
              <a:t>Edge</a:t>
            </a:r>
          </a:p>
          <a:p>
            <a:pPr lvl="1"/>
            <a:r>
              <a:rPr lang="en-US" altLang="zh-TW" sz="2400" dirty="0" smtClean="0"/>
              <a:t>Conflict cost</a:t>
            </a:r>
          </a:p>
          <a:p>
            <a:pPr lvl="1"/>
            <a:endParaRPr lang="en-US" altLang="zh-TW" sz="2400" dirty="0" smtClean="0"/>
          </a:p>
          <a:p>
            <a:pPr lvl="1"/>
            <a:endParaRPr lang="en-US" altLang="zh-TW" sz="2400" dirty="0" smtClean="0"/>
          </a:p>
          <a:p>
            <a:r>
              <a:rPr lang="en-US" altLang="zh-TW" sz="2800" b="1" dirty="0" smtClean="0"/>
              <a:t>Lemma 1</a:t>
            </a:r>
            <a:endParaRPr lang="en-US" altLang="zh-TW" sz="2800" b="1" dirty="0"/>
          </a:p>
          <a:p>
            <a:pPr lvl="1"/>
            <a:r>
              <a:rPr lang="en-US" altLang="zh-TW" sz="2400" dirty="0" smtClean="0"/>
              <a:t>Each possible decomposition of the layout </a:t>
            </a:r>
            <a:r>
              <a:rPr lang="en-US" altLang="zh-TW" sz="2400" i="1" dirty="0" smtClean="0"/>
              <a:t>P</a:t>
            </a:r>
            <a:r>
              <a:rPr lang="en-US" altLang="zh-TW" sz="2400" dirty="0" smtClean="0"/>
              <a:t> without stitch insertion corresponds to a </a:t>
            </a:r>
            <a:r>
              <a:rPr lang="en-US" altLang="zh-TW" sz="2400" dirty="0" smtClean="0">
                <a:solidFill>
                  <a:srgbClr val="FF0000"/>
                </a:solidFill>
              </a:rPr>
              <a:t>path</a:t>
            </a:r>
            <a:r>
              <a:rPr lang="en-US" altLang="zh-TW" sz="2400" dirty="0" smtClean="0"/>
              <a:t> in the SG</a:t>
            </a:r>
            <a:r>
              <a:rPr lang="en-US" altLang="zh-TW" sz="2400" i="1" dirty="0" smtClean="0"/>
              <a:t> </a:t>
            </a:r>
            <a:r>
              <a:rPr lang="en-US" altLang="zh-TW" sz="2400" dirty="0" smtClean="0"/>
              <a:t>of</a:t>
            </a:r>
            <a:r>
              <a:rPr lang="en-US" altLang="zh-TW" sz="2400" i="1" dirty="0" smtClean="0"/>
              <a:t> P</a:t>
            </a:r>
          </a:p>
          <a:p>
            <a:r>
              <a:rPr lang="en-US" altLang="zh-TW" sz="2800" b="1" dirty="0"/>
              <a:t>Lemma </a:t>
            </a:r>
            <a:r>
              <a:rPr lang="en-US" altLang="zh-TW" sz="2800" b="1" dirty="0" smtClean="0"/>
              <a:t>2</a:t>
            </a:r>
            <a:endParaRPr lang="en-US" altLang="zh-TW" sz="2800" b="1" dirty="0"/>
          </a:p>
          <a:p>
            <a:pPr lvl="1"/>
            <a:r>
              <a:rPr lang="en-US" altLang="zh-TW" sz="2400" dirty="0"/>
              <a:t>The TPL layout decomposition problem </a:t>
            </a:r>
            <a:r>
              <a:rPr lang="en-US" altLang="zh-TW" sz="2400" dirty="0" smtClean="0"/>
              <a:t>without </a:t>
            </a:r>
            <a:r>
              <a:rPr lang="en-US" altLang="zh-TW" sz="2400" dirty="0"/>
              <a:t>stitch insertion for </a:t>
            </a:r>
            <a:r>
              <a:rPr lang="en-US" altLang="zh-TW" sz="2400" i="1" dirty="0"/>
              <a:t>P</a:t>
            </a:r>
            <a:r>
              <a:rPr lang="en-US" altLang="zh-TW" sz="2400" dirty="0"/>
              <a:t> can be optimally solved by </a:t>
            </a:r>
            <a:r>
              <a:rPr lang="en-US" altLang="zh-TW" sz="2400" dirty="0" smtClean="0"/>
              <a:t>finding a </a:t>
            </a:r>
            <a:r>
              <a:rPr lang="en-US" altLang="zh-TW" sz="2400" dirty="0">
                <a:solidFill>
                  <a:srgbClr val="FF0000"/>
                </a:solidFill>
              </a:rPr>
              <a:t>least-cost path</a:t>
            </a:r>
            <a:r>
              <a:rPr lang="en-US" altLang="zh-TW" sz="2400" dirty="0"/>
              <a:t> in </a:t>
            </a:r>
            <a:r>
              <a:rPr lang="en-US" altLang="zh-TW" sz="2400" dirty="0" smtClean="0"/>
              <a:t>the SG of </a:t>
            </a:r>
            <a:r>
              <a:rPr lang="en-US" altLang="zh-TW" sz="2400" i="1" dirty="0" smtClean="0"/>
              <a:t>P</a:t>
            </a:r>
            <a:endParaRPr lang="en-US" altLang="zh-TW" i="1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10</a:t>
            </a:fld>
            <a:endParaRPr lang="zh-TW" altLang="en-US" dirty="0"/>
          </a:p>
        </p:txBody>
      </p:sp>
      <p:grpSp>
        <p:nvGrpSpPr>
          <p:cNvPr id="43" name="群組 42"/>
          <p:cNvGrpSpPr>
            <a:grpSpLocks noChangeAspect="1"/>
          </p:cNvGrpSpPr>
          <p:nvPr/>
        </p:nvGrpSpPr>
        <p:grpSpPr>
          <a:xfrm>
            <a:off x="5003041" y="836351"/>
            <a:ext cx="3745423" cy="2808673"/>
            <a:chOff x="5077259" y="3474036"/>
            <a:chExt cx="3745423" cy="2808673"/>
          </a:xfrm>
        </p:grpSpPr>
        <p:grpSp>
          <p:nvGrpSpPr>
            <p:cNvPr id="45" name="群組 44"/>
            <p:cNvGrpSpPr/>
            <p:nvPr/>
          </p:nvGrpSpPr>
          <p:grpSpPr>
            <a:xfrm>
              <a:off x="5077259" y="3587948"/>
              <a:ext cx="3745423" cy="2694761"/>
              <a:chOff x="-26835" y="849144"/>
              <a:chExt cx="1369640" cy="995619"/>
            </a:xfrm>
          </p:grpSpPr>
          <p:sp>
            <p:nvSpPr>
              <p:cNvPr id="50" name="文字方塊 49"/>
              <p:cNvSpPr txBox="1"/>
              <p:nvPr/>
            </p:nvSpPr>
            <p:spPr>
              <a:xfrm>
                <a:off x="827047" y="1284863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51" name="文字方塊 50"/>
              <p:cNvSpPr txBox="1"/>
              <p:nvPr/>
            </p:nvSpPr>
            <p:spPr>
              <a:xfrm>
                <a:off x="631126" y="1070417"/>
                <a:ext cx="228595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>
                    <a:solidFill>
                      <a:prstClr val="black"/>
                    </a:solidFill>
                    <a:latin typeface="Calibri" panose="020F0502020204030204"/>
                  </a:rPr>
                  <a:t>1,2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52" name="文字方塊 51"/>
              <p:cNvSpPr txBox="1"/>
              <p:nvPr/>
            </p:nvSpPr>
            <p:spPr>
              <a:xfrm>
                <a:off x="632967" y="1213736"/>
                <a:ext cx="212395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>
                    <a:solidFill>
                      <a:prstClr val="black"/>
                    </a:solidFill>
                    <a:latin typeface="Calibri" panose="020F0502020204030204"/>
                  </a:rPr>
                  <a:t>1,3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53" name="文字方塊 52"/>
              <p:cNvSpPr txBox="1"/>
              <p:nvPr/>
            </p:nvSpPr>
            <p:spPr>
              <a:xfrm>
                <a:off x="632891" y="932738"/>
                <a:ext cx="207621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>
                    <a:solidFill>
                      <a:prstClr val="black"/>
                    </a:solidFill>
                    <a:latin typeface="Calibri" panose="020F0502020204030204"/>
                  </a:rPr>
                  <a:t>1,1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54" name="文字方塊 53"/>
              <p:cNvSpPr txBox="1"/>
              <p:nvPr/>
            </p:nvSpPr>
            <p:spPr>
              <a:xfrm>
                <a:off x="635634" y="1673083"/>
                <a:ext cx="222779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>
                    <a:solidFill>
                      <a:prstClr val="black"/>
                    </a:solidFill>
                    <a:latin typeface="Calibri" panose="020F0502020204030204"/>
                  </a:rPr>
                  <a:t>3,3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55" name="群組 54"/>
              <p:cNvGrpSpPr/>
              <p:nvPr/>
            </p:nvGrpSpPr>
            <p:grpSpPr>
              <a:xfrm>
                <a:off x="1182515" y="994724"/>
                <a:ext cx="150492" cy="170569"/>
                <a:chOff x="4947" y="978426"/>
                <a:chExt cx="150492" cy="170569"/>
              </a:xfrm>
            </p:grpSpPr>
            <p:sp>
              <p:nvSpPr>
                <p:cNvPr id="119" name="文字方塊 118"/>
                <p:cNvSpPr txBox="1"/>
                <p:nvPr/>
              </p:nvSpPr>
              <p:spPr>
                <a:xfrm>
                  <a:off x="4947" y="978426"/>
                  <a:ext cx="150492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TW" sz="24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</a:rPr>
                    <a:t>1</a:t>
                  </a:r>
                  <a:endParaRPr kumimoji="0" lang="zh-TW" alt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120" name="橢圓 119"/>
                <p:cNvSpPr/>
                <p:nvPr/>
              </p:nvSpPr>
              <p:spPr>
                <a:xfrm>
                  <a:off x="7574" y="1009565"/>
                  <a:ext cx="112340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56" name="群組 55"/>
              <p:cNvGrpSpPr/>
              <p:nvPr/>
            </p:nvGrpSpPr>
            <p:grpSpPr>
              <a:xfrm>
                <a:off x="1185142" y="1293896"/>
                <a:ext cx="112340" cy="170569"/>
                <a:chOff x="7574" y="1234349"/>
                <a:chExt cx="112340" cy="170569"/>
              </a:xfrm>
            </p:grpSpPr>
            <p:sp>
              <p:nvSpPr>
                <p:cNvPr id="117" name="文字方塊 116"/>
                <p:cNvSpPr txBox="1"/>
                <p:nvPr/>
              </p:nvSpPr>
              <p:spPr>
                <a:xfrm>
                  <a:off x="7574" y="1234349"/>
                  <a:ext cx="110604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TW" sz="24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</a:rPr>
                    <a:t>2</a:t>
                  </a:r>
                  <a:endParaRPr kumimoji="0" lang="zh-TW" alt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118" name="橢圓 117"/>
                <p:cNvSpPr/>
                <p:nvPr/>
              </p:nvSpPr>
              <p:spPr>
                <a:xfrm>
                  <a:off x="7574" y="1262596"/>
                  <a:ext cx="112340" cy="108344"/>
                </a:xfrm>
                <a:prstGeom prst="ellipse">
                  <a:avLst/>
                </a:prstGeom>
                <a:no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57" name="群組 56"/>
              <p:cNvGrpSpPr/>
              <p:nvPr/>
            </p:nvGrpSpPr>
            <p:grpSpPr>
              <a:xfrm>
                <a:off x="1185142" y="1587337"/>
                <a:ext cx="119748" cy="170569"/>
                <a:chOff x="7574" y="1508357"/>
                <a:chExt cx="119748" cy="170569"/>
              </a:xfrm>
            </p:grpSpPr>
            <p:sp>
              <p:nvSpPr>
                <p:cNvPr id="115" name="橢圓 114"/>
                <p:cNvSpPr/>
                <p:nvPr/>
              </p:nvSpPr>
              <p:spPr>
                <a:xfrm>
                  <a:off x="7574" y="1536001"/>
                  <a:ext cx="112340" cy="108344"/>
                </a:xfrm>
                <a:prstGeom prst="ellipse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16" name="文字方塊 115"/>
                <p:cNvSpPr txBox="1"/>
                <p:nvPr/>
              </p:nvSpPr>
              <p:spPr>
                <a:xfrm>
                  <a:off x="7574" y="1508357"/>
                  <a:ext cx="119748" cy="1705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TW" sz="24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</a:rPr>
                    <a:t>3</a:t>
                  </a:r>
                  <a:endParaRPr kumimoji="0" lang="zh-TW" alt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</p:grpSp>
          <p:sp>
            <p:nvSpPr>
              <p:cNvPr id="58" name="文字方塊 57"/>
              <p:cNvSpPr txBox="1"/>
              <p:nvPr/>
            </p:nvSpPr>
            <p:spPr>
              <a:xfrm>
                <a:off x="47387" y="1674194"/>
                <a:ext cx="215357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>
                    <a:solidFill>
                      <a:prstClr val="black"/>
                    </a:solidFill>
                    <a:latin typeface="Calibri" panose="020F0502020204030204"/>
                  </a:rPr>
                  <a:t>3,3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59" name="橢圓 58"/>
              <p:cNvSpPr/>
              <p:nvPr/>
            </p:nvSpPr>
            <p:spPr>
              <a:xfrm>
                <a:off x="602195" y="1705310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60" name="橢圓 59"/>
              <p:cNvSpPr/>
              <p:nvPr/>
            </p:nvSpPr>
            <p:spPr>
              <a:xfrm>
                <a:off x="599814" y="1238714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61" name="橢圓 60"/>
              <p:cNvSpPr/>
              <p:nvPr/>
            </p:nvSpPr>
            <p:spPr>
              <a:xfrm>
                <a:off x="599814" y="1099910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62" name="橢圓 61"/>
              <p:cNvSpPr/>
              <p:nvPr/>
            </p:nvSpPr>
            <p:spPr>
              <a:xfrm>
                <a:off x="599814" y="962004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64" name="橢圓 63"/>
              <p:cNvSpPr/>
              <p:nvPr/>
            </p:nvSpPr>
            <p:spPr>
              <a:xfrm>
                <a:off x="10970" y="1705307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65" name="文字方塊 64"/>
              <p:cNvSpPr txBox="1"/>
              <p:nvPr/>
            </p:nvSpPr>
            <p:spPr>
              <a:xfrm>
                <a:off x="667680" y="1493927"/>
                <a:ext cx="202588" cy="189854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defTabSz="162306"/>
                <a:r>
                  <a:rPr lang="en-US" altLang="zh-TW" sz="2400" dirty="0" smtClean="0">
                    <a:solidFill>
                      <a:prstClr val="black"/>
                    </a:solidFill>
                    <a:latin typeface="Calibri" panose="020F0502020204030204"/>
                  </a:rPr>
                  <a:t>……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66" name="文字方塊 65"/>
              <p:cNvSpPr txBox="1"/>
              <p:nvPr/>
            </p:nvSpPr>
            <p:spPr>
              <a:xfrm>
                <a:off x="78792" y="1501007"/>
                <a:ext cx="202588" cy="201764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defTabSz="162306"/>
                <a:r>
                  <a:rPr lang="en-US" altLang="zh-TW" sz="2400" dirty="0" smtClean="0">
                    <a:solidFill>
                      <a:prstClr val="black"/>
                    </a:solidFill>
                    <a:latin typeface="Calibri" panose="020F0502020204030204"/>
                  </a:rPr>
                  <a:t>……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67" name="文字方塊 66"/>
              <p:cNvSpPr txBox="1"/>
              <p:nvPr/>
            </p:nvSpPr>
            <p:spPr>
              <a:xfrm>
                <a:off x="637586" y="1343700"/>
                <a:ext cx="234413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 smtClean="0">
                    <a:solidFill>
                      <a:prstClr val="black"/>
                    </a:solidFill>
                    <a:latin typeface="Calibri" panose="020F0502020204030204"/>
                  </a:rPr>
                  <a:t>2,1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68" name="橢圓 67"/>
              <p:cNvSpPr/>
              <p:nvPr/>
            </p:nvSpPr>
            <p:spPr>
              <a:xfrm>
                <a:off x="599814" y="1372067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69" name="文字方塊 68"/>
              <p:cNvSpPr txBox="1"/>
              <p:nvPr/>
            </p:nvSpPr>
            <p:spPr>
              <a:xfrm>
                <a:off x="47667" y="1070028"/>
                <a:ext cx="218168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>
                    <a:solidFill>
                      <a:prstClr val="black"/>
                    </a:solidFill>
                    <a:latin typeface="Calibri" panose="020F0502020204030204"/>
                  </a:rPr>
                  <a:t>1,2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70" name="文字方塊 69"/>
              <p:cNvSpPr txBox="1"/>
              <p:nvPr/>
            </p:nvSpPr>
            <p:spPr>
              <a:xfrm>
                <a:off x="47667" y="1209904"/>
                <a:ext cx="221508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>
                    <a:solidFill>
                      <a:prstClr val="black"/>
                    </a:solidFill>
                    <a:latin typeface="Calibri" panose="020F0502020204030204"/>
                  </a:rPr>
                  <a:t>1,3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71" name="文字方塊 70"/>
              <p:cNvSpPr txBox="1"/>
              <p:nvPr/>
            </p:nvSpPr>
            <p:spPr>
              <a:xfrm>
                <a:off x="47667" y="932738"/>
                <a:ext cx="213687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>
                    <a:solidFill>
                      <a:prstClr val="black"/>
                    </a:solidFill>
                    <a:latin typeface="Calibri" panose="020F0502020204030204"/>
                  </a:rPr>
                  <a:t>1,1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72" name="橢圓 71"/>
              <p:cNvSpPr/>
              <p:nvPr/>
            </p:nvSpPr>
            <p:spPr>
              <a:xfrm>
                <a:off x="14017" y="1238714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73" name="橢圓 72"/>
              <p:cNvSpPr/>
              <p:nvPr/>
            </p:nvSpPr>
            <p:spPr>
              <a:xfrm>
                <a:off x="14017" y="1099910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74" name="橢圓 73"/>
              <p:cNvSpPr/>
              <p:nvPr/>
            </p:nvSpPr>
            <p:spPr>
              <a:xfrm>
                <a:off x="14017" y="962004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solidFill>
                      <a:sysClr val="windowText" lastClr="000000"/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75" name="文字方塊 74"/>
              <p:cNvSpPr txBox="1"/>
              <p:nvPr/>
            </p:nvSpPr>
            <p:spPr>
              <a:xfrm>
                <a:off x="49248" y="1338746"/>
                <a:ext cx="215668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dirty="0" smtClean="0">
                    <a:solidFill>
                      <a:prstClr val="black"/>
                    </a:solidFill>
                    <a:latin typeface="Calibri" panose="020F0502020204030204"/>
                  </a:rPr>
                  <a:t>2,1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76" name="橢圓 75"/>
              <p:cNvSpPr/>
              <p:nvPr/>
            </p:nvSpPr>
            <p:spPr>
              <a:xfrm>
                <a:off x="14017" y="1372067"/>
                <a:ext cx="265005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77" name="文字方塊 76"/>
              <p:cNvSpPr txBox="1"/>
              <p:nvPr/>
            </p:nvSpPr>
            <p:spPr>
              <a:xfrm>
                <a:off x="-26835" y="898190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78" name="文字方塊 77"/>
              <p:cNvSpPr txBox="1"/>
              <p:nvPr/>
            </p:nvSpPr>
            <p:spPr>
              <a:xfrm>
                <a:off x="-24337" y="1639698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cxnSp>
            <p:nvCxnSpPr>
              <p:cNvPr id="79" name="直線單箭頭接點 78"/>
              <p:cNvCxnSpPr>
                <a:stCxn id="74" idx="6"/>
                <a:endCxn id="62" idx="2"/>
              </p:cNvCxnSpPr>
              <p:nvPr/>
            </p:nvCxnSpPr>
            <p:spPr>
              <a:xfrm>
                <a:off x="279022" y="1016176"/>
                <a:ext cx="320792" cy="0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0" name="直線單箭頭接點 79"/>
              <p:cNvCxnSpPr>
                <a:stCxn id="74" idx="6"/>
                <a:endCxn id="61" idx="2"/>
              </p:cNvCxnSpPr>
              <p:nvPr/>
            </p:nvCxnSpPr>
            <p:spPr>
              <a:xfrm>
                <a:off x="279022" y="1016176"/>
                <a:ext cx="320792" cy="137906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1" name="直線單箭頭接點 80"/>
              <p:cNvCxnSpPr>
                <a:stCxn id="74" idx="6"/>
                <a:endCxn id="60" idx="2"/>
              </p:cNvCxnSpPr>
              <p:nvPr/>
            </p:nvCxnSpPr>
            <p:spPr>
              <a:xfrm>
                <a:off x="279022" y="1016176"/>
                <a:ext cx="320792" cy="276710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2" name="直線單箭頭接點 81"/>
              <p:cNvCxnSpPr>
                <a:stCxn id="73" idx="6"/>
                <a:endCxn id="68" idx="2"/>
              </p:cNvCxnSpPr>
              <p:nvPr/>
            </p:nvCxnSpPr>
            <p:spPr>
              <a:xfrm>
                <a:off x="279022" y="1154082"/>
                <a:ext cx="320792" cy="27215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3" name="直線單箭頭接點 82"/>
              <p:cNvCxnSpPr>
                <a:stCxn id="76" idx="6"/>
                <a:endCxn id="62" idx="2"/>
              </p:cNvCxnSpPr>
              <p:nvPr/>
            </p:nvCxnSpPr>
            <p:spPr>
              <a:xfrm flipV="1">
                <a:off x="279022" y="1016176"/>
                <a:ext cx="320792" cy="410063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4" name="直線單箭頭接點 83"/>
              <p:cNvCxnSpPr>
                <a:stCxn id="76" idx="6"/>
                <a:endCxn id="61" idx="2"/>
              </p:cNvCxnSpPr>
              <p:nvPr/>
            </p:nvCxnSpPr>
            <p:spPr>
              <a:xfrm flipV="1">
                <a:off x="279022" y="1154082"/>
                <a:ext cx="320792" cy="27215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5" name="直線單箭頭接點 84"/>
              <p:cNvCxnSpPr>
                <a:stCxn id="76" idx="6"/>
                <a:endCxn id="60" idx="2"/>
              </p:cNvCxnSpPr>
              <p:nvPr/>
            </p:nvCxnSpPr>
            <p:spPr>
              <a:xfrm flipV="1">
                <a:off x="279022" y="1292886"/>
                <a:ext cx="320792" cy="133353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sp>
            <p:nvSpPr>
              <p:cNvPr id="86" name="文字方塊 85"/>
              <p:cNvSpPr txBox="1"/>
              <p:nvPr/>
            </p:nvSpPr>
            <p:spPr>
              <a:xfrm>
                <a:off x="376297" y="925685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87" name="文字方塊 86"/>
              <p:cNvSpPr txBox="1"/>
              <p:nvPr/>
            </p:nvSpPr>
            <p:spPr>
              <a:xfrm>
                <a:off x="376297" y="1139542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cxnSp>
            <p:nvCxnSpPr>
              <p:cNvPr id="88" name="直線單箭頭接點 87"/>
              <p:cNvCxnSpPr>
                <a:stCxn id="64" idx="6"/>
                <a:endCxn id="59" idx="2"/>
              </p:cNvCxnSpPr>
              <p:nvPr/>
            </p:nvCxnSpPr>
            <p:spPr>
              <a:xfrm>
                <a:off x="275975" y="1759479"/>
                <a:ext cx="326220" cy="3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sp>
            <p:nvSpPr>
              <p:cNvPr id="89" name="文字方塊 88"/>
              <p:cNvSpPr txBox="1"/>
              <p:nvPr/>
            </p:nvSpPr>
            <p:spPr>
              <a:xfrm>
                <a:off x="377458" y="1672621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90" name="文字方塊 89"/>
              <p:cNvSpPr txBox="1"/>
              <p:nvPr/>
            </p:nvSpPr>
            <p:spPr>
              <a:xfrm>
                <a:off x="373476" y="1419561"/>
                <a:ext cx="202588" cy="212008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defTabSz="162306"/>
                <a:r>
                  <a:rPr lang="en-US" altLang="zh-TW" sz="2400" dirty="0" smtClean="0">
                    <a:solidFill>
                      <a:prstClr val="black"/>
                    </a:solidFill>
                    <a:latin typeface="Calibri" panose="020F0502020204030204"/>
                  </a:rPr>
                  <a:t>……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cxnSp>
            <p:nvCxnSpPr>
              <p:cNvPr id="91" name="直線單箭頭接點 90"/>
              <p:cNvCxnSpPr>
                <a:stCxn id="62" idx="6"/>
                <a:endCxn id="120" idx="2"/>
              </p:cNvCxnSpPr>
              <p:nvPr/>
            </p:nvCxnSpPr>
            <p:spPr>
              <a:xfrm>
                <a:off x="864819" y="1016176"/>
                <a:ext cx="320323" cy="63859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92" name="直線單箭頭接點 91"/>
              <p:cNvCxnSpPr>
                <a:stCxn id="61" idx="6"/>
                <a:endCxn id="120" idx="2"/>
              </p:cNvCxnSpPr>
              <p:nvPr/>
            </p:nvCxnSpPr>
            <p:spPr>
              <a:xfrm flipV="1">
                <a:off x="864819" y="1080035"/>
                <a:ext cx="320323" cy="740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93" name="直線單箭頭接點 92"/>
              <p:cNvCxnSpPr>
                <a:stCxn id="60" idx="6"/>
                <a:endCxn id="120" idx="2"/>
              </p:cNvCxnSpPr>
              <p:nvPr/>
            </p:nvCxnSpPr>
            <p:spPr>
              <a:xfrm flipV="1">
                <a:off x="864819" y="1080035"/>
                <a:ext cx="320323" cy="212851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tailEnd type="stealth" w="sm" len="sm"/>
              </a:ln>
              <a:effectLst/>
            </p:spPr>
          </p:cxnSp>
          <p:cxnSp>
            <p:nvCxnSpPr>
              <p:cNvPr id="94" name="直線單箭頭接點 93"/>
              <p:cNvCxnSpPr>
                <a:stCxn id="68" idx="6"/>
                <a:endCxn id="120" idx="2"/>
              </p:cNvCxnSpPr>
              <p:nvPr/>
            </p:nvCxnSpPr>
            <p:spPr>
              <a:xfrm flipV="1">
                <a:off x="864819" y="1080035"/>
                <a:ext cx="320323" cy="346204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95" name="直線單箭頭接點 94"/>
              <p:cNvCxnSpPr>
                <a:stCxn id="59" idx="6"/>
                <a:endCxn id="120" idx="2"/>
              </p:cNvCxnSpPr>
              <p:nvPr/>
            </p:nvCxnSpPr>
            <p:spPr>
              <a:xfrm flipV="1">
                <a:off x="867200" y="1080035"/>
                <a:ext cx="317942" cy="67944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96" name="直線單箭頭接點 95"/>
              <p:cNvCxnSpPr>
                <a:stCxn id="62" idx="6"/>
                <a:endCxn id="118" idx="2"/>
              </p:cNvCxnSpPr>
              <p:nvPr/>
            </p:nvCxnSpPr>
            <p:spPr>
              <a:xfrm>
                <a:off x="864819" y="1016176"/>
                <a:ext cx="320323" cy="360139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97" name="直線單箭頭接點 96"/>
              <p:cNvCxnSpPr>
                <a:stCxn id="60" idx="6"/>
                <a:endCxn id="118" idx="2"/>
              </p:cNvCxnSpPr>
              <p:nvPr/>
            </p:nvCxnSpPr>
            <p:spPr>
              <a:xfrm>
                <a:off x="864819" y="1292886"/>
                <a:ext cx="320323" cy="83429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tailEnd type="stealth" w="sm" len="sm"/>
              </a:ln>
              <a:effectLst/>
            </p:spPr>
          </p:cxnSp>
          <p:cxnSp>
            <p:nvCxnSpPr>
              <p:cNvPr id="98" name="直線單箭頭接點 97"/>
              <p:cNvCxnSpPr>
                <a:stCxn id="62" idx="6"/>
                <a:endCxn id="115" idx="2"/>
              </p:cNvCxnSpPr>
              <p:nvPr/>
            </p:nvCxnSpPr>
            <p:spPr>
              <a:xfrm>
                <a:off x="864819" y="1016176"/>
                <a:ext cx="320323" cy="652977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99" name="直線單箭頭接點 98"/>
              <p:cNvCxnSpPr>
                <a:stCxn id="61" idx="6"/>
                <a:endCxn id="118" idx="2"/>
              </p:cNvCxnSpPr>
              <p:nvPr/>
            </p:nvCxnSpPr>
            <p:spPr>
              <a:xfrm>
                <a:off x="864819" y="1154082"/>
                <a:ext cx="320323" cy="222233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100" name="直線單箭頭接點 99"/>
              <p:cNvCxnSpPr>
                <a:stCxn id="68" idx="6"/>
                <a:endCxn id="118" idx="2"/>
              </p:cNvCxnSpPr>
              <p:nvPr/>
            </p:nvCxnSpPr>
            <p:spPr>
              <a:xfrm flipV="1">
                <a:off x="864819" y="1376315"/>
                <a:ext cx="320323" cy="49924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101" name="直線單箭頭接點 100"/>
              <p:cNvCxnSpPr>
                <a:stCxn id="59" idx="6"/>
                <a:endCxn id="115" idx="2"/>
              </p:cNvCxnSpPr>
              <p:nvPr/>
            </p:nvCxnSpPr>
            <p:spPr>
              <a:xfrm flipV="1">
                <a:off x="867200" y="1669153"/>
                <a:ext cx="317942" cy="90329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102" name="直線單箭頭接點 101"/>
              <p:cNvCxnSpPr>
                <a:stCxn id="59" idx="6"/>
                <a:endCxn id="118" idx="2"/>
              </p:cNvCxnSpPr>
              <p:nvPr/>
            </p:nvCxnSpPr>
            <p:spPr>
              <a:xfrm flipV="1">
                <a:off x="867200" y="1376315"/>
                <a:ext cx="317942" cy="383167"/>
              </a:xfrm>
              <a:prstGeom prst="straightConnector1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103" name="直線單箭頭接點 102"/>
              <p:cNvCxnSpPr>
                <a:stCxn id="61" idx="6"/>
                <a:endCxn id="115" idx="2"/>
              </p:cNvCxnSpPr>
              <p:nvPr/>
            </p:nvCxnSpPr>
            <p:spPr>
              <a:xfrm>
                <a:off x="864819" y="1154082"/>
                <a:ext cx="320323" cy="515071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104" name="直線單箭頭接點 103"/>
              <p:cNvCxnSpPr>
                <a:stCxn id="68" idx="6"/>
                <a:endCxn id="115" idx="2"/>
              </p:cNvCxnSpPr>
              <p:nvPr/>
            </p:nvCxnSpPr>
            <p:spPr>
              <a:xfrm>
                <a:off x="864819" y="1426239"/>
                <a:ext cx="320323" cy="242914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105" name="直線單箭頭接點 104"/>
              <p:cNvCxnSpPr>
                <a:stCxn id="60" idx="6"/>
                <a:endCxn id="115" idx="2"/>
              </p:cNvCxnSpPr>
              <p:nvPr/>
            </p:nvCxnSpPr>
            <p:spPr>
              <a:xfrm>
                <a:off x="864819" y="1292886"/>
                <a:ext cx="320323" cy="376267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arrow" w="med" len="med"/>
              </a:ln>
              <a:effectLst/>
            </p:spPr>
          </p:cxnSp>
          <p:sp>
            <p:nvSpPr>
              <p:cNvPr id="106" name="文字方塊 105"/>
              <p:cNvSpPr txBox="1"/>
              <p:nvPr/>
            </p:nvSpPr>
            <p:spPr>
              <a:xfrm>
                <a:off x="953527" y="955955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2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107" name="文字方塊 106"/>
              <p:cNvSpPr txBox="1"/>
              <p:nvPr/>
            </p:nvSpPr>
            <p:spPr>
              <a:xfrm>
                <a:off x="962191" y="1033542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108" name="文字方塊 107"/>
              <p:cNvSpPr txBox="1"/>
              <p:nvPr/>
            </p:nvSpPr>
            <p:spPr>
              <a:xfrm>
                <a:off x="992305" y="1088712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109" name="文字方塊 108"/>
              <p:cNvSpPr txBox="1"/>
              <p:nvPr/>
            </p:nvSpPr>
            <p:spPr>
              <a:xfrm>
                <a:off x="1041542" y="1164953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110" name="文字方塊 109"/>
              <p:cNvSpPr txBox="1"/>
              <p:nvPr/>
            </p:nvSpPr>
            <p:spPr>
              <a:xfrm>
                <a:off x="1021425" y="1612801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2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111" name="文字方塊 110"/>
              <p:cNvSpPr txBox="1"/>
              <p:nvPr/>
            </p:nvSpPr>
            <p:spPr>
              <a:xfrm>
                <a:off x="891118" y="1386950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112" name="文字方塊 111"/>
              <p:cNvSpPr txBox="1"/>
              <p:nvPr/>
            </p:nvSpPr>
            <p:spPr>
              <a:xfrm>
                <a:off x="996600" y="1247713"/>
                <a:ext cx="84806" cy="1137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1400" dirty="0" smtClean="0">
                    <a:solidFill>
                      <a:srgbClr val="FF0000"/>
                    </a:solidFill>
                    <a:latin typeface="Calibri" panose="020F0502020204030204"/>
                  </a:rPr>
                  <a:t>1</a:t>
                </a:r>
                <a:endParaRPr lang="zh-TW" altLang="en-US" sz="1400" dirty="0">
                  <a:solidFill>
                    <a:srgbClr val="FF0000"/>
                  </a:solidFill>
                  <a:latin typeface="Calibri" panose="020F0502020204030204"/>
                </a:endParaRPr>
              </a:p>
            </p:txBody>
          </p:sp>
          <p:sp>
            <p:nvSpPr>
              <p:cNvPr id="113" name="文字方塊 112"/>
              <p:cNvSpPr txBox="1"/>
              <p:nvPr/>
            </p:nvSpPr>
            <p:spPr>
              <a:xfrm>
                <a:off x="1164164" y="849144"/>
                <a:ext cx="178641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62306"/>
                <a:r>
                  <a:rPr lang="en-US" altLang="zh-TW" sz="2400" i="1" dirty="0" smtClean="0">
                    <a:solidFill>
                      <a:prstClr val="black"/>
                    </a:solidFill>
                    <a:latin typeface="Calibri" panose="020F0502020204030204"/>
                  </a:rPr>
                  <a:t>v</a:t>
                </a:r>
                <a:r>
                  <a:rPr lang="en-US" altLang="zh-TW" sz="2400" i="1" baseline="-25000" dirty="0" smtClean="0">
                    <a:solidFill>
                      <a:prstClr val="black"/>
                    </a:solidFill>
                    <a:latin typeface="Calibri" panose="020F0502020204030204"/>
                  </a:rPr>
                  <a:t>3</a:t>
                </a:r>
                <a:endParaRPr lang="zh-TW" altLang="en-US" sz="2400" i="1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14" name="文字方塊 113"/>
              <p:cNvSpPr txBox="1"/>
              <p:nvPr/>
            </p:nvSpPr>
            <p:spPr>
              <a:xfrm>
                <a:off x="948563" y="1474198"/>
                <a:ext cx="202588" cy="209844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defTabSz="162306"/>
                <a:r>
                  <a:rPr lang="en-US" altLang="zh-TW" sz="2400" dirty="0" smtClean="0">
                    <a:solidFill>
                      <a:prstClr val="black"/>
                    </a:solidFill>
                    <a:latin typeface="Calibri" panose="020F0502020204030204"/>
                  </a:rPr>
                  <a:t>……</a:t>
                </a:r>
                <a:endParaRPr lang="zh-TW" altLang="en-US" sz="240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48" name="文字方塊 47"/>
            <p:cNvSpPr txBox="1"/>
            <p:nvPr/>
          </p:nvSpPr>
          <p:spPr>
            <a:xfrm>
              <a:off x="5395651" y="3474036"/>
              <a:ext cx="488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i="1" dirty="0" smtClean="0">
                  <a:solidFill>
                    <a:prstClr val="black"/>
                  </a:solidFill>
                  <a:latin typeface="Calibri" panose="020F0502020204030204"/>
                </a:rPr>
                <a:t>v</a:t>
              </a:r>
              <a:r>
                <a:rPr lang="en-US" altLang="zh-TW" sz="2400" i="1" baseline="-25000" dirty="0">
                  <a:solidFill>
                    <a:prstClr val="black"/>
                  </a:solidFill>
                  <a:latin typeface="Calibri" panose="020F0502020204030204"/>
                </a:rPr>
                <a:t>1</a:t>
              </a:r>
              <a:endParaRPr lang="zh-TW" altLang="en-US" sz="24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9" name="文字方塊 48"/>
            <p:cNvSpPr txBox="1"/>
            <p:nvPr/>
          </p:nvSpPr>
          <p:spPr>
            <a:xfrm>
              <a:off x="6960597" y="3474137"/>
              <a:ext cx="488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i="1" dirty="0" smtClean="0">
                  <a:solidFill>
                    <a:prstClr val="black"/>
                  </a:solidFill>
                  <a:latin typeface="Calibri" panose="020F0502020204030204"/>
                </a:rPr>
                <a:t>v</a:t>
              </a:r>
              <a:r>
                <a:rPr lang="en-US" altLang="zh-TW" sz="2400" i="1" baseline="-25000" dirty="0">
                  <a:solidFill>
                    <a:prstClr val="black"/>
                  </a:solidFill>
                  <a:latin typeface="Calibri" panose="020F0502020204030204"/>
                </a:rPr>
                <a:t>2</a:t>
              </a:r>
              <a:endParaRPr lang="zh-TW" altLang="en-US" sz="24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747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Stitch Insertion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931224" cy="5421216"/>
          </a:xfrm>
        </p:spPr>
        <p:txBody>
          <a:bodyPr/>
          <a:lstStyle/>
          <a:p>
            <a:r>
              <a:rPr lang="en-US" altLang="zh-TW" dirty="0"/>
              <a:t>Given a layout with a set of stitch </a:t>
            </a:r>
            <a:r>
              <a:rPr lang="en-US" altLang="zh-TW" dirty="0" smtClean="0"/>
              <a:t>candidates</a:t>
            </a:r>
          </a:p>
          <a:p>
            <a:pPr lvl="1"/>
            <a:r>
              <a:rPr lang="en-US" altLang="zh-TW" dirty="0" smtClean="0"/>
              <a:t>Stitch edge in conflict graph</a:t>
            </a:r>
          </a:p>
          <a:p>
            <a:r>
              <a:rPr lang="en-US" altLang="zh-TW" b="1" dirty="0" smtClean="0"/>
              <a:t>Lemma 3</a:t>
            </a:r>
          </a:p>
          <a:p>
            <a:pPr lvl="1"/>
            <a:r>
              <a:rPr lang="en-US" altLang="zh-TW" dirty="0"/>
              <a:t>The TPL layout decomposition problem for </a:t>
            </a:r>
            <a:r>
              <a:rPr lang="en-US" altLang="zh-TW" i="1" dirty="0" smtClean="0"/>
              <a:t>P</a:t>
            </a:r>
            <a:r>
              <a:rPr lang="en-US" altLang="zh-TW" dirty="0" smtClean="0"/>
              <a:t> with </a:t>
            </a:r>
            <a:r>
              <a:rPr lang="en-US" altLang="zh-TW" dirty="0"/>
              <a:t>a given set of stitch candidates can be optimally </a:t>
            </a:r>
            <a:r>
              <a:rPr lang="en-US" altLang="zh-TW" dirty="0" smtClean="0"/>
              <a:t>solved by finding </a:t>
            </a:r>
            <a:r>
              <a:rPr lang="en-US" altLang="zh-TW" dirty="0"/>
              <a:t>a </a:t>
            </a:r>
            <a:r>
              <a:rPr lang="en-US" altLang="zh-TW" dirty="0" smtClean="0">
                <a:solidFill>
                  <a:srgbClr val="FF0000"/>
                </a:solidFill>
              </a:rPr>
              <a:t>lest-cost path</a:t>
            </a:r>
            <a:r>
              <a:rPr lang="en-US" altLang="zh-TW" dirty="0" smtClean="0"/>
              <a:t> </a:t>
            </a:r>
            <a:r>
              <a:rPr lang="en-US" altLang="zh-TW" dirty="0"/>
              <a:t>in </a:t>
            </a:r>
            <a:r>
              <a:rPr lang="en-US" altLang="zh-TW" dirty="0" smtClean="0"/>
              <a:t>the SG </a:t>
            </a:r>
            <a:r>
              <a:rPr lang="en-US" altLang="zh-TW" dirty="0"/>
              <a:t>of the </a:t>
            </a:r>
            <a:r>
              <a:rPr lang="en-US" altLang="zh-TW" dirty="0" smtClean="0"/>
              <a:t>fractured </a:t>
            </a:r>
            <a:r>
              <a:rPr lang="en-US" altLang="zh-TW" dirty="0"/>
              <a:t>polygons of </a:t>
            </a:r>
            <a:r>
              <a:rPr lang="en-US" altLang="zh-TW" i="1" dirty="0" smtClean="0"/>
              <a:t>P</a:t>
            </a:r>
            <a:endParaRPr lang="zh-TW" altLang="en-US" i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sp>
        <p:nvSpPr>
          <p:cNvPr id="129" name="矩形 128"/>
          <p:cNvSpPr/>
          <p:nvPr/>
        </p:nvSpPr>
        <p:spPr>
          <a:xfrm>
            <a:off x="2768012" y="5902614"/>
            <a:ext cx="344802" cy="258863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3145" tIns="46573" rIns="93145" bIns="465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0" name="文字方塊 129"/>
          <p:cNvSpPr txBox="1"/>
          <p:nvPr/>
        </p:nvSpPr>
        <p:spPr>
          <a:xfrm>
            <a:off x="1051463" y="6356009"/>
            <a:ext cx="689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dirty="0" err="1">
                <a:solidFill>
                  <a:prstClr val="black"/>
                </a:solidFill>
                <a:latin typeface="Calibri" panose="020F0502020204030204"/>
              </a:rPr>
              <a:t>b,c</a:t>
            </a:r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}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1" name="文字方塊 130"/>
          <p:cNvSpPr txBox="1"/>
          <p:nvPr/>
        </p:nvSpPr>
        <p:spPr>
          <a:xfrm>
            <a:off x="528622" y="6356009"/>
            <a:ext cx="440198" cy="42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{a}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2" name="文字方塊 131"/>
          <p:cNvSpPr txBox="1"/>
          <p:nvPr/>
        </p:nvSpPr>
        <p:spPr>
          <a:xfrm>
            <a:off x="1762670" y="6355468"/>
            <a:ext cx="889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dirty="0" err="1">
                <a:solidFill>
                  <a:prstClr val="black"/>
                </a:solidFill>
                <a:latin typeface="Calibri" panose="020F0502020204030204"/>
              </a:rPr>
              <a:t>b,c,d</a:t>
            </a:r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}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3" name="文字方塊 132"/>
          <p:cNvSpPr txBox="1"/>
          <p:nvPr/>
        </p:nvSpPr>
        <p:spPr>
          <a:xfrm>
            <a:off x="2609585" y="6356170"/>
            <a:ext cx="437506" cy="42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{e}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4" name="矩形 133"/>
          <p:cNvSpPr/>
          <p:nvPr/>
        </p:nvSpPr>
        <p:spPr>
          <a:xfrm>
            <a:off x="2162724" y="5910811"/>
            <a:ext cx="359511" cy="274854"/>
          </a:xfrm>
          <a:prstGeom prst="rect">
            <a:avLst/>
          </a:prstGeom>
          <a:pattFill prst="dkUpDiag">
            <a:fgClr>
              <a:srgbClr val="A5A5A5">
                <a:lumMod val="50000"/>
              </a:srgbClr>
            </a:fgClr>
            <a:bgClr>
              <a:sysClr val="window" lastClr="FFFFFF"/>
            </a:bgClr>
          </a:patt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TW"/>
            </a:defPPr>
            <a:lvl1pPr marL="0" algn="l" defTabSz="130263" rtl="0" eaLnBrk="1" latinLnBrk="0" hangingPunct="1">
              <a:defRPr sz="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5132" algn="l" defTabSz="130263" rtl="0" eaLnBrk="1" latinLnBrk="0" hangingPunct="1">
              <a:defRPr sz="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30263" algn="l" defTabSz="130263" rtl="0" eaLnBrk="1" latinLnBrk="0" hangingPunct="1">
              <a:defRPr sz="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95395" algn="l" defTabSz="130263" rtl="0" eaLnBrk="1" latinLnBrk="0" hangingPunct="1">
              <a:defRPr sz="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60526" algn="l" defTabSz="130263" rtl="0" eaLnBrk="1" latinLnBrk="0" hangingPunct="1">
              <a:defRPr sz="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25658" algn="l" defTabSz="130263" rtl="0" eaLnBrk="1" latinLnBrk="0" hangingPunct="1">
              <a:defRPr sz="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90789" algn="l" defTabSz="130263" rtl="0" eaLnBrk="1" latinLnBrk="0" hangingPunct="1">
              <a:defRPr sz="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55921" algn="l" defTabSz="130263" rtl="0" eaLnBrk="1" latinLnBrk="0" hangingPunct="1">
              <a:defRPr sz="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521053" algn="l" defTabSz="130263" rtl="0" eaLnBrk="1" latinLnBrk="0" hangingPunct="1">
              <a:defRPr sz="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302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5" name="矩形 134"/>
          <p:cNvSpPr/>
          <p:nvPr/>
        </p:nvSpPr>
        <p:spPr>
          <a:xfrm>
            <a:off x="1431268" y="3644723"/>
            <a:ext cx="1170491" cy="274854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3145" tIns="46573" rIns="93145" bIns="465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6" name="矩形 135"/>
          <p:cNvSpPr/>
          <p:nvPr/>
        </p:nvSpPr>
        <p:spPr>
          <a:xfrm>
            <a:off x="1438650" y="5910811"/>
            <a:ext cx="782092" cy="274854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3145" tIns="46573" rIns="93145" bIns="465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7" name="矩形 136"/>
          <p:cNvSpPr/>
          <p:nvPr/>
        </p:nvSpPr>
        <p:spPr>
          <a:xfrm>
            <a:off x="3008544" y="5014431"/>
            <a:ext cx="246042" cy="1147046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3145" tIns="46573" rIns="93145" bIns="465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8" name="矩形 137"/>
          <p:cNvSpPr/>
          <p:nvPr/>
        </p:nvSpPr>
        <p:spPr>
          <a:xfrm>
            <a:off x="740922" y="5226844"/>
            <a:ext cx="277320" cy="790915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3145" tIns="46573" rIns="93145" bIns="465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9" name="矩形 138"/>
          <p:cNvSpPr/>
          <p:nvPr/>
        </p:nvSpPr>
        <p:spPr>
          <a:xfrm>
            <a:off x="1430377" y="3768356"/>
            <a:ext cx="277320" cy="2337326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3145" tIns="46573" rIns="93145" bIns="465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40" name="矩形 139"/>
          <p:cNvSpPr/>
          <p:nvPr/>
        </p:nvSpPr>
        <p:spPr>
          <a:xfrm>
            <a:off x="2300266" y="4193728"/>
            <a:ext cx="261155" cy="1460972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3145" tIns="46573" rIns="93145" bIns="465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cxnSp>
        <p:nvCxnSpPr>
          <p:cNvPr id="141" name="直線接點 140"/>
          <p:cNvCxnSpPr/>
          <p:nvPr/>
        </p:nvCxnSpPr>
        <p:spPr>
          <a:xfrm>
            <a:off x="740922" y="3464654"/>
            <a:ext cx="0" cy="297000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cxnSp>
        <p:nvCxnSpPr>
          <p:cNvPr id="142" name="直線接點 141"/>
          <p:cNvCxnSpPr/>
          <p:nvPr/>
        </p:nvCxnSpPr>
        <p:spPr>
          <a:xfrm>
            <a:off x="1431117" y="3449584"/>
            <a:ext cx="0" cy="2968418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cxnSp>
        <p:nvCxnSpPr>
          <p:cNvPr id="143" name="直線接點 142"/>
          <p:cNvCxnSpPr/>
          <p:nvPr/>
        </p:nvCxnSpPr>
        <p:spPr>
          <a:xfrm>
            <a:off x="2764570" y="3442306"/>
            <a:ext cx="0" cy="2968418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cxnSp>
        <p:nvCxnSpPr>
          <p:cNvPr id="144" name="直線接點 143"/>
          <p:cNvCxnSpPr/>
          <p:nvPr/>
        </p:nvCxnSpPr>
        <p:spPr>
          <a:xfrm>
            <a:off x="2302271" y="3449584"/>
            <a:ext cx="0" cy="2968418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145" name="橢圓 144"/>
          <p:cNvSpPr/>
          <p:nvPr/>
        </p:nvSpPr>
        <p:spPr>
          <a:xfrm>
            <a:off x="815555" y="5444247"/>
            <a:ext cx="332784" cy="329825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46" name="橢圓 145"/>
          <p:cNvSpPr/>
          <p:nvPr/>
        </p:nvSpPr>
        <p:spPr>
          <a:xfrm>
            <a:off x="1606374" y="3637351"/>
            <a:ext cx="332784" cy="329825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47" name="橢圓 146"/>
          <p:cNvSpPr/>
          <p:nvPr/>
        </p:nvSpPr>
        <p:spPr>
          <a:xfrm>
            <a:off x="1802263" y="5915523"/>
            <a:ext cx="332784" cy="329825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48" name="橢圓 147"/>
          <p:cNvSpPr/>
          <p:nvPr/>
        </p:nvSpPr>
        <p:spPr>
          <a:xfrm>
            <a:off x="2335195" y="4564621"/>
            <a:ext cx="332784" cy="329825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49" name="橢圓 148"/>
          <p:cNvSpPr/>
          <p:nvPr/>
        </p:nvSpPr>
        <p:spPr>
          <a:xfrm>
            <a:off x="2824009" y="5573510"/>
            <a:ext cx="352286" cy="329825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cxnSp>
        <p:nvCxnSpPr>
          <p:cNvPr id="150" name="直線接點 149"/>
          <p:cNvCxnSpPr>
            <a:stCxn id="148" idx="1"/>
            <a:endCxn id="146" idx="5"/>
          </p:cNvCxnSpPr>
          <p:nvPr/>
        </p:nvCxnSpPr>
        <p:spPr>
          <a:xfrm flipH="1" flipV="1">
            <a:off x="1890423" y="3918874"/>
            <a:ext cx="493506" cy="694047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151" name="直線接點 150"/>
          <p:cNvCxnSpPr>
            <a:stCxn id="145" idx="6"/>
            <a:endCxn id="147" idx="2"/>
          </p:cNvCxnSpPr>
          <p:nvPr/>
        </p:nvCxnSpPr>
        <p:spPr>
          <a:xfrm>
            <a:off x="1148343" y="5609159"/>
            <a:ext cx="653924" cy="471276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152" name="直線接點 151"/>
          <p:cNvCxnSpPr>
            <a:stCxn id="147" idx="0"/>
            <a:endCxn id="146" idx="4"/>
          </p:cNvCxnSpPr>
          <p:nvPr/>
        </p:nvCxnSpPr>
        <p:spPr>
          <a:xfrm flipH="1" flipV="1">
            <a:off x="1772766" y="3967175"/>
            <a:ext cx="195890" cy="1948347"/>
          </a:xfrm>
          <a:prstGeom prst="line">
            <a:avLst/>
          </a:prstGeom>
          <a:noFill/>
          <a:ln w="38100" cap="flat" cmpd="sng" algn="ctr">
            <a:solidFill>
              <a:srgbClr val="00B050"/>
            </a:solidFill>
            <a:prstDash val="sysDash"/>
            <a:miter lim="800000"/>
          </a:ln>
          <a:effectLst/>
        </p:spPr>
      </p:cxnSp>
      <p:cxnSp>
        <p:nvCxnSpPr>
          <p:cNvPr id="153" name="直線接點 152"/>
          <p:cNvCxnSpPr>
            <a:stCxn id="148" idx="3"/>
            <a:endCxn id="147" idx="7"/>
          </p:cNvCxnSpPr>
          <p:nvPr/>
        </p:nvCxnSpPr>
        <p:spPr>
          <a:xfrm flipH="1">
            <a:off x="2086317" y="4846148"/>
            <a:ext cx="297617" cy="111768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154" name="直線接點 153"/>
          <p:cNvCxnSpPr>
            <a:stCxn id="149" idx="0"/>
            <a:endCxn id="148" idx="5"/>
          </p:cNvCxnSpPr>
          <p:nvPr/>
        </p:nvCxnSpPr>
        <p:spPr>
          <a:xfrm flipH="1" flipV="1">
            <a:off x="2619248" y="4846144"/>
            <a:ext cx="380906" cy="727366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155" name="直線接點 154"/>
          <p:cNvCxnSpPr>
            <a:stCxn id="149" idx="3"/>
            <a:endCxn id="147" idx="6"/>
          </p:cNvCxnSpPr>
          <p:nvPr/>
        </p:nvCxnSpPr>
        <p:spPr>
          <a:xfrm flipH="1">
            <a:off x="2135047" y="5855034"/>
            <a:ext cx="740553" cy="225401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156" name="文字方塊 155"/>
          <p:cNvSpPr txBox="1"/>
          <p:nvPr/>
        </p:nvSpPr>
        <p:spPr>
          <a:xfrm>
            <a:off x="1626213" y="3588450"/>
            <a:ext cx="174801" cy="42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b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7" name="文字方塊 156"/>
          <p:cNvSpPr txBox="1"/>
          <p:nvPr/>
        </p:nvSpPr>
        <p:spPr>
          <a:xfrm>
            <a:off x="2845027" y="5488705"/>
            <a:ext cx="184742" cy="42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e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8" name="文字方塊 157"/>
          <p:cNvSpPr txBox="1"/>
          <p:nvPr/>
        </p:nvSpPr>
        <p:spPr>
          <a:xfrm>
            <a:off x="1807303" y="5843310"/>
            <a:ext cx="217985" cy="42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c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9" name="文字方塊 158"/>
          <p:cNvSpPr txBox="1"/>
          <p:nvPr/>
        </p:nvSpPr>
        <p:spPr>
          <a:xfrm>
            <a:off x="2329597" y="4509632"/>
            <a:ext cx="221388" cy="42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d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0" name="文字方塊 159"/>
          <p:cNvSpPr txBox="1"/>
          <p:nvPr/>
        </p:nvSpPr>
        <p:spPr>
          <a:xfrm>
            <a:off x="828914" y="5360101"/>
            <a:ext cx="253462" cy="426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a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162" name="直線接點 161"/>
          <p:cNvCxnSpPr/>
          <p:nvPr/>
        </p:nvCxnSpPr>
        <p:spPr>
          <a:xfrm>
            <a:off x="1430377" y="4624044"/>
            <a:ext cx="277320" cy="0"/>
          </a:xfrm>
          <a:prstGeom prst="line">
            <a:avLst/>
          </a:prstGeom>
          <a:noFill/>
          <a:ln w="57150" cap="flat" cmpd="sng" algn="ctr">
            <a:solidFill>
              <a:srgbClr val="FFC000"/>
            </a:solidFill>
            <a:prstDash val="solid"/>
            <a:miter lim="800000"/>
          </a:ln>
          <a:effectLst/>
        </p:spPr>
      </p:cxnSp>
      <p:sp>
        <p:nvSpPr>
          <p:cNvPr id="163" name="文字方塊 162"/>
          <p:cNvSpPr txBox="1"/>
          <p:nvPr/>
        </p:nvSpPr>
        <p:spPr>
          <a:xfrm>
            <a:off x="300448" y="3874502"/>
            <a:ext cx="1166190" cy="597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62306"/>
            <a:r>
              <a:rPr lang="en-US" altLang="zh-TW" dirty="0" smtClean="0">
                <a:solidFill>
                  <a:prstClr val="black"/>
                </a:solidFill>
                <a:latin typeface="Calibri" panose="020F0502020204030204"/>
              </a:rPr>
              <a:t>Stitch candidate</a:t>
            </a:r>
            <a:endParaRPr lang="zh-TW" alt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4" name="橢圓 163"/>
          <p:cNvSpPr/>
          <p:nvPr/>
        </p:nvSpPr>
        <p:spPr>
          <a:xfrm>
            <a:off x="1354841" y="4519644"/>
            <a:ext cx="413907" cy="221474"/>
          </a:xfrm>
          <a:prstGeom prst="ellipse">
            <a:avLst/>
          </a:prstGeom>
          <a:noFill/>
          <a:ln w="19050" cap="flat" cmpd="sng" algn="ctr">
            <a:solidFill>
              <a:srgbClr val="00206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cxnSp>
        <p:nvCxnSpPr>
          <p:cNvPr id="165" name="直線接點 164"/>
          <p:cNvCxnSpPr/>
          <p:nvPr/>
        </p:nvCxnSpPr>
        <p:spPr>
          <a:xfrm>
            <a:off x="1184878" y="4407982"/>
            <a:ext cx="186803" cy="174532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166" name="文字方塊 165"/>
          <p:cNvSpPr txBox="1"/>
          <p:nvPr/>
        </p:nvSpPr>
        <p:spPr>
          <a:xfrm>
            <a:off x="5154397" y="3547478"/>
            <a:ext cx="582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1,1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7" name="文字方塊 166"/>
          <p:cNvSpPr txBox="1"/>
          <p:nvPr/>
        </p:nvSpPr>
        <p:spPr>
          <a:xfrm>
            <a:off x="3986973" y="3945019"/>
            <a:ext cx="283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1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8" name="文字方塊 167"/>
          <p:cNvSpPr txBox="1"/>
          <p:nvPr/>
        </p:nvSpPr>
        <p:spPr>
          <a:xfrm>
            <a:off x="3983098" y="4755483"/>
            <a:ext cx="237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9" name="文字方塊 168"/>
          <p:cNvSpPr txBox="1"/>
          <p:nvPr/>
        </p:nvSpPr>
        <p:spPr>
          <a:xfrm>
            <a:off x="4003201" y="5540833"/>
            <a:ext cx="151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3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0" name="文字方塊 169"/>
          <p:cNvSpPr txBox="1"/>
          <p:nvPr/>
        </p:nvSpPr>
        <p:spPr>
          <a:xfrm>
            <a:off x="8295176" y="3953248"/>
            <a:ext cx="260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1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1" name="文字方塊 170"/>
          <p:cNvSpPr txBox="1"/>
          <p:nvPr/>
        </p:nvSpPr>
        <p:spPr>
          <a:xfrm>
            <a:off x="8296887" y="4768663"/>
            <a:ext cx="262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3" name="文字方塊 172"/>
          <p:cNvSpPr txBox="1"/>
          <p:nvPr/>
        </p:nvSpPr>
        <p:spPr>
          <a:xfrm>
            <a:off x="5161588" y="4125251"/>
            <a:ext cx="589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1,2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4" name="文字方塊 173"/>
          <p:cNvSpPr txBox="1"/>
          <p:nvPr/>
        </p:nvSpPr>
        <p:spPr>
          <a:xfrm>
            <a:off x="5175807" y="4734479"/>
            <a:ext cx="576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1,3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5" name="文字方塊 174"/>
          <p:cNvSpPr txBox="1"/>
          <p:nvPr/>
        </p:nvSpPr>
        <p:spPr>
          <a:xfrm>
            <a:off x="5156401" y="5946013"/>
            <a:ext cx="585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3,3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6" name="文字方塊 175"/>
          <p:cNvSpPr txBox="1"/>
          <p:nvPr/>
        </p:nvSpPr>
        <p:spPr>
          <a:xfrm>
            <a:off x="6616755" y="6014515"/>
            <a:ext cx="802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3,3,3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7" name="文字方塊 176"/>
          <p:cNvSpPr txBox="1"/>
          <p:nvPr/>
        </p:nvSpPr>
        <p:spPr>
          <a:xfrm>
            <a:off x="6620410" y="3416618"/>
            <a:ext cx="802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1,1,1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8" name="文字方塊 177"/>
          <p:cNvSpPr txBox="1"/>
          <p:nvPr/>
        </p:nvSpPr>
        <p:spPr>
          <a:xfrm>
            <a:off x="6619518" y="3921802"/>
            <a:ext cx="802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1,1,2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9" name="文字方塊 178"/>
          <p:cNvSpPr txBox="1"/>
          <p:nvPr/>
        </p:nvSpPr>
        <p:spPr>
          <a:xfrm>
            <a:off x="6609595" y="5000802"/>
            <a:ext cx="802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1,2,3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0" name="橢圓 179"/>
          <p:cNvSpPr/>
          <p:nvPr/>
        </p:nvSpPr>
        <p:spPr>
          <a:xfrm>
            <a:off x="3983349" y="4024925"/>
            <a:ext cx="330681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81" name="橢圓 180"/>
          <p:cNvSpPr/>
          <p:nvPr/>
        </p:nvSpPr>
        <p:spPr>
          <a:xfrm>
            <a:off x="3983349" y="4829163"/>
            <a:ext cx="330681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82" name="橢圓 181"/>
          <p:cNvSpPr/>
          <p:nvPr/>
        </p:nvSpPr>
        <p:spPr>
          <a:xfrm>
            <a:off x="3983349" y="5616503"/>
            <a:ext cx="330681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83" name="文字方塊 182"/>
          <p:cNvSpPr txBox="1"/>
          <p:nvPr/>
        </p:nvSpPr>
        <p:spPr>
          <a:xfrm>
            <a:off x="5048526" y="6342136"/>
            <a:ext cx="794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dirty="0" err="1">
                <a:solidFill>
                  <a:prstClr val="black"/>
                </a:solidFill>
                <a:latin typeface="Calibri" panose="020F0502020204030204"/>
              </a:rPr>
              <a:t>b,c</a:t>
            </a:r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}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4" name="文字方塊 183"/>
          <p:cNvSpPr txBox="1"/>
          <p:nvPr/>
        </p:nvSpPr>
        <p:spPr>
          <a:xfrm>
            <a:off x="3899517" y="6363322"/>
            <a:ext cx="630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{a}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5" name="文字方塊 184"/>
          <p:cNvSpPr txBox="1"/>
          <p:nvPr/>
        </p:nvSpPr>
        <p:spPr>
          <a:xfrm>
            <a:off x="6510326" y="6354320"/>
            <a:ext cx="1061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dirty="0" err="1">
                <a:solidFill>
                  <a:prstClr val="black"/>
                </a:solidFill>
                <a:latin typeface="Calibri" panose="020F0502020204030204"/>
              </a:rPr>
              <a:t>b,c,d</a:t>
            </a:r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}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6" name="文字方塊 185"/>
          <p:cNvSpPr txBox="1"/>
          <p:nvPr/>
        </p:nvSpPr>
        <p:spPr>
          <a:xfrm>
            <a:off x="8209297" y="6348029"/>
            <a:ext cx="569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{e}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7" name="橢圓 186"/>
          <p:cNvSpPr/>
          <p:nvPr/>
        </p:nvSpPr>
        <p:spPr>
          <a:xfrm>
            <a:off x="8285395" y="4024925"/>
            <a:ext cx="330681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88" name="橢圓 187"/>
          <p:cNvSpPr/>
          <p:nvPr/>
        </p:nvSpPr>
        <p:spPr>
          <a:xfrm>
            <a:off x="8285395" y="4829163"/>
            <a:ext cx="330681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0" name="橢圓 189"/>
          <p:cNvSpPr/>
          <p:nvPr/>
        </p:nvSpPr>
        <p:spPr>
          <a:xfrm>
            <a:off x="5041838" y="6002745"/>
            <a:ext cx="780062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1" name="橢圓 190"/>
          <p:cNvSpPr/>
          <p:nvPr/>
        </p:nvSpPr>
        <p:spPr>
          <a:xfrm>
            <a:off x="5041838" y="4814972"/>
            <a:ext cx="780062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2" name="橢圓 191"/>
          <p:cNvSpPr/>
          <p:nvPr/>
        </p:nvSpPr>
        <p:spPr>
          <a:xfrm>
            <a:off x="5041838" y="4198147"/>
            <a:ext cx="780062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3" name="橢圓 192"/>
          <p:cNvSpPr/>
          <p:nvPr/>
        </p:nvSpPr>
        <p:spPr>
          <a:xfrm>
            <a:off x="5041838" y="3625377"/>
            <a:ext cx="780062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4" name="文字方塊 193"/>
          <p:cNvSpPr txBox="1"/>
          <p:nvPr/>
        </p:nvSpPr>
        <p:spPr>
          <a:xfrm>
            <a:off x="5289005" y="5306406"/>
            <a:ext cx="461665" cy="56484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defTabSz="162306"/>
            <a:r>
              <a:rPr lang="en-US" altLang="zh-TW" dirty="0" smtClean="0">
                <a:solidFill>
                  <a:prstClr val="black"/>
                </a:solidFill>
                <a:latin typeface="Calibri" panose="020F0502020204030204"/>
              </a:rPr>
              <a:t>……</a:t>
            </a:r>
            <a:endParaRPr lang="zh-TW" alt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5" name="橢圓 194"/>
          <p:cNvSpPr/>
          <p:nvPr/>
        </p:nvSpPr>
        <p:spPr>
          <a:xfrm>
            <a:off x="6517563" y="6060881"/>
            <a:ext cx="965990" cy="355488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6" name="橢圓 195"/>
          <p:cNvSpPr/>
          <p:nvPr/>
        </p:nvSpPr>
        <p:spPr>
          <a:xfrm>
            <a:off x="6517563" y="3463843"/>
            <a:ext cx="965990" cy="355488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7" name="橢圓 196"/>
          <p:cNvSpPr/>
          <p:nvPr/>
        </p:nvSpPr>
        <p:spPr>
          <a:xfrm>
            <a:off x="6517563" y="3968124"/>
            <a:ext cx="965990" cy="355488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8" name="橢圓 197"/>
          <p:cNvSpPr/>
          <p:nvPr/>
        </p:nvSpPr>
        <p:spPr>
          <a:xfrm>
            <a:off x="6517563" y="5045778"/>
            <a:ext cx="965990" cy="355488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dirty="0" smtClean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9" name="文字方塊 198"/>
          <p:cNvSpPr txBox="1"/>
          <p:nvPr/>
        </p:nvSpPr>
        <p:spPr>
          <a:xfrm>
            <a:off x="6872628" y="5538179"/>
            <a:ext cx="461665" cy="4280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defTabSz="162306"/>
            <a:r>
              <a:rPr lang="en-US" altLang="zh-TW" dirty="0" smtClean="0">
                <a:solidFill>
                  <a:prstClr val="black"/>
                </a:solidFill>
                <a:latin typeface="Calibri" panose="020F0502020204030204"/>
              </a:rPr>
              <a:t>……</a:t>
            </a:r>
            <a:endParaRPr lang="zh-TW" alt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00" name="直線接點 199"/>
          <p:cNvCxnSpPr>
            <a:stCxn id="193" idx="2"/>
            <a:endCxn id="180" idx="6"/>
          </p:cNvCxnSpPr>
          <p:nvPr/>
        </p:nvCxnSpPr>
        <p:spPr>
          <a:xfrm flipH="1">
            <a:off x="4314030" y="3782529"/>
            <a:ext cx="727808" cy="399549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01" name="直線接點 200"/>
          <p:cNvCxnSpPr>
            <a:stCxn id="192" idx="2"/>
            <a:endCxn id="180" idx="6"/>
          </p:cNvCxnSpPr>
          <p:nvPr/>
        </p:nvCxnSpPr>
        <p:spPr>
          <a:xfrm flipH="1" flipV="1">
            <a:off x="4314030" y="4182078"/>
            <a:ext cx="727808" cy="173222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02" name="直線接點 201"/>
          <p:cNvCxnSpPr>
            <a:stCxn id="191" idx="2"/>
            <a:endCxn id="180" idx="6"/>
          </p:cNvCxnSpPr>
          <p:nvPr/>
        </p:nvCxnSpPr>
        <p:spPr>
          <a:xfrm flipH="1" flipV="1">
            <a:off x="4314030" y="4182078"/>
            <a:ext cx="727808" cy="790046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03" name="直線接點 202"/>
          <p:cNvCxnSpPr>
            <a:stCxn id="190" idx="2"/>
            <a:endCxn id="180" idx="6"/>
          </p:cNvCxnSpPr>
          <p:nvPr/>
        </p:nvCxnSpPr>
        <p:spPr>
          <a:xfrm flipH="1" flipV="1">
            <a:off x="4314030" y="4182078"/>
            <a:ext cx="727808" cy="197782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04" name="直線接點 203"/>
          <p:cNvCxnSpPr>
            <a:stCxn id="193" idx="2"/>
            <a:endCxn id="181" idx="6"/>
          </p:cNvCxnSpPr>
          <p:nvPr/>
        </p:nvCxnSpPr>
        <p:spPr>
          <a:xfrm flipH="1">
            <a:off x="4314030" y="3782529"/>
            <a:ext cx="727808" cy="1203787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05" name="直線接點 204"/>
          <p:cNvCxnSpPr>
            <a:stCxn id="192" idx="2"/>
            <a:endCxn id="181" idx="6"/>
          </p:cNvCxnSpPr>
          <p:nvPr/>
        </p:nvCxnSpPr>
        <p:spPr>
          <a:xfrm flipH="1">
            <a:off x="4314030" y="4355300"/>
            <a:ext cx="727808" cy="631017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06" name="直線接點 205"/>
          <p:cNvCxnSpPr>
            <a:stCxn id="191" idx="2"/>
            <a:endCxn id="181" idx="6"/>
          </p:cNvCxnSpPr>
          <p:nvPr/>
        </p:nvCxnSpPr>
        <p:spPr>
          <a:xfrm flipH="1">
            <a:off x="4314030" y="4972125"/>
            <a:ext cx="727808" cy="14192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07" name="直線接點 206"/>
          <p:cNvCxnSpPr>
            <a:stCxn id="190" idx="2"/>
            <a:endCxn id="181" idx="6"/>
          </p:cNvCxnSpPr>
          <p:nvPr/>
        </p:nvCxnSpPr>
        <p:spPr>
          <a:xfrm flipH="1" flipV="1">
            <a:off x="4314030" y="4986316"/>
            <a:ext cx="727808" cy="1173582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08" name="直線接點 207"/>
          <p:cNvCxnSpPr>
            <a:stCxn id="190" idx="2"/>
            <a:endCxn id="182" idx="6"/>
          </p:cNvCxnSpPr>
          <p:nvPr/>
        </p:nvCxnSpPr>
        <p:spPr>
          <a:xfrm flipH="1" flipV="1">
            <a:off x="4314030" y="5773656"/>
            <a:ext cx="727808" cy="386242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09" name="直線接點 208"/>
          <p:cNvCxnSpPr>
            <a:stCxn id="191" idx="2"/>
            <a:endCxn id="182" idx="6"/>
          </p:cNvCxnSpPr>
          <p:nvPr/>
        </p:nvCxnSpPr>
        <p:spPr>
          <a:xfrm flipH="1">
            <a:off x="4314030" y="4972125"/>
            <a:ext cx="727808" cy="801531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10" name="直線接點 209"/>
          <p:cNvCxnSpPr>
            <a:stCxn id="192" idx="2"/>
            <a:endCxn id="182" idx="6"/>
          </p:cNvCxnSpPr>
          <p:nvPr/>
        </p:nvCxnSpPr>
        <p:spPr>
          <a:xfrm flipH="1">
            <a:off x="4314030" y="4355300"/>
            <a:ext cx="727808" cy="1418356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11" name="直線接點 210"/>
          <p:cNvCxnSpPr>
            <a:stCxn id="193" idx="2"/>
            <a:endCxn id="182" idx="6"/>
          </p:cNvCxnSpPr>
          <p:nvPr/>
        </p:nvCxnSpPr>
        <p:spPr>
          <a:xfrm flipH="1">
            <a:off x="4314030" y="3782529"/>
            <a:ext cx="727808" cy="1991127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12" name="直線接點 211"/>
          <p:cNvCxnSpPr>
            <a:stCxn id="196" idx="2"/>
            <a:endCxn id="193" idx="6"/>
          </p:cNvCxnSpPr>
          <p:nvPr/>
        </p:nvCxnSpPr>
        <p:spPr>
          <a:xfrm flipH="1">
            <a:off x="5821900" y="3641587"/>
            <a:ext cx="695664" cy="140942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13" name="直線接點 212"/>
          <p:cNvCxnSpPr>
            <a:stCxn id="197" idx="2"/>
            <a:endCxn id="193" idx="6"/>
          </p:cNvCxnSpPr>
          <p:nvPr/>
        </p:nvCxnSpPr>
        <p:spPr>
          <a:xfrm flipH="1" flipV="1">
            <a:off x="5821900" y="3782529"/>
            <a:ext cx="695664" cy="363338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14" name="直線接點 213"/>
          <p:cNvCxnSpPr>
            <a:stCxn id="198" idx="2"/>
            <a:endCxn id="192" idx="6"/>
          </p:cNvCxnSpPr>
          <p:nvPr/>
        </p:nvCxnSpPr>
        <p:spPr>
          <a:xfrm flipH="1" flipV="1">
            <a:off x="5821900" y="4355300"/>
            <a:ext cx="695664" cy="868222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sp>
        <p:nvSpPr>
          <p:cNvPr id="215" name="文字方塊 214"/>
          <p:cNvSpPr txBox="1"/>
          <p:nvPr/>
        </p:nvSpPr>
        <p:spPr>
          <a:xfrm>
            <a:off x="6020194" y="5140319"/>
            <a:ext cx="461665" cy="5767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defTabSz="162306"/>
            <a:r>
              <a:rPr lang="en-US" altLang="zh-TW" dirty="0" smtClean="0">
                <a:solidFill>
                  <a:prstClr val="black"/>
                </a:solidFill>
                <a:latin typeface="Calibri" panose="020F0502020204030204"/>
              </a:rPr>
              <a:t>……</a:t>
            </a:r>
            <a:endParaRPr lang="zh-TW" alt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16" name="直線接點 215"/>
          <p:cNvCxnSpPr>
            <a:stCxn id="195" idx="2"/>
            <a:endCxn id="190" idx="6"/>
          </p:cNvCxnSpPr>
          <p:nvPr/>
        </p:nvCxnSpPr>
        <p:spPr>
          <a:xfrm flipH="1" flipV="1">
            <a:off x="5821900" y="6159898"/>
            <a:ext cx="695664" cy="78727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17" name="直線接點 216"/>
          <p:cNvCxnSpPr>
            <a:stCxn id="187" idx="2"/>
            <a:endCxn id="196" idx="6"/>
          </p:cNvCxnSpPr>
          <p:nvPr/>
        </p:nvCxnSpPr>
        <p:spPr>
          <a:xfrm flipH="1" flipV="1">
            <a:off x="7483553" y="3641587"/>
            <a:ext cx="801841" cy="540491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18" name="直線接點 217"/>
          <p:cNvCxnSpPr>
            <a:stCxn id="188" idx="2"/>
            <a:endCxn id="196" idx="6"/>
          </p:cNvCxnSpPr>
          <p:nvPr/>
        </p:nvCxnSpPr>
        <p:spPr>
          <a:xfrm flipH="1" flipV="1">
            <a:off x="7483553" y="3641587"/>
            <a:ext cx="801841" cy="1344729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19" name="直線接點 218"/>
          <p:cNvCxnSpPr>
            <a:endCxn id="196" idx="6"/>
          </p:cNvCxnSpPr>
          <p:nvPr/>
        </p:nvCxnSpPr>
        <p:spPr>
          <a:xfrm flipH="1" flipV="1">
            <a:off x="7483553" y="3641587"/>
            <a:ext cx="801841" cy="2132069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20" name="直線接點 219"/>
          <p:cNvCxnSpPr>
            <a:endCxn id="197" idx="6"/>
          </p:cNvCxnSpPr>
          <p:nvPr/>
        </p:nvCxnSpPr>
        <p:spPr>
          <a:xfrm flipH="1" flipV="1">
            <a:off x="7483553" y="4145868"/>
            <a:ext cx="801841" cy="1627788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21" name="直線接點 220"/>
          <p:cNvCxnSpPr>
            <a:endCxn id="198" idx="6"/>
          </p:cNvCxnSpPr>
          <p:nvPr/>
        </p:nvCxnSpPr>
        <p:spPr>
          <a:xfrm flipH="1" flipV="1">
            <a:off x="7483553" y="5223522"/>
            <a:ext cx="801841" cy="550134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22" name="直線接點 221"/>
          <p:cNvCxnSpPr>
            <a:endCxn id="195" idx="6"/>
          </p:cNvCxnSpPr>
          <p:nvPr/>
        </p:nvCxnSpPr>
        <p:spPr>
          <a:xfrm flipH="1">
            <a:off x="7483553" y="5773656"/>
            <a:ext cx="801841" cy="464969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23" name="直線接點 222"/>
          <p:cNvCxnSpPr>
            <a:stCxn id="187" idx="2"/>
            <a:endCxn id="195" idx="6"/>
          </p:cNvCxnSpPr>
          <p:nvPr/>
        </p:nvCxnSpPr>
        <p:spPr>
          <a:xfrm flipH="1">
            <a:off x="7483553" y="4182078"/>
            <a:ext cx="801841" cy="2056547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24" name="直線接點 223"/>
          <p:cNvCxnSpPr>
            <a:stCxn id="188" idx="2"/>
            <a:endCxn id="195" idx="6"/>
          </p:cNvCxnSpPr>
          <p:nvPr/>
        </p:nvCxnSpPr>
        <p:spPr>
          <a:xfrm flipH="1">
            <a:off x="7483553" y="4986316"/>
            <a:ext cx="801841" cy="1252309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25" name="直線接點 224"/>
          <p:cNvCxnSpPr>
            <a:stCxn id="187" idx="2"/>
            <a:endCxn id="198" idx="6"/>
          </p:cNvCxnSpPr>
          <p:nvPr/>
        </p:nvCxnSpPr>
        <p:spPr>
          <a:xfrm flipH="1">
            <a:off x="7483553" y="4182078"/>
            <a:ext cx="801841" cy="1041444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26" name="直線接點 225"/>
          <p:cNvCxnSpPr>
            <a:stCxn id="188" idx="2"/>
            <a:endCxn id="198" idx="6"/>
          </p:cNvCxnSpPr>
          <p:nvPr/>
        </p:nvCxnSpPr>
        <p:spPr>
          <a:xfrm flipH="1">
            <a:off x="7483553" y="4986316"/>
            <a:ext cx="801841" cy="237206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27" name="直線接點 226"/>
          <p:cNvCxnSpPr>
            <a:stCxn id="187" idx="2"/>
            <a:endCxn id="197" idx="6"/>
          </p:cNvCxnSpPr>
          <p:nvPr/>
        </p:nvCxnSpPr>
        <p:spPr>
          <a:xfrm flipH="1" flipV="1">
            <a:off x="7483553" y="4145868"/>
            <a:ext cx="801841" cy="36210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cxnSp>
        <p:nvCxnSpPr>
          <p:cNvPr id="228" name="直線接點 227"/>
          <p:cNvCxnSpPr>
            <a:stCxn id="188" idx="2"/>
            <a:endCxn id="197" idx="6"/>
          </p:cNvCxnSpPr>
          <p:nvPr/>
        </p:nvCxnSpPr>
        <p:spPr>
          <a:xfrm flipH="1" flipV="1">
            <a:off x="7483553" y="4145868"/>
            <a:ext cx="801841" cy="840448"/>
          </a:xfrm>
          <a:prstGeom prst="line">
            <a:avLst/>
          </a:prstGeom>
          <a:noFill/>
          <a:ln w="12700" cap="flat" cmpd="sng" algn="ctr">
            <a:solidFill>
              <a:srgbClr val="FF0000"/>
            </a:solidFill>
            <a:prstDash val="solid"/>
            <a:miter lim="800000"/>
            <a:headEnd type="stealth" w="sm" len="sm"/>
            <a:tailEnd type="none"/>
          </a:ln>
          <a:effectLst/>
        </p:spPr>
      </p:cxnSp>
      <p:sp>
        <p:nvSpPr>
          <p:cNvPr id="229" name="文字方塊 228"/>
          <p:cNvSpPr txBox="1"/>
          <p:nvPr/>
        </p:nvSpPr>
        <p:spPr>
          <a:xfrm>
            <a:off x="7742504" y="5377052"/>
            <a:ext cx="461665" cy="42544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defTabSz="162306"/>
            <a:r>
              <a:rPr lang="en-US" altLang="zh-TW" dirty="0" smtClean="0">
                <a:solidFill>
                  <a:prstClr val="black"/>
                </a:solidFill>
                <a:latin typeface="Calibri" panose="020F0502020204030204"/>
              </a:rPr>
              <a:t>……</a:t>
            </a:r>
            <a:endParaRPr lang="zh-TW" alt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0" name="文字方塊 229"/>
          <p:cNvSpPr txBox="1"/>
          <p:nvPr/>
        </p:nvSpPr>
        <p:spPr>
          <a:xfrm>
            <a:off x="5135541" y="4494606"/>
            <a:ext cx="703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62306"/>
            <a:r>
              <a:rPr lang="en-US" altLang="zh-TW" dirty="0" smtClean="0">
                <a:solidFill>
                  <a:srgbClr val="00B050"/>
                </a:solidFill>
                <a:latin typeface="Calibri" panose="020F0502020204030204"/>
              </a:rPr>
              <a:t>s:1</a:t>
            </a:r>
            <a:r>
              <a:rPr lang="el-GR" altLang="zh-TW" dirty="0" smtClean="0">
                <a:solidFill>
                  <a:srgbClr val="00B050"/>
                </a:solidFill>
                <a:latin typeface="Calibri" panose="020F0502020204030204"/>
              </a:rPr>
              <a:t>β</a:t>
            </a:r>
            <a:endParaRPr lang="zh-TW" altLang="en-US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231" name="文字方塊 230"/>
          <p:cNvSpPr txBox="1"/>
          <p:nvPr/>
        </p:nvSpPr>
        <p:spPr>
          <a:xfrm>
            <a:off x="5206120" y="3284984"/>
            <a:ext cx="709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00B050"/>
                </a:solidFill>
                <a:latin typeface="Calibri" panose="020F0502020204030204"/>
              </a:rPr>
              <a:t>s</a:t>
            </a:r>
            <a:r>
              <a:rPr lang="en-US" altLang="zh-TW" dirty="0" smtClean="0">
                <a:solidFill>
                  <a:srgbClr val="00B050"/>
                </a:solidFill>
                <a:latin typeface="Calibri" panose="020F0502020204030204"/>
              </a:rPr>
              <a:t>:0</a:t>
            </a:r>
            <a:r>
              <a:rPr lang="el-GR" altLang="zh-TW" dirty="0" smtClean="0">
                <a:solidFill>
                  <a:srgbClr val="00B050"/>
                </a:solidFill>
                <a:latin typeface="Calibri" panose="020F0502020204030204"/>
              </a:rPr>
              <a:t> </a:t>
            </a:r>
            <a:r>
              <a:rPr lang="el-GR" altLang="zh-TW" dirty="0">
                <a:solidFill>
                  <a:srgbClr val="00B050"/>
                </a:solidFill>
                <a:latin typeface="Calibri" panose="020F0502020204030204"/>
              </a:rPr>
              <a:t>β</a:t>
            </a:r>
            <a:endParaRPr lang="zh-TW" altLang="en-US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232" name="文字方塊 231"/>
          <p:cNvSpPr txBox="1"/>
          <p:nvPr/>
        </p:nvSpPr>
        <p:spPr>
          <a:xfrm>
            <a:off x="4211960" y="3645024"/>
            <a:ext cx="740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 smtClean="0">
                <a:solidFill>
                  <a:srgbClr val="FF0000"/>
                </a:solidFill>
                <a:latin typeface="Calibri" panose="020F0502020204030204"/>
              </a:rPr>
              <a:t>c:1</a:t>
            </a:r>
            <a:r>
              <a:rPr lang="el-GR" altLang="zh-TW" dirty="0" smtClean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33" name="文字方塊 232"/>
          <p:cNvSpPr txBox="1"/>
          <p:nvPr/>
        </p:nvSpPr>
        <p:spPr>
          <a:xfrm>
            <a:off x="4365893" y="5507940"/>
            <a:ext cx="661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FF0000"/>
                </a:solidFill>
                <a:latin typeface="Calibri" panose="020F0502020204030204"/>
              </a:rPr>
              <a:t>c:1</a:t>
            </a:r>
            <a:r>
              <a:rPr lang="el-GR" altLang="zh-TW" dirty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34" name="文字方塊 233"/>
          <p:cNvSpPr txBox="1"/>
          <p:nvPr/>
        </p:nvSpPr>
        <p:spPr>
          <a:xfrm>
            <a:off x="4293662" y="5939988"/>
            <a:ext cx="733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FF0000"/>
                </a:solidFill>
                <a:latin typeface="Calibri" panose="020F0502020204030204"/>
              </a:rPr>
              <a:t>c:1</a:t>
            </a:r>
            <a:r>
              <a:rPr lang="el-GR" altLang="zh-TW" dirty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35" name="文字方塊 234"/>
          <p:cNvSpPr txBox="1"/>
          <p:nvPr/>
        </p:nvSpPr>
        <p:spPr>
          <a:xfrm>
            <a:off x="4067944" y="4427820"/>
            <a:ext cx="62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FF0000"/>
                </a:solidFill>
                <a:latin typeface="Calibri" panose="020F0502020204030204"/>
              </a:rPr>
              <a:t>c:1</a:t>
            </a:r>
            <a:r>
              <a:rPr lang="el-GR" altLang="zh-TW" dirty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36" name="文字方塊 235"/>
          <p:cNvSpPr txBox="1"/>
          <p:nvPr/>
        </p:nvSpPr>
        <p:spPr>
          <a:xfrm>
            <a:off x="7572079" y="3429000"/>
            <a:ext cx="593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 smtClean="0">
                <a:solidFill>
                  <a:srgbClr val="FF0000"/>
                </a:solidFill>
                <a:latin typeface="Calibri" panose="020F0502020204030204"/>
              </a:rPr>
              <a:t>c:2</a:t>
            </a:r>
            <a:r>
              <a:rPr lang="el-GR" altLang="zh-TW" dirty="0" smtClean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37" name="文字方塊 236"/>
          <p:cNvSpPr txBox="1"/>
          <p:nvPr/>
        </p:nvSpPr>
        <p:spPr>
          <a:xfrm>
            <a:off x="7380312" y="3829691"/>
            <a:ext cx="754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FF0000"/>
                </a:solidFill>
                <a:latin typeface="Calibri" panose="020F0502020204030204"/>
              </a:rPr>
              <a:t>c:1</a:t>
            </a:r>
            <a:r>
              <a:rPr lang="el-GR" altLang="zh-TW" dirty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38" name="文字方塊 237"/>
          <p:cNvSpPr txBox="1"/>
          <p:nvPr/>
        </p:nvSpPr>
        <p:spPr>
          <a:xfrm>
            <a:off x="7285031" y="4355812"/>
            <a:ext cx="599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FF0000"/>
                </a:solidFill>
                <a:latin typeface="Calibri" panose="020F0502020204030204"/>
              </a:rPr>
              <a:t>c:1</a:t>
            </a:r>
            <a:r>
              <a:rPr lang="el-GR" altLang="zh-TW" dirty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39" name="文字方塊 238"/>
          <p:cNvSpPr txBox="1"/>
          <p:nvPr/>
        </p:nvSpPr>
        <p:spPr>
          <a:xfrm>
            <a:off x="7236296" y="5291916"/>
            <a:ext cx="647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FF0000"/>
                </a:solidFill>
                <a:latin typeface="Calibri" panose="020F0502020204030204"/>
              </a:rPr>
              <a:t>c:1</a:t>
            </a:r>
            <a:r>
              <a:rPr lang="el-GR" altLang="zh-TW" dirty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40" name="文字方塊 239"/>
          <p:cNvSpPr txBox="1"/>
          <p:nvPr/>
        </p:nvSpPr>
        <p:spPr>
          <a:xfrm>
            <a:off x="7720310" y="5970973"/>
            <a:ext cx="730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 smtClean="0">
                <a:solidFill>
                  <a:srgbClr val="FF0000"/>
                </a:solidFill>
                <a:latin typeface="Calibri" panose="020F0502020204030204"/>
              </a:rPr>
              <a:t>c:2</a:t>
            </a:r>
            <a:r>
              <a:rPr lang="el-GR" altLang="zh-TW" dirty="0" smtClean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41" name="文字方塊 240"/>
          <p:cNvSpPr txBox="1"/>
          <p:nvPr/>
        </p:nvSpPr>
        <p:spPr>
          <a:xfrm>
            <a:off x="5909144" y="3356993"/>
            <a:ext cx="711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FF0000"/>
                </a:solidFill>
                <a:latin typeface="Calibri" panose="020F0502020204030204"/>
              </a:rPr>
              <a:t>c:1</a:t>
            </a:r>
            <a:r>
              <a:rPr lang="el-GR" altLang="zh-TW" dirty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42" name="文字方塊 241"/>
          <p:cNvSpPr txBox="1"/>
          <p:nvPr/>
        </p:nvSpPr>
        <p:spPr>
          <a:xfrm>
            <a:off x="5960582" y="5867980"/>
            <a:ext cx="659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FF0000"/>
                </a:solidFill>
                <a:latin typeface="Calibri" panose="020F0502020204030204"/>
              </a:rPr>
              <a:t>c:1</a:t>
            </a:r>
            <a:r>
              <a:rPr lang="el-GR" altLang="zh-TW" dirty="0">
                <a:solidFill>
                  <a:srgbClr val="FF0000"/>
                </a:solidFill>
                <a:latin typeface="Calibri" panose="020F0502020204030204"/>
              </a:rPr>
              <a:t>α</a:t>
            </a:r>
            <a:endParaRPr lang="zh-TW" altLang="en-US" dirty="0">
              <a:solidFill>
                <a:srgbClr val="FF0000"/>
              </a:solidFill>
              <a:latin typeface="Calibri" panose="020F0502020204030204"/>
            </a:endParaRPr>
          </a:p>
        </p:txBody>
      </p:sp>
      <p:sp>
        <p:nvSpPr>
          <p:cNvPr id="243" name="文字方塊 242"/>
          <p:cNvSpPr txBox="1"/>
          <p:nvPr/>
        </p:nvSpPr>
        <p:spPr>
          <a:xfrm>
            <a:off x="5180395" y="3875074"/>
            <a:ext cx="702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62306"/>
            <a:r>
              <a:rPr lang="en-US" altLang="zh-TW" dirty="0" smtClean="0">
                <a:solidFill>
                  <a:srgbClr val="00B050"/>
                </a:solidFill>
                <a:latin typeface="Calibri" panose="020F0502020204030204"/>
              </a:rPr>
              <a:t>s:1</a:t>
            </a:r>
            <a:r>
              <a:rPr lang="el-GR" altLang="zh-TW" dirty="0">
                <a:solidFill>
                  <a:srgbClr val="00B050"/>
                </a:solidFill>
                <a:latin typeface="Calibri" panose="020F0502020204030204"/>
              </a:rPr>
              <a:t> β</a:t>
            </a:r>
            <a:endParaRPr lang="zh-TW" altLang="en-US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244" name="文字方塊 243"/>
          <p:cNvSpPr txBox="1"/>
          <p:nvPr/>
        </p:nvSpPr>
        <p:spPr>
          <a:xfrm>
            <a:off x="5132180" y="5681427"/>
            <a:ext cx="678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dirty="0">
                <a:solidFill>
                  <a:srgbClr val="00B050"/>
                </a:solidFill>
                <a:latin typeface="Calibri" panose="020F0502020204030204"/>
              </a:rPr>
              <a:t>s</a:t>
            </a:r>
            <a:r>
              <a:rPr lang="en-US" altLang="zh-TW" dirty="0" smtClean="0">
                <a:solidFill>
                  <a:srgbClr val="00B050"/>
                </a:solidFill>
                <a:latin typeface="Calibri" panose="020F0502020204030204"/>
              </a:rPr>
              <a:t>:0</a:t>
            </a:r>
            <a:r>
              <a:rPr lang="el-GR" altLang="zh-TW" dirty="0" smtClean="0">
                <a:solidFill>
                  <a:srgbClr val="00B050"/>
                </a:solidFill>
                <a:latin typeface="Calibri" panose="020F0502020204030204"/>
              </a:rPr>
              <a:t>β</a:t>
            </a:r>
            <a:endParaRPr lang="zh-TW" altLang="en-US" dirty="0">
              <a:solidFill>
                <a:srgbClr val="00B050"/>
              </a:solidFill>
              <a:latin typeface="Calibri" panose="020F0502020204030204"/>
            </a:endParaRPr>
          </a:p>
        </p:txBody>
      </p:sp>
      <p:sp>
        <p:nvSpPr>
          <p:cNvPr id="245" name="文字方塊 244"/>
          <p:cNvSpPr txBox="1"/>
          <p:nvPr/>
        </p:nvSpPr>
        <p:spPr>
          <a:xfrm>
            <a:off x="6867817" y="4509632"/>
            <a:ext cx="461665" cy="5752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defTabSz="162306"/>
            <a:r>
              <a:rPr lang="en-US" altLang="zh-TW" dirty="0" smtClean="0">
                <a:solidFill>
                  <a:prstClr val="black"/>
                </a:solidFill>
                <a:latin typeface="Calibri" panose="020F0502020204030204"/>
              </a:rPr>
              <a:t>……</a:t>
            </a:r>
            <a:endParaRPr lang="zh-TW" alt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2" name="文字方塊 251"/>
          <p:cNvSpPr txBox="1"/>
          <p:nvPr/>
        </p:nvSpPr>
        <p:spPr>
          <a:xfrm>
            <a:off x="4470375" y="5157192"/>
            <a:ext cx="461665" cy="56484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defTabSz="162306"/>
            <a:r>
              <a:rPr lang="en-US" altLang="zh-TW" dirty="0" smtClean="0">
                <a:solidFill>
                  <a:prstClr val="black"/>
                </a:solidFill>
                <a:latin typeface="Calibri" panose="020F0502020204030204"/>
              </a:rPr>
              <a:t>……</a:t>
            </a:r>
            <a:endParaRPr lang="zh-TW" alt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3" name="文字方塊 252"/>
          <p:cNvSpPr txBox="1"/>
          <p:nvPr/>
        </p:nvSpPr>
        <p:spPr>
          <a:xfrm>
            <a:off x="8303650" y="5543656"/>
            <a:ext cx="301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3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4" name="橢圓 253"/>
          <p:cNvSpPr/>
          <p:nvPr/>
        </p:nvSpPr>
        <p:spPr>
          <a:xfrm>
            <a:off x="8285395" y="5616503"/>
            <a:ext cx="330681" cy="31430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371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Table Look-up 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Speed-up</a:t>
            </a:r>
          </a:p>
          <a:p>
            <a:pPr lvl="1"/>
            <a:r>
              <a:rPr lang="en-US" altLang="zh-TW" dirty="0" smtClean="0"/>
              <a:t>Store </a:t>
            </a:r>
            <a:r>
              <a:rPr lang="en-US" altLang="zh-TW" dirty="0"/>
              <a:t>the SG </a:t>
            </a:r>
            <a:r>
              <a:rPr lang="en-US" altLang="zh-TW" dirty="0" smtClean="0"/>
              <a:t>for </a:t>
            </a:r>
            <a:r>
              <a:rPr lang="en-US" altLang="zh-TW" dirty="0"/>
              <a:t>each cell in the cell library</a:t>
            </a:r>
          </a:p>
          <a:p>
            <a:pPr lvl="1"/>
            <a:r>
              <a:rPr lang="en-US" altLang="zh-TW" dirty="0"/>
              <a:t>Copy the SG from the table for each cell instance</a:t>
            </a:r>
          </a:p>
          <a:p>
            <a:pPr lvl="1"/>
            <a:r>
              <a:rPr lang="en-US" altLang="zh-TW" dirty="0"/>
              <a:t>Conflicts between two adjacent cells </a:t>
            </a:r>
            <a:r>
              <a:rPr lang="en-US" altLang="zh-TW" dirty="0">
                <a:solidFill>
                  <a:srgbClr val="FF0000"/>
                </a:solidFill>
              </a:rPr>
              <a:t>?</a:t>
            </a:r>
          </a:p>
          <a:p>
            <a:r>
              <a:rPr lang="en-US" altLang="zh-TW" dirty="0"/>
              <a:t>Boundary conflicting polygon set (BCP)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 rot="10800000">
            <a:off x="1031299" y="4647524"/>
            <a:ext cx="658405" cy="162496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91836" y="3916870"/>
            <a:ext cx="177962" cy="612152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052227" y="4857111"/>
            <a:ext cx="502291" cy="161033"/>
          </a:xfrm>
          <a:prstGeom prst="rect">
            <a:avLst/>
          </a:prstGeom>
          <a:pattFill prst="dkUpDiag">
            <a:fgClr>
              <a:srgbClr val="A5A5A5">
                <a:lumMod val="50000"/>
              </a:srgbClr>
            </a:fgClr>
            <a:bgClr>
              <a:sysClr val="window" lastClr="FFFFFF"/>
            </a:bgClr>
          </a:patt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33686" y="4857111"/>
            <a:ext cx="177962" cy="731238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 rot="10800000">
            <a:off x="1937239" y="4855648"/>
            <a:ext cx="445362" cy="162496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733329" y="4775953"/>
            <a:ext cx="177962" cy="812486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1215385" y="4587766"/>
            <a:ext cx="275454" cy="26441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2241624" y="4105741"/>
            <a:ext cx="275454" cy="26441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2675055" y="4928667"/>
            <a:ext cx="275454" cy="26441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1884350" y="5106477"/>
            <a:ext cx="275454" cy="26441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1219302" y="4518799"/>
            <a:ext cx="204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a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2657093" y="4877502"/>
            <a:ext cx="1854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d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2224795" y="4037892"/>
            <a:ext cx="1897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c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1877106" y="5042837"/>
            <a:ext cx="210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b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40901" y="3833761"/>
            <a:ext cx="2230218" cy="1850135"/>
          </a:xfrm>
          <a:prstGeom prst="rect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293693" y="3833761"/>
            <a:ext cx="1152816" cy="1850135"/>
          </a:xfrm>
          <a:prstGeom prst="rect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377604" y="4556370"/>
            <a:ext cx="177962" cy="1032081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矩形 21"/>
          <p:cNvSpPr/>
          <p:nvPr/>
        </p:nvSpPr>
        <p:spPr>
          <a:xfrm rot="10800000">
            <a:off x="3394560" y="4556358"/>
            <a:ext cx="398633" cy="162496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3" name="矩形 22"/>
          <p:cNvSpPr/>
          <p:nvPr/>
        </p:nvSpPr>
        <p:spPr>
          <a:xfrm rot="10800000">
            <a:off x="3925052" y="4948423"/>
            <a:ext cx="413551" cy="162496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162668" y="4105734"/>
            <a:ext cx="177962" cy="1000733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5" name="矩形 24"/>
          <p:cNvSpPr/>
          <p:nvPr/>
        </p:nvSpPr>
        <p:spPr>
          <a:xfrm rot="10800000">
            <a:off x="3997866" y="4105731"/>
            <a:ext cx="342760" cy="162496"/>
          </a:xfrm>
          <a:prstGeom prst="rect">
            <a:avLst/>
          </a:prstGeom>
          <a:solidFill>
            <a:srgbClr val="5B9BD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6" name="橢圓 25"/>
          <p:cNvSpPr/>
          <p:nvPr/>
        </p:nvSpPr>
        <p:spPr>
          <a:xfrm>
            <a:off x="3329554" y="5239559"/>
            <a:ext cx="275454" cy="26441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7" name="橢圓 26"/>
          <p:cNvSpPr/>
          <p:nvPr/>
        </p:nvSpPr>
        <p:spPr>
          <a:xfrm>
            <a:off x="4113933" y="4396826"/>
            <a:ext cx="275454" cy="264415"/>
          </a:xfrm>
          <a:prstGeom prst="ellipse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8" name="文字方塊 27"/>
          <p:cNvSpPr txBox="1"/>
          <p:nvPr/>
        </p:nvSpPr>
        <p:spPr>
          <a:xfrm>
            <a:off x="3319533" y="5162415"/>
            <a:ext cx="237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e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4131826" y="4357370"/>
            <a:ext cx="195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f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2640800" y="3793328"/>
            <a:ext cx="532074" cy="1940535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3287440" y="3793318"/>
            <a:ext cx="532074" cy="1940537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2" name="左中括弧 31"/>
          <p:cNvSpPr/>
          <p:nvPr/>
        </p:nvSpPr>
        <p:spPr>
          <a:xfrm rot="5400000">
            <a:off x="2850512" y="3488449"/>
            <a:ext cx="110920" cy="530317"/>
          </a:xfrm>
          <a:prstGeom prst="leftBracket">
            <a:avLst>
              <a:gd name="adj" fmla="val 90538"/>
            </a:avLst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3" name="左中括弧 32"/>
          <p:cNvSpPr/>
          <p:nvPr/>
        </p:nvSpPr>
        <p:spPr>
          <a:xfrm rot="5400000">
            <a:off x="3498907" y="3492906"/>
            <a:ext cx="110920" cy="530317"/>
          </a:xfrm>
          <a:prstGeom prst="leftBracket">
            <a:avLst>
              <a:gd name="adj" fmla="val 90538"/>
            </a:avLst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4" name="文字方塊 33"/>
          <p:cNvSpPr txBox="1"/>
          <p:nvPr/>
        </p:nvSpPr>
        <p:spPr>
          <a:xfrm>
            <a:off x="2538611" y="3286682"/>
            <a:ext cx="616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err="1">
                <a:solidFill>
                  <a:prstClr val="black"/>
                </a:solidFill>
                <a:latin typeface="Calibri" panose="020F0502020204030204"/>
              </a:rPr>
              <a:t>d</a:t>
            </a:r>
            <a:r>
              <a:rPr lang="en-US" altLang="zh-TW" sz="2000" baseline="-25000" dirty="0" err="1">
                <a:solidFill>
                  <a:prstClr val="black"/>
                </a:solidFill>
                <a:latin typeface="Calibri" panose="020F0502020204030204"/>
              </a:rPr>
              <a:t>min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文字方塊 34"/>
          <p:cNvSpPr txBox="1"/>
          <p:nvPr/>
        </p:nvSpPr>
        <p:spPr>
          <a:xfrm>
            <a:off x="3165292" y="3285319"/>
            <a:ext cx="5895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err="1">
                <a:solidFill>
                  <a:prstClr val="black"/>
                </a:solidFill>
                <a:latin typeface="Calibri" panose="020F0502020204030204"/>
              </a:rPr>
              <a:t>d</a:t>
            </a:r>
            <a:r>
              <a:rPr lang="en-US" altLang="zh-TW" sz="2000" baseline="-25000" dirty="0" err="1">
                <a:solidFill>
                  <a:prstClr val="black"/>
                </a:solidFill>
                <a:latin typeface="Calibri" panose="020F0502020204030204"/>
              </a:rPr>
              <a:t>min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文字方塊 35"/>
          <p:cNvSpPr txBox="1"/>
          <p:nvPr/>
        </p:nvSpPr>
        <p:spPr>
          <a:xfrm>
            <a:off x="863662" y="3337558"/>
            <a:ext cx="455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 smtClean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lang="en-US" altLang="zh-TW" sz="2400" i="1" baseline="-25000" dirty="0" smtClean="0">
                <a:solidFill>
                  <a:prstClr val="black"/>
                </a:solidFill>
                <a:latin typeface="Calibri" panose="020F0502020204030204"/>
              </a:rPr>
              <a:t>1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文字方塊 36"/>
          <p:cNvSpPr txBox="1"/>
          <p:nvPr/>
        </p:nvSpPr>
        <p:spPr>
          <a:xfrm>
            <a:off x="4115922" y="3356500"/>
            <a:ext cx="413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 smtClean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lang="en-US" altLang="zh-TW" sz="2400" i="1" baseline="-25000" dirty="0" smtClean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38" name="直線接點 37"/>
          <p:cNvCxnSpPr>
            <a:stCxn id="27" idx="3"/>
            <a:endCxn id="26" idx="7"/>
          </p:cNvCxnSpPr>
          <p:nvPr/>
        </p:nvCxnSpPr>
        <p:spPr>
          <a:xfrm flipH="1">
            <a:off x="3564656" y="4622506"/>
            <a:ext cx="589605" cy="655764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39" name="直線接點 38"/>
          <p:cNvCxnSpPr>
            <a:stCxn id="14" idx="2"/>
            <a:endCxn id="11" idx="5"/>
          </p:cNvCxnSpPr>
          <p:nvPr/>
        </p:nvCxnSpPr>
        <p:spPr>
          <a:xfrm flipH="1" flipV="1">
            <a:off x="1450486" y="4813458"/>
            <a:ext cx="433852" cy="425227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40" name="直線接點 39"/>
          <p:cNvCxnSpPr>
            <a:stCxn id="14" idx="0"/>
            <a:endCxn id="12" idx="3"/>
          </p:cNvCxnSpPr>
          <p:nvPr/>
        </p:nvCxnSpPr>
        <p:spPr>
          <a:xfrm flipV="1">
            <a:off x="2022078" y="4331423"/>
            <a:ext cx="259886" cy="775042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41" name="直線接點 40"/>
          <p:cNvCxnSpPr>
            <a:stCxn id="14" idx="6"/>
            <a:endCxn id="13" idx="2"/>
          </p:cNvCxnSpPr>
          <p:nvPr/>
        </p:nvCxnSpPr>
        <p:spPr>
          <a:xfrm flipV="1">
            <a:off x="2159804" y="5060863"/>
            <a:ext cx="515251" cy="17781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42" name="直線接點 41"/>
          <p:cNvCxnSpPr>
            <a:stCxn id="12" idx="5"/>
            <a:endCxn id="13" idx="1"/>
          </p:cNvCxnSpPr>
          <p:nvPr/>
        </p:nvCxnSpPr>
        <p:spPr>
          <a:xfrm>
            <a:off x="2476738" y="4331433"/>
            <a:ext cx="238657" cy="635955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43" name="文字方塊 42"/>
          <p:cNvSpPr txBox="1"/>
          <p:nvPr/>
        </p:nvSpPr>
        <p:spPr>
          <a:xfrm>
            <a:off x="2051720" y="5786414"/>
            <a:ext cx="2796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BCP of </a:t>
            </a:r>
            <a:r>
              <a:rPr lang="en-US" altLang="zh-TW" sz="2400" i="1" dirty="0" smtClean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lang="en-US" altLang="zh-TW" sz="2400" i="1" baseline="-25000" dirty="0" smtClean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lang="en-US" altLang="zh-TW" sz="2400" i="1" dirty="0" smtClean="0">
                <a:solidFill>
                  <a:prstClr val="black"/>
                </a:solidFill>
                <a:latin typeface="Calibri" panose="020F0502020204030204"/>
              </a:rPr>
              <a:t> and c</a:t>
            </a:r>
            <a:r>
              <a:rPr lang="en-US" altLang="zh-TW" sz="2400" i="1" baseline="-25000" dirty="0" smtClean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44" name="直線單箭頭接點 43"/>
          <p:cNvCxnSpPr/>
          <p:nvPr/>
        </p:nvCxnSpPr>
        <p:spPr>
          <a:xfrm flipH="1" flipV="1">
            <a:off x="2811598" y="5538961"/>
            <a:ext cx="6007" cy="28800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none" w="med" len="med"/>
            <a:tailEnd type="arrow" w="med" len="med"/>
          </a:ln>
          <a:effectLst/>
        </p:spPr>
      </p:cxnSp>
      <p:cxnSp>
        <p:nvCxnSpPr>
          <p:cNvPr id="45" name="直線單箭頭接點 44"/>
          <p:cNvCxnSpPr/>
          <p:nvPr/>
        </p:nvCxnSpPr>
        <p:spPr>
          <a:xfrm flipH="1" flipV="1">
            <a:off x="3455156" y="5535622"/>
            <a:ext cx="10545" cy="28800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none" w="med" len="med"/>
            <a:tailEnd type="arrow" w="med" len="med"/>
          </a:ln>
          <a:effectLst/>
        </p:spPr>
      </p:cxnSp>
      <p:grpSp>
        <p:nvGrpSpPr>
          <p:cNvPr id="88" name="群組 87"/>
          <p:cNvGrpSpPr/>
          <p:nvPr/>
        </p:nvGrpSpPr>
        <p:grpSpPr>
          <a:xfrm>
            <a:off x="5221420" y="4147620"/>
            <a:ext cx="2806964" cy="1657644"/>
            <a:chOff x="1772437" y="207275"/>
            <a:chExt cx="997326" cy="567870"/>
          </a:xfrm>
        </p:grpSpPr>
        <p:sp>
          <p:nvSpPr>
            <p:cNvPr id="89" name="橢圓 88"/>
            <p:cNvSpPr/>
            <p:nvPr/>
          </p:nvSpPr>
          <p:spPr>
            <a:xfrm>
              <a:off x="2070571" y="334143"/>
              <a:ext cx="111329" cy="108987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90" name="文字方塊 89"/>
            <p:cNvSpPr txBox="1"/>
            <p:nvPr/>
          </p:nvSpPr>
          <p:spPr>
            <a:xfrm>
              <a:off x="2070704" y="325276"/>
              <a:ext cx="60865" cy="137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d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1" name="橢圓 90"/>
            <p:cNvSpPr/>
            <p:nvPr/>
          </p:nvSpPr>
          <p:spPr>
            <a:xfrm>
              <a:off x="2339561" y="419929"/>
              <a:ext cx="111329" cy="108987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92" name="文字方塊 91"/>
            <p:cNvSpPr txBox="1"/>
            <p:nvPr/>
          </p:nvSpPr>
          <p:spPr>
            <a:xfrm>
              <a:off x="2338844" y="405672"/>
              <a:ext cx="88714" cy="137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e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93" name="文字方塊 92"/>
            <p:cNvSpPr txBox="1"/>
            <p:nvPr/>
          </p:nvSpPr>
          <p:spPr>
            <a:xfrm>
              <a:off x="1772437" y="638077"/>
              <a:ext cx="997326" cy="137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Conflict graph of </a:t>
              </a:r>
              <a:r>
                <a:rPr lang="en-US" altLang="zh-TW" sz="2000" dirty="0" smtClean="0">
                  <a:solidFill>
                    <a:prstClr val="black"/>
                  </a:solidFill>
                  <a:latin typeface="Calibri" panose="020F0502020204030204"/>
                </a:rPr>
                <a:t>the BCP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cxnSp>
          <p:nvCxnSpPr>
            <p:cNvPr id="94" name="直線接點 93"/>
            <p:cNvCxnSpPr>
              <a:stCxn id="91" idx="2"/>
              <a:endCxn id="89" idx="6"/>
            </p:cNvCxnSpPr>
            <p:nvPr/>
          </p:nvCxnSpPr>
          <p:spPr>
            <a:xfrm flipH="1" flipV="1">
              <a:off x="2181900" y="388633"/>
              <a:ext cx="157661" cy="85786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95" name="矩形 94"/>
            <p:cNvSpPr/>
            <p:nvPr/>
          </p:nvSpPr>
          <p:spPr>
            <a:xfrm>
              <a:off x="1964253" y="207275"/>
              <a:ext cx="607264" cy="412101"/>
            </a:xfrm>
            <a:prstGeom prst="rect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ysDot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432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Table Look-up (2/2)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931224" cy="5421216"/>
          </a:xfrm>
        </p:spPr>
        <p:txBody>
          <a:bodyPr/>
          <a:lstStyle/>
          <a:p>
            <a:r>
              <a:rPr lang="en-US" altLang="zh-TW" dirty="0" smtClean="0"/>
              <a:t>Final solution graph</a:t>
            </a:r>
          </a:p>
          <a:p>
            <a:pPr lvl="1"/>
            <a:r>
              <a:rPr lang="en-US" altLang="zh-TW" dirty="0" smtClean="0"/>
              <a:t>Combine </a:t>
            </a:r>
            <a:r>
              <a:rPr lang="en-US" altLang="zh-TW" dirty="0"/>
              <a:t>the </a:t>
            </a:r>
            <a:r>
              <a:rPr lang="en-US" altLang="zh-TW" dirty="0" smtClean="0"/>
              <a:t>SGs of </a:t>
            </a:r>
            <a:r>
              <a:rPr lang="en-US" altLang="zh-TW" dirty="0"/>
              <a:t>the </a:t>
            </a:r>
            <a:r>
              <a:rPr lang="en-US" altLang="zh-TW" dirty="0" smtClean="0"/>
              <a:t>two adjacent </a:t>
            </a:r>
            <a:r>
              <a:rPr lang="en-US" altLang="zh-TW" dirty="0"/>
              <a:t>cells and </a:t>
            </a:r>
            <a:r>
              <a:rPr lang="en-US" altLang="zh-TW" dirty="0" smtClean="0"/>
              <a:t>the SG of their BCP</a:t>
            </a:r>
            <a:endParaRPr lang="en-US" altLang="zh-TW" sz="1300" dirty="0">
              <a:ea typeface="新細明體" panose="02020500000000000000" pitchFamily="18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13</a:t>
            </a:fld>
            <a:endParaRPr lang="zh-TW" altLang="en-US" dirty="0"/>
          </a:p>
        </p:txBody>
      </p:sp>
      <p:grpSp>
        <p:nvGrpSpPr>
          <p:cNvPr id="55" name="群組 54"/>
          <p:cNvGrpSpPr/>
          <p:nvPr/>
        </p:nvGrpSpPr>
        <p:grpSpPr>
          <a:xfrm>
            <a:off x="5252071" y="1802312"/>
            <a:ext cx="1185342" cy="2533027"/>
            <a:chOff x="5252071" y="1922225"/>
            <a:chExt cx="1185342" cy="2533027"/>
          </a:xfrm>
        </p:grpSpPr>
        <p:sp>
          <p:nvSpPr>
            <p:cNvPr id="56" name="文字方塊 55"/>
            <p:cNvSpPr txBox="1"/>
            <p:nvPr/>
          </p:nvSpPr>
          <p:spPr>
            <a:xfrm>
              <a:off x="5252071" y="1922225"/>
              <a:ext cx="6159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BSG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7" name="文字方塊 56"/>
            <p:cNvSpPr txBox="1"/>
            <p:nvPr/>
          </p:nvSpPr>
          <p:spPr>
            <a:xfrm>
              <a:off x="5279046" y="4037516"/>
              <a:ext cx="4745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{d}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8" name="文字方塊 57"/>
            <p:cNvSpPr txBox="1"/>
            <p:nvPr/>
          </p:nvSpPr>
          <p:spPr>
            <a:xfrm>
              <a:off x="5375351" y="2363278"/>
              <a:ext cx="1577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59" name="橢圓 58"/>
            <p:cNvSpPr/>
            <p:nvPr/>
          </p:nvSpPr>
          <p:spPr>
            <a:xfrm>
              <a:off x="5392649" y="2441813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0" name="文字方塊 59"/>
            <p:cNvSpPr txBox="1"/>
            <p:nvPr/>
          </p:nvSpPr>
          <p:spPr>
            <a:xfrm>
              <a:off x="5378662" y="3095213"/>
              <a:ext cx="1663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61" name="橢圓 60"/>
            <p:cNvSpPr/>
            <p:nvPr/>
          </p:nvSpPr>
          <p:spPr>
            <a:xfrm>
              <a:off x="5392649" y="3171948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2" name="文字方塊 61"/>
            <p:cNvSpPr txBox="1"/>
            <p:nvPr/>
          </p:nvSpPr>
          <p:spPr>
            <a:xfrm>
              <a:off x="5385292" y="3773975"/>
              <a:ext cx="1477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63" name="橢圓 62"/>
            <p:cNvSpPr/>
            <p:nvPr/>
          </p:nvSpPr>
          <p:spPr>
            <a:xfrm>
              <a:off x="5392649" y="3852976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64" name="直線接點 63"/>
            <p:cNvCxnSpPr>
              <a:stCxn id="69" idx="2"/>
              <a:endCxn id="59" idx="6"/>
            </p:cNvCxnSpPr>
            <p:nvPr/>
          </p:nvCxnSpPr>
          <p:spPr>
            <a:xfrm flipH="1">
              <a:off x="5636375" y="2560089"/>
              <a:ext cx="427186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65" name="直線接點 64"/>
            <p:cNvCxnSpPr>
              <a:stCxn id="71" idx="2"/>
              <a:endCxn id="59" idx="6"/>
            </p:cNvCxnSpPr>
            <p:nvPr/>
          </p:nvCxnSpPr>
          <p:spPr>
            <a:xfrm flipH="1" flipV="1">
              <a:off x="5636375" y="2560089"/>
              <a:ext cx="427186" cy="7301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66" name="直線接點 65"/>
            <p:cNvCxnSpPr>
              <a:stCxn id="69" idx="2"/>
              <a:endCxn id="61" idx="6"/>
            </p:cNvCxnSpPr>
            <p:nvPr/>
          </p:nvCxnSpPr>
          <p:spPr>
            <a:xfrm flipH="1">
              <a:off x="5636375" y="2560089"/>
              <a:ext cx="427186" cy="7301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67" name="文字方塊 66"/>
            <p:cNvSpPr txBox="1"/>
            <p:nvPr/>
          </p:nvSpPr>
          <p:spPr>
            <a:xfrm>
              <a:off x="5940379" y="4024373"/>
              <a:ext cx="4970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{e}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8" name="文字方塊 67"/>
            <p:cNvSpPr txBox="1"/>
            <p:nvPr/>
          </p:nvSpPr>
          <p:spPr>
            <a:xfrm>
              <a:off x="6032780" y="2370461"/>
              <a:ext cx="2714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69" name="橢圓 68"/>
            <p:cNvSpPr/>
            <p:nvPr/>
          </p:nvSpPr>
          <p:spPr>
            <a:xfrm>
              <a:off x="6063548" y="2441813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70" name="文字方塊 69"/>
            <p:cNvSpPr txBox="1"/>
            <p:nvPr/>
          </p:nvSpPr>
          <p:spPr>
            <a:xfrm>
              <a:off x="6036250" y="3101314"/>
              <a:ext cx="2265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71" name="橢圓 70"/>
            <p:cNvSpPr/>
            <p:nvPr/>
          </p:nvSpPr>
          <p:spPr>
            <a:xfrm>
              <a:off x="6063548" y="3171948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72" name="文字方塊 71"/>
            <p:cNvSpPr txBox="1"/>
            <p:nvPr/>
          </p:nvSpPr>
          <p:spPr>
            <a:xfrm>
              <a:off x="6036470" y="3769537"/>
              <a:ext cx="223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73" name="橢圓 72"/>
            <p:cNvSpPr/>
            <p:nvPr/>
          </p:nvSpPr>
          <p:spPr>
            <a:xfrm>
              <a:off x="6063548" y="3852976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74" name="直線接點 73"/>
            <p:cNvCxnSpPr>
              <a:stCxn id="73" idx="2"/>
              <a:endCxn id="59" idx="6"/>
            </p:cNvCxnSpPr>
            <p:nvPr/>
          </p:nvCxnSpPr>
          <p:spPr>
            <a:xfrm flipH="1" flipV="1">
              <a:off x="5636375" y="2560089"/>
              <a:ext cx="427186" cy="1411162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75" name="直線接點 74"/>
            <p:cNvCxnSpPr>
              <a:stCxn id="71" idx="2"/>
              <a:endCxn id="61" idx="6"/>
            </p:cNvCxnSpPr>
            <p:nvPr/>
          </p:nvCxnSpPr>
          <p:spPr>
            <a:xfrm flipH="1">
              <a:off x="5636375" y="3290224"/>
              <a:ext cx="427186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76" name="直線接點 75"/>
            <p:cNvCxnSpPr>
              <a:stCxn id="73" idx="2"/>
              <a:endCxn id="61" idx="6"/>
            </p:cNvCxnSpPr>
            <p:nvPr/>
          </p:nvCxnSpPr>
          <p:spPr>
            <a:xfrm flipH="1" flipV="1">
              <a:off x="5636375" y="3290224"/>
              <a:ext cx="427186" cy="681027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77" name="直線接點 76"/>
            <p:cNvCxnSpPr>
              <a:stCxn id="69" idx="2"/>
              <a:endCxn id="63" idx="6"/>
            </p:cNvCxnSpPr>
            <p:nvPr/>
          </p:nvCxnSpPr>
          <p:spPr>
            <a:xfrm flipH="1">
              <a:off x="5636375" y="2560089"/>
              <a:ext cx="427186" cy="1411162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78" name="直線接點 77"/>
            <p:cNvCxnSpPr>
              <a:stCxn id="71" idx="2"/>
              <a:endCxn id="63" idx="6"/>
            </p:cNvCxnSpPr>
            <p:nvPr/>
          </p:nvCxnSpPr>
          <p:spPr>
            <a:xfrm flipH="1">
              <a:off x="5636375" y="3290224"/>
              <a:ext cx="427186" cy="681027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79" name="直線接點 78"/>
            <p:cNvCxnSpPr>
              <a:stCxn id="73" idx="2"/>
              <a:endCxn id="63" idx="6"/>
            </p:cNvCxnSpPr>
            <p:nvPr/>
          </p:nvCxnSpPr>
          <p:spPr>
            <a:xfrm flipH="1">
              <a:off x="5636375" y="3971251"/>
              <a:ext cx="427186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80" name="文字方塊 79"/>
            <p:cNvSpPr txBox="1"/>
            <p:nvPr/>
          </p:nvSpPr>
          <p:spPr>
            <a:xfrm>
              <a:off x="5699403" y="3733886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81" name="文字方塊 80"/>
            <p:cNvSpPr txBox="1"/>
            <p:nvPr/>
          </p:nvSpPr>
          <p:spPr>
            <a:xfrm>
              <a:off x="5640542" y="3055710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82" name="文字方塊 81"/>
            <p:cNvSpPr txBox="1"/>
            <p:nvPr/>
          </p:nvSpPr>
          <p:spPr>
            <a:xfrm>
              <a:off x="5706904" y="2323988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83" name="矩形 82"/>
            <p:cNvSpPr/>
            <p:nvPr/>
          </p:nvSpPr>
          <p:spPr>
            <a:xfrm>
              <a:off x="5342289" y="2296420"/>
              <a:ext cx="1047153" cy="2158832"/>
            </a:xfrm>
            <a:prstGeom prst="rect">
              <a:avLst/>
            </a:prstGeom>
            <a:noFill/>
            <a:ln w="19050" cap="flat" cmpd="sng" algn="ctr">
              <a:solidFill>
                <a:srgbClr val="5B9BD5">
                  <a:shade val="50000"/>
                </a:srgbClr>
              </a:solidFill>
              <a:prstDash val="dash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grpSp>
        <p:nvGrpSpPr>
          <p:cNvPr id="84" name="群組 83"/>
          <p:cNvGrpSpPr/>
          <p:nvPr/>
        </p:nvGrpSpPr>
        <p:grpSpPr>
          <a:xfrm>
            <a:off x="6879140" y="1772816"/>
            <a:ext cx="1152172" cy="2558625"/>
            <a:chOff x="6879140" y="1892729"/>
            <a:chExt cx="1152172" cy="2558625"/>
          </a:xfrm>
        </p:grpSpPr>
        <p:sp>
          <p:nvSpPr>
            <p:cNvPr id="85" name="文字方塊 84"/>
            <p:cNvSpPr txBox="1"/>
            <p:nvPr/>
          </p:nvSpPr>
          <p:spPr>
            <a:xfrm>
              <a:off x="6879140" y="1892729"/>
              <a:ext cx="10456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SG of </a:t>
              </a:r>
              <a:r>
                <a:rPr lang="en-US" altLang="zh-TW" sz="2000" i="1" dirty="0" smtClean="0">
                  <a:solidFill>
                    <a:prstClr val="black"/>
                  </a:solidFill>
                  <a:latin typeface="Calibri" panose="020F0502020204030204"/>
                </a:rPr>
                <a:t>c</a:t>
              </a:r>
              <a:r>
                <a:rPr lang="en-US" altLang="zh-TW" sz="2000" i="1" baseline="-25000" dirty="0" smtClean="0">
                  <a:solidFill>
                    <a:prstClr val="black"/>
                  </a:solidFill>
                  <a:latin typeface="Calibri" panose="020F0502020204030204"/>
                </a:rPr>
                <a:t>2</a:t>
              </a:r>
              <a:endParaRPr lang="zh-TW" altLang="en-US" sz="20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6" name="文字方塊 85"/>
            <p:cNvSpPr txBox="1"/>
            <p:nvPr/>
          </p:nvSpPr>
          <p:spPr>
            <a:xfrm>
              <a:off x="6918605" y="4022466"/>
              <a:ext cx="5055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{e}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87" name="文字方塊 86"/>
            <p:cNvSpPr txBox="1"/>
            <p:nvPr/>
          </p:nvSpPr>
          <p:spPr>
            <a:xfrm>
              <a:off x="7010941" y="2347747"/>
              <a:ext cx="2140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96" name="橢圓 95"/>
            <p:cNvSpPr/>
            <p:nvPr/>
          </p:nvSpPr>
          <p:spPr>
            <a:xfrm>
              <a:off x="7043189" y="2432878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97" name="文字方塊 96"/>
            <p:cNvSpPr txBox="1"/>
            <p:nvPr/>
          </p:nvSpPr>
          <p:spPr>
            <a:xfrm>
              <a:off x="7015357" y="3083918"/>
              <a:ext cx="24422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98" name="橢圓 97"/>
            <p:cNvSpPr/>
            <p:nvPr/>
          </p:nvSpPr>
          <p:spPr>
            <a:xfrm>
              <a:off x="7043189" y="3163013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99" name="文字方塊 98"/>
            <p:cNvSpPr txBox="1"/>
            <p:nvPr/>
          </p:nvSpPr>
          <p:spPr>
            <a:xfrm>
              <a:off x="7015357" y="3762265"/>
              <a:ext cx="23565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00" name="橢圓 99"/>
            <p:cNvSpPr/>
            <p:nvPr/>
          </p:nvSpPr>
          <p:spPr>
            <a:xfrm>
              <a:off x="7043189" y="3844041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101" name="直線接點 100"/>
            <p:cNvCxnSpPr>
              <a:stCxn id="106" idx="2"/>
              <a:endCxn id="96" idx="6"/>
            </p:cNvCxnSpPr>
            <p:nvPr/>
          </p:nvCxnSpPr>
          <p:spPr>
            <a:xfrm flipH="1">
              <a:off x="7286910" y="2551158"/>
              <a:ext cx="427186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02" name="直線接點 101"/>
            <p:cNvCxnSpPr>
              <a:stCxn id="108" idx="2"/>
              <a:endCxn id="96" idx="6"/>
            </p:cNvCxnSpPr>
            <p:nvPr/>
          </p:nvCxnSpPr>
          <p:spPr>
            <a:xfrm flipH="1" flipV="1">
              <a:off x="7286910" y="2551158"/>
              <a:ext cx="427186" cy="7301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03" name="直線接點 102"/>
            <p:cNvCxnSpPr>
              <a:stCxn id="106" idx="2"/>
              <a:endCxn id="98" idx="6"/>
            </p:cNvCxnSpPr>
            <p:nvPr/>
          </p:nvCxnSpPr>
          <p:spPr>
            <a:xfrm flipH="1">
              <a:off x="7286910" y="2551158"/>
              <a:ext cx="427186" cy="7301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104" name="文字方塊 103"/>
            <p:cNvSpPr txBox="1"/>
            <p:nvPr/>
          </p:nvSpPr>
          <p:spPr>
            <a:xfrm>
              <a:off x="7609773" y="4031379"/>
              <a:ext cx="3960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{f}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5" name="文字方塊 104"/>
            <p:cNvSpPr txBox="1"/>
            <p:nvPr/>
          </p:nvSpPr>
          <p:spPr>
            <a:xfrm>
              <a:off x="7682494" y="2355592"/>
              <a:ext cx="2024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06" name="橢圓 105"/>
            <p:cNvSpPr/>
            <p:nvPr/>
          </p:nvSpPr>
          <p:spPr>
            <a:xfrm>
              <a:off x="7714087" y="2432878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07" name="文字方塊 106"/>
            <p:cNvSpPr txBox="1"/>
            <p:nvPr/>
          </p:nvSpPr>
          <p:spPr>
            <a:xfrm>
              <a:off x="7696820" y="3085069"/>
              <a:ext cx="2219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08" name="橢圓 107"/>
            <p:cNvSpPr/>
            <p:nvPr/>
          </p:nvSpPr>
          <p:spPr>
            <a:xfrm>
              <a:off x="7714087" y="3163013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09" name="文字方塊 108"/>
            <p:cNvSpPr txBox="1"/>
            <p:nvPr/>
          </p:nvSpPr>
          <p:spPr>
            <a:xfrm>
              <a:off x="7697593" y="3769537"/>
              <a:ext cx="1764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10" name="橢圓 109"/>
            <p:cNvSpPr/>
            <p:nvPr/>
          </p:nvSpPr>
          <p:spPr>
            <a:xfrm>
              <a:off x="7714087" y="3844041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111" name="直線接點 110"/>
            <p:cNvCxnSpPr>
              <a:stCxn id="110" idx="2"/>
              <a:endCxn id="96" idx="6"/>
            </p:cNvCxnSpPr>
            <p:nvPr/>
          </p:nvCxnSpPr>
          <p:spPr>
            <a:xfrm flipH="1" flipV="1">
              <a:off x="7286910" y="2551158"/>
              <a:ext cx="427186" cy="1411162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12" name="直線接點 111"/>
            <p:cNvCxnSpPr>
              <a:stCxn id="108" idx="2"/>
              <a:endCxn id="98" idx="6"/>
            </p:cNvCxnSpPr>
            <p:nvPr/>
          </p:nvCxnSpPr>
          <p:spPr>
            <a:xfrm flipH="1">
              <a:off x="7286910" y="3281293"/>
              <a:ext cx="427186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13" name="直線接點 112"/>
            <p:cNvCxnSpPr>
              <a:stCxn id="110" idx="2"/>
              <a:endCxn id="98" idx="6"/>
            </p:cNvCxnSpPr>
            <p:nvPr/>
          </p:nvCxnSpPr>
          <p:spPr>
            <a:xfrm flipH="1" flipV="1">
              <a:off x="7286910" y="3281293"/>
              <a:ext cx="427186" cy="681027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14" name="直線接點 113"/>
            <p:cNvCxnSpPr>
              <a:stCxn id="106" idx="2"/>
              <a:endCxn id="100" idx="6"/>
            </p:cNvCxnSpPr>
            <p:nvPr/>
          </p:nvCxnSpPr>
          <p:spPr>
            <a:xfrm flipH="1">
              <a:off x="7286910" y="2551158"/>
              <a:ext cx="427186" cy="1411162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15" name="直線接點 114"/>
            <p:cNvCxnSpPr>
              <a:stCxn id="108" idx="2"/>
              <a:endCxn id="100" idx="6"/>
            </p:cNvCxnSpPr>
            <p:nvPr/>
          </p:nvCxnSpPr>
          <p:spPr>
            <a:xfrm flipH="1">
              <a:off x="7286910" y="3281293"/>
              <a:ext cx="427186" cy="681027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16" name="直線接點 115"/>
            <p:cNvCxnSpPr>
              <a:stCxn id="110" idx="2"/>
              <a:endCxn id="100" idx="6"/>
            </p:cNvCxnSpPr>
            <p:nvPr/>
          </p:nvCxnSpPr>
          <p:spPr>
            <a:xfrm flipH="1">
              <a:off x="7286910" y="3962320"/>
              <a:ext cx="427186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117" name="文字方塊 116"/>
            <p:cNvSpPr txBox="1"/>
            <p:nvPr/>
          </p:nvSpPr>
          <p:spPr>
            <a:xfrm>
              <a:off x="7359401" y="3723602"/>
              <a:ext cx="1921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18" name="文字方塊 117"/>
            <p:cNvSpPr txBox="1"/>
            <p:nvPr/>
          </p:nvSpPr>
          <p:spPr>
            <a:xfrm>
              <a:off x="7271943" y="3052611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19" name="文字方塊 118"/>
            <p:cNvSpPr txBox="1"/>
            <p:nvPr/>
          </p:nvSpPr>
          <p:spPr>
            <a:xfrm>
              <a:off x="7365278" y="2314422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20" name="矩形 119"/>
            <p:cNvSpPr/>
            <p:nvPr/>
          </p:nvSpPr>
          <p:spPr>
            <a:xfrm>
              <a:off x="6960523" y="2292522"/>
              <a:ext cx="1070789" cy="2158832"/>
            </a:xfrm>
            <a:prstGeom prst="rect">
              <a:avLst/>
            </a:prstGeom>
            <a:noFill/>
            <a:ln w="19050" cap="flat" cmpd="sng" algn="ctr">
              <a:solidFill>
                <a:srgbClr val="5B9BD5">
                  <a:shade val="50000"/>
                </a:srgbClr>
              </a:solidFill>
              <a:prstDash val="dash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121" name="加號 120"/>
          <p:cNvSpPr/>
          <p:nvPr/>
        </p:nvSpPr>
        <p:spPr>
          <a:xfrm>
            <a:off x="4909664" y="3064028"/>
            <a:ext cx="333125" cy="355547"/>
          </a:xfrm>
          <a:prstGeom prst="mathPlus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22" name="加號 121"/>
          <p:cNvSpPr/>
          <p:nvPr/>
        </p:nvSpPr>
        <p:spPr>
          <a:xfrm>
            <a:off x="6527113" y="3064028"/>
            <a:ext cx="333125" cy="355547"/>
          </a:xfrm>
          <a:prstGeom prst="mathPlus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grpSp>
        <p:nvGrpSpPr>
          <p:cNvPr id="123" name="群組 122"/>
          <p:cNvGrpSpPr/>
          <p:nvPr/>
        </p:nvGrpSpPr>
        <p:grpSpPr>
          <a:xfrm>
            <a:off x="1848766" y="1784679"/>
            <a:ext cx="3019844" cy="2565615"/>
            <a:chOff x="1848766" y="1904592"/>
            <a:chExt cx="3019844" cy="2565615"/>
          </a:xfrm>
        </p:grpSpPr>
        <p:sp>
          <p:nvSpPr>
            <p:cNvPr id="124" name="文字方塊 123"/>
            <p:cNvSpPr txBox="1"/>
            <p:nvPr/>
          </p:nvSpPr>
          <p:spPr>
            <a:xfrm>
              <a:off x="1848766" y="1904592"/>
              <a:ext cx="11834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SG of </a:t>
              </a:r>
              <a:r>
                <a:rPr lang="en-US" altLang="zh-TW" sz="2000" i="1" dirty="0" smtClean="0">
                  <a:solidFill>
                    <a:prstClr val="black"/>
                  </a:solidFill>
                  <a:latin typeface="Calibri" panose="020F0502020204030204"/>
                </a:rPr>
                <a:t>c</a:t>
              </a:r>
              <a:r>
                <a:rPr lang="en-US" altLang="zh-TW" sz="2000" i="1" baseline="-25000" dirty="0" smtClean="0">
                  <a:solidFill>
                    <a:prstClr val="black"/>
                  </a:solidFill>
                  <a:latin typeface="Calibri" panose="020F0502020204030204"/>
                </a:rPr>
                <a:t>1</a:t>
              </a:r>
              <a:endParaRPr lang="zh-TW" altLang="en-US" sz="20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5" name="文字方塊 124"/>
            <p:cNvSpPr txBox="1"/>
            <p:nvPr/>
          </p:nvSpPr>
          <p:spPr>
            <a:xfrm>
              <a:off x="1919489" y="2363525"/>
              <a:ext cx="261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26" name="橢圓 125"/>
            <p:cNvSpPr/>
            <p:nvPr/>
          </p:nvSpPr>
          <p:spPr>
            <a:xfrm>
              <a:off x="1950190" y="2453806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27" name="文字方塊 126"/>
            <p:cNvSpPr txBox="1"/>
            <p:nvPr/>
          </p:nvSpPr>
          <p:spPr>
            <a:xfrm>
              <a:off x="1924903" y="3101314"/>
              <a:ext cx="1985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28" name="橢圓 127"/>
            <p:cNvSpPr/>
            <p:nvPr/>
          </p:nvSpPr>
          <p:spPr>
            <a:xfrm>
              <a:off x="1950190" y="3183941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29" name="文字方塊 128"/>
            <p:cNvSpPr txBox="1"/>
            <p:nvPr/>
          </p:nvSpPr>
          <p:spPr>
            <a:xfrm>
              <a:off x="1922305" y="3783188"/>
              <a:ext cx="2071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30" name="橢圓 129"/>
            <p:cNvSpPr/>
            <p:nvPr/>
          </p:nvSpPr>
          <p:spPr>
            <a:xfrm>
              <a:off x="1950190" y="3864968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131" name="直線接點 130"/>
            <p:cNvCxnSpPr>
              <a:stCxn id="135" idx="2"/>
              <a:endCxn id="126" idx="6"/>
            </p:cNvCxnSpPr>
            <p:nvPr/>
          </p:nvCxnSpPr>
          <p:spPr>
            <a:xfrm flipH="1">
              <a:off x="2193915" y="2572081"/>
              <a:ext cx="427186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32" name="直線接點 131"/>
            <p:cNvCxnSpPr>
              <a:stCxn id="137" idx="2"/>
              <a:endCxn id="126" idx="6"/>
            </p:cNvCxnSpPr>
            <p:nvPr/>
          </p:nvCxnSpPr>
          <p:spPr>
            <a:xfrm flipH="1" flipV="1">
              <a:off x="2193915" y="2572081"/>
              <a:ext cx="427186" cy="7301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33" name="直線接點 132"/>
            <p:cNvCxnSpPr>
              <a:stCxn id="135" idx="2"/>
              <a:endCxn id="128" idx="6"/>
            </p:cNvCxnSpPr>
            <p:nvPr/>
          </p:nvCxnSpPr>
          <p:spPr>
            <a:xfrm flipH="1">
              <a:off x="2193915" y="2572081"/>
              <a:ext cx="427186" cy="7301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134" name="文字方塊 133"/>
            <p:cNvSpPr txBox="1"/>
            <p:nvPr/>
          </p:nvSpPr>
          <p:spPr>
            <a:xfrm>
              <a:off x="2594671" y="2372025"/>
              <a:ext cx="2611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35" name="橢圓 134"/>
            <p:cNvSpPr/>
            <p:nvPr/>
          </p:nvSpPr>
          <p:spPr>
            <a:xfrm>
              <a:off x="2621086" y="2453805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36" name="文字方塊 135"/>
            <p:cNvSpPr txBox="1"/>
            <p:nvPr/>
          </p:nvSpPr>
          <p:spPr>
            <a:xfrm>
              <a:off x="2594671" y="3099378"/>
              <a:ext cx="2070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37" name="橢圓 136"/>
            <p:cNvSpPr/>
            <p:nvPr/>
          </p:nvSpPr>
          <p:spPr>
            <a:xfrm>
              <a:off x="2621088" y="3183941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38" name="文字方塊 137"/>
            <p:cNvSpPr txBox="1"/>
            <p:nvPr/>
          </p:nvSpPr>
          <p:spPr>
            <a:xfrm>
              <a:off x="2605768" y="3786364"/>
              <a:ext cx="1707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39" name="橢圓 138"/>
            <p:cNvSpPr/>
            <p:nvPr/>
          </p:nvSpPr>
          <p:spPr>
            <a:xfrm>
              <a:off x="2621088" y="3864968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140" name="直線接點 139"/>
            <p:cNvCxnSpPr>
              <a:stCxn id="139" idx="2"/>
              <a:endCxn id="126" idx="6"/>
            </p:cNvCxnSpPr>
            <p:nvPr/>
          </p:nvCxnSpPr>
          <p:spPr>
            <a:xfrm flipH="1" flipV="1">
              <a:off x="2193915" y="2572081"/>
              <a:ext cx="427186" cy="1411162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41" name="直線接點 140"/>
            <p:cNvCxnSpPr>
              <a:stCxn id="137" idx="2"/>
              <a:endCxn id="128" idx="6"/>
            </p:cNvCxnSpPr>
            <p:nvPr/>
          </p:nvCxnSpPr>
          <p:spPr>
            <a:xfrm flipH="1">
              <a:off x="2193915" y="3302217"/>
              <a:ext cx="427186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42" name="直線接點 141"/>
            <p:cNvCxnSpPr>
              <a:stCxn id="139" idx="2"/>
              <a:endCxn id="128" idx="6"/>
            </p:cNvCxnSpPr>
            <p:nvPr/>
          </p:nvCxnSpPr>
          <p:spPr>
            <a:xfrm flipH="1" flipV="1">
              <a:off x="2193915" y="3302217"/>
              <a:ext cx="427186" cy="681027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43" name="直線接點 142"/>
            <p:cNvCxnSpPr>
              <a:stCxn id="135" idx="2"/>
              <a:endCxn id="130" idx="6"/>
            </p:cNvCxnSpPr>
            <p:nvPr/>
          </p:nvCxnSpPr>
          <p:spPr>
            <a:xfrm flipH="1">
              <a:off x="2193915" y="2572081"/>
              <a:ext cx="427186" cy="1411162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44" name="直線接點 143"/>
            <p:cNvCxnSpPr>
              <a:stCxn id="137" idx="2"/>
              <a:endCxn id="130" idx="6"/>
            </p:cNvCxnSpPr>
            <p:nvPr/>
          </p:nvCxnSpPr>
          <p:spPr>
            <a:xfrm flipH="1">
              <a:off x="2193915" y="3302217"/>
              <a:ext cx="427186" cy="681027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45" name="直線接點 144"/>
            <p:cNvCxnSpPr>
              <a:stCxn id="139" idx="2"/>
              <a:endCxn id="130" idx="6"/>
            </p:cNvCxnSpPr>
            <p:nvPr/>
          </p:nvCxnSpPr>
          <p:spPr>
            <a:xfrm flipH="1">
              <a:off x="2193915" y="3983243"/>
              <a:ext cx="427186" cy="0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146" name="文字方塊 145"/>
            <p:cNvSpPr txBox="1"/>
            <p:nvPr/>
          </p:nvSpPr>
          <p:spPr>
            <a:xfrm>
              <a:off x="2262654" y="3742859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47" name="文字方塊 146"/>
            <p:cNvSpPr txBox="1"/>
            <p:nvPr/>
          </p:nvSpPr>
          <p:spPr>
            <a:xfrm>
              <a:off x="2178268" y="3072383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48" name="文字方塊 147"/>
            <p:cNvSpPr txBox="1"/>
            <p:nvPr/>
          </p:nvSpPr>
          <p:spPr>
            <a:xfrm>
              <a:off x="2251493" y="2333383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49" name="文字方塊 148"/>
            <p:cNvSpPr txBox="1"/>
            <p:nvPr/>
          </p:nvSpPr>
          <p:spPr>
            <a:xfrm>
              <a:off x="3309206" y="2511114"/>
              <a:ext cx="5052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1,2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0" name="橢圓 149"/>
            <p:cNvSpPr/>
            <p:nvPr/>
          </p:nvSpPr>
          <p:spPr>
            <a:xfrm>
              <a:off x="3269739" y="3171117"/>
              <a:ext cx="574906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51" name="文字方塊 150"/>
            <p:cNvSpPr txBox="1"/>
            <p:nvPr/>
          </p:nvSpPr>
          <p:spPr>
            <a:xfrm>
              <a:off x="3322542" y="2791430"/>
              <a:ext cx="50409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1,3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2" name="文字方塊 151"/>
            <p:cNvSpPr txBox="1"/>
            <p:nvPr/>
          </p:nvSpPr>
          <p:spPr>
            <a:xfrm>
              <a:off x="3321827" y="3085069"/>
              <a:ext cx="5115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2,1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3" name="橢圓 152"/>
            <p:cNvSpPr/>
            <p:nvPr/>
          </p:nvSpPr>
          <p:spPr>
            <a:xfrm>
              <a:off x="3269739" y="3918686"/>
              <a:ext cx="574906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54" name="橢圓 153"/>
            <p:cNvSpPr/>
            <p:nvPr/>
          </p:nvSpPr>
          <p:spPr>
            <a:xfrm>
              <a:off x="3269742" y="2879048"/>
              <a:ext cx="574906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55" name="橢圓 154"/>
            <p:cNvSpPr/>
            <p:nvPr/>
          </p:nvSpPr>
          <p:spPr>
            <a:xfrm>
              <a:off x="3269742" y="2596758"/>
              <a:ext cx="574906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56" name="橢圓 155"/>
            <p:cNvSpPr/>
            <p:nvPr/>
          </p:nvSpPr>
          <p:spPr>
            <a:xfrm>
              <a:off x="3269739" y="2321631"/>
              <a:ext cx="574906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57" name="文字方塊 156"/>
            <p:cNvSpPr txBox="1"/>
            <p:nvPr/>
          </p:nvSpPr>
          <p:spPr>
            <a:xfrm>
              <a:off x="3306689" y="2236763"/>
              <a:ext cx="51684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1,1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8" name="文字方塊 157"/>
            <p:cNvSpPr txBox="1"/>
            <p:nvPr/>
          </p:nvSpPr>
          <p:spPr>
            <a:xfrm>
              <a:off x="3321743" y="3839362"/>
              <a:ext cx="571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3,3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9" name="文字方塊 158"/>
            <p:cNvSpPr txBox="1"/>
            <p:nvPr/>
          </p:nvSpPr>
          <p:spPr>
            <a:xfrm>
              <a:off x="4392797" y="4037757"/>
              <a:ext cx="4758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{d}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0" name="文字方塊 159"/>
            <p:cNvSpPr txBox="1"/>
            <p:nvPr/>
          </p:nvSpPr>
          <p:spPr>
            <a:xfrm>
              <a:off x="4472521" y="2331603"/>
              <a:ext cx="214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61" name="橢圓 160"/>
            <p:cNvSpPr/>
            <p:nvPr/>
          </p:nvSpPr>
          <p:spPr>
            <a:xfrm>
              <a:off x="4504825" y="2419488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62" name="文字方塊 161"/>
            <p:cNvSpPr txBox="1"/>
            <p:nvPr/>
          </p:nvSpPr>
          <p:spPr>
            <a:xfrm>
              <a:off x="4482662" y="3062329"/>
              <a:ext cx="2360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63" name="橢圓 162"/>
            <p:cNvSpPr/>
            <p:nvPr/>
          </p:nvSpPr>
          <p:spPr>
            <a:xfrm>
              <a:off x="4504825" y="3149623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64" name="文字方塊 163"/>
            <p:cNvSpPr txBox="1"/>
            <p:nvPr/>
          </p:nvSpPr>
          <p:spPr>
            <a:xfrm>
              <a:off x="4481937" y="3750129"/>
              <a:ext cx="2280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165" name="橢圓 164"/>
            <p:cNvSpPr/>
            <p:nvPr/>
          </p:nvSpPr>
          <p:spPr>
            <a:xfrm>
              <a:off x="4504825" y="3830651"/>
              <a:ext cx="243712" cy="236577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66" name="文字方塊 165"/>
            <p:cNvSpPr txBox="1"/>
            <p:nvPr/>
          </p:nvSpPr>
          <p:spPr>
            <a:xfrm>
              <a:off x="3387558" y="3458918"/>
              <a:ext cx="461665" cy="4421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dirty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cxnSp>
          <p:nvCxnSpPr>
            <p:cNvPr id="167" name="直線接點 166"/>
            <p:cNvCxnSpPr>
              <a:stCxn id="156" idx="2"/>
              <a:endCxn id="135" idx="6"/>
            </p:cNvCxnSpPr>
            <p:nvPr/>
          </p:nvCxnSpPr>
          <p:spPr>
            <a:xfrm flipH="1">
              <a:off x="2864801" y="2439933"/>
              <a:ext cx="404926" cy="132161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68" name="直線接點 167"/>
            <p:cNvCxnSpPr>
              <a:stCxn id="155" idx="2"/>
              <a:endCxn id="135" idx="6"/>
            </p:cNvCxnSpPr>
            <p:nvPr/>
          </p:nvCxnSpPr>
          <p:spPr>
            <a:xfrm flipH="1" flipV="1">
              <a:off x="2864814" y="2572094"/>
              <a:ext cx="404928" cy="14296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69" name="直線接點 168"/>
            <p:cNvCxnSpPr>
              <a:stCxn id="154" idx="2"/>
              <a:endCxn id="135" idx="6"/>
            </p:cNvCxnSpPr>
            <p:nvPr/>
          </p:nvCxnSpPr>
          <p:spPr>
            <a:xfrm flipH="1" flipV="1">
              <a:off x="2864814" y="2572081"/>
              <a:ext cx="404928" cy="425256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70" name="直線接點 169"/>
            <p:cNvCxnSpPr>
              <a:stCxn id="150" idx="2"/>
              <a:endCxn id="137" idx="6"/>
            </p:cNvCxnSpPr>
            <p:nvPr/>
          </p:nvCxnSpPr>
          <p:spPr>
            <a:xfrm flipH="1">
              <a:off x="2864801" y="3289419"/>
              <a:ext cx="404926" cy="12811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71" name="直線接點 170"/>
            <p:cNvCxnSpPr>
              <a:stCxn id="153" idx="2"/>
              <a:endCxn id="139" idx="6"/>
            </p:cNvCxnSpPr>
            <p:nvPr/>
          </p:nvCxnSpPr>
          <p:spPr>
            <a:xfrm flipH="1" flipV="1">
              <a:off x="2864801" y="3983256"/>
              <a:ext cx="404926" cy="53731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172" name="文字方塊 171"/>
            <p:cNvSpPr txBox="1"/>
            <p:nvPr/>
          </p:nvSpPr>
          <p:spPr>
            <a:xfrm>
              <a:off x="2908596" y="3419027"/>
              <a:ext cx="461665" cy="4421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dirty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cxnSp>
          <p:nvCxnSpPr>
            <p:cNvPr id="173" name="直線接點 172"/>
            <p:cNvCxnSpPr>
              <a:stCxn id="161" idx="2"/>
              <a:endCxn id="156" idx="6"/>
            </p:cNvCxnSpPr>
            <p:nvPr/>
          </p:nvCxnSpPr>
          <p:spPr>
            <a:xfrm flipH="1" flipV="1">
              <a:off x="3844632" y="2439933"/>
              <a:ext cx="660192" cy="97844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74" name="直線接點 173"/>
            <p:cNvCxnSpPr>
              <a:stCxn id="163" idx="2"/>
              <a:endCxn id="156" idx="6"/>
            </p:cNvCxnSpPr>
            <p:nvPr/>
          </p:nvCxnSpPr>
          <p:spPr>
            <a:xfrm flipH="1" flipV="1">
              <a:off x="3844632" y="2439933"/>
              <a:ext cx="660192" cy="82797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75" name="直線接點 174"/>
            <p:cNvCxnSpPr>
              <a:stCxn id="165" idx="2"/>
              <a:endCxn id="156" idx="6"/>
            </p:cNvCxnSpPr>
            <p:nvPr/>
          </p:nvCxnSpPr>
          <p:spPr>
            <a:xfrm flipH="1" flipV="1">
              <a:off x="3844632" y="2439933"/>
              <a:ext cx="660192" cy="1509006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76" name="直線接點 175"/>
            <p:cNvCxnSpPr>
              <a:stCxn id="161" idx="2"/>
              <a:endCxn id="155" idx="6"/>
            </p:cNvCxnSpPr>
            <p:nvPr/>
          </p:nvCxnSpPr>
          <p:spPr>
            <a:xfrm flipH="1">
              <a:off x="3844648" y="2537777"/>
              <a:ext cx="660190" cy="177282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77" name="直線接點 176"/>
            <p:cNvCxnSpPr>
              <a:stCxn id="161" idx="2"/>
              <a:endCxn id="154" idx="6"/>
            </p:cNvCxnSpPr>
            <p:nvPr/>
          </p:nvCxnSpPr>
          <p:spPr>
            <a:xfrm flipH="1">
              <a:off x="3844648" y="2537764"/>
              <a:ext cx="660190" cy="459573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78" name="直線接點 177"/>
            <p:cNvCxnSpPr>
              <a:stCxn id="161" idx="2"/>
              <a:endCxn id="150" idx="6"/>
            </p:cNvCxnSpPr>
            <p:nvPr/>
          </p:nvCxnSpPr>
          <p:spPr>
            <a:xfrm flipH="1">
              <a:off x="3844632" y="2537777"/>
              <a:ext cx="660192" cy="751642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79" name="直線接點 178"/>
            <p:cNvCxnSpPr>
              <a:stCxn id="163" idx="2"/>
              <a:endCxn id="155" idx="6"/>
            </p:cNvCxnSpPr>
            <p:nvPr/>
          </p:nvCxnSpPr>
          <p:spPr>
            <a:xfrm flipH="1" flipV="1">
              <a:off x="3844648" y="2715059"/>
              <a:ext cx="660190" cy="552853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80" name="直線接點 179"/>
            <p:cNvCxnSpPr>
              <a:stCxn id="163" idx="2"/>
              <a:endCxn id="154" idx="6"/>
            </p:cNvCxnSpPr>
            <p:nvPr/>
          </p:nvCxnSpPr>
          <p:spPr>
            <a:xfrm flipH="1" flipV="1">
              <a:off x="3844648" y="2997337"/>
              <a:ext cx="660190" cy="270563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81" name="直線接點 180"/>
            <p:cNvCxnSpPr>
              <a:stCxn id="163" idx="2"/>
              <a:endCxn id="150" idx="6"/>
            </p:cNvCxnSpPr>
            <p:nvPr/>
          </p:nvCxnSpPr>
          <p:spPr>
            <a:xfrm flipH="1">
              <a:off x="3844632" y="3267913"/>
              <a:ext cx="660192" cy="21506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82" name="直線接點 181"/>
            <p:cNvCxnSpPr>
              <a:stCxn id="165" idx="2"/>
              <a:endCxn id="155" idx="6"/>
            </p:cNvCxnSpPr>
            <p:nvPr/>
          </p:nvCxnSpPr>
          <p:spPr>
            <a:xfrm flipH="1" flipV="1">
              <a:off x="3844648" y="2715059"/>
              <a:ext cx="660190" cy="123388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83" name="直線接點 182"/>
            <p:cNvCxnSpPr>
              <a:stCxn id="165" idx="2"/>
              <a:endCxn id="154" idx="6"/>
            </p:cNvCxnSpPr>
            <p:nvPr/>
          </p:nvCxnSpPr>
          <p:spPr>
            <a:xfrm flipH="1" flipV="1">
              <a:off x="3844648" y="2997337"/>
              <a:ext cx="660190" cy="951589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84" name="直線接點 183"/>
            <p:cNvCxnSpPr>
              <a:stCxn id="165" idx="2"/>
              <a:endCxn id="150" idx="6"/>
            </p:cNvCxnSpPr>
            <p:nvPr/>
          </p:nvCxnSpPr>
          <p:spPr>
            <a:xfrm flipH="1" flipV="1">
              <a:off x="3844632" y="3289419"/>
              <a:ext cx="660192" cy="659521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85" name="直線接點 184"/>
            <p:cNvCxnSpPr>
              <a:stCxn id="161" idx="2"/>
              <a:endCxn id="153" idx="6"/>
            </p:cNvCxnSpPr>
            <p:nvPr/>
          </p:nvCxnSpPr>
          <p:spPr>
            <a:xfrm flipH="1">
              <a:off x="3844632" y="2537777"/>
              <a:ext cx="660192" cy="1499211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86" name="直線接點 185"/>
            <p:cNvCxnSpPr>
              <a:stCxn id="161" idx="2"/>
              <a:endCxn id="153" idx="6"/>
            </p:cNvCxnSpPr>
            <p:nvPr/>
          </p:nvCxnSpPr>
          <p:spPr>
            <a:xfrm flipH="1">
              <a:off x="3844632" y="2537777"/>
              <a:ext cx="660192" cy="1499211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87" name="直線接點 186"/>
            <p:cNvCxnSpPr>
              <a:stCxn id="163" idx="2"/>
              <a:endCxn id="153" idx="6"/>
            </p:cNvCxnSpPr>
            <p:nvPr/>
          </p:nvCxnSpPr>
          <p:spPr>
            <a:xfrm flipH="1">
              <a:off x="3844632" y="3267913"/>
              <a:ext cx="660192" cy="76907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188" name="直線接點 187"/>
            <p:cNvCxnSpPr>
              <a:stCxn id="165" idx="2"/>
              <a:endCxn id="153" idx="6"/>
            </p:cNvCxnSpPr>
            <p:nvPr/>
          </p:nvCxnSpPr>
          <p:spPr>
            <a:xfrm flipH="1">
              <a:off x="3844632" y="3948939"/>
              <a:ext cx="660192" cy="88048"/>
            </a:xfrm>
            <a:prstGeom prst="lin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189" name="文字方塊 188"/>
            <p:cNvSpPr txBox="1"/>
            <p:nvPr/>
          </p:nvSpPr>
          <p:spPr>
            <a:xfrm>
              <a:off x="3995456" y="3479634"/>
              <a:ext cx="461665" cy="4421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dirty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0" name="文字方塊 189"/>
            <p:cNvSpPr txBox="1"/>
            <p:nvPr/>
          </p:nvSpPr>
          <p:spPr>
            <a:xfrm>
              <a:off x="2888761" y="2267476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91" name="文字方塊 190"/>
            <p:cNvSpPr txBox="1"/>
            <p:nvPr/>
          </p:nvSpPr>
          <p:spPr>
            <a:xfrm>
              <a:off x="2933062" y="3780668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92" name="文字方塊 191"/>
            <p:cNvSpPr txBox="1"/>
            <p:nvPr/>
          </p:nvSpPr>
          <p:spPr>
            <a:xfrm>
              <a:off x="3921076" y="3781442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93" name="文字方塊 192"/>
            <p:cNvSpPr txBox="1"/>
            <p:nvPr/>
          </p:nvSpPr>
          <p:spPr>
            <a:xfrm>
              <a:off x="4057730" y="2260760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2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94" name="文字方塊 193"/>
            <p:cNvSpPr txBox="1"/>
            <p:nvPr/>
          </p:nvSpPr>
          <p:spPr>
            <a:xfrm>
              <a:off x="3954524" y="2409691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95" name="文字方塊 194"/>
            <p:cNvSpPr txBox="1"/>
            <p:nvPr/>
          </p:nvSpPr>
          <p:spPr>
            <a:xfrm>
              <a:off x="3886512" y="3192934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96" name="文字方塊 195"/>
            <p:cNvSpPr txBox="1"/>
            <p:nvPr/>
          </p:nvSpPr>
          <p:spPr>
            <a:xfrm>
              <a:off x="4021657" y="2547890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97" name="文字方塊 196"/>
            <p:cNvSpPr txBox="1"/>
            <p:nvPr/>
          </p:nvSpPr>
          <p:spPr>
            <a:xfrm>
              <a:off x="4155981" y="2704946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198" name="矩形 197"/>
            <p:cNvSpPr/>
            <p:nvPr/>
          </p:nvSpPr>
          <p:spPr>
            <a:xfrm>
              <a:off x="1927515" y="2298809"/>
              <a:ext cx="2882650" cy="2158832"/>
            </a:xfrm>
            <a:prstGeom prst="rect">
              <a:avLst/>
            </a:prstGeom>
            <a:noFill/>
            <a:ln w="19050" cap="flat" cmpd="sng" algn="ctr">
              <a:solidFill>
                <a:srgbClr val="5B9BD5">
                  <a:shade val="50000"/>
                </a:srgbClr>
              </a:solidFill>
              <a:prstDash val="dash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99" name="文字方塊 198"/>
            <p:cNvSpPr txBox="1"/>
            <p:nvPr/>
          </p:nvSpPr>
          <p:spPr>
            <a:xfrm>
              <a:off x="1852753" y="4040355"/>
              <a:ext cx="4758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 smtClean="0">
                  <a:solidFill>
                    <a:prstClr val="black"/>
                  </a:solidFill>
                  <a:latin typeface="Calibri" panose="020F0502020204030204"/>
                </a:rPr>
                <a:t>{a}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0" name="文字方塊 199"/>
            <p:cNvSpPr txBox="1"/>
            <p:nvPr/>
          </p:nvSpPr>
          <p:spPr>
            <a:xfrm>
              <a:off x="2505877" y="4043355"/>
              <a:ext cx="4758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 smtClean="0">
                  <a:solidFill>
                    <a:prstClr val="black"/>
                  </a:solidFill>
                  <a:latin typeface="Calibri" panose="020F0502020204030204"/>
                </a:rPr>
                <a:t>{b}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1" name="文字方塊 200"/>
            <p:cNvSpPr txBox="1"/>
            <p:nvPr/>
          </p:nvSpPr>
          <p:spPr>
            <a:xfrm>
              <a:off x="3236534" y="4070097"/>
              <a:ext cx="6562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 smtClean="0">
                  <a:solidFill>
                    <a:prstClr val="black"/>
                  </a:solidFill>
                  <a:latin typeface="Calibri" panose="020F0502020204030204"/>
                </a:rPr>
                <a:t>{</a:t>
              </a:r>
              <a:r>
                <a:rPr lang="en-US" altLang="zh-TW" sz="2000" dirty="0" err="1" smtClean="0">
                  <a:solidFill>
                    <a:prstClr val="black"/>
                  </a:solidFill>
                  <a:latin typeface="Calibri" panose="020F0502020204030204"/>
                </a:rPr>
                <a:t>b,c</a:t>
              </a:r>
              <a:r>
                <a:rPr lang="en-US" altLang="zh-TW" sz="2000" dirty="0" smtClean="0">
                  <a:solidFill>
                    <a:prstClr val="black"/>
                  </a:solidFill>
                  <a:latin typeface="Calibri" panose="020F0502020204030204"/>
                </a:rPr>
                <a:t>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2" name="文字方塊 201"/>
            <p:cNvSpPr txBox="1"/>
            <p:nvPr/>
          </p:nvSpPr>
          <p:spPr>
            <a:xfrm>
              <a:off x="4050864" y="2910945"/>
              <a:ext cx="19268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</p:grpSp>
      <p:grpSp>
        <p:nvGrpSpPr>
          <p:cNvPr id="203" name="群組 202"/>
          <p:cNvGrpSpPr/>
          <p:nvPr/>
        </p:nvGrpSpPr>
        <p:grpSpPr>
          <a:xfrm>
            <a:off x="2887323" y="4509120"/>
            <a:ext cx="4472078" cy="2321276"/>
            <a:chOff x="2887323" y="4587215"/>
            <a:chExt cx="4472078" cy="2321276"/>
          </a:xfrm>
        </p:grpSpPr>
        <p:sp>
          <p:nvSpPr>
            <p:cNvPr id="204" name="文字方塊 203"/>
            <p:cNvSpPr txBox="1"/>
            <p:nvPr/>
          </p:nvSpPr>
          <p:spPr>
            <a:xfrm>
              <a:off x="2887323" y="6505504"/>
              <a:ext cx="41513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{a}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5" name="文字方塊 204"/>
            <p:cNvSpPr txBox="1"/>
            <p:nvPr/>
          </p:nvSpPr>
          <p:spPr>
            <a:xfrm>
              <a:off x="2959644" y="4713392"/>
              <a:ext cx="2569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206" name="橢圓 205"/>
            <p:cNvSpPr/>
            <p:nvPr/>
          </p:nvSpPr>
          <p:spPr>
            <a:xfrm>
              <a:off x="2979059" y="4794910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07" name="文字方塊 206"/>
            <p:cNvSpPr txBox="1"/>
            <p:nvPr/>
          </p:nvSpPr>
          <p:spPr>
            <a:xfrm>
              <a:off x="2962426" y="5477884"/>
              <a:ext cx="251291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208" name="橢圓 207"/>
            <p:cNvSpPr/>
            <p:nvPr/>
          </p:nvSpPr>
          <p:spPr>
            <a:xfrm>
              <a:off x="2979059" y="5563373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09" name="文字方塊 208"/>
            <p:cNvSpPr txBox="1"/>
            <p:nvPr/>
          </p:nvSpPr>
          <p:spPr>
            <a:xfrm>
              <a:off x="2966753" y="6210334"/>
              <a:ext cx="2232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210" name="橢圓 209"/>
            <p:cNvSpPr/>
            <p:nvPr/>
          </p:nvSpPr>
          <p:spPr>
            <a:xfrm>
              <a:off x="2979059" y="6280150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211" name="直線接點 210"/>
            <p:cNvCxnSpPr>
              <a:stCxn id="216" idx="2"/>
              <a:endCxn id="206" idx="6"/>
            </p:cNvCxnSpPr>
            <p:nvPr/>
          </p:nvCxnSpPr>
          <p:spPr>
            <a:xfrm flipH="1">
              <a:off x="3237225" y="4919394"/>
              <a:ext cx="452498" cy="0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12" name="直線接點 211"/>
            <p:cNvCxnSpPr>
              <a:stCxn id="218" idx="2"/>
              <a:endCxn id="206" idx="6"/>
            </p:cNvCxnSpPr>
            <p:nvPr/>
          </p:nvCxnSpPr>
          <p:spPr>
            <a:xfrm flipH="1" flipV="1">
              <a:off x="3237225" y="4919394"/>
              <a:ext cx="452498" cy="768463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13" name="直線接點 212"/>
            <p:cNvCxnSpPr>
              <a:stCxn id="216" idx="2"/>
              <a:endCxn id="208" idx="6"/>
            </p:cNvCxnSpPr>
            <p:nvPr/>
          </p:nvCxnSpPr>
          <p:spPr>
            <a:xfrm flipH="1">
              <a:off x="3237225" y="4919394"/>
              <a:ext cx="452498" cy="768463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214" name="文字方塊 213"/>
            <p:cNvSpPr txBox="1"/>
            <p:nvPr/>
          </p:nvSpPr>
          <p:spPr>
            <a:xfrm>
              <a:off x="3591377" y="6505437"/>
              <a:ext cx="4474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{b}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5" name="文字方塊 214"/>
            <p:cNvSpPr txBox="1"/>
            <p:nvPr/>
          </p:nvSpPr>
          <p:spPr>
            <a:xfrm>
              <a:off x="3663462" y="4717710"/>
              <a:ext cx="2192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216" name="橢圓 215"/>
            <p:cNvSpPr/>
            <p:nvPr/>
          </p:nvSpPr>
          <p:spPr>
            <a:xfrm>
              <a:off x="3689710" y="4794910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17" name="文字方塊 216"/>
            <p:cNvSpPr txBox="1"/>
            <p:nvPr/>
          </p:nvSpPr>
          <p:spPr>
            <a:xfrm>
              <a:off x="3671613" y="5477884"/>
              <a:ext cx="220024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218" name="橢圓 217"/>
            <p:cNvSpPr/>
            <p:nvPr/>
          </p:nvSpPr>
          <p:spPr>
            <a:xfrm>
              <a:off x="3689710" y="5563373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19" name="文字方塊 218"/>
            <p:cNvSpPr txBox="1"/>
            <p:nvPr/>
          </p:nvSpPr>
          <p:spPr>
            <a:xfrm>
              <a:off x="3669373" y="6204579"/>
              <a:ext cx="2163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220" name="橢圓 219"/>
            <p:cNvSpPr/>
            <p:nvPr/>
          </p:nvSpPr>
          <p:spPr>
            <a:xfrm>
              <a:off x="3689710" y="6280150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221" name="直線接點 220"/>
            <p:cNvCxnSpPr>
              <a:stCxn id="220" idx="2"/>
              <a:endCxn id="206" idx="6"/>
            </p:cNvCxnSpPr>
            <p:nvPr/>
          </p:nvCxnSpPr>
          <p:spPr>
            <a:xfrm flipH="1" flipV="1">
              <a:off x="3237225" y="4919394"/>
              <a:ext cx="452498" cy="1485240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22" name="直線接點 221"/>
            <p:cNvCxnSpPr>
              <a:stCxn id="218" idx="2"/>
              <a:endCxn id="208" idx="6"/>
            </p:cNvCxnSpPr>
            <p:nvPr/>
          </p:nvCxnSpPr>
          <p:spPr>
            <a:xfrm flipH="1">
              <a:off x="3237225" y="5687857"/>
              <a:ext cx="452498" cy="0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23" name="直線接點 222"/>
            <p:cNvCxnSpPr>
              <a:stCxn id="220" idx="2"/>
              <a:endCxn id="208" idx="6"/>
            </p:cNvCxnSpPr>
            <p:nvPr/>
          </p:nvCxnSpPr>
          <p:spPr>
            <a:xfrm flipH="1" flipV="1">
              <a:off x="3237225" y="5687857"/>
              <a:ext cx="452498" cy="716777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24" name="直線接點 223"/>
            <p:cNvCxnSpPr>
              <a:stCxn id="216" idx="2"/>
              <a:endCxn id="210" idx="6"/>
            </p:cNvCxnSpPr>
            <p:nvPr/>
          </p:nvCxnSpPr>
          <p:spPr>
            <a:xfrm flipH="1">
              <a:off x="3237225" y="4919394"/>
              <a:ext cx="452498" cy="1485240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25" name="直線接點 224"/>
            <p:cNvCxnSpPr>
              <a:stCxn id="218" idx="2"/>
              <a:endCxn id="210" idx="6"/>
            </p:cNvCxnSpPr>
            <p:nvPr/>
          </p:nvCxnSpPr>
          <p:spPr>
            <a:xfrm flipH="1">
              <a:off x="3237225" y="5687857"/>
              <a:ext cx="452498" cy="716777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26" name="直線接點 225"/>
            <p:cNvCxnSpPr>
              <a:stCxn id="220" idx="2"/>
              <a:endCxn id="210" idx="6"/>
            </p:cNvCxnSpPr>
            <p:nvPr/>
          </p:nvCxnSpPr>
          <p:spPr>
            <a:xfrm flipH="1">
              <a:off x="3237225" y="6404634"/>
              <a:ext cx="452498" cy="0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227" name="文字方塊 226"/>
            <p:cNvSpPr txBox="1"/>
            <p:nvPr/>
          </p:nvSpPr>
          <p:spPr>
            <a:xfrm>
              <a:off x="3296069" y="6174954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28" name="文字方塊 227"/>
            <p:cNvSpPr txBox="1"/>
            <p:nvPr/>
          </p:nvSpPr>
          <p:spPr>
            <a:xfrm>
              <a:off x="3217210" y="5456977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29" name="文字方塊 228"/>
            <p:cNvSpPr txBox="1"/>
            <p:nvPr/>
          </p:nvSpPr>
          <p:spPr>
            <a:xfrm>
              <a:off x="3302298" y="4686693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30" name="文字方塊 229"/>
            <p:cNvSpPr txBox="1"/>
            <p:nvPr/>
          </p:nvSpPr>
          <p:spPr>
            <a:xfrm>
              <a:off x="4358063" y="6508381"/>
              <a:ext cx="6464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</a:t>
              </a:r>
              <a:r>
                <a:rPr lang="en-US" altLang="zh-TW" sz="2000" dirty="0" err="1">
                  <a:solidFill>
                    <a:prstClr val="black"/>
                  </a:solidFill>
                  <a:latin typeface="Calibri" panose="020F0502020204030204"/>
                </a:rPr>
                <a:t>b,c</a:t>
              </a:r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1" name="文字方塊 230"/>
            <p:cNvSpPr txBox="1"/>
            <p:nvPr/>
          </p:nvSpPr>
          <p:spPr>
            <a:xfrm>
              <a:off x="4441884" y="4877702"/>
              <a:ext cx="5382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1,2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2" name="橢圓 231"/>
            <p:cNvSpPr/>
            <p:nvPr/>
          </p:nvSpPr>
          <p:spPr>
            <a:xfrm>
              <a:off x="4376796" y="5549875"/>
              <a:ext cx="608971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33" name="文字方塊 232"/>
            <p:cNvSpPr txBox="1"/>
            <p:nvPr/>
          </p:nvSpPr>
          <p:spPr>
            <a:xfrm>
              <a:off x="4443688" y="5161207"/>
              <a:ext cx="518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1,3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4" name="文字方塊 233"/>
            <p:cNvSpPr txBox="1"/>
            <p:nvPr/>
          </p:nvSpPr>
          <p:spPr>
            <a:xfrm>
              <a:off x="4442475" y="5476201"/>
              <a:ext cx="5185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2,1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5" name="橢圓 234"/>
            <p:cNvSpPr/>
            <p:nvPr/>
          </p:nvSpPr>
          <p:spPr>
            <a:xfrm>
              <a:off x="4376796" y="6336687"/>
              <a:ext cx="608971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36" name="橢圓 235"/>
            <p:cNvSpPr/>
            <p:nvPr/>
          </p:nvSpPr>
          <p:spPr>
            <a:xfrm>
              <a:off x="4376798" y="5242475"/>
              <a:ext cx="608971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37" name="橢圓 236"/>
            <p:cNvSpPr/>
            <p:nvPr/>
          </p:nvSpPr>
          <p:spPr>
            <a:xfrm>
              <a:off x="4376798" y="4945366"/>
              <a:ext cx="608971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38" name="橢圓 237"/>
            <p:cNvSpPr/>
            <p:nvPr/>
          </p:nvSpPr>
          <p:spPr>
            <a:xfrm>
              <a:off x="4376796" y="4655797"/>
              <a:ext cx="608971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39" name="文字方塊 238"/>
            <p:cNvSpPr txBox="1"/>
            <p:nvPr/>
          </p:nvSpPr>
          <p:spPr>
            <a:xfrm>
              <a:off x="4435519" y="4587215"/>
              <a:ext cx="5364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1,1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0" name="文字方塊 239"/>
            <p:cNvSpPr txBox="1"/>
            <p:nvPr/>
          </p:nvSpPr>
          <p:spPr>
            <a:xfrm>
              <a:off x="4456823" y="6264240"/>
              <a:ext cx="524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3,3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1" name="文字方塊 240"/>
            <p:cNvSpPr txBox="1"/>
            <p:nvPr/>
          </p:nvSpPr>
          <p:spPr>
            <a:xfrm>
              <a:off x="5573572" y="6501147"/>
              <a:ext cx="41829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{d}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2" name="文字方塊 241"/>
            <p:cNvSpPr txBox="1"/>
            <p:nvPr/>
          </p:nvSpPr>
          <p:spPr>
            <a:xfrm>
              <a:off x="5652533" y="4690513"/>
              <a:ext cx="2525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1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3" name="橢圓 242"/>
            <p:cNvSpPr/>
            <p:nvPr/>
          </p:nvSpPr>
          <p:spPr>
            <a:xfrm>
              <a:off x="5685064" y="4758786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44" name="文字方塊 243"/>
            <p:cNvSpPr txBox="1"/>
            <p:nvPr/>
          </p:nvSpPr>
          <p:spPr>
            <a:xfrm>
              <a:off x="5666401" y="5451684"/>
              <a:ext cx="2500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2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5" name="橢圓 244"/>
            <p:cNvSpPr/>
            <p:nvPr/>
          </p:nvSpPr>
          <p:spPr>
            <a:xfrm>
              <a:off x="5685064" y="5527250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46" name="文字方塊 245"/>
            <p:cNvSpPr txBox="1"/>
            <p:nvPr/>
          </p:nvSpPr>
          <p:spPr>
            <a:xfrm>
              <a:off x="5666401" y="6168461"/>
              <a:ext cx="2277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3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7" name="橢圓 246"/>
            <p:cNvSpPr/>
            <p:nvPr/>
          </p:nvSpPr>
          <p:spPr>
            <a:xfrm>
              <a:off x="5685064" y="6244026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48" name="文字方塊 247"/>
            <p:cNvSpPr txBox="1"/>
            <p:nvPr/>
          </p:nvSpPr>
          <p:spPr>
            <a:xfrm>
              <a:off x="4529085" y="5831368"/>
              <a:ext cx="492443" cy="46288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cxnSp>
          <p:nvCxnSpPr>
            <p:cNvPr id="249" name="直線接點 248"/>
            <p:cNvCxnSpPr>
              <a:stCxn id="238" idx="2"/>
              <a:endCxn id="216" idx="6"/>
            </p:cNvCxnSpPr>
            <p:nvPr/>
          </p:nvCxnSpPr>
          <p:spPr>
            <a:xfrm flipH="1">
              <a:off x="3947863" y="4780309"/>
              <a:ext cx="428919" cy="139099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50" name="直線接點 249"/>
            <p:cNvCxnSpPr>
              <a:stCxn id="237" idx="2"/>
              <a:endCxn id="216" idx="6"/>
            </p:cNvCxnSpPr>
            <p:nvPr/>
          </p:nvCxnSpPr>
          <p:spPr>
            <a:xfrm flipH="1" flipV="1">
              <a:off x="3947877" y="4919408"/>
              <a:ext cx="428921" cy="150470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51" name="直線接點 250"/>
            <p:cNvCxnSpPr>
              <a:stCxn id="236" idx="2"/>
              <a:endCxn id="216" idx="6"/>
            </p:cNvCxnSpPr>
            <p:nvPr/>
          </p:nvCxnSpPr>
          <p:spPr>
            <a:xfrm flipH="1" flipV="1">
              <a:off x="3947877" y="4919394"/>
              <a:ext cx="428921" cy="447579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52" name="直線接點 251"/>
            <p:cNvCxnSpPr>
              <a:stCxn id="232" idx="2"/>
              <a:endCxn id="218" idx="6"/>
            </p:cNvCxnSpPr>
            <p:nvPr/>
          </p:nvCxnSpPr>
          <p:spPr>
            <a:xfrm flipH="1">
              <a:off x="3947863" y="5674387"/>
              <a:ext cx="428919" cy="13484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53" name="直線接點 252"/>
            <p:cNvCxnSpPr>
              <a:stCxn id="235" idx="2"/>
              <a:endCxn id="220" idx="6"/>
            </p:cNvCxnSpPr>
            <p:nvPr/>
          </p:nvCxnSpPr>
          <p:spPr>
            <a:xfrm flipH="1" flipV="1">
              <a:off x="3947863" y="6404648"/>
              <a:ext cx="428919" cy="56552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254" name="文字方塊 253"/>
            <p:cNvSpPr txBox="1"/>
            <p:nvPr/>
          </p:nvSpPr>
          <p:spPr>
            <a:xfrm>
              <a:off x="3992449" y="5750247"/>
              <a:ext cx="492443" cy="46634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cxnSp>
          <p:nvCxnSpPr>
            <p:cNvPr id="255" name="直線接點 254"/>
            <p:cNvCxnSpPr>
              <a:stCxn id="243" idx="2"/>
              <a:endCxn id="238" idx="6"/>
            </p:cNvCxnSpPr>
            <p:nvPr/>
          </p:nvCxnSpPr>
          <p:spPr>
            <a:xfrm flipH="1" flipV="1">
              <a:off x="4985753" y="4780309"/>
              <a:ext cx="699311" cy="102980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56" name="直線接點 255"/>
            <p:cNvCxnSpPr>
              <a:stCxn id="245" idx="2"/>
              <a:endCxn id="238" idx="6"/>
            </p:cNvCxnSpPr>
            <p:nvPr/>
          </p:nvCxnSpPr>
          <p:spPr>
            <a:xfrm flipH="1" flipV="1">
              <a:off x="4985753" y="4780309"/>
              <a:ext cx="699311" cy="871443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57" name="直線接點 256"/>
            <p:cNvCxnSpPr>
              <a:stCxn id="247" idx="2"/>
              <a:endCxn id="238" idx="6"/>
            </p:cNvCxnSpPr>
            <p:nvPr/>
          </p:nvCxnSpPr>
          <p:spPr>
            <a:xfrm flipH="1" flipV="1">
              <a:off x="4985753" y="4780309"/>
              <a:ext cx="699311" cy="1588220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58" name="直線接點 257"/>
            <p:cNvCxnSpPr>
              <a:stCxn id="243" idx="2"/>
              <a:endCxn id="237" idx="6"/>
            </p:cNvCxnSpPr>
            <p:nvPr/>
          </p:nvCxnSpPr>
          <p:spPr>
            <a:xfrm flipH="1">
              <a:off x="4985769" y="4883289"/>
              <a:ext cx="699309" cy="186589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59" name="直線接點 258"/>
            <p:cNvCxnSpPr>
              <a:stCxn id="243" idx="2"/>
              <a:endCxn id="236" idx="6"/>
            </p:cNvCxnSpPr>
            <p:nvPr/>
          </p:nvCxnSpPr>
          <p:spPr>
            <a:xfrm flipH="1">
              <a:off x="4985769" y="4883275"/>
              <a:ext cx="699309" cy="483698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0" name="直線接點 259"/>
            <p:cNvCxnSpPr>
              <a:stCxn id="243" idx="2"/>
              <a:endCxn id="232" idx="6"/>
            </p:cNvCxnSpPr>
            <p:nvPr/>
          </p:nvCxnSpPr>
          <p:spPr>
            <a:xfrm flipH="1">
              <a:off x="4985753" y="4883289"/>
              <a:ext cx="699311" cy="791098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1" name="直線接點 260"/>
            <p:cNvCxnSpPr>
              <a:stCxn id="245" idx="2"/>
              <a:endCxn id="237" idx="6"/>
            </p:cNvCxnSpPr>
            <p:nvPr/>
          </p:nvCxnSpPr>
          <p:spPr>
            <a:xfrm flipH="1" flipV="1">
              <a:off x="4985769" y="5069878"/>
              <a:ext cx="699309" cy="581875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2" name="直線接點 261"/>
            <p:cNvCxnSpPr>
              <a:stCxn id="245" idx="2"/>
              <a:endCxn id="236" idx="6"/>
            </p:cNvCxnSpPr>
            <p:nvPr/>
          </p:nvCxnSpPr>
          <p:spPr>
            <a:xfrm flipH="1" flipV="1">
              <a:off x="4985769" y="5366973"/>
              <a:ext cx="699309" cy="284765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3" name="直線接點 262"/>
            <p:cNvCxnSpPr>
              <a:stCxn id="245" idx="2"/>
              <a:endCxn id="232" idx="6"/>
            </p:cNvCxnSpPr>
            <p:nvPr/>
          </p:nvCxnSpPr>
          <p:spPr>
            <a:xfrm flipH="1">
              <a:off x="4985753" y="5651752"/>
              <a:ext cx="699311" cy="22635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4" name="直線接點 263"/>
            <p:cNvCxnSpPr>
              <a:stCxn id="247" idx="2"/>
              <a:endCxn id="237" idx="6"/>
            </p:cNvCxnSpPr>
            <p:nvPr/>
          </p:nvCxnSpPr>
          <p:spPr>
            <a:xfrm flipH="1" flipV="1">
              <a:off x="4985769" y="5069878"/>
              <a:ext cx="699309" cy="1298651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5" name="直線接點 264"/>
            <p:cNvCxnSpPr>
              <a:stCxn id="247" idx="2"/>
              <a:endCxn id="236" idx="6"/>
            </p:cNvCxnSpPr>
            <p:nvPr/>
          </p:nvCxnSpPr>
          <p:spPr>
            <a:xfrm flipH="1" flipV="1">
              <a:off x="4985769" y="5366973"/>
              <a:ext cx="699309" cy="1001542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6" name="直線接點 265"/>
            <p:cNvCxnSpPr>
              <a:stCxn id="247" idx="2"/>
              <a:endCxn id="232" idx="6"/>
            </p:cNvCxnSpPr>
            <p:nvPr/>
          </p:nvCxnSpPr>
          <p:spPr>
            <a:xfrm flipH="1" flipV="1">
              <a:off x="4985753" y="5674387"/>
              <a:ext cx="699311" cy="694142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7" name="直線接點 266"/>
            <p:cNvCxnSpPr>
              <a:stCxn id="243" idx="2"/>
              <a:endCxn id="235" idx="6"/>
            </p:cNvCxnSpPr>
            <p:nvPr/>
          </p:nvCxnSpPr>
          <p:spPr>
            <a:xfrm flipH="1">
              <a:off x="4985753" y="4883289"/>
              <a:ext cx="699311" cy="1577910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8" name="直線接點 267"/>
            <p:cNvCxnSpPr>
              <a:stCxn id="243" idx="2"/>
              <a:endCxn id="235" idx="6"/>
            </p:cNvCxnSpPr>
            <p:nvPr/>
          </p:nvCxnSpPr>
          <p:spPr>
            <a:xfrm flipH="1">
              <a:off x="4985753" y="4883289"/>
              <a:ext cx="699311" cy="1577910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69" name="直線接點 268"/>
            <p:cNvCxnSpPr>
              <a:stCxn id="245" idx="2"/>
              <a:endCxn id="235" idx="6"/>
            </p:cNvCxnSpPr>
            <p:nvPr/>
          </p:nvCxnSpPr>
          <p:spPr>
            <a:xfrm flipH="1">
              <a:off x="4985753" y="5651752"/>
              <a:ext cx="699311" cy="809447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70" name="直線接點 269"/>
            <p:cNvCxnSpPr>
              <a:stCxn id="247" idx="2"/>
              <a:endCxn id="235" idx="6"/>
            </p:cNvCxnSpPr>
            <p:nvPr/>
          </p:nvCxnSpPr>
          <p:spPr>
            <a:xfrm flipH="1">
              <a:off x="4985753" y="6368529"/>
              <a:ext cx="699311" cy="92670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271" name="文字方塊 270"/>
            <p:cNvSpPr txBox="1"/>
            <p:nvPr/>
          </p:nvSpPr>
          <p:spPr>
            <a:xfrm>
              <a:off x="5162278" y="5815298"/>
              <a:ext cx="492443" cy="45821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2" name="文字方塊 271"/>
            <p:cNvSpPr txBox="1"/>
            <p:nvPr/>
          </p:nvSpPr>
          <p:spPr>
            <a:xfrm>
              <a:off x="3984676" y="4637589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73" name="文字方塊 272"/>
            <p:cNvSpPr txBox="1"/>
            <p:nvPr/>
          </p:nvSpPr>
          <p:spPr>
            <a:xfrm>
              <a:off x="4026270" y="6204579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74" name="文字方塊 273"/>
            <p:cNvSpPr txBox="1"/>
            <p:nvPr/>
          </p:nvSpPr>
          <p:spPr>
            <a:xfrm>
              <a:off x="5177692" y="6176056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75" name="文字方塊 274"/>
            <p:cNvSpPr txBox="1"/>
            <p:nvPr/>
          </p:nvSpPr>
          <p:spPr>
            <a:xfrm>
              <a:off x="5157191" y="4592860"/>
              <a:ext cx="2081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2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76" name="文字方塊 275"/>
            <p:cNvSpPr txBox="1"/>
            <p:nvPr/>
          </p:nvSpPr>
          <p:spPr>
            <a:xfrm>
              <a:off x="5118259" y="4773239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77" name="文字方塊 276"/>
            <p:cNvSpPr txBox="1"/>
            <p:nvPr/>
          </p:nvSpPr>
          <p:spPr>
            <a:xfrm>
              <a:off x="5072356" y="5618438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78" name="文字方塊 277"/>
            <p:cNvSpPr txBox="1"/>
            <p:nvPr/>
          </p:nvSpPr>
          <p:spPr>
            <a:xfrm>
              <a:off x="5192357" y="4889387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79" name="文字方塊 278"/>
            <p:cNvSpPr txBox="1"/>
            <p:nvPr/>
          </p:nvSpPr>
          <p:spPr>
            <a:xfrm>
              <a:off x="5208106" y="5284171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280" name="文字方塊 279"/>
            <p:cNvSpPr txBox="1"/>
            <p:nvPr/>
          </p:nvSpPr>
          <p:spPr>
            <a:xfrm>
              <a:off x="6267469" y="6490681"/>
              <a:ext cx="42910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{e}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81" name="文字方塊 280"/>
            <p:cNvSpPr txBox="1"/>
            <p:nvPr/>
          </p:nvSpPr>
          <p:spPr>
            <a:xfrm>
              <a:off x="6331497" y="4685416"/>
              <a:ext cx="2247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1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82" name="橢圓 281"/>
            <p:cNvSpPr/>
            <p:nvPr/>
          </p:nvSpPr>
          <p:spPr>
            <a:xfrm>
              <a:off x="6365228" y="4754868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83" name="文字方塊 282"/>
            <p:cNvSpPr txBox="1"/>
            <p:nvPr/>
          </p:nvSpPr>
          <p:spPr>
            <a:xfrm>
              <a:off x="6349148" y="5455704"/>
              <a:ext cx="269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2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84" name="橢圓 283"/>
            <p:cNvSpPr/>
            <p:nvPr/>
          </p:nvSpPr>
          <p:spPr>
            <a:xfrm>
              <a:off x="6365228" y="5523331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85" name="文字方塊 284"/>
            <p:cNvSpPr txBox="1"/>
            <p:nvPr/>
          </p:nvSpPr>
          <p:spPr>
            <a:xfrm>
              <a:off x="6340313" y="6172392"/>
              <a:ext cx="20342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3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86" name="橢圓 285"/>
            <p:cNvSpPr/>
            <p:nvPr/>
          </p:nvSpPr>
          <p:spPr>
            <a:xfrm>
              <a:off x="6365228" y="6240108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287" name="直線接點 286"/>
            <p:cNvCxnSpPr>
              <a:stCxn id="292" idx="2"/>
              <a:endCxn id="282" idx="6"/>
            </p:cNvCxnSpPr>
            <p:nvPr/>
          </p:nvCxnSpPr>
          <p:spPr>
            <a:xfrm flipH="1">
              <a:off x="6623395" y="4879357"/>
              <a:ext cx="452498" cy="0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88" name="直線接點 287"/>
            <p:cNvCxnSpPr>
              <a:stCxn id="294" idx="2"/>
              <a:endCxn id="282" idx="6"/>
            </p:cNvCxnSpPr>
            <p:nvPr/>
          </p:nvCxnSpPr>
          <p:spPr>
            <a:xfrm flipH="1" flipV="1">
              <a:off x="6623395" y="4879357"/>
              <a:ext cx="452498" cy="768463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89" name="直線接點 288"/>
            <p:cNvCxnSpPr>
              <a:stCxn id="292" idx="2"/>
              <a:endCxn id="284" idx="6"/>
            </p:cNvCxnSpPr>
            <p:nvPr/>
          </p:nvCxnSpPr>
          <p:spPr>
            <a:xfrm flipH="1">
              <a:off x="6623395" y="4879357"/>
              <a:ext cx="452498" cy="768463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290" name="文字方塊 289"/>
            <p:cNvSpPr txBox="1"/>
            <p:nvPr/>
          </p:nvSpPr>
          <p:spPr>
            <a:xfrm>
              <a:off x="6976849" y="6489527"/>
              <a:ext cx="38255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000" dirty="0">
                  <a:solidFill>
                    <a:prstClr val="black"/>
                  </a:solidFill>
                  <a:latin typeface="Calibri" panose="020F0502020204030204"/>
                </a:rPr>
                <a:t>{f}</a:t>
              </a:r>
              <a:endParaRPr lang="zh-TW" altLang="en-US" sz="20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91" name="文字方塊 290"/>
            <p:cNvSpPr txBox="1"/>
            <p:nvPr/>
          </p:nvSpPr>
          <p:spPr>
            <a:xfrm>
              <a:off x="7062472" y="4684384"/>
              <a:ext cx="2713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1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292" name="橢圓 291"/>
            <p:cNvSpPr/>
            <p:nvPr/>
          </p:nvSpPr>
          <p:spPr>
            <a:xfrm>
              <a:off x="7075879" y="4754873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93" name="文字方塊 292"/>
            <p:cNvSpPr txBox="1"/>
            <p:nvPr/>
          </p:nvSpPr>
          <p:spPr>
            <a:xfrm>
              <a:off x="7058319" y="5446890"/>
              <a:ext cx="228582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2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294" name="橢圓 293"/>
            <p:cNvSpPr/>
            <p:nvPr/>
          </p:nvSpPr>
          <p:spPr>
            <a:xfrm>
              <a:off x="7075879" y="5523336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95" name="文字方塊 294"/>
            <p:cNvSpPr txBox="1"/>
            <p:nvPr/>
          </p:nvSpPr>
          <p:spPr>
            <a:xfrm>
              <a:off x="7064390" y="6162978"/>
              <a:ext cx="2160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0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rPr>
                <a:t>3</a:t>
              </a:r>
              <a:endParaRPr kumimoji="0" lang="zh-TW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296" name="橢圓 295"/>
            <p:cNvSpPr/>
            <p:nvPr/>
          </p:nvSpPr>
          <p:spPr>
            <a:xfrm>
              <a:off x="7075879" y="6240113"/>
              <a:ext cx="258153" cy="248996"/>
            </a:xfrm>
            <a:prstGeom prst="ellips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297" name="直線接點 296"/>
            <p:cNvCxnSpPr>
              <a:stCxn id="296" idx="2"/>
              <a:endCxn id="282" idx="6"/>
            </p:cNvCxnSpPr>
            <p:nvPr/>
          </p:nvCxnSpPr>
          <p:spPr>
            <a:xfrm flipH="1" flipV="1">
              <a:off x="6623395" y="4879357"/>
              <a:ext cx="452498" cy="148524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98" name="直線接點 297"/>
            <p:cNvCxnSpPr>
              <a:stCxn id="294" idx="2"/>
              <a:endCxn id="284" idx="6"/>
            </p:cNvCxnSpPr>
            <p:nvPr/>
          </p:nvCxnSpPr>
          <p:spPr>
            <a:xfrm flipH="1">
              <a:off x="6623395" y="5647820"/>
              <a:ext cx="452498" cy="0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299" name="直線接點 298"/>
            <p:cNvCxnSpPr>
              <a:stCxn id="296" idx="2"/>
              <a:endCxn id="284" idx="6"/>
            </p:cNvCxnSpPr>
            <p:nvPr/>
          </p:nvCxnSpPr>
          <p:spPr>
            <a:xfrm flipH="1" flipV="1">
              <a:off x="6623395" y="5647820"/>
              <a:ext cx="452498" cy="716777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00" name="直線接點 299"/>
            <p:cNvCxnSpPr>
              <a:stCxn id="292" idx="2"/>
              <a:endCxn id="286" idx="6"/>
            </p:cNvCxnSpPr>
            <p:nvPr/>
          </p:nvCxnSpPr>
          <p:spPr>
            <a:xfrm flipH="1">
              <a:off x="6623395" y="4879357"/>
              <a:ext cx="452498" cy="1485240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01" name="直線接點 300"/>
            <p:cNvCxnSpPr>
              <a:stCxn id="294" idx="2"/>
              <a:endCxn id="286" idx="6"/>
            </p:cNvCxnSpPr>
            <p:nvPr/>
          </p:nvCxnSpPr>
          <p:spPr>
            <a:xfrm flipH="1">
              <a:off x="6623395" y="5647820"/>
              <a:ext cx="452498" cy="716777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02" name="直線接點 301"/>
            <p:cNvCxnSpPr>
              <a:stCxn id="296" idx="2"/>
              <a:endCxn id="286" idx="6"/>
            </p:cNvCxnSpPr>
            <p:nvPr/>
          </p:nvCxnSpPr>
          <p:spPr>
            <a:xfrm flipH="1">
              <a:off x="6623395" y="6364597"/>
              <a:ext cx="452498" cy="0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303" name="文字方塊 302"/>
            <p:cNvSpPr txBox="1"/>
            <p:nvPr/>
          </p:nvSpPr>
          <p:spPr>
            <a:xfrm>
              <a:off x="6713012" y="6133134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304" name="文字方塊 303"/>
            <p:cNvSpPr txBox="1"/>
            <p:nvPr/>
          </p:nvSpPr>
          <p:spPr>
            <a:xfrm>
              <a:off x="6636138" y="5430890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305" name="文字方塊 304"/>
            <p:cNvSpPr txBox="1"/>
            <p:nvPr/>
          </p:nvSpPr>
          <p:spPr>
            <a:xfrm>
              <a:off x="6690504" y="4659676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cxnSp>
          <p:nvCxnSpPr>
            <p:cNvPr id="306" name="直線接點 305"/>
            <p:cNvCxnSpPr>
              <a:stCxn id="286" idx="2"/>
              <a:endCxn id="243" idx="6"/>
            </p:cNvCxnSpPr>
            <p:nvPr/>
          </p:nvCxnSpPr>
          <p:spPr>
            <a:xfrm flipH="1" flipV="1">
              <a:off x="5943217" y="4883289"/>
              <a:ext cx="422011" cy="1481321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07" name="直線接點 306"/>
            <p:cNvCxnSpPr>
              <a:stCxn id="284" idx="2"/>
              <a:endCxn id="243" idx="6"/>
            </p:cNvCxnSpPr>
            <p:nvPr/>
          </p:nvCxnSpPr>
          <p:spPr>
            <a:xfrm flipH="1" flipV="1">
              <a:off x="5943217" y="4883289"/>
              <a:ext cx="422011" cy="764545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08" name="直線接點 307"/>
            <p:cNvCxnSpPr>
              <a:stCxn id="282" idx="2"/>
              <a:endCxn id="245" idx="6"/>
            </p:cNvCxnSpPr>
            <p:nvPr/>
          </p:nvCxnSpPr>
          <p:spPr>
            <a:xfrm flipH="1">
              <a:off x="5943217" y="4879371"/>
              <a:ext cx="422011" cy="772382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09" name="直線接點 308"/>
            <p:cNvCxnSpPr>
              <a:stCxn id="286" idx="2"/>
              <a:endCxn id="245" idx="6"/>
            </p:cNvCxnSpPr>
            <p:nvPr/>
          </p:nvCxnSpPr>
          <p:spPr>
            <a:xfrm flipH="1" flipV="1">
              <a:off x="5943217" y="5651752"/>
              <a:ext cx="422011" cy="712858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10" name="直線接點 309"/>
            <p:cNvCxnSpPr>
              <a:stCxn id="282" idx="2"/>
              <a:endCxn id="247" idx="6"/>
            </p:cNvCxnSpPr>
            <p:nvPr/>
          </p:nvCxnSpPr>
          <p:spPr>
            <a:xfrm flipH="1">
              <a:off x="5943217" y="4879371"/>
              <a:ext cx="422011" cy="1489158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11" name="直線接點 310"/>
            <p:cNvCxnSpPr>
              <a:stCxn id="284" idx="2"/>
              <a:endCxn id="247" idx="6"/>
            </p:cNvCxnSpPr>
            <p:nvPr/>
          </p:nvCxnSpPr>
          <p:spPr>
            <a:xfrm flipH="1">
              <a:off x="5943217" y="5647834"/>
              <a:ext cx="422011" cy="720695"/>
            </a:xfrm>
            <a:prstGeom prst="line">
              <a:avLst/>
            </a:prstGeom>
            <a:noFill/>
            <a:ln w="3175" cap="flat" cmpd="sng" algn="ctr">
              <a:solidFill>
                <a:sysClr val="windowText" lastClr="00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12" name="直線接點 311"/>
            <p:cNvCxnSpPr>
              <a:stCxn id="282" idx="2"/>
              <a:endCxn id="243" idx="6"/>
            </p:cNvCxnSpPr>
            <p:nvPr/>
          </p:nvCxnSpPr>
          <p:spPr>
            <a:xfrm flipH="1">
              <a:off x="5943217" y="4879371"/>
              <a:ext cx="422011" cy="3918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13" name="直線接點 312"/>
            <p:cNvCxnSpPr>
              <a:stCxn id="284" idx="2"/>
              <a:endCxn id="245" idx="6"/>
            </p:cNvCxnSpPr>
            <p:nvPr/>
          </p:nvCxnSpPr>
          <p:spPr>
            <a:xfrm flipH="1">
              <a:off x="5943217" y="5647834"/>
              <a:ext cx="422011" cy="3918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cxnSp>
          <p:nvCxnSpPr>
            <p:cNvPr id="314" name="直線接點 313"/>
            <p:cNvCxnSpPr>
              <a:stCxn id="286" idx="2"/>
              <a:endCxn id="247" idx="6"/>
            </p:cNvCxnSpPr>
            <p:nvPr/>
          </p:nvCxnSpPr>
          <p:spPr>
            <a:xfrm flipH="1">
              <a:off x="5943217" y="6364611"/>
              <a:ext cx="422011" cy="3918"/>
            </a:xfrm>
            <a:prstGeom prst="line">
              <a:avLst/>
            </a:prstGeom>
            <a:noFill/>
            <a:ln w="3175" cap="flat" cmpd="sng" algn="ctr">
              <a:solidFill>
                <a:srgbClr val="FF0000"/>
              </a:solidFill>
              <a:prstDash val="solid"/>
              <a:miter lim="800000"/>
              <a:headEnd type="stealth" w="sm" len="sm"/>
              <a:tailEnd type="none"/>
            </a:ln>
            <a:effectLst/>
          </p:spPr>
        </p:cxnSp>
        <p:sp>
          <p:nvSpPr>
            <p:cNvPr id="315" name="文字方塊 314"/>
            <p:cNvSpPr txBox="1"/>
            <p:nvPr/>
          </p:nvSpPr>
          <p:spPr>
            <a:xfrm>
              <a:off x="5991455" y="6128518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316" name="文字方塊 315"/>
            <p:cNvSpPr txBox="1"/>
            <p:nvPr/>
          </p:nvSpPr>
          <p:spPr>
            <a:xfrm>
              <a:off x="5944739" y="5417857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317" name="文字方塊 316"/>
            <p:cNvSpPr txBox="1"/>
            <p:nvPr/>
          </p:nvSpPr>
          <p:spPr>
            <a:xfrm>
              <a:off x="6015066" y="4654314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319" name="文字方塊 318"/>
            <p:cNvSpPr txBox="1"/>
            <p:nvPr/>
          </p:nvSpPr>
          <p:spPr>
            <a:xfrm>
              <a:off x="5312095" y="5089539"/>
              <a:ext cx="2040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</p:grpSp>
      <p:sp>
        <p:nvSpPr>
          <p:cNvPr id="320" name="向右箭號 319"/>
          <p:cNvSpPr/>
          <p:nvPr/>
        </p:nvSpPr>
        <p:spPr>
          <a:xfrm>
            <a:off x="1907704" y="5450825"/>
            <a:ext cx="656642" cy="297293"/>
          </a:xfrm>
          <a:prstGeom prst="rightArrow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567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3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931224" cy="5277200"/>
          </a:xfrm>
        </p:spPr>
        <p:txBody>
          <a:bodyPr>
            <a:normAutofit/>
          </a:bodyPr>
          <a:lstStyle/>
          <a:p>
            <a:r>
              <a:rPr lang="en-US" altLang="zh-TW" sz="2700" dirty="0" smtClean="0"/>
              <a:t>Too many nodes and edges</a:t>
            </a:r>
          </a:p>
          <a:p>
            <a:r>
              <a:rPr lang="en-US" altLang="zh-TW" sz="2700" dirty="0" smtClean="0"/>
              <a:t>Graph size              Performance </a:t>
            </a:r>
          </a:p>
          <a:p>
            <a:pPr lvl="1"/>
            <a:endParaRPr lang="en-US" altLang="zh-TW" sz="2400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Drawback of </a:t>
            </a:r>
            <a:r>
              <a:rPr lang="en-US" altLang="zh-TW" dirty="0"/>
              <a:t>Solution </a:t>
            </a:r>
            <a:r>
              <a:rPr lang="en-US" altLang="zh-TW" dirty="0" smtClean="0"/>
              <a:t>Graph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4993769" y="3239825"/>
            <a:ext cx="1028951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068960"/>
            <a:ext cx="6362700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圓角矩形 5"/>
          <p:cNvSpPr/>
          <p:nvPr/>
        </p:nvSpPr>
        <p:spPr>
          <a:xfrm>
            <a:off x="5528942" y="3102196"/>
            <a:ext cx="1309142" cy="21285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向下箭號 6"/>
          <p:cNvSpPr/>
          <p:nvPr/>
        </p:nvSpPr>
        <p:spPr>
          <a:xfrm>
            <a:off x="5364088" y="1724310"/>
            <a:ext cx="36004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下箭號 10"/>
          <p:cNvSpPr/>
          <p:nvPr/>
        </p:nvSpPr>
        <p:spPr>
          <a:xfrm rot="10800000">
            <a:off x="2555777" y="1700808"/>
            <a:ext cx="36004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圓角矩形 11"/>
          <p:cNvSpPr/>
          <p:nvPr/>
        </p:nvSpPr>
        <p:spPr>
          <a:xfrm>
            <a:off x="1587588" y="5229200"/>
            <a:ext cx="864096" cy="7604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7236296" y="3599865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#nodes = 27</a:t>
            </a:r>
          </a:p>
          <a:p>
            <a:r>
              <a:rPr lang="en-US" altLang="zh-TW" sz="20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#edges = 0</a:t>
            </a:r>
            <a:endParaRPr lang="zh-TW" altLang="en-US" sz="200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75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Speed-up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Several </a:t>
            </a:r>
            <a:r>
              <a:rPr lang="en-US" altLang="zh-TW" sz="2800" dirty="0"/>
              <a:t>techniques to </a:t>
            </a:r>
            <a:r>
              <a:rPr lang="en-US" altLang="zh-TW" sz="2800" dirty="0" smtClean="0"/>
              <a:t>reduce the </a:t>
            </a:r>
            <a:r>
              <a:rPr lang="en-US" altLang="zh-TW" sz="2800" dirty="0"/>
              <a:t>size of solution </a:t>
            </a:r>
            <a:r>
              <a:rPr lang="en-US" altLang="zh-TW" sz="2800" dirty="0" smtClean="0"/>
              <a:t>graph</a:t>
            </a:r>
          </a:p>
          <a:p>
            <a:pPr lvl="1"/>
            <a:r>
              <a:rPr lang="en-US" altLang="zh-TW" sz="2400" dirty="0" smtClean="0"/>
              <a:t>Simple </a:t>
            </a:r>
            <a:r>
              <a:rPr lang="en-US" altLang="zh-TW" sz="2400" dirty="0"/>
              <a:t>Solution Graph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Reduced </a:t>
            </a:r>
            <a:r>
              <a:rPr lang="en-US" altLang="zh-TW" sz="2400" dirty="0"/>
              <a:t>Simple Solution </a:t>
            </a:r>
            <a:r>
              <a:rPr lang="en-US" altLang="zh-TW" sz="2400" dirty="0" smtClean="0"/>
              <a:t>Graph</a:t>
            </a:r>
          </a:p>
          <a:p>
            <a:pPr lvl="1"/>
            <a:r>
              <a:rPr lang="en-US" altLang="zh-TW" sz="2400" dirty="0"/>
              <a:t>Reduced Simple Solution Graph for </a:t>
            </a:r>
            <a:r>
              <a:rPr lang="en-US" altLang="zh-TW" sz="2400" dirty="0" smtClean="0"/>
              <a:t>BCP</a:t>
            </a:r>
          </a:p>
          <a:p>
            <a:pPr lvl="1"/>
            <a:endParaRPr lang="en-US" altLang="zh-TW" sz="2400" dirty="0"/>
          </a:p>
          <a:p>
            <a:r>
              <a:rPr lang="en-US" altLang="zh-TW" sz="2800" dirty="0" smtClean="0"/>
              <a:t>Accelerating </a:t>
            </a:r>
            <a:r>
              <a:rPr lang="en-US" altLang="zh-TW" sz="2800" dirty="0"/>
              <a:t>our approach without loss of decomposition quality.</a:t>
            </a:r>
          </a:p>
          <a:p>
            <a:endParaRPr lang="zh-TW" altLang="en-US" sz="27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173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Observation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/>
                  <a:t>Let </a:t>
                </a:r>
                <a:r>
                  <a:rPr lang="en-US" altLang="zh-TW" i="1" dirty="0" err="1"/>
                  <a:t>P</a:t>
                </a:r>
                <a:r>
                  <a:rPr lang="en-US" altLang="zh-TW" i="1" baseline="-16000" dirty="0" err="1"/>
                  <a:t>c</a:t>
                </a:r>
                <a:r>
                  <a:rPr lang="en-US" altLang="zh-TW" i="1" baseline="-32000" dirty="0" err="1"/>
                  <a:t>i</a:t>
                </a:r>
                <a:r>
                  <a:rPr lang="en-US" altLang="zh-TW" dirty="0"/>
                  <a:t> be the set of </a:t>
                </a:r>
                <a:r>
                  <a:rPr lang="en-US" altLang="zh-TW" dirty="0" smtClean="0"/>
                  <a:t>polygons in </a:t>
                </a:r>
                <a:r>
                  <a:rPr lang="en-US" altLang="zh-TW" dirty="0"/>
                  <a:t>the M1 layer of a cell </a:t>
                </a:r>
                <a:r>
                  <a:rPr lang="en-US" altLang="zh-TW" i="1" dirty="0"/>
                  <a:t>c</a:t>
                </a:r>
                <a:r>
                  <a:rPr lang="en-US" altLang="zh-TW" i="1" baseline="-25000" dirty="0"/>
                  <a:t>i</a:t>
                </a:r>
                <a:r>
                  <a:rPr lang="en-US" altLang="zh-TW" dirty="0"/>
                  <a:t> </a:t>
                </a:r>
              </a:p>
              <a:p>
                <a:endParaRPr lang="en-US" altLang="zh-TW" dirty="0"/>
              </a:p>
              <a:p>
                <a:r>
                  <a:rPr lang="en-US" altLang="zh-TW" dirty="0" smtClean="0"/>
                  <a:t>The left boundary </a:t>
                </a:r>
                <a:r>
                  <a:rPr lang="en-US" altLang="zh-TW" dirty="0"/>
                  <a:t>set (LBS) </a:t>
                </a:r>
                <a:endParaRPr lang="en-US" altLang="zh-TW" dirty="0" smtClean="0"/>
              </a:p>
              <a:p>
                <a:pPr lvl="1"/>
                <a:r>
                  <a:rPr lang="en-US" altLang="zh-TW" sz="2400" i="1" dirty="0" err="1" smtClean="0"/>
                  <a:t>LBS</a:t>
                </a:r>
                <a:r>
                  <a:rPr lang="en-US" altLang="zh-TW" sz="2400" i="1" baseline="-16000" dirty="0" err="1" smtClean="0"/>
                  <a:t>c</a:t>
                </a:r>
                <a:r>
                  <a:rPr lang="en-US" altLang="zh-TW" sz="2400" i="1" baseline="-30000" dirty="0" err="1" smtClean="0"/>
                  <a:t>i</a:t>
                </a:r>
                <a:endParaRPr lang="en-US" altLang="zh-TW" sz="2400" dirty="0" smtClean="0"/>
              </a:p>
              <a:p>
                <a:r>
                  <a:rPr lang="en-US" altLang="zh-TW" dirty="0" smtClean="0"/>
                  <a:t>Right </a:t>
                </a:r>
                <a:r>
                  <a:rPr lang="en-US" altLang="zh-TW" dirty="0"/>
                  <a:t>boundary set (</a:t>
                </a:r>
                <a:r>
                  <a:rPr lang="en-US" altLang="zh-TW" dirty="0" smtClean="0"/>
                  <a:t>RBS) </a:t>
                </a:r>
              </a:p>
              <a:p>
                <a:pPr lvl="1"/>
                <a:r>
                  <a:rPr lang="en-US" altLang="zh-TW" sz="2400" i="1" dirty="0" err="1" smtClean="0"/>
                  <a:t>RBS</a:t>
                </a:r>
                <a:r>
                  <a:rPr lang="en-US" altLang="zh-TW" sz="2400" i="1" baseline="-16000" dirty="0" err="1" smtClean="0"/>
                  <a:t>c</a:t>
                </a:r>
                <a:r>
                  <a:rPr lang="en-US" altLang="zh-TW" sz="2400" i="1" baseline="-30000" dirty="0" err="1" smtClean="0"/>
                  <a:t>i</a:t>
                </a:r>
                <a:endParaRPr lang="en-US" altLang="zh-TW" dirty="0" smtClean="0"/>
              </a:p>
              <a:p>
                <a:r>
                  <a:rPr lang="en-US" altLang="zh-TW" dirty="0" smtClean="0"/>
                  <a:t>Other polygons (OP) </a:t>
                </a:r>
              </a:p>
              <a:p>
                <a:pPr lvl="1"/>
                <a:r>
                  <a:rPr lang="en-US" altLang="zh-TW" sz="2400" i="1" dirty="0" err="1" smtClean="0"/>
                  <a:t>OP</a:t>
                </a:r>
                <a:r>
                  <a:rPr lang="en-US" altLang="zh-TW" sz="2400" i="1" baseline="-16000" dirty="0" err="1" smtClean="0"/>
                  <a:t>c</a:t>
                </a:r>
                <a:r>
                  <a:rPr lang="en-US" altLang="zh-TW" sz="2400" i="1" baseline="-30000" dirty="0" err="1" smtClean="0"/>
                  <a:t>i</a:t>
                </a:r>
                <a:r>
                  <a:rPr lang="en-US" altLang="zh-TW" sz="2400" dirty="0" smtClean="0"/>
                  <a:t> = </a:t>
                </a:r>
                <a:r>
                  <a:rPr lang="en-US" altLang="zh-TW" sz="2400" i="1" dirty="0" err="1"/>
                  <a:t>P</a:t>
                </a:r>
                <a:r>
                  <a:rPr lang="en-US" altLang="zh-TW" sz="2400" i="1" baseline="-16000" dirty="0" err="1"/>
                  <a:t>c</a:t>
                </a:r>
                <a:r>
                  <a:rPr lang="en-US" altLang="zh-TW" sz="2400" i="1" baseline="-30000" dirty="0" err="1"/>
                  <a:t>i</a:t>
                </a:r>
                <a:r>
                  <a:rPr lang="en-US" altLang="zh-TW" sz="2400" dirty="0"/>
                  <a:t> \ ( </a:t>
                </a:r>
                <a:r>
                  <a:rPr lang="en-US" altLang="zh-TW" sz="2400" i="1" dirty="0" err="1"/>
                  <a:t>LBS</a:t>
                </a:r>
                <a:r>
                  <a:rPr lang="en-US" altLang="zh-TW" sz="2400" i="1" baseline="-16000" dirty="0" err="1"/>
                  <a:t>c</a:t>
                </a:r>
                <a:r>
                  <a:rPr lang="en-US" altLang="zh-TW" sz="2400" i="1" baseline="-30000" dirty="0" err="1"/>
                  <a:t>i</a:t>
                </a:r>
                <a:r>
                  <a:rPr lang="en-US" altLang="zh-TW" sz="2400" i="1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 </m:t>
                    </m:r>
                  </m:oMath>
                </a14:m>
                <a:r>
                  <a:rPr lang="en-US" altLang="zh-TW" sz="2400" i="1" dirty="0" err="1"/>
                  <a:t>RBS</a:t>
                </a:r>
                <a:r>
                  <a:rPr lang="en-US" altLang="zh-TW" sz="2400" i="1" baseline="-16000" dirty="0" err="1"/>
                  <a:t>c</a:t>
                </a:r>
                <a:r>
                  <a:rPr lang="en-US" altLang="zh-TW" sz="2400" i="1" baseline="-30000" dirty="0" err="1"/>
                  <a:t>i</a:t>
                </a:r>
                <a:r>
                  <a:rPr lang="en-US" altLang="zh-TW" sz="2400" i="1" dirty="0"/>
                  <a:t> </a:t>
                </a:r>
                <a:r>
                  <a:rPr lang="en-US" altLang="zh-TW" sz="2400" dirty="0"/>
                  <a:t>) </a:t>
                </a: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307" t="-90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746529" y="2509845"/>
            <a:ext cx="1712131" cy="2410134"/>
          </a:xfrm>
          <a:prstGeom prst="rect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814699" y="3200355"/>
            <a:ext cx="130930" cy="1040419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813221" y="3190044"/>
            <a:ext cx="1091715" cy="128764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202094" y="2716207"/>
            <a:ext cx="128766" cy="479004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813205" y="4127465"/>
            <a:ext cx="844697" cy="113314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539454" y="4127467"/>
            <a:ext cx="118463" cy="556263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060434" y="3741174"/>
            <a:ext cx="260104" cy="262679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190502" y="3442435"/>
            <a:ext cx="128766" cy="355390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190505" y="3437270"/>
            <a:ext cx="1023681" cy="123615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075101" y="3437284"/>
            <a:ext cx="139067" cy="566566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539438" y="3684516"/>
            <a:ext cx="254790" cy="319337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5684897" y="3595793"/>
            <a:ext cx="297005" cy="29075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95" b="0" i="1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6130464" y="3375479"/>
            <a:ext cx="297005" cy="29075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95" b="0" i="1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6612873" y="3757813"/>
            <a:ext cx="297005" cy="29075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95" b="0" i="1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" name="文字方塊 18"/>
          <p:cNvSpPr txBox="1"/>
          <p:nvPr/>
        </p:nvSpPr>
        <p:spPr>
          <a:xfrm flipH="1">
            <a:off x="5698035" y="3461874"/>
            <a:ext cx="121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a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6121782" y="3279558"/>
            <a:ext cx="17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b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6602136" y="3649187"/>
            <a:ext cx="17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c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2" name="直線接點 21"/>
          <p:cNvCxnSpPr>
            <a:stCxn id="16" idx="7"/>
            <a:endCxn id="17" idx="2"/>
          </p:cNvCxnSpPr>
          <p:nvPr/>
        </p:nvCxnSpPr>
        <p:spPr>
          <a:xfrm flipV="1">
            <a:off x="5938391" y="3520844"/>
            <a:ext cx="192059" cy="117513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23" name="直線接點 22"/>
          <p:cNvCxnSpPr>
            <a:stCxn id="17" idx="6"/>
            <a:endCxn id="18" idx="1"/>
          </p:cNvCxnSpPr>
          <p:nvPr/>
        </p:nvCxnSpPr>
        <p:spPr>
          <a:xfrm>
            <a:off x="6427469" y="3520856"/>
            <a:ext cx="228899" cy="279537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24" name="直線接點 23"/>
          <p:cNvCxnSpPr>
            <a:stCxn id="16" idx="6"/>
            <a:endCxn id="18" idx="2"/>
          </p:cNvCxnSpPr>
          <p:nvPr/>
        </p:nvCxnSpPr>
        <p:spPr>
          <a:xfrm>
            <a:off x="5981902" y="3741170"/>
            <a:ext cx="630971" cy="16202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25" name="矩形 24"/>
          <p:cNvSpPr/>
          <p:nvPr/>
        </p:nvSpPr>
        <p:spPr>
          <a:xfrm>
            <a:off x="7011864" y="2433989"/>
            <a:ext cx="437163" cy="255555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5740694" y="2435761"/>
            <a:ext cx="437163" cy="255377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7" name="左中括弧 26"/>
          <p:cNvSpPr/>
          <p:nvPr/>
        </p:nvSpPr>
        <p:spPr>
          <a:xfrm rot="5400000">
            <a:off x="7167094" y="2131615"/>
            <a:ext cx="126704" cy="437163"/>
          </a:xfrm>
          <a:prstGeom prst="leftBracket">
            <a:avLst>
              <a:gd name="adj" fmla="val 90538"/>
            </a:avLst>
          </a:prstGeom>
          <a:noFill/>
          <a:ln w="28575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1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8" name="文字方塊 27"/>
          <p:cNvSpPr txBox="1"/>
          <p:nvPr/>
        </p:nvSpPr>
        <p:spPr>
          <a:xfrm>
            <a:off x="6910740" y="1772816"/>
            <a:ext cx="973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 err="1">
                <a:solidFill>
                  <a:prstClr val="black"/>
                </a:solidFill>
                <a:latin typeface="Calibri" panose="020F0502020204030204"/>
              </a:rPr>
              <a:t>d</a:t>
            </a:r>
            <a:r>
              <a:rPr lang="en-US" altLang="zh-TW" sz="2400" i="1" baseline="-25000" dirty="0" err="1">
                <a:solidFill>
                  <a:prstClr val="black"/>
                </a:solidFill>
                <a:latin typeface="Calibri" panose="020F0502020204030204"/>
              </a:rPr>
              <a:t>min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左中括弧 28"/>
          <p:cNvSpPr/>
          <p:nvPr/>
        </p:nvSpPr>
        <p:spPr>
          <a:xfrm rot="5400000">
            <a:off x="5891445" y="2139426"/>
            <a:ext cx="126704" cy="437163"/>
          </a:xfrm>
          <a:prstGeom prst="leftBracket">
            <a:avLst>
              <a:gd name="adj" fmla="val 90538"/>
            </a:avLst>
          </a:prstGeom>
          <a:noFill/>
          <a:ln w="28575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1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" name="文字方塊 29"/>
          <p:cNvSpPr txBox="1"/>
          <p:nvPr/>
        </p:nvSpPr>
        <p:spPr>
          <a:xfrm>
            <a:off x="5643636" y="1780627"/>
            <a:ext cx="973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 err="1">
                <a:solidFill>
                  <a:prstClr val="black"/>
                </a:solidFill>
                <a:latin typeface="Calibri" panose="020F0502020204030204"/>
              </a:rPr>
              <a:t>d</a:t>
            </a:r>
            <a:r>
              <a:rPr lang="en-US" altLang="zh-TW" sz="2400" i="1" baseline="-25000" dirty="0" err="1">
                <a:solidFill>
                  <a:prstClr val="black"/>
                </a:solidFill>
                <a:latin typeface="Calibri" panose="020F0502020204030204"/>
              </a:rPr>
              <a:t>min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5413653" y="5038173"/>
            <a:ext cx="1146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i="1" dirty="0" err="1" smtClean="0">
                <a:solidFill>
                  <a:prstClr val="black"/>
                </a:solidFill>
                <a:latin typeface="Calibri" panose="020F0502020204030204"/>
              </a:rPr>
              <a:t>a</a:t>
            </a:r>
            <a:r>
              <a:rPr lang="en-US" altLang="zh-TW" sz="2400" dirty="0" err="1" smtClean="0">
                <a:solidFill>
                  <a:prstClr val="black"/>
                </a:solidFill>
                <a:latin typeface="Calibri" panose="020F0502020204030204"/>
              </a:rPr>
              <a:t>,</a:t>
            </a:r>
            <a:r>
              <a:rPr lang="en-US" altLang="zh-TW" sz="2400" i="1" dirty="0" err="1" smtClean="0">
                <a:solidFill>
                  <a:prstClr val="black"/>
                </a:solidFill>
                <a:latin typeface="Calibri" panose="020F0502020204030204"/>
              </a:rPr>
              <a:t>b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}</a:t>
            </a:r>
          </a:p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LBS</a:t>
            </a:r>
            <a:endParaRPr lang="en-US" altLang="zh-TW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6708304" y="5034790"/>
            <a:ext cx="1081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b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}</a:t>
            </a:r>
          </a:p>
          <a:p>
            <a:pPr algn="ctr"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RBS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6103814" y="5042304"/>
            <a:ext cx="1081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}</a:t>
            </a:r>
          </a:p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OP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1643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Simple Solution </a:t>
            </a:r>
            <a:r>
              <a:rPr lang="en-US" altLang="zh-TW" dirty="0" smtClean="0"/>
              <a:t>Graph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The simple solution graph of </a:t>
                </a:r>
                <a:r>
                  <a:rPr lang="en-US" altLang="zh-TW" i="1" dirty="0" err="1"/>
                  <a:t>P</a:t>
                </a:r>
                <a:r>
                  <a:rPr lang="en-US" altLang="zh-TW" i="1" baseline="-16000" dirty="0" err="1"/>
                  <a:t>c</a:t>
                </a:r>
                <a:r>
                  <a:rPr lang="en-US" altLang="zh-TW" i="1" baseline="-30000" dirty="0" err="1"/>
                  <a:t>i</a:t>
                </a:r>
                <a:r>
                  <a:rPr lang="en-US" altLang="zh-TW" dirty="0"/>
                  <a:t> is defined as a solution graph for </a:t>
                </a:r>
                <a:r>
                  <a:rPr lang="en-US" altLang="zh-TW" i="1" dirty="0" err="1"/>
                  <a:t>LBS</a:t>
                </a:r>
                <a:r>
                  <a:rPr lang="en-US" altLang="zh-TW" i="1" baseline="-16000" dirty="0" err="1"/>
                  <a:t>c</a:t>
                </a:r>
                <a:r>
                  <a:rPr lang="en-US" altLang="zh-TW" i="1" baseline="-30000" dirty="0" err="1"/>
                  <a:t>i</a:t>
                </a:r>
                <a:r>
                  <a:rPr lang="en-US" altLang="zh-TW" i="1" dirty="0"/>
                  <a:t>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 </m:t>
                    </m:r>
                  </m:oMath>
                </a14:m>
                <a:r>
                  <a:rPr lang="en-US" altLang="zh-TW" i="1" dirty="0" smtClean="0"/>
                  <a:t>RBS</a:t>
                </a:r>
                <a:r>
                  <a:rPr lang="en-US" altLang="zh-TW" i="1" baseline="-16000" dirty="0" smtClean="0"/>
                  <a:t>c</a:t>
                </a:r>
                <a:r>
                  <a:rPr lang="en-US" altLang="zh-TW" i="1" baseline="-30000" dirty="0" smtClean="0"/>
                  <a:t>i</a:t>
                </a:r>
              </a:p>
              <a:p>
                <a:pPr lvl="1"/>
                <a:r>
                  <a:rPr lang="en-US" altLang="zh-TW" dirty="0" smtClean="0"/>
                  <a:t>An edge connecting from </a:t>
                </a:r>
                <a:r>
                  <a:rPr lang="en-US" altLang="zh-TW" dirty="0"/>
                  <a:t>a node of </a:t>
                </a:r>
                <a:r>
                  <a:rPr lang="en-US" altLang="zh-TW" i="1" dirty="0" err="1"/>
                  <a:t>LBS</a:t>
                </a:r>
                <a:r>
                  <a:rPr lang="en-US" altLang="zh-TW" i="1" baseline="-16000" dirty="0" err="1"/>
                  <a:t>c</a:t>
                </a:r>
                <a:r>
                  <a:rPr lang="en-US" altLang="zh-TW" i="1" baseline="-30000" dirty="0" err="1"/>
                  <a:t>i</a:t>
                </a:r>
                <a:r>
                  <a:rPr lang="en-US" altLang="zh-TW" dirty="0"/>
                  <a:t> to a node of </a:t>
                </a:r>
                <a:r>
                  <a:rPr lang="en-US" altLang="zh-TW" i="1" dirty="0" err="1" smtClean="0"/>
                  <a:t>RBS</a:t>
                </a:r>
                <a:r>
                  <a:rPr lang="en-US" altLang="zh-TW" i="1" baseline="-16000" dirty="0" err="1" smtClean="0"/>
                  <a:t>c</a:t>
                </a:r>
                <a:r>
                  <a:rPr lang="en-US" altLang="zh-TW" i="1" baseline="-30000" dirty="0" err="1" smtClean="0"/>
                  <a:t>i</a:t>
                </a:r>
                <a:endParaRPr lang="en-US" altLang="zh-TW" i="1" baseline="-30000" dirty="0" smtClean="0"/>
              </a:p>
              <a:p>
                <a:pPr lvl="1"/>
                <a:r>
                  <a:rPr lang="en-US" altLang="zh-TW" dirty="0" smtClean="0"/>
                  <a:t>An </a:t>
                </a:r>
                <a:r>
                  <a:rPr lang="en-US" altLang="zh-TW" dirty="0"/>
                  <a:t>optimal coloring solution of </a:t>
                </a:r>
                <a:r>
                  <a:rPr lang="en-US" altLang="zh-TW" i="1" dirty="0" err="1"/>
                  <a:t>OP</a:t>
                </a:r>
                <a:r>
                  <a:rPr lang="en-US" altLang="zh-TW" i="1" baseline="-16000" dirty="0" err="1"/>
                  <a:t>c</a:t>
                </a:r>
                <a:r>
                  <a:rPr lang="en-US" altLang="zh-TW" i="1" baseline="-30000" dirty="0" err="1"/>
                  <a:t>i</a:t>
                </a:r>
                <a:r>
                  <a:rPr lang="en-US" altLang="zh-TW" dirty="0"/>
                  <a:t> and </a:t>
                </a:r>
                <a:r>
                  <a:rPr lang="en-US" altLang="zh-TW" dirty="0" smtClean="0"/>
                  <a:t>the corresponding cost 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307" t="-90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17</a:t>
            </a:fld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94580" y="3377912"/>
            <a:ext cx="1712131" cy="2410134"/>
          </a:xfrm>
          <a:prstGeom prst="rect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62750" y="4068422"/>
            <a:ext cx="130930" cy="1040419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61272" y="4058111"/>
            <a:ext cx="1091715" cy="128764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50145" y="3584274"/>
            <a:ext cx="128766" cy="479004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61256" y="4995532"/>
            <a:ext cx="844697" cy="113314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487505" y="4995534"/>
            <a:ext cx="118463" cy="556263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08485" y="4609241"/>
            <a:ext cx="260104" cy="262679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38553" y="4310502"/>
            <a:ext cx="128766" cy="355390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138556" y="4305337"/>
            <a:ext cx="1023681" cy="123615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23152" y="4305351"/>
            <a:ext cx="139067" cy="566566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487489" y="4552583"/>
            <a:ext cx="254790" cy="319337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00" b="0" i="1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632948" y="4463860"/>
            <a:ext cx="297005" cy="29075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95" b="0" i="1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1078515" y="4243546"/>
            <a:ext cx="297005" cy="29075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95" b="0" i="1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1464672" y="4561712"/>
            <a:ext cx="297005" cy="29075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02076" tIns="51037" rIns="102076" bIns="510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895" b="0" i="1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9" name="文字方塊 18"/>
          <p:cNvSpPr txBox="1"/>
          <p:nvPr/>
        </p:nvSpPr>
        <p:spPr>
          <a:xfrm flipH="1">
            <a:off x="646086" y="4329941"/>
            <a:ext cx="121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a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1069833" y="4147625"/>
            <a:ext cx="17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b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1453935" y="4453086"/>
            <a:ext cx="17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c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2" name="直線接點 21"/>
          <p:cNvCxnSpPr>
            <a:stCxn id="16" idx="7"/>
            <a:endCxn id="17" idx="2"/>
          </p:cNvCxnSpPr>
          <p:nvPr/>
        </p:nvCxnSpPr>
        <p:spPr>
          <a:xfrm flipV="1">
            <a:off x="886442" y="4388911"/>
            <a:ext cx="192059" cy="117513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23" name="直線接點 22"/>
          <p:cNvCxnSpPr>
            <a:stCxn id="17" idx="6"/>
            <a:endCxn id="18" idx="1"/>
          </p:cNvCxnSpPr>
          <p:nvPr/>
        </p:nvCxnSpPr>
        <p:spPr>
          <a:xfrm>
            <a:off x="1375520" y="4388911"/>
            <a:ext cx="132650" cy="215371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cxnSp>
        <p:nvCxnSpPr>
          <p:cNvPr id="24" name="直線接點 23"/>
          <p:cNvCxnSpPr>
            <a:stCxn id="16" idx="6"/>
            <a:endCxn id="18" idx="2"/>
          </p:cNvCxnSpPr>
          <p:nvPr/>
        </p:nvCxnSpPr>
        <p:spPr>
          <a:xfrm>
            <a:off x="929937" y="4609222"/>
            <a:ext cx="534721" cy="97855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25" name="矩形 24"/>
          <p:cNvSpPr/>
          <p:nvPr/>
        </p:nvSpPr>
        <p:spPr>
          <a:xfrm>
            <a:off x="1959915" y="3302056"/>
            <a:ext cx="437163" cy="255555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688745" y="3303828"/>
            <a:ext cx="437163" cy="255377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7" name="左中括弧 26"/>
          <p:cNvSpPr/>
          <p:nvPr/>
        </p:nvSpPr>
        <p:spPr>
          <a:xfrm rot="5400000">
            <a:off x="2115145" y="2999682"/>
            <a:ext cx="126704" cy="437163"/>
          </a:xfrm>
          <a:prstGeom prst="leftBracket">
            <a:avLst>
              <a:gd name="adj" fmla="val 90538"/>
            </a:avLst>
          </a:prstGeom>
          <a:noFill/>
          <a:ln w="28575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1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8" name="文字方塊 27"/>
          <p:cNvSpPr txBox="1"/>
          <p:nvPr/>
        </p:nvSpPr>
        <p:spPr>
          <a:xfrm>
            <a:off x="1858791" y="2640883"/>
            <a:ext cx="973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 err="1">
                <a:solidFill>
                  <a:prstClr val="black"/>
                </a:solidFill>
                <a:latin typeface="Calibri" panose="020F0502020204030204"/>
              </a:rPr>
              <a:t>d</a:t>
            </a:r>
            <a:r>
              <a:rPr lang="en-US" altLang="zh-TW" sz="2400" i="1" baseline="-25000" dirty="0" err="1">
                <a:solidFill>
                  <a:prstClr val="black"/>
                </a:solidFill>
                <a:latin typeface="Calibri" panose="020F0502020204030204"/>
              </a:rPr>
              <a:t>min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左中括弧 28"/>
          <p:cNvSpPr/>
          <p:nvPr/>
        </p:nvSpPr>
        <p:spPr>
          <a:xfrm rot="5400000">
            <a:off x="839496" y="3007493"/>
            <a:ext cx="126704" cy="437163"/>
          </a:xfrm>
          <a:prstGeom prst="leftBracket">
            <a:avLst>
              <a:gd name="adj" fmla="val 90538"/>
            </a:avLst>
          </a:prstGeom>
          <a:noFill/>
          <a:ln w="28575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320" b="0" i="1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" name="文字方塊 29"/>
          <p:cNvSpPr txBox="1"/>
          <p:nvPr/>
        </p:nvSpPr>
        <p:spPr>
          <a:xfrm>
            <a:off x="591687" y="2648694"/>
            <a:ext cx="973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 err="1">
                <a:solidFill>
                  <a:prstClr val="black"/>
                </a:solidFill>
                <a:latin typeface="Calibri" panose="020F0502020204030204"/>
              </a:rPr>
              <a:t>d</a:t>
            </a:r>
            <a:r>
              <a:rPr lang="en-US" altLang="zh-TW" sz="2400" i="1" baseline="-25000" dirty="0" err="1">
                <a:solidFill>
                  <a:prstClr val="black"/>
                </a:solidFill>
                <a:latin typeface="Calibri" panose="020F0502020204030204"/>
              </a:rPr>
              <a:t>min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361704" y="5906240"/>
            <a:ext cx="1146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i="1" dirty="0" err="1" smtClean="0">
                <a:solidFill>
                  <a:prstClr val="black"/>
                </a:solidFill>
                <a:latin typeface="Calibri" panose="020F0502020204030204"/>
              </a:rPr>
              <a:t>a</a:t>
            </a:r>
            <a:r>
              <a:rPr lang="en-US" altLang="zh-TW" sz="2400" dirty="0" err="1" smtClean="0">
                <a:solidFill>
                  <a:prstClr val="black"/>
                </a:solidFill>
                <a:latin typeface="Calibri" panose="020F0502020204030204"/>
              </a:rPr>
              <a:t>,</a:t>
            </a:r>
            <a:r>
              <a:rPr lang="en-US" altLang="zh-TW" sz="2400" i="1" dirty="0" err="1" smtClean="0">
                <a:solidFill>
                  <a:prstClr val="black"/>
                </a:solidFill>
                <a:latin typeface="Calibri" panose="020F0502020204030204"/>
              </a:rPr>
              <a:t>b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}</a:t>
            </a:r>
          </a:p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LBS</a:t>
            </a:r>
            <a:endParaRPr lang="en-US" altLang="zh-TW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1656355" y="5902857"/>
            <a:ext cx="1081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b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}</a:t>
            </a:r>
          </a:p>
          <a:p>
            <a:pPr algn="ctr" defTabSz="162306"/>
            <a:r>
              <a:rPr lang="en-US" altLang="zh-TW" sz="2400" dirty="0">
                <a:solidFill>
                  <a:prstClr val="black"/>
                </a:solidFill>
                <a:latin typeface="Calibri" panose="020F0502020204030204"/>
              </a:rPr>
              <a:t>RBS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文字方塊 32"/>
          <p:cNvSpPr txBox="1"/>
          <p:nvPr/>
        </p:nvSpPr>
        <p:spPr>
          <a:xfrm>
            <a:off x="1051865" y="5910371"/>
            <a:ext cx="1081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400" i="1" dirty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}</a:t>
            </a:r>
          </a:p>
          <a:p>
            <a:pPr algn="ctr"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OP</a:t>
            </a:r>
            <a:endParaRPr lang="zh-TW" alt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橢圓 33"/>
          <p:cNvSpPr/>
          <p:nvPr/>
        </p:nvSpPr>
        <p:spPr>
          <a:xfrm>
            <a:off x="3474297" y="4134051"/>
            <a:ext cx="620725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5" name="橢圓 34"/>
          <p:cNvSpPr/>
          <p:nvPr/>
        </p:nvSpPr>
        <p:spPr>
          <a:xfrm>
            <a:off x="3474289" y="5671031"/>
            <a:ext cx="620725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6" name="橢圓 35"/>
          <p:cNvSpPr/>
          <p:nvPr/>
        </p:nvSpPr>
        <p:spPr>
          <a:xfrm>
            <a:off x="3474299" y="3820749"/>
            <a:ext cx="620725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7" name="橢圓 36"/>
          <p:cNvSpPr/>
          <p:nvPr/>
        </p:nvSpPr>
        <p:spPr>
          <a:xfrm>
            <a:off x="3474299" y="3517939"/>
            <a:ext cx="620725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8" name="橢圓 37"/>
          <p:cNvSpPr/>
          <p:nvPr/>
        </p:nvSpPr>
        <p:spPr>
          <a:xfrm>
            <a:off x="3474297" y="3222813"/>
            <a:ext cx="620725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9" name="橢圓 38"/>
          <p:cNvSpPr/>
          <p:nvPr/>
        </p:nvSpPr>
        <p:spPr>
          <a:xfrm>
            <a:off x="3474292" y="5353376"/>
            <a:ext cx="620725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0" name="橢圓 39"/>
          <p:cNvSpPr/>
          <p:nvPr/>
        </p:nvSpPr>
        <p:spPr>
          <a:xfrm>
            <a:off x="3474294" y="5040074"/>
            <a:ext cx="620725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" name="橢圓 40"/>
          <p:cNvSpPr/>
          <p:nvPr/>
        </p:nvSpPr>
        <p:spPr>
          <a:xfrm>
            <a:off x="3474294" y="4737264"/>
            <a:ext cx="620725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2" name="橢圓 41"/>
          <p:cNvSpPr/>
          <p:nvPr/>
        </p:nvSpPr>
        <p:spPr>
          <a:xfrm>
            <a:off x="3474292" y="4442138"/>
            <a:ext cx="620725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3" name="橢圓 42"/>
          <p:cNvSpPr/>
          <p:nvPr/>
        </p:nvSpPr>
        <p:spPr>
          <a:xfrm>
            <a:off x="4993532" y="4433701"/>
            <a:ext cx="263136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4" name="橢圓 43"/>
          <p:cNvSpPr/>
          <p:nvPr/>
        </p:nvSpPr>
        <p:spPr>
          <a:xfrm>
            <a:off x="4993532" y="4726110"/>
            <a:ext cx="263136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5" name="橢圓 44"/>
          <p:cNvSpPr/>
          <p:nvPr/>
        </p:nvSpPr>
        <p:spPr>
          <a:xfrm>
            <a:off x="4993532" y="4131038"/>
            <a:ext cx="263136" cy="253776"/>
          </a:xfrm>
          <a:prstGeom prst="ellips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cxnSp>
        <p:nvCxnSpPr>
          <p:cNvPr id="46" name="直線單箭頭接點 45"/>
          <p:cNvCxnSpPr>
            <a:stCxn id="42" idx="6"/>
            <a:endCxn id="43" idx="2"/>
          </p:cNvCxnSpPr>
          <p:nvPr/>
        </p:nvCxnSpPr>
        <p:spPr>
          <a:xfrm flipV="1">
            <a:off x="4095017" y="4560588"/>
            <a:ext cx="898515" cy="8437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cxnSp>
        <p:nvCxnSpPr>
          <p:cNvPr id="47" name="直線單箭頭接點 46"/>
          <p:cNvCxnSpPr>
            <a:stCxn id="38" idx="6"/>
            <a:endCxn id="45" idx="2"/>
          </p:cNvCxnSpPr>
          <p:nvPr/>
        </p:nvCxnSpPr>
        <p:spPr>
          <a:xfrm>
            <a:off x="4095022" y="3349700"/>
            <a:ext cx="898509" cy="908226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cxnSp>
        <p:nvCxnSpPr>
          <p:cNvPr id="48" name="直線單箭頭接點 47"/>
          <p:cNvCxnSpPr>
            <a:stCxn id="37" idx="6"/>
            <a:endCxn id="43" idx="2"/>
          </p:cNvCxnSpPr>
          <p:nvPr/>
        </p:nvCxnSpPr>
        <p:spPr>
          <a:xfrm>
            <a:off x="4095025" y="3644828"/>
            <a:ext cx="898507" cy="915761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cxnSp>
        <p:nvCxnSpPr>
          <p:cNvPr id="49" name="直線單箭頭接點 48"/>
          <p:cNvCxnSpPr>
            <a:stCxn id="36" idx="6"/>
            <a:endCxn id="44" idx="2"/>
          </p:cNvCxnSpPr>
          <p:nvPr/>
        </p:nvCxnSpPr>
        <p:spPr>
          <a:xfrm>
            <a:off x="4095025" y="3947638"/>
            <a:ext cx="898507" cy="905361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cxnSp>
        <p:nvCxnSpPr>
          <p:cNvPr id="50" name="直線單箭頭接點 49"/>
          <p:cNvCxnSpPr>
            <a:stCxn id="34" idx="6"/>
            <a:endCxn id="45" idx="2"/>
          </p:cNvCxnSpPr>
          <p:nvPr/>
        </p:nvCxnSpPr>
        <p:spPr>
          <a:xfrm flipV="1">
            <a:off x="4095022" y="4257926"/>
            <a:ext cx="898509" cy="3012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cxnSp>
        <p:nvCxnSpPr>
          <p:cNvPr id="51" name="直線單箭頭接點 50"/>
          <p:cNvCxnSpPr>
            <a:stCxn id="41" idx="6"/>
            <a:endCxn id="44" idx="2"/>
          </p:cNvCxnSpPr>
          <p:nvPr/>
        </p:nvCxnSpPr>
        <p:spPr>
          <a:xfrm flipV="1">
            <a:off x="4095019" y="4852999"/>
            <a:ext cx="898512" cy="11154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cxnSp>
        <p:nvCxnSpPr>
          <p:cNvPr id="52" name="直線單箭頭接點 51"/>
          <p:cNvCxnSpPr>
            <a:stCxn id="40" idx="6"/>
            <a:endCxn id="45" idx="2"/>
          </p:cNvCxnSpPr>
          <p:nvPr/>
        </p:nvCxnSpPr>
        <p:spPr>
          <a:xfrm flipV="1">
            <a:off x="4095019" y="4257926"/>
            <a:ext cx="898512" cy="909036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cxnSp>
        <p:nvCxnSpPr>
          <p:cNvPr id="53" name="直線單箭頭接點 52"/>
          <p:cNvCxnSpPr>
            <a:stCxn id="39" idx="6"/>
            <a:endCxn id="43" idx="2"/>
          </p:cNvCxnSpPr>
          <p:nvPr/>
        </p:nvCxnSpPr>
        <p:spPr>
          <a:xfrm flipV="1">
            <a:off x="4095017" y="4560588"/>
            <a:ext cx="898515" cy="919675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cxnSp>
        <p:nvCxnSpPr>
          <p:cNvPr id="54" name="直線單箭頭接點 53"/>
          <p:cNvCxnSpPr>
            <a:stCxn id="35" idx="6"/>
            <a:endCxn id="44" idx="2"/>
          </p:cNvCxnSpPr>
          <p:nvPr/>
        </p:nvCxnSpPr>
        <p:spPr>
          <a:xfrm flipV="1">
            <a:off x="4095015" y="4852999"/>
            <a:ext cx="898517" cy="944920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sp>
        <p:nvSpPr>
          <p:cNvPr id="55" name="文字方塊 54"/>
          <p:cNvSpPr txBox="1"/>
          <p:nvPr/>
        </p:nvSpPr>
        <p:spPr>
          <a:xfrm>
            <a:off x="3531838" y="3442034"/>
            <a:ext cx="84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1,2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3531838" y="3753837"/>
            <a:ext cx="84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1,3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7" name="文字方塊 56"/>
          <p:cNvSpPr txBox="1"/>
          <p:nvPr/>
        </p:nvSpPr>
        <p:spPr>
          <a:xfrm>
            <a:off x="3525497" y="3145170"/>
            <a:ext cx="84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1,1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3525497" y="4062877"/>
            <a:ext cx="84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2,1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3533482" y="4977214"/>
            <a:ext cx="84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3,1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3527141" y="4368547"/>
            <a:ext cx="84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2,2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3527141" y="5286254"/>
            <a:ext cx="84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3,2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3531430" y="4657801"/>
            <a:ext cx="84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2,3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3525497" y="5604439"/>
            <a:ext cx="843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3,3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4" name="文字方塊 63"/>
          <p:cNvSpPr txBox="1"/>
          <p:nvPr/>
        </p:nvSpPr>
        <p:spPr>
          <a:xfrm>
            <a:off x="4971807" y="4657801"/>
            <a:ext cx="505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3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5" name="文字方塊 64"/>
          <p:cNvSpPr txBox="1"/>
          <p:nvPr/>
        </p:nvSpPr>
        <p:spPr>
          <a:xfrm>
            <a:off x="4968361" y="4351499"/>
            <a:ext cx="505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6" name="文字方塊 65"/>
          <p:cNvSpPr txBox="1"/>
          <p:nvPr/>
        </p:nvSpPr>
        <p:spPr>
          <a:xfrm>
            <a:off x="4966717" y="4053732"/>
            <a:ext cx="505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1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67" name="直線單箭頭接點 66"/>
          <p:cNvCxnSpPr/>
          <p:nvPr/>
        </p:nvCxnSpPr>
        <p:spPr>
          <a:xfrm>
            <a:off x="5739763" y="4477449"/>
            <a:ext cx="836687" cy="0"/>
          </a:xfrm>
          <a:prstGeom prst="straightConnector1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tailEnd type="arrow" w="med" len="med"/>
          </a:ln>
          <a:effectLst/>
        </p:spPr>
      </p:cxnSp>
      <p:sp>
        <p:nvSpPr>
          <p:cNvPr id="68" name="文字方塊 67"/>
          <p:cNvSpPr txBox="1"/>
          <p:nvPr/>
        </p:nvSpPr>
        <p:spPr>
          <a:xfrm>
            <a:off x="5363197" y="4442138"/>
            <a:ext cx="28707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srgbClr val="0070C0"/>
                </a:solidFill>
                <a:latin typeface="Calibri" panose="020F0502020204030204"/>
              </a:rPr>
              <a:t>An edge records an optimal </a:t>
            </a:r>
            <a:r>
              <a:rPr lang="en-US" altLang="zh-TW" sz="2000" dirty="0" smtClean="0">
                <a:solidFill>
                  <a:srgbClr val="0070C0"/>
                </a:solidFill>
                <a:latin typeface="Calibri" panose="020F0502020204030204"/>
              </a:rPr>
              <a:t>coloring solution </a:t>
            </a:r>
            <a:r>
              <a:rPr lang="en-US" altLang="zh-TW" sz="2000" dirty="0">
                <a:solidFill>
                  <a:srgbClr val="0070C0"/>
                </a:solidFill>
                <a:latin typeface="Calibri" panose="020F0502020204030204"/>
              </a:rPr>
              <a:t>and the </a:t>
            </a:r>
            <a:r>
              <a:rPr lang="en-US" altLang="zh-TW" sz="2000" dirty="0" smtClean="0">
                <a:solidFill>
                  <a:srgbClr val="0070C0"/>
                </a:solidFill>
                <a:latin typeface="Calibri" panose="020F0502020204030204"/>
              </a:rPr>
              <a:t>corresponding </a:t>
            </a:r>
            <a:r>
              <a:rPr lang="en-US" altLang="zh-TW" sz="2000" dirty="0">
                <a:solidFill>
                  <a:srgbClr val="0070C0"/>
                </a:solidFill>
                <a:latin typeface="Calibri" panose="020F0502020204030204"/>
              </a:rPr>
              <a:t>cost </a:t>
            </a:r>
            <a:r>
              <a:rPr lang="en-US" altLang="zh-TW" sz="2000" dirty="0" smtClean="0">
                <a:solidFill>
                  <a:srgbClr val="0070C0"/>
                </a:solidFill>
                <a:latin typeface="Calibri" panose="020F0502020204030204"/>
              </a:rPr>
              <a:t>for the OP = {</a:t>
            </a:r>
            <a:r>
              <a:rPr lang="en-US" altLang="zh-TW" sz="2000" i="1" dirty="0" smtClean="0">
                <a:solidFill>
                  <a:srgbClr val="0070C0"/>
                </a:solidFill>
                <a:latin typeface="Calibri" panose="020F0502020204030204"/>
              </a:rPr>
              <a:t>c</a:t>
            </a:r>
            <a:r>
              <a:rPr lang="en-US" altLang="zh-TW" sz="2000" dirty="0" smtClean="0">
                <a:solidFill>
                  <a:srgbClr val="0070C0"/>
                </a:solidFill>
                <a:latin typeface="Calibri" panose="020F0502020204030204"/>
              </a:rPr>
              <a:t>}</a:t>
            </a:r>
            <a:endParaRPr lang="zh-TW" altLang="en-US" sz="2000" dirty="0">
              <a:solidFill>
                <a:srgbClr val="0070C0"/>
              </a:solidFill>
              <a:latin typeface="Calibri" panose="020F0502020204030204"/>
            </a:endParaRPr>
          </a:p>
        </p:txBody>
      </p:sp>
      <p:sp>
        <p:nvSpPr>
          <p:cNvPr id="69" name="文字方塊 68"/>
          <p:cNvSpPr txBox="1"/>
          <p:nvPr/>
        </p:nvSpPr>
        <p:spPr>
          <a:xfrm>
            <a:off x="3424564" y="6053226"/>
            <a:ext cx="1010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000" i="1" dirty="0" err="1" smtClean="0">
                <a:solidFill>
                  <a:prstClr val="black"/>
                </a:solidFill>
                <a:latin typeface="Calibri" panose="020F0502020204030204"/>
              </a:rPr>
              <a:t>a</a:t>
            </a:r>
            <a:r>
              <a:rPr lang="en-US" altLang="zh-TW" sz="2000" dirty="0" err="1" smtClean="0">
                <a:solidFill>
                  <a:prstClr val="black"/>
                </a:solidFill>
                <a:latin typeface="Calibri" panose="020F0502020204030204"/>
              </a:rPr>
              <a:t>,</a:t>
            </a:r>
            <a:r>
              <a:rPr lang="en-US" altLang="zh-TW" sz="2000" i="1" dirty="0" err="1" smtClean="0">
                <a:solidFill>
                  <a:prstClr val="black"/>
                </a:solidFill>
                <a:latin typeface="Calibri" panose="020F0502020204030204"/>
              </a:rPr>
              <a:t>b</a:t>
            </a:r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}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0" name="文字方塊 69"/>
          <p:cNvSpPr txBox="1"/>
          <p:nvPr/>
        </p:nvSpPr>
        <p:spPr>
          <a:xfrm>
            <a:off x="4946587" y="6047979"/>
            <a:ext cx="5260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{</a:t>
            </a:r>
            <a:r>
              <a:rPr lang="en-US" altLang="zh-TW" sz="2000" i="1" dirty="0" smtClean="0">
                <a:solidFill>
                  <a:prstClr val="black"/>
                </a:solidFill>
                <a:latin typeface="Calibri" panose="020F0502020204030204"/>
              </a:rPr>
              <a:t>b</a:t>
            </a:r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}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1" name="文字方塊 70"/>
          <p:cNvSpPr txBox="1"/>
          <p:nvPr/>
        </p:nvSpPr>
        <p:spPr>
          <a:xfrm>
            <a:off x="7745328" y="5717772"/>
            <a:ext cx="1961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 12   </a:t>
            </a:r>
            <a:endParaRPr lang="zh-TW" altLang="en-US" sz="2000" baseline="30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2" name="文字方塊 71"/>
          <p:cNvSpPr txBox="1"/>
          <p:nvPr/>
        </p:nvSpPr>
        <p:spPr>
          <a:xfrm>
            <a:off x="7758677" y="6052727"/>
            <a:ext cx="19978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 9    </a:t>
            </a:r>
            <a:endParaRPr lang="zh-TW" altLang="en-US" sz="2000" baseline="30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3" name="文字方塊 72"/>
          <p:cNvSpPr txBox="1"/>
          <p:nvPr/>
        </p:nvSpPr>
        <p:spPr>
          <a:xfrm>
            <a:off x="4387538" y="3291300"/>
            <a:ext cx="124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(</a:t>
            </a:r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{2} , 0)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74" name="肘形接點 73"/>
          <p:cNvCxnSpPr/>
          <p:nvPr/>
        </p:nvCxnSpPr>
        <p:spPr>
          <a:xfrm flipV="1">
            <a:off x="4628280" y="3236262"/>
            <a:ext cx="1074603" cy="138203"/>
          </a:xfrm>
          <a:prstGeom prst="bentConnector3">
            <a:avLst>
              <a:gd name="adj1" fmla="val 691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arrow" w="med" len="med"/>
          </a:ln>
          <a:effectLst/>
        </p:spPr>
      </p:cxnSp>
      <p:sp>
        <p:nvSpPr>
          <p:cNvPr id="75" name="文字方塊 74"/>
          <p:cNvSpPr txBox="1"/>
          <p:nvPr/>
        </p:nvSpPr>
        <p:spPr>
          <a:xfrm>
            <a:off x="5706269" y="3022758"/>
            <a:ext cx="252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coloring solution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76" name="肘形接點 75"/>
          <p:cNvCxnSpPr/>
          <p:nvPr/>
        </p:nvCxnSpPr>
        <p:spPr>
          <a:xfrm>
            <a:off x="5114114" y="3613307"/>
            <a:ext cx="588769" cy="111625"/>
          </a:xfrm>
          <a:prstGeom prst="bentConnector3">
            <a:avLst>
              <a:gd name="adj1" fmla="val 1686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arrow" w="med" len="med"/>
          </a:ln>
          <a:effectLst/>
        </p:spPr>
      </p:cxnSp>
      <p:sp>
        <p:nvSpPr>
          <p:cNvPr id="77" name="文字方塊 76"/>
          <p:cNvSpPr txBox="1"/>
          <p:nvPr/>
        </p:nvSpPr>
        <p:spPr>
          <a:xfrm>
            <a:off x="5679187" y="3489611"/>
            <a:ext cx="28429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>
                <a:solidFill>
                  <a:prstClr val="black"/>
                </a:solidFill>
                <a:latin typeface="Calibri" panose="020F0502020204030204"/>
              </a:rPr>
              <a:t>corresponding cost</a:t>
            </a:r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8" name="弧形 77"/>
          <p:cNvSpPr/>
          <p:nvPr/>
        </p:nvSpPr>
        <p:spPr>
          <a:xfrm rot="20838473">
            <a:off x="3750763" y="4051278"/>
            <a:ext cx="1623223" cy="452550"/>
          </a:xfrm>
          <a:prstGeom prst="arc">
            <a:avLst>
              <a:gd name="adj1" fmla="val 16200000"/>
              <a:gd name="adj2" fmla="val 21177560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arrow" w="med" len="med"/>
          </a:ln>
          <a:effectLst/>
        </p:spPr>
        <p:txBody>
          <a:bodyPr rtlCol="0" anchor="ctr"/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0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9" name="文字方塊 78"/>
          <p:cNvSpPr txBox="1"/>
          <p:nvPr/>
        </p:nvSpPr>
        <p:spPr>
          <a:xfrm>
            <a:off x="5224778" y="3809681"/>
            <a:ext cx="124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000" dirty="0" smtClean="0">
                <a:solidFill>
                  <a:prstClr val="black"/>
                </a:solidFill>
                <a:latin typeface="Calibri" panose="020F0502020204030204"/>
              </a:rPr>
              <a:t>({3} , 0)</a:t>
            </a:r>
            <a:endParaRPr lang="zh-TW" altLang="en-US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0" name="文字方塊 79"/>
          <p:cNvSpPr txBox="1"/>
          <p:nvPr/>
        </p:nvSpPr>
        <p:spPr>
          <a:xfrm>
            <a:off x="3865769" y="2844142"/>
            <a:ext cx="48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 smtClean="0">
                <a:solidFill>
                  <a:prstClr val="black"/>
                </a:solidFill>
                <a:latin typeface="Calibri" panose="020F0502020204030204"/>
              </a:rPr>
              <a:t>v</a:t>
            </a:r>
            <a:r>
              <a:rPr lang="en-US" altLang="zh-TW" sz="2400" i="1" baseline="-25000" dirty="0">
                <a:solidFill>
                  <a:prstClr val="black"/>
                </a:solidFill>
                <a:latin typeface="Calibri" panose="020F0502020204030204"/>
              </a:rPr>
              <a:t>1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文字方塊 80"/>
          <p:cNvSpPr txBox="1"/>
          <p:nvPr/>
        </p:nvSpPr>
        <p:spPr>
          <a:xfrm>
            <a:off x="5235616" y="4047455"/>
            <a:ext cx="48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i="1" dirty="0" smtClean="0">
                <a:solidFill>
                  <a:prstClr val="black"/>
                </a:solidFill>
                <a:latin typeface="Calibri" panose="020F0502020204030204"/>
              </a:rPr>
              <a:t>v</a:t>
            </a:r>
            <a:r>
              <a:rPr lang="en-US" altLang="zh-TW" sz="2400" i="1" baseline="-25000" dirty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2" name="文字方塊 81"/>
          <p:cNvSpPr txBox="1"/>
          <p:nvPr/>
        </p:nvSpPr>
        <p:spPr>
          <a:xfrm>
            <a:off x="5579079" y="5708616"/>
            <a:ext cx="2864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#nodes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39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83" name="文字方塊 82"/>
          <p:cNvSpPr txBox="1"/>
          <p:nvPr/>
        </p:nvSpPr>
        <p:spPr>
          <a:xfrm>
            <a:off x="5580112" y="6053226"/>
            <a:ext cx="2505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#edges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36 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84" name="向右箭號 83"/>
          <p:cNvSpPr/>
          <p:nvPr/>
        </p:nvSpPr>
        <p:spPr>
          <a:xfrm>
            <a:off x="7164288" y="5900935"/>
            <a:ext cx="504056" cy="3045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67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群組 16"/>
          <p:cNvGrpSpPr/>
          <p:nvPr/>
        </p:nvGrpSpPr>
        <p:grpSpPr>
          <a:xfrm>
            <a:off x="721580" y="2702472"/>
            <a:ext cx="7305328" cy="3686696"/>
            <a:chOff x="721580" y="2702472"/>
            <a:chExt cx="7305328" cy="3686696"/>
          </a:xfrm>
        </p:grpSpPr>
        <p:grpSp>
          <p:nvGrpSpPr>
            <p:cNvPr id="12" name="群組 11"/>
            <p:cNvGrpSpPr/>
            <p:nvPr/>
          </p:nvGrpSpPr>
          <p:grpSpPr>
            <a:xfrm>
              <a:off x="721580" y="2702472"/>
              <a:ext cx="7305328" cy="3686696"/>
              <a:chOff x="721580" y="2702472"/>
              <a:chExt cx="7305328" cy="3686696"/>
            </a:xfrm>
          </p:grpSpPr>
          <p:pic>
            <p:nvPicPr>
              <p:cNvPr id="5" name="圖片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21580" y="2702472"/>
                <a:ext cx="7305328" cy="3552786"/>
              </a:xfrm>
              <a:prstGeom prst="rect">
                <a:avLst/>
              </a:prstGeom>
            </p:spPr>
          </p:pic>
          <p:sp>
            <p:nvSpPr>
              <p:cNvPr id="9" name="圓角矩形 8"/>
              <p:cNvSpPr/>
              <p:nvPr/>
            </p:nvSpPr>
            <p:spPr>
              <a:xfrm>
                <a:off x="721580" y="5885112"/>
                <a:ext cx="538052" cy="50405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1" name="圓角矩形 10"/>
              <p:cNvSpPr/>
              <p:nvPr/>
            </p:nvSpPr>
            <p:spPr>
              <a:xfrm>
                <a:off x="4499992" y="5877272"/>
                <a:ext cx="538052" cy="504056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3" name="圓角矩形 12"/>
            <p:cNvSpPr/>
            <p:nvPr/>
          </p:nvSpPr>
          <p:spPr>
            <a:xfrm>
              <a:off x="5148813" y="4865240"/>
              <a:ext cx="1704613" cy="65199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Reduced Simple Solution </a:t>
            </a:r>
            <a:r>
              <a:rPr lang="en-US" altLang="zh-TW" dirty="0" smtClean="0"/>
              <a:t>Graph (1/5)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If </a:t>
            </a:r>
            <a:r>
              <a:rPr lang="en-US" altLang="zh-TW" dirty="0" smtClean="0"/>
              <a:t>the</a:t>
            </a:r>
            <a:r>
              <a:rPr lang="zh-TW" altLang="en-US" dirty="0" smtClean="0"/>
              <a:t> </a:t>
            </a:r>
            <a:r>
              <a:rPr lang="en-US" altLang="zh-TW" dirty="0" smtClean="0"/>
              <a:t>LBS </a:t>
            </a:r>
            <a:r>
              <a:rPr lang="en-US" altLang="zh-TW" dirty="0"/>
              <a:t>has </a:t>
            </a:r>
            <a:r>
              <a:rPr lang="en-US" altLang="zh-TW" i="1" dirty="0"/>
              <a:t>n</a:t>
            </a:r>
            <a:r>
              <a:rPr lang="en-US" altLang="zh-TW" dirty="0"/>
              <a:t> polygons and the RBS has </a:t>
            </a:r>
            <a:r>
              <a:rPr lang="en-US" altLang="zh-TW" i="1" dirty="0"/>
              <a:t>m</a:t>
            </a:r>
            <a:r>
              <a:rPr lang="en-US" altLang="zh-TW" dirty="0"/>
              <a:t> polygons, the </a:t>
            </a:r>
            <a:r>
              <a:rPr lang="en-US" altLang="zh-TW" dirty="0" smtClean="0"/>
              <a:t>number </a:t>
            </a:r>
            <a:r>
              <a:rPr lang="en-US" altLang="zh-TW" dirty="0"/>
              <a:t>of the edges between them could be up to </a:t>
            </a:r>
            <a:r>
              <a:rPr lang="en-US" altLang="zh-TW" dirty="0" smtClean="0">
                <a:solidFill>
                  <a:srgbClr val="FF0000"/>
                </a:solidFill>
              </a:rPr>
              <a:t>3</a:t>
            </a:r>
            <a:r>
              <a:rPr lang="en-US" altLang="zh-TW" i="1" baseline="30000" dirty="0" smtClean="0">
                <a:solidFill>
                  <a:srgbClr val="FF0000"/>
                </a:solidFill>
              </a:rPr>
              <a:t>m+n</a:t>
            </a: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4214882" y="2957028"/>
            <a:ext cx="1101080" cy="20882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6639762" y="2520697"/>
            <a:ext cx="1496150" cy="25644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4864605" y="251991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 smtClean="0">
                <a:solidFill>
                  <a:srgbClr val="FF0000"/>
                </a:solidFill>
              </a:rPr>
              <a:t>3</a:t>
            </a:r>
            <a:r>
              <a:rPr lang="en-US" altLang="zh-TW" sz="2400" b="1" baseline="30000" dirty="0">
                <a:solidFill>
                  <a:srgbClr val="FF0000"/>
                </a:solidFill>
              </a:rPr>
              <a:t>2</a:t>
            </a:r>
            <a:endParaRPr lang="zh-TW" altLang="en-US" sz="2400" b="1" baseline="30000" dirty="0">
              <a:solidFill>
                <a:srgbClr val="FF0000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933009" y="2433881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 smtClean="0">
                <a:solidFill>
                  <a:srgbClr val="FF0000"/>
                </a:solidFill>
              </a:rPr>
              <a:t>3</a:t>
            </a:r>
            <a:r>
              <a:rPr lang="en-US" altLang="zh-TW" sz="2400" b="1" baseline="30000" dirty="0">
                <a:solidFill>
                  <a:srgbClr val="FF0000"/>
                </a:solidFill>
              </a:rPr>
              <a:t>3</a:t>
            </a:r>
            <a:endParaRPr lang="zh-TW" altLang="en-US" sz="2400" b="1" baseline="30000" dirty="0">
              <a:solidFill>
                <a:srgbClr val="FF0000"/>
              </a:solidFill>
            </a:endParaRPr>
          </a:p>
        </p:txBody>
      </p:sp>
      <p:grpSp>
        <p:nvGrpSpPr>
          <p:cNvPr id="16" name="群組 15"/>
          <p:cNvGrpSpPr/>
          <p:nvPr/>
        </p:nvGrpSpPr>
        <p:grpSpPr>
          <a:xfrm>
            <a:off x="5262939" y="4865240"/>
            <a:ext cx="3701549" cy="774739"/>
            <a:chOff x="8430700" y="2358620"/>
            <a:chExt cx="3701549" cy="774739"/>
          </a:xfrm>
        </p:grpSpPr>
        <p:sp>
          <p:nvSpPr>
            <p:cNvPr id="14" name="文字方塊 13"/>
            <p:cNvSpPr txBox="1"/>
            <p:nvPr/>
          </p:nvSpPr>
          <p:spPr>
            <a:xfrm>
              <a:off x="8430700" y="2358620"/>
              <a:ext cx="325234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b="1" dirty="0">
                  <a:latin typeface="Calibri" panose="020F0502020204030204" pitchFamily="34" charset="0"/>
                </a:rPr>
                <a:t>#nodes = </a:t>
              </a:r>
              <a:r>
                <a:rPr lang="en-US" altLang="zh-TW" sz="2200" b="1" dirty="0" smtClean="0">
                  <a:latin typeface="Calibri" panose="020F0502020204030204" pitchFamily="34" charset="0"/>
                </a:rPr>
                <a:t>36  </a:t>
              </a:r>
              <a:endParaRPr lang="zh-TW" altLang="en-US" sz="2200" b="1" baseline="30000" dirty="0">
                <a:latin typeface="Calibri" panose="020F0502020204030204" pitchFamily="34" charset="0"/>
              </a:endParaRPr>
            </a:p>
          </p:txBody>
        </p:sp>
        <p:sp>
          <p:nvSpPr>
            <p:cNvPr id="15" name="文字方塊 14"/>
            <p:cNvSpPr txBox="1"/>
            <p:nvPr/>
          </p:nvSpPr>
          <p:spPr>
            <a:xfrm>
              <a:off x="8437065" y="2702472"/>
              <a:ext cx="369518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200" b="1" dirty="0">
                  <a:latin typeface="Calibri" panose="020F0502020204030204" pitchFamily="34" charset="0"/>
                </a:rPr>
                <a:t>#edges = </a:t>
              </a:r>
              <a:r>
                <a:rPr lang="en-US" altLang="zh-TW" sz="2200" b="1" dirty="0" smtClean="0">
                  <a:latin typeface="Calibri" panose="020F0502020204030204" pitchFamily="34" charset="0"/>
                </a:rPr>
                <a:t>243    </a:t>
              </a:r>
              <a:endParaRPr lang="zh-TW" altLang="en-US" sz="2200" b="1" baseline="300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082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363272" cy="5421216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Introductions</a:t>
            </a:r>
          </a:p>
          <a:p>
            <a:pPr lvl="1"/>
            <a:r>
              <a:rPr lang="en-US" altLang="zh-TW" sz="2400" dirty="0" smtClean="0"/>
              <a:t>Multiple </a:t>
            </a:r>
            <a:r>
              <a:rPr lang="en-US" altLang="zh-TW" sz="2400" dirty="0"/>
              <a:t>p</a:t>
            </a:r>
            <a:r>
              <a:rPr lang="en-US" altLang="zh-TW" sz="2400" dirty="0" smtClean="0"/>
              <a:t>atterning lithography</a:t>
            </a:r>
          </a:p>
          <a:p>
            <a:pPr lvl="1"/>
            <a:r>
              <a:rPr lang="en-US" altLang="zh-TW" sz="2400" dirty="0" smtClean="0"/>
              <a:t>Motivation</a:t>
            </a:r>
          </a:p>
          <a:p>
            <a:r>
              <a:rPr lang="en-US" altLang="zh-TW" sz="2800" dirty="0" smtClean="0"/>
              <a:t>Problem</a:t>
            </a:r>
          </a:p>
          <a:p>
            <a:pPr lvl="1"/>
            <a:r>
              <a:rPr lang="en-US" altLang="zh-TW" sz="2400" dirty="0" smtClean="0"/>
              <a:t>TPL layout decomposition </a:t>
            </a:r>
          </a:p>
          <a:p>
            <a:r>
              <a:rPr lang="en-US" altLang="zh-TW" sz="2800" dirty="0" smtClean="0"/>
              <a:t>Approach</a:t>
            </a:r>
          </a:p>
          <a:p>
            <a:pPr lvl="1"/>
            <a:r>
              <a:rPr lang="en-US" altLang="zh-TW" sz="2400" dirty="0"/>
              <a:t>Graph </a:t>
            </a:r>
            <a:r>
              <a:rPr lang="en-US" altLang="zh-TW" sz="2400" dirty="0" smtClean="0"/>
              <a:t>model</a:t>
            </a:r>
          </a:p>
          <a:p>
            <a:pPr lvl="1"/>
            <a:r>
              <a:rPr lang="en-US" altLang="zh-TW" sz="2400" dirty="0" smtClean="0"/>
              <a:t>Speed-up</a:t>
            </a:r>
            <a:endParaRPr lang="en-US" altLang="zh-TW" sz="2400" dirty="0"/>
          </a:p>
          <a:p>
            <a:r>
              <a:rPr lang="en-US" altLang="zh-TW" sz="2800" dirty="0" smtClean="0"/>
              <a:t>Experimental Results</a:t>
            </a:r>
          </a:p>
          <a:p>
            <a:r>
              <a:rPr lang="en-US" altLang="zh-TW" sz="2800" dirty="0" smtClean="0"/>
              <a:t>Conclusion</a:t>
            </a:r>
          </a:p>
          <a:p>
            <a:endParaRPr lang="en-US" altLang="zh-TW" sz="2800" dirty="0" smtClean="0"/>
          </a:p>
          <a:p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</a:t>
            </a:fld>
            <a:endParaRPr lang="zh-TW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95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Reduced Simple Solution Graph </a:t>
            </a:r>
            <a:r>
              <a:rPr lang="en-US" altLang="zh-TW" dirty="0" smtClean="0"/>
              <a:t>(2/5)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/>
              <a:t>To reduce the </a:t>
            </a:r>
            <a:r>
              <a:rPr lang="en-US" altLang="zh-TW" sz="2800" dirty="0" smtClean="0"/>
              <a:t>number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of </a:t>
            </a:r>
            <a:r>
              <a:rPr lang="en-US" altLang="zh-TW" sz="2800" dirty="0"/>
              <a:t>the </a:t>
            </a:r>
            <a:r>
              <a:rPr lang="en-US" altLang="zh-TW" sz="2800" dirty="0" smtClean="0"/>
              <a:t>edges</a:t>
            </a:r>
          </a:p>
          <a:p>
            <a:pPr lvl="1"/>
            <a:r>
              <a:rPr lang="en-US" altLang="zh-TW" sz="2400" i="1" dirty="0" smtClean="0"/>
              <a:t>Dummy </a:t>
            </a:r>
            <a:r>
              <a:rPr lang="en-US" altLang="zh-TW" sz="2400" i="1" dirty="0"/>
              <a:t>LBS </a:t>
            </a:r>
            <a:r>
              <a:rPr lang="en-US" altLang="zh-TW" sz="2400" dirty="0" smtClean="0"/>
              <a:t>(DLBS)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for the LBS</a:t>
            </a:r>
          </a:p>
          <a:p>
            <a:pPr lvl="1"/>
            <a:r>
              <a:rPr lang="en-US" altLang="zh-TW" sz="2400" i="1" dirty="0" smtClean="0"/>
              <a:t>Dummy </a:t>
            </a:r>
            <a:r>
              <a:rPr lang="en-US" altLang="zh-TW" sz="2400" i="1" dirty="0"/>
              <a:t>RBS </a:t>
            </a:r>
            <a:r>
              <a:rPr lang="en-US" altLang="zh-TW" sz="2400" dirty="0" smtClean="0"/>
              <a:t>(DRBS</a:t>
            </a:r>
            <a:r>
              <a:rPr lang="en-US" altLang="zh-TW" sz="2400" dirty="0"/>
              <a:t>) for </a:t>
            </a:r>
            <a:r>
              <a:rPr lang="en-US" altLang="zh-TW" sz="2400" dirty="0" smtClean="0"/>
              <a:t>the RBS</a:t>
            </a:r>
          </a:p>
          <a:p>
            <a:pPr lvl="1"/>
            <a:endParaRPr lang="en-US" altLang="zh-TW" sz="2800" dirty="0"/>
          </a:p>
          <a:p>
            <a:r>
              <a:rPr lang="en-US" altLang="zh-TW" sz="2800" dirty="0"/>
              <a:t>The </a:t>
            </a:r>
            <a:r>
              <a:rPr lang="en-US" altLang="zh-TW" sz="2800" dirty="0" smtClean="0"/>
              <a:t>DLBS and DRBS are two subsets </a:t>
            </a:r>
            <a:r>
              <a:rPr lang="en-US" altLang="zh-TW" sz="2800" dirty="0"/>
              <a:t>of </a:t>
            </a:r>
            <a:r>
              <a:rPr lang="en-US" altLang="zh-TW" sz="2800" dirty="0" smtClean="0"/>
              <a:t>LBS and RBS, respectively</a:t>
            </a:r>
          </a:p>
          <a:p>
            <a:r>
              <a:rPr lang="en-US" altLang="zh-TW" sz="2800" dirty="0" smtClean="0"/>
              <a:t>Each </a:t>
            </a:r>
            <a:r>
              <a:rPr lang="en-US" altLang="zh-TW" sz="2800" dirty="0"/>
              <a:t>polygon in the DLBS (DRBS) might cause a coloring conflict with at least a polygon in R</a:t>
            </a:r>
            <a:r>
              <a:rPr lang="en-US" altLang="zh-TW" sz="2800" i="1" dirty="0"/>
              <a:t>BS</a:t>
            </a:r>
            <a:r>
              <a:rPr lang="en-US" altLang="zh-TW" sz="2800" dirty="0"/>
              <a:t> (LBS) or </a:t>
            </a:r>
            <a:r>
              <a:rPr lang="en-US" altLang="zh-TW" sz="2800" dirty="0" smtClean="0"/>
              <a:t>OP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27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Reduced Simple Solution Graph </a:t>
            </a:r>
            <a:r>
              <a:rPr lang="en-US" altLang="zh-TW" dirty="0" smtClean="0"/>
              <a:t>(3/5)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55960" y="2564904"/>
            <a:ext cx="2872308" cy="3879873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20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3084115" y="4335902"/>
            <a:ext cx="610984" cy="2497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3077210" y="3746385"/>
            <a:ext cx="610984" cy="2497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3077216" y="3269400"/>
            <a:ext cx="610984" cy="2497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7510022" y="3246054"/>
            <a:ext cx="908820" cy="26211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7524748" y="3580779"/>
            <a:ext cx="908820" cy="26211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7524750" y="3906612"/>
            <a:ext cx="908820" cy="26211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7524750" y="4240148"/>
            <a:ext cx="908820" cy="26211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7545553" y="4757634"/>
            <a:ext cx="908820" cy="26211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4517599" y="3820465"/>
            <a:ext cx="259006" cy="2497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4518042" y="4217387"/>
            <a:ext cx="259006" cy="2497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4519218" y="3403231"/>
            <a:ext cx="259006" cy="2497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5942366" y="4288315"/>
            <a:ext cx="610984" cy="2497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5932413" y="3754800"/>
            <a:ext cx="610984" cy="2497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5932415" y="3277815"/>
            <a:ext cx="610984" cy="24979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26" name="直線單箭頭接點 25"/>
          <p:cNvCxnSpPr>
            <a:stCxn id="10" idx="6"/>
            <a:endCxn id="22" idx="2"/>
          </p:cNvCxnSpPr>
          <p:nvPr/>
        </p:nvCxnSpPr>
        <p:spPr>
          <a:xfrm>
            <a:off x="3688200" y="3394297"/>
            <a:ext cx="831017" cy="13383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/>
          <p:cNvCxnSpPr>
            <a:stCxn id="9" idx="6"/>
            <a:endCxn id="22" idx="2"/>
          </p:cNvCxnSpPr>
          <p:nvPr/>
        </p:nvCxnSpPr>
        <p:spPr>
          <a:xfrm flipV="1">
            <a:off x="3688194" y="3528127"/>
            <a:ext cx="831024" cy="343154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>
            <a:stCxn id="8" idx="6"/>
            <a:endCxn id="21" idx="2"/>
          </p:cNvCxnSpPr>
          <p:nvPr/>
        </p:nvCxnSpPr>
        <p:spPr>
          <a:xfrm flipV="1">
            <a:off x="3695099" y="4342284"/>
            <a:ext cx="822943" cy="11851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單箭頭接點 28"/>
          <p:cNvCxnSpPr>
            <a:stCxn id="22" idx="6"/>
            <a:endCxn id="25" idx="2"/>
          </p:cNvCxnSpPr>
          <p:nvPr/>
        </p:nvCxnSpPr>
        <p:spPr>
          <a:xfrm flipV="1">
            <a:off x="4778224" y="3402712"/>
            <a:ext cx="1154192" cy="125415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單箭頭接點 29"/>
          <p:cNvCxnSpPr>
            <a:stCxn id="22" idx="6"/>
            <a:endCxn id="24" idx="2"/>
          </p:cNvCxnSpPr>
          <p:nvPr/>
        </p:nvCxnSpPr>
        <p:spPr>
          <a:xfrm>
            <a:off x="4778224" y="3528127"/>
            <a:ext cx="1154189" cy="351570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>
            <a:stCxn id="20" idx="6"/>
            <a:endCxn id="25" idx="2"/>
          </p:cNvCxnSpPr>
          <p:nvPr/>
        </p:nvCxnSpPr>
        <p:spPr>
          <a:xfrm flipV="1">
            <a:off x="4776605" y="3402712"/>
            <a:ext cx="1155810" cy="542650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/>
          <p:cNvCxnSpPr>
            <a:stCxn id="21" idx="6"/>
            <a:endCxn id="23" idx="2"/>
          </p:cNvCxnSpPr>
          <p:nvPr/>
        </p:nvCxnSpPr>
        <p:spPr>
          <a:xfrm>
            <a:off x="4777048" y="4342284"/>
            <a:ext cx="1165318" cy="70928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>
            <a:stCxn id="20" idx="6"/>
            <a:endCxn id="24" idx="2"/>
          </p:cNvCxnSpPr>
          <p:nvPr/>
        </p:nvCxnSpPr>
        <p:spPr>
          <a:xfrm flipV="1">
            <a:off x="4776605" y="3879697"/>
            <a:ext cx="1155808" cy="65665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/>
          <p:cNvCxnSpPr>
            <a:stCxn id="25" idx="6"/>
            <a:endCxn id="11" idx="2"/>
          </p:cNvCxnSpPr>
          <p:nvPr/>
        </p:nvCxnSpPr>
        <p:spPr>
          <a:xfrm flipV="1">
            <a:off x="6543399" y="3377111"/>
            <a:ext cx="966623" cy="2560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34"/>
          <p:cNvCxnSpPr>
            <a:stCxn id="25" idx="6"/>
            <a:endCxn id="12" idx="2"/>
          </p:cNvCxnSpPr>
          <p:nvPr/>
        </p:nvCxnSpPr>
        <p:spPr>
          <a:xfrm>
            <a:off x="6543399" y="3402712"/>
            <a:ext cx="981349" cy="309124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/>
          <p:cNvCxnSpPr>
            <a:stCxn id="25" idx="6"/>
            <a:endCxn id="13" idx="2"/>
          </p:cNvCxnSpPr>
          <p:nvPr/>
        </p:nvCxnSpPr>
        <p:spPr>
          <a:xfrm>
            <a:off x="6543399" y="3402712"/>
            <a:ext cx="981351" cy="634957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單箭頭接點 36"/>
          <p:cNvCxnSpPr>
            <a:stCxn id="24" idx="6"/>
            <a:endCxn id="14" idx="2"/>
          </p:cNvCxnSpPr>
          <p:nvPr/>
        </p:nvCxnSpPr>
        <p:spPr>
          <a:xfrm>
            <a:off x="6543397" y="3879697"/>
            <a:ext cx="981353" cy="49150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/>
          <p:cNvCxnSpPr>
            <a:stCxn id="23" idx="6"/>
            <a:endCxn id="15" idx="2"/>
          </p:cNvCxnSpPr>
          <p:nvPr/>
        </p:nvCxnSpPr>
        <p:spPr>
          <a:xfrm>
            <a:off x="6553350" y="4413212"/>
            <a:ext cx="992203" cy="47548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單箭頭接點 62"/>
          <p:cNvCxnSpPr>
            <a:stCxn id="22" idx="6"/>
            <a:endCxn id="23" idx="2"/>
          </p:cNvCxnSpPr>
          <p:nvPr/>
        </p:nvCxnSpPr>
        <p:spPr>
          <a:xfrm>
            <a:off x="4778224" y="3528127"/>
            <a:ext cx="1164142" cy="885085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單箭頭接點 63"/>
          <p:cNvCxnSpPr>
            <a:stCxn id="20" idx="6"/>
            <a:endCxn id="23" idx="2"/>
          </p:cNvCxnSpPr>
          <p:nvPr/>
        </p:nvCxnSpPr>
        <p:spPr>
          <a:xfrm>
            <a:off x="4776605" y="3945362"/>
            <a:ext cx="1165761" cy="467850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單箭頭接點 64"/>
          <p:cNvCxnSpPr>
            <a:stCxn id="21" idx="6"/>
            <a:endCxn id="25" idx="2"/>
          </p:cNvCxnSpPr>
          <p:nvPr/>
        </p:nvCxnSpPr>
        <p:spPr>
          <a:xfrm flipV="1">
            <a:off x="4777048" y="3402712"/>
            <a:ext cx="1155367" cy="939572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單箭頭接點 65"/>
          <p:cNvCxnSpPr>
            <a:stCxn id="21" idx="6"/>
            <a:endCxn id="24" idx="2"/>
          </p:cNvCxnSpPr>
          <p:nvPr/>
        </p:nvCxnSpPr>
        <p:spPr>
          <a:xfrm flipV="1">
            <a:off x="4777048" y="3879697"/>
            <a:ext cx="1155365" cy="462587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弧形箭號 (上彎) 70"/>
          <p:cNvSpPr/>
          <p:nvPr/>
        </p:nvSpPr>
        <p:spPr>
          <a:xfrm rot="10800000">
            <a:off x="6432344" y="2833182"/>
            <a:ext cx="1188733" cy="341075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73" name="弧形箭號 (下彎) 72"/>
          <p:cNvSpPr/>
          <p:nvPr/>
        </p:nvSpPr>
        <p:spPr>
          <a:xfrm>
            <a:off x="3635654" y="2895706"/>
            <a:ext cx="936104" cy="29679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77" name="文字方塊 76"/>
          <p:cNvSpPr txBox="1"/>
          <p:nvPr/>
        </p:nvSpPr>
        <p:spPr>
          <a:xfrm>
            <a:off x="3064141" y="5028626"/>
            <a:ext cx="10002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{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a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b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78" name="文字方塊 77"/>
          <p:cNvSpPr txBox="1"/>
          <p:nvPr/>
        </p:nvSpPr>
        <p:spPr>
          <a:xfrm>
            <a:off x="3124593" y="5322566"/>
            <a:ext cx="1317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LBS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79" name="文字方塊 78"/>
          <p:cNvSpPr txBox="1"/>
          <p:nvPr/>
        </p:nvSpPr>
        <p:spPr>
          <a:xfrm>
            <a:off x="3124588" y="3163572"/>
            <a:ext cx="83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0" name="文字方塊 79"/>
          <p:cNvSpPr txBox="1"/>
          <p:nvPr/>
        </p:nvSpPr>
        <p:spPr>
          <a:xfrm>
            <a:off x="3133868" y="4243567"/>
            <a:ext cx="83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3,3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1" name="文字方塊 80"/>
          <p:cNvSpPr txBox="1"/>
          <p:nvPr/>
        </p:nvSpPr>
        <p:spPr>
          <a:xfrm>
            <a:off x="3132803" y="3651728"/>
            <a:ext cx="83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1,2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2" name="文字方塊 81"/>
          <p:cNvSpPr txBox="1"/>
          <p:nvPr/>
        </p:nvSpPr>
        <p:spPr>
          <a:xfrm>
            <a:off x="3202387" y="4040327"/>
            <a:ext cx="492443" cy="30195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3" name="文字方塊 82"/>
          <p:cNvSpPr txBox="1"/>
          <p:nvPr/>
        </p:nvSpPr>
        <p:spPr>
          <a:xfrm>
            <a:off x="7711018" y="5333146"/>
            <a:ext cx="1317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RBS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4" name="文字方塊 83"/>
          <p:cNvSpPr txBox="1"/>
          <p:nvPr/>
        </p:nvSpPr>
        <p:spPr>
          <a:xfrm>
            <a:off x="7576348" y="5008746"/>
            <a:ext cx="1162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{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e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f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g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7573079" y="3164294"/>
            <a:ext cx="116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6" name="文字方塊 85"/>
          <p:cNvSpPr txBox="1"/>
          <p:nvPr/>
        </p:nvSpPr>
        <p:spPr>
          <a:xfrm>
            <a:off x="7606153" y="3494688"/>
            <a:ext cx="116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1,1,2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7" name="文字方塊 86"/>
          <p:cNvSpPr txBox="1"/>
          <p:nvPr/>
        </p:nvSpPr>
        <p:spPr>
          <a:xfrm>
            <a:off x="7605565" y="3817710"/>
            <a:ext cx="116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8" name="文字方塊 87"/>
          <p:cNvSpPr txBox="1"/>
          <p:nvPr/>
        </p:nvSpPr>
        <p:spPr>
          <a:xfrm>
            <a:off x="7605565" y="4155531"/>
            <a:ext cx="116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1,2,1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9" name="文字方塊 88"/>
          <p:cNvSpPr txBox="1"/>
          <p:nvPr/>
        </p:nvSpPr>
        <p:spPr>
          <a:xfrm>
            <a:off x="7643184" y="4693060"/>
            <a:ext cx="1168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3,3,3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0" name="文字方塊 89"/>
          <p:cNvSpPr txBox="1"/>
          <p:nvPr/>
        </p:nvSpPr>
        <p:spPr>
          <a:xfrm>
            <a:off x="7793821" y="4502460"/>
            <a:ext cx="492443" cy="2465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1" name="文字方塊 90"/>
          <p:cNvSpPr txBox="1"/>
          <p:nvPr/>
        </p:nvSpPr>
        <p:spPr>
          <a:xfrm>
            <a:off x="4310814" y="5334169"/>
            <a:ext cx="745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DLBS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2" name="文字方塊 91"/>
          <p:cNvSpPr txBox="1"/>
          <p:nvPr/>
        </p:nvSpPr>
        <p:spPr>
          <a:xfrm>
            <a:off x="4409881" y="5026873"/>
            <a:ext cx="883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{</a:t>
            </a:r>
            <a:r>
              <a:rPr lang="en-US" altLang="zh-TW" sz="2000" i="1" dirty="0" smtClean="0">
                <a:latin typeface="Calibri" panose="020F0502020204030204" pitchFamily="34" charset="0"/>
              </a:rPr>
              <a:t>a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4499520" y="3726980"/>
            <a:ext cx="49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2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4498344" y="3314260"/>
            <a:ext cx="49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5" name="文字方塊 94"/>
          <p:cNvSpPr txBox="1"/>
          <p:nvPr/>
        </p:nvSpPr>
        <p:spPr>
          <a:xfrm>
            <a:off x="4496504" y="4123725"/>
            <a:ext cx="49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5931961" y="5349760"/>
            <a:ext cx="736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DRBS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7" name="文字方塊 96"/>
          <p:cNvSpPr txBox="1"/>
          <p:nvPr/>
        </p:nvSpPr>
        <p:spPr>
          <a:xfrm>
            <a:off x="5966102" y="5034016"/>
            <a:ext cx="612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{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e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f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8" name="文字方塊 97"/>
          <p:cNvSpPr txBox="1"/>
          <p:nvPr/>
        </p:nvSpPr>
        <p:spPr>
          <a:xfrm>
            <a:off x="5968895" y="3660836"/>
            <a:ext cx="56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1,2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9" name="文字方塊 98"/>
          <p:cNvSpPr txBox="1"/>
          <p:nvPr/>
        </p:nvSpPr>
        <p:spPr>
          <a:xfrm>
            <a:off x="5972632" y="3184572"/>
            <a:ext cx="624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100" name="文字方塊 99"/>
          <p:cNvSpPr txBox="1"/>
          <p:nvPr/>
        </p:nvSpPr>
        <p:spPr>
          <a:xfrm>
            <a:off x="6068807" y="4007115"/>
            <a:ext cx="492443" cy="2924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101" name="文字方塊 100"/>
          <p:cNvSpPr txBox="1"/>
          <p:nvPr/>
        </p:nvSpPr>
        <p:spPr>
          <a:xfrm>
            <a:off x="5999192" y="4209586"/>
            <a:ext cx="59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3,3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102" name="文字方塊 101"/>
          <p:cNvSpPr txBox="1"/>
          <p:nvPr/>
        </p:nvSpPr>
        <p:spPr>
          <a:xfrm>
            <a:off x="3898494" y="3889602"/>
            <a:ext cx="492443" cy="3408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103" name="文字方塊 102"/>
          <p:cNvSpPr txBox="1"/>
          <p:nvPr/>
        </p:nvSpPr>
        <p:spPr>
          <a:xfrm>
            <a:off x="6847304" y="4170792"/>
            <a:ext cx="492443" cy="6394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104" name="文字方塊 103"/>
          <p:cNvSpPr txBox="1"/>
          <p:nvPr/>
        </p:nvSpPr>
        <p:spPr>
          <a:xfrm>
            <a:off x="5138576" y="4117599"/>
            <a:ext cx="492443" cy="639423"/>
          </a:xfrm>
          <a:prstGeom prst="rect">
            <a:avLst/>
          </a:prstGeom>
          <a:noFill/>
          <a:ln w="19050">
            <a:noFill/>
          </a:ln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…</a:t>
            </a:r>
            <a:endParaRPr lang="zh-TW" altLang="en-US" sz="2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5" name="文字方塊 104"/>
          <p:cNvSpPr txBox="1"/>
          <p:nvPr/>
        </p:nvSpPr>
        <p:spPr>
          <a:xfrm>
            <a:off x="5983019" y="5781382"/>
            <a:ext cx="32523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#nodes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48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06" name="文字方塊 105"/>
          <p:cNvSpPr txBox="1"/>
          <p:nvPr/>
        </p:nvSpPr>
        <p:spPr>
          <a:xfrm>
            <a:off x="5989384" y="6125234"/>
            <a:ext cx="3695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#edges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63 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5536" y="1196752"/>
            <a:ext cx="83431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1">
              <a:spcBef>
                <a:spcPct val="20000"/>
              </a:spcBef>
              <a:buClr>
                <a:srgbClr val="FE8637"/>
              </a:buClr>
              <a:buSzPct val="80000"/>
            </a:pP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Scenario 1: DLBS </a:t>
            </a:r>
            <a:r>
              <a:rPr lang="en-US" altLang="zh-TW" sz="2400" dirty="0" smtClean="0">
                <a:solidFill>
                  <a:prstClr val="black"/>
                </a:solidFill>
                <a:latin typeface="Cambria Math"/>
                <a:ea typeface="Cambria Math"/>
              </a:rPr>
              <a:t>⊂ 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LBS </a:t>
            </a:r>
            <a:r>
              <a:rPr lang="en-US" altLang="zh-TW" sz="2400" dirty="0">
                <a:solidFill>
                  <a:prstClr val="black"/>
                </a:solidFill>
                <a:latin typeface="Calibri" panose="020F0502020204030204" pitchFamily="34" charset="0"/>
              </a:rPr>
              <a:t>and DRBS </a:t>
            </a:r>
            <a:r>
              <a:rPr lang="en-US" altLang="zh-TW" sz="2400" dirty="0">
                <a:solidFill>
                  <a:prstClr val="black"/>
                </a:solidFill>
                <a:latin typeface="Cambria Math"/>
                <a:ea typeface="Cambria Math"/>
              </a:rPr>
              <a:t>⊂</a:t>
            </a:r>
            <a:r>
              <a:rPr lang="zh-TW" altLang="en-US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RBS, where </a:t>
            </a:r>
            <a:r>
              <a:rPr lang="en-US" altLang="zh-TW" sz="2400" dirty="0">
                <a:latin typeface="Calibri" panose="020F0502020204030204" pitchFamily="34" charset="0"/>
              </a:rPr>
              <a:t>b</a:t>
            </a:r>
            <a:r>
              <a:rPr lang="en-US" altLang="zh-TW" sz="2400" dirty="0" smtClean="0">
                <a:latin typeface="Calibri" panose="020F0502020204030204" pitchFamily="34" charset="0"/>
              </a:rPr>
              <a:t>oth the DLBS and </a:t>
            </a:r>
            <a:r>
              <a:rPr lang="en-US" altLang="zh-TW" sz="2400" dirty="0">
                <a:latin typeface="Calibri" panose="020F0502020204030204" pitchFamily="34" charset="0"/>
              </a:rPr>
              <a:t>DRBS are not empty </a:t>
            </a:r>
            <a:r>
              <a:rPr lang="en-US" altLang="zh-TW" sz="2400" dirty="0" smtClean="0">
                <a:latin typeface="Calibri" panose="020F0502020204030204" pitchFamily="34" charset="0"/>
              </a:rPr>
              <a:t>sets  </a:t>
            </a:r>
            <a:endParaRPr lang="en-US" altLang="zh-TW" sz="2400" dirty="0">
              <a:latin typeface="Calibri" panose="020F0502020204030204" pitchFamily="34" charset="0"/>
            </a:endParaRPr>
          </a:p>
        </p:txBody>
      </p:sp>
      <p:sp>
        <p:nvSpPr>
          <p:cNvPr id="7" name="向右箭號 6"/>
          <p:cNvSpPr/>
          <p:nvPr/>
        </p:nvSpPr>
        <p:spPr>
          <a:xfrm>
            <a:off x="683568" y="2199347"/>
            <a:ext cx="504056" cy="3045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1202336" y="2088430"/>
            <a:ext cx="69960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altLang="zh-TW" sz="2400" dirty="0">
                <a:latin typeface="Calibri" panose="020F0502020204030204" pitchFamily="34" charset="0"/>
              </a:rPr>
              <a:t>Both the DLBS and the DRBS are added into the graph</a:t>
            </a:r>
          </a:p>
        </p:txBody>
      </p:sp>
      <p:sp>
        <p:nvSpPr>
          <p:cNvPr id="17" name="矩形 16"/>
          <p:cNvSpPr/>
          <p:nvPr/>
        </p:nvSpPr>
        <p:spPr>
          <a:xfrm>
            <a:off x="251520" y="5981863"/>
            <a:ext cx="2664296" cy="3994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8" name="文字方塊 107"/>
          <p:cNvSpPr txBox="1"/>
          <p:nvPr/>
        </p:nvSpPr>
        <p:spPr>
          <a:xfrm>
            <a:off x="4011693" y="5780624"/>
            <a:ext cx="2864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#nodes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36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4012726" y="6125234"/>
            <a:ext cx="2505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#edges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243 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10" name="向右箭號 109"/>
          <p:cNvSpPr/>
          <p:nvPr/>
        </p:nvSpPr>
        <p:spPr>
          <a:xfrm>
            <a:off x="5506965" y="5972943"/>
            <a:ext cx="504056" cy="3045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927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Reduced Simple Solution </a:t>
            </a:r>
            <a:r>
              <a:rPr lang="en-US" altLang="zh-TW" dirty="0" smtClean="0"/>
              <a:t>Graph (4/5)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21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147" y="2769947"/>
            <a:ext cx="2892265" cy="3611381"/>
          </a:xfrm>
          <a:prstGeom prst="rect">
            <a:avLst/>
          </a:prstGeom>
        </p:spPr>
      </p:pic>
      <p:sp>
        <p:nvSpPr>
          <p:cNvPr id="8" name="橢圓 7"/>
          <p:cNvSpPr/>
          <p:nvPr/>
        </p:nvSpPr>
        <p:spPr>
          <a:xfrm>
            <a:off x="3479868" y="4551840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3460611" y="3756464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3460613" y="3263134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7150478" y="2868978"/>
            <a:ext cx="1058408" cy="30525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7167628" y="3271581"/>
            <a:ext cx="1058408" cy="30525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13" name="橢圓 12"/>
          <p:cNvSpPr/>
          <p:nvPr/>
        </p:nvSpPr>
        <p:spPr>
          <a:xfrm>
            <a:off x="7167630" y="3676616"/>
            <a:ext cx="1058408" cy="30525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7167630" y="4116192"/>
            <a:ext cx="1058408" cy="30525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7209324" y="4759866"/>
            <a:ext cx="1058408" cy="305257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20" name="橢圓 19"/>
          <p:cNvSpPr/>
          <p:nvPr/>
        </p:nvSpPr>
        <p:spPr>
          <a:xfrm>
            <a:off x="5340075" y="4552683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21" name="橢圓 20"/>
          <p:cNvSpPr/>
          <p:nvPr/>
        </p:nvSpPr>
        <p:spPr>
          <a:xfrm>
            <a:off x="5313202" y="3757307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22" name="橢圓 21"/>
          <p:cNvSpPr/>
          <p:nvPr/>
        </p:nvSpPr>
        <p:spPr>
          <a:xfrm>
            <a:off x="5313202" y="3263977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cxnSp>
        <p:nvCxnSpPr>
          <p:cNvPr id="23" name="直線單箭頭接點 22"/>
          <p:cNvCxnSpPr>
            <a:stCxn id="22" idx="6"/>
            <a:endCxn id="11" idx="2"/>
          </p:cNvCxnSpPr>
          <p:nvPr/>
        </p:nvCxnSpPr>
        <p:spPr>
          <a:xfrm flipV="1">
            <a:off x="6024749" y="3021604"/>
            <a:ext cx="1125724" cy="387827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/>
          <p:cNvCxnSpPr>
            <a:stCxn id="22" idx="6"/>
            <a:endCxn id="12" idx="2"/>
          </p:cNvCxnSpPr>
          <p:nvPr/>
        </p:nvCxnSpPr>
        <p:spPr>
          <a:xfrm>
            <a:off x="6024754" y="3409431"/>
            <a:ext cx="1142874" cy="14776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>
            <a:stCxn id="22" idx="6"/>
            <a:endCxn id="13" idx="2"/>
          </p:cNvCxnSpPr>
          <p:nvPr/>
        </p:nvCxnSpPr>
        <p:spPr>
          <a:xfrm>
            <a:off x="6024749" y="3409431"/>
            <a:ext cx="1142876" cy="41981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>
            <a:stCxn id="21" idx="6"/>
            <a:endCxn id="14" idx="2"/>
          </p:cNvCxnSpPr>
          <p:nvPr/>
        </p:nvCxnSpPr>
        <p:spPr>
          <a:xfrm>
            <a:off x="6024751" y="3902761"/>
            <a:ext cx="1142879" cy="36606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/>
          <p:cNvCxnSpPr>
            <a:stCxn id="20" idx="6"/>
            <a:endCxn id="15" idx="2"/>
          </p:cNvCxnSpPr>
          <p:nvPr/>
        </p:nvCxnSpPr>
        <p:spPr>
          <a:xfrm>
            <a:off x="6051624" y="4698137"/>
            <a:ext cx="1157700" cy="214358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/>
          <p:cNvCxnSpPr>
            <a:stCxn id="10" idx="6"/>
            <a:endCxn id="22" idx="2"/>
          </p:cNvCxnSpPr>
          <p:nvPr/>
        </p:nvCxnSpPr>
        <p:spPr>
          <a:xfrm>
            <a:off x="4172160" y="3408588"/>
            <a:ext cx="1141043" cy="843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>
            <a:stCxn id="10" idx="6"/>
            <a:endCxn id="21" idx="2"/>
          </p:cNvCxnSpPr>
          <p:nvPr/>
        </p:nvCxnSpPr>
        <p:spPr>
          <a:xfrm>
            <a:off x="4172157" y="3408590"/>
            <a:ext cx="1141040" cy="494174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/>
          <p:cNvCxnSpPr>
            <a:stCxn id="10" idx="6"/>
            <a:endCxn id="20" idx="2"/>
          </p:cNvCxnSpPr>
          <p:nvPr/>
        </p:nvCxnSpPr>
        <p:spPr>
          <a:xfrm>
            <a:off x="4172162" y="3408588"/>
            <a:ext cx="1167913" cy="1289549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34"/>
          <p:cNvCxnSpPr>
            <a:stCxn id="9" idx="6"/>
            <a:endCxn id="22" idx="2"/>
          </p:cNvCxnSpPr>
          <p:nvPr/>
        </p:nvCxnSpPr>
        <p:spPr>
          <a:xfrm flipV="1">
            <a:off x="4172154" y="3409431"/>
            <a:ext cx="1141045" cy="492487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/>
          <p:cNvCxnSpPr>
            <a:stCxn id="9" idx="6"/>
            <a:endCxn id="21" idx="2"/>
          </p:cNvCxnSpPr>
          <p:nvPr/>
        </p:nvCxnSpPr>
        <p:spPr>
          <a:xfrm>
            <a:off x="4172160" y="3901918"/>
            <a:ext cx="1141043" cy="843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單箭頭接點 36"/>
          <p:cNvCxnSpPr>
            <a:stCxn id="9" idx="6"/>
            <a:endCxn id="20" idx="2"/>
          </p:cNvCxnSpPr>
          <p:nvPr/>
        </p:nvCxnSpPr>
        <p:spPr>
          <a:xfrm>
            <a:off x="4172160" y="3901918"/>
            <a:ext cx="1167915" cy="796219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/>
          <p:cNvCxnSpPr>
            <a:stCxn id="8" idx="6"/>
            <a:endCxn id="22" idx="2"/>
          </p:cNvCxnSpPr>
          <p:nvPr/>
        </p:nvCxnSpPr>
        <p:spPr>
          <a:xfrm flipV="1">
            <a:off x="4191417" y="3409431"/>
            <a:ext cx="1121785" cy="1287863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/>
          <p:cNvCxnSpPr>
            <a:stCxn id="8" idx="6"/>
            <a:endCxn id="21" idx="2"/>
          </p:cNvCxnSpPr>
          <p:nvPr/>
        </p:nvCxnSpPr>
        <p:spPr>
          <a:xfrm flipV="1">
            <a:off x="4191417" y="3902761"/>
            <a:ext cx="1121785" cy="794533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單箭頭接點 39"/>
          <p:cNvCxnSpPr>
            <a:stCxn id="8" idx="6"/>
            <a:endCxn id="20" idx="2"/>
          </p:cNvCxnSpPr>
          <p:nvPr/>
        </p:nvCxnSpPr>
        <p:spPr>
          <a:xfrm>
            <a:off x="4191417" y="4697294"/>
            <a:ext cx="1148658" cy="843"/>
          </a:xfrm>
          <a:prstGeom prst="straightConnector1">
            <a:avLst/>
          </a:prstGeom>
          <a:ln w="19050">
            <a:solidFill>
              <a:srgbClr val="0070C0"/>
            </a:solidFill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字方塊 56"/>
          <p:cNvSpPr txBox="1"/>
          <p:nvPr/>
        </p:nvSpPr>
        <p:spPr>
          <a:xfrm>
            <a:off x="3542536" y="3223922"/>
            <a:ext cx="779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3595040" y="4515446"/>
            <a:ext cx="685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3,3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3562443" y="3709584"/>
            <a:ext cx="1000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1,2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3654850" y="4146834"/>
            <a:ext cx="492443" cy="2314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67" name="文字方塊 66"/>
          <p:cNvSpPr txBox="1"/>
          <p:nvPr/>
        </p:nvSpPr>
        <p:spPr>
          <a:xfrm>
            <a:off x="5390290" y="3207631"/>
            <a:ext cx="779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68" name="文字方塊 67"/>
          <p:cNvSpPr txBox="1"/>
          <p:nvPr/>
        </p:nvSpPr>
        <p:spPr>
          <a:xfrm>
            <a:off x="5442794" y="4499155"/>
            <a:ext cx="685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3,3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69" name="文字方塊 68"/>
          <p:cNvSpPr txBox="1"/>
          <p:nvPr/>
        </p:nvSpPr>
        <p:spPr>
          <a:xfrm>
            <a:off x="5410197" y="3693293"/>
            <a:ext cx="1000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1,2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70" name="文字方塊 69"/>
          <p:cNvSpPr txBox="1"/>
          <p:nvPr/>
        </p:nvSpPr>
        <p:spPr>
          <a:xfrm>
            <a:off x="5518367" y="4138381"/>
            <a:ext cx="492443" cy="2314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71" name="橢圓 70"/>
          <p:cNvSpPr/>
          <p:nvPr/>
        </p:nvSpPr>
        <p:spPr>
          <a:xfrm>
            <a:off x="5962880" y="4546827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72" name="橢圓 71"/>
          <p:cNvSpPr/>
          <p:nvPr/>
        </p:nvSpPr>
        <p:spPr>
          <a:xfrm>
            <a:off x="5936007" y="3751451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73" name="橢圓 72"/>
          <p:cNvSpPr/>
          <p:nvPr/>
        </p:nvSpPr>
        <p:spPr>
          <a:xfrm>
            <a:off x="5936007" y="3258121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74" name="文字方塊 73"/>
          <p:cNvSpPr txBox="1"/>
          <p:nvPr/>
        </p:nvSpPr>
        <p:spPr>
          <a:xfrm>
            <a:off x="6013095" y="3201775"/>
            <a:ext cx="779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75" name="文字方塊 74"/>
          <p:cNvSpPr txBox="1"/>
          <p:nvPr/>
        </p:nvSpPr>
        <p:spPr>
          <a:xfrm>
            <a:off x="6065599" y="4493299"/>
            <a:ext cx="685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3,3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76" name="文字方塊 75"/>
          <p:cNvSpPr txBox="1"/>
          <p:nvPr/>
        </p:nvSpPr>
        <p:spPr>
          <a:xfrm>
            <a:off x="6033002" y="3687437"/>
            <a:ext cx="1000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1,2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77" name="文字方塊 76"/>
          <p:cNvSpPr txBox="1"/>
          <p:nvPr/>
        </p:nvSpPr>
        <p:spPr>
          <a:xfrm>
            <a:off x="6141172" y="4132525"/>
            <a:ext cx="492443" cy="2314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78" name="橢圓 77"/>
          <p:cNvSpPr/>
          <p:nvPr/>
        </p:nvSpPr>
        <p:spPr>
          <a:xfrm>
            <a:off x="4606273" y="4533146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79" name="橢圓 78"/>
          <p:cNvSpPr/>
          <p:nvPr/>
        </p:nvSpPr>
        <p:spPr>
          <a:xfrm>
            <a:off x="4579400" y="3737770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80" name="橢圓 79"/>
          <p:cNvSpPr/>
          <p:nvPr/>
        </p:nvSpPr>
        <p:spPr>
          <a:xfrm>
            <a:off x="4579400" y="3244440"/>
            <a:ext cx="711549" cy="29090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81" name="文字方塊 80"/>
          <p:cNvSpPr txBox="1"/>
          <p:nvPr/>
        </p:nvSpPr>
        <p:spPr>
          <a:xfrm>
            <a:off x="4656488" y="3188094"/>
            <a:ext cx="779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2" name="文字方塊 81"/>
          <p:cNvSpPr txBox="1"/>
          <p:nvPr/>
        </p:nvSpPr>
        <p:spPr>
          <a:xfrm>
            <a:off x="4708992" y="4479618"/>
            <a:ext cx="685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3,3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3" name="文字方塊 82"/>
          <p:cNvSpPr txBox="1"/>
          <p:nvPr/>
        </p:nvSpPr>
        <p:spPr>
          <a:xfrm>
            <a:off x="4676395" y="3673756"/>
            <a:ext cx="10007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1,2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4" name="文字方塊 83"/>
          <p:cNvSpPr txBox="1"/>
          <p:nvPr/>
        </p:nvSpPr>
        <p:spPr>
          <a:xfrm>
            <a:off x="4784565" y="4118844"/>
            <a:ext cx="492443" cy="2314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7331951" y="3212830"/>
            <a:ext cx="1076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1,1,2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6" name="文字方塊 85"/>
          <p:cNvSpPr txBox="1"/>
          <p:nvPr/>
        </p:nvSpPr>
        <p:spPr>
          <a:xfrm>
            <a:off x="7331951" y="3633429"/>
            <a:ext cx="10326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1,1,3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7" name="文字方塊 86"/>
          <p:cNvSpPr txBox="1"/>
          <p:nvPr/>
        </p:nvSpPr>
        <p:spPr>
          <a:xfrm>
            <a:off x="7331951" y="4067660"/>
            <a:ext cx="779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1,2,1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8" name="文字方塊 87"/>
          <p:cNvSpPr txBox="1"/>
          <p:nvPr/>
        </p:nvSpPr>
        <p:spPr>
          <a:xfrm>
            <a:off x="7349625" y="4711180"/>
            <a:ext cx="1049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3,3,3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89" name="文字方塊 88"/>
          <p:cNvSpPr txBox="1"/>
          <p:nvPr/>
        </p:nvSpPr>
        <p:spPr>
          <a:xfrm>
            <a:off x="7288567" y="2804195"/>
            <a:ext cx="1076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1,1,1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0" name="文字方塊 89"/>
          <p:cNvSpPr txBox="1"/>
          <p:nvPr/>
        </p:nvSpPr>
        <p:spPr>
          <a:xfrm>
            <a:off x="3534163" y="5207284"/>
            <a:ext cx="947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{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a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b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1" name="文字方塊 90"/>
          <p:cNvSpPr txBox="1"/>
          <p:nvPr/>
        </p:nvSpPr>
        <p:spPr>
          <a:xfrm>
            <a:off x="3563656" y="5539827"/>
            <a:ext cx="1038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LBS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2" name="文字方塊 91"/>
          <p:cNvSpPr txBox="1"/>
          <p:nvPr/>
        </p:nvSpPr>
        <p:spPr>
          <a:xfrm>
            <a:off x="7396325" y="5569740"/>
            <a:ext cx="803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RBS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5452186" y="5544532"/>
            <a:ext cx="1064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DRBS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7297928" y="5157192"/>
            <a:ext cx="809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{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e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f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g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5" name="文字方塊 94"/>
          <p:cNvSpPr txBox="1"/>
          <p:nvPr/>
        </p:nvSpPr>
        <p:spPr>
          <a:xfrm>
            <a:off x="5468100" y="5216475"/>
            <a:ext cx="963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{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e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f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6" name="文字方塊 95"/>
          <p:cNvSpPr txBox="1"/>
          <p:nvPr/>
        </p:nvSpPr>
        <p:spPr>
          <a:xfrm>
            <a:off x="4625362" y="5213855"/>
            <a:ext cx="947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{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a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b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8" name="文字方塊 97"/>
          <p:cNvSpPr txBox="1"/>
          <p:nvPr/>
        </p:nvSpPr>
        <p:spPr>
          <a:xfrm>
            <a:off x="5992158" y="5213855"/>
            <a:ext cx="963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{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e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f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99" name="文字方塊 98"/>
          <p:cNvSpPr txBox="1"/>
          <p:nvPr/>
        </p:nvSpPr>
        <p:spPr>
          <a:xfrm>
            <a:off x="5871458" y="5539827"/>
            <a:ext cx="1064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DRBS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100" name="文字方塊 99"/>
          <p:cNvSpPr txBox="1"/>
          <p:nvPr/>
        </p:nvSpPr>
        <p:spPr>
          <a:xfrm>
            <a:off x="4545182" y="5546398"/>
            <a:ext cx="1064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D</a:t>
            </a:r>
            <a:r>
              <a:rPr lang="en-US" altLang="zh-TW" sz="2000" dirty="0">
                <a:latin typeface="Calibri" panose="020F0502020204030204" pitchFamily="34" charset="0"/>
              </a:rPr>
              <a:t>L</a:t>
            </a:r>
            <a:r>
              <a:rPr lang="en-US" altLang="zh-TW" sz="2000" dirty="0" smtClean="0">
                <a:latin typeface="Calibri" panose="020F0502020204030204" pitchFamily="34" charset="0"/>
              </a:rPr>
              <a:t>BS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102" name="弧形箭號 (上彎) 101"/>
          <p:cNvSpPr/>
          <p:nvPr/>
        </p:nvSpPr>
        <p:spPr>
          <a:xfrm rot="10013244">
            <a:off x="6314972" y="2597526"/>
            <a:ext cx="1188733" cy="341075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弧形箭號 (下彎) 102"/>
          <p:cNvSpPr/>
          <p:nvPr/>
        </p:nvSpPr>
        <p:spPr>
          <a:xfrm>
            <a:off x="3900498" y="2715170"/>
            <a:ext cx="936104" cy="29679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196" name="矩形 8195"/>
          <p:cNvSpPr/>
          <p:nvPr/>
        </p:nvSpPr>
        <p:spPr>
          <a:xfrm>
            <a:off x="3568983" y="5170840"/>
            <a:ext cx="633511" cy="4567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107" name="矩形 106"/>
          <p:cNvSpPr/>
          <p:nvPr/>
        </p:nvSpPr>
        <p:spPr>
          <a:xfrm>
            <a:off x="4672400" y="5172465"/>
            <a:ext cx="604607" cy="4567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8197" name="文字方塊 8196"/>
          <p:cNvSpPr txBox="1"/>
          <p:nvPr/>
        </p:nvSpPr>
        <p:spPr>
          <a:xfrm>
            <a:off x="4280200" y="5161442"/>
            <a:ext cx="421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=</a:t>
            </a:r>
            <a:endParaRPr lang="zh-TW" altLang="en-US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8198" name="十字形 8197"/>
          <p:cNvSpPr/>
          <p:nvPr/>
        </p:nvSpPr>
        <p:spPr>
          <a:xfrm rot="18898117">
            <a:off x="4353814" y="3354175"/>
            <a:ext cx="1250722" cy="1249200"/>
          </a:xfrm>
          <a:prstGeom prst="plus">
            <a:avLst>
              <a:gd name="adj" fmla="val 4569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>
              <a:latin typeface="Calibri" panose="020F0502020204030204" pitchFamily="34" charset="0"/>
            </a:endParaRPr>
          </a:p>
        </p:txBody>
      </p:sp>
      <p:sp>
        <p:nvSpPr>
          <p:cNvPr id="97" name="文字方塊 96"/>
          <p:cNvSpPr txBox="1"/>
          <p:nvPr/>
        </p:nvSpPr>
        <p:spPr>
          <a:xfrm>
            <a:off x="4574992" y="4292895"/>
            <a:ext cx="492443" cy="25663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…</a:t>
            </a:r>
            <a:endParaRPr lang="zh-TW" altLang="en-US" sz="2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文字方塊 100"/>
          <p:cNvSpPr txBox="1"/>
          <p:nvPr/>
        </p:nvSpPr>
        <p:spPr>
          <a:xfrm>
            <a:off x="6412819" y="4223322"/>
            <a:ext cx="492443" cy="28138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…</a:t>
            </a:r>
            <a:endParaRPr lang="zh-TW" altLang="en-US" sz="2000" dirty="0">
              <a:latin typeface="Calibri" panose="020F0502020204030204" pitchFamily="34" charset="0"/>
            </a:endParaRPr>
          </a:p>
        </p:txBody>
      </p:sp>
      <p:sp>
        <p:nvSpPr>
          <p:cNvPr id="104" name="文字方塊 103"/>
          <p:cNvSpPr txBox="1"/>
          <p:nvPr/>
        </p:nvSpPr>
        <p:spPr>
          <a:xfrm>
            <a:off x="5911011" y="5927505"/>
            <a:ext cx="32523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#nodes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45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05" name="文字方塊 104"/>
          <p:cNvSpPr txBox="1"/>
          <p:nvPr/>
        </p:nvSpPr>
        <p:spPr>
          <a:xfrm>
            <a:off x="5917376" y="6293548"/>
            <a:ext cx="3695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#edges </a:t>
            </a:r>
            <a:r>
              <a:rPr lang="en-US" altLang="zh-TW" sz="2000" dirty="0" smtClean="0">
                <a:latin typeface="Calibri" panose="020F0502020204030204" pitchFamily="34" charset="0"/>
              </a:rPr>
              <a:t>= 108 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10" name="矩形 109"/>
          <p:cNvSpPr/>
          <p:nvPr/>
        </p:nvSpPr>
        <p:spPr>
          <a:xfrm>
            <a:off x="395536" y="1196752"/>
            <a:ext cx="77116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1">
              <a:spcBef>
                <a:spcPct val="20000"/>
              </a:spcBef>
              <a:buClr>
                <a:srgbClr val="FE8637"/>
              </a:buClr>
              <a:buSzPct val="80000"/>
            </a:pP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Scenario 2: </a:t>
            </a:r>
            <a:r>
              <a:rPr lang="en-US" altLang="zh-TW" sz="2400" dirty="0">
                <a:solidFill>
                  <a:prstClr val="black"/>
                </a:solidFill>
                <a:latin typeface="Calibri" panose="020F0502020204030204" pitchFamily="34" charset="0"/>
              </a:rPr>
              <a:t>DLBS 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= LBS </a:t>
            </a:r>
            <a:r>
              <a:rPr lang="en-US" altLang="zh-TW" sz="2400" dirty="0">
                <a:solidFill>
                  <a:prstClr val="black"/>
                </a:solidFill>
                <a:latin typeface="Calibri" panose="020F0502020204030204" pitchFamily="34" charset="0"/>
              </a:rPr>
              <a:t>or DRBS 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= RBS,</a:t>
            </a:r>
            <a:r>
              <a:rPr lang="en-US" altLang="zh-TW" sz="2400" dirty="0" smtClean="0">
                <a:latin typeface="Calibri" panose="020F0502020204030204" pitchFamily="34" charset="0"/>
              </a:rPr>
              <a:t> </a:t>
            </a:r>
            <a:r>
              <a:rPr lang="en-US" altLang="zh-TW" sz="2400" dirty="0">
                <a:latin typeface="Calibri" panose="020F0502020204030204" pitchFamily="34" charset="0"/>
              </a:rPr>
              <a:t>w</a:t>
            </a:r>
            <a:r>
              <a:rPr lang="en-US" altLang="zh-TW" sz="2400" dirty="0" smtClean="0">
                <a:latin typeface="Calibri" panose="020F0502020204030204" pitchFamily="34" charset="0"/>
              </a:rPr>
              <a:t>here both the DLBS and DRBS are not empty sets</a:t>
            </a:r>
            <a:endParaRPr lang="en-US" altLang="zh-TW" sz="2400" dirty="0">
              <a:latin typeface="Calibri" panose="020F0502020204030204" pitchFamily="34" charset="0"/>
            </a:endParaRPr>
          </a:p>
        </p:txBody>
      </p:sp>
      <p:sp>
        <p:nvSpPr>
          <p:cNvPr id="111" name="向右箭號 110"/>
          <p:cNvSpPr/>
          <p:nvPr/>
        </p:nvSpPr>
        <p:spPr>
          <a:xfrm>
            <a:off x="683568" y="2199347"/>
            <a:ext cx="504056" cy="3045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2" name="矩形 111"/>
          <p:cNvSpPr/>
          <p:nvPr/>
        </p:nvSpPr>
        <p:spPr>
          <a:xfrm>
            <a:off x="1202336" y="2088430"/>
            <a:ext cx="69960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Do </a:t>
            </a:r>
            <a:r>
              <a:rPr lang="en-US" altLang="zh-TW" sz="2400" dirty="0">
                <a:solidFill>
                  <a:prstClr val="black"/>
                </a:solidFill>
                <a:latin typeface="Calibri" panose="020F0502020204030204" pitchFamily="34" charset="0"/>
              </a:rPr>
              <a:t>not create the DLBS or </a:t>
            </a: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the DRBS</a:t>
            </a:r>
            <a:endParaRPr lang="en-US" altLang="zh-TW" sz="2400" dirty="0">
              <a:latin typeface="Calibri" panose="020F0502020204030204" pitchFamily="34" charset="0"/>
            </a:endParaRPr>
          </a:p>
        </p:txBody>
      </p:sp>
      <p:sp>
        <p:nvSpPr>
          <p:cNvPr id="106" name="文字方塊 105"/>
          <p:cNvSpPr txBox="1"/>
          <p:nvPr/>
        </p:nvSpPr>
        <p:spPr>
          <a:xfrm>
            <a:off x="3867677" y="5949280"/>
            <a:ext cx="2864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#nodes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36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3868710" y="6293890"/>
            <a:ext cx="2505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#edges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243 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09" name="向右箭號 108"/>
          <p:cNvSpPr/>
          <p:nvPr/>
        </p:nvSpPr>
        <p:spPr>
          <a:xfrm>
            <a:off x="5362949" y="6141599"/>
            <a:ext cx="504056" cy="3045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434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67" grpId="0"/>
      <p:bldP spid="68" grpId="0"/>
      <p:bldP spid="69" grpId="0"/>
      <p:bldP spid="70" grpId="0"/>
      <p:bldP spid="71" grpId="0" animBg="1"/>
      <p:bldP spid="72" grpId="0" animBg="1"/>
      <p:bldP spid="73" grpId="0" animBg="1"/>
      <p:bldP spid="74" grpId="0"/>
      <p:bldP spid="75" grpId="0"/>
      <p:bldP spid="76" grpId="0"/>
      <p:bldP spid="77" grpId="0"/>
      <p:bldP spid="78" grpId="0" animBg="1"/>
      <p:bldP spid="79" grpId="0" animBg="1"/>
      <p:bldP spid="80" grpId="0" animBg="1"/>
      <p:bldP spid="81" grpId="0"/>
      <p:bldP spid="82" grpId="0"/>
      <p:bldP spid="83" grpId="0"/>
      <p:bldP spid="84" grpId="0"/>
      <p:bldP spid="93" grpId="0"/>
      <p:bldP spid="95" grpId="0"/>
      <p:bldP spid="96" grpId="0"/>
      <p:bldP spid="98" grpId="0"/>
      <p:bldP spid="99" grpId="0"/>
      <p:bldP spid="100" grpId="0"/>
      <p:bldP spid="102" grpId="0" animBg="1"/>
      <p:bldP spid="103" grpId="0" animBg="1"/>
      <p:bldP spid="8196" grpId="1" animBg="1"/>
      <p:bldP spid="107" grpId="1" animBg="1"/>
      <p:bldP spid="8197" grpId="1"/>
      <p:bldP spid="8198" grpId="1" animBg="1"/>
      <p:bldP spid="97" grpId="0"/>
      <p:bldP spid="101" grpId="0"/>
      <p:bldP spid="104" grpId="0"/>
      <p:bldP spid="105" grpId="0"/>
      <p:bldP spid="106" grpId="0"/>
      <p:bldP spid="108" grpId="0"/>
      <p:bldP spid="10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Reduced Simple Solution Graph </a:t>
            </a:r>
            <a:r>
              <a:rPr lang="en-US" altLang="zh-TW" dirty="0" smtClean="0"/>
              <a:t>(5/5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>
          <a:ln w="19050">
            <a:noFill/>
          </a:ln>
        </p:spPr>
        <p:txBody>
          <a:bodyPr/>
          <a:lstStyle/>
          <a:p>
            <a:fld id="{73DA0BB7-265A-403C-9275-D587AB510EDC}" type="slidenum">
              <a:rPr lang="zh-TW" altLang="en-US" sz="1800" smtClean="0"/>
              <a:pPr/>
              <a:t>22</a:t>
            </a:fld>
            <a:endParaRPr lang="zh-TW" altLang="en-US" sz="18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95128"/>
            <a:ext cx="2685850" cy="3526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橢圓 7"/>
          <p:cNvSpPr/>
          <p:nvPr/>
        </p:nvSpPr>
        <p:spPr>
          <a:xfrm>
            <a:off x="3915377" y="4403435"/>
            <a:ext cx="588142" cy="24045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3887468" y="3748799"/>
            <a:ext cx="588142" cy="24045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3887471" y="3289647"/>
            <a:ext cx="588142" cy="24045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14" name="橢圓 13"/>
          <p:cNvSpPr/>
          <p:nvPr/>
        </p:nvSpPr>
        <p:spPr>
          <a:xfrm>
            <a:off x="5770361" y="4403435"/>
            <a:ext cx="588142" cy="24045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5742452" y="3748799"/>
            <a:ext cx="588142" cy="24045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5742455" y="3289647"/>
            <a:ext cx="588142" cy="240454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19" name="橢圓 18"/>
          <p:cNvSpPr/>
          <p:nvPr/>
        </p:nvSpPr>
        <p:spPr>
          <a:xfrm>
            <a:off x="6809574" y="3123730"/>
            <a:ext cx="874843" cy="25231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21" name="橢圓 20"/>
          <p:cNvSpPr/>
          <p:nvPr/>
        </p:nvSpPr>
        <p:spPr>
          <a:xfrm>
            <a:off x="6815187" y="3429225"/>
            <a:ext cx="874843" cy="25231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23" name="橢圓 22"/>
          <p:cNvSpPr/>
          <p:nvPr/>
        </p:nvSpPr>
        <p:spPr>
          <a:xfrm>
            <a:off x="6816117" y="3723088"/>
            <a:ext cx="874843" cy="25231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25" name="橢圓 24"/>
          <p:cNvSpPr/>
          <p:nvPr/>
        </p:nvSpPr>
        <p:spPr>
          <a:xfrm>
            <a:off x="6823754" y="4053160"/>
            <a:ext cx="874843" cy="25231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27" name="橢圓 26"/>
          <p:cNvSpPr/>
          <p:nvPr/>
        </p:nvSpPr>
        <p:spPr>
          <a:xfrm>
            <a:off x="6867675" y="4544891"/>
            <a:ext cx="874843" cy="25231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31" name="橢圓 30"/>
          <p:cNvSpPr/>
          <p:nvPr/>
        </p:nvSpPr>
        <p:spPr>
          <a:xfrm>
            <a:off x="4994614" y="3964457"/>
            <a:ext cx="227249" cy="23942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cxnSp>
        <p:nvCxnSpPr>
          <p:cNvPr id="34" name="直線單箭頭接點 33"/>
          <p:cNvCxnSpPr>
            <a:stCxn id="10" idx="6"/>
            <a:endCxn id="31" idx="1"/>
          </p:cNvCxnSpPr>
          <p:nvPr/>
        </p:nvCxnSpPr>
        <p:spPr>
          <a:xfrm>
            <a:off x="4475613" y="3409874"/>
            <a:ext cx="552281" cy="58964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34"/>
          <p:cNvCxnSpPr>
            <a:stCxn id="9" idx="6"/>
            <a:endCxn id="31" idx="2"/>
          </p:cNvCxnSpPr>
          <p:nvPr/>
        </p:nvCxnSpPr>
        <p:spPr>
          <a:xfrm>
            <a:off x="4475610" y="3869026"/>
            <a:ext cx="519004" cy="21514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/>
          <p:cNvCxnSpPr>
            <a:stCxn id="8" idx="6"/>
            <a:endCxn id="31" idx="3"/>
          </p:cNvCxnSpPr>
          <p:nvPr/>
        </p:nvCxnSpPr>
        <p:spPr>
          <a:xfrm flipV="1">
            <a:off x="4503519" y="4168815"/>
            <a:ext cx="524375" cy="354847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單箭頭接點 36"/>
          <p:cNvCxnSpPr>
            <a:stCxn id="31" idx="7"/>
            <a:endCxn id="16" idx="2"/>
          </p:cNvCxnSpPr>
          <p:nvPr/>
        </p:nvCxnSpPr>
        <p:spPr>
          <a:xfrm flipV="1">
            <a:off x="5188583" y="3409874"/>
            <a:ext cx="553872" cy="589645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/>
          <p:cNvCxnSpPr>
            <a:stCxn id="31" idx="6"/>
            <a:endCxn id="15" idx="2"/>
          </p:cNvCxnSpPr>
          <p:nvPr/>
        </p:nvCxnSpPr>
        <p:spPr>
          <a:xfrm flipV="1">
            <a:off x="5221863" y="3869026"/>
            <a:ext cx="520589" cy="215141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/>
          <p:cNvCxnSpPr>
            <a:stCxn id="31" idx="5"/>
            <a:endCxn id="14" idx="2"/>
          </p:cNvCxnSpPr>
          <p:nvPr/>
        </p:nvCxnSpPr>
        <p:spPr>
          <a:xfrm>
            <a:off x="5188583" y="4168815"/>
            <a:ext cx="581778" cy="354847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單箭頭接點 39"/>
          <p:cNvCxnSpPr>
            <a:stCxn id="16" idx="6"/>
            <a:endCxn id="19" idx="2"/>
          </p:cNvCxnSpPr>
          <p:nvPr/>
        </p:nvCxnSpPr>
        <p:spPr>
          <a:xfrm flipV="1">
            <a:off x="6330592" y="3249887"/>
            <a:ext cx="478978" cy="159989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/>
          <p:cNvCxnSpPr>
            <a:stCxn id="16" idx="6"/>
            <a:endCxn id="21" idx="2"/>
          </p:cNvCxnSpPr>
          <p:nvPr/>
        </p:nvCxnSpPr>
        <p:spPr>
          <a:xfrm>
            <a:off x="6330596" y="3409876"/>
            <a:ext cx="484591" cy="14550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/>
          <p:cNvCxnSpPr>
            <a:stCxn id="16" idx="6"/>
            <a:endCxn id="23" idx="2"/>
          </p:cNvCxnSpPr>
          <p:nvPr/>
        </p:nvCxnSpPr>
        <p:spPr>
          <a:xfrm>
            <a:off x="6330592" y="3409876"/>
            <a:ext cx="485521" cy="43937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單箭頭接點 42"/>
          <p:cNvCxnSpPr>
            <a:stCxn id="15" idx="6"/>
            <a:endCxn id="25" idx="2"/>
          </p:cNvCxnSpPr>
          <p:nvPr/>
        </p:nvCxnSpPr>
        <p:spPr>
          <a:xfrm>
            <a:off x="6330590" y="3869027"/>
            <a:ext cx="493160" cy="31029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單箭頭接點 43"/>
          <p:cNvCxnSpPr>
            <a:stCxn id="14" idx="6"/>
            <a:endCxn id="27" idx="2"/>
          </p:cNvCxnSpPr>
          <p:nvPr/>
        </p:nvCxnSpPr>
        <p:spPr>
          <a:xfrm>
            <a:off x="6358503" y="4523663"/>
            <a:ext cx="509172" cy="147386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stealth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文字方塊 57"/>
          <p:cNvSpPr txBox="1"/>
          <p:nvPr/>
        </p:nvSpPr>
        <p:spPr>
          <a:xfrm>
            <a:off x="3930506" y="3668307"/>
            <a:ext cx="52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1,2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3925708" y="3221658"/>
            <a:ext cx="502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1,1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4041854" y="4055936"/>
            <a:ext cx="461665" cy="61551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…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3969686" y="4335906"/>
            <a:ext cx="565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3,3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3873247" y="4797152"/>
            <a:ext cx="639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{</a:t>
            </a:r>
            <a:r>
              <a:rPr lang="en-US" altLang="zh-TW" i="1" dirty="0" err="1" smtClean="0">
                <a:latin typeface="Calibri" panose="020F0502020204030204" pitchFamily="34" charset="0"/>
              </a:rPr>
              <a:t>a</a:t>
            </a:r>
            <a:r>
              <a:rPr lang="en-US" altLang="zh-TW" dirty="0" err="1" smtClean="0">
                <a:latin typeface="Calibri" panose="020F0502020204030204" pitchFamily="34" charset="0"/>
              </a:rPr>
              <a:t>,</a:t>
            </a:r>
            <a:r>
              <a:rPr lang="en-US" altLang="zh-TW" i="1" dirty="0" err="1" smtClean="0">
                <a:latin typeface="Calibri" panose="020F0502020204030204" pitchFamily="34" charset="0"/>
              </a:rPr>
              <a:t>b</a:t>
            </a:r>
            <a:r>
              <a:rPr lang="en-US" altLang="zh-TW" dirty="0" smtClean="0">
                <a:latin typeface="Calibri" panose="020F0502020204030204" pitchFamily="34" charset="0"/>
              </a:rPr>
              <a:t>}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3891785" y="5105892"/>
            <a:ext cx="843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LBS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4" name="文字方塊 63"/>
          <p:cNvSpPr txBox="1"/>
          <p:nvPr/>
        </p:nvSpPr>
        <p:spPr>
          <a:xfrm>
            <a:off x="6894427" y="3042948"/>
            <a:ext cx="78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1,1,1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5" name="文字方塊 64"/>
          <p:cNvSpPr txBox="1"/>
          <p:nvPr/>
        </p:nvSpPr>
        <p:spPr>
          <a:xfrm>
            <a:off x="6888767" y="3343170"/>
            <a:ext cx="78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1,1,2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6" name="文字方塊 65"/>
          <p:cNvSpPr txBox="1"/>
          <p:nvPr/>
        </p:nvSpPr>
        <p:spPr>
          <a:xfrm>
            <a:off x="6895332" y="3642315"/>
            <a:ext cx="78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1,1,3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7" name="文字方塊 66"/>
          <p:cNvSpPr txBox="1"/>
          <p:nvPr/>
        </p:nvSpPr>
        <p:spPr>
          <a:xfrm>
            <a:off x="6897332" y="3973448"/>
            <a:ext cx="78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1,2,1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8" name="文字方塊 67"/>
          <p:cNvSpPr txBox="1"/>
          <p:nvPr/>
        </p:nvSpPr>
        <p:spPr>
          <a:xfrm>
            <a:off x="7115760" y="4289597"/>
            <a:ext cx="461665" cy="61551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…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9" name="文字方塊 68"/>
          <p:cNvSpPr txBox="1"/>
          <p:nvPr/>
        </p:nvSpPr>
        <p:spPr>
          <a:xfrm>
            <a:off x="7001025" y="5105892"/>
            <a:ext cx="885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RBS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70" name="文字方塊 69"/>
          <p:cNvSpPr txBox="1"/>
          <p:nvPr/>
        </p:nvSpPr>
        <p:spPr>
          <a:xfrm>
            <a:off x="6953848" y="4464602"/>
            <a:ext cx="785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3,3,3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71" name="文字方塊 70"/>
          <p:cNvSpPr txBox="1"/>
          <p:nvPr/>
        </p:nvSpPr>
        <p:spPr>
          <a:xfrm>
            <a:off x="6936816" y="4797152"/>
            <a:ext cx="802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{</a:t>
            </a:r>
            <a:r>
              <a:rPr lang="en-US" altLang="zh-TW" i="1" dirty="0" err="1" smtClean="0">
                <a:latin typeface="Calibri" panose="020F0502020204030204" pitchFamily="34" charset="0"/>
              </a:rPr>
              <a:t>e</a:t>
            </a:r>
            <a:r>
              <a:rPr lang="en-US" altLang="zh-TW" dirty="0" err="1" smtClean="0">
                <a:latin typeface="Calibri" panose="020F0502020204030204" pitchFamily="34" charset="0"/>
              </a:rPr>
              <a:t>,</a:t>
            </a:r>
            <a:r>
              <a:rPr lang="en-US" altLang="zh-TW" i="1" dirty="0" err="1" smtClean="0">
                <a:latin typeface="Calibri" panose="020F0502020204030204" pitchFamily="34" charset="0"/>
              </a:rPr>
              <a:t>f</a:t>
            </a:r>
            <a:r>
              <a:rPr lang="en-US" altLang="zh-TW" dirty="0" err="1" smtClean="0">
                <a:latin typeface="Calibri" panose="020F0502020204030204" pitchFamily="34" charset="0"/>
              </a:rPr>
              <a:t>,</a:t>
            </a:r>
            <a:r>
              <a:rPr lang="en-US" altLang="zh-TW" i="1" dirty="0" err="1" smtClean="0">
                <a:latin typeface="Calibri" panose="020F0502020204030204" pitchFamily="34" charset="0"/>
              </a:rPr>
              <a:t>g</a:t>
            </a:r>
            <a:r>
              <a:rPr lang="en-US" altLang="zh-TW" dirty="0" smtClean="0">
                <a:latin typeface="Calibri" panose="020F0502020204030204" pitchFamily="34" charset="0"/>
              </a:rPr>
              <a:t>}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755576" y="3681540"/>
            <a:ext cx="1080120" cy="11523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文字方塊 56"/>
          <p:cNvSpPr txBox="1"/>
          <p:nvPr/>
        </p:nvSpPr>
        <p:spPr>
          <a:xfrm>
            <a:off x="251520" y="5879013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No conflict with OP or RBS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72" name="文字方塊 71"/>
          <p:cNvSpPr txBox="1"/>
          <p:nvPr/>
        </p:nvSpPr>
        <p:spPr>
          <a:xfrm>
            <a:off x="4407891" y="2924944"/>
            <a:ext cx="1532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pseudo node</a:t>
            </a:r>
            <a:endParaRPr lang="zh-TW" alt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弧形箭號 (上彎) 74"/>
          <p:cNvSpPr/>
          <p:nvPr/>
        </p:nvSpPr>
        <p:spPr>
          <a:xfrm rot="10013244">
            <a:off x="6039403" y="2778417"/>
            <a:ext cx="1188733" cy="341075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文字方塊 75"/>
          <p:cNvSpPr txBox="1"/>
          <p:nvPr/>
        </p:nvSpPr>
        <p:spPr>
          <a:xfrm>
            <a:off x="5774970" y="3211537"/>
            <a:ext cx="779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1,1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77" name="文字方塊 76"/>
          <p:cNvSpPr txBox="1"/>
          <p:nvPr/>
        </p:nvSpPr>
        <p:spPr>
          <a:xfrm>
            <a:off x="5827474" y="4331611"/>
            <a:ext cx="68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3,3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78" name="文字方塊 77"/>
          <p:cNvSpPr txBox="1"/>
          <p:nvPr/>
        </p:nvSpPr>
        <p:spPr>
          <a:xfrm>
            <a:off x="5785352" y="3678149"/>
            <a:ext cx="727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1,2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79" name="文字方塊 78"/>
          <p:cNvSpPr txBox="1"/>
          <p:nvPr/>
        </p:nvSpPr>
        <p:spPr>
          <a:xfrm>
            <a:off x="5886199" y="4075612"/>
            <a:ext cx="461665" cy="2314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…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80" name="文字方塊 79"/>
          <p:cNvSpPr txBox="1"/>
          <p:nvPr/>
        </p:nvSpPr>
        <p:spPr>
          <a:xfrm>
            <a:off x="5717165" y="5105892"/>
            <a:ext cx="894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DRBS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81" name="文字方塊 80"/>
          <p:cNvSpPr txBox="1"/>
          <p:nvPr/>
        </p:nvSpPr>
        <p:spPr>
          <a:xfrm>
            <a:off x="5785352" y="4797152"/>
            <a:ext cx="872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{</a:t>
            </a:r>
            <a:r>
              <a:rPr lang="en-US" altLang="zh-TW" i="1" dirty="0" err="1" smtClean="0">
                <a:latin typeface="Calibri" panose="020F0502020204030204" pitchFamily="34" charset="0"/>
              </a:rPr>
              <a:t>e</a:t>
            </a:r>
            <a:r>
              <a:rPr lang="en-US" altLang="zh-TW" dirty="0" err="1" smtClean="0">
                <a:latin typeface="Calibri" panose="020F0502020204030204" pitchFamily="34" charset="0"/>
              </a:rPr>
              <a:t>,</a:t>
            </a:r>
            <a:r>
              <a:rPr lang="en-US" altLang="zh-TW" i="1" dirty="0" err="1" smtClean="0">
                <a:latin typeface="Calibri" panose="020F0502020204030204" pitchFamily="34" charset="0"/>
              </a:rPr>
              <a:t>f</a:t>
            </a:r>
            <a:r>
              <a:rPr lang="en-US" altLang="zh-TW" dirty="0" smtClean="0">
                <a:latin typeface="Calibri" panose="020F0502020204030204" pitchFamily="34" charset="0"/>
              </a:rPr>
              <a:t>}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83" name="文字方塊 82"/>
          <p:cNvSpPr txBox="1"/>
          <p:nvPr/>
        </p:nvSpPr>
        <p:spPr>
          <a:xfrm>
            <a:off x="4513152" y="4047481"/>
            <a:ext cx="461665" cy="4974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…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84" name="文字方塊 83"/>
          <p:cNvSpPr txBox="1"/>
          <p:nvPr/>
        </p:nvSpPr>
        <p:spPr>
          <a:xfrm>
            <a:off x="6394686" y="4066677"/>
            <a:ext cx="461665" cy="61551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…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5330817" y="4011403"/>
            <a:ext cx="461665" cy="5122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solidFill>
                  <a:srgbClr val="0070C0"/>
                </a:solidFill>
                <a:latin typeface="Calibri" panose="020F0502020204030204" pitchFamily="34" charset="0"/>
              </a:rPr>
              <a:t>…</a:t>
            </a:r>
            <a:endParaRPr lang="zh-TW" altLang="en-US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文字方塊 85"/>
          <p:cNvSpPr txBox="1"/>
          <p:nvPr/>
        </p:nvSpPr>
        <p:spPr>
          <a:xfrm>
            <a:off x="5883901" y="5523370"/>
            <a:ext cx="2864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#nodes </a:t>
            </a:r>
            <a:r>
              <a:rPr lang="en-US" altLang="zh-TW" sz="2000" dirty="0" smtClean="0">
                <a:latin typeface="Calibri" panose="020F0502020204030204" pitchFamily="34" charset="0"/>
              </a:rPr>
              <a:t>= 46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87" name="文字方塊 86"/>
          <p:cNvSpPr txBox="1"/>
          <p:nvPr/>
        </p:nvSpPr>
        <p:spPr>
          <a:xfrm>
            <a:off x="5884934" y="5867980"/>
            <a:ext cx="2505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#edges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45 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395536" y="1196752"/>
            <a:ext cx="64511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760" lvl="1">
              <a:spcBef>
                <a:spcPct val="20000"/>
              </a:spcBef>
              <a:buClr>
                <a:srgbClr val="FE8637"/>
              </a:buClr>
              <a:buSzPct val="80000"/>
            </a:pPr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Scenario 3: </a:t>
            </a:r>
            <a:r>
              <a:rPr lang="en-US" altLang="zh-TW" sz="2400" dirty="0" smtClean="0">
                <a:latin typeface="Calibri" panose="020F0502020204030204" pitchFamily="34" charset="0"/>
              </a:rPr>
              <a:t>DLBS and/or DRBS is an empty set</a:t>
            </a:r>
            <a:endParaRPr lang="en-US" altLang="zh-TW" sz="21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r>
              <a:rPr lang="en-US" altLang="zh-TW" sz="2400" dirty="0" smtClean="0">
                <a:latin typeface="Calibri" panose="020F0502020204030204" pitchFamily="34" charset="0"/>
              </a:rPr>
              <a:t> </a:t>
            </a:r>
            <a:endParaRPr lang="en-US" altLang="zh-TW" sz="2400" dirty="0">
              <a:latin typeface="Calibri" panose="020F0502020204030204" pitchFamily="34" charset="0"/>
            </a:endParaRPr>
          </a:p>
        </p:txBody>
      </p:sp>
      <p:sp>
        <p:nvSpPr>
          <p:cNvPr id="82" name="矩形 81"/>
          <p:cNvSpPr/>
          <p:nvPr/>
        </p:nvSpPr>
        <p:spPr>
          <a:xfrm>
            <a:off x="1202336" y="1628800"/>
            <a:ext cx="6996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altLang="zh-TW" sz="2400" dirty="0" smtClean="0">
                <a:latin typeface="Calibri" panose="020F0502020204030204" pitchFamily="34" charset="0"/>
              </a:rPr>
              <a:t>A pseudo </a:t>
            </a:r>
            <a:r>
              <a:rPr lang="en-US" altLang="zh-TW" sz="2400" dirty="0">
                <a:latin typeface="Calibri" panose="020F0502020204030204" pitchFamily="34" charset="0"/>
              </a:rPr>
              <a:t>node with weight of 0 is created for the DLBS </a:t>
            </a:r>
            <a:r>
              <a:rPr lang="en-US" altLang="zh-TW" sz="2400" dirty="0" smtClean="0">
                <a:latin typeface="Calibri" panose="020F0502020204030204" pitchFamily="34" charset="0"/>
              </a:rPr>
              <a:t>(DRBS), if DLBS (DRBS) is an empty set</a:t>
            </a:r>
            <a:endParaRPr lang="en-US" altLang="zh-TW" sz="2400" dirty="0">
              <a:latin typeface="Calibri" panose="020F0502020204030204" pitchFamily="34" charset="0"/>
            </a:endParaRPr>
          </a:p>
        </p:txBody>
      </p:sp>
      <p:sp>
        <p:nvSpPr>
          <p:cNvPr id="88" name="向右箭號 87"/>
          <p:cNvSpPr/>
          <p:nvPr/>
        </p:nvSpPr>
        <p:spPr>
          <a:xfrm>
            <a:off x="683568" y="1739717"/>
            <a:ext cx="504056" cy="3045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0" name="文字方塊 89"/>
          <p:cNvSpPr txBox="1"/>
          <p:nvPr/>
        </p:nvSpPr>
        <p:spPr>
          <a:xfrm>
            <a:off x="4868199" y="4797152"/>
            <a:ext cx="639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{ }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91" name="文字方塊 90"/>
          <p:cNvSpPr txBox="1"/>
          <p:nvPr/>
        </p:nvSpPr>
        <p:spPr>
          <a:xfrm>
            <a:off x="4736785" y="5105892"/>
            <a:ext cx="843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D</a:t>
            </a:r>
            <a:r>
              <a:rPr lang="en-US" altLang="zh-TW" dirty="0" smtClean="0">
                <a:latin typeface="Calibri" panose="020F0502020204030204" pitchFamily="34" charset="0"/>
              </a:rPr>
              <a:t>LBS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92" name="文字方塊 91"/>
          <p:cNvSpPr txBox="1"/>
          <p:nvPr/>
        </p:nvSpPr>
        <p:spPr>
          <a:xfrm>
            <a:off x="3851920" y="5517232"/>
            <a:ext cx="2864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#nodes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36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93" name="文字方塊 92"/>
          <p:cNvSpPr txBox="1"/>
          <p:nvPr/>
        </p:nvSpPr>
        <p:spPr>
          <a:xfrm>
            <a:off x="3852953" y="5861842"/>
            <a:ext cx="2505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#edges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243 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94" name="向右箭號 93"/>
          <p:cNvSpPr/>
          <p:nvPr/>
        </p:nvSpPr>
        <p:spPr>
          <a:xfrm>
            <a:off x="5347192" y="5709551"/>
            <a:ext cx="504056" cy="3045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30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Reduced Simple Solution Graph for BCP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23</a:t>
            </a:fld>
            <a:endParaRPr lang="zh-TW" alt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51971"/>
            <a:ext cx="1609725" cy="291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921922"/>
            <a:ext cx="215265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" name="橢圓 48"/>
          <p:cNvSpPr>
            <a:spLocks noChangeAspect="1"/>
          </p:cNvSpPr>
          <p:nvPr/>
        </p:nvSpPr>
        <p:spPr>
          <a:xfrm>
            <a:off x="7284815" y="3838342"/>
            <a:ext cx="569286" cy="23274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50" name="橢圓 49"/>
          <p:cNvSpPr>
            <a:spLocks noChangeAspect="1"/>
          </p:cNvSpPr>
          <p:nvPr/>
        </p:nvSpPr>
        <p:spPr>
          <a:xfrm>
            <a:off x="7300860" y="4370402"/>
            <a:ext cx="569286" cy="23274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51" name="橢圓 50"/>
          <p:cNvSpPr>
            <a:spLocks noChangeAspect="1"/>
          </p:cNvSpPr>
          <p:nvPr/>
        </p:nvSpPr>
        <p:spPr>
          <a:xfrm>
            <a:off x="7284822" y="3551004"/>
            <a:ext cx="569286" cy="23274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52" name="橢圓 51"/>
          <p:cNvSpPr>
            <a:spLocks noChangeAspect="1"/>
          </p:cNvSpPr>
          <p:nvPr/>
        </p:nvSpPr>
        <p:spPr>
          <a:xfrm>
            <a:off x="7284822" y="3273288"/>
            <a:ext cx="569286" cy="23274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53" name="橢圓 52"/>
          <p:cNvSpPr>
            <a:spLocks noChangeAspect="1"/>
          </p:cNvSpPr>
          <p:nvPr/>
        </p:nvSpPr>
        <p:spPr>
          <a:xfrm>
            <a:off x="7284815" y="3002617"/>
            <a:ext cx="569286" cy="23274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ysClr val="windowText" lastClr="000000"/>
                </a:solidFill>
              </a:ln>
              <a:latin typeface="Calibri" panose="020F0502020204030204" pitchFamily="34" charset="0"/>
            </a:endParaRPr>
          </a:p>
        </p:txBody>
      </p:sp>
      <p:sp>
        <p:nvSpPr>
          <p:cNvPr id="87" name="文字方塊 86"/>
          <p:cNvSpPr txBox="1">
            <a:spLocks noChangeAspect="1"/>
          </p:cNvSpPr>
          <p:nvPr/>
        </p:nvSpPr>
        <p:spPr>
          <a:xfrm>
            <a:off x="7308456" y="3486421"/>
            <a:ext cx="773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1,3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88" name="文字方塊 87"/>
          <p:cNvSpPr txBox="1">
            <a:spLocks noChangeAspect="1"/>
          </p:cNvSpPr>
          <p:nvPr/>
        </p:nvSpPr>
        <p:spPr>
          <a:xfrm>
            <a:off x="7302641" y="2928196"/>
            <a:ext cx="773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1,1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89" name="文字方塊 88"/>
          <p:cNvSpPr txBox="1">
            <a:spLocks noChangeAspect="1"/>
          </p:cNvSpPr>
          <p:nvPr/>
        </p:nvSpPr>
        <p:spPr>
          <a:xfrm>
            <a:off x="7325501" y="3762234"/>
            <a:ext cx="773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2,1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94" name="文字方塊 93"/>
          <p:cNvSpPr txBox="1"/>
          <p:nvPr/>
        </p:nvSpPr>
        <p:spPr>
          <a:xfrm>
            <a:off x="7081086" y="4667296"/>
            <a:ext cx="1415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    {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a</a:t>
            </a:r>
            <a:r>
              <a:rPr lang="en-US" altLang="zh-TW" sz="2000" dirty="0" err="1" smtClean="0">
                <a:latin typeface="Calibri" panose="020F0502020204030204" pitchFamily="34" charset="0"/>
              </a:rPr>
              <a:t>,</a:t>
            </a:r>
            <a:r>
              <a:rPr lang="en-US" altLang="zh-TW" sz="2000" i="1" dirty="0" err="1" smtClean="0">
                <a:latin typeface="Calibri" panose="020F0502020204030204" pitchFamily="34" charset="0"/>
              </a:rPr>
              <a:t>b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en-US" altLang="zh-TW" sz="2000" dirty="0">
              <a:latin typeface="Calibri" panose="020F0502020204030204" pitchFamily="34" charset="0"/>
            </a:endParaRPr>
          </a:p>
          <a:p>
            <a:r>
              <a:rPr lang="en-US" altLang="zh-TW" sz="2000" dirty="0">
                <a:latin typeface="Calibri" panose="020F0502020204030204" pitchFamily="34" charset="0"/>
              </a:rPr>
              <a:t> </a:t>
            </a:r>
            <a:r>
              <a:rPr lang="en-US" altLang="zh-TW" sz="2000" dirty="0" smtClean="0">
                <a:latin typeface="Calibri" panose="020F0502020204030204" pitchFamily="34" charset="0"/>
              </a:rPr>
              <a:t>   </a:t>
            </a:r>
            <a:r>
              <a:rPr lang="en-US" altLang="zh-TW" sz="2000" i="1" dirty="0" smtClean="0">
                <a:latin typeface="Calibri" panose="020F0502020204030204" pitchFamily="34" charset="0"/>
              </a:rPr>
              <a:t>LBS</a:t>
            </a:r>
            <a:r>
              <a:rPr lang="en-US" altLang="zh-TW" sz="2000" i="1" baseline="-14000" dirty="0" smtClean="0">
                <a:latin typeface="Calibri" panose="020F0502020204030204" pitchFamily="34" charset="0"/>
              </a:rPr>
              <a:t>c</a:t>
            </a:r>
            <a:r>
              <a:rPr lang="en-US" altLang="zh-TW" sz="2000" i="1" baseline="-32000" dirty="0" smtClean="0">
                <a:latin typeface="Calibri" panose="020F0502020204030204" pitchFamily="34" charset="0"/>
              </a:rPr>
              <a:t>2</a:t>
            </a:r>
            <a:endParaRPr lang="en-US" altLang="zh-TW" sz="2000" i="1" dirty="0" smtClean="0">
              <a:latin typeface="Calibri" panose="020F0502020204030204" pitchFamily="34" charset="0"/>
            </a:endParaRPr>
          </a:p>
        </p:txBody>
      </p:sp>
      <p:sp>
        <p:nvSpPr>
          <p:cNvPr id="95" name="文字方塊 94"/>
          <p:cNvSpPr txBox="1">
            <a:spLocks noChangeAspect="1"/>
          </p:cNvSpPr>
          <p:nvPr/>
        </p:nvSpPr>
        <p:spPr>
          <a:xfrm>
            <a:off x="7417525" y="4099907"/>
            <a:ext cx="461665" cy="5957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…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96" name="文字方塊 95"/>
          <p:cNvSpPr txBox="1">
            <a:spLocks noChangeAspect="1"/>
          </p:cNvSpPr>
          <p:nvPr/>
        </p:nvSpPr>
        <p:spPr>
          <a:xfrm>
            <a:off x="6619421" y="4156794"/>
            <a:ext cx="461665" cy="5957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…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99" name="文字方塊 98"/>
          <p:cNvSpPr txBox="1">
            <a:spLocks noChangeAspect="1"/>
          </p:cNvSpPr>
          <p:nvPr/>
        </p:nvSpPr>
        <p:spPr>
          <a:xfrm>
            <a:off x="7308456" y="3196954"/>
            <a:ext cx="773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1,2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100" name="文字方塊 99"/>
          <p:cNvSpPr txBox="1">
            <a:spLocks noChangeAspect="1"/>
          </p:cNvSpPr>
          <p:nvPr/>
        </p:nvSpPr>
        <p:spPr>
          <a:xfrm>
            <a:off x="7340054" y="4305197"/>
            <a:ext cx="773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3,3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cxnSp>
        <p:nvCxnSpPr>
          <p:cNvPr id="8" name="直線單箭頭接點 7"/>
          <p:cNvCxnSpPr/>
          <p:nvPr/>
        </p:nvCxnSpPr>
        <p:spPr>
          <a:xfrm>
            <a:off x="1935591" y="4512593"/>
            <a:ext cx="648000" cy="0"/>
          </a:xfrm>
          <a:prstGeom prst="straightConnector1">
            <a:avLst/>
          </a:prstGeom>
          <a:ln w="19050"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1890796" y="4130419"/>
            <a:ext cx="1198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&gt;</a:t>
            </a:r>
            <a:r>
              <a:rPr lang="en-US" altLang="zh-TW" b="1" i="1" dirty="0" err="1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n-US" altLang="zh-TW" b="1" i="1" baseline="-25000" dirty="0" err="1" smtClean="0">
                <a:solidFill>
                  <a:schemeClr val="accent2">
                    <a:lumMod val="75000"/>
                  </a:schemeClr>
                </a:solidFill>
              </a:rPr>
              <a:t>min</a:t>
            </a:r>
            <a:endParaRPr lang="zh-TW" altLang="en-US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0" name="橢圓 119"/>
          <p:cNvSpPr>
            <a:spLocks noChangeAspect="1"/>
          </p:cNvSpPr>
          <p:nvPr/>
        </p:nvSpPr>
        <p:spPr>
          <a:xfrm>
            <a:off x="5447152" y="3717700"/>
            <a:ext cx="241330" cy="23274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121" name="橢圓 120"/>
          <p:cNvSpPr>
            <a:spLocks noChangeAspect="1"/>
          </p:cNvSpPr>
          <p:nvPr/>
        </p:nvSpPr>
        <p:spPr>
          <a:xfrm>
            <a:off x="5447767" y="4217524"/>
            <a:ext cx="241330" cy="23274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122" name="橢圓 121"/>
          <p:cNvSpPr>
            <a:spLocks noChangeAspect="1"/>
          </p:cNvSpPr>
          <p:nvPr/>
        </p:nvSpPr>
        <p:spPr>
          <a:xfrm>
            <a:off x="5447152" y="3255927"/>
            <a:ext cx="241330" cy="23274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sp>
        <p:nvSpPr>
          <p:cNvPr id="123" name="文字方塊 122"/>
          <p:cNvSpPr txBox="1">
            <a:spLocks noChangeAspect="1"/>
          </p:cNvSpPr>
          <p:nvPr/>
        </p:nvSpPr>
        <p:spPr>
          <a:xfrm>
            <a:off x="5411309" y="4149586"/>
            <a:ext cx="464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3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124" name="文字方塊 123"/>
          <p:cNvSpPr txBox="1">
            <a:spLocks noChangeAspect="1"/>
          </p:cNvSpPr>
          <p:nvPr/>
        </p:nvSpPr>
        <p:spPr>
          <a:xfrm>
            <a:off x="5411428" y="3635452"/>
            <a:ext cx="464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2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125" name="文字方塊 124"/>
          <p:cNvSpPr txBox="1">
            <a:spLocks noChangeAspect="1"/>
          </p:cNvSpPr>
          <p:nvPr/>
        </p:nvSpPr>
        <p:spPr>
          <a:xfrm>
            <a:off x="5411428" y="3184137"/>
            <a:ext cx="464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</a:rPr>
              <a:t>1</a:t>
            </a:r>
            <a:endParaRPr lang="zh-TW" altLang="en-US" dirty="0">
              <a:latin typeface="Calibri" panose="020F0502020204030204" pitchFamily="34" charset="0"/>
            </a:endParaRPr>
          </a:p>
        </p:txBody>
      </p:sp>
      <p:sp>
        <p:nvSpPr>
          <p:cNvPr id="126" name="文字方塊 125"/>
          <p:cNvSpPr txBox="1"/>
          <p:nvPr/>
        </p:nvSpPr>
        <p:spPr>
          <a:xfrm>
            <a:off x="5153931" y="4663451"/>
            <a:ext cx="9364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 {</a:t>
            </a:r>
            <a:r>
              <a:rPr lang="en-US" altLang="zh-TW" sz="2000" i="1" dirty="0" smtClean="0">
                <a:latin typeface="Calibri" panose="020F0502020204030204" pitchFamily="34" charset="0"/>
              </a:rPr>
              <a:t>b’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en-US" altLang="zh-TW" sz="2000" dirty="0">
              <a:latin typeface="Calibri" panose="020F0502020204030204" pitchFamily="34" charset="0"/>
            </a:endParaRPr>
          </a:p>
          <a:p>
            <a:r>
              <a:rPr lang="en-US" altLang="zh-TW" sz="2000" i="1" dirty="0" smtClean="0">
                <a:latin typeface="Calibri" panose="020F0502020204030204" pitchFamily="34" charset="0"/>
              </a:rPr>
              <a:t>RBS</a:t>
            </a:r>
            <a:r>
              <a:rPr lang="en-US" altLang="zh-TW" sz="2000" i="1" baseline="-14000" dirty="0" smtClean="0">
                <a:latin typeface="Calibri" panose="020F0502020204030204" pitchFamily="34" charset="0"/>
              </a:rPr>
              <a:t>c</a:t>
            </a:r>
            <a:r>
              <a:rPr lang="en-US" altLang="zh-TW" sz="2000" i="1" baseline="-32000" dirty="0" smtClean="0">
                <a:latin typeface="Calibri" panose="020F0502020204030204" pitchFamily="34" charset="0"/>
              </a:rPr>
              <a:t>1</a:t>
            </a:r>
            <a:r>
              <a:rPr lang="en-US" altLang="zh-TW" sz="2000" i="1" dirty="0" smtClean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39" name="橢圓 138"/>
          <p:cNvSpPr>
            <a:spLocks noChangeAspect="1"/>
          </p:cNvSpPr>
          <p:nvPr/>
        </p:nvSpPr>
        <p:spPr>
          <a:xfrm>
            <a:off x="6300783" y="3743010"/>
            <a:ext cx="241330" cy="23274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Calibri" panose="020F0502020204030204" pitchFamily="34" charset="0"/>
            </a:endParaRPr>
          </a:p>
        </p:txBody>
      </p:sp>
      <p:cxnSp>
        <p:nvCxnSpPr>
          <p:cNvPr id="140" name="直線單箭頭接點 139"/>
          <p:cNvCxnSpPr>
            <a:cxnSpLocks noChangeAspect="1"/>
            <a:endCxn id="139" idx="2"/>
          </p:cNvCxnSpPr>
          <p:nvPr/>
        </p:nvCxnSpPr>
        <p:spPr>
          <a:xfrm>
            <a:off x="5691734" y="3394645"/>
            <a:ext cx="609049" cy="4647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單箭頭接點 140"/>
          <p:cNvCxnSpPr>
            <a:cxnSpLocks noChangeAspect="1"/>
            <a:endCxn id="139" idx="2"/>
          </p:cNvCxnSpPr>
          <p:nvPr/>
        </p:nvCxnSpPr>
        <p:spPr>
          <a:xfrm flipV="1">
            <a:off x="5692349" y="3859383"/>
            <a:ext cx="608434" cy="49685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單箭頭接點 141"/>
          <p:cNvCxnSpPr>
            <a:cxnSpLocks noChangeAspect="1"/>
            <a:stCxn id="139" idx="6"/>
          </p:cNvCxnSpPr>
          <p:nvPr/>
        </p:nvCxnSpPr>
        <p:spPr>
          <a:xfrm flipV="1">
            <a:off x="6542113" y="3141335"/>
            <a:ext cx="745954" cy="718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線單箭頭接點 142"/>
          <p:cNvCxnSpPr>
            <a:cxnSpLocks noChangeAspect="1"/>
            <a:stCxn id="139" idx="6"/>
          </p:cNvCxnSpPr>
          <p:nvPr/>
        </p:nvCxnSpPr>
        <p:spPr>
          <a:xfrm flipV="1">
            <a:off x="6542113" y="3412006"/>
            <a:ext cx="745961" cy="4473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直線單箭頭接點 143"/>
          <p:cNvCxnSpPr>
            <a:cxnSpLocks noChangeAspect="1"/>
            <a:stCxn id="139" idx="6"/>
          </p:cNvCxnSpPr>
          <p:nvPr/>
        </p:nvCxnSpPr>
        <p:spPr>
          <a:xfrm flipV="1">
            <a:off x="6542113" y="3689722"/>
            <a:ext cx="745961" cy="16966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直線單箭頭接點 144"/>
          <p:cNvCxnSpPr>
            <a:cxnSpLocks noChangeAspect="1"/>
            <a:stCxn id="139" idx="6"/>
          </p:cNvCxnSpPr>
          <p:nvPr/>
        </p:nvCxnSpPr>
        <p:spPr>
          <a:xfrm>
            <a:off x="6542113" y="3859383"/>
            <a:ext cx="745954" cy="1176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單箭頭接點 145"/>
          <p:cNvCxnSpPr>
            <a:cxnSpLocks noChangeAspect="1"/>
            <a:stCxn id="139" idx="6"/>
          </p:cNvCxnSpPr>
          <p:nvPr/>
        </p:nvCxnSpPr>
        <p:spPr>
          <a:xfrm>
            <a:off x="6542113" y="3859383"/>
            <a:ext cx="761999" cy="64973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線單箭頭接點 146"/>
          <p:cNvCxnSpPr>
            <a:cxnSpLocks noChangeAspect="1"/>
            <a:endCxn id="139" idx="2"/>
          </p:cNvCxnSpPr>
          <p:nvPr/>
        </p:nvCxnSpPr>
        <p:spPr>
          <a:xfrm>
            <a:off x="5691734" y="3856418"/>
            <a:ext cx="609049" cy="296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文字方塊 149"/>
          <p:cNvSpPr txBox="1">
            <a:spLocks noChangeAspect="1"/>
          </p:cNvSpPr>
          <p:nvPr/>
        </p:nvSpPr>
        <p:spPr>
          <a:xfrm>
            <a:off x="5796136" y="2924944"/>
            <a:ext cx="1618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pseudo node</a:t>
            </a:r>
            <a:endParaRPr lang="zh-TW" altLang="en-US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51" name="文字方塊 150"/>
          <p:cNvSpPr txBox="1"/>
          <p:nvPr/>
        </p:nvSpPr>
        <p:spPr>
          <a:xfrm>
            <a:off x="5799980" y="4665330"/>
            <a:ext cx="10905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 {</a:t>
            </a:r>
            <a:r>
              <a:rPr lang="en-US" altLang="zh-TW" sz="2000" i="1" dirty="0">
                <a:latin typeface="Calibri" panose="020F0502020204030204" pitchFamily="34" charset="0"/>
              </a:rPr>
              <a:t> 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en-US" altLang="zh-TW" sz="2000" dirty="0">
              <a:latin typeface="Calibri" panose="020F0502020204030204" pitchFamily="34" charset="0"/>
            </a:endParaRPr>
          </a:p>
          <a:p>
            <a:r>
              <a:rPr lang="en-US" altLang="zh-TW" sz="2000" i="1" dirty="0" smtClean="0">
                <a:latin typeface="Calibri" panose="020F0502020204030204" pitchFamily="34" charset="0"/>
              </a:rPr>
              <a:t>DRBS</a:t>
            </a:r>
            <a:r>
              <a:rPr lang="en-US" altLang="zh-TW" sz="2000" i="1" baseline="-14000" dirty="0" smtClean="0">
                <a:latin typeface="Calibri" panose="020F0502020204030204" pitchFamily="34" charset="0"/>
              </a:rPr>
              <a:t>c</a:t>
            </a:r>
            <a:r>
              <a:rPr lang="en-US" altLang="zh-TW" sz="2000" i="1" baseline="-32000" dirty="0" smtClean="0">
                <a:latin typeface="Calibri" panose="020F0502020204030204" pitchFamily="34" charset="0"/>
              </a:rPr>
              <a:t>1</a:t>
            </a:r>
            <a:r>
              <a:rPr lang="en-US" altLang="zh-TW" sz="2000" i="1" dirty="0" smtClean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53" name="文字方塊 152"/>
          <p:cNvSpPr txBox="1"/>
          <p:nvPr/>
        </p:nvSpPr>
        <p:spPr>
          <a:xfrm>
            <a:off x="6332784" y="4653136"/>
            <a:ext cx="1415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alibri" panose="020F0502020204030204" pitchFamily="34" charset="0"/>
              </a:rPr>
              <a:t>       {</a:t>
            </a:r>
            <a:r>
              <a:rPr lang="en-US" altLang="zh-TW" sz="2000" i="1" dirty="0" smtClean="0">
                <a:latin typeface="Calibri" panose="020F0502020204030204" pitchFamily="34" charset="0"/>
              </a:rPr>
              <a:t> </a:t>
            </a:r>
            <a:r>
              <a:rPr lang="en-US" altLang="zh-TW" sz="2000" dirty="0" smtClean="0">
                <a:latin typeface="Calibri" panose="020F0502020204030204" pitchFamily="34" charset="0"/>
              </a:rPr>
              <a:t>}</a:t>
            </a:r>
            <a:endParaRPr lang="en-US" altLang="zh-TW" sz="2000" dirty="0">
              <a:latin typeface="Calibri" panose="020F0502020204030204" pitchFamily="34" charset="0"/>
            </a:endParaRPr>
          </a:p>
          <a:p>
            <a:r>
              <a:rPr lang="en-US" altLang="zh-TW" sz="2000" dirty="0">
                <a:latin typeface="Calibri" panose="020F0502020204030204" pitchFamily="34" charset="0"/>
              </a:rPr>
              <a:t> </a:t>
            </a:r>
            <a:r>
              <a:rPr lang="en-US" altLang="zh-TW" sz="2000" dirty="0" smtClean="0">
                <a:latin typeface="Calibri" panose="020F0502020204030204" pitchFamily="34" charset="0"/>
              </a:rPr>
              <a:t>   D</a:t>
            </a:r>
            <a:r>
              <a:rPr lang="en-US" altLang="zh-TW" sz="2000" i="1" dirty="0" smtClean="0">
                <a:latin typeface="Calibri" panose="020F0502020204030204" pitchFamily="34" charset="0"/>
              </a:rPr>
              <a:t>LBS</a:t>
            </a:r>
            <a:r>
              <a:rPr lang="en-US" altLang="zh-TW" sz="2000" i="1" baseline="-14000" dirty="0" smtClean="0">
                <a:latin typeface="Calibri" panose="020F0502020204030204" pitchFamily="34" charset="0"/>
              </a:rPr>
              <a:t>c</a:t>
            </a:r>
            <a:r>
              <a:rPr lang="en-US" altLang="zh-TW" sz="2000" i="1" baseline="-32000" dirty="0" smtClean="0">
                <a:latin typeface="Calibri" panose="020F0502020204030204" pitchFamily="34" charset="0"/>
              </a:rPr>
              <a:t>2</a:t>
            </a:r>
            <a:endParaRPr lang="en-US" altLang="zh-TW" sz="2000" i="1" dirty="0" smtClean="0">
              <a:latin typeface="Calibri" panose="020F0502020204030204" pitchFamily="34" charset="0"/>
            </a:endParaRPr>
          </a:p>
        </p:txBody>
      </p:sp>
      <p:sp>
        <p:nvSpPr>
          <p:cNvPr id="154" name="文字方塊 153"/>
          <p:cNvSpPr txBox="1"/>
          <p:nvPr/>
        </p:nvSpPr>
        <p:spPr>
          <a:xfrm>
            <a:off x="4893078" y="5661248"/>
            <a:ext cx="17852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#nodes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12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55" name="文字方塊 154"/>
          <p:cNvSpPr txBox="1"/>
          <p:nvPr/>
        </p:nvSpPr>
        <p:spPr>
          <a:xfrm>
            <a:off x="4889405" y="5980714"/>
            <a:ext cx="1804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#edges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27 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57" name="文字方塊 156"/>
          <p:cNvSpPr txBox="1"/>
          <p:nvPr/>
        </p:nvSpPr>
        <p:spPr>
          <a:xfrm>
            <a:off x="6947402" y="5661752"/>
            <a:ext cx="17852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#nodes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13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158" name="文字方塊 157"/>
          <p:cNvSpPr txBox="1"/>
          <p:nvPr/>
        </p:nvSpPr>
        <p:spPr>
          <a:xfrm>
            <a:off x="6943729" y="5981218"/>
            <a:ext cx="1804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Calibri" panose="020F0502020204030204" pitchFamily="34" charset="0"/>
              </a:rPr>
              <a:t>#edges = </a:t>
            </a:r>
            <a:r>
              <a:rPr lang="en-US" altLang="zh-TW" sz="2000" dirty="0" smtClean="0">
                <a:latin typeface="Calibri" panose="020F0502020204030204" pitchFamily="34" charset="0"/>
              </a:rPr>
              <a:t>12    </a:t>
            </a:r>
            <a:endParaRPr lang="zh-TW" altLang="en-US" sz="2000" baseline="30000" dirty="0">
              <a:latin typeface="Calibri" panose="020F0502020204030204" pitchFamily="34" charset="0"/>
            </a:endParaRPr>
          </a:p>
        </p:txBody>
      </p:sp>
      <p:sp>
        <p:nvSpPr>
          <p:cNvPr id="69" name="向右箭號 68"/>
          <p:cNvSpPr/>
          <p:nvPr/>
        </p:nvSpPr>
        <p:spPr>
          <a:xfrm>
            <a:off x="6406108" y="5871410"/>
            <a:ext cx="504056" cy="3045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文字方塊 69"/>
          <p:cNvSpPr txBox="1"/>
          <p:nvPr/>
        </p:nvSpPr>
        <p:spPr>
          <a:xfrm>
            <a:off x="1091853" y="5991671"/>
            <a:ext cx="2796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62306"/>
            <a:r>
              <a:rPr lang="en-US" altLang="zh-TW" sz="2400" dirty="0" smtClean="0">
                <a:solidFill>
                  <a:prstClr val="black"/>
                </a:solidFill>
                <a:latin typeface="Calibri" panose="020F0502020204030204"/>
              </a:rPr>
              <a:t>BCP of </a:t>
            </a:r>
            <a:r>
              <a:rPr lang="en-US" altLang="zh-TW" sz="2400" i="1" dirty="0" smtClean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lang="en-US" altLang="zh-TW" sz="2400" i="1" baseline="-25000" dirty="0" smtClean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lang="en-US" altLang="zh-TW" sz="2400" i="1" dirty="0" smtClean="0">
                <a:solidFill>
                  <a:prstClr val="black"/>
                </a:solidFill>
                <a:latin typeface="Calibri" panose="020F0502020204030204"/>
              </a:rPr>
              <a:t> and c</a:t>
            </a:r>
            <a:r>
              <a:rPr lang="en-US" altLang="zh-TW" sz="2400" i="1" baseline="-25000" dirty="0" smtClean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lang="zh-TW" altLang="en-US" sz="2400" i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71" name="直線單箭頭接點 70"/>
          <p:cNvCxnSpPr/>
          <p:nvPr/>
        </p:nvCxnSpPr>
        <p:spPr>
          <a:xfrm flipH="1" flipV="1">
            <a:off x="1763688" y="5744218"/>
            <a:ext cx="6007" cy="28800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none" w="med" len="med"/>
            <a:tailEnd type="arrow" w="med" len="med"/>
          </a:ln>
          <a:effectLst/>
        </p:spPr>
      </p:cxnSp>
      <p:cxnSp>
        <p:nvCxnSpPr>
          <p:cNvPr id="72" name="直線單箭頭接點 71"/>
          <p:cNvCxnSpPr/>
          <p:nvPr/>
        </p:nvCxnSpPr>
        <p:spPr>
          <a:xfrm flipH="1" flipV="1">
            <a:off x="2761255" y="5740879"/>
            <a:ext cx="10545" cy="28800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headEnd type="none" w="med" len="med"/>
            <a:tailEnd type="arrow" w="med" len="med"/>
          </a:ln>
          <a:effectLst/>
        </p:spPr>
      </p:cxnSp>
      <p:sp>
        <p:nvSpPr>
          <p:cNvPr id="7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931224" cy="5421216"/>
          </a:xfrm>
        </p:spPr>
        <p:txBody>
          <a:bodyPr>
            <a:normAutofit/>
          </a:bodyPr>
          <a:lstStyle/>
          <a:p>
            <a:r>
              <a:rPr lang="en-US" altLang="zh-TW" dirty="0"/>
              <a:t>As we redesign the solution graph to be </a:t>
            </a:r>
            <a:r>
              <a:rPr lang="en-US" altLang="zh-TW" dirty="0" smtClean="0"/>
              <a:t>the reduced </a:t>
            </a:r>
            <a:r>
              <a:rPr lang="en-US" altLang="zh-TW" dirty="0"/>
              <a:t>simple </a:t>
            </a:r>
            <a:r>
              <a:rPr lang="en-US" altLang="zh-TW" dirty="0" smtClean="0"/>
              <a:t>solution graph </a:t>
            </a:r>
            <a:r>
              <a:rPr lang="en-US" altLang="zh-TW" dirty="0"/>
              <a:t>for a cell, the </a:t>
            </a:r>
            <a:r>
              <a:rPr lang="en-US" altLang="zh-TW" dirty="0" smtClean="0"/>
              <a:t>original solution </a:t>
            </a:r>
            <a:r>
              <a:rPr lang="en-US" altLang="zh-TW" dirty="0"/>
              <a:t>graph for a BCP cannot </a:t>
            </a:r>
            <a:r>
              <a:rPr lang="en-US" altLang="zh-TW" dirty="0" smtClean="0"/>
              <a:t>be directly </a:t>
            </a:r>
            <a:r>
              <a:rPr lang="en-US" altLang="zh-TW" dirty="0"/>
              <a:t>used to combine with a </a:t>
            </a:r>
            <a:r>
              <a:rPr lang="en-US" altLang="zh-TW" dirty="0" smtClean="0"/>
              <a:t>reduced simple </a:t>
            </a:r>
            <a:r>
              <a:rPr lang="en-US" altLang="zh-TW" dirty="0"/>
              <a:t>solution graph. </a:t>
            </a:r>
            <a:endParaRPr lang="en-US" altLang="zh-TW" dirty="0" smtClean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814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Overall Approach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Given a cell library and a set of stitch candidates for each cell</a:t>
            </a:r>
          </a:p>
          <a:p>
            <a:pPr lvl="1"/>
            <a:r>
              <a:rPr lang="en-US" altLang="zh-TW" sz="2400" dirty="0" smtClean="0"/>
              <a:t>Off-line build a look-up table</a:t>
            </a:r>
          </a:p>
          <a:p>
            <a:pPr lvl="2"/>
            <a:r>
              <a:rPr lang="en-US" altLang="zh-TW" sz="2000" dirty="0" smtClean="0"/>
              <a:t>Reduced simple solution graph</a:t>
            </a:r>
          </a:p>
          <a:p>
            <a:pPr lvl="2"/>
            <a:r>
              <a:rPr lang="en-US" altLang="zh-TW" sz="2000" dirty="0" smtClean="0"/>
              <a:t>Each cell type</a:t>
            </a:r>
          </a:p>
          <a:p>
            <a:pPr lvl="2"/>
            <a:r>
              <a:rPr lang="en-US" altLang="zh-TW" sz="2000" dirty="0" smtClean="0"/>
              <a:t>The BCP of each cell pair</a:t>
            </a:r>
          </a:p>
          <a:p>
            <a:pPr lvl="1"/>
            <a:r>
              <a:rPr lang="en-US" altLang="zh-TW" sz="2400" dirty="0" smtClean="0"/>
              <a:t>For each row</a:t>
            </a:r>
          </a:p>
          <a:p>
            <a:pPr lvl="2"/>
            <a:r>
              <a:rPr lang="en-US" altLang="zh-TW" sz="2000" dirty="0" smtClean="0"/>
              <a:t>Construct solution graph</a:t>
            </a:r>
            <a:endParaRPr lang="en-US" altLang="zh-TW" sz="2000" dirty="0"/>
          </a:p>
          <a:p>
            <a:pPr lvl="2"/>
            <a:r>
              <a:rPr lang="en-US" altLang="zh-TW" sz="2000" dirty="0" smtClean="0"/>
              <a:t>Find a least-cost path</a:t>
            </a:r>
          </a:p>
          <a:p>
            <a:pPr lvl="1"/>
            <a:r>
              <a:rPr lang="en-US" altLang="zh-TW" sz="2400" dirty="0" smtClean="0"/>
              <a:t>Simultaneously solving the TPL layout decomposition problem for each row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362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Experimental Results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199" y="1052736"/>
            <a:ext cx="8147247" cy="54212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dirty="0" smtClean="0"/>
              <a:t>Workstation </a:t>
            </a:r>
            <a:r>
              <a:rPr lang="en-US" altLang="zh-TW" dirty="0"/>
              <a:t>with 2.0 GHz Intel Xeon CPU and 96 GB </a:t>
            </a:r>
            <a:r>
              <a:rPr lang="en-US" altLang="zh-TW" dirty="0" smtClean="0"/>
              <a:t>memory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en-US" altLang="zh-TW" dirty="0" smtClean="0"/>
              <a:t>Compare with two state-of-art TPL decomposers</a:t>
            </a:r>
          </a:p>
          <a:p>
            <a:pPr lvl="1">
              <a:lnSpc>
                <a:spcPct val="150000"/>
              </a:lnSpc>
            </a:pPr>
            <a:r>
              <a:rPr lang="en-US" altLang="zh-TW" dirty="0" smtClean="0"/>
              <a:t>Decomposer-A</a:t>
            </a:r>
          </a:p>
          <a:p>
            <a:pPr lvl="1">
              <a:lnSpc>
                <a:spcPct val="150000"/>
              </a:lnSpc>
            </a:pPr>
            <a:endParaRPr lang="en-US" altLang="zh-TW" dirty="0" smtClean="0"/>
          </a:p>
          <a:p>
            <a:pPr lvl="1">
              <a:lnSpc>
                <a:spcPct val="150000"/>
              </a:lnSpc>
            </a:pPr>
            <a:r>
              <a:rPr lang="en-US" altLang="zh-TW" dirty="0" smtClean="0"/>
              <a:t>Decomposer-B</a:t>
            </a:r>
          </a:p>
          <a:p>
            <a:pPr lvl="1">
              <a:lnSpc>
                <a:spcPct val="150000"/>
              </a:lnSpc>
            </a:pPr>
            <a:endParaRPr lang="en-US" altLang="zh-TW" dirty="0" smtClean="0"/>
          </a:p>
          <a:p>
            <a:pPr>
              <a:lnSpc>
                <a:spcPct val="150000"/>
              </a:lnSpc>
            </a:pP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en-US" altLang="zh-TW" dirty="0" smtClean="0"/>
              <a:t>The </a:t>
            </a:r>
            <a:r>
              <a:rPr lang="en-US" altLang="zh-TW" dirty="0"/>
              <a:t>stitch </a:t>
            </a:r>
            <a:r>
              <a:rPr lang="en-US" altLang="zh-TW" dirty="0" smtClean="0"/>
              <a:t>candidates*</a:t>
            </a:r>
            <a:endParaRPr lang="en-US" altLang="zh-TW" dirty="0"/>
          </a:p>
          <a:p>
            <a:pPr lvl="1">
              <a:lnSpc>
                <a:spcPct val="150000"/>
              </a:lnSpc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25</a:t>
            </a:fld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50687" y="6237312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aseline="30000" dirty="0" smtClean="0">
                <a:latin typeface="Calibri" panose="020F0502020204030204" pitchFamily="34" charset="0"/>
              </a:rPr>
              <a:t>*</a:t>
            </a:r>
            <a:r>
              <a:rPr lang="en-US" altLang="zh-TW" sz="1600" dirty="0">
                <a:latin typeface="Calibri" panose="020F0502020204030204" pitchFamily="34" charset="0"/>
              </a:rPr>
              <a:t>J. </a:t>
            </a:r>
            <a:r>
              <a:rPr lang="en-US" altLang="zh-TW" sz="1600" dirty="0" err="1" smtClean="0">
                <a:latin typeface="Calibri" panose="020F0502020204030204" pitchFamily="34" charset="0"/>
              </a:rPr>
              <a:t>Kuang</a:t>
            </a:r>
            <a:r>
              <a:rPr lang="en-US" altLang="zh-TW" sz="1600" dirty="0" smtClean="0">
                <a:latin typeface="Calibri" panose="020F0502020204030204" pitchFamily="34" charset="0"/>
              </a:rPr>
              <a:t> </a:t>
            </a:r>
            <a:r>
              <a:rPr lang="en-US" altLang="zh-TW" sz="1600" dirty="0">
                <a:latin typeface="Calibri" panose="020F0502020204030204" pitchFamily="34" charset="0"/>
              </a:rPr>
              <a:t>and E. F. Y. Young, “An </a:t>
            </a:r>
            <a:r>
              <a:rPr lang="en-US" altLang="zh-TW" sz="1600" dirty="0" smtClean="0">
                <a:latin typeface="Calibri" panose="020F0502020204030204" pitchFamily="34" charset="0"/>
              </a:rPr>
              <a:t>efficient layout decomposition approach </a:t>
            </a:r>
            <a:r>
              <a:rPr lang="en-US" altLang="zh-TW" sz="1600" dirty="0">
                <a:latin typeface="Calibri" panose="020F0502020204030204" pitchFamily="34" charset="0"/>
              </a:rPr>
              <a:t>for </a:t>
            </a:r>
            <a:r>
              <a:rPr lang="en-US" altLang="zh-TW" sz="1600" dirty="0" smtClean="0">
                <a:latin typeface="Calibri" panose="020F0502020204030204" pitchFamily="34" charset="0"/>
              </a:rPr>
              <a:t>triple patterning lithography</a:t>
            </a:r>
            <a:r>
              <a:rPr lang="en-US" altLang="zh-TW" sz="1600" dirty="0">
                <a:latin typeface="Calibri" panose="020F0502020204030204" pitchFamily="34" charset="0"/>
              </a:rPr>
              <a:t>,” in </a:t>
            </a:r>
            <a:r>
              <a:rPr lang="en-US" altLang="zh-TW" sz="1600" i="1" dirty="0" smtClean="0">
                <a:latin typeface="Calibri" panose="020F0502020204030204" pitchFamily="34" charset="0"/>
              </a:rPr>
              <a:t>DAC</a:t>
            </a:r>
            <a:r>
              <a:rPr lang="en-US" altLang="zh-TW" sz="1600" dirty="0" smtClean="0">
                <a:latin typeface="Calibri" panose="020F0502020204030204" pitchFamily="34" charset="0"/>
              </a:rPr>
              <a:t>, 2013.</a:t>
            </a:r>
            <a:endParaRPr lang="nn-NO" altLang="zh-TW" sz="1600" dirty="0" smtClean="0">
              <a:latin typeface="Calibri" panose="020F0502020204030204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187623" y="2819028"/>
            <a:ext cx="758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Calibri" panose="020F0502020204030204" pitchFamily="34" charset="0"/>
                <a:ea typeface="Cambria Math" panose="02040503050406030204" pitchFamily="18" charset="0"/>
              </a:rPr>
              <a:t>B. Yu, Y.-H. Lin, G. </a:t>
            </a:r>
            <a:r>
              <a:rPr lang="en-US" altLang="zh-TW" dirty="0" err="1">
                <a:latin typeface="Calibri" panose="020F0502020204030204" pitchFamily="34" charset="0"/>
                <a:ea typeface="Cambria Math" panose="02040503050406030204" pitchFamily="18" charset="0"/>
              </a:rPr>
              <a:t>Luk</a:t>
            </a:r>
            <a:r>
              <a:rPr lang="en-US" altLang="zh-TW" dirty="0">
                <a:latin typeface="Calibri" panose="020F0502020204030204" pitchFamily="34" charset="0"/>
                <a:ea typeface="Cambria Math" panose="02040503050406030204" pitchFamily="18" charset="0"/>
              </a:rPr>
              <a:t>-Pat, D. Ding, K. Lucas, </a:t>
            </a:r>
            <a:r>
              <a:rPr lang="en-US" altLang="zh-TW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and D</a:t>
            </a:r>
            <a:r>
              <a:rPr lang="en-US" altLang="zh-TW" dirty="0">
                <a:latin typeface="Calibri" panose="020F0502020204030204" pitchFamily="34" charset="0"/>
                <a:ea typeface="Cambria Math" panose="02040503050406030204" pitchFamily="18" charset="0"/>
              </a:rPr>
              <a:t>. Z. </a:t>
            </a:r>
            <a:r>
              <a:rPr lang="en-US" altLang="zh-TW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Pan, “A </a:t>
            </a:r>
            <a:r>
              <a:rPr lang="en-US" altLang="zh-TW" dirty="0">
                <a:latin typeface="Calibri" panose="020F0502020204030204" pitchFamily="34" charset="0"/>
                <a:ea typeface="Cambria Math" panose="02040503050406030204" pitchFamily="18" charset="0"/>
              </a:rPr>
              <a:t>high-performance triple </a:t>
            </a:r>
            <a:r>
              <a:rPr lang="en-US" altLang="zh-TW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patterning layout </a:t>
            </a:r>
            <a:r>
              <a:rPr lang="en-US" altLang="zh-TW" dirty="0">
                <a:latin typeface="Calibri" panose="020F0502020204030204" pitchFamily="34" charset="0"/>
                <a:ea typeface="Cambria Math" panose="02040503050406030204" pitchFamily="18" charset="0"/>
              </a:rPr>
              <a:t>decomposer with balanced </a:t>
            </a:r>
            <a:r>
              <a:rPr lang="en-US" altLang="zh-TW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density”, </a:t>
            </a:r>
            <a:r>
              <a:rPr lang="en-US" altLang="zh-TW" dirty="0">
                <a:latin typeface="Calibri" panose="020F0502020204030204" pitchFamily="34" charset="0"/>
                <a:ea typeface="Cambria Math" panose="02040503050406030204" pitchFamily="18" charset="0"/>
              </a:rPr>
              <a:t>i</a:t>
            </a:r>
            <a:r>
              <a:rPr lang="en-US" altLang="zh-TW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n </a:t>
            </a:r>
            <a:r>
              <a:rPr lang="en-US" altLang="zh-TW" i="1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ICCAD</a:t>
            </a:r>
            <a:r>
              <a:rPr lang="en-US" altLang="zh-TW" dirty="0" smtClean="0">
                <a:latin typeface="Calibri" panose="020F0502020204030204" pitchFamily="34" charset="0"/>
                <a:ea typeface="Cambria Math" panose="02040503050406030204" pitchFamily="18" charset="0"/>
              </a:rPr>
              <a:t>, 2013.</a:t>
            </a:r>
            <a:endParaRPr lang="nn-NO" altLang="zh-TW" dirty="0">
              <a:latin typeface="Calibri" panose="020F0502020204030204" pitchFamily="34" charset="0"/>
              <a:ea typeface="Cambria Math" panose="02040503050406030204" pitchFamily="18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187624" y="3934797"/>
            <a:ext cx="74168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Calibri" panose="020F0502020204030204" pitchFamily="34" charset="0"/>
              </a:rPr>
              <a:t>H. Tian, H. Zhang, Q. Ma, Z. Xiao, and M. D. F. Wong, “A polynomial time triple patterning algorithm for cell based row-structure layout”, in </a:t>
            </a:r>
            <a:r>
              <a:rPr lang="en-US" altLang="zh-TW" i="1" dirty="0" smtClean="0">
                <a:latin typeface="Calibri" panose="020F0502020204030204" pitchFamily="34" charset="0"/>
              </a:rPr>
              <a:t>ICCAD</a:t>
            </a:r>
            <a:r>
              <a:rPr lang="nn-NO" altLang="zh-TW" dirty="0" smtClean="0">
                <a:latin typeface="Calibri" panose="020F0502020204030204" pitchFamily="34" charset="0"/>
              </a:rPr>
              <a:t>, 2012</a:t>
            </a:r>
            <a:r>
              <a:rPr lang="en-US" altLang="zh-TW" dirty="0" smtClean="0">
                <a:latin typeface="Calibri" panose="020F0502020204030204" pitchFamily="34" charset="0"/>
              </a:rPr>
              <a:t>.</a:t>
            </a:r>
            <a:endParaRPr lang="nn-NO" altLang="zh-TW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26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26</a:t>
            </a:fld>
            <a:endParaRPr lang="zh-TW" altLang="en-US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68952" cy="864096"/>
          </a:xfrm>
        </p:spPr>
        <p:txBody>
          <a:bodyPr/>
          <a:lstStyle/>
          <a:p>
            <a:r>
              <a:rPr lang="en-US" altLang="zh-TW" dirty="0" smtClean="0"/>
              <a:t>Comparisons with Decomposer-A</a:t>
            </a:r>
            <a:endParaRPr lang="zh-TW" altLang="en-US" dirty="0"/>
          </a:p>
        </p:txBody>
      </p:sp>
      <p:grpSp>
        <p:nvGrpSpPr>
          <p:cNvPr id="11" name="群組 10"/>
          <p:cNvGrpSpPr/>
          <p:nvPr/>
        </p:nvGrpSpPr>
        <p:grpSpPr>
          <a:xfrm>
            <a:off x="887653" y="980728"/>
            <a:ext cx="7323169" cy="5298530"/>
            <a:chOff x="887653" y="1226814"/>
            <a:chExt cx="7323169" cy="5298530"/>
          </a:xfrm>
        </p:grpSpPr>
        <p:pic>
          <p:nvPicPr>
            <p:cNvPr id="2" name="圖片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7653" y="1322822"/>
              <a:ext cx="7323169" cy="5202522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2843808" y="1377390"/>
              <a:ext cx="1296144" cy="21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2339752" y="1226814"/>
              <a:ext cx="1897379" cy="41742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>
                <a:lnSpc>
                  <a:spcPct val="150000"/>
                </a:lnSpc>
              </a:pPr>
              <a:r>
                <a:rPr lang="en-US" altLang="zh-TW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Decomposer-A</a:t>
              </a:r>
              <a:endPara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矩形 11"/>
          <p:cNvSpPr/>
          <p:nvPr/>
        </p:nvSpPr>
        <p:spPr>
          <a:xfrm>
            <a:off x="798937" y="6341258"/>
            <a:ext cx="37023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 smtClean="0">
                <a:latin typeface="Calibri" panose="020F0502020204030204" pitchFamily="34" charset="0"/>
              </a:rPr>
              <a:t>Test case</a:t>
            </a:r>
            <a:r>
              <a:rPr lang="en-US" altLang="zh-TW" sz="2000" b="1" dirty="0">
                <a:latin typeface="Calibri" panose="020F0502020204030204" pitchFamily="34" charset="0"/>
              </a:rPr>
              <a:t>: </a:t>
            </a:r>
            <a:r>
              <a:rPr lang="en-US" altLang="zh-TW" sz="2000" b="1" dirty="0" err="1">
                <a:latin typeface="Calibri" panose="020F0502020204030204" pitchFamily="34" charset="0"/>
              </a:rPr>
              <a:t>OpenSPARC</a:t>
            </a:r>
            <a:r>
              <a:rPr lang="en-US" altLang="zh-TW" sz="2000" b="1" dirty="0">
                <a:latin typeface="Calibri" panose="020F0502020204030204" pitchFamily="34" charset="0"/>
              </a:rPr>
              <a:t> T1 Designs</a:t>
            </a:r>
            <a:endParaRPr lang="zh-TW" altLang="en-US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60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27</a:t>
            </a:fld>
            <a:endParaRPr lang="zh-TW" altLang="en-US"/>
          </a:p>
        </p:txBody>
      </p:sp>
      <p:graphicFrame>
        <p:nvGraphicFramePr>
          <p:cNvPr id="5" name="內容版面配置區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7103358"/>
              </p:ext>
            </p:extLst>
          </p:nvPr>
        </p:nvGraphicFramePr>
        <p:xfrm>
          <a:off x="672901" y="1484784"/>
          <a:ext cx="7355160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68952" cy="864096"/>
          </a:xfrm>
        </p:spPr>
        <p:txBody>
          <a:bodyPr>
            <a:normAutofit/>
          </a:bodyPr>
          <a:lstStyle/>
          <a:p>
            <a:r>
              <a:rPr lang="en-US" altLang="zh-TW" dirty="0"/>
              <a:t>Comparisons of Our </a:t>
            </a:r>
            <a:r>
              <a:rPr lang="en-US" altLang="zh-TW" dirty="0" smtClean="0"/>
              <a:t>Approaches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798937" y="6341258"/>
            <a:ext cx="37023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 smtClean="0">
                <a:latin typeface="Calibri" panose="020F0502020204030204" pitchFamily="34" charset="0"/>
              </a:rPr>
              <a:t>Test case</a:t>
            </a:r>
            <a:r>
              <a:rPr lang="en-US" altLang="zh-TW" sz="2000" b="1" dirty="0">
                <a:latin typeface="Calibri" panose="020F0502020204030204" pitchFamily="34" charset="0"/>
              </a:rPr>
              <a:t>: </a:t>
            </a:r>
            <a:r>
              <a:rPr lang="en-US" altLang="zh-TW" sz="2000" b="1" dirty="0" err="1">
                <a:latin typeface="Calibri" panose="020F0502020204030204" pitchFamily="34" charset="0"/>
              </a:rPr>
              <a:t>OpenSPARC</a:t>
            </a:r>
            <a:r>
              <a:rPr lang="en-US" altLang="zh-TW" sz="2000" b="1" dirty="0">
                <a:latin typeface="Calibri" panose="020F0502020204030204" pitchFamily="34" charset="0"/>
              </a:rPr>
              <a:t> T1 Designs</a:t>
            </a:r>
            <a:endParaRPr lang="zh-TW" altLang="en-US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50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28</a:t>
            </a:fld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7550316" cy="4326127"/>
          </a:xfrm>
          <a:prstGeom prst="rect">
            <a:avLst/>
          </a:prstGeom>
        </p:spPr>
      </p:pic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68952" cy="864096"/>
          </a:xfrm>
        </p:spPr>
        <p:txBody>
          <a:bodyPr>
            <a:normAutofit/>
          </a:bodyPr>
          <a:lstStyle/>
          <a:p>
            <a:r>
              <a:rPr lang="en-US" altLang="zh-TW" dirty="0"/>
              <a:t>Comparisons with </a:t>
            </a:r>
            <a:r>
              <a:rPr lang="en-US" altLang="zh-TW" dirty="0" smtClean="0"/>
              <a:t>Decomposer-A&amp;-B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399174" y="1547667"/>
            <a:ext cx="1296144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850668" y="1390741"/>
            <a:ext cx="1886157" cy="417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Decomposer-B</a:t>
            </a:r>
            <a:endParaRPr lang="en-US" altLang="zh-TW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447263" y="1544070"/>
            <a:ext cx="1296144" cy="21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3898757" y="1387144"/>
            <a:ext cx="1897379" cy="417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zh-TW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Decomposer-A</a:t>
            </a:r>
            <a:endParaRPr lang="en-US" altLang="zh-TW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98937" y="6021288"/>
            <a:ext cx="34550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 smtClean="0">
                <a:latin typeface="Calibri" panose="020F0502020204030204" pitchFamily="34" charset="0"/>
              </a:rPr>
              <a:t>Test case: ISCAS-85&amp;89 </a:t>
            </a:r>
            <a:r>
              <a:rPr lang="en-US" altLang="zh-TW" sz="2000" b="1" dirty="0">
                <a:latin typeface="Calibri" panose="020F0502020204030204" pitchFamily="34" charset="0"/>
              </a:rPr>
              <a:t>circuits</a:t>
            </a:r>
            <a:endParaRPr lang="zh-TW" altLang="en-US" sz="2000" b="1" dirty="0">
              <a:latin typeface="Calibri" panose="020F0502020204030204" pitchFamily="34" charset="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3898757" y="5445224"/>
            <a:ext cx="4335127" cy="365687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5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 smtClean="0"/>
              <a:t>Multiple Patterning Lithography (MPL)</a:t>
            </a:r>
            <a:endParaRPr lang="zh-TW" altLang="en-US" sz="4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MPL uses multiple </a:t>
            </a:r>
            <a:r>
              <a:rPr lang="en-US" altLang="zh-TW" dirty="0" err="1" smtClean="0"/>
              <a:t>litho</a:t>
            </a:r>
            <a:r>
              <a:rPr lang="en-US" altLang="zh-TW" dirty="0" smtClean="0"/>
              <a:t>-etch (LE) steps to enhance feature printability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Double Patterning Lithograph (DPL)</a:t>
            </a:r>
          </a:p>
          <a:p>
            <a:pPr lvl="1"/>
            <a:r>
              <a:rPr lang="en-US" altLang="zh-TW" dirty="0" smtClean="0"/>
              <a:t>20nm/16nm</a:t>
            </a:r>
          </a:p>
          <a:p>
            <a:pPr lvl="1"/>
            <a:r>
              <a:rPr lang="en-US" altLang="zh-TW" dirty="0" smtClean="0"/>
              <a:t>LELE</a:t>
            </a:r>
            <a:endParaRPr lang="en-US" altLang="zh-TW" dirty="0"/>
          </a:p>
          <a:p>
            <a:pPr lvl="1"/>
            <a:r>
              <a:rPr lang="en-US" altLang="zh-TW" dirty="0"/>
              <a:t>Two </a:t>
            </a:r>
            <a:r>
              <a:rPr lang="en-US" altLang="zh-TW" dirty="0" smtClean="0"/>
              <a:t>masks</a:t>
            </a:r>
            <a:endParaRPr lang="en-US" altLang="zh-TW" dirty="0"/>
          </a:p>
          <a:p>
            <a:r>
              <a:rPr lang="en-US" altLang="zh-TW" dirty="0" smtClean="0"/>
              <a:t>Triple Patterning Lithograph (TPL)</a:t>
            </a:r>
          </a:p>
          <a:p>
            <a:pPr lvl="1"/>
            <a:r>
              <a:rPr lang="en-US" altLang="zh-TW" dirty="0" smtClean="0"/>
              <a:t>10nm or beyond</a:t>
            </a:r>
          </a:p>
          <a:p>
            <a:pPr lvl="1"/>
            <a:r>
              <a:rPr lang="en-US" altLang="zh-TW" dirty="0"/>
              <a:t>High density </a:t>
            </a:r>
            <a:r>
              <a:rPr lang="en-US" altLang="zh-TW" dirty="0" smtClean="0"/>
              <a:t>layer (M1 layer)</a:t>
            </a:r>
            <a:endParaRPr lang="en-US" altLang="zh-TW" dirty="0"/>
          </a:p>
          <a:p>
            <a:pPr lvl="1"/>
            <a:r>
              <a:rPr lang="en-US" altLang="zh-TW" dirty="0"/>
              <a:t>LELELE</a:t>
            </a:r>
          </a:p>
          <a:p>
            <a:pPr lvl="1"/>
            <a:r>
              <a:rPr lang="en-US" altLang="zh-TW" dirty="0" smtClean="0"/>
              <a:t>Three masks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</a:t>
            </a:fld>
            <a:endParaRPr lang="zh-TW" altLang="en-US" dirty="0"/>
          </a:p>
        </p:txBody>
      </p:sp>
      <p:grpSp>
        <p:nvGrpSpPr>
          <p:cNvPr id="94" name="群組 93"/>
          <p:cNvGrpSpPr/>
          <p:nvPr/>
        </p:nvGrpSpPr>
        <p:grpSpPr>
          <a:xfrm>
            <a:off x="2771800" y="5193284"/>
            <a:ext cx="5600075" cy="1692100"/>
            <a:chOff x="2771800" y="5193284"/>
            <a:chExt cx="5600075" cy="1692100"/>
          </a:xfrm>
        </p:grpSpPr>
        <p:sp>
          <p:nvSpPr>
            <p:cNvPr id="23" name="矩形 22"/>
            <p:cNvSpPr/>
            <p:nvPr/>
          </p:nvSpPr>
          <p:spPr>
            <a:xfrm>
              <a:off x="4528374" y="5636629"/>
              <a:ext cx="828898" cy="222494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5357272" y="5636629"/>
              <a:ext cx="828898" cy="222494"/>
            </a:xfrm>
            <a:prstGeom prst="rect">
              <a:avLst/>
            </a:prstGeom>
            <a:solidFill>
              <a:srgbClr val="FF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4604718" y="6107068"/>
              <a:ext cx="676206" cy="222494"/>
            </a:xfrm>
            <a:prstGeom prst="rect">
              <a:avLst/>
            </a:prstGeom>
            <a:solidFill>
              <a:srgbClr val="FF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5459795" y="6107068"/>
              <a:ext cx="650031" cy="222494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cxnSp>
          <p:nvCxnSpPr>
            <p:cNvPr id="27" name="直線單箭頭接點 26"/>
            <p:cNvCxnSpPr>
              <a:stCxn id="24" idx="2"/>
              <a:endCxn id="25" idx="0"/>
            </p:cNvCxnSpPr>
            <p:nvPr/>
          </p:nvCxnSpPr>
          <p:spPr>
            <a:xfrm flipH="1">
              <a:off x="4942822" y="5859124"/>
              <a:ext cx="828900" cy="247944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triangle" w="sm" len="sm"/>
              <a:tailEnd type="triangle" w="sm" len="sm"/>
            </a:ln>
            <a:effectLst/>
          </p:spPr>
        </p:cxnSp>
        <p:cxnSp>
          <p:nvCxnSpPr>
            <p:cNvPr id="28" name="直線單箭頭接點 27"/>
            <p:cNvCxnSpPr>
              <a:stCxn id="23" idx="2"/>
              <a:endCxn id="26" idx="0"/>
            </p:cNvCxnSpPr>
            <p:nvPr/>
          </p:nvCxnSpPr>
          <p:spPr>
            <a:xfrm>
              <a:off x="4942824" y="5859124"/>
              <a:ext cx="841987" cy="247944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triangle" w="sm" len="sm"/>
              <a:tailEnd type="triangle" w="sm" len="sm"/>
            </a:ln>
            <a:effectLst/>
          </p:spPr>
        </p:cxnSp>
        <p:cxnSp>
          <p:nvCxnSpPr>
            <p:cNvPr id="29" name="直線單箭頭接點 28"/>
            <p:cNvCxnSpPr/>
            <p:nvPr/>
          </p:nvCxnSpPr>
          <p:spPr>
            <a:xfrm>
              <a:off x="2771800" y="6516291"/>
              <a:ext cx="360000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headEnd type="triangle" w="sm" len="sm"/>
              <a:tailEnd type="triangle" w="sm" len="sm"/>
            </a:ln>
            <a:effectLst/>
          </p:spPr>
        </p:cxnSp>
        <p:sp>
          <p:nvSpPr>
            <p:cNvPr id="30" name="矩形 29"/>
            <p:cNvSpPr/>
            <p:nvPr/>
          </p:nvSpPr>
          <p:spPr>
            <a:xfrm>
              <a:off x="2841604" y="5415906"/>
              <a:ext cx="287931" cy="222494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2841604" y="5747471"/>
              <a:ext cx="287931" cy="222494"/>
            </a:xfrm>
            <a:prstGeom prst="rect">
              <a:avLst/>
            </a:prstGeom>
            <a:solidFill>
              <a:srgbClr val="FF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2841604" y="6076131"/>
              <a:ext cx="287931" cy="222494"/>
            </a:xfrm>
            <a:prstGeom prst="rect">
              <a:avLst/>
            </a:prstGeom>
            <a:solidFill>
              <a:srgbClr val="00B05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3148128" y="5385770"/>
              <a:ext cx="11779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55082"/>
              <a:r>
                <a:rPr lang="en-US" altLang="zh-TW" sz="1400" dirty="0" smtClean="0">
                  <a:solidFill>
                    <a:prstClr val="black"/>
                  </a:solidFill>
                  <a:latin typeface="Calibri"/>
                </a:rPr>
                <a:t>Mask 1</a:t>
              </a:r>
              <a:endParaRPr lang="zh-TW" altLang="en-US" sz="14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3143766" y="5726785"/>
              <a:ext cx="11779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55082"/>
              <a:r>
                <a:rPr lang="en-US" altLang="zh-TW" sz="1400" dirty="0" smtClean="0">
                  <a:solidFill>
                    <a:prstClr val="black"/>
                  </a:solidFill>
                  <a:latin typeface="Calibri"/>
                </a:rPr>
                <a:t>Mask 2</a:t>
              </a:r>
              <a:endParaRPr lang="zh-TW" altLang="en-US" sz="14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3143764" y="6055445"/>
              <a:ext cx="11779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55082"/>
              <a:r>
                <a:rPr lang="en-US" altLang="zh-TW" sz="1400" dirty="0" smtClean="0">
                  <a:solidFill>
                    <a:prstClr val="black"/>
                  </a:solidFill>
                  <a:latin typeface="Calibri"/>
                </a:rPr>
                <a:t>Mask 3</a:t>
              </a:r>
              <a:endParaRPr lang="zh-TW" altLang="en-US" sz="14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3140893" y="6361583"/>
              <a:ext cx="17347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55082"/>
              <a:r>
                <a:rPr lang="en-US" altLang="zh-TW" sz="1400" dirty="0" smtClean="0">
                  <a:solidFill>
                    <a:prstClr val="black"/>
                  </a:solidFill>
                  <a:latin typeface="Calibri"/>
                </a:rPr>
                <a:t>Coloring Conflict</a:t>
              </a:r>
              <a:endParaRPr lang="zh-TW" altLang="en-US" sz="14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7" name="文字方塊 36"/>
            <p:cNvSpPr txBox="1"/>
            <p:nvPr/>
          </p:nvSpPr>
          <p:spPr>
            <a:xfrm>
              <a:off x="4611262" y="5193284"/>
              <a:ext cx="9648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55082"/>
              <a:r>
                <a:rPr lang="en-US" altLang="zh-TW" dirty="0">
                  <a:solidFill>
                    <a:prstClr val="black"/>
                  </a:solidFill>
                  <a:latin typeface="Calibri"/>
                </a:rPr>
                <a:t>stitch</a:t>
              </a:r>
              <a:endParaRPr lang="zh-TW" alt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" name="橢圓 37"/>
            <p:cNvSpPr/>
            <p:nvPr/>
          </p:nvSpPr>
          <p:spPr>
            <a:xfrm>
              <a:off x="5241893" y="5563969"/>
              <a:ext cx="246097" cy="338633"/>
            </a:xfrm>
            <a:prstGeom prst="ellips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cxnSp>
          <p:nvCxnSpPr>
            <p:cNvPr id="39" name="直線接點 38"/>
            <p:cNvCxnSpPr>
              <a:endCxn id="38" idx="1"/>
            </p:cNvCxnSpPr>
            <p:nvPr/>
          </p:nvCxnSpPr>
          <p:spPr>
            <a:xfrm>
              <a:off x="5140838" y="5496983"/>
              <a:ext cx="137096" cy="116579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sp>
          <p:nvSpPr>
            <p:cNvPr id="40" name="矩形 39"/>
            <p:cNvSpPr/>
            <p:nvPr/>
          </p:nvSpPr>
          <p:spPr>
            <a:xfrm>
              <a:off x="6714078" y="5636629"/>
              <a:ext cx="1657797" cy="222494"/>
            </a:xfrm>
            <a:prstGeom prst="rect">
              <a:avLst/>
            </a:prstGeom>
            <a:solidFill>
              <a:srgbClr val="00B05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6790423" y="6107068"/>
              <a:ext cx="676206" cy="222494"/>
            </a:xfrm>
            <a:prstGeom prst="rect">
              <a:avLst/>
            </a:prstGeom>
            <a:solidFill>
              <a:srgbClr val="FF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7645499" y="6107068"/>
              <a:ext cx="650031" cy="222494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55082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新細明體"/>
                <a:cs typeface="+mn-cs"/>
              </a:endParaRPr>
            </a:p>
          </p:txBody>
        </p:sp>
        <p:sp>
          <p:nvSpPr>
            <p:cNvPr id="83" name="文字方塊 82"/>
            <p:cNvSpPr txBox="1"/>
            <p:nvPr/>
          </p:nvSpPr>
          <p:spPr>
            <a:xfrm>
              <a:off x="6977942" y="6485274"/>
              <a:ext cx="11779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55082"/>
              <a:r>
                <a:rPr lang="en-US" altLang="zh-TW" sz="2000" b="1" dirty="0" smtClean="0">
                  <a:solidFill>
                    <a:prstClr val="black"/>
                  </a:solidFill>
                  <a:latin typeface="Calibri"/>
                </a:rPr>
                <a:t>TPL</a:t>
              </a:r>
              <a:endParaRPr lang="zh-TW" altLang="en-US" sz="2000" b="1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4" name="文字方塊 83"/>
            <p:cNvSpPr txBox="1"/>
            <p:nvPr/>
          </p:nvSpPr>
          <p:spPr>
            <a:xfrm>
              <a:off x="4765055" y="6485274"/>
              <a:ext cx="11779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55082"/>
              <a:r>
                <a:rPr lang="en-US" altLang="zh-TW" sz="2000" b="1" dirty="0">
                  <a:solidFill>
                    <a:prstClr val="black"/>
                  </a:solidFill>
                  <a:latin typeface="Calibri"/>
                </a:rPr>
                <a:t>D</a:t>
              </a:r>
              <a:r>
                <a:rPr lang="en-US" altLang="zh-TW" sz="2000" b="1" dirty="0" smtClean="0">
                  <a:solidFill>
                    <a:prstClr val="black"/>
                  </a:solidFill>
                  <a:latin typeface="Calibri"/>
                </a:rPr>
                <a:t>PL</a:t>
              </a:r>
              <a:endParaRPr lang="zh-TW" altLang="en-US" sz="2000" b="1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93" name="群組 92"/>
          <p:cNvGrpSpPr/>
          <p:nvPr/>
        </p:nvGrpSpPr>
        <p:grpSpPr>
          <a:xfrm>
            <a:off x="5508104" y="2082499"/>
            <a:ext cx="2922611" cy="2232247"/>
            <a:chOff x="5508104" y="2082499"/>
            <a:chExt cx="2922611" cy="2232247"/>
          </a:xfrm>
        </p:grpSpPr>
        <p:grpSp>
          <p:nvGrpSpPr>
            <p:cNvPr id="82" name="群組 81"/>
            <p:cNvGrpSpPr/>
            <p:nvPr/>
          </p:nvGrpSpPr>
          <p:grpSpPr>
            <a:xfrm>
              <a:off x="5508104" y="2082499"/>
              <a:ext cx="2922611" cy="2232247"/>
              <a:chOff x="4864349" y="1412777"/>
              <a:chExt cx="2922611" cy="2232247"/>
            </a:xfrm>
          </p:grpSpPr>
          <p:sp>
            <p:nvSpPr>
              <p:cNvPr id="61" name="矩形 60"/>
              <p:cNvSpPr/>
              <p:nvPr/>
            </p:nvSpPr>
            <p:spPr>
              <a:xfrm rot="10800000">
                <a:off x="4864350" y="2202609"/>
                <a:ext cx="936000" cy="222494"/>
              </a:xfrm>
              <a:prstGeom prst="rect">
                <a:avLst/>
              </a:pr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55082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/>
                  <a:cs typeface="+mn-cs"/>
                </a:endParaRPr>
              </a:p>
            </p:txBody>
          </p:sp>
          <p:sp>
            <p:nvSpPr>
              <p:cNvPr id="62" name="矩形 61"/>
              <p:cNvSpPr/>
              <p:nvPr/>
            </p:nvSpPr>
            <p:spPr>
              <a:xfrm rot="10800000">
                <a:off x="4864349" y="2636912"/>
                <a:ext cx="936000" cy="222494"/>
              </a:xfrm>
              <a:prstGeom prst="rect">
                <a:avLst/>
              </a:pr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55082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新細明體"/>
                  <a:cs typeface="+mn-cs"/>
                </a:endParaRPr>
              </a:p>
            </p:txBody>
          </p:sp>
          <p:sp>
            <p:nvSpPr>
              <p:cNvPr id="63" name="文字方塊 62"/>
              <p:cNvSpPr txBox="1"/>
              <p:nvPr/>
            </p:nvSpPr>
            <p:spPr>
              <a:xfrm>
                <a:off x="5201027" y="2098948"/>
                <a:ext cx="3790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 smtClean="0">
                    <a:solidFill>
                      <a:schemeClr val="bg1"/>
                    </a:solidFill>
                  </a:rPr>
                  <a:t>a</a:t>
                </a:r>
                <a:endParaRPr lang="zh-TW" alt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文字方塊 63"/>
              <p:cNvSpPr txBox="1"/>
              <p:nvPr/>
            </p:nvSpPr>
            <p:spPr>
              <a:xfrm>
                <a:off x="5207372" y="2555612"/>
                <a:ext cx="3790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>
                    <a:solidFill>
                      <a:schemeClr val="bg1"/>
                    </a:solidFill>
                  </a:rPr>
                  <a:t>b</a:t>
                </a:r>
                <a:endParaRPr lang="zh-TW" altLang="en-US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74" name="群組 73"/>
              <p:cNvGrpSpPr/>
              <p:nvPr/>
            </p:nvGrpSpPr>
            <p:grpSpPr>
              <a:xfrm>
                <a:off x="6555582" y="1412777"/>
                <a:ext cx="1231378" cy="901080"/>
                <a:chOff x="6555582" y="1412777"/>
                <a:chExt cx="1231378" cy="901080"/>
              </a:xfrm>
            </p:grpSpPr>
            <p:sp>
              <p:nvSpPr>
                <p:cNvPr id="73" name="矩形 72"/>
                <p:cNvSpPr/>
                <p:nvPr/>
              </p:nvSpPr>
              <p:spPr>
                <a:xfrm>
                  <a:off x="6555582" y="1412777"/>
                  <a:ext cx="1231378" cy="901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65" name="矩形 64"/>
                <p:cNvSpPr/>
                <p:nvPr/>
              </p:nvSpPr>
              <p:spPr>
                <a:xfrm rot="10800000">
                  <a:off x="6700388" y="1545812"/>
                  <a:ext cx="936000" cy="222494"/>
                </a:xfrm>
                <a:prstGeom prst="rect">
                  <a:avLst/>
                </a:prstGeom>
                <a:solidFill>
                  <a:srgbClr val="4F81BD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55082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0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67" name="文字方塊 66"/>
                <p:cNvSpPr txBox="1"/>
                <p:nvPr/>
              </p:nvSpPr>
              <p:spPr>
                <a:xfrm>
                  <a:off x="7037065" y="1442151"/>
                  <a:ext cx="3790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dirty="0" smtClean="0">
                      <a:solidFill>
                        <a:schemeClr val="bg1"/>
                      </a:solidFill>
                    </a:rPr>
                    <a:t>a</a:t>
                  </a:r>
                  <a:endParaRPr lang="zh-TW" alt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68" name="文字方塊 67"/>
                <p:cNvSpPr txBox="1"/>
                <p:nvPr/>
              </p:nvSpPr>
              <p:spPr>
                <a:xfrm>
                  <a:off x="7043410" y="1898815"/>
                  <a:ext cx="3790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dirty="0">
                      <a:solidFill>
                        <a:schemeClr val="bg1"/>
                      </a:solidFill>
                    </a:rPr>
                    <a:t>b</a:t>
                  </a:r>
                  <a:endParaRPr lang="zh-TW" altLang="en-US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75" name="群組 74"/>
              <p:cNvGrpSpPr/>
              <p:nvPr/>
            </p:nvGrpSpPr>
            <p:grpSpPr>
              <a:xfrm>
                <a:off x="6555582" y="2743944"/>
                <a:ext cx="1231378" cy="901080"/>
                <a:chOff x="6555582" y="1412777"/>
                <a:chExt cx="1231378" cy="901080"/>
              </a:xfrm>
            </p:grpSpPr>
            <p:sp>
              <p:nvSpPr>
                <p:cNvPr id="76" name="矩形 75"/>
                <p:cNvSpPr/>
                <p:nvPr/>
              </p:nvSpPr>
              <p:spPr>
                <a:xfrm>
                  <a:off x="6555582" y="1412777"/>
                  <a:ext cx="1231378" cy="90108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78" name="矩形 77"/>
                <p:cNvSpPr/>
                <p:nvPr/>
              </p:nvSpPr>
              <p:spPr>
                <a:xfrm rot="10800000">
                  <a:off x="6700387" y="1980115"/>
                  <a:ext cx="936000" cy="222494"/>
                </a:xfrm>
                <a:prstGeom prst="rect">
                  <a:avLst/>
                </a:prstGeom>
                <a:solidFill>
                  <a:srgbClr val="FF0000"/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55082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0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79" name="文字方塊 78"/>
                <p:cNvSpPr txBox="1"/>
                <p:nvPr/>
              </p:nvSpPr>
              <p:spPr>
                <a:xfrm>
                  <a:off x="7037065" y="1442151"/>
                  <a:ext cx="3790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dirty="0" smtClean="0">
                      <a:solidFill>
                        <a:schemeClr val="bg1"/>
                      </a:solidFill>
                    </a:rPr>
                    <a:t>a</a:t>
                  </a:r>
                  <a:endParaRPr lang="zh-TW" altLang="en-US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80" name="文字方塊 79"/>
                <p:cNvSpPr txBox="1"/>
                <p:nvPr/>
              </p:nvSpPr>
              <p:spPr>
                <a:xfrm>
                  <a:off x="7043410" y="1898815"/>
                  <a:ext cx="3790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dirty="0">
                      <a:solidFill>
                        <a:schemeClr val="bg1"/>
                      </a:solidFill>
                    </a:rPr>
                    <a:t>b</a:t>
                  </a:r>
                  <a:endParaRPr lang="zh-TW" altLang="en-US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81" name="向右箭號 80"/>
              <p:cNvSpPr/>
              <p:nvPr/>
            </p:nvSpPr>
            <p:spPr>
              <a:xfrm rot="20327155">
                <a:off x="5994414" y="2289809"/>
                <a:ext cx="338103" cy="211808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87" name="文字方塊 86"/>
            <p:cNvSpPr txBox="1"/>
            <p:nvPr/>
          </p:nvSpPr>
          <p:spPr>
            <a:xfrm>
              <a:off x="7198390" y="2703504"/>
              <a:ext cx="9648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55082"/>
              <a:r>
                <a:rPr lang="en-US" altLang="zh-TW" sz="1600" dirty="0" smtClean="0">
                  <a:solidFill>
                    <a:prstClr val="black"/>
                  </a:solidFill>
                  <a:latin typeface="Calibri"/>
                </a:rPr>
                <a:t>Mask 1</a:t>
              </a:r>
              <a:endParaRPr lang="zh-TW" altLang="en-US" sz="16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9" name="文字方塊 88"/>
            <p:cNvSpPr txBox="1"/>
            <p:nvPr/>
          </p:nvSpPr>
          <p:spPr>
            <a:xfrm>
              <a:off x="7206579" y="3415076"/>
              <a:ext cx="9648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55082"/>
              <a:r>
                <a:rPr lang="en-US" altLang="zh-TW" sz="1600" dirty="0" smtClean="0">
                  <a:solidFill>
                    <a:prstClr val="black"/>
                  </a:solidFill>
                  <a:latin typeface="Calibri"/>
                </a:rPr>
                <a:t>Mask 2</a:t>
              </a:r>
              <a:endParaRPr lang="zh-TW" altLang="en-US" sz="16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0" name="向右箭號 89"/>
            <p:cNvSpPr/>
            <p:nvPr/>
          </p:nvSpPr>
          <p:spPr>
            <a:xfrm rot="1782560">
              <a:off x="6643175" y="3307762"/>
              <a:ext cx="338103" cy="2118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265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r>
              <a:rPr lang="en-US" altLang="zh-TW" dirty="0" smtClean="0"/>
              <a:t>We extend </a:t>
            </a:r>
            <a:r>
              <a:rPr lang="en-US" altLang="zh-TW" dirty="0"/>
              <a:t>an existing approach to </a:t>
            </a:r>
            <a:r>
              <a:rPr lang="en-US" altLang="zh-TW" dirty="0" smtClean="0"/>
              <a:t>optimally solve a row-structure TPL layout </a:t>
            </a:r>
            <a:r>
              <a:rPr lang="en-US" altLang="zh-TW" dirty="0"/>
              <a:t>decomposition </a:t>
            </a:r>
            <a:r>
              <a:rPr lang="en-US" altLang="zh-TW" dirty="0" smtClean="0"/>
              <a:t>problem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Several </a:t>
            </a:r>
            <a:r>
              <a:rPr lang="en-US" altLang="zh-TW" dirty="0"/>
              <a:t>methods to substantially reduce the graph size </a:t>
            </a:r>
            <a:r>
              <a:rPr lang="en-US" altLang="zh-TW" dirty="0" smtClean="0"/>
              <a:t>and hence </a:t>
            </a:r>
            <a:r>
              <a:rPr lang="en-US" altLang="zh-TW" dirty="0"/>
              <a:t>to </a:t>
            </a:r>
            <a:r>
              <a:rPr lang="en-US" altLang="zh-TW" dirty="0" smtClean="0"/>
              <a:t>speed up the </a:t>
            </a:r>
            <a:r>
              <a:rPr lang="en-US" altLang="zh-TW" dirty="0"/>
              <a:t>extended approach are also </a:t>
            </a:r>
            <a:r>
              <a:rPr lang="en-US" altLang="zh-TW" dirty="0" smtClean="0"/>
              <a:t>presented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dirty="0"/>
              <a:t>experimental results show that our </a:t>
            </a:r>
            <a:r>
              <a:rPr lang="en-US" altLang="zh-TW" dirty="0" smtClean="0"/>
              <a:t>approach is </a:t>
            </a:r>
            <a:r>
              <a:rPr lang="en-US" altLang="zh-TW" dirty="0"/>
              <a:t>not </a:t>
            </a:r>
            <a:r>
              <a:rPr lang="en-US" altLang="zh-TW" dirty="0" smtClean="0"/>
              <a:t>only efficient</a:t>
            </a:r>
            <a:r>
              <a:rPr lang="en-US" altLang="zh-TW" dirty="0"/>
              <a:t> but also </a:t>
            </a:r>
            <a:r>
              <a:rPr lang="en-US" altLang="zh-TW" dirty="0" smtClean="0"/>
              <a:t>effective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29</a:t>
            </a:fld>
            <a:endParaRPr lang="zh-TW" altLang="en-US"/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849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Existing </a:t>
            </a:r>
            <a:r>
              <a:rPr lang="en-US" altLang="zh-TW" dirty="0" smtClean="0"/>
              <a:t>Research Results</a:t>
            </a:r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931224" cy="561662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Existing </a:t>
            </a:r>
            <a:r>
              <a:rPr lang="en-US" altLang="zh-TW" dirty="0"/>
              <a:t>research results</a:t>
            </a:r>
          </a:p>
          <a:p>
            <a:pPr lvl="1"/>
            <a:r>
              <a:rPr lang="en-US" altLang="zh-TW" sz="2400" dirty="0" smtClean="0"/>
              <a:t>Post-layout </a:t>
            </a:r>
            <a:r>
              <a:rPr lang="en-US" altLang="zh-TW" sz="2400" dirty="0"/>
              <a:t>stage</a:t>
            </a:r>
          </a:p>
          <a:p>
            <a:pPr lvl="2"/>
            <a:r>
              <a:rPr lang="en-US" altLang="zh-TW" sz="2000" dirty="0"/>
              <a:t>TPL </a:t>
            </a:r>
            <a:r>
              <a:rPr lang="en-US" altLang="zh-TW" sz="2000" dirty="0" smtClean="0"/>
              <a:t>layout Decomposition</a:t>
            </a:r>
            <a:endParaRPr lang="en-US" altLang="zh-TW" sz="2000" dirty="0"/>
          </a:p>
          <a:p>
            <a:pPr lvl="3"/>
            <a:r>
              <a:rPr lang="en-US" altLang="zh-TW" sz="2000" dirty="0"/>
              <a:t>General layout: </a:t>
            </a:r>
            <a:r>
              <a:rPr lang="en-US" altLang="zh-TW" sz="2000" i="1" dirty="0"/>
              <a:t>NP</a:t>
            </a:r>
            <a:r>
              <a:rPr lang="en-US" altLang="zh-TW" sz="2000" dirty="0"/>
              <a:t>-hard</a:t>
            </a:r>
          </a:p>
          <a:p>
            <a:pPr lvl="3"/>
            <a:r>
              <a:rPr lang="en-US" altLang="zh-TW" sz="2000" dirty="0">
                <a:solidFill>
                  <a:srgbClr val="FF0000"/>
                </a:solidFill>
              </a:rPr>
              <a:t>Row-structure </a:t>
            </a:r>
            <a:r>
              <a:rPr lang="en-US" altLang="zh-TW" sz="2000" dirty="0" smtClean="0">
                <a:solidFill>
                  <a:srgbClr val="FF0000"/>
                </a:solidFill>
              </a:rPr>
              <a:t>layout (M1 layer)</a:t>
            </a:r>
            <a:r>
              <a:rPr lang="en-US" altLang="zh-TW" sz="2000" dirty="0" smtClean="0"/>
              <a:t>: </a:t>
            </a:r>
            <a:r>
              <a:rPr lang="en-US" altLang="zh-TW" sz="2000" dirty="0"/>
              <a:t>Polynomial-time solvable</a:t>
            </a:r>
          </a:p>
          <a:p>
            <a:pPr lvl="4"/>
            <a:r>
              <a:rPr lang="en-US" altLang="zh-TW" sz="2000" dirty="0"/>
              <a:t>The features in M1 layer </a:t>
            </a:r>
            <a:r>
              <a:rPr lang="en-US" altLang="zh-TW" sz="2000" dirty="0" smtClean="0"/>
              <a:t>mainly </a:t>
            </a:r>
            <a:r>
              <a:rPr lang="en-US" altLang="zh-TW" sz="2000" dirty="0"/>
              <a:t>come from standard </a:t>
            </a:r>
            <a:r>
              <a:rPr lang="en-US" altLang="zh-TW" sz="2000" dirty="0" smtClean="0"/>
              <a:t>cells</a:t>
            </a:r>
          </a:p>
          <a:p>
            <a:pPr lvl="4"/>
            <a:endParaRPr lang="en-US" altLang="zh-TW" sz="2000" dirty="0"/>
          </a:p>
          <a:p>
            <a:pPr lvl="4"/>
            <a:endParaRPr lang="en-US" altLang="zh-TW" dirty="0" smtClean="0"/>
          </a:p>
          <a:p>
            <a:pPr lvl="1"/>
            <a:r>
              <a:rPr lang="en-US" altLang="zh-TW" sz="2400" dirty="0" smtClean="0"/>
              <a:t>Physical </a:t>
            </a:r>
            <a:r>
              <a:rPr lang="en-US" altLang="zh-TW" sz="2400" dirty="0"/>
              <a:t>design stage</a:t>
            </a:r>
          </a:p>
          <a:p>
            <a:pPr lvl="2"/>
            <a:r>
              <a:rPr lang="en-US" altLang="zh-TW" sz="2000" dirty="0" smtClean="0"/>
              <a:t>TPL-aware placement</a:t>
            </a:r>
          </a:p>
          <a:p>
            <a:pPr lvl="2"/>
            <a:r>
              <a:rPr lang="en-US" altLang="zh-TW" sz="2000" dirty="0"/>
              <a:t>TPL-aware routing</a:t>
            </a:r>
          </a:p>
          <a:p>
            <a:pPr lvl="2"/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3</a:t>
            </a:fld>
            <a:endParaRPr lang="zh-TW" altLang="en-US" dirty="0"/>
          </a:p>
        </p:txBody>
      </p:sp>
      <p:grpSp>
        <p:nvGrpSpPr>
          <p:cNvPr id="6" name="群組 5"/>
          <p:cNvGrpSpPr>
            <a:grpSpLocks noChangeAspect="1"/>
          </p:cNvGrpSpPr>
          <p:nvPr/>
        </p:nvGrpSpPr>
        <p:grpSpPr>
          <a:xfrm>
            <a:off x="4067944" y="3559283"/>
            <a:ext cx="4654116" cy="2973002"/>
            <a:chOff x="4621674" y="4182655"/>
            <a:chExt cx="4231014" cy="2702729"/>
          </a:xfrm>
        </p:grpSpPr>
        <p:grpSp>
          <p:nvGrpSpPr>
            <p:cNvPr id="225" name="群組 224"/>
            <p:cNvGrpSpPr/>
            <p:nvPr/>
          </p:nvGrpSpPr>
          <p:grpSpPr>
            <a:xfrm>
              <a:off x="4621674" y="4383812"/>
              <a:ext cx="3982774" cy="2501572"/>
              <a:chOff x="2195736" y="4309160"/>
              <a:chExt cx="3982774" cy="2501572"/>
            </a:xfrm>
          </p:grpSpPr>
          <p:sp>
            <p:nvSpPr>
              <p:cNvPr id="193" name="文字方塊 192"/>
              <p:cNvSpPr txBox="1"/>
              <p:nvPr/>
            </p:nvSpPr>
            <p:spPr>
              <a:xfrm>
                <a:off x="5580112" y="4860449"/>
                <a:ext cx="59839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dirty="0">
                    <a:solidFill>
                      <a:prstClr val="black"/>
                    </a:solidFill>
                    <a:latin typeface="Calibri"/>
                  </a:rPr>
                  <a:t>M1 layer</a:t>
                </a:r>
                <a:endParaRPr lang="zh-TW" altLang="en-US" sz="1600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95" name="文字方塊 194"/>
              <p:cNvSpPr txBox="1"/>
              <p:nvPr/>
            </p:nvSpPr>
            <p:spPr>
              <a:xfrm>
                <a:off x="5583973" y="5720737"/>
                <a:ext cx="59453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dirty="0">
                    <a:solidFill>
                      <a:prstClr val="black"/>
                    </a:solidFill>
                    <a:latin typeface="Calibri"/>
                  </a:rPr>
                  <a:t>Poly layer</a:t>
                </a:r>
                <a:endParaRPr lang="zh-TW" altLang="en-US" sz="1600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98" name="文字方塊 197"/>
              <p:cNvSpPr txBox="1"/>
              <p:nvPr/>
            </p:nvSpPr>
            <p:spPr>
              <a:xfrm>
                <a:off x="2195736" y="5538440"/>
                <a:ext cx="83100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zh-TW" sz="1600" dirty="0" smtClean="0">
                    <a:solidFill>
                      <a:prstClr val="black"/>
                    </a:solidFill>
                    <a:latin typeface="Calibri"/>
                  </a:rPr>
                  <a:t>Power/</a:t>
                </a:r>
              </a:p>
              <a:p>
                <a:pPr algn="r"/>
                <a:r>
                  <a:rPr lang="en-US" altLang="zh-TW" sz="1600" dirty="0" smtClean="0">
                    <a:solidFill>
                      <a:prstClr val="black"/>
                    </a:solidFill>
                    <a:latin typeface="Calibri"/>
                  </a:rPr>
                  <a:t>Ground </a:t>
                </a:r>
                <a:r>
                  <a:rPr lang="en-US" altLang="zh-TW" sz="1600" dirty="0">
                    <a:solidFill>
                      <a:prstClr val="black"/>
                    </a:solidFill>
                    <a:latin typeface="Calibri"/>
                  </a:rPr>
                  <a:t>rails</a:t>
                </a:r>
                <a:endParaRPr lang="zh-TW" altLang="en-US" sz="1600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205" name="文字方塊 204"/>
              <p:cNvSpPr txBox="1"/>
              <p:nvPr/>
            </p:nvSpPr>
            <p:spPr>
              <a:xfrm>
                <a:off x="3430751" y="4309160"/>
                <a:ext cx="3696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i="1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  <a:r>
                  <a:rPr lang="en-US" altLang="zh-TW" sz="1600" baseline="-25000" dirty="0" smtClean="0">
                    <a:solidFill>
                      <a:prstClr val="black"/>
                    </a:solidFill>
                    <a:latin typeface="Calibri"/>
                  </a:rPr>
                  <a:t>1</a:t>
                </a:r>
                <a:endParaRPr lang="zh-TW" altLang="en-US" sz="1600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206" name="文字方塊 205"/>
              <p:cNvSpPr txBox="1"/>
              <p:nvPr/>
            </p:nvSpPr>
            <p:spPr>
              <a:xfrm>
                <a:off x="4206528" y="4314582"/>
                <a:ext cx="3696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i="1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  <a:r>
                  <a:rPr lang="en-US" altLang="zh-TW" sz="1600" baseline="-25000" dirty="0">
                    <a:solidFill>
                      <a:prstClr val="black"/>
                    </a:solidFill>
                    <a:latin typeface="Calibri"/>
                  </a:rPr>
                  <a:t>2</a:t>
                </a:r>
                <a:endParaRPr lang="zh-TW" altLang="en-US" sz="1600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207" name="文字方塊 206"/>
              <p:cNvSpPr txBox="1"/>
              <p:nvPr/>
            </p:nvSpPr>
            <p:spPr>
              <a:xfrm>
                <a:off x="4913204" y="4313853"/>
                <a:ext cx="3696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i="1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  <a:r>
                  <a:rPr lang="en-US" altLang="zh-TW" sz="1600" baseline="-25000" dirty="0" smtClean="0">
                    <a:solidFill>
                      <a:prstClr val="black"/>
                    </a:solidFill>
                    <a:latin typeface="Calibri"/>
                  </a:rPr>
                  <a:t>3</a:t>
                </a:r>
                <a:endParaRPr lang="zh-TW" altLang="en-US" sz="1600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211" name="文字方塊 210"/>
              <p:cNvSpPr txBox="1"/>
              <p:nvPr/>
            </p:nvSpPr>
            <p:spPr>
              <a:xfrm>
                <a:off x="3408060" y="6466756"/>
                <a:ext cx="3696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i="1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  <a:r>
                  <a:rPr lang="en-US" altLang="zh-TW" sz="1600" baseline="-25000" dirty="0" smtClean="0">
                    <a:solidFill>
                      <a:prstClr val="black"/>
                    </a:solidFill>
                    <a:latin typeface="Calibri"/>
                  </a:rPr>
                  <a:t>4</a:t>
                </a:r>
                <a:endParaRPr lang="zh-TW" altLang="en-US" sz="1600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212" name="文字方塊 211"/>
              <p:cNvSpPr txBox="1"/>
              <p:nvPr/>
            </p:nvSpPr>
            <p:spPr>
              <a:xfrm>
                <a:off x="4183836" y="6472178"/>
                <a:ext cx="3696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i="1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  <a:r>
                  <a:rPr lang="en-US" altLang="zh-TW" sz="1600" baseline="-25000" dirty="0" smtClean="0">
                    <a:solidFill>
                      <a:prstClr val="black"/>
                    </a:solidFill>
                    <a:latin typeface="Calibri"/>
                  </a:rPr>
                  <a:t>5</a:t>
                </a:r>
                <a:endParaRPr lang="zh-TW" altLang="en-US" sz="1600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213" name="文字方塊 212"/>
              <p:cNvSpPr txBox="1"/>
              <p:nvPr/>
            </p:nvSpPr>
            <p:spPr>
              <a:xfrm>
                <a:off x="4890512" y="6471449"/>
                <a:ext cx="3696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i="1" dirty="0" smtClean="0">
                    <a:solidFill>
                      <a:prstClr val="black"/>
                    </a:solidFill>
                    <a:latin typeface="Calibri"/>
                  </a:rPr>
                  <a:t>c</a:t>
                </a:r>
                <a:r>
                  <a:rPr lang="en-US" altLang="zh-TW" sz="1600" baseline="-25000" dirty="0">
                    <a:solidFill>
                      <a:prstClr val="black"/>
                    </a:solidFill>
                    <a:latin typeface="Calibri"/>
                  </a:rPr>
                  <a:t>6</a:t>
                </a:r>
                <a:endParaRPr lang="zh-TW" altLang="en-US" sz="1600" dirty="0">
                  <a:solidFill>
                    <a:prstClr val="black"/>
                  </a:solidFill>
                  <a:latin typeface="Calibri"/>
                </a:endParaRPr>
              </a:p>
            </p:txBody>
          </p:sp>
          <p:grpSp>
            <p:nvGrpSpPr>
              <p:cNvPr id="220" name="群組 219"/>
              <p:cNvGrpSpPr>
                <a:grpSpLocks noChangeAspect="1"/>
              </p:cNvGrpSpPr>
              <p:nvPr/>
            </p:nvGrpSpPr>
            <p:grpSpPr>
              <a:xfrm>
                <a:off x="3026738" y="4629442"/>
                <a:ext cx="2557235" cy="1939017"/>
                <a:chOff x="2756686" y="4204446"/>
                <a:chExt cx="3157079" cy="2393848"/>
              </a:xfrm>
            </p:grpSpPr>
            <p:sp>
              <p:nvSpPr>
                <p:cNvPr id="111" name="矩形 110"/>
                <p:cNvSpPr/>
                <p:nvPr/>
              </p:nvSpPr>
              <p:spPr>
                <a:xfrm>
                  <a:off x="3871925" y="5414296"/>
                  <a:ext cx="1030320" cy="1018723"/>
                </a:xfrm>
                <a:prstGeom prst="rect">
                  <a:avLst/>
                </a:prstGeom>
                <a:solidFill>
                  <a:srgbClr val="E7E6E6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6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12" name="矩形 111"/>
                <p:cNvSpPr/>
                <p:nvPr/>
              </p:nvSpPr>
              <p:spPr>
                <a:xfrm>
                  <a:off x="4908511" y="4354643"/>
                  <a:ext cx="782460" cy="1018723"/>
                </a:xfrm>
                <a:prstGeom prst="rect">
                  <a:avLst/>
                </a:prstGeom>
                <a:solidFill>
                  <a:srgbClr val="E7E6E6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6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13" name="矩形 112"/>
                <p:cNvSpPr/>
                <p:nvPr/>
              </p:nvSpPr>
              <p:spPr>
                <a:xfrm>
                  <a:off x="3081256" y="4348454"/>
                  <a:ext cx="787320" cy="1018723"/>
                </a:xfrm>
                <a:prstGeom prst="rect">
                  <a:avLst/>
                </a:prstGeom>
                <a:solidFill>
                  <a:srgbClr val="E7E6E6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6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14" name="矩形 113"/>
                <p:cNvSpPr/>
                <p:nvPr/>
              </p:nvSpPr>
              <p:spPr>
                <a:xfrm>
                  <a:off x="3604133" y="4365848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15" name="矩形 114"/>
                <p:cNvSpPr/>
                <p:nvPr/>
              </p:nvSpPr>
              <p:spPr>
                <a:xfrm>
                  <a:off x="3285185" y="4366135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16" name="矩形 115"/>
                <p:cNvSpPr/>
                <p:nvPr/>
              </p:nvSpPr>
              <p:spPr>
                <a:xfrm>
                  <a:off x="3081397" y="4289079"/>
                  <a:ext cx="78732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17" name="矩形 116"/>
                <p:cNvSpPr/>
                <p:nvPr/>
              </p:nvSpPr>
              <p:spPr>
                <a:xfrm>
                  <a:off x="3081257" y="5307802"/>
                  <a:ext cx="78732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18" name="矩形 117"/>
                <p:cNvSpPr/>
                <p:nvPr/>
              </p:nvSpPr>
              <p:spPr>
                <a:xfrm>
                  <a:off x="3743720" y="4404549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19" name="矩形 118"/>
                <p:cNvSpPr/>
                <p:nvPr/>
              </p:nvSpPr>
              <p:spPr>
                <a:xfrm>
                  <a:off x="3142730" y="4404549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0" name="矩形 119"/>
                <p:cNvSpPr/>
                <p:nvPr/>
              </p:nvSpPr>
              <p:spPr>
                <a:xfrm>
                  <a:off x="3142730" y="5090623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1" name="矩形 120"/>
                <p:cNvSpPr/>
                <p:nvPr/>
              </p:nvSpPr>
              <p:spPr>
                <a:xfrm>
                  <a:off x="3438874" y="4469428"/>
                  <a:ext cx="59375" cy="619190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2" name="矩形 121"/>
                <p:cNvSpPr/>
                <p:nvPr/>
              </p:nvSpPr>
              <p:spPr>
                <a:xfrm>
                  <a:off x="3447319" y="5029581"/>
                  <a:ext cx="330480" cy="5937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3" name="矩形 122"/>
                <p:cNvSpPr/>
                <p:nvPr/>
              </p:nvSpPr>
              <p:spPr>
                <a:xfrm>
                  <a:off x="3734767" y="5029581"/>
                  <a:ext cx="59375" cy="233256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4" name="矩形 123"/>
                <p:cNvSpPr/>
                <p:nvPr/>
              </p:nvSpPr>
              <p:spPr>
                <a:xfrm>
                  <a:off x="3196011" y="4835861"/>
                  <a:ext cx="106026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5" name="矩形 124"/>
                <p:cNvSpPr/>
                <p:nvPr/>
              </p:nvSpPr>
              <p:spPr>
                <a:xfrm>
                  <a:off x="3634687" y="4835861"/>
                  <a:ext cx="106026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6" name="矩形 125"/>
                <p:cNvSpPr/>
                <p:nvPr/>
              </p:nvSpPr>
              <p:spPr>
                <a:xfrm>
                  <a:off x="4050668" y="4366379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7" name="矩形 126"/>
                <p:cNvSpPr/>
                <p:nvPr/>
              </p:nvSpPr>
              <p:spPr>
                <a:xfrm>
                  <a:off x="4360967" y="4367099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8" name="矩形 127"/>
                <p:cNvSpPr/>
                <p:nvPr/>
              </p:nvSpPr>
              <p:spPr>
                <a:xfrm>
                  <a:off x="4661012" y="4367099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29" name="矩形 128"/>
                <p:cNvSpPr/>
                <p:nvPr/>
              </p:nvSpPr>
              <p:spPr>
                <a:xfrm>
                  <a:off x="3866903" y="4289079"/>
                  <a:ext cx="104004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0" name="矩形 129"/>
                <p:cNvSpPr/>
                <p:nvPr/>
              </p:nvSpPr>
              <p:spPr>
                <a:xfrm>
                  <a:off x="3866300" y="5307802"/>
                  <a:ext cx="104004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1" name="矩形 130"/>
                <p:cNvSpPr/>
                <p:nvPr/>
              </p:nvSpPr>
              <p:spPr>
                <a:xfrm>
                  <a:off x="3928147" y="4404860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2" name="矩形 131"/>
                <p:cNvSpPr/>
                <p:nvPr/>
              </p:nvSpPr>
              <p:spPr>
                <a:xfrm>
                  <a:off x="4491196" y="4404549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3" name="矩形 132"/>
                <p:cNvSpPr/>
                <p:nvPr/>
              </p:nvSpPr>
              <p:spPr>
                <a:xfrm>
                  <a:off x="4491196" y="5129692"/>
                  <a:ext cx="59375" cy="178124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4" name="矩形 133"/>
                <p:cNvSpPr/>
                <p:nvPr/>
              </p:nvSpPr>
              <p:spPr>
                <a:xfrm>
                  <a:off x="4773930" y="4459041"/>
                  <a:ext cx="76339" cy="7973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5" name="矩形 134"/>
                <p:cNvSpPr/>
                <p:nvPr/>
              </p:nvSpPr>
              <p:spPr>
                <a:xfrm>
                  <a:off x="3932983" y="5032524"/>
                  <a:ext cx="59375" cy="229016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6" name="矩形 135"/>
                <p:cNvSpPr/>
                <p:nvPr/>
              </p:nvSpPr>
              <p:spPr>
                <a:xfrm>
                  <a:off x="3963970" y="5032213"/>
                  <a:ext cx="699840" cy="5937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7" name="矩形 136"/>
                <p:cNvSpPr/>
                <p:nvPr/>
              </p:nvSpPr>
              <p:spPr>
                <a:xfrm>
                  <a:off x="4610639" y="4673562"/>
                  <a:ext cx="59375" cy="417960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8" name="矩形 137"/>
                <p:cNvSpPr/>
                <p:nvPr/>
              </p:nvSpPr>
              <p:spPr>
                <a:xfrm>
                  <a:off x="4181037" y="4674510"/>
                  <a:ext cx="481140" cy="5937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39" name="矩形 138"/>
                <p:cNvSpPr/>
                <p:nvPr/>
              </p:nvSpPr>
              <p:spPr>
                <a:xfrm>
                  <a:off x="4171276" y="4472670"/>
                  <a:ext cx="59375" cy="262944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0" name="矩形 139"/>
                <p:cNvSpPr/>
                <p:nvPr/>
              </p:nvSpPr>
              <p:spPr>
                <a:xfrm>
                  <a:off x="3952003" y="4829964"/>
                  <a:ext cx="106025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1" name="矩形 140"/>
                <p:cNvSpPr/>
                <p:nvPr/>
              </p:nvSpPr>
              <p:spPr>
                <a:xfrm>
                  <a:off x="4270685" y="4829244"/>
                  <a:ext cx="106025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2" name="矩形 141"/>
                <p:cNvSpPr/>
                <p:nvPr/>
              </p:nvSpPr>
              <p:spPr>
                <a:xfrm>
                  <a:off x="5098808" y="4359076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3" name="矩形 142"/>
                <p:cNvSpPr/>
                <p:nvPr/>
              </p:nvSpPr>
              <p:spPr>
                <a:xfrm>
                  <a:off x="5437452" y="4359076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4" name="矩形 143"/>
                <p:cNvSpPr/>
                <p:nvPr/>
              </p:nvSpPr>
              <p:spPr>
                <a:xfrm>
                  <a:off x="4904531" y="4289079"/>
                  <a:ext cx="78732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5" name="矩形 144"/>
                <p:cNvSpPr/>
                <p:nvPr/>
              </p:nvSpPr>
              <p:spPr>
                <a:xfrm>
                  <a:off x="4904347" y="5307802"/>
                  <a:ext cx="78732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6" name="矩形 145"/>
                <p:cNvSpPr/>
                <p:nvPr/>
              </p:nvSpPr>
              <p:spPr>
                <a:xfrm>
                  <a:off x="5248435" y="4404571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7" name="矩形 146"/>
                <p:cNvSpPr/>
                <p:nvPr/>
              </p:nvSpPr>
              <p:spPr>
                <a:xfrm>
                  <a:off x="4952999" y="4446627"/>
                  <a:ext cx="59375" cy="288390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8" name="矩形 147"/>
                <p:cNvSpPr/>
                <p:nvPr/>
              </p:nvSpPr>
              <p:spPr>
                <a:xfrm>
                  <a:off x="4975625" y="4675602"/>
                  <a:ext cx="449549" cy="5937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49" name="矩形 148"/>
                <p:cNvSpPr/>
                <p:nvPr/>
              </p:nvSpPr>
              <p:spPr>
                <a:xfrm>
                  <a:off x="5392006" y="4676942"/>
                  <a:ext cx="59375" cy="408240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0" name="矩形 149"/>
                <p:cNvSpPr/>
                <p:nvPr/>
              </p:nvSpPr>
              <p:spPr>
                <a:xfrm>
                  <a:off x="4968322" y="5023979"/>
                  <a:ext cx="449549" cy="5937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1" name="矩形 150"/>
                <p:cNvSpPr/>
                <p:nvPr/>
              </p:nvSpPr>
              <p:spPr>
                <a:xfrm>
                  <a:off x="4945817" y="5024967"/>
                  <a:ext cx="59375" cy="229016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2" name="矩形 151"/>
                <p:cNvSpPr/>
                <p:nvPr/>
              </p:nvSpPr>
              <p:spPr>
                <a:xfrm>
                  <a:off x="5248435" y="5132302"/>
                  <a:ext cx="59375" cy="178124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3" name="矩形 152"/>
                <p:cNvSpPr/>
                <p:nvPr/>
              </p:nvSpPr>
              <p:spPr>
                <a:xfrm>
                  <a:off x="5010301" y="4829244"/>
                  <a:ext cx="106025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4" name="矩形 153"/>
                <p:cNvSpPr/>
                <p:nvPr/>
              </p:nvSpPr>
              <p:spPr>
                <a:xfrm>
                  <a:off x="5567478" y="4459041"/>
                  <a:ext cx="76339" cy="7973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5" name="矩形 154"/>
                <p:cNvSpPr/>
                <p:nvPr/>
              </p:nvSpPr>
              <p:spPr>
                <a:xfrm rot="10800000">
                  <a:off x="4062911" y="5453116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6" name="矩形 155"/>
                <p:cNvSpPr/>
                <p:nvPr/>
              </p:nvSpPr>
              <p:spPr>
                <a:xfrm rot="10800000">
                  <a:off x="4361550" y="5453116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7" name="矩形 156"/>
                <p:cNvSpPr/>
                <p:nvPr/>
              </p:nvSpPr>
              <p:spPr>
                <a:xfrm rot="10800000">
                  <a:off x="4668613" y="5453116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8" name="矩形 157"/>
                <p:cNvSpPr/>
                <p:nvPr/>
              </p:nvSpPr>
              <p:spPr>
                <a:xfrm rot="10800000">
                  <a:off x="4518569" y="5987217"/>
                  <a:ext cx="72097" cy="34776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59" name="矩形 158"/>
                <p:cNvSpPr/>
                <p:nvPr/>
              </p:nvSpPr>
              <p:spPr>
                <a:xfrm rot="10800000">
                  <a:off x="3862356" y="6397606"/>
                  <a:ext cx="104004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0" name="矩形 159"/>
                <p:cNvSpPr/>
                <p:nvPr/>
              </p:nvSpPr>
              <p:spPr>
                <a:xfrm rot="10800000">
                  <a:off x="3865630" y="5378883"/>
                  <a:ext cx="104004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1" name="矩形 160"/>
                <p:cNvSpPr/>
                <p:nvPr/>
              </p:nvSpPr>
              <p:spPr>
                <a:xfrm rot="10800000">
                  <a:off x="4784719" y="6175439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2" name="矩形 161"/>
                <p:cNvSpPr/>
                <p:nvPr/>
              </p:nvSpPr>
              <p:spPr>
                <a:xfrm rot="10800000">
                  <a:off x="4212640" y="6175788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3" name="矩形 162"/>
                <p:cNvSpPr/>
                <p:nvPr/>
              </p:nvSpPr>
              <p:spPr>
                <a:xfrm rot="10800000">
                  <a:off x="3935819" y="5547323"/>
                  <a:ext cx="59375" cy="7973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4" name="矩形 163"/>
                <p:cNvSpPr/>
                <p:nvPr/>
              </p:nvSpPr>
              <p:spPr>
                <a:xfrm rot="10800000">
                  <a:off x="3939697" y="5985024"/>
                  <a:ext cx="641520" cy="5937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5" name="矩形 164"/>
                <p:cNvSpPr/>
                <p:nvPr/>
              </p:nvSpPr>
              <p:spPr>
                <a:xfrm rot="10800000">
                  <a:off x="4784719" y="5497242"/>
                  <a:ext cx="59375" cy="16115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6" name="矩形 165"/>
                <p:cNvSpPr/>
                <p:nvPr/>
              </p:nvSpPr>
              <p:spPr>
                <a:xfrm rot="10800000">
                  <a:off x="4686357" y="5760760"/>
                  <a:ext cx="106025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7" name="矩形 166"/>
                <p:cNvSpPr/>
                <p:nvPr/>
              </p:nvSpPr>
              <p:spPr>
                <a:xfrm rot="10800000">
                  <a:off x="4382618" y="5761480"/>
                  <a:ext cx="106025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8" name="矩形 167"/>
                <p:cNvSpPr/>
                <p:nvPr/>
              </p:nvSpPr>
              <p:spPr>
                <a:xfrm rot="10800000">
                  <a:off x="4089021" y="5761480"/>
                  <a:ext cx="84821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69" name="矩形 168"/>
                <p:cNvSpPr/>
                <p:nvPr/>
              </p:nvSpPr>
              <p:spPr>
                <a:xfrm rot="10800000">
                  <a:off x="5440096" y="5453646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0" name="矩形 169"/>
                <p:cNvSpPr/>
                <p:nvPr/>
              </p:nvSpPr>
              <p:spPr>
                <a:xfrm rot="10800000">
                  <a:off x="5117955" y="5453646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1" name="矩形 170"/>
                <p:cNvSpPr/>
                <p:nvPr/>
              </p:nvSpPr>
              <p:spPr>
                <a:xfrm rot="10800000">
                  <a:off x="4899452" y="6397294"/>
                  <a:ext cx="78732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2" name="矩形 171"/>
                <p:cNvSpPr/>
                <p:nvPr/>
              </p:nvSpPr>
              <p:spPr>
                <a:xfrm rot="10800000">
                  <a:off x="4902909" y="5378572"/>
                  <a:ext cx="78732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3" name="矩形 172"/>
                <p:cNvSpPr/>
                <p:nvPr/>
              </p:nvSpPr>
              <p:spPr>
                <a:xfrm rot="10800000">
                  <a:off x="5273505" y="6180018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4" name="矩形 173"/>
                <p:cNvSpPr/>
                <p:nvPr/>
              </p:nvSpPr>
              <p:spPr>
                <a:xfrm rot="10800000">
                  <a:off x="5562340" y="6070113"/>
                  <a:ext cx="59375" cy="288390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5" name="矩形 174"/>
                <p:cNvSpPr/>
                <p:nvPr/>
              </p:nvSpPr>
              <p:spPr>
                <a:xfrm rot="10800000">
                  <a:off x="5146239" y="6070522"/>
                  <a:ext cx="449549" cy="5937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6" name="矩形 175"/>
                <p:cNvSpPr/>
                <p:nvPr/>
              </p:nvSpPr>
              <p:spPr>
                <a:xfrm rot="10800000">
                  <a:off x="5146437" y="5726589"/>
                  <a:ext cx="59375" cy="398657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7" name="矩形 176"/>
                <p:cNvSpPr/>
                <p:nvPr/>
              </p:nvSpPr>
              <p:spPr>
                <a:xfrm rot="10800000">
                  <a:off x="5153541" y="5725352"/>
                  <a:ext cx="449549" cy="5937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8" name="矩形 177"/>
                <p:cNvSpPr/>
                <p:nvPr/>
              </p:nvSpPr>
              <p:spPr>
                <a:xfrm rot="10800000">
                  <a:off x="5569522" y="5557655"/>
                  <a:ext cx="59375" cy="229016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79" name="矩形 178"/>
                <p:cNvSpPr/>
                <p:nvPr/>
              </p:nvSpPr>
              <p:spPr>
                <a:xfrm rot="10800000">
                  <a:off x="5273505" y="5497920"/>
                  <a:ext cx="59375" cy="178124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0" name="矩形 179"/>
                <p:cNvSpPr/>
                <p:nvPr/>
              </p:nvSpPr>
              <p:spPr>
                <a:xfrm rot="10800000">
                  <a:off x="5464989" y="5840165"/>
                  <a:ext cx="106025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1" name="矩形 180"/>
                <p:cNvSpPr/>
                <p:nvPr/>
              </p:nvSpPr>
              <p:spPr>
                <a:xfrm rot="10800000">
                  <a:off x="4954001" y="5538985"/>
                  <a:ext cx="76339" cy="814277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2" name="矩形 181"/>
                <p:cNvSpPr/>
                <p:nvPr/>
              </p:nvSpPr>
              <p:spPr>
                <a:xfrm rot="10800000">
                  <a:off x="3290520" y="5445527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3" name="矩形 182"/>
                <p:cNvSpPr/>
                <p:nvPr/>
              </p:nvSpPr>
              <p:spPr>
                <a:xfrm rot="10800000">
                  <a:off x="3622672" y="5445241"/>
                  <a:ext cx="42411" cy="992400"/>
                </a:xfrm>
                <a:prstGeom prst="rect">
                  <a:avLst/>
                </a:prstGeom>
                <a:solidFill>
                  <a:srgbClr val="FFCC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FF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4" name="矩形 183"/>
                <p:cNvSpPr/>
                <p:nvPr/>
              </p:nvSpPr>
              <p:spPr>
                <a:xfrm rot="10800000">
                  <a:off x="3150474" y="6178693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5" name="矩形 184"/>
                <p:cNvSpPr/>
                <p:nvPr/>
              </p:nvSpPr>
              <p:spPr>
                <a:xfrm rot="10800000">
                  <a:off x="3741561" y="6178693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6" name="矩形 185"/>
                <p:cNvSpPr/>
                <p:nvPr/>
              </p:nvSpPr>
              <p:spPr>
                <a:xfrm rot="10800000">
                  <a:off x="3741561" y="5492620"/>
                  <a:ext cx="59375" cy="22053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7" name="矩形 186"/>
                <p:cNvSpPr/>
                <p:nvPr/>
              </p:nvSpPr>
              <p:spPr>
                <a:xfrm rot="10800000">
                  <a:off x="3448718" y="5715160"/>
                  <a:ext cx="59375" cy="619190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8" name="矩形 187"/>
                <p:cNvSpPr/>
                <p:nvPr/>
              </p:nvSpPr>
              <p:spPr>
                <a:xfrm rot="10800000">
                  <a:off x="3169168" y="5714820"/>
                  <a:ext cx="330480" cy="5937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89" name="矩形 188"/>
                <p:cNvSpPr/>
                <p:nvPr/>
              </p:nvSpPr>
              <p:spPr>
                <a:xfrm rot="10800000">
                  <a:off x="3152826" y="5540939"/>
                  <a:ext cx="59375" cy="233256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90" name="矩形 189"/>
                <p:cNvSpPr/>
                <p:nvPr/>
              </p:nvSpPr>
              <p:spPr>
                <a:xfrm rot="10800000">
                  <a:off x="3648230" y="5832202"/>
                  <a:ext cx="106026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191" name="矩形 190"/>
                <p:cNvSpPr/>
                <p:nvPr/>
              </p:nvSpPr>
              <p:spPr>
                <a:xfrm rot="10800000">
                  <a:off x="3196351" y="5832202"/>
                  <a:ext cx="106026" cy="135713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79794" tIns="39897" rIns="79794" bIns="39897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cxnSp>
              <p:nvCxnSpPr>
                <p:cNvPr id="192" name="直線單箭頭接點 191"/>
                <p:cNvCxnSpPr>
                  <a:stCxn id="193" idx="1"/>
                </p:cNvCxnSpPr>
                <p:nvPr/>
              </p:nvCxnSpPr>
              <p:spPr>
                <a:xfrm flipH="1">
                  <a:off x="5620953" y="4850611"/>
                  <a:ext cx="288046" cy="181912"/>
                </a:xfrm>
                <a:prstGeom prst="straightConnector1">
                  <a:avLst/>
                </a:prstGeom>
                <a:noFill/>
                <a:ln w="6350" cap="flat" cmpd="sng" algn="ctr">
                  <a:solidFill>
                    <a:sysClr val="windowText" lastClr="000000"/>
                  </a:solidFill>
                  <a:prstDash val="solid"/>
                  <a:miter lim="800000"/>
                  <a:tailEnd type="triangle" w="sm" len="sm"/>
                </a:ln>
                <a:effectLst/>
              </p:spPr>
            </p:cxnSp>
            <p:cxnSp>
              <p:nvCxnSpPr>
                <p:cNvPr id="194" name="直線單箭頭接點 193"/>
                <p:cNvCxnSpPr>
                  <a:stCxn id="195" idx="1"/>
                </p:cNvCxnSpPr>
                <p:nvPr/>
              </p:nvCxnSpPr>
              <p:spPr>
                <a:xfrm flipH="1" flipV="1">
                  <a:off x="5463139" y="5651711"/>
                  <a:ext cx="450626" cy="260984"/>
                </a:xfrm>
                <a:prstGeom prst="straightConnector1">
                  <a:avLst/>
                </a:prstGeom>
                <a:noFill/>
                <a:ln w="6350" cap="flat" cmpd="sng" algn="ctr">
                  <a:solidFill>
                    <a:sysClr val="windowText" lastClr="000000"/>
                  </a:solidFill>
                  <a:prstDash val="solid"/>
                  <a:miter lim="800000"/>
                  <a:tailEnd type="triangle" w="sm" len="sm"/>
                </a:ln>
                <a:effectLst/>
              </p:spPr>
            </p:cxnSp>
            <p:cxnSp>
              <p:nvCxnSpPr>
                <p:cNvPr id="196" name="直線接點 195"/>
                <p:cNvCxnSpPr>
                  <a:stCxn id="116" idx="1"/>
                </p:cNvCxnSpPr>
                <p:nvPr/>
              </p:nvCxnSpPr>
              <p:spPr>
                <a:xfrm flipH="1">
                  <a:off x="2756686" y="4348455"/>
                  <a:ext cx="324711" cy="1190531"/>
                </a:xfrm>
                <a:prstGeom prst="line">
                  <a:avLst/>
                </a:prstGeom>
                <a:noFill/>
                <a:ln w="63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triangle"/>
                  <a:tailEnd type="none"/>
                </a:ln>
                <a:effectLst/>
              </p:spPr>
            </p:cxnSp>
            <p:cxnSp>
              <p:nvCxnSpPr>
                <p:cNvPr id="197" name="直線接點 196"/>
                <p:cNvCxnSpPr>
                  <a:stCxn id="117" idx="1"/>
                  <a:endCxn id="198" idx="3"/>
                </p:cNvCxnSpPr>
                <p:nvPr/>
              </p:nvCxnSpPr>
              <p:spPr>
                <a:xfrm flipH="1">
                  <a:off x="2756686" y="5367177"/>
                  <a:ext cx="324571" cy="472451"/>
                </a:xfrm>
                <a:prstGeom prst="line">
                  <a:avLst/>
                </a:prstGeom>
                <a:noFill/>
                <a:ln w="63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triangle"/>
                </a:ln>
                <a:effectLst/>
              </p:spPr>
            </p:cxnSp>
            <p:sp>
              <p:nvSpPr>
                <p:cNvPr id="199" name="文字方塊 198"/>
                <p:cNvSpPr txBox="1"/>
                <p:nvPr/>
              </p:nvSpPr>
              <p:spPr>
                <a:xfrm>
                  <a:off x="3083394" y="4204446"/>
                  <a:ext cx="2603076" cy="2849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zh-TW" sz="1000" dirty="0">
                      <a:solidFill>
                        <a:prstClr val="white"/>
                      </a:solidFill>
                      <a:latin typeface="Calibri"/>
                    </a:rPr>
                    <a:t>VDD</a:t>
                  </a:r>
                  <a:endParaRPr lang="zh-TW" altLang="en-US" sz="1000" dirty="0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200" name="文字方塊 199"/>
                <p:cNvSpPr txBox="1"/>
                <p:nvPr/>
              </p:nvSpPr>
              <p:spPr>
                <a:xfrm>
                  <a:off x="3083394" y="5268661"/>
                  <a:ext cx="2611537" cy="2849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zh-TW" sz="1000" dirty="0">
                      <a:solidFill>
                        <a:prstClr val="white"/>
                      </a:solidFill>
                      <a:latin typeface="Calibri"/>
                    </a:rPr>
                    <a:t>VSS</a:t>
                  </a:r>
                  <a:endParaRPr lang="zh-TW" altLang="en-US" sz="1000" dirty="0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201" name="文字方塊 200"/>
                <p:cNvSpPr txBox="1"/>
                <p:nvPr/>
              </p:nvSpPr>
              <p:spPr>
                <a:xfrm>
                  <a:off x="3075202" y="6313316"/>
                  <a:ext cx="2611672" cy="2849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zh-TW" sz="1000" dirty="0">
                      <a:solidFill>
                        <a:prstClr val="white"/>
                      </a:solidFill>
                      <a:latin typeface="Calibri"/>
                    </a:rPr>
                    <a:t>VDD</a:t>
                  </a:r>
                  <a:endParaRPr lang="zh-TW" altLang="en-US" sz="1000" dirty="0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202" name="右大括弧 201"/>
                <p:cNvSpPr/>
                <p:nvPr/>
              </p:nvSpPr>
              <p:spPr>
                <a:xfrm rot="16200000">
                  <a:off x="3435057" y="3852992"/>
                  <a:ext cx="70128" cy="777600"/>
                </a:xfrm>
                <a:prstGeom prst="rightBrace">
                  <a:avLst>
                    <a:gd name="adj1" fmla="val 164479"/>
                    <a:gd name="adj2" fmla="val 49539"/>
                  </a:avLst>
                </a:prstGeom>
                <a:noFill/>
                <a:ln w="6350" cap="flat" cmpd="sng" algn="ctr">
                  <a:solidFill>
                    <a:srgbClr val="5B9BD5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6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203" name="右大括弧 202"/>
                <p:cNvSpPr/>
                <p:nvPr/>
              </p:nvSpPr>
              <p:spPr>
                <a:xfrm rot="16200000">
                  <a:off x="4345154" y="3724302"/>
                  <a:ext cx="70326" cy="1035180"/>
                </a:xfrm>
                <a:prstGeom prst="rightBrace">
                  <a:avLst>
                    <a:gd name="adj1" fmla="val 164479"/>
                    <a:gd name="adj2" fmla="val 49539"/>
                  </a:avLst>
                </a:prstGeom>
                <a:noFill/>
                <a:ln w="6350" cap="flat" cmpd="sng" algn="ctr">
                  <a:solidFill>
                    <a:srgbClr val="5B9BD5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6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204" name="右大括弧 203"/>
                <p:cNvSpPr/>
                <p:nvPr/>
              </p:nvSpPr>
              <p:spPr>
                <a:xfrm rot="16200000">
                  <a:off x="5255621" y="3845676"/>
                  <a:ext cx="70326" cy="792180"/>
                </a:xfrm>
                <a:prstGeom prst="rightBrace">
                  <a:avLst>
                    <a:gd name="adj1" fmla="val 164479"/>
                    <a:gd name="adj2" fmla="val 49539"/>
                  </a:avLst>
                </a:prstGeom>
                <a:noFill/>
                <a:ln w="6350" cap="flat" cmpd="sng" algn="ctr">
                  <a:solidFill>
                    <a:srgbClr val="5B9BD5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6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208" name="右大括弧 207"/>
                <p:cNvSpPr/>
                <p:nvPr/>
              </p:nvSpPr>
              <p:spPr>
                <a:xfrm rot="5400000">
                  <a:off x="3437932" y="6171319"/>
                  <a:ext cx="63565" cy="777600"/>
                </a:xfrm>
                <a:prstGeom prst="rightBrace">
                  <a:avLst>
                    <a:gd name="adj1" fmla="val 164479"/>
                    <a:gd name="adj2" fmla="val 49539"/>
                  </a:avLst>
                </a:prstGeom>
                <a:noFill/>
                <a:ln w="6350" cap="flat" cmpd="sng" algn="ctr">
                  <a:solidFill>
                    <a:srgbClr val="5B9BD5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6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209" name="右大括弧 208"/>
                <p:cNvSpPr/>
                <p:nvPr/>
              </p:nvSpPr>
              <p:spPr>
                <a:xfrm rot="5400000">
                  <a:off x="4351342" y="6042729"/>
                  <a:ext cx="63565" cy="1035180"/>
                </a:xfrm>
                <a:prstGeom prst="rightBrace">
                  <a:avLst>
                    <a:gd name="adj1" fmla="val 164479"/>
                    <a:gd name="adj2" fmla="val 49539"/>
                  </a:avLst>
                </a:prstGeom>
                <a:noFill/>
                <a:ln w="6350" cap="flat" cmpd="sng" algn="ctr">
                  <a:solidFill>
                    <a:srgbClr val="5B9BD5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6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210" name="右大括弧 209"/>
                <p:cNvSpPr/>
                <p:nvPr/>
              </p:nvSpPr>
              <p:spPr>
                <a:xfrm rot="5400000">
                  <a:off x="5258595" y="6160460"/>
                  <a:ext cx="63565" cy="792180"/>
                </a:xfrm>
                <a:prstGeom prst="rightBrace">
                  <a:avLst>
                    <a:gd name="adj1" fmla="val 164479"/>
                    <a:gd name="adj2" fmla="val 49539"/>
                  </a:avLst>
                </a:prstGeom>
                <a:noFill/>
                <a:ln w="6350" cap="flat" cmpd="sng" algn="ctr">
                  <a:solidFill>
                    <a:srgbClr val="5B9BD5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6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214" name="矩形 213"/>
                <p:cNvSpPr/>
                <p:nvPr/>
              </p:nvSpPr>
              <p:spPr>
                <a:xfrm>
                  <a:off x="3075201" y="6397855"/>
                  <a:ext cx="78732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sp>
              <p:nvSpPr>
                <p:cNvPr id="215" name="矩形 214"/>
                <p:cNvSpPr/>
                <p:nvPr/>
              </p:nvSpPr>
              <p:spPr>
                <a:xfrm>
                  <a:off x="3083394" y="5378173"/>
                  <a:ext cx="787320" cy="11874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3781" tIns="41890" rIns="83781" bIns="418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32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新細明體"/>
                    <a:cs typeface="+mn-cs"/>
                  </a:endParaRPr>
                </a:p>
              </p:txBody>
            </p:sp>
            <p:cxnSp>
              <p:nvCxnSpPr>
                <p:cNvPr id="216" name="直線接點 215"/>
                <p:cNvCxnSpPr/>
                <p:nvPr/>
              </p:nvCxnSpPr>
              <p:spPr>
                <a:xfrm flipH="1" flipV="1">
                  <a:off x="2756686" y="6070522"/>
                  <a:ext cx="324832" cy="384801"/>
                </a:xfrm>
                <a:prstGeom prst="line">
                  <a:avLst/>
                </a:prstGeom>
                <a:noFill/>
                <a:ln w="63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triangle"/>
                </a:ln>
                <a:effectLst/>
              </p:spPr>
            </p:cxnSp>
          </p:grpSp>
        </p:grpSp>
        <p:sp>
          <p:nvSpPr>
            <p:cNvPr id="5" name="文字方塊 4"/>
            <p:cNvSpPr txBox="1"/>
            <p:nvPr/>
          </p:nvSpPr>
          <p:spPr>
            <a:xfrm>
              <a:off x="6928087" y="4182655"/>
              <a:ext cx="1924601" cy="335756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zh-TW" dirty="0" smtClean="0">
                  <a:latin typeface="Calibri" panose="020F0502020204030204" pitchFamily="34" charset="0"/>
                </a:rPr>
                <a:t>six cells </a:t>
              </a:r>
              <a:r>
                <a:rPr lang="en-US" altLang="zh-TW" i="1" dirty="0" smtClean="0">
                  <a:latin typeface="Calibri" panose="020F0502020204030204" pitchFamily="34" charset="0"/>
                </a:rPr>
                <a:t>c</a:t>
              </a:r>
              <a:r>
                <a:rPr lang="en-US" altLang="zh-TW" i="1" baseline="-25000" dirty="0" smtClean="0">
                  <a:latin typeface="Calibri" panose="020F0502020204030204" pitchFamily="34" charset="0"/>
                </a:rPr>
                <a:t>1</a:t>
              </a:r>
              <a:r>
                <a:rPr lang="en-US" altLang="zh-TW" i="1" baseline="-12000" dirty="0" smtClean="0">
                  <a:latin typeface="Calibri" panose="020F0502020204030204" pitchFamily="34" charset="0"/>
                </a:rPr>
                <a:t>~ </a:t>
              </a:r>
              <a:r>
                <a:rPr lang="en-US" altLang="zh-TW" i="1" dirty="0" smtClean="0">
                  <a:latin typeface="Calibri" panose="020F0502020204030204" pitchFamily="34" charset="0"/>
                </a:rPr>
                <a:t>c</a:t>
              </a:r>
              <a:r>
                <a:rPr lang="en-US" altLang="zh-TW" i="1" baseline="-25000" dirty="0" smtClean="0">
                  <a:latin typeface="Calibri" panose="020F0502020204030204" pitchFamily="34" charset="0"/>
                </a:rPr>
                <a:t>6</a:t>
              </a:r>
              <a:endParaRPr lang="zh-TW" altLang="en-US" i="1" baseline="-250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689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TPL layout decomposition for row-structure layout</a:t>
            </a:r>
          </a:p>
          <a:p>
            <a:pPr lvl="1"/>
            <a:r>
              <a:rPr lang="en-US" altLang="zh-TW" sz="2400" dirty="0" smtClean="0"/>
              <a:t>Decomposable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layout</a:t>
            </a:r>
            <a:endParaRPr lang="en-US" altLang="zh-TW" sz="2400" dirty="0"/>
          </a:p>
          <a:p>
            <a:pPr lvl="2"/>
            <a:r>
              <a:rPr lang="en-US" altLang="zh-TW" sz="2000" dirty="0"/>
              <a:t>Polynomial-time solvable</a:t>
            </a:r>
            <a:r>
              <a:rPr lang="en-US" altLang="zh-TW" sz="2000" baseline="30000" dirty="0"/>
              <a:t>*</a:t>
            </a:r>
          </a:p>
          <a:p>
            <a:pPr lvl="2"/>
            <a:r>
              <a:rPr lang="en-US" altLang="zh-TW" sz="2000" dirty="0" smtClean="0"/>
              <a:t>Decomposition solution with </a:t>
            </a:r>
            <a:r>
              <a:rPr lang="en-US" altLang="zh-TW" sz="2000" dirty="0"/>
              <a:t>the minimal </a:t>
            </a:r>
            <a:r>
              <a:rPr lang="en-US" altLang="zh-TW" sz="2000" dirty="0" smtClean="0"/>
              <a:t>stitches</a:t>
            </a:r>
          </a:p>
          <a:p>
            <a:pPr lvl="1"/>
            <a:r>
              <a:rPr lang="en-US" altLang="zh-TW" sz="2400" dirty="0"/>
              <a:t>I</a:t>
            </a:r>
            <a:r>
              <a:rPr lang="en-US" altLang="zh-TW" sz="2400" dirty="0" smtClean="0"/>
              <a:t>ndecomposable layout</a:t>
            </a:r>
          </a:p>
          <a:p>
            <a:pPr lvl="2"/>
            <a:r>
              <a:rPr lang="en-US" altLang="zh-TW" sz="2000" dirty="0" smtClean="0"/>
              <a:t>No decomposition solution</a:t>
            </a:r>
          </a:p>
          <a:p>
            <a:pPr lvl="2"/>
            <a:r>
              <a:rPr lang="en-US" altLang="zh-TW" sz="2000" dirty="0" smtClean="0"/>
              <a:t>Hard to </a:t>
            </a:r>
            <a:r>
              <a:rPr lang="en-US" altLang="zh-TW" sz="2000" dirty="0"/>
              <a:t>help </a:t>
            </a:r>
            <a:r>
              <a:rPr lang="en-US" altLang="zh-TW" sz="2000" dirty="0" smtClean="0"/>
              <a:t>designers further modify the layout</a:t>
            </a:r>
          </a:p>
          <a:p>
            <a:pPr lvl="3"/>
            <a:r>
              <a:rPr lang="en-US" altLang="zh-TW" sz="2000" dirty="0" smtClean="0"/>
              <a:t>Resolve coloring conflicts</a:t>
            </a:r>
          </a:p>
          <a:p>
            <a:pPr lvl="2"/>
            <a:r>
              <a:rPr lang="en-US" altLang="zh-TW" sz="2000" dirty="0" smtClean="0"/>
              <a:t>Decomposition solution with the minimal total cost</a:t>
            </a:r>
          </a:p>
          <a:p>
            <a:pPr lvl="3"/>
            <a:r>
              <a:rPr lang="en-US" altLang="zh-TW" sz="2000" dirty="0" smtClean="0"/>
              <a:t>Coloring conflicts</a:t>
            </a:r>
          </a:p>
          <a:p>
            <a:pPr lvl="3"/>
            <a:r>
              <a:rPr lang="en-US" altLang="zh-TW" sz="2000" dirty="0" smtClean="0"/>
              <a:t>Stitches</a:t>
            </a:r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4</a:t>
            </a:fld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50687" y="6237312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aseline="30000" dirty="0">
                <a:latin typeface="Calibri" panose="020F0502020204030204" pitchFamily="34" charset="0"/>
              </a:rPr>
              <a:t>*</a:t>
            </a:r>
            <a:r>
              <a:rPr lang="en-US" altLang="zh-TW" sz="1600" dirty="0">
                <a:latin typeface="Calibri" panose="020F0502020204030204" pitchFamily="34" charset="0"/>
              </a:rPr>
              <a:t>H. Tian, H. Zhang, Q. Ma, Z. Xiao, and M. D. F. Wong, “A polynomial time triple patterning algorithm for cell based row-structure layout”, in </a:t>
            </a:r>
            <a:r>
              <a:rPr lang="en-US" altLang="zh-TW" sz="1600" i="1" dirty="0" smtClean="0">
                <a:latin typeface="Calibri" panose="020F0502020204030204" pitchFamily="34" charset="0"/>
              </a:rPr>
              <a:t>ICCAD</a:t>
            </a:r>
            <a:r>
              <a:rPr lang="nn-NO" altLang="zh-TW" sz="1600" dirty="0" smtClean="0">
                <a:latin typeface="Calibri" panose="020F0502020204030204" pitchFamily="34" charset="0"/>
              </a:rPr>
              <a:t>, </a:t>
            </a:r>
            <a:r>
              <a:rPr lang="nn-NO" altLang="zh-TW" sz="1600" dirty="0">
                <a:latin typeface="Calibri" panose="020F0502020204030204" pitchFamily="34" charset="0"/>
              </a:rPr>
              <a:t>2012</a:t>
            </a:r>
            <a:r>
              <a:rPr lang="en-US" altLang="zh-TW" sz="1600" dirty="0">
                <a:latin typeface="Calibri" panose="020F0502020204030204" pitchFamily="34" charset="0"/>
              </a:rPr>
              <a:t>.</a:t>
            </a:r>
            <a:endParaRPr lang="nn-NO" altLang="zh-TW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33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 Formulation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sz="2800" b="1" dirty="0" smtClean="0"/>
                  <a:t>Given</a:t>
                </a:r>
                <a:endParaRPr lang="en-US" altLang="zh-TW" sz="2800" b="1" dirty="0"/>
              </a:p>
              <a:p>
                <a:pPr lvl="1"/>
                <a:r>
                  <a:rPr lang="en-US" altLang="zh-TW" sz="2400" dirty="0"/>
                  <a:t>A cell-based </a:t>
                </a:r>
                <a:r>
                  <a:rPr lang="en-US" altLang="zh-TW" sz="2400" dirty="0" smtClean="0"/>
                  <a:t>row-structure M1 layout</a:t>
                </a:r>
                <a:endParaRPr lang="en-US" altLang="zh-TW" sz="2400" i="1" dirty="0"/>
              </a:p>
              <a:p>
                <a:pPr lvl="1"/>
                <a:r>
                  <a:rPr lang="en-US" altLang="zh-TW" sz="2400" dirty="0"/>
                  <a:t>A minimum</a:t>
                </a:r>
                <a:r>
                  <a:rPr lang="zh-TW" altLang="en-US" sz="2400" dirty="0"/>
                  <a:t> </a:t>
                </a:r>
                <a:r>
                  <a:rPr lang="en-US" altLang="zh-TW" sz="2400" dirty="0"/>
                  <a:t>coloring spacing </a:t>
                </a:r>
                <a:r>
                  <a:rPr lang="en-US" altLang="zh-TW" sz="2400" i="1" dirty="0" err="1"/>
                  <a:t>d</a:t>
                </a:r>
                <a:r>
                  <a:rPr lang="en-US" altLang="zh-TW" sz="2400" i="1" baseline="-25000" dirty="0" err="1"/>
                  <a:t>min</a:t>
                </a:r>
                <a:r>
                  <a:rPr lang="en-US" altLang="zh-TW" sz="2400" baseline="-25000" dirty="0"/>
                  <a:t> </a:t>
                </a:r>
                <a:endParaRPr lang="en-US" altLang="zh-TW" sz="2400" dirty="0"/>
              </a:p>
              <a:p>
                <a:endParaRPr lang="en-US" altLang="zh-TW" sz="2800" dirty="0"/>
              </a:p>
              <a:p>
                <a:r>
                  <a:rPr lang="en-US" altLang="zh-TW" sz="2800" b="1" dirty="0" smtClean="0"/>
                  <a:t>Objective</a:t>
                </a:r>
              </a:p>
              <a:p>
                <a:pPr lvl="1"/>
                <a:r>
                  <a:rPr lang="en-US" altLang="zh-TW" sz="2400" dirty="0" smtClean="0"/>
                  <a:t>Finding </a:t>
                </a:r>
                <a:r>
                  <a:rPr lang="en-US" altLang="zh-TW" sz="2400" dirty="0"/>
                  <a:t>a TPL decomposition with a minimal weighted sum of coloring conflicts and stitches.</a:t>
                </a:r>
              </a:p>
              <a:p>
                <a:endParaRPr lang="en-US" altLang="zh-TW" sz="2800" dirty="0"/>
              </a:p>
              <a:p>
                <a:pPr marL="0" indent="0">
                  <a:buNone/>
                </a:pPr>
                <a:r>
                  <a:rPr lang="en-US" altLang="zh-TW" sz="2800" dirty="0"/>
                  <a:t> </a:t>
                </a:r>
                <a:r>
                  <a:rPr lang="en-US" altLang="zh-TW" sz="2800" dirty="0" smtClean="0"/>
                  <a:t>      </a:t>
                </a:r>
                <a:r>
                  <a:rPr lang="en-US" altLang="zh-TW" sz="3200" dirty="0" smtClean="0"/>
                  <a:t>weighted sum =  </a:t>
                </a:r>
                <a14:m>
                  <m:oMath xmlns:m="http://schemas.openxmlformats.org/officeDocument/2006/math">
                    <m:r>
                      <a:rPr lang="zh-TW" altLang="en-US" sz="32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altLang="zh-TW" sz="3200" dirty="0"/>
                  <a:t> </a:t>
                </a:r>
                <a:r>
                  <a:rPr lang="en-US" altLang="zh-TW" sz="3200" i="1" dirty="0"/>
                  <a:t>#</a:t>
                </a:r>
                <a:r>
                  <a:rPr lang="en-US" altLang="zh-TW" sz="3200" dirty="0"/>
                  <a:t>conflicts + </a:t>
                </a:r>
                <a14:m>
                  <m:oMath xmlns:m="http://schemas.openxmlformats.org/officeDocument/2006/math">
                    <m:r>
                      <a:rPr lang="zh-TW" altLang="en-US" sz="3200" i="1">
                        <a:latin typeface="Cambria Math" panose="02040503050406030204" pitchFamily="18" charset="0"/>
                      </a:rPr>
                      <m:t>𝛽</m:t>
                    </m:r>
                    <m:r>
                      <a:rPr lang="en-US" altLang="zh-TW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3200" i="1" dirty="0"/>
                  <a:t>#</a:t>
                </a:r>
                <a:r>
                  <a:rPr lang="en-US" altLang="zh-TW" sz="3200" dirty="0"/>
                  <a:t>stitches</a:t>
                </a:r>
                <a:endParaRPr lang="en-US" altLang="zh-TW" sz="2800" dirty="0"/>
              </a:p>
              <a:p>
                <a:endParaRPr lang="zh-TW" altLang="en-US" sz="28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615" t="-101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107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/>
          <p:cNvSpPr/>
          <p:nvPr/>
        </p:nvSpPr>
        <p:spPr>
          <a:xfrm rot="10800000">
            <a:off x="7118277" y="3922263"/>
            <a:ext cx="766089" cy="309884"/>
          </a:xfrm>
          <a:prstGeom prst="rect">
            <a:avLst/>
          </a:prstGeom>
          <a:pattFill prst="wdUpDiag">
            <a:fgClr>
              <a:srgbClr val="5B9BD5">
                <a:lumMod val="75000"/>
              </a:srgbClr>
            </a:fgClr>
            <a:bgClr>
              <a:schemeClr val="bg1"/>
            </a:bgClr>
          </a:patt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6230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753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新細明體" panose="02020500000000000000" pitchFamily="18" charset="-120"/>
              <a:cs typeface="+mn-cs"/>
            </a:endParaRPr>
          </a:p>
        </p:txBody>
      </p:sp>
      <p:grpSp>
        <p:nvGrpSpPr>
          <p:cNvPr id="113" name="群組 112"/>
          <p:cNvGrpSpPr/>
          <p:nvPr/>
        </p:nvGrpSpPr>
        <p:grpSpPr>
          <a:xfrm>
            <a:off x="5364087" y="2335479"/>
            <a:ext cx="3454369" cy="1901908"/>
            <a:chOff x="5364087" y="2636912"/>
            <a:chExt cx="3454369" cy="1901908"/>
          </a:xfrm>
        </p:grpSpPr>
        <p:sp>
          <p:nvSpPr>
            <p:cNvPr id="61" name="矩形 60"/>
            <p:cNvSpPr/>
            <p:nvPr/>
          </p:nvSpPr>
          <p:spPr>
            <a:xfrm rot="10800000">
              <a:off x="8134299" y="4221088"/>
              <a:ext cx="684157" cy="317731"/>
            </a:xfrm>
            <a:prstGeom prst="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753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5364087" y="3184530"/>
              <a:ext cx="237200" cy="713729"/>
            </a:xfrm>
            <a:prstGeom prst="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753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 rot="10800000">
              <a:off x="5364088" y="3606479"/>
              <a:ext cx="1387152" cy="291780"/>
            </a:xfrm>
            <a:prstGeom prst="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753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5" name="矩形 64"/>
            <p:cNvSpPr/>
            <p:nvPr/>
          </p:nvSpPr>
          <p:spPr>
            <a:xfrm rot="10800000">
              <a:off x="5372263" y="4221088"/>
              <a:ext cx="2030446" cy="317731"/>
            </a:xfrm>
            <a:prstGeom prst="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753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7520366" y="2636912"/>
              <a:ext cx="356165" cy="1358642"/>
            </a:xfrm>
            <a:prstGeom prst="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753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7" name="矩形 66"/>
            <p:cNvSpPr/>
            <p:nvPr/>
          </p:nvSpPr>
          <p:spPr>
            <a:xfrm>
              <a:off x="8581012" y="3553585"/>
              <a:ext cx="237444" cy="985235"/>
            </a:xfrm>
            <a:prstGeom prst="rect">
              <a:avLst/>
            </a:prstGeom>
            <a:solidFill>
              <a:srgbClr val="5B9BD5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753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075528"/>
            <a:ext cx="4618856" cy="5881864"/>
          </a:xfrm>
        </p:spPr>
        <p:txBody>
          <a:bodyPr>
            <a:normAutofit/>
          </a:bodyPr>
          <a:lstStyle/>
          <a:p>
            <a:r>
              <a:rPr lang="fr-FR" altLang="zh-TW" dirty="0" smtClean="0"/>
              <a:t>Conflict graph</a:t>
            </a:r>
          </a:p>
          <a:p>
            <a:pPr lvl="1"/>
            <a:r>
              <a:rPr lang="en-US" altLang="zh-TW" dirty="0" smtClean="0"/>
              <a:t>An </a:t>
            </a:r>
            <a:r>
              <a:rPr lang="en-US" altLang="zh-TW" dirty="0"/>
              <a:t>undirected graph.</a:t>
            </a:r>
          </a:p>
          <a:p>
            <a:pPr lvl="1"/>
            <a:r>
              <a:rPr lang="en-US" altLang="zh-TW" dirty="0" smtClean="0"/>
              <a:t>Node: </a:t>
            </a:r>
            <a:r>
              <a:rPr lang="en-US" altLang="zh-TW" dirty="0"/>
              <a:t>polygon in </a:t>
            </a:r>
            <a:r>
              <a:rPr lang="en-US" altLang="zh-TW" dirty="0" smtClean="0"/>
              <a:t>the </a:t>
            </a:r>
            <a:r>
              <a:rPr lang="en-US" altLang="zh-TW" dirty="0"/>
              <a:t>given layout.</a:t>
            </a:r>
          </a:p>
          <a:p>
            <a:pPr lvl="1"/>
            <a:r>
              <a:rPr lang="en-US" altLang="zh-TW" dirty="0" smtClean="0"/>
              <a:t>Edge</a:t>
            </a:r>
            <a:r>
              <a:rPr lang="en-US" altLang="zh-TW" dirty="0"/>
              <a:t>: </a:t>
            </a:r>
            <a:r>
              <a:rPr lang="en-US" altLang="zh-TW" dirty="0" smtClean="0"/>
              <a:t>the </a:t>
            </a:r>
            <a:r>
              <a:rPr lang="en-US" altLang="zh-TW" dirty="0"/>
              <a:t>distance between </a:t>
            </a:r>
            <a:r>
              <a:rPr lang="en-US" altLang="zh-TW" dirty="0" smtClean="0"/>
              <a:t>two </a:t>
            </a:r>
            <a:r>
              <a:rPr lang="en-US" altLang="zh-TW" dirty="0"/>
              <a:t>corresponding polygons is less than </a:t>
            </a:r>
            <a:r>
              <a:rPr lang="en-US" altLang="zh-TW" i="1" dirty="0" err="1" smtClean="0"/>
              <a:t>d</a:t>
            </a:r>
            <a:r>
              <a:rPr lang="en-US" altLang="zh-TW" i="1" baseline="-25000" dirty="0" err="1" smtClean="0"/>
              <a:t>min</a:t>
            </a:r>
            <a:endParaRPr lang="fr-FR" altLang="zh-TW" i="1" dirty="0" smtClean="0"/>
          </a:p>
          <a:p>
            <a:r>
              <a:rPr lang="fr-FR" altLang="zh-TW" dirty="0" smtClean="0"/>
              <a:t>Cutting line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vertical line </a:t>
            </a:r>
            <a:r>
              <a:rPr lang="en-US" altLang="zh-TW" dirty="0" smtClean="0"/>
              <a:t>aligned with </a:t>
            </a:r>
            <a:r>
              <a:rPr lang="en-US" altLang="zh-TW" dirty="0"/>
              <a:t>the left boundary of at </a:t>
            </a:r>
            <a:r>
              <a:rPr lang="en-US" altLang="zh-TW" dirty="0" smtClean="0"/>
              <a:t>least one polygon</a:t>
            </a:r>
          </a:p>
          <a:p>
            <a:r>
              <a:rPr lang="en-US" altLang="zh-TW" dirty="0"/>
              <a:t>Cutting line </a:t>
            </a:r>
            <a:r>
              <a:rPr lang="en-US" altLang="zh-TW" dirty="0" smtClean="0"/>
              <a:t>set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set of polygons intersecting with </a:t>
            </a:r>
            <a:r>
              <a:rPr lang="en-US" altLang="zh-TW" dirty="0" smtClean="0"/>
              <a:t>the corresponding </a:t>
            </a:r>
            <a:r>
              <a:rPr lang="en-US" altLang="zh-TW" dirty="0"/>
              <a:t>cutting </a:t>
            </a:r>
            <a:r>
              <a:rPr lang="en-US" altLang="zh-TW" dirty="0" smtClean="0"/>
              <a:t>line</a:t>
            </a: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6</a:t>
            </a:fld>
            <a:endParaRPr lang="zh-TW" altLang="en-US"/>
          </a:p>
        </p:txBody>
      </p:sp>
      <p:grpSp>
        <p:nvGrpSpPr>
          <p:cNvPr id="114" name="群組 113"/>
          <p:cNvGrpSpPr/>
          <p:nvPr/>
        </p:nvGrpSpPr>
        <p:grpSpPr>
          <a:xfrm>
            <a:off x="5767406" y="2495020"/>
            <a:ext cx="2899461" cy="1728217"/>
            <a:chOff x="5767406" y="2796453"/>
            <a:chExt cx="2899461" cy="1728217"/>
          </a:xfrm>
        </p:grpSpPr>
        <p:sp>
          <p:nvSpPr>
            <p:cNvPr id="9" name="橢圓 8"/>
            <p:cNvSpPr/>
            <p:nvPr/>
          </p:nvSpPr>
          <p:spPr>
            <a:xfrm>
              <a:off x="5910886" y="3397394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橢圓 75"/>
            <p:cNvSpPr/>
            <p:nvPr/>
          </p:nvSpPr>
          <p:spPr>
            <a:xfrm>
              <a:off x="6685542" y="4149120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橢圓 76"/>
            <p:cNvSpPr/>
            <p:nvPr/>
          </p:nvSpPr>
          <p:spPr>
            <a:xfrm>
              <a:off x="7575463" y="28365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橢圓 77"/>
            <p:cNvSpPr/>
            <p:nvPr/>
          </p:nvSpPr>
          <p:spPr>
            <a:xfrm>
              <a:off x="8306867" y="4124461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" name="直線接點 10"/>
            <p:cNvCxnSpPr>
              <a:stCxn id="9" idx="5"/>
              <a:endCxn id="76" idx="1"/>
            </p:cNvCxnSpPr>
            <p:nvPr/>
          </p:nvCxnSpPr>
          <p:spPr>
            <a:xfrm>
              <a:off x="6218165" y="3704673"/>
              <a:ext cx="520098" cy="49716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 13"/>
            <p:cNvCxnSpPr>
              <a:stCxn id="76" idx="7"/>
              <a:endCxn id="77" idx="3"/>
            </p:cNvCxnSpPr>
            <p:nvPr/>
          </p:nvCxnSpPr>
          <p:spPr>
            <a:xfrm flipV="1">
              <a:off x="6992821" y="3143842"/>
              <a:ext cx="635363" cy="105799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>
              <a:stCxn id="77" idx="5"/>
              <a:endCxn id="78" idx="1"/>
            </p:cNvCxnSpPr>
            <p:nvPr/>
          </p:nvCxnSpPr>
          <p:spPr>
            <a:xfrm>
              <a:off x="7882742" y="3143842"/>
              <a:ext cx="476846" cy="10333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>
              <a:stCxn id="76" idx="6"/>
              <a:endCxn id="78" idx="2"/>
            </p:cNvCxnSpPr>
            <p:nvPr/>
          </p:nvCxnSpPr>
          <p:spPr>
            <a:xfrm flipV="1">
              <a:off x="7045542" y="4304461"/>
              <a:ext cx="1261325" cy="246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文字方塊 23"/>
            <p:cNvSpPr txBox="1"/>
            <p:nvPr/>
          </p:nvSpPr>
          <p:spPr>
            <a:xfrm>
              <a:off x="5767406" y="2915699"/>
              <a:ext cx="1728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Conflict graph</a:t>
              </a:r>
              <a:endParaRPr lang="zh-TW" altLang="en-US" dirty="0"/>
            </a:p>
          </p:txBody>
        </p:sp>
        <p:sp>
          <p:nvSpPr>
            <p:cNvPr id="90" name="文字方塊 89"/>
            <p:cNvSpPr txBox="1"/>
            <p:nvPr/>
          </p:nvSpPr>
          <p:spPr>
            <a:xfrm>
              <a:off x="5936087" y="3362503"/>
              <a:ext cx="3095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a</a:t>
              </a:r>
              <a:endParaRPr lang="zh-TW" altLang="en-US" sz="2000" dirty="0"/>
            </a:p>
          </p:txBody>
        </p:sp>
        <p:sp>
          <p:nvSpPr>
            <p:cNvPr id="91" name="文字方塊 90"/>
            <p:cNvSpPr txBox="1"/>
            <p:nvPr/>
          </p:nvSpPr>
          <p:spPr>
            <a:xfrm>
              <a:off x="6713421" y="4124560"/>
              <a:ext cx="3095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/>
                <a:t>b</a:t>
              </a:r>
              <a:endParaRPr lang="zh-TW" altLang="en-US" sz="2000" dirty="0"/>
            </a:p>
          </p:txBody>
        </p:sp>
        <p:sp>
          <p:nvSpPr>
            <p:cNvPr id="92" name="文字方塊 91"/>
            <p:cNvSpPr txBox="1"/>
            <p:nvPr/>
          </p:nvSpPr>
          <p:spPr>
            <a:xfrm>
              <a:off x="7621126" y="2796453"/>
              <a:ext cx="3095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/>
                <a:t>c</a:t>
              </a:r>
              <a:endParaRPr lang="zh-TW" altLang="en-US" sz="2000" dirty="0"/>
            </a:p>
          </p:txBody>
        </p:sp>
        <p:sp>
          <p:nvSpPr>
            <p:cNvPr id="93" name="文字方塊 92"/>
            <p:cNvSpPr txBox="1"/>
            <p:nvPr/>
          </p:nvSpPr>
          <p:spPr>
            <a:xfrm>
              <a:off x="8332252" y="4104406"/>
              <a:ext cx="3095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/>
                <a:t>d</a:t>
              </a:r>
              <a:endParaRPr lang="zh-TW" altLang="en-US" sz="2000" dirty="0"/>
            </a:p>
          </p:txBody>
        </p:sp>
      </p:grpSp>
      <p:grpSp>
        <p:nvGrpSpPr>
          <p:cNvPr id="132" name="群組 131"/>
          <p:cNvGrpSpPr/>
          <p:nvPr/>
        </p:nvGrpSpPr>
        <p:grpSpPr>
          <a:xfrm>
            <a:off x="5364088" y="1938152"/>
            <a:ext cx="2764928" cy="2629575"/>
            <a:chOff x="5364088" y="2239585"/>
            <a:chExt cx="2764928" cy="2629575"/>
          </a:xfrm>
        </p:grpSpPr>
        <p:cxnSp>
          <p:nvCxnSpPr>
            <p:cNvPr id="116" name="直線接點 115"/>
            <p:cNvCxnSpPr/>
            <p:nvPr/>
          </p:nvCxnSpPr>
          <p:spPr>
            <a:xfrm>
              <a:off x="7520366" y="2241160"/>
              <a:ext cx="0" cy="2628000"/>
            </a:xfrm>
            <a:prstGeom prst="line">
              <a:avLst/>
            </a:prstGeom>
            <a:ln w="381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接點 116"/>
            <p:cNvCxnSpPr/>
            <p:nvPr/>
          </p:nvCxnSpPr>
          <p:spPr>
            <a:xfrm>
              <a:off x="8129016" y="2241160"/>
              <a:ext cx="0" cy="2628000"/>
            </a:xfrm>
            <a:prstGeom prst="line">
              <a:avLst/>
            </a:prstGeom>
            <a:ln w="381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接點 117"/>
            <p:cNvCxnSpPr/>
            <p:nvPr/>
          </p:nvCxnSpPr>
          <p:spPr>
            <a:xfrm>
              <a:off x="5364088" y="2239585"/>
              <a:ext cx="0" cy="2628000"/>
            </a:xfrm>
            <a:prstGeom prst="line">
              <a:avLst/>
            </a:prstGeom>
            <a:ln w="381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" name="群組 132"/>
          <p:cNvGrpSpPr/>
          <p:nvPr/>
        </p:nvGrpSpPr>
        <p:grpSpPr>
          <a:xfrm>
            <a:off x="5351859" y="1052736"/>
            <a:ext cx="3194471" cy="1100860"/>
            <a:chOff x="5351859" y="1354169"/>
            <a:chExt cx="3194471" cy="1100860"/>
          </a:xfrm>
        </p:grpSpPr>
        <p:sp>
          <p:nvSpPr>
            <p:cNvPr id="119" name="文字方塊 118"/>
            <p:cNvSpPr txBox="1"/>
            <p:nvPr/>
          </p:nvSpPr>
          <p:spPr>
            <a:xfrm>
              <a:off x="5351859" y="2054919"/>
              <a:ext cx="3980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l</a:t>
              </a:r>
              <a:r>
                <a:rPr lang="en-US" altLang="zh-TW" sz="2000" baseline="-25000" dirty="0" smtClean="0"/>
                <a:t>1</a:t>
              </a:r>
              <a:endParaRPr lang="zh-TW" altLang="en-US" sz="2000" dirty="0"/>
            </a:p>
          </p:txBody>
        </p:sp>
        <p:sp>
          <p:nvSpPr>
            <p:cNvPr id="120" name="文字方塊 119"/>
            <p:cNvSpPr txBox="1"/>
            <p:nvPr/>
          </p:nvSpPr>
          <p:spPr>
            <a:xfrm>
              <a:off x="7198294" y="2051556"/>
              <a:ext cx="3980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l</a:t>
              </a:r>
              <a:r>
                <a:rPr lang="en-US" altLang="zh-TW" sz="2000" baseline="-25000" dirty="0"/>
                <a:t>2</a:t>
              </a:r>
              <a:endParaRPr lang="zh-TW" altLang="en-US" sz="2000" dirty="0"/>
            </a:p>
          </p:txBody>
        </p:sp>
        <p:sp>
          <p:nvSpPr>
            <p:cNvPr id="121" name="文字方塊 120"/>
            <p:cNvSpPr txBox="1"/>
            <p:nvPr/>
          </p:nvSpPr>
          <p:spPr>
            <a:xfrm>
              <a:off x="8148288" y="2051556"/>
              <a:ext cx="39804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l</a:t>
              </a:r>
              <a:r>
                <a:rPr lang="en-US" altLang="zh-TW" sz="2000" baseline="-25000" dirty="0"/>
                <a:t>3</a:t>
              </a:r>
              <a:endParaRPr lang="zh-TW" altLang="en-US" sz="2000" dirty="0"/>
            </a:p>
          </p:txBody>
        </p:sp>
        <p:cxnSp>
          <p:nvCxnSpPr>
            <p:cNvPr id="123" name="直線單箭頭接點 122"/>
            <p:cNvCxnSpPr/>
            <p:nvPr/>
          </p:nvCxnSpPr>
          <p:spPr>
            <a:xfrm>
              <a:off x="7882742" y="1791466"/>
              <a:ext cx="227263" cy="3860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單箭頭接點 125"/>
            <p:cNvCxnSpPr/>
            <p:nvPr/>
          </p:nvCxnSpPr>
          <p:spPr>
            <a:xfrm>
              <a:off x="7274583" y="1805861"/>
              <a:ext cx="227263" cy="38605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單箭頭接點 126"/>
            <p:cNvCxnSpPr/>
            <p:nvPr/>
          </p:nvCxnSpPr>
          <p:spPr>
            <a:xfrm flipH="1">
              <a:off x="5351860" y="1791466"/>
              <a:ext cx="539397" cy="34542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文字方塊 128"/>
            <p:cNvSpPr txBox="1"/>
            <p:nvPr/>
          </p:nvSpPr>
          <p:spPr>
            <a:xfrm>
              <a:off x="5859503" y="1354169"/>
              <a:ext cx="2054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 smtClean="0"/>
                <a:t>Cutting lines</a:t>
              </a:r>
              <a:endParaRPr lang="zh-TW" altLang="en-US" sz="2400" dirty="0"/>
            </a:p>
          </p:txBody>
        </p:sp>
      </p:grpSp>
      <p:grpSp>
        <p:nvGrpSpPr>
          <p:cNvPr id="150" name="群組 149"/>
          <p:cNvGrpSpPr/>
          <p:nvPr/>
        </p:nvGrpSpPr>
        <p:grpSpPr>
          <a:xfrm>
            <a:off x="5120344" y="4231365"/>
            <a:ext cx="3469520" cy="736208"/>
            <a:chOff x="5120344" y="4231365"/>
            <a:chExt cx="3469520" cy="736208"/>
          </a:xfrm>
        </p:grpSpPr>
        <p:sp>
          <p:nvSpPr>
            <p:cNvPr id="134" name="文字方塊 133"/>
            <p:cNvSpPr txBox="1"/>
            <p:nvPr/>
          </p:nvSpPr>
          <p:spPr>
            <a:xfrm>
              <a:off x="5322330" y="4238010"/>
              <a:ext cx="4028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/>
                <a:t>s</a:t>
              </a:r>
              <a:r>
                <a:rPr lang="en-US" altLang="zh-TW" sz="2000" baseline="-25000" dirty="0" smtClean="0"/>
                <a:t>1</a:t>
              </a:r>
              <a:endParaRPr lang="zh-TW" altLang="en-US" sz="2000" dirty="0"/>
            </a:p>
          </p:txBody>
        </p:sp>
        <p:sp>
          <p:nvSpPr>
            <p:cNvPr id="135" name="文字方塊 134"/>
            <p:cNvSpPr txBox="1"/>
            <p:nvPr/>
          </p:nvSpPr>
          <p:spPr>
            <a:xfrm>
              <a:off x="7193519" y="4231365"/>
              <a:ext cx="4028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s</a:t>
              </a:r>
              <a:r>
                <a:rPr lang="en-US" altLang="zh-TW" sz="2000" baseline="-25000" dirty="0"/>
                <a:t>2</a:t>
              </a:r>
              <a:endParaRPr lang="zh-TW" altLang="en-US" sz="2000" dirty="0"/>
            </a:p>
          </p:txBody>
        </p:sp>
        <p:sp>
          <p:nvSpPr>
            <p:cNvPr id="136" name="文字方塊 135"/>
            <p:cNvSpPr txBox="1"/>
            <p:nvPr/>
          </p:nvSpPr>
          <p:spPr>
            <a:xfrm>
              <a:off x="8105458" y="4238010"/>
              <a:ext cx="4028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s</a:t>
              </a:r>
              <a:r>
                <a:rPr lang="en-US" altLang="zh-TW" sz="2000" baseline="-25000" dirty="0"/>
                <a:t>3</a:t>
              </a:r>
              <a:endParaRPr lang="zh-TW" altLang="en-US" sz="2000" dirty="0"/>
            </a:p>
          </p:txBody>
        </p:sp>
        <p:sp>
          <p:nvSpPr>
            <p:cNvPr id="137" name="文字方塊 136"/>
            <p:cNvSpPr txBox="1"/>
            <p:nvPr/>
          </p:nvSpPr>
          <p:spPr>
            <a:xfrm>
              <a:off x="5120344" y="4567463"/>
              <a:ext cx="7709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{a, b}</a:t>
              </a:r>
              <a:endParaRPr lang="zh-TW" altLang="en-US" sz="2000" dirty="0"/>
            </a:p>
          </p:txBody>
        </p:sp>
        <p:sp>
          <p:nvSpPr>
            <p:cNvPr id="138" name="文字方塊 137"/>
            <p:cNvSpPr txBox="1"/>
            <p:nvPr/>
          </p:nvSpPr>
          <p:spPr>
            <a:xfrm>
              <a:off x="7033935" y="4567463"/>
              <a:ext cx="7709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{b, c}</a:t>
              </a:r>
              <a:endParaRPr lang="zh-TW" altLang="en-US" sz="2000" dirty="0"/>
            </a:p>
          </p:txBody>
        </p:sp>
        <p:sp>
          <p:nvSpPr>
            <p:cNvPr id="139" name="文字方塊 138"/>
            <p:cNvSpPr txBox="1"/>
            <p:nvPr/>
          </p:nvSpPr>
          <p:spPr>
            <a:xfrm>
              <a:off x="8028384" y="4567463"/>
              <a:ext cx="5614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dirty="0" smtClean="0"/>
                <a:t>{d}</a:t>
              </a:r>
              <a:endParaRPr lang="zh-TW" altLang="en-US" sz="2000" dirty="0"/>
            </a:p>
          </p:txBody>
        </p:sp>
      </p:grpSp>
      <p:grpSp>
        <p:nvGrpSpPr>
          <p:cNvPr id="149" name="群組 148"/>
          <p:cNvGrpSpPr/>
          <p:nvPr/>
        </p:nvGrpSpPr>
        <p:grpSpPr>
          <a:xfrm>
            <a:off x="5550880" y="4982752"/>
            <a:ext cx="2806806" cy="887954"/>
            <a:chOff x="5550880" y="4982752"/>
            <a:chExt cx="2806806" cy="887954"/>
          </a:xfrm>
        </p:grpSpPr>
        <p:cxnSp>
          <p:nvCxnSpPr>
            <p:cNvPr id="140" name="直線單箭頭接點 139"/>
            <p:cNvCxnSpPr/>
            <p:nvPr/>
          </p:nvCxnSpPr>
          <p:spPr>
            <a:xfrm flipV="1">
              <a:off x="8028384" y="4982752"/>
              <a:ext cx="255142" cy="46654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單箭頭接點 142"/>
            <p:cNvCxnSpPr/>
            <p:nvPr/>
          </p:nvCxnSpPr>
          <p:spPr>
            <a:xfrm flipV="1">
              <a:off x="7274583" y="4982754"/>
              <a:ext cx="122265" cy="40714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單箭頭接點 144"/>
            <p:cNvCxnSpPr/>
            <p:nvPr/>
          </p:nvCxnSpPr>
          <p:spPr>
            <a:xfrm flipH="1" flipV="1">
              <a:off x="5550880" y="4982753"/>
              <a:ext cx="385207" cy="40714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文字方塊 147"/>
            <p:cNvSpPr txBox="1"/>
            <p:nvPr/>
          </p:nvSpPr>
          <p:spPr>
            <a:xfrm>
              <a:off x="5688353" y="5409041"/>
              <a:ext cx="26693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 smtClean="0"/>
                <a:t>Cutting line sets</a:t>
              </a:r>
              <a:endParaRPr lang="zh-TW" altLang="en-US" sz="2400" dirty="0"/>
            </a:p>
          </p:txBody>
        </p:sp>
      </p:grpSp>
      <p:sp>
        <p:nvSpPr>
          <p:cNvPr id="52" name="標題 1"/>
          <p:cNvSpPr txBox="1">
            <a:spLocks/>
          </p:cNvSpPr>
          <p:nvPr/>
        </p:nvSpPr>
        <p:spPr>
          <a:xfrm>
            <a:off x="251520" y="44624"/>
            <a:ext cx="8568952" cy="864096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1" kern="1200" cap="none" baseline="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US" altLang="zh-TW" dirty="0" smtClean="0"/>
              <a:t>Review of A Layout Decomposer</a:t>
            </a:r>
            <a:r>
              <a:rPr lang="en-US" altLang="zh-TW" baseline="30000" dirty="0" smtClean="0"/>
              <a:t>*</a:t>
            </a:r>
            <a:endParaRPr lang="zh-TW" altLang="en-US" baseline="30000" dirty="0"/>
          </a:p>
        </p:txBody>
      </p:sp>
      <p:sp>
        <p:nvSpPr>
          <p:cNvPr id="53" name="文字方塊 52"/>
          <p:cNvSpPr txBox="1"/>
          <p:nvPr/>
        </p:nvSpPr>
        <p:spPr>
          <a:xfrm>
            <a:off x="350687" y="6237312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aseline="30000" dirty="0">
                <a:latin typeface="Calibri" panose="020F0502020204030204" pitchFamily="34" charset="0"/>
              </a:rPr>
              <a:t>*</a:t>
            </a:r>
            <a:r>
              <a:rPr lang="en-US" altLang="zh-TW" sz="1600" dirty="0">
                <a:latin typeface="Calibri" panose="020F0502020204030204" pitchFamily="34" charset="0"/>
              </a:rPr>
              <a:t>H. Tian, H. Zhang, Q. Ma, Z. Xiao, and M. D. F. Wong, “A polynomial time triple patterning algorithm for cell based row-structure layout”, in </a:t>
            </a:r>
            <a:r>
              <a:rPr lang="en-US" altLang="zh-TW" sz="1600" i="1" dirty="0" smtClean="0">
                <a:latin typeface="Calibri" panose="020F0502020204030204" pitchFamily="34" charset="0"/>
              </a:rPr>
              <a:t>ICCAD</a:t>
            </a:r>
            <a:r>
              <a:rPr lang="nn-NO" altLang="zh-TW" sz="1600" dirty="0" smtClean="0">
                <a:latin typeface="Calibri" panose="020F0502020204030204" pitchFamily="34" charset="0"/>
              </a:rPr>
              <a:t>, </a:t>
            </a:r>
            <a:r>
              <a:rPr lang="nn-NO" altLang="zh-TW" sz="1600" dirty="0">
                <a:latin typeface="Calibri" panose="020F0502020204030204" pitchFamily="34" charset="0"/>
              </a:rPr>
              <a:t>2012</a:t>
            </a:r>
            <a:r>
              <a:rPr lang="en-US" altLang="zh-TW" sz="1600" dirty="0">
                <a:latin typeface="Calibri" panose="020F0502020204030204" pitchFamily="34" charset="0"/>
              </a:rPr>
              <a:t>.</a:t>
            </a:r>
            <a:endParaRPr lang="nn-NO" altLang="zh-TW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8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內容版面配置區 2"/>
          <p:cNvSpPr>
            <a:spLocks noGrp="1"/>
          </p:cNvSpPr>
          <p:nvPr>
            <p:ph idx="1"/>
          </p:nvPr>
        </p:nvSpPr>
        <p:spPr>
          <a:xfrm>
            <a:off x="388939" y="1124744"/>
            <a:ext cx="8147341" cy="561662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Solution Graph (SG): directed graph</a:t>
            </a:r>
          </a:p>
          <a:p>
            <a:r>
              <a:rPr lang="en-US" altLang="zh-TW" dirty="0" smtClean="0"/>
              <a:t>Each </a:t>
            </a:r>
            <a:r>
              <a:rPr lang="en-US" altLang="zh-TW" dirty="0"/>
              <a:t>node </a:t>
            </a:r>
            <a:r>
              <a:rPr lang="en-US" altLang="zh-TW" dirty="0" smtClean="0"/>
              <a:t>records </a:t>
            </a:r>
            <a:r>
              <a:rPr lang="en-US" altLang="zh-TW" dirty="0"/>
              <a:t>a coloring </a:t>
            </a:r>
            <a:r>
              <a:rPr lang="en-US" altLang="zh-TW" dirty="0" smtClean="0"/>
              <a:t>solution </a:t>
            </a:r>
            <a:r>
              <a:rPr lang="en-US" altLang="zh-TW" dirty="0"/>
              <a:t>of all the polygons in a cutting line </a:t>
            </a:r>
            <a:r>
              <a:rPr lang="en-US" altLang="zh-TW" dirty="0" smtClean="0"/>
              <a:t>set</a:t>
            </a:r>
          </a:p>
          <a:p>
            <a:r>
              <a:rPr lang="en-US" altLang="zh-TW" dirty="0" smtClean="0"/>
              <a:t>All </a:t>
            </a:r>
            <a:r>
              <a:rPr lang="en-US" altLang="zh-TW" dirty="0"/>
              <a:t>the possible coloring </a:t>
            </a:r>
            <a:r>
              <a:rPr lang="en-US" altLang="zh-TW" dirty="0" smtClean="0"/>
              <a:t>solutions are enumerated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z="16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7</a:t>
            </a:fld>
            <a:endParaRPr lang="zh-TW" altLang="en-US"/>
          </a:p>
        </p:txBody>
      </p:sp>
      <p:grpSp>
        <p:nvGrpSpPr>
          <p:cNvPr id="20490" name="群組 20489"/>
          <p:cNvGrpSpPr/>
          <p:nvPr/>
        </p:nvGrpSpPr>
        <p:grpSpPr>
          <a:xfrm>
            <a:off x="323528" y="3572328"/>
            <a:ext cx="3698112" cy="3169040"/>
            <a:chOff x="5104362" y="190651"/>
            <a:chExt cx="3698112" cy="3169040"/>
          </a:xfrm>
        </p:grpSpPr>
        <p:sp>
          <p:nvSpPr>
            <p:cNvPr id="126" name="矩形 125"/>
            <p:cNvSpPr/>
            <p:nvPr/>
          </p:nvSpPr>
          <p:spPr>
            <a:xfrm rot="10800000">
              <a:off x="7020272" y="2255020"/>
              <a:ext cx="766089" cy="309884"/>
            </a:xfrm>
            <a:prstGeom prst="rect">
              <a:avLst/>
            </a:prstGeom>
            <a:pattFill prst="wdUpDiag">
              <a:fgClr>
                <a:srgbClr val="5B9BD5">
                  <a:lumMod val="75000"/>
                </a:srgbClr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753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grpSp>
          <p:nvGrpSpPr>
            <p:cNvPr id="2" name="群組 1"/>
            <p:cNvGrpSpPr/>
            <p:nvPr/>
          </p:nvGrpSpPr>
          <p:grpSpPr>
            <a:xfrm>
              <a:off x="5104362" y="190651"/>
              <a:ext cx="3698112" cy="3169040"/>
              <a:chOff x="5104362" y="190651"/>
              <a:chExt cx="3698112" cy="3169040"/>
            </a:xfrm>
          </p:grpSpPr>
          <p:grpSp>
            <p:nvGrpSpPr>
              <p:cNvPr id="7" name="群組 6"/>
              <p:cNvGrpSpPr/>
              <p:nvPr/>
            </p:nvGrpSpPr>
            <p:grpSpPr>
              <a:xfrm>
                <a:off x="5348105" y="666042"/>
                <a:ext cx="3454369" cy="1901908"/>
                <a:chOff x="5364087" y="2636912"/>
                <a:chExt cx="3454369" cy="1901908"/>
              </a:xfrm>
            </p:grpSpPr>
            <p:sp>
              <p:nvSpPr>
                <p:cNvPr id="8" name="矩形 7"/>
                <p:cNvSpPr/>
                <p:nvPr/>
              </p:nvSpPr>
              <p:spPr>
                <a:xfrm rot="10800000">
                  <a:off x="8134299" y="4221088"/>
                  <a:ext cx="684157" cy="317731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9" name="矩形 8"/>
                <p:cNvSpPr/>
                <p:nvPr/>
              </p:nvSpPr>
              <p:spPr>
                <a:xfrm>
                  <a:off x="5364087" y="3184530"/>
                  <a:ext cx="237200" cy="71372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0" name="矩形 9"/>
                <p:cNvSpPr/>
                <p:nvPr/>
              </p:nvSpPr>
              <p:spPr>
                <a:xfrm rot="10800000">
                  <a:off x="5364088" y="3606479"/>
                  <a:ext cx="1387152" cy="291780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1" name="矩形 10"/>
                <p:cNvSpPr/>
                <p:nvPr/>
              </p:nvSpPr>
              <p:spPr>
                <a:xfrm rot="10800000">
                  <a:off x="5372263" y="4221088"/>
                  <a:ext cx="2030446" cy="317731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2" name="矩形 11"/>
                <p:cNvSpPr/>
                <p:nvPr/>
              </p:nvSpPr>
              <p:spPr>
                <a:xfrm>
                  <a:off x="7520366" y="2636912"/>
                  <a:ext cx="356165" cy="1358642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3" name="矩形 12"/>
                <p:cNvSpPr/>
                <p:nvPr/>
              </p:nvSpPr>
              <p:spPr>
                <a:xfrm>
                  <a:off x="8581012" y="3553585"/>
                  <a:ext cx="237444" cy="98523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14" name="群組 13"/>
              <p:cNvGrpSpPr/>
              <p:nvPr/>
            </p:nvGrpSpPr>
            <p:grpSpPr>
              <a:xfrm>
                <a:off x="5894904" y="777132"/>
                <a:ext cx="2755981" cy="1804407"/>
                <a:chOff x="5910886" y="2748002"/>
                <a:chExt cx="2755981" cy="1804407"/>
              </a:xfrm>
            </p:grpSpPr>
            <p:sp>
              <p:nvSpPr>
                <p:cNvPr id="15" name="橢圓 14"/>
                <p:cNvSpPr/>
                <p:nvPr/>
              </p:nvSpPr>
              <p:spPr>
                <a:xfrm>
                  <a:off x="5910886" y="3397394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6" name="橢圓 15"/>
                <p:cNvSpPr/>
                <p:nvPr/>
              </p:nvSpPr>
              <p:spPr>
                <a:xfrm>
                  <a:off x="6685542" y="4149120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7" name="橢圓 16"/>
                <p:cNvSpPr/>
                <p:nvPr/>
              </p:nvSpPr>
              <p:spPr>
                <a:xfrm>
                  <a:off x="7575463" y="2836563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8" name="橢圓 17"/>
                <p:cNvSpPr/>
                <p:nvPr/>
              </p:nvSpPr>
              <p:spPr>
                <a:xfrm>
                  <a:off x="8306867" y="4124461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19" name="直線接點 18"/>
                <p:cNvCxnSpPr>
                  <a:stCxn id="15" idx="5"/>
                  <a:endCxn id="16" idx="1"/>
                </p:cNvCxnSpPr>
                <p:nvPr/>
              </p:nvCxnSpPr>
              <p:spPr>
                <a:xfrm>
                  <a:off x="6218165" y="3704673"/>
                  <a:ext cx="520098" cy="49716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直線接點 19"/>
                <p:cNvCxnSpPr>
                  <a:stCxn id="16" idx="7"/>
                  <a:endCxn id="17" idx="3"/>
                </p:cNvCxnSpPr>
                <p:nvPr/>
              </p:nvCxnSpPr>
              <p:spPr>
                <a:xfrm flipV="1">
                  <a:off x="6992821" y="3143842"/>
                  <a:ext cx="635363" cy="10579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直線接點 20"/>
                <p:cNvCxnSpPr>
                  <a:stCxn id="17" idx="5"/>
                  <a:endCxn id="18" idx="1"/>
                </p:cNvCxnSpPr>
                <p:nvPr/>
              </p:nvCxnSpPr>
              <p:spPr>
                <a:xfrm>
                  <a:off x="7882742" y="3143842"/>
                  <a:ext cx="476846" cy="103334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線接點 21"/>
                <p:cNvCxnSpPr>
                  <a:stCxn id="16" idx="6"/>
                  <a:endCxn id="18" idx="2"/>
                </p:cNvCxnSpPr>
                <p:nvPr/>
              </p:nvCxnSpPr>
              <p:spPr>
                <a:xfrm flipV="1">
                  <a:off x="7045542" y="4304461"/>
                  <a:ext cx="1261325" cy="2465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文字方塊 23"/>
                <p:cNvSpPr txBox="1"/>
                <p:nvPr/>
              </p:nvSpPr>
              <p:spPr>
                <a:xfrm>
                  <a:off x="5921306" y="3312918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a</a:t>
                  </a:r>
                  <a:endParaRPr lang="zh-TW" altLang="en-US" sz="2400" dirty="0"/>
                </a:p>
              </p:txBody>
            </p:sp>
            <p:sp>
              <p:nvSpPr>
                <p:cNvPr id="25" name="文字方塊 24"/>
                <p:cNvSpPr txBox="1"/>
                <p:nvPr/>
              </p:nvSpPr>
              <p:spPr>
                <a:xfrm>
                  <a:off x="6698640" y="4090744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b</a:t>
                  </a:r>
                  <a:endParaRPr lang="zh-TW" altLang="en-US" sz="2400" dirty="0"/>
                </a:p>
              </p:txBody>
            </p:sp>
            <p:sp>
              <p:nvSpPr>
                <p:cNvPr id="26" name="文字方塊 25"/>
                <p:cNvSpPr txBox="1"/>
                <p:nvPr/>
              </p:nvSpPr>
              <p:spPr>
                <a:xfrm>
                  <a:off x="7604916" y="2748002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c</a:t>
                  </a:r>
                  <a:endParaRPr lang="zh-TW" altLang="en-US" sz="2400" dirty="0"/>
                </a:p>
              </p:txBody>
            </p:sp>
            <p:sp>
              <p:nvSpPr>
                <p:cNvPr id="27" name="文字方塊 26"/>
                <p:cNvSpPr txBox="1"/>
                <p:nvPr/>
              </p:nvSpPr>
              <p:spPr>
                <a:xfrm>
                  <a:off x="8303988" y="4058534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d</a:t>
                  </a:r>
                  <a:endParaRPr lang="zh-TW" altLang="en-US" sz="2400" dirty="0"/>
                </a:p>
              </p:txBody>
            </p:sp>
          </p:grpSp>
          <p:grpSp>
            <p:nvGrpSpPr>
              <p:cNvPr id="28" name="群組 27"/>
              <p:cNvGrpSpPr/>
              <p:nvPr/>
            </p:nvGrpSpPr>
            <p:grpSpPr>
              <a:xfrm>
                <a:off x="5348106" y="403361"/>
                <a:ext cx="2764928" cy="2449575"/>
                <a:chOff x="5364088" y="2374231"/>
                <a:chExt cx="2764928" cy="2449575"/>
              </a:xfrm>
            </p:grpSpPr>
            <p:cxnSp>
              <p:nvCxnSpPr>
                <p:cNvPr id="29" name="直線接點 28"/>
                <p:cNvCxnSpPr/>
                <p:nvPr/>
              </p:nvCxnSpPr>
              <p:spPr>
                <a:xfrm>
                  <a:off x="7520366" y="2375806"/>
                  <a:ext cx="0" cy="244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線接點 29"/>
                <p:cNvCxnSpPr/>
                <p:nvPr/>
              </p:nvCxnSpPr>
              <p:spPr>
                <a:xfrm>
                  <a:off x="8129016" y="2375806"/>
                  <a:ext cx="0" cy="244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直線接點 30"/>
                <p:cNvCxnSpPr/>
                <p:nvPr/>
              </p:nvCxnSpPr>
              <p:spPr>
                <a:xfrm>
                  <a:off x="5364088" y="2374231"/>
                  <a:ext cx="0" cy="244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群組 31"/>
              <p:cNvGrpSpPr/>
              <p:nvPr/>
            </p:nvGrpSpPr>
            <p:grpSpPr>
              <a:xfrm>
                <a:off x="5104362" y="2561928"/>
                <a:ext cx="3497474" cy="797763"/>
                <a:chOff x="5120344" y="4231365"/>
                <a:chExt cx="3497474" cy="797763"/>
              </a:xfrm>
            </p:grpSpPr>
            <p:sp>
              <p:nvSpPr>
                <p:cNvPr id="33" name="文字方塊 32"/>
                <p:cNvSpPr txBox="1"/>
                <p:nvPr/>
              </p:nvSpPr>
              <p:spPr>
                <a:xfrm>
                  <a:off x="5322330" y="4238010"/>
                  <a:ext cx="4028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000" dirty="0"/>
                    <a:t>s</a:t>
                  </a:r>
                  <a:r>
                    <a:rPr lang="en-US" altLang="zh-TW" sz="2000" baseline="-25000" dirty="0" smtClean="0"/>
                    <a:t>1</a:t>
                  </a:r>
                  <a:endParaRPr lang="zh-TW" altLang="en-US" sz="2000" dirty="0"/>
                </a:p>
              </p:txBody>
            </p:sp>
            <p:sp>
              <p:nvSpPr>
                <p:cNvPr id="34" name="文字方塊 33"/>
                <p:cNvSpPr txBox="1"/>
                <p:nvPr/>
              </p:nvSpPr>
              <p:spPr>
                <a:xfrm>
                  <a:off x="7193519" y="4231365"/>
                  <a:ext cx="4028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000" dirty="0" smtClean="0"/>
                    <a:t>s</a:t>
                  </a:r>
                  <a:r>
                    <a:rPr lang="en-US" altLang="zh-TW" sz="2000" baseline="-25000" dirty="0"/>
                    <a:t>2</a:t>
                  </a:r>
                  <a:endParaRPr lang="zh-TW" altLang="en-US" sz="2000" dirty="0"/>
                </a:p>
              </p:txBody>
            </p:sp>
            <p:sp>
              <p:nvSpPr>
                <p:cNvPr id="35" name="文字方塊 34"/>
                <p:cNvSpPr txBox="1"/>
                <p:nvPr/>
              </p:nvSpPr>
              <p:spPr>
                <a:xfrm>
                  <a:off x="8105458" y="4238010"/>
                  <a:ext cx="4028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000" dirty="0" smtClean="0"/>
                    <a:t>s</a:t>
                  </a:r>
                  <a:r>
                    <a:rPr lang="en-US" altLang="zh-TW" sz="2000" baseline="-25000" dirty="0"/>
                    <a:t>3</a:t>
                  </a:r>
                  <a:endParaRPr lang="zh-TW" altLang="en-US" sz="2000" dirty="0"/>
                </a:p>
              </p:txBody>
            </p:sp>
            <p:sp>
              <p:nvSpPr>
                <p:cNvPr id="36" name="文字方塊 35"/>
                <p:cNvSpPr txBox="1"/>
                <p:nvPr/>
              </p:nvSpPr>
              <p:spPr>
                <a:xfrm>
                  <a:off x="5120344" y="4567463"/>
                  <a:ext cx="80929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{a, b}</a:t>
                  </a:r>
                  <a:endParaRPr lang="zh-TW" altLang="en-US" sz="2400" dirty="0"/>
                </a:p>
              </p:txBody>
            </p:sp>
            <p:sp>
              <p:nvSpPr>
                <p:cNvPr id="37" name="文字方塊 36"/>
                <p:cNvSpPr txBox="1"/>
                <p:nvPr/>
              </p:nvSpPr>
              <p:spPr>
                <a:xfrm>
                  <a:off x="7033935" y="4567463"/>
                  <a:ext cx="80929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{b, c}</a:t>
                  </a:r>
                  <a:endParaRPr lang="zh-TW" altLang="en-US" sz="2400" dirty="0"/>
                </a:p>
              </p:txBody>
            </p:sp>
            <p:sp>
              <p:nvSpPr>
                <p:cNvPr id="38" name="文字方塊 37"/>
                <p:cNvSpPr txBox="1"/>
                <p:nvPr/>
              </p:nvSpPr>
              <p:spPr>
                <a:xfrm>
                  <a:off x="8028383" y="4567463"/>
                  <a:ext cx="5894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{d}</a:t>
                  </a:r>
                  <a:endParaRPr lang="zh-TW" altLang="en-US" sz="2400" dirty="0"/>
                </a:p>
              </p:txBody>
            </p:sp>
          </p:grpSp>
          <p:sp>
            <p:nvSpPr>
              <p:cNvPr id="39" name="文字方塊 38"/>
              <p:cNvSpPr txBox="1"/>
              <p:nvPr/>
            </p:nvSpPr>
            <p:spPr>
              <a:xfrm>
                <a:off x="5322319" y="194014"/>
                <a:ext cx="3980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l</a:t>
                </a:r>
                <a:r>
                  <a:rPr lang="en-US" altLang="zh-TW" sz="2000" baseline="-25000" dirty="0" smtClean="0"/>
                  <a:t>1</a:t>
                </a:r>
                <a:endParaRPr lang="zh-TW" altLang="en-US" sz="2000" dirty="0"/>
              </a:p>
            </p:txBody>
          </p:sp>
          <p:sp>
            <p:nvSpPr>
              <p:cNvPr id="40" name="文字方塊 39"/>
              <p:cNvSpPr txBox="1"/>
              <p:nvPr/>
            </p:nvSpPr>
            <p:spPr>
              <a:xfrm>
                <a:off x="7168754" y="190651"/>
                <a:ext cx="3980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l</a:t>
                </a:r>
                <a:r>
                  <a:rPr lang="en-US" altLang="zh-TW" sz="2000" baseline="-25000" dirty="0"/>
                  <a:t>2</a:t>
                </a:r>
                <a:endParaRPr lang="zh-TW" altLang="en-US" sz="2000" dirty="0"/>
              </a:p>
            </p:txBody>
          </p:sp>
          <p:sp>
            <p:nvSpPr>
              <p:cNvPr id="41" name="文字方塊 40"/>
              <p:cNvSpPr txBox="1"/>
              <p:nvPr/>
            </p:nvSpPr>
            <p:spPr>
              <a:xfrm>
                <a:off x="8118748" y="190651"/>
                <a:ext cx="3980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l</a:t>
                </a:r>
                <a:r>
                  <a:rPr lang="en-US" altLang="zh-TW" sz="2000" baseline="-25000" dirty="0"/>
                  <a:t>3</a:t>
                </a:r>
                <a:endParaRPr lang="zh-TW" altLang="en-US" sz="2000" dirty="0"/>
              </a:p>
            </p:txBody>
          </p:sp>
        </p:grpSp>
      </p:grp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Graph Model (</a:t>
            </a:r>
            <a:r>
              <a:rPr lang="en-US" altLang="zh-TW" dirty="0" smtClean="0"/>
              <a:t>1/3)</a:t>
            </a:r>
            <a:endParaRPr lang="zh-TW" altLang="en-US" dirty="0"/>
          </a:p>
        </p:txBody>
      </p:sp>
      <p:grpSp>
        <p:nvGrpSpPr>
          <p:cNvPr id="124" name="群組 123"/>
          <p:cNvGrpSpPr/>
          <p:nvPr/>
        </p:nvGrpSpPr>
        <p:grpSpPr>
          <a:xfrm>
            <a:off x="4649628" y="3212976"/>
            <a:ext cx="3666788" cy="3532017"/>
            <a:chOff x="4649628" y="3212976"/>
            <a:chExt cx="3666788" cy="3532017"/>
          </a:xfrm>
        </p:grpSpPr>
        <p:sp>
          <p:nvSpPr>
            <p:cNvPr id="125" name="文字方塊 124"/>
            <p:cNvSpPr txBox="1"/>
            <p:nvPr/>
          </p:nvSpPr>
          <p:spPr>
            <a:xfrm>
              <a:off x="6370256" y="4269089"/>
              <a:ext cx="6251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1,2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7" name="文字方塊 126"/>
            <p:cNvSpPr txBox="1"/>
            <p:nvPr/>
          </p:nvSpPr>
          <p:spPr>
            <a:xfrm>
              <a:off x="6375290" y="4656999"/>
              <a:ext cx="580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1,3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8" name="文字方塊 127"/>
            <p:cNvSpPr txBox="1"/>
            <p:nvPr/>
          </p:nvSpPr>
          <p:spPr>
            <a:xfrm>
              <a:off x="6375082" y="3896444"/>
              <a:ext cx="5677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1,1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9" name="文字方塊 128"/>
            <p:cNvSpPr txBox="1"/>
            <p:nvPr/>
          </p:nvSpPr>
          <p:spPr>
            <a:xfrm>
              <a:off x="6382583" y="5900276"/>
              <a:ext cx="6092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3,3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grpSp>
          <p:nvGrpSpPr>
            <p:cNvPr id="130" name="群組 129"/>
            <p:cNvGrpSpPr/>
            <p:nvPr/>
          </p:nvGrpSpPr>
          <p:grpSpPr>
            <a:xfrm>
              <a:off x="7878086" y="4064217"/>
              <a:ext cx="411536" cy="461665"/>
              <a:chOff x="4947" y="978426"/>
              <a:chExt cx="150492" cy="170569"/>
            </a:xfrm>
          </p:grpSpPr>
          <p:sp>
            <p:nvSpPr>
              <p:cNvPr id="189" name="文字方塊 188"/>
              <p:cNvSpPr txBox="1"/>
              <p:nvPr/>
            </p:nvSpPr>
            <p:spPr>
              <a:xfrm>
                <a:off x="4947" y="978426"/>
                <a:ext cx="150492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1</a:t>
                </a:r>
                <a:endParaRPr kumimoji="0" lang="zh-TW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90" name="橢圓 189"/>
              <p:cNvSpPr/>
              <p:nvPr/>
            </p:nvSpPr>
            <p:spPr>
              <a:xfrm>
                <a:off x="7574" y="1009565"/>
                <a:ext cx="112340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</p:grpSp>
        <p:grpSp>
          <p:nvGrpSpPr>
            <p:cNvPr id="131" name="群組 130"/>
            <p:cNvGrpSpPr/>
            <p:nvPr/>
          </p:nvGrpSpPr>
          <p:grpSpPr>
            <a:xfrm>
              <a:off x="7885270" y="4873961"/>
              <a:ext cx="307205" cy="461665"/>
              <a:chOff x="7574" y="1234349"/>
              <a:chExt cx="112340" cy="170569"/>
            </a:xfrm>
          </p:grpSpPr>
          <p:sp>
            <p:nvSpPr>
              <p:cNvPr id="187" name="文字方塊 186"/>
              <p:cNvSpPr txBox="1"/>
              <p:nvPr/>
            </p:nvSpPr>
            <p:spPr>
              <a:xfrm>
                <a:off x="7574" y="1234349"/>
                <a:ext cx="110604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2</a:t>
                </a:r>
                <a:endParaRPr kumimoji="0" lang="zh-TW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188" name="橢圓 187"/>
              <p:cNvSpPr/>
              <p:nvPr/>
            </p:nvSpPr>
            <p:spPr>
              <a:xfrm>
                <a:off x="7574" y="1262596"/>
                <a:ext cx="112340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</p:grpSp>
        <p:grpSp>
          <p:nvGrpSpPr>
            <p:cNvPr id="132" name="群組 131"/>
            <p:cNvGrpSpPr/>
            <p:nvPr/>
          </p:nvGrpSpPr>
          <p:grpSpPr>
            <a:xfrm>
              <a:off x="7885270" y="5668194"/>
              <a:ext cx="327463" cy="461665"/>
              <a:chOff x="7574" y="1508357"/>
              <a:chExt cx="119748" cy="170569"/>
            </a:xfrm>
          </p:grpSpPr>
          <p:sp>
            <p:nvSpPr>
              <p:cNvPr id="185" name="橢圓 184"/>
              <p:cNvSpPr/>
              <p:nvPr/>
            </p:nvSpPr>
            <p:spPr>
              <a:xfrm>
                <a:off x="7574" y="1536001"/>
                <a:ext cx="112340" cy="108344"/>
              </a:xfrm>
              <a:prstGeom prst="ellipse">
                <a:avLst/>
              </a:prstGeom>
              <a:solidFill>
                <a:schemeClr val="bg1"/>
              </a:solidFill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186" name="文字方塊 185"/>
              <p:cNvSpPr txBox="1"/>
              <p:nvPr/>
            </p:nvSpPr>
            <p:spPr>
              <a:xfrm>
                <a:off x="7574" y="1508357"/>
                <a:ext cx="119748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3</a:t>
                </a:r>
                <a:endParaRPr kumimoji="0" lang="zh-TW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  <p:sp>
          <p:nvSpPr>
            <p:cNvPr id="133" name="文字方塊 132"/>
            <p:cNvSpPr txBox="1"/>
            <p:nvPr/>
          </p:nvSpPr>
          <p:spPr>
            <a:xfrm>
              <a:off x="4773961" y="5903283"/>
              <a:ext cx="5889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3,3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4" name="橢圓 133"/>
            <p:cNvSpPr/>
            <p:nvPr/>
          </p:nvSpPr>
          <p:spPr>
            <a:xfrm>
              <a:off x="6291141" y="5987502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35" name="橢圓 134"/>
            <p:cNvSpPr/>
            <p:nvPr/>
          </p:nvSpPr>
          <p:spPr>
            <a:xfrm>
              <a:off x="6284630" y="4724605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36" name="橢圓 135"/>
            <p:cNvSpPr/>
            <p:nvPr/>
          </p:nvSpPr>
          <p:spPr>
            <a:xfrm>
              <a:off x="6284630" y="4348915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37" name="橢圓 136"/>
            <p:cNvSpPr/>
            <p:nvPr/>
          </p:nvSpPr>
          <p:spPr>
            <a:xfrm>
              <a:off x="6284630" y="3975656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38" name="文字方塊 137"/>
            <p:cNvSpPr txBox="1"/>
            <p:nvPr/>
          </p:nvSpPr>
          <p:spPr>
            <a:xfrm>
              <a:off x="7770406" y="6283328"/>
              <a:ext cx="5192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</a:rPr>
                <a:t>{d}</a:t>
              </a:r>
              <a:endParaRPr lang="zh-TW" alt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139" name="橢圓 138"/>
            <p:cNvSpPr/>
            <p:nvPr/>
          </p:nvSpPr>
          <p:spPr>
            <a:xfrm>
              <a:off x="4674375" y="5987494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40" name="文字方塊 139"/>
            <p:cNvSpPr txBox="1"/>
            <p:nvPr/>
          </p:nvSpPr>
          <p:spPr>
            <a:xfrm>
              <a:off x="6470216" y="5415369"/>
              <a:ext cx="553998" cy="51386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1" name="文字方塊 140"/>
            <p:cNvSpPr txBox="1"/>
            <p:nvPr/>
          </p:nvSpPr>
          <p:spPr>
            <a:xfrm>
              <a:off x="4859841" y="5434532"/>
              <a:ext cx="553998" cy="54609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2" name="文字方塊 141"/>
            <p:cNvSpPr txBox="1"/>
            <p:nvPr/>
          </p:nvSpPr>
          <p:spPr>
            <a:xfrm>
              <a:off x="6387921" y="5008762"/>
              <a:ext cx="6410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2,1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3" name="橢圓 142"/>
            <p:cNvSpPr/>
            <p:nvPr/>
          </p:nvSpPr>
          <p:spPr>
            <a:xfrm>
              <a:off x="6284630" y="5085540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44" name="文字方塊 143"/>
            <p:cNvSpPr txBox="1"/>
            <p:nvPr/>
          </p:nvSpPr>
          <p:spPr>
            <a:xfrm>
              <a:off x="4774726" y="4268036"/>
              <a:ext cx="5966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1,2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5" name="文字方塊 144"/>
            <p:cNvSpPr txBox="1"/>
            <p:nvPr/>
          </p:nvSpPr>
          <p:spPr>
            <a:xfrm>
              <a:off x="4774726" y="4646627"/>
              <a:ext cx="6057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1,3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6" name="文字方塊 145"/>
            <p:cNvSpPr txBox="1"/>
            <p:nvPr/>
          </p:nvSpPr>
          <p:spPr>
            <a:xfrm>
              <a:off x="4774726" y="3896444"/>
              <a:ext cx="584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1,1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7" name="橢圓 146"/>
            <p:cNvSpPr/>
            <p:nvPr/>
          </p:nvSpPr>
          <p:spPr>
            <a:xfrm>
              <a:off x="4682707" y="4724605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48" name="橢圓 147"/>
            <p:cNvSpPr/>
            <p:nvPr/>
          </p:nvSpPr>
          <p:spPr>
            <a:xfrm>
              <a:off x="4682707" y="4348915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49" name="橢圓 148"/>
            <p:cNvSpPr/>
            <p:nvPr/>
          </p:nvSpPr>
          <p:spPr>
            <a:xfrm>
              <a:off x="4682707" y="3975656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50" name="文字方塊 149"/>
            <p:cNvSpPr txBox="1"/>
            <p:nvPr/>
          </p:nvSpPr>
          <p:spPr>
            <a:xfrm>
              <a:off x="4779050" y="4995353"/>
              <a:ext cx="5897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2,1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1" name="橢圓 150"/>
            <p:cNvSpPr/>
            <p:nvPr/>
          </p:nvSpPr>
          <p:spPr>
            <a:xfrm>
              <a:off x="4682707" y="5085540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154" name="直線單箭頭接點 153"/>
            <p:cNvCxnSpPr>
              <a:stCxn id="149" idx="6"/>
              <a:endCxn id="137" idx="2"/>
            </p:cNvCxnSpPr>
            <p:nvPr/>
          </p:nvCxnSpPr>
          <p:spPr>
            <a:xfrm>
              <a:off x="5407391" y="4122279"/>
              <a:ext cx="877239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55" name="直線單箭頭接點 154"/>
            <p:cNvCxnSpPr>
              <a:stCxn id="149" idx="6"/>
              <a:endCxn id="136" idx="2"/>
            </p:cNvCxnSpPr>
            <p:nvPr/>
          </p:nvCxnSpPr>
          <p:spPr>
            <a:xfrm>
              <a:off x="5407391" y="4122279"/>
              <a:ext cx="877239" cy="373259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56" name="直線單箭頭接點 155"/>
            <p:cNvCxnSpPr>
              <a:stCxn id="149" idx="6"/>
              <a:endCxn id="135" idx="2"/>
            </p:cNvCxnSpPr>
            <p:nvPr/>
          </p:nvCxnSpPr>
          <p:spPr>
            <a:xfrm>
              <a:off x="5407391" y="4122279"/>
              <a:ext cx="877239" cy="748949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57" name="直線單箭頭接點 156"/>
            <p:cNvCxnSpPr>
              <a:stCxn id="148" idx="6"/>
              <a:endCxn id="143" idx="2"/>
            </p:cNvCxnSpPr>
            <p:nvPr/>
          </p:nvCxnSpPr>
          <p:spPr>
            <a:xfrm>
              <a:off x="5407391" y="4495538"/>
              <a:ext cx="877239" cy="736625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58" name="直線單箭頭接點 157"/>
            <p:cNvCxnSpPr>
              <a:stCxn id="151" idx="6"/>
              <a:endCxn id="137" idx="2"/>
            </p:cNvCxnSpPr>
            <p:nvPr/>
          </p:nvCxnSpPr>
          <p:spPr>
            <a:xfrm flipV="1">
              <a:off x="5407391" y="4122279"/>
              <a:ext cx="877239" cy="110988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59" name="直線單箭頭接點 158"/>
            <p:cNvCxnSpPr>
              <a:stCxn id="151" idx="6"/>
              <a:endCxn id="136" idx="2"/>
            </p:cNvCxnSpPr>
            <p:nvPr/>
          </p:nvCxnSpPr>
          <p:spPr>
            <a:xfrm flipV="1">
              <a:off x="5407391" y="4495538"/>
              <a:ext cx="877239" cy="736625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60" name="直線單箭頭接點 159"/>
            <p:cNvCxnSpPr>
              <a:stCxn id="151" idx="6"/>
              <a:endCxn id="135" idx="2"/>
            </p:cNvCxnSpPr>
            <p:nvPr/>
          </p:nvCxnSpPr>
          <p:spPr>
            <a:xfrm flipV="1">
              <a:off x="5407391" y="4871228"/>
              <a:ext cx="877239" cy="360936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61" name="直線單箭頭接點 160"/>
            <p:cNvCxnSpPr>
              <a:stCxn id="139" idx="6"/>
              <a:endCxn id="134" idx="2"/>
            </p:cNvCxnSpPr>
            <p:nvPr/>
          </p:nvCxnSpPr>
          <p:spPr>
            <a:xfrm>
              <a:off x="5399058" y="6134117"/>
              <a:ext cx="892083" cy="8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162" name="文字方塊 161"/>
            <p:cNvSpPr txBox="1"/>
            <p:nvPr/>
          </p:nvSpPr>
          <p:spPr>
            <a:xfrm>
              <a:off x="5665685" y="5214089"/>
              <a:ext cx="553998" cy="57382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cxnSp>
          <p:nvCxnSpPr>
            <p:cNvPr id="163" name="直線單箭頭接點 162"/>
            <p:cNvCxnSpPr>
              <a:stCxn id="137" idx="6"/>
              <a:endCxn id="190" idx="2"/>
            </p:cNvCxnSpPr>
            <p:nvPr/>
          </p:nvCxnSpPr>
          <p:spPr>
            <a:xfrm>
              <a:off x="7009314" y="4122279"/>
              <a:ext cx="875957" cy="17284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64" name="直線單箭頭接點 163"/>
            <p:cNvCxnSpPr>
              <a:stCxn id="136" idx="6"/>
              <a:endCxn id="190" idx="2"/>
            </p:cNvCxnSpPr>
            <p:nvPr/>
          </p:nvCxnSpPr>
          <p:spPr>
            <a:xfrm flipV="1">
              <a:off x="7009314" y="4295121"/>
              <a:ext cx="875957" cy="200417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65" name="直線單箭頭接點 164"/>
            <p:cNvCxnSpPr>
              <a:stCxn id="135" idx="6"/>
              <a:endCxn id="190" idx="2"/>
            </p:cNvCxnSpPr>
            <p:nvPr/>
          </p:nvCxnSpPr>
          <p:spPr>
            <a:xfrm flipV="1">
              <a:off x="7009314" y="4295121"/>
              <a:ext cx="875957" cy="576107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tailEnd type="stealth" w="sm" len="sm"/>
            </a:ln>
            <a:effectLst/>
          </p:spPr>
        </p:cxnSp>
        <p:cxnSp>
          <p:nvCxnSpPr>
            <p:cNvPr id="166" name="直線單箭頭接點 165"/>
            <p:cNvCxnSpPr>
              <a:stCxn id="143" idx="6"/>
              <a:endCxn id="190" idx="2"/>
            </p:cNvCxnSpPr>
            <p:nvPr/>
          </p:nvCxnSpPr>
          <p:spPr>
            <a:xfrm flipV="1">
              <a:off x="7009314" y="4295121"/>
              <a:ext cx="875957" cy="93704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67" name="直線單箭頭接點 166"/>
            <p:cNvCxnSpPr>
              <a:stCxn id="134" idx="6"/>
              <a:endCxn id="190" idx="2"/>
            </p:cNvCxnSpPr>
            <p:nvPr/>
          </p:nvCxnSpPr>
          <p:spPr>
            <a:xfrm flipV="1">
              <a:off x="7015825" y="4295121"/>
              <a:ext cx="869445" cy="183900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68" name="直線單箭頭接點 167"/>
            <p:cNvCxnSpPr>
              <a:stCxn id="137" idx="6"/>
              <a:endCxn id="188" idx="2"/>
            </p:cNvCxnSpPr>
            <p:nvPr/>
          </p:nvCxnSpPr>
          <p:spPr>
            <a:xfrm>
              <a:off x="7009314" y="4122279"/>
              <a:ext cx="875957" cy="974759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69" name="直線單箭頭接點 168"/>
            <p:cNvCxnSpPr>
              <a:stCxn id="135" idx="6"/>
              <a:endCxn id="188" idx="2"/>
            </p:cNvCxnSpPr>
            <p:nvPr/>
          </p:nvCxnSpPr>
          <p:spPr>
            <a:xfrm>
              <a:off x="7009314" y="4871228"/>
              <a:ext cx="875957" cy="22581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tailEnd type="stealth" w="sm" len="sm"/>
            </a:ln>
            <a:effectLst/>
          </p:spPr>
        </p:cxnSp>
        <p:cxnSp>
          <p:nvCxnSpPr>
            <p:cNvPr id="170" name="直線單箭頭接點 169"/>
            <p:cNvCxnSpPr>
              <a:stCxn id="137" idx="6"/>
              <a:endCxn id="185" idx="2"/>
            </p:cNvCxnSpPr>
            <p:nvPr/>
          </p:nvCxnSpPr>
          <p:spPr>
            <a:xfrm>
              <a:off x="7009314" y="4122279"/>
              <a:ext cx="875957" cy="176736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71" name="直線單箭頭接點 170"/>
            <p:cNvCxnSpPr>
              <a:stCxn id="136" idx="6"/>
              <a:endCxn id="188" idx="2"/>
            </p:cNvCxnSpPr>
            <p:nvPr/>
          </p:nvCxnSpPr>
          <p:spPr>
            <a:xfrm>
              <a:off x="7009314" y="4495538"/>
              <a:ext cx="875957" cy="60150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72" name="直線單箭頭接點 171"/>
            <p:cNvCxnSpPr>
              <a:stCxn id="143" idx="6"/>
              <a:endCxn id="188" idx="2"/>
            </p:cNvCxnSpPr>
            <p:nvPr/>
          </p:nvCxnSpPr>
          <p:spPr>
            <a:xfrm flipV="1">
              <a:off x="7009314" y="5097038"/>
              <a:ext cx="875957" cy="135125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73" name="直線單箭頭接點 172"/>
            <p:cNvCxnSpPr>
              <a:stCxn id="134" idx="6"/>
              <a:endCxn id="185" idx="2"/>
            </p:cNvCxnSpPr>
            <p:nvPr/>
          </p:nvCxnSpPr>
          <p:spPr>
            <a:xfrm flipV="1">
              <a:off x="7015825" y="5889639"/>
              <a:ext cx="869445" cy="244486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74" name="直線單箭頭接點 173"/>
            <p:cNvCxnSpPr>
              <a:stCxn id="134" idx="6"/>
              <a:endCxn id="188" idx="2"/>
            </p:cNvCxnSpPr>
            <p:nvPr/>
          </p:nvCxnSpPr>
          <p:spPr>
            <a:xfrm flipV="1">
              <a:off x="7015825" y="5097038"/>
              <a:ext cx="869445" cy="1037087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75" name="直線單箭頭接點 174"/>
            <p:cNvCxnSpPr>
              <a:stCxn id="136" idx="6"/>
              <a:endCxn id="185" idx="2"/>
            </p:cNvCxnSpPr>
            <p:nvPr/>
          </p:nvCxnSpPr>
          <p:spPr>
            <a:xfrm>
              <a:off x="7009314" y="4495538"/>
              <a:ext cx="875957" cy="139410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76" name="直線單箭頭接點 175"/>
            <p:cNvCxnSpPr>
              <a:stCxn id="143" idx="6"/>
              <a:endCxn id="185" idx="2"/>
            </p:cNvCxnSpPr>
            <p:nvPr/>
          </p:nvCxnSpPr>
          <p:spPr>
            <a:xfrm>
              <a:off x="7009314" y="5232163"/>
              <a:ext cx="875957" cy="657476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77" name="直線單箭頭接點 176"/>
            <p:cNvCxnSpPr>
              <a:stCxn id="135" idx="6"/>
              <a:endCxn id="185" idx="2"/>
            </p:cNvCxnSpPr>
            <p:nvPr/>
          </p:nvCxnSpPr>
          <p:spPr>
            <a:xfrm>
              <a:off x="7009314" y="4871228"/>
              <a:ext cx="875957" cy="101841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178" name="文字方塊 177"/>
            <p:cNvSpPr txBox="1"/>
            <p:nvPr/>
          </p:nvSpPr>
          <p:spPr>
            <a:xfrm>
              <a:off x="7827904" y="3670187"/>
              <a:ext cx="488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i="1" dirty="0" smtClean="0">
                  <a:solidFill>
                    <a:prstClr val="black"/>
                  </a:solidFill>
                  <a:latin typeface="Calibri" panose="020F0502020204030204"/>
                </a:rPr>
                <a:t>v</a:t>
              </a:r>
              <a:r>
                <a:rPr lang="en-US" altLang="zh-TW" sz="2400" i="1" baseline="-25000" dirty="0" smtClean="0">
                  <a:solidFill>
                    <a:prstClr val="black"/>
                  </a:solidFill>
                  <a:latin typeface="Calibri" panose="020F0502020204030204"/>
                </a:rPr>
                <a:t>3</a:t>
              </a:r>
              <a:endParaRPr lang="zh-TW" altLang="en-US" sz="24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9" name="文字方塊 178"/>
            <p:cNvSpPr txBox="1"/>
            <p:nvPr/>
          </p:nvSpPr>
          <p:spPr>
            <a:xfrm>
              <a:off x="7238320" y="5361970"/>
              <a:ext cx="553998" cy="56796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0" name="文字方塊 179"/>
            <p:cNvSpPr txBox="1"/>
            <p:nvPr/>
          </p:nvSpPr>
          <p:spPr>
            <a:xfrm>
              <a:off x="4649628" y="6283327"/>
              <a:ext cx="8219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</a:rPr>
                <a:t>{a, b}</a:t>
              </a:r>
              <a:endParaRPr lang="zh-TW" alt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181" name="文字方塊 180"/>
            <p:cNvSpPr txBox="1"/>
            <p:nvPr/>
          </p:nvSpPr>
          <p:spPr>
            <a:xfrm>
              <a:off x="6260291" y="6283327"/>
              <a:ext cx="8219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</a:rPr>
                <a:t>{b, c}</a:t>
              </a:r>
              <a:endParaRPr lang="zh-TW" alt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182" name="文字方塊 181"/>
            <p:cNvSpPr txBox="1"/>
            <p:nvPr/>
          </p:nvSpPr>
          <p:spPr>
            <a:xfrm>
              <a:off x="4889385" y="3556275"/>
              <a:ext cx="488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i="1" dirty="0" smtClean="0">
                  <a:solidFill>
                    <a:prstClr val="black"/>
                  </a:solidFill>
                  <a:latin typeface="Calibri" panose="020F0502020204030204"/>
                </a:rPr>
                <a:t>v</a:t>
              </a:r>
              <a:r>
                <a:rPr lang="en-US" altLang="zh-TW" sz="2400" i="1" baseline="-25000" dirty="0">
                  <a:solidFill>
                    <a:prstClr val="black"/>
                  </a:solidFill>
                  <a:latin typeface="Calibri" panose="020F0502020204030204"/>
                </a:rPr>
                <a:t>1</a:t>
              </a:r>
              <a:endParaRPr lang="zh-TW" altLang="en-US" sz="24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3" name="文字方塊 182"/>
            <p:cNvSpPr txBox="1"/>
            <p:nvPr/>
          </p:nvSpPr>
          <p:spPr>
            <a:xfrm>
              <a:off x="6454331" y="3556376"/>
              <a:ext cx="488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i="1" dirty="0" smtClean="0">
                  <a:solidFill>
                    <a:prstClr val="black"/>
                  </a:solidFill>
                  <a:latin typeface="Calibri" panose="020F0502020204030204"/>
                </a:rPr>
                <a:t>v</a:t>
              </a:r>
              <a:r>
                <a:rPr lang="en-US" altLang="zh-TW" sz="2400" i="1" baseline="-25000" dirty="0">
                  <a:solidFill>
                    <a:prstClr val="black"/>
                  </a:solidFill>
                  <a:latin typeface="Calibri" panose="020F0502020204030204"/>
                </a:rPr>
                <a:t>2</a:t>
              </a:r>
              <a:endParaRPr lang="zh-TW" altLang="en-US" sz="24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4" name="文字方塊 183"/>
            <p:cNvSpPr txBox="1"/>
            <p:nvPr/>
          </p:nvSpPr>
          <p:spPr>
            <a:xfrm>
              <a:off x="6482807" y="3212976"/>
              <a:ext cx="18174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b="1" dirty="0" smtClean="0"/>
                <a:t>Solution Graph</a:t>
              </a:r>
              <a:endParaRPr lang="zh-TW" alt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04180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388939" y="836712"/>
                <a:ext cx="8147341" cy="5616624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800" dirty="0" smtClean="0"/>
                  <a:t>Weight on a node</a:t>
                </a:r>
                <a:endParaRPr lang="en-US" altLang="zh-TW" sz="2800" dirty="0">
                  <a:ea typeface="新細明體" panose="02020500000000000000" pitchFamily="18" charset="-120"/>
                </a:endParaRPr>
              </a:p>
              <a:p>
                <a:pPr lvl="1"/>
                <a:r>
                  <a:rPr lang="en-US" altLang="zh-TW" sz="2400" dirty="0">
                    <a:ea typeface="新細明體" panose="02020500000000000000" pitchFamily="18" charset="-120"/>
                  </a:rPr>
                  <a:t>#conflicts induced by polygons in </a:t>
                </a:r>
                <a:r>
                  <a:rPr lang="en-US" altLang="zh-TW" sz="2400" dirty="0" smtClean="0">
                    <a:ea typeface="新細明體" panose="02020500000000000000" pitchFamily="18" charset="-120"/>
                  </a:rPr>
                  <a:t>the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 dirty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  <m:r>
                          <a:rPr lang="en-US" altLang="zh-TW" sz="2400" b="0" i="1" dirty="0" smtClean="0">
                            <a:latin typeface="Cambria Math"/>
                            <a:ea typeface="新細明體" panose="02020500000000000000" pitchFamily="18" charset="-120"/>
                          </a:rPr>
                          <m:t>′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r>
                  <a:rPr lang="en-US" altLang="zh-TW" sz="2400" dirty="0" smtClean="0">
                    <a:ea typeface="新細明體" panose="02020500000000000000" pitchFamily="18" charset="-120"/>
                  </a:rPr>
                  <a:t> which is a subset of cutting </a:t>
                </a:r>
                <a:r>
                  <a:rPr lang="en-US" altLang="zh-TW" sz="2400" dirty="0">
                    <a:ea typeface="新細明體" panose="02020500000000000000" pitchFamily="18" charset="-120"/>
                  </a:rPr>
                  <a:t>line set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 dirty="0">
                            <a:latin typeface="Cambria Math"/>
                            <a:ea typeface="新細明體" panose="02020500000000000000" pitchFamily="18" charset="-120"/>
                          </a:rPr>
                        </m:ctrlPr>
                      </m:sSubSup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𝑠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新細明體" panose="02020500000000000000" pitchFamily="18" charset="-120"/>
                          </a:rPr>
                          <m:t>𝑖</m:t>
                        </m:r>
                      </m:sub>
                      <m:sup/>
                    </m:sSubSup>
                  </m:oMath>
                </a14:m>
                <a:endParaRPr lang="en-US" altLang="zh-TW" sz="2400" dirty="0">
                  <a:ea typeface="新細明體" panose="02020500000000000000" pitchFamily="18" charset="-120"/>
                </a:endParaRPr>
              </a:p>
              <a:p>
                <a:pPr lvl="1"/>
                <a:endParaRPr lang="en-US" altLang="zh-TW" sz="2400" dirty="0">
                  <a:ea typeface="新細明體" panose="02020500000000000000" pitchFamily="18" charset="-120"/>
                </a:endParaRPr>
              </a:p>
              <a:p>
                <a:pPr marL="0" indent="0">
                  <a:buNone/>
                </a:pPr>
                <a:endParaRPr lang="en-US" altLang="zh-TW" sz="2800" dirty="0" smtClean="0">
                  <a:ea typeface="新細明體" panose="02020500000000000000" pitchFamily="18" charset="-120"/>
                </a:endParaRPr>
              </a:p>
              <a:p>
                <a:pPr lvl="2" eaLnBrk="1" hangingPunct="1"/>
                <a:endParaRPr lang="en-US" altLang="zh-TW" dirty="0" smtClean="0">
                  <a:ea typeface="新細明體" panose="02020500000000000000" pitchFamily="18" charset="-120"/>
                </a:endParaRPr>
              </a:p>
              <a:p>
                <a:pPr eaLnBrk="1" hangingPunct="1"/>
                <a:endParaRPr lang="en-US" altLang="zh-TW" dirty="0" smtClean="0">
                  <a:ea typeface="新細明體" panose="02020500000000000000" pitchFamily="18" charset="-120"/>
                </a:endParaRPr>
              </a:p>
            </p:txBody>
          </p:sp>
        </mc:Choice>
        <mc:Fallback xmlns="">
          <p:sp>
            <p:nvSpPr>
              <p:cNvPr id="2048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8939" y="836712"/>
                <a:ext cx="8147341" cy="5616624"/>
              </a:xfrm>
              <a:blipFill rotWithShape="1">
                <a:blip r:embed="rId3"/>
                <a:stretch>
                  <a:fillRect l="-674" t="-97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投影片編號版面配置區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8</a:t>
            </a:fld>
            <a:endParaRPr lang="zh-TW" altLang="en-US"/>
          </a:p>
        </p:txBody>
      </p:sp>
      <p:grpSp>
        <p:nvGrpSpPr>
          <p:cNvPr id="20490" name="群組 20489"/>
          <p:cNvGrpSpPr/>
          <p:nvPr/>
        </p:nvGrpSpPr>
        <p:grpSpPr>
          <a:xfrm>
            <a:off x="323528" y="3572328"/>
            <a:ext cx="3698112" cy="3169040"/>
            <a:chOff x="5104362" y="190651"/>
            <a:chExt cx="3698112" cy="3169040"/>
          </a:xfrm>
        </p:grpSpPr>
        <p:sp>
          <p:nvSpPr>
            <p:cNvPr id="126" name="矩形 125"/>
            <p:cNvSpPr/>
            <p:nvPr/>
          </p:nvSpPr>
          <p:spPr>
            <a:xfrm rot="10800000">
              <a:off x="7020272" y="2255020"/>
              <a:ext cx="766089" cy="309884"/>
            </a:xfrm>
            <a:prstGeom prst="rect">
              <a:avLst/>
            </a:prstGeom>
            <a:pattFill prst="wdUpDiag">
              <a:fgClr>
                <a:srgbClr val="5B9BD5">
                  <a:lumMod val="75000"/>
                </a:srgbClr>
              </a:fgClr>
              <a:bgClr>
                <a:schemeClr val="bg1"/>
              </a:bgClr>
            </a:patt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753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grpSp>
          <p:nvGrpSpPr>
            <p:cNvPr id="2" name="群組 1"/>
            <p:cNvGrpSpPr/>
            <p:nvPr/>
          </p:nvGrpSpPr>
          <p:grpSpPr>
            <a:xfrm>
              <a:off x="5104362" y="190651"/>
              <a:ext cx="3698112" cy="3169040"/>
              <a:chOff x="5104362" y="190651"/>
              <a:chExt cx="3698112" cy="3169040"/>
            </a:xfrm>
          </p:grpSpPr>
          <p:grpSp>
            <p:nvGrpSpPr>
              <p:cNvPr id="7" name="群組 6"/>
              <p:cNvGrpSpPr/>
              <p:nvPr/>
            </p:nvGrpSpPr>
            <p:grpSpPr>
              <a:xfrm>
                <a:off x="5348105" y="666042"/>
                <a:ext cx="3454369" cy="1901908"/>
                <a:chOff x="5364087" y="2636912"/>
                <a:chExt cx="3454369" cy="1901908"/>
              </a:xfrm>
            </p:grpSpPr>
            <p:sp>
              <p:nvSpPr>
                <p:cNvPr id="8" name="矩形 7"/>
                <p:cNvSpPr/>
                <p:nvPr/>
              </p:nvSpPr>
              <p:spPr>
                <a:xfrm rot="10800000">
                  <a:off x="8134299" y="4221088"/>
                  <a:ext cx="684157" cy="317731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9" name="矩形 8"/>
                <p:cNvSpPr/>
                <p:nvPr/>
              </p:nvSpPr>
              <p:spPr>
                <a:xfrm>
                  <a:off x="5364087" y="3184530"/>
                  <a:ext cx="237200" cy="713729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0" name="矩形 9"/>
                <p:cNvSpPr/>
                <p:nvPr/>
              </p:nvSpPr>
              <p:spPr>
                <a:xfrm rot="10800000">
                  <a:off x="5364088" y="3606479"/>
                  <a:ext cx="1387152" cy="291780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1" name="矩形 10"/>
                <p:cNvSpPr/>
                <p:nvPr/>
              </p:nvSpPr>
              <p:spPr>
                <a:xfrm rot="10800000">
                  <a:off x="5372263" y="4221088"/>
                  <a:ext cx="2030446" cy="317731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2" name="矩形 11"/>
                <p:cNvSpPr/>
                <p:nvPr/>
              </p:nvSpPr>
              <p:spPr>
                <a:xfrm>
                  <a:off x="7520366" y="2636912"/>
                  <a:ext cx="356165" cy="1358642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  <p:sp>
              <p:nvSpPr>
                <p:cNvPr id="13" name="矩形 12"/>
                <p:cNvSpPr/>
                <p:nvPr/>
              </p:nvSpPr>
              <p:spPr>
                <a:xfrm>
                  <a:off x="8581012" y="3553585"/>
                  <a:ext cx="237444" cy="985235"/>
                </a:xfrm>
                <a:prstGeom prst="rect">
                  <a:avLst/>
                </a:prstGeom>
                <a:solidFill>
                  <a:srgbClr val="5B9BD5">
                    <a:lumMod val="75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89074" tIns="44536" rIns="89074" bIns="44536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162306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TW" altLang="en-US" sz="1753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endParaRPr>
                </a:p>
              </p:txBody>
            </p:sp>
          </p:grpSp>
          <p:grpSp>
            <p:nvGrpSpPr>
              <p:cNvPr id="14" name="群組 13"/>
              <p:cNvGrpSpPr/>
              <p:nvPr/>
            </p:nvGrpSpPr>
            <p:grpSpPr>
              <a:xfrm>
                <a:off x="5894904" y="777132"/>
                <a:ext cx="2755981" cy="1804407"/>
                <a:chOff x="5910886" y="2748002"/>
                <a:chExt cx="2755981" cy="1804407"/>
              </a:xfrm>
            </p:grpSpPr>
            <p:sp>
              <p:nvSpPr>
                <p:cNvPr id="15" name="橢圓 14"/>
                <p:cNvSpPr/>
                <p:nvPr/>
              </p:nvSpPr>
              <p:spPr>
                <a:xfrm>
                  <a:off x="5910886" y="3397394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6" name="橢圓 15"/>
                <p:cNvSpPr/>
                <p:nvPr/>
              </p:nvSpPr>
              <p:spPr>
                <a:xfrm>
                  <a:off x="6685542" y="4149120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7" name="橢圓 16"/>
                <p:cNvSpPr/>
                <p:nvPr/>
              </p:nvSpPr>
              <p:spPr>
                <a:xfrm>
                  <a:off x="7575463" y="2836563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8" name="橢圓 17"/>
                <p:cNvSpPr/>
                <p:nvPr/>
              </p:nvSpPr>
              <p:spPr>
                <a:xfrm>
                  <a:off x="8306867" y="4124461"/>
                  <a:ext cx="360000" cy="360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19" name="直線接點 18"/>
                <p:cNvCxnSpPr>
                  <a:stCxn id="15" idx="5"/>
                  <a:endCxn id="16" idx="1"/>
                </p:cNvCxnSpPr>
                <p:nvPr/>
              </p:nvCxnSpPr>
              <p:spPr>
                <a:xfrm>
                  <a:off x="6218165" y="3704673"/>
                  <a:ext cx="520098" cy="49716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直線接點 19"/>
                <p:cNvCxnSpPr>
                  <a:stCxn id="16" idx="7"/>
                  <a:endCxn id="17" idx="3"/>
                </p:cNvCxnSpPr>
                <p:nvPr/>
              </p:nvCxnSpPr>
              <p:spPr>
                <a:xfrm flipV="1">
                  <a:off x="6992821" y="3143842"/>
                  <a:ext cx="635363" cy="10579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直線接點 20"/>
                <p:cNvCxnSpPr>
                  <a:stCxn id="17" idx="5"/>
                  <a:endCxn id="18" idx="1"/>
                </p:cNvCxnSpPr>
                <p:nvPr/>
              </p:nvCxnSpPr>
              <p:spPr>
                <a:xfrm>
                  <a:off x="7882742" y="3143842"/>
                  <a:ext cx="476846" cy="103334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線接點 21"/>
                <p:cNvCxnSpPr>
                  <a:stCxn id="16" idx="6"/>
                  <a:endCxn id="18" idx="2"/>
                </p:cNvCxnSpPr>
                <p:nvPr/>
              </p:nvCxnSpPr>
              <p:spPr>
                <a:xfrm flipV="1">
                  <a:off x="7045542" y="4304461"/>
                  <a:ext cx="1261325" cy="2465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文字方塊 23"/>
                <p:cNvSpPr txBox="1"/>
                <p:nvPr/>
              </p:nvSpPr>
              <p:spPr>
                <a:xfrm>
                  <a:off x="5921306" y="3312918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a</a:t>
                  </a:r>
                  <a:endParaRPr lang="zh-TW" altLang="en-US" sz="2400" dirty="0"/>
                </a:p>
              </p:txBody>
            </p:sp>
            <p:sp>
              <p:nvSpPr>
                <p:cNvPr id="25" name="文字方塊 24"/>
                <p:cNvSpPr txBox="1"/>
                <p:nvPr/>
              </p:nvSpPr>
              <p:spPr>
                <a:xfrm>
                  <a:off x="6698640" y="4090744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b</a:t>
                  </a:r>
                  <a:endParaRPr lang="zh-TW" altLang="en-US" sz="2400" dirty="0"/>
                </a:p>
              </p:txBody>
            </p:sp>
            <p:sp>
              <p:nvSpPr>
                <p:cNvPr id="26" name="文字方塊 25"/>
                <p:cNvSpPr txBox="1"/>
                <p:nvPr/>
              </p:nvSpPr>
              <p:spPr>
                <a:xfrm>
                  <a:off x="7604916" y="2748002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c</a:t>
                  </a:r>
                  <a:endParaRPr lang="zh-TW" altLang="en-US" sz="2400" dirty="0"/>
                </a:p>
              </p:txBody>
            </p:sp>
            <p:sp>
              <p:nvSpPr>
                <p:cNvPr id="27" name="文字方塊 26"/>
                <p:cNvSpPr txBox="1"/>
                <p:nvPr/>
              </p:nvSpPr>
              <p:spPr>
                <a:xfrm>
                  <a:off x="8303988" y="4058534"/>
                  <a:ext cx="30959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/>
                    <a:t>d</a:t>
                  </a:r>
                  <a:endParaRPr lang="zh-TW" altLang="en-US" sz="2400" dirty="0"/>
                </a:p>
              </p:txBody>
            </p:sp>
          </p:grpSp>
          <p:grpSp>
            <p:nvGrpSpPr>
              <p:cNvPr id="28" name="群組 27"/>
              <p:cNvGrpSpPr/>
              <p:nvPr/>
            </p:nvGrpSpPr>
            <p:grpSpPr>
              <a:xfrm>
                <a:off x="5348106" y="403361"/>
                <a:ext cx="2764928" cy="2449575"/>
                <a:chOff x="5364088" y="2374231"/>
                <a:chExt cx="2764928" cy="2449575"/>
              </a:xfrm>
            </p:grpSpPr>
            <p:cxnSp>
              <p:nvCxnSpPr>
                <p:cNvPr id="29" name="直線接點 28"/>
                <p:cNvCxnSpPr/>
                <p:nvPr/>
              </p:nvCxnSpPr>
              <p:spPr>
                <a:xfrm>
                  <a:off x="7520366" y="2375806"/>
                  <a:ext cx="0" cy="244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線接點 29"/>
                <p:cNvCxnSpPr/>
                <p:nvPr/>
              </p:nvCxnSpPr>
              <p:spPr>
                <a:xfrm>
                  <a:off x="8129016" y="2375806"/>
                  <a:ext cx="0" cy="244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直線接點 30"/>
                <p:cNvCxnSpPr/>
                <p:nvPr/>
              </p:nvCxnSpPr>
              <p:spPr>
                <a:xfrm>
                  <a:off x="5364088" y="2374231"/>
                  <a:ext cx="0" cy="24480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群組 31"/>
              <p:cNvGrpSpPr/>
              <p:nvPr/>
            </p:nvGrpSpPr>
            <p:grpSpPr>
              <a:xfrm>
                <a:off x="5104362" y="2561928"/>
                <a:ext cx="3497474" cy="797763"/>
                <a:chOff x="5120344" y="4231365"/>
                <a:chExt cx="3497474" cy="797763"/>
              </a:xfrm>
            </p:grpSpPr>
            <p:sp>
              <p:nvSpPr>
                <p:cNvPr id="33" name="文字方塊 32"/>
                <p:cNvSpPr txBox="1"/>
                <p:nvPr/>
              </p:nvSpPr>
              <p:spPr>
                <a:xfrm>
                  <a:off x="5322330" y="4238010"/>
                  <a:ext cx="4028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000" dirty="0"/>
                    <a:t>s</a:t>
                  </a:r>
                  <a:r>
                    <a:rPr lang="en-US" altLang="zh-TW" sz="2000" baseline="-25000" dirty="0" smtClean="0"/>
                    <a:t>1</a:t>
                  </a:r>
                  <a:endParaRPr lang="zh-TW" altLang="en-US" sz="2000" dirty="0"/>
                </a:p>
              </p:txBody>
            </p:sp>
            <p:sp>
              <p:nvSpPr>
                <p:cNvPr id="34" name="文字方塊 33"/>
                <p:cNvSpPr txBox="1"/>
                <p:nvPr/>
              </p:nvSpPr>
              <p:spPr>
                <a:xfrm>
                  <a:off x="7193519" y="4231365"/>
                  <a:ext cx="4028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000" dirty="0" smtClean="0"/>
                    <a:t>s</a:t>
                  </a:r>
                  <a:r>
                    <a:rPr lang="en-US" altLang="zh-TW" sz="2000" baseline="-25000" dirty="0"/>
                    <a:t>2</a:t>
                  </a:r>
                  <a:endParaRPr lang="zh-TW" altLang="en-US" sz="2000" dirty="0"/>
                </a:p>
              </p:txBody>
            </p:sp>
            <p:sp>
              <p:nvSpPr>
                <p:cNvPr id="35" name="文字方塊 34"/>
                <p:cNvSpPr txBox="1"/>
                <p:nvPr/>
              </p:nvSpPr>
              <p:spPr>
                <a:xfrm>
                  <a:off x="8105458" y="4238010"/>
                  <a:ext cx="40281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000" dirty="0" smtClean="0"/>
                    <a:t>s</a:t>
                  </a:r>
                  <a:r>
                    <a:rPr lang="en-US" altLang="zh-TW" sz="2000" baseline="-25000" dirty="0"/>
                    <a:t>3</a:t>
                  </a:r>
                  <a:endParaRPr lang="zh-TW" altLang="en-US" sz="2000" dirty="0"/>
                </a:p>
              </p:txBody>
            </p:sp>
            <p:sp>
              <p:nvSpPr>
                <p:cNvPr id="36" name="文字方塊 35"/>
                <p:cNvSpPr txBox="1"/>
                <p:nvPr/>
              </p:nvSpPr>
              <p:spPr>
                <a:xfrm>
                  <a:off x="5120344" y="4567463"/>
                  <a:ext cx="80929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{a, b}</a:t>
                  </a:r>
                  <a:endParaRPr lang="zh-TW" altLang="en-US" sz="2400" dirty="0"/>
                </a:p>
              </p:txBody>
            </p:sp>
            <p:sp>
              <p:nvSpPr>
                <p:cNvPr id="37" name="文字方塊 36"/>
                <p:cNvSpPr txBox="1"/>
                <p:nvPr/>
              </p:nvSpPr>
              <p:spPr>
                <a:xfrm>
                  <a:off x="7033935" y="4567463"/>
                  <a:ext cx="80929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{b, c}</a:t>
                  </a:r>
                  <a:endParaRPr lang="zh-TW" altLang="en-US" sz="2400" dirty="0"/>
                </a:p>
              </p:txBody>
            </p:sp>
            <p:sp>
              <p:nvSpPr>
                <p:cNvPr id="38" name="文字方塊 37"/>
                <p:cNvSpPr txBox="1"/>
                <p:nvPr/>
              </p:nvSpPr>
              <p:spPr>
                <a:xfrm>
                  <a:off x="8028383" y="4567463"/>
                  <a:ext cx="58943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 smtClean="0"/>
                    <a:t>{d}</a:t>
                  </a:r>
                  <a:endParaRPr lang="zh-TW" altLang="en-US" sz="2400" dirty="0"/>
                </a:p>
              </p:txBody>
            </p:sp>
          </p:grpSp>
          <p:sp>
            <p:nvSpPr>
              <p:cNvPr id="39" name="文字方塊 38"/>
              <p:cNvSpPr txBox="1"/>
              <p:nvPr/>
            </p:nvSpPr>
            <p:spPr>
              <a:xfrm>
                <a:off x="5322319" y="194014"/>
                <a:ext cx="3980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l</a:t>
                </a:r>
                <a:r>
                  <a:rPr lang="en-US" altLang="zh-TW" sz="2000" baseline="-25000" dirty="0" smtClean="0"/>
                  <a:t>1</a:t>
                </a:r>
                <a:endParaRPr lang="zh-TW" altLang="en-US" sz="2000" dirty="0"/>
              </a:p>
            </p:txBody>
          </p:sp>
          <p:sp>
            <p:nvSpPr>
              <p:cNvPr id="40" name="文字方塊 39"/>
              <p:cNvSpPr txBox="1"/>
              <p:nvPr/>
            </p:nvSpPr>
            <p:spPr>
              <a:xfrm>
                <a:off x="7168754" y="190651"/>
                <a:ext cx="3980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l</a:t>
                </a:r>
                <a:r>
                  <a:rPr lang="en-US" altLang="zh-TW" sz="2000" baseline="-25000" dirty="0"/>
                  <a:t>2</a:t>
                </a:r>
                <a:endParaRPr lang="zh-TW" altLang="en-US" sz="2000" dirty="0"/>
              </a:p>
            </p:txBody>
          </p:sp>
          <p:sp>
            <p:nvSpPr>
              <p:cNvPr id="41" name="文字方塊 40"/>
              <p:cNvSpPr txBox="1"/>
              <p:nvPr/>
            </p:nvSpPr>
            <p:spPr>
              <a:xfrm>
                <a:off x="8118748" y="190651"/>
                <a:ext cx="3980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dirty="0" smtClean="0"/>
                  <a:t>l</a:t>
                </a:r>
                <a:r>
                  <a:rPr lang="en-US" altLang="zh-TW" sz="2000" baseline="-25000" dirty="0"/>
                  <a:t>3</a:t>
                </a:r>
                <a:endParaRPr lang="zh-TW" altLang="en-US" sz="2000" dirty="0"/>
              </a:p>
            </p:txBody>
          </p:sp>
        </p:grpSp>
      </p:grpSp>
      <p:grpSp>
        <p:nvGrpSpPr>
          <p:cNvPr id="5" name="群組 4"/>
          <p:cNvGrpSpPr/>
          <p:nvPr/>
        </p:nvGrpSpPr>
        <p:grpSpPr>
          <a:xfrm>
            <a:off x="4570993" y="3212976"/>
            <a:ext cx="3745423" cy="3532017"/>
            <a:chOff x="4570993" y="3212976"/>
            <a:chExt cx="3745423" cy="3532017"/>
          </a:xfrm>
        </p:grpSpPr>
        <p:sp>
          <p:nvSpPr>
            <p:cNvPr id="44" name="文字方塊 43"/>
            <p:cNvSpPr txBox="1"/>
            <p:nvPr/>
          </p:nvSpPr>
          <p:spPr>
            <a:xfrm>
              <a:off x="6370256" y="4269089"/>
              <a:ext cx="6251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1,2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5" name="文字方塊 44"/>
            <p:cNvSpPr txBox="1"/>
            <p:nvPr/>
          </p:nvSpPr>
          <p:spPr>
            <a:xfrm>
              <a:off x="6375290" y="4656999"/>
              <a:ext cx="580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1,3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6" name="文字方塊 45"/>
            <p:cNvSpPr txBox="1"/>
            <p:nvPr/>
          </p:nvSpPr>
          <p:spPr>
            <a:xfrm>
              <a:off x="6375082" y="3896444"/>
              <a:ext cx="5677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1,1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7" name="文字方塊 46"/>
            <p:cNvSpPr txBox="1"/>
            <p:nvPr/>
          </p:nvSpPr>
          <p:spPr>
            <a:xfrm>
              <a:off x="6382583" y="5900276"/>
              <a:ext cx="6092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3,3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grpSp>
          <p:nvGrpSpPr>
            <p:cNvPr id="48" name="群組 47"/>
            <p:cNvGrpSpPr/>
            <p:nvPr/>
          </p:nvGrpSpPr>
          <p:grpSpPr>
            <a:xfrm>
              <a:off x="7878086" y="4064217"/>
              <a:ext cx="411536" cy="461665"/>
              <a:chOff x="4947" y="978426"/>
              <a:chExt cx="150492" cy="170569"/>
            </a:xfrm>
          </p:grpSpPr>
          <p:sp>
            <p:nvSpPr>
              <p:cNvPr id="49" name="文字方塊 48"/>
              <p:cNvSpPr txBox="1"/>
              <p:nvPr/>
            </p:nvSpPr>
            <p:spPr>
              <a:xfrm>
                <a:off x="4947" y="978426"/>
                <a:ext cx="150492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1</a:t>
                </a:r>
                <a:endParaRPr kumimoji="0" lang="zh-TW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50" name="橢圓 49"/>
              <p:cNvSpPr/>
              <p:nvPr/>
            </p:nvSpPr>
            <p:spPr>
              <a:xfrm>
                <a:off x="7574" y="1009565"/>
                <a:ext cx="112340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</p:grpSp>
        <p:grpSp>
          <p:nvGrpSpPr>
            <p:cNvPr id="51" name="群組 50"/>
            <p:cNvGrpSpPr/>
            <p:nvPr/>
          </p:nvGrpSpPr>
          <p:grpSpPr>
            <a:xfrm>
              <a:off x="7885270" y="4873961"/>
              <a:ext cx="307205" cy="461665"/>
              <a:chOff x="7574" y="1234349"/>
              <a:chExt cx="112340" cy="170569"/>
            </a:xfrm>
          </p:grpSpPr>
          <p:sp>
            <p:nvSpPr>
              <p:cNvPr id="52" name="文字方塊 51"/>
              <p:cNvSpPr txBox="1"/>
              <p:nvPr/>
            </p:nvSpPr>
            <p:spPr>
              <a:xfrm>
                <a:off x="7574" y="1234349"/>
                <a:ext cx="110604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2</a:t>
                </a:r>
                <a:endParaRPr kumimoji="0" lang="zh-TW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53" name="橢圓 52"/>
              <p:cNvSpPr/>
              <p:nvPr/>
            </p:nvSpPr>
            <p:spPr>
              <a:xfrm>
                <a:off x="7574" y="1262596"/>
                <a:ext cx="112340" cy="108344"/>
              </a:xfrm>
              <a:prstGeom prst="ellips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</p:grpSp>
        <p:grpSp>
          <p:nvGrpSpPr>
            <p:cNvPr id="54" name="群組 53"/>
            <p:cNvGrpSpPr/>
            <p:nvPr/>
          </p:nvGrpSpPr>
          <p:grpSpPr>
            <a:xfrm>
              <a:off x="7885270" y="5668194"/>
              <a:ext cx="327463" cy="461665"/>
              <a:chOff x="7574" y="1508357"/>
              <a:chExt cx="119748" cy="170569"/>
            </a:xfrm>
          </p:grpSpPr>
          <p:sp>
            <p:nvSpPr>
              <p:cNvPr id="56" name="橢圓 55"/>
              <p:cNvSpPr/>
              <p:nvPr/>
            </p:nvSpPr>
            <p:spPr>
              <a:xfrm>
                <a:off x="7574" y="1536001"/>
                <a:ext cx="112340" cy="108344"/>
              </a:xfrm>
              <a:prstGeom prst="ellipse">
                <a:avLst/>
              </a:prstGeom>
              <a:solidFill>
                <a:schemeClr val="bg1"/>
              </a:solidFill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55" name="文字方塊 54"/>
              <p:cNvSpPr txBox="1"/>
              <p:nvPr/>
            </p:nvSpPr>
            <p:spPr>
              <a:xfrm>
                <a:off x="7574" y="1508357"/>
                <a:ext cx="119748" cy="1705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6230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3</a:t>
                </a:r>
                <a:endParaRPr kumimoji="0" lang="zh-TW" alt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</p:grpSp>
        <p:sp>
          <p:nvSpPr>
            <p:cNvPr id="57" name="文字方塊 56"/>
            <p:cNvSpPr txBox="1"/>
            <p:nvPr/>
          </p:nvSpPr>
          <p:spPr>
            <a:xfrm>
              <a:off x="4773961" y="5903283"/>
              <a:ext cx="5889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3,3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8" name="橢圓 57"/>
            <p:cNvSpPr/>
            <p:nvPr/>
          </p:nvSpPr>
          <p:spPr>
            <a:xfrm>
              <a:off x="6291141" y="5987502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59" name="橢圓 58"/>
            <p:cNvSpPr/>
            <p:nvPr/>
          </p:nvSpPr>
          <p:spPr>
            <a:xfrm>
              <a:off x="6284630" y="4724605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0" name="橢圓 59"/>
            <p:cNvSpPr/>
            <p:nvPr/>
          </p:nvSpPr>
          <p:spPr>
            <a:xfrm>
              <a:off x="6284630" y="4348915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1" name="橢圓 60"/>
            <p:cNvSpPr/>
            <p:nvPr/>
          </p:nvSpPr>
          <p:spPr>
            <a:xfrm>
              <a:off x="6284630" y="3975656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2" name="文字方塊 61"/>
            <p:cNvSpPr txBox="1"/>
            <p:nvPr/>
          </p:nvSpPr>
          <p:spPr>
            <a:xfrm>
              <a:off x="7770406" y="6283328"/>
              <a:ext cx="5192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</a:rPr>
                <a:t>{d}</a:t>
              </a:r>
              <a:endParaRPr lang="zh-TW" alt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63" name="橢圓 62"/>
            <p:cNvSpPr/>
            <p:nvPr/>
          </p:nvSpPr>
          <p:spPr>
            <a:xfrm>
              <a:off x="4674375" y="5987494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4" name="文字方塊 63"/>
            <p:cNvSpPr txBox="1"/>
            <p:nvPr/>
          </p:nvSpPr>
          <p:spPr>
            <a:xfrm>
              <a:off x="6470216" y="5415369"/>
              <a:ext cx="553998" cy="51386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5" name="文字方塊 64"/>
            <p:cNvSpPr txBox="1"/>
            <p:nvPr/>
          </p:nvSpPr>
          <p:spPr>
            <a:xfrm>
              <a:off x="4859841" y="5434532"/>
              <a:ext cx="553998" cy="54609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6" name="文字方塊 65"/>
            <p:cNvSpPr txBox="1"/>
            <p:nvPr/>
          </p:nvSpPr>
          <p:spPr>
            <a:xfrm>
              <a:off x="6387921" y="5008762"/>
              <a:ext cx="6410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2,1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7" name="橢圓 66"/>
            <p:cNvSpPr/>
            <p:nvPr/>
          </p:nvSpPr>
          <p:spPr>
            <a:xfrm>
              <a:off x="6284630" y="5085540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68" name="文字方塊 67"/>
            <p:cNvSpPr txBox="1"/>
            <p:nvPr/>
          </p:nvSpPr>
          <p:spPr>
            <a:xfrm>
              <a:off x="4774726" y="4268036"/>
              <a:ext cx="5966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1,2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4774726" y="4646627"/>
              <a:ext cx="6057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1,3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0" name="文字方塊 69"/>
            <p:cNvSpPr txBox="1"/>
            <p:nvPr/>
          </p:nvSpPr>
          <p:spPr>
            <a:xfrm>
              <a:off x="4774726" y="3896444"/>
              <a:ext cx="584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>
                  <a:solidFill>
                    <a:prstClr val="black"/>
                  </a:solidFill>
                  <a:latin typeface="Calibri" panose="020F0502020204030204"/>
                </a:rPr>
                <a:t>1,1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1" name="橢圓 70"/>
            <p:cNvSpPr/>
            <p:nvPr/>
          </p:nvSpPr>
          <p:spPr>
            <a:xfrm>
              <a:off x="4682707" y="4724605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72" name="橢圓 71"/>
            <p:cNvSpPr/>
            <p:nvPr/>
          </p:nvSpPr>
          <p:spPr>
            <a:xfrm>
              <a:off x="4682707" y="4348915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73" name="橢圓 72"/>
            <p:cNvSpPr/>
            <p:nvPr/>
          </p:nvSpPr>
          <p:spPr>
            <a:xfrm>
              <a:off x="4682707" y="3975656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74" name="文字方塊 73"/>
            <p:cNvSpPr txBox="1"/>
            <p:nvPr/>
          </p:nvSpPr>
          <p:spPr>
            <a:xfrm>
              <a:off x="4779050" y="4995353"/>
              <a:ext cx="5897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2,1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75" name="橢圓 74"/>
            <p:cNvSpPr/>
            <p:nvPr/>
          </p:nvSpPr>
          <p:spPr>
            <a:xfrm>
              <a:off x="4682707" y="5085540"/>
              <a:ext cx="724684" cy="293246"/>
            </a:xfrm>
            <a:prstGeom prst="ellips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16230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24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76" name="文字方塊 75"/>
            <p:cNvSpPr txBox="1"/>
            <p:nvPr/>
          </p:nvSpPr>
          <p:spPr>
            <a:xfrm>
              <a:off x="4570993" y="3802936"/>
              <a:ext cx="231911" cy="3077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 smtClean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sp>
          <p:nvSpPr>
            <p:cNvPr id="77" name="文字方塊 76"/>
            <p:cNvSpPr txBox="1"/>
            <p:nvPr/>
          </p:nvSpPr>
          <p:spPr>
            <a:xfrm>
              <a:off x="4577824" y="5809916"/>
              <a:ext cx="231911" cy="3077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1400" dirty="0" smtClean="0">
                  <a:solidFill>
                    <a:srgbClr val="FF0000"/>
                  </a:solidFill>
                  <a:latin typeface="Calibri" panose="020F0502020204030204"/>
                </a:rPr>
                <a:t>1</a:t>
              </a:r>
              <a:endParaRPr lang="zh-TW" altLang="en-US" sz="1400" dirty="0">
                <a:solidFill>
                  <a:srgbClr val="FF0000"/>
                </a:solidFill>
                <a:latin typeface="Calibri" panose="020F0502020204030204"/>
              </a:endParaRPr>
            </a:p>
          </p:txBody>
        </p:sp>
        <p:cxnSp>
          <p:nvCxnSpPr>
            <p:cNvPr id="78" name="直線單箭頭接點 77"/>
            <p:cNvCxnSpPr>
              <a:stCxn id="73" idx="6"/>
              <a:endCxn id="61" idx="2"/>
            </p:cNvCxnSpPr>
            <p:nvPr/>
          </p:nvCxnSpPr>
          <p:spPr>
            <a:xfrm>
              <a:off x="5407391" y="4122279"/>
              <a:ext cx="877239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79" name="直線單箭頭接點 78"/>
            <p:cNvCxnSpPr>
              <a:stCxn id="73" idx="6"/>
              <a:endCxn id="60" idx="2"/>
            </p:cNvCxnSpPr>
            <p:nvPr/>
          </p:nvCxnSpPr>
          <p:spPr>
            <a:xfrm>
              <a:off x="5407391" y="4122279"/>
              <a:ext cx="877239" cy="373259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80" name="直線單箭頭接點 79"/>
            <p:cNvCxnSpPr>
              <a:stCxn id="73" idx="6"/>
              <a:endCxn id="59" idx="2"/>
            </p:cNvCxnSpPr>
            <p:nvPr/>
          </p:nvCxnSpPr>
          <p:spPr>
            <a:xfrm>
              <a:off x="5407391" y="4122279"/>
              <a:ext cx="877239" cy="748949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81" name="直線單箭頭接點 80"/>
            <p:cNvCxnSpPr>
              <a:stCxn id="72" idx="6"/>
              <a:endCxn id="67" idx="2"/>
            </p:cNvCxnSpPr>
            <p:nvPr/>
          </p:nvCxnSpPr>
          <p:spPr>
            <a:xfrm>
              <a:off x="5407391" y="4495538"/>
              <a:ext cx="877239" cy="736625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82" name="直線單箭頭接點 81"/>
            <p:cNvCxnSpPr>
              <a:stCxn id="75" idx="6"/>
              <a:endCxn id="61" idx="2"/>
            </p:cNvCxnSpPr>
            <p:nvPr/>
          </p:nvCxnSpPr>
          <p:spPr>
            <a:xfrm flipV="1">
              <a:off x="5407391" y="4122279"/>
              <a:ext cx="877239" cy="110988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83" name="直線單箭頭接點 82"/>
            <p:cNvCxnSpPr>
              <a:stCxn id="75" idx="6"/>
              <a:endCxn id="60" idx="2"/>
            </p:cNvCxnSpPr>
            <p:nvPr/>
          </p:nvCxnSpPr>
          <p:spPr>
            <a:xfrm flipV="1">
              <a:off x="5407391" y="4495538"/>
              <a:ext cx="877239" cy="736625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84" name="直線單箭頭接點 83"/>
            <p:cNvCxnSpPr>
              <a:stCxn id="75" idx="6"/>
              <a:endCxn id="59" idx="2"/>
            </p:cNvCxnSpPr>
            <p:nvPr/>
          </p:nvCxnSpPr>
          <p:spPr>
            <a:xfrm flipV="1">
              <a:off x="5407391" y="4871228"/>
              <a:ext cx="877239" cy="360936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87" name="直線單箭頭接點 86"/>
            <p:cNvCxnSpPr>
              <a:stCxn id="63" idx="6"/>
              <a:endCxn id="58" idx="2"/>
            </p:cNvCxnSpPr>
            <p:nvPr/>
          </p:nvCxnSpPr>
          <p:spPr>
            <a:xfrm>
              <a:off x="5399058" y="6134117"/>
              <a:ext cx="892083" cy="8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89" name="文字方塊 88"/>
            <p:cNvSpPr txBox="1"/>
            <p:nvPr/>
          </p:nvSpPr>
          <p:spPr>
            <a:xfrm>
              <a:off x="5665685" y="5214089"/>
              <a:ext cx="553998" cy="57382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cxnSp>
          <p:nvCxnSpPr>
            <p:cNvPr id="90" name="直線單箭頭接點 89"/>
            <p:cNvCxnSpPr>
              <a:stCxn id="61" idx="6"/>
              <a:endCxn id="50" idx="2"/>
            </p:cNvCxnSpPr>
            <p:nvPr/>
          </p:nvCxnSpPr>
          <p:spPr>
            <a:xfrm>
              <a:off x="7009314" y="4122279"/>
              <a:ext cx="875957" cy="17284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91" name="直線單箭頭接點 90"/>
            <p:cNvCxnSpPr>
              <a:stCxn id="60" idx="6"/>
              <a:endCxn id="50" idx="2"/>
            </p:cNvCxnSpPr>
            <p:nvPr/>
          </p:nvCxnSpPr>
          <p:spPr>
            <a:xfrm flipV="1">
              <a:off x="7009314" y="4295121"/>
              <a:ext cx="875957" cy="200417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92" name="直線單箭頭接點 91"/>
            <p:cNvCxnSpPr>
              <a:stCxn id="59" idx="6"/>
              <a:endCxn id="50" idx="2"/>
            </p:cNvCxnSpPr>
            <p:nvPr/>
          </p:nvCxnSpPr>
          <p:spPr>
            <a:xfrm flipV="1">
              <a:off x="7009314" y="4295121"/>
              <a:ext cx="875957" cy="576107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tailEnd type="stealth" w="sm" len="sm"/>
            </a:ln>
            <a:effectLst/>
          </p:spPr>
        </p:cxnSp>
        <p:cxnSp>
          <p:nvCxnSpPr>
            <p:cNvPr id="93" name="直線單箭頭接點 92"/>
            <p:cNvCxnSpPr>
              <a:stCxn id="67" idx="6"/>
              <a:endCxn id="50" idx="2"/>
            </p:cNvCxnSpPr>
            <p:nvPr/>
          </p:nvCxnSpPr>
          <p:spPr>
            <a:xfrm flipV="1">
              <a:off x="7009314" y="4295121"/>
              <a:ext cx="875957" cy="93704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94" name="直線單箭頭接點 93"/>
            <p:cNvCxnSpPr>
              <a:stCxn id="58" idx="6"/>
              <a:endCxn id="50" idx="2"/>
            </p:cNvCxnSpPr>
            <p:nvPr/>
          </p:nvCxnSpPr>
          <p:spPr>
            <a:xfrm flipV="1">
              <a:off x="7015825" y="4295121"/>
              <a:ext cx="869445" cy="183900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95" name="直線單箭頭接點 94"/>
            <p:cNvCxnSpPr>
              <a:stCxn id="61" idx="6"/>
              <a:endCxn id="53" idx="2"/>
            </p:cNvCxnSpPr>
            <p:nvPr/>
          </p:nvCxnSpPr>
          <p:spPr>
            <a:xfrm>
              <a:off x="7009314" y="4122279"/>
              <a:ext cx="875957" cy="974759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96" name="直線單箭頭接點 95"/>
            <p:cNvCxnSpPr>
              <a:stCxn id="59" idx="6"/>
              <a:endCxn id="53" idx="2"/>
            </p:cNvCxnSpPr>
            <p:nvPr/>
          </p:nvCxnSpPr>
          <p:spPr>
            <a:xfrm>
              <a:off x="7009314" y="4871228"/>
              <a:ext cx="875957" cy="22581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tailEnd type="stealth" w="sm" len="sm"/>
            </a:ln>
            <a:effectLst/>
          </p:spPr>
        </p:cxnSp>
        <p:cxnSp>
          <p:nvCxnSpPr>
            <p:cNvPr id="97" name="直線單箭頭接點 96"/>
            <p:cNvCxnSpPr>
              <a:stCxn id="61" idx="6"/>
              <a:endCxn id="56" idx="2"/>
            </p:cNvCxnSpPr>
            <p:nvPr/>
          </p:nvCxnSpPr>
          <p:spPr>
            <a:xfrm>
              <a:off x="7009314" y="4122279"/>
              <a:ext cx="875957" cy="176736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98" name="直線單箭頭接點 97"/>
            <p:cNvCxnSpPr>
              <a:stCxn id="60" idx="6"/>
              <a:endCxn id="53" idx="2"/>
            </p:cNvCxnSpPr>
            <p:nvPr/>
          </p:nvCxnSpPr>
          <p:spPr>
            <a:xfrm>
              <a:off x="7009314" y="4495538"/>
              <a:ext cx="875957" cy="60150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99" name="直線單箭頭接點 98"/>
            <p:cNvCxnSpPr>
              <a:stCxn id="67" idx="6"/>
              <a:endCxn id="53" idx="2"/>
            </p:cNvCxnSpPr>
            <p:nvPr/>
          </p:nvCxnSpPr>
          <p:spPr>
            <a:xfrm flipV="1">
              <a:off x="7009314" y="5097038"/>
              <a:ext cx="875957" cy="135125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00" name="直線單箭頭接點 99"/>
            <p:cNvCxnSpPr>
              <a:stCxn id="58" idx="6"/>
              <a:endCxn id="56" idx="2"/>
            </p:cNvCxnSpPr>
            <p:nvPr/>
          </p:nvCxnSpPr>
          <p:spPr>
            <a:xfrm flipV="1">
              <a:off x="7015825" y="5889639"/>
              <a:ext cx="869445" cy="244486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01" name="直線單箭頭接點 100"/>
            <p:cNvCxnSpPr>
              <a:stCxn id="58" idx="6"/>
              <a:endCxn id="53" idx="2"/>
            </p:cNvCxnSpPr>
            <p:nvPr/>
          </p:nvCxnSpPr>
          <p:spPr>
            <a:xfrm flipV="1">
              <a:off x="7015825" y="5097038"/>
              <a:ext cx="869445" cy="1037087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02" name="直線單箭頭接點 101"/>
            <p:cNvCxnSpPr>
              <a:stCxn id="60" idx="6"/>
              <a:endCxn id="56" idx="2"/>
            </p:cNvCxnSpPr>
            <p:nvPr/>
          </p:nvCxnSpPr>
          <p:spPr>
            <a:xfrm>
              <a:off x="7009314" y="4495538"/>
              <a:ext cx="875957" cy="139410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03" name="直線單箭頭接點 102"/>
            <p:cNvCxnSpPr>
              <a:stCxn id="67" idx="6"/>
              <a:endCxn id="56" idx="2"/>
            </p:cNvCxnSpPr>
            <p:nvPr/>
          </p:nvCxnSpPr>
          <p:spPr>
            <a:xfrm>
              <a:off x="7009314" y="5232163"/>
              <a:ext cx="875957" cy="657476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04" name="直線單箭頭接點 103"/>
            <p:cNvCxnSpPr>
              <a:stCxn id="59" idx="6"/>
              <a:endCxn id="56" idx="2"/>
            </p:cNvCxnSpPr>
            <p:nvPr/>
          </p:nvCxnSpPr>
          <p:spPr>
            <a:xfrm>
              <a:off x="7009314" y="4871228"/>
              <a:ext cx="875957" cy="101841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112" name="文字方塊 111"/>
            <p:cNvSpPr txBox="1"/>
            <p:nvPr/>
          </p:nvSpPr>
          <p:spPr>
            <a:xfrm>
              <a:off x="7827904" y="3670187"/>
              <a:ext cx="488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i="1" dirty="0" smtClean="0">
                  <a:solidFill>
                    <a:prstClr val="black"/>
                  </a:solidFill>
                  <a:latin typeface="Calibri" panose="020F0502020204030204"/>
                </a:rPr>
                <a:t>v</a:t>
              </a:r>
              <a:r>
                <a:rPr lang="en-US" altLang="zh-TW" sz="2400" i="1" baseline="-25000" dirty="0" smtClean="0">
                  <a:solidFill>
                    <a:prstClr val="black"/>
                  </a:solidFill>
                  <a:latin typeface="Calibri" panose="020F0502020204030204"/>
                </a:rPr>
                <a:t>3</a:t>
              </a:r>
              <a:endParaRPr lang="zh-TW" altLang="en-US" sz="24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3" name="文字方塊 112"/>
            <p:cNvSpPr txBox="1"/>
            <p:nvPr/>
          </p:nvSpPr>
          <p:spPr>
            <a:xfrm>
              <a:off x="7238320" y="5361970"/>
              <a:ext cx="553998" cy="56796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  <a:latin typeface="Calibri" panose="020F0502020204030204"/>
                </a:rPr>
                <a:t>……</a:t>
              </a:r>
              <a:endParaRPr lang="zh-TW" altLang="en-US" sz="240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0" name="文字方塊 119"/>
            <p:cNvSpPr txBox="1"/>
            <p:nvPr/>
          </p:nvSpPr>
          <p:spPr>
            <a:xfrm>
              <a:off x="4649628" y="6283327"/>
              <a:ext cx="8219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</a:rPr>
                <a:t>{a, b}</a:t>
              </a:r>
              <a:endParaRPr lang="zh-TW" alt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121" name="文字方塊 120"/>
            <p:cNvSpPr txBox="1"/>
            <p:nvPr/>
          </p:nvSpPr>
          <p:spPr>
            <a:xfrm>
              <a:off x="6260291" y="6283327"/>
              <a:ext cx="8219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dirty="0" smtClean="0">
                  <a:solidFill>
                    <a:prstClr val="black"/>
                  </a:solidFill>
                </a:rPr>
                <a:t>{b, c}</a:t>
              </a:r>
              <a:endParaRPr lang="zh-TW" alt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122" name="文字方塊 121"/>
            <p:cNvSpPr txBox="1"/>
            <p:nvPr/>
          </p:nvSpPr>
          <p:spPr>
            <a:xfrm>
              <a:off x="4889385" y="3556275"/>
              <a:ext cx="488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i="1" dirty="0" smtClean="0">
                  <a:solidFill>
                    <a:prstClr val="black"/>
                  </a:solidFill>
                  <a:latin typeface="Calibri" panose="020F0502020204030204"/>
                </a:rPr>
                <a:t>v</a:t>
              </a:r>
              <a:r>
                <a:rPr lang="en-US" altLang="zh-TW" sz="2400" i="1" baseline="-25000" dirty="0">
                  <a:solidFill>
                    <a:prstClr val="black"/>
                  </a:solidFill>
                  <a:latin typeface="Calibri" panose="020F0502020204030204"/>
                </a:rPr>
                <a:t>1</a:t>
              </a:r>
              <a:endParaRPr lang="zh-TW" altLang="en-US" sz="24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3" name="文字方塊 122"/>
            <p:cNvSpPr txBox="1"/>
            <p:nvPr/>
          </p:nvSpPr>
          <p:spPr>
            <a:xfrm>
              <a:off x="6454331" y="3556376"/>
              <a:ext cx="488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62306"/>
              <a:r>
                <a:rPr lang="en-US" altLang="zh-TW" sz="2400" i="1" dirty="0" smtClean="0">
                  <a:solidFill>
                    <a:prstClr val="black"/>
                  </a:solidFill>
                  <a:latin typeface="Calibri" panose="020F0502020204030204"/>
                </a:rPr>
                <a:t>v</a:t>
              </a:r>
              <a:r>
                <a:rPr lang="en-US" altLang="zh-TW" sz="2400" i="1" baseline="-25000" dirty="0">
                  <a:solidFill>
                    <a:prstClr val="black"/>
                  </a:solidFill>
                  <a:latin typeface="Calibri" panose="020F0502020204030204"/>
                </a:rPr>
                <a:t>2</a:t>
              </a:r>
              <a:endParaRPr lang="zh-TW" altLang="en-US" sz="2400" i="1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487" name="文字方塊 20486"/>
            <p:cNvSpPr txBox="1"/>
            <p:nvPr/>
          </p:nvSpPr>
          <p:spPr>
            <a:xfrm>
              <a:off x="6482807" y="3212976"/>
              <a:ext cx="18174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b="1" dirty="0" smtClean="0"/>
                <a:t>Solution Graph</a:t>
              </a:r>
              <a:endParaRPr lang="zh-TW" altLang="en-US" sz="2000" b="1" dirty="0"/>
            </a:p>
          </p:txBody>
        </p:sp>
      </p:grp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Graph Model </a:t>
            </a:r>
            <a:r>
              <a:rPr lang="en-US" altLang="zh-TW" dirty="0" smtClean="0"/>
              <a:t>(2/3)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5428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14573</TotalTime>
  <Words>4700</Words>
  <Application>Microsoft Office PowerPoint</Application>
  <PresentationFormat>如螢幕大小 (4:3)</PresentationFormat>
  <Paragraphs>960</Paragraphs>
  <Slides>30</Slides>
  <Notes>30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1" baseType="lpstr">
      <vt:lpstr>壁窗</vt:lpstr>
      <vt:lpstr>A Cell-Based Row-Structure Layout Decomposer for Triple Patterning Lithography   Hsi-An Chien, Szu-Yuan Han, Ye-Hong Chen,  and Ting-Chi Wang  Department of Computer Science National Tsing Hua University TAIWAN </vt:lpstr>
      <vt:lpstr>Outline</vt:lpstr>
      <vt:lpstr>Multiple Patterning Lithography (MPL)</vt:lpstr>
      <vt:lpstr>Existing Research Results</vt:lpstr>
      <vt:lpstr>Motivation</vt:lpstr>
      <vt:lpstr>Problem Formulation</vt:lpstr>
      <vt:lpstr>PowerPoint 簡報</vt:lpstr>
      <vt:lpstr>Graph Model (1/3)</vt:lpstr>
      <vt:lpstr>Graph Model (2/3)</vt:lpstr>
      <vt:lpstr>Graph Model (2/3)</vt:lpstr>
      <vt:lpstr>Graph Model (3/3)</vt:lpstr>
      <vt:lpstr>Stitch Insertion</vt:lpstr>
      <vt:lpstr>Table Look-up (1/2)</vt:lpstr>
      <vt:lpstr>Table Look-up (2/2)</vt:lpstr>
      <vt:lpstr>Drawback of Solution Graph</vt:lpstr>
      <vt:lpstr>Speed-up</vt:lpstr>
      <vt:lpstr>Observation</vt:lpstr>
      <vt:lpstr>Simple Solution Graph</vt:lpstr>
      <vt:lpstr>Reduced Simple Solution Graph (1/5)</vt:lpstr>
      <vt:lpstr>Reduced Simple Solution Graph (2/5)</vt:lpstr>
      <vt:lpstr>Reduced Simple Solution Graph (3/5)</vt:lpstr>
      <vt:lpstr>Reduced Simple Solution Graph (4/5)</vt:lpstr>
      <vt:lpstr>Reduced Simple Solution Graph (5/5)</vt:lpstr>
      <vt:lpstr>Reduced Simple Solution Graph for BCP</vt:lpstr>
      <vt:lpstr>Overall Approach</vt:lpstr>
      <vt:lpstr>Experimental Results</vt:lpstr>
      <vt:lpstr>Comparisons with Decomposer-A</vt:lpstr>
      <vt:lpstr>Comparisons of Our Approaches</vt:lpstr>
      <vt:lpstr>Comparisons with Decomposer-A&amp;-B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Cell-Based Placement Tool Considering Triple Patterning Lithography</dc:title>
  <dc:creator>Hsian</dc:creator>
  <cp:lastModifiedBy>Hsian</cp:lastModifiedBy>
  <cp:revision>1560</cp:revision>
  <cp:lastPrinted>2014-11-06T05:00:55Z</cp:lastPrinted>
  <dcterms:created xsi:type="dcterms:W3CDTF">2013-10-10T17:06:41Z</dcterms:created>
  <dcterms:modified xsi:type="dcterms:W3CDTF">2015-03-30T21:55:56Z</dcterms:modified>
</cp:coreProperties>
</file>