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58" r:id="rId4"/>
    <p:sldId id="259" r:id="rId5"/>
    <p:sldId id="274" r:id="rId6"/>
    <p:sldId id="261" r:id="rId7"/>
    <p:sldId id="262" r:id="rId8"/>
    <p:sldId id="278" r:id="rId9"/>
    <p:sldId id="276" r:id="rId10"/>
    <p:sldId id="286" r:id="rId11"/>
    <p:sldId id="279" r:id="rId12"/>
    <p:sldId id="284" r:id="rId13"/>
    <p:sldId id="280" r:id="rId14"/>
    <p:sldId id="265" r:id="rId15"/>
    <p:sldId id="282" r:id="rId16"/>
    <p:sldId id="266" r:id="rId17"/>
    <p:sldId id="281" r:id="rId18"/>
    <p:sldId id="270" r:id="rId19"/>
    <p:sldId id="291" r:id="rId20"/>
    <p:sldId id="287" r:id="rId21"/>
    <p:sldId id="271" r:id="rId22"/>
    <p:sldId id="290" r:id="rId23"/>
    <p:sldId id="289" r:id="rId24"/>
    <p:sldId id="292" r:id="rId25"/>
    <p:sldId id="293" r:id="rId26"/>
    <p:sldId id="288" r:id="rId27"/>
    <p:sldId id="272" r:id="rId28"/>
    <p:sldId id="285" r:id="rId29"/>
    <p:sldId id="268" r:id="rId30"/>
    <p:sldId id="294" r:id="rId3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718" autoAdjust="0"/>
  </p:normalViewPr>
  <p:slideViewPr>
    <p:cSldViewPr>
      <p:cViewPr varScale="1">
        <p:scale>
          <a:sx n="84" d="100"/>
          <a:sy n="84" d="100"/>
        </p:scale>
        <p:origin x="-1816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0" d="100"/>
          <a:sy n="70" d="100"/>
        </p:scale>
        <p:origin x="-35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727863-CC61-C84B-A64E-D6AFBB705D56}" type="datetimeFigureOut">
              <a:rPr lang="en-US" smtClean="0"/>
              <a:t>3/28/15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5ABFB-C788-464D-BDFE-EC74471B4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2112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DF393-0B8A-C24B-B96C-72E7333D3010}" type="datetimeFigureOut">
              <a:rPr lang="en-US" smtClean="0"/>
              <a:t>3/28/15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01257-6EE3-A446-878A-7FBB7C222A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09204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01257-6EE3-A446-878A-7FBB7C222AB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472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01257-6EE3-A446-878A-7FBB7C222AB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957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01257-6EE3-A446-878A-7FBB7C222AB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646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49777-92BD-394A-B2D3-F9E1B9A3FEDE}" type="datetime1">
              <a:rPr lang="en-US" altLang="zh-CN" smtClean="0"/>
              <a:t>3/28/15</a:t>
            </a:fld>
            <a:endParaRPr lang="zh-CN" alt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49777-92BD-394A-B2D3-F9E1B9A3FEDE}" type="datetime1">
              <a:rPr lang="en-US" altLang="zh-CN" smtClean="0"/>
              <a:t>3/28/15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49777-92BD-394A-B2D3-F9E1B9A3FEDE}" type="datetime1">
              <a:rPr lang="en-US" altLang="zh-CN" smtClean="0"/>
              <a:t>3/28/15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49777-92BD-394A-B2D3-F9E1B9A3FEDE}" type="datetime1">
              <a:rPr lang="en-US" altLang="zh-CN" smtClean="0"/>
              <a:t>3/28/15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49777-92BD-394A-B2D3-F9E1B9A3FEDE}" type="datetime1">
              <a:rPr lang="en-US" altLang="zh-CN" smtClean="0"/>
              <a:t>3/28/15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49777-92BD-394A-B2D3-F9E1B9A3FEDE}" type="datetime1">
              <a:rPr lang="en-US" altLang="zh-CN" smtClean="0"/>
              <a:t>3/28/15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49777-92BD-394A-B2D3-F9E1B9A3FEDE}" type="datetime1">
              <a:rPr lang="en-US" altLang="zh-CN" smtClean="0"/>
              <a:t>3/28/15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49777-92BD-394A-B2D3-F9E1B9A3FEDE}" type="datetime1">
              <a:rPr lang="en-US" altLang="zh-CN" smtClean="0"/>
              <a:t>3/28/15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49777-92BD-394A-B2D3-F9E1B9A3FEDE}" type="datetime1">
              <a:rPr lang="en-US" altLang="zh-CN" smtClean="0"/>
              <a:t>3/28/15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49777-92BD-394A-B2D3-F9E1B9A3FEDE}" type="datetime1">
              <a:rPr lang="en-US" altLang="zh-CN" smtClean="0"/>
              <a:t>3/28/15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349777-92BD-394A-B2D3-F9E1B9A3FEDE}" type="datetime1">
              <a:rPr lang="en-US" altLang="zh-CN" smtClean="0"/>
              <a:t>3/28/15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2349777-92BD-394A-B2D3-F9E1B9A3FEDE}" type="datetime1">
              <a:rPr lang="en-US" altLang="zh-CN" smtClean="0"/>
              <a:t>3/28/15</a:t>
            </a:fld>
            <a:endParaRPr lang="zh-CN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043608" y="764704"/>
            <a:ext cx="7723584" cy="1256160"/>
          </a:xfrm>
        </p:spPr>
        <p:txBody>
          <a:bodyPr>
            <a:noAutofit/>
          </a:bodyPr>
          <a:lstStyle/>
          <a:p>
            <a:r>
              <a:rPr lang="en-US" altLang="zh-CN" sz="3600" dirty="0" smtClean="0"/>
              <a:t>TPL-aware displacement-driven detailed placement refinement with coloring constraints</a:t>
            </a:r>
            <a:endParaRPr lang="zh-CN" altLang="en-US" sz="36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043608" y="2852936"/>
            <a:ext cx="7795592" cy="1541816"/>
          </a:xfrm>
        </p:spPr>
        <p:txBody>
          <a:bodyPr/>
          <a:lstStyle/>
          <a:p>
            <a:r>
              <a:rPr lang="en-US" altLang="zh-CN" dirty="0" smtClean="0"/>
              <a:t>Tao Lin and Chris Chu</a:t>
            </a:r>
          </a:p>
          <a:p>
            <a:r>
              <a:rPr lang="en-US" altLang="zh-CN" dirty="0" smtClean="0"/>
              <a:t>Iowa State University</a:t>
            </a: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/>
          <a:lstStyle/>
          <a:p>
            <a:r>
              <a:rPr lang="en-US" altLang="zh-CN" dirty="0"/>
              <a:t>MILP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47800"/>
            <a:ext cx="7962088" cy="4800600"/>
          </a:xfrm>
        </p:spPr>
        <p:txBody>
          <a:bodyPr/>
          <a:lstStyle/>
          <a:p>
            <a:r>
              <a:rPr lang="en-US" dirty="0" smtClean="0"/>
              <a:t>Simple example</a:t>
            </a:r>
          </a:p>
          <a:p>
            <a:pPr lvl="1"/>
            <a:r>
              <a:rPr lang="en-US" dirty="0" smtClean="0"/>
              <a:t>Only one row</a:t>
            </a:r>
          </a:p>
          <a:p>
            <a:pPr lvl="1"/>
            <a:r>
              <a:rPr lang="en-US" dirty="0" smtClean="0"/>
              <a:t>Only two standard cells A and B </a:t>
            </a:r>
          </a:p>
          <a:p>
            <a:pPr lvl="1"/>
            <a:r>
              <a:rPr lang="en-US" dirty="0" smtClean="0"/>
              <a:t>A is on the left of 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0037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653536" cy="1143000"/>
          </a:xfrm>
        </p:spPr>
        <p:txBody>
          <a:bodyPr/>
          <a:lstStyle/>
          <a:p>
            <a:r>
              <a:rPr lang="en-US" altLang="zh-CN" dirty="0" smtClean="0"/>
              <a:t>MILP example</a:t>
            </a:r>
            <a:endParaRPr lang="zh-CN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938358"/>
              </p:ext>
            </p:extLst>
          </p:nvPr>
        </p:nvGraphicFramePr>
        <p:xfrm>
          <a:off x="1043608" y="1412776"/>
          <a:ext cx="6696744" cy="2879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  <a:gridCol w="2232248"/>
                <a:gridCol w="2232248"/>
              </a:tblGrid>
              <a:tr h="41074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Notation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Standard</a:t>
                      </a:r>
                      <a:r>
                        <a:rPr lang="en-US" baseline="0" dirty="0" smtClean="0"/>
                        <a:t> cell 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Standard cel</a:t>
                      </a:r>
                      <a:r>
                        <a:rPr lang="en-US" baseline="0" dirty="0" smtClean="0"/>
                        <a:t>l B</a:t>
                      </a:r>
                      <a:endParaRPr lang="en-US" dirty="0"/>
                    </a:p>
                  </a:txBody>
                  <a:tcPr/>
                </a:tc>
              </a:tr>
              <a:tr h="35519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width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</a:t>
                      </a:r>
                      <a:r>
                        <a:rPr lang="en-US" baseline="-25000" dirty="0" smtClean="0"/>
                        <a:t>a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</a:t>
                      </a:r>
                      <a:r>
                        <a:rPr lang="en-US" baseline="-25000" dirty="0" smtClean="0"/>
                        <a:t>b</a:t>
                      </a:r>
                      <a:endParaRPr lang="en-US" baseline="-25000" dirty="0"/>
                    </a:p>
                  </a:txBody>
                  <a:tcPr/>
                </a:tc>
              </a:tr>
              <a:tr h="35519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Original x-coordinate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r>
                        <a:rPr lang="en-US" baseline="-25000" dirty="0" smtClean="0"/>
                        <a:t>a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r>
                        <a:rPr lang="en-US" baseline="-25000" dirty="0" smtClean="0"/>
                        <a:t>b</a:t>
                      </a:r>
                      <a:endParaRPr lang="en-US" baseline="-25000" dirty="0"/>
                    </a:p>
                  </a:txBody>
                  <a:tcPr/>
                </a:tc>
              </a:tr>
              <a:tr h="35519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New x-coordinate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err="1" smtClean="0">
                          <a:solidFill>
                            <a:srgbClr val="FF0000"/>
                          </a:solidFill>
                        </a:rPr>
                        <a:t>n</a:t>
                      </a:r>
                      <a:r>
                        <a:rPr lang="en-US" baseline="-25000" dirty="0" err="1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en-US" baseline="-2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n</a:t>
                      </a:r>
                      <a:r>
                        <a:rPr lang="en-US" baseline="-25000" dirty="0" err="1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en-US" baseline="-2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5519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displacement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d</a:t>
                      </a:r>
                      <a:r>
                        <a:rPr lang="en-US" baseline="-25000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en-US" baseline="-2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err="1" smtClean="0">
                          <a:solidFill>
                            <a:srgbClr val="FF0000"/>
                          </a:solidFill>
                        </a:rPr>
                        <a:t>d</a:t>
                      </a:r>
                      <a:r>
                        <a:rPr lang="en-US" baseline="-25000" dirty="0" err="1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en-US" baseline="-25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5519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Coloring solution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a1, a2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b1, b2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2159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Stitch</a:t>
                      </a:r>
                      <a:r>
                        <a:rPr lang="en-US" baseline="0" dirty="0" smtClean="0"/>
                        <a:t> count of coloring solution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S1, S2</a:t>
                      </a:r>
                      <a:endParaRPr lang="en-US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T1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smtClean="0"/>
                        <a:t>T2</a:t>
                      </a:r>
                      <a:endParaRPr lang="en-US" baseline="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025978"/>
              </p:ext>
            </p:extLst>
          </p:nvPr>
        </p:nvGraphicFramePr>
        <p:xfrm>
          <a:off x="1043608" y="5085184"/>
          <a:ext cx="6696744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  <a:gridCol w="2232248"/>
                <a:gridCol w="2232248"/>
              </a:tblGrid>
              <a:tr h="149736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A’s color/B’s color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b1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</a:t>
                      </a:r>
                      <a:r>
                        <a:rPr lang="en-US" dirty="0" smtClean="0"/>
                        <a:t>b2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E12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E22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43608" y="4653136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Lookup table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MILP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115616" y="1700808"/>
            <a:ext cx="64807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Min:  ( </a:t>
            </a:r>
            <a:r>
              <a:rPr lang="en-US" sz="2000" dirty="0" smtClean="0"/>
              <a:t>S1</a:t>
            </a:r>
            <a:r>
              <a:rPr lang="en-US" sz="2000" dirty="0" smtClean="0"/>
              <a:t>*</a:t>
            </a:r>
            <a:r>
              <a:rPr lang="en-US" sz="2000" dirty="0" smtClean="0">
                <a:solidFill>
                  <a:srgbClr val="FF0000"/>
                </a:solidFill>
              </a:rPr>
              <a:t>a1</a:t>
            </a:r>
            <a:r>
              <a:rPr lang="en-US" sz="2000" dirty="0" smtClean="0"/>
              <a:t> + </a:t>
            </a:r>
            <a:r>
              <a:rPr lang="en-US" sz="2000" dirty="0" smtClean="0"/>
              <a:t>S2</a:t>
            </a:r>
            <a:r>
              <a:rPr lang="en-US" sz="2000" dirty="0" smtClean="0"/>
              <a:t>*</a:t>
            </a:r>
            <a:r>
              <a:rPr lang="en-US" sz="2000" dirty="0" smtClean="0">
                <a:solidFill>
                  <a:srgbClr val="FF0000"/>
                </a:solidFill>
              </a:rPr>
              <a:t>a2 </a:t>
            </a:r>
            <a:r>
              <a:rPr lang="en-US" sz="2000" dirty="0" smtClean="0"/>
              <a:t> + </a:t>
            </a:r>
            <a:r>
              <a:rPr lang="en-US" sz="2000" dirty="0" smtClean="0"/>
              <a:t>S1</a:t>
            </a:r>
            <a:r>
              <a:rPr lang="en-US" sz="2000" dirty="0" smtClean="0"/>
              <a:t>*</a:t>
            </a:r>
            <a:r>
              <a:rPr lang="en-US" sz="2000" dirty="0" smtClean="0">
                <a:solidFill>
                  <a:srgbClr val="FF0000"/>
                </a:solidFill>
              </a:rPr>
              <a:t>b1</a:t>
            </a:r>
            <a:r>
              <a:rPr lang="en-US" sz="2000" dirty="0" smtClean="0"/>
              <a:t> + </a:t>
            </a:r>
            <a:r>
              <a:rPr lang="en-US" sz="2000" dirty="0" smtClean="0"/>
              <a:t>S2</a:t>
            </a:r>
            <a:r>
              <a:rPr lang="en-US" sz="2000" dirty="0" smtClean="0"/>
              <a:t>*</a:t>
            </a:r>
            <a:r>
              <a:rPr lang="en-US" sz="2000" dirty="0" smtClean="0">
                <a:solidFill>
                  <a:srgbClr val="FF0000"/>
                </a:solidFill>
              </a:rPr>
              <a:t>b2</a:t>
            </a:r>
            <a:r>
              <a:rPr lang="en-US" sz="2000" dirty="0" smtClean="0"/>
              <a:t> )</a:t>
            </a:r>
            <a:r>
              <a:rPr lang="en-US" sz="2000" dirty="0" smtClean="0"/>
              <a:t>*α  </a:t>
            </a:r>
            <a:r>
              <a:rPr lang="en-US" sz="2000" dirty="0" smtClean="0"/>
              <a:t>+ </a:t>
            </a:r>
            <a:r>
              <a:rPr lang="en-US" sz="2000" dirty="0" smtClean="0"/>
              <a:t>β*(</a:t>
            </a:r>
            <a:r>
              <a:rPr lang="en-US" sz="2000" dirty="0" smtClean="0">
                <a:solidFill>
                  <a:srgbClr val="FF0000"/>
                </a:solidFill>
              </a:rPr>
              <a:t>d</a:t>
            </a:r>
            <a:r>
              <a:rPr lang="en-US" sz="2000" baseline="-25000" dirty="0" smtClean="0">
                <a:solidFill>
                  <a:srgbClr val="FF0000"/>
                </a:solidFill>
              </a:rPr>
              <a:t>a</a:t>
            </a:r>
            <a:r>
              <a:rPr lang="en-US" sz="2000" dirty="0" smtClean="0"/>
              <a:t>  </a:t>
            </a:r>
            <a:r>
              <a:rPr lang="en-US" sz="2000" dirty="0" smtClean="0"/>
              <a:t>+ </a:t>
            </a:r>
            <a:r>
              <a:rPr lang="en-US" sz="2000" dirty="0" err="1" smtClean="0">
                <a:solidFill>
                  <a:srgbClr val="FF0000"/>
                </a:solidFill>
              </a:rPr>
              <a:t>d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b</a:t>
            </a:r>
            <a:r>
              <a:rPr lang="en-US" sz="2000" dirty="0" smtClean="0"/>
              <a:t>) </a:t>
            </a:r>
          </a:p>
          <a:p>
            <a:r>
              <a:rPr lang="en-US" sz="2000" dirty="0" smtClean="0"/>
              <a:t>Subject:</a:t>
            </a:r>
          </a:p>
          <a:p>
            <a:r>
              <a:rPr lang="en-US" sz="2000" dirty="0"/>
              <a:t>	</a:t>
            </a:r>
            <a:r>
              <a:rPr lang="en-US" sz="2000" dirty="0" smtClean="0">
                <a:solidFill>
                  <a:srgbClr val="FF0000"/>
                </a:solidFill>
              </a:rPr>
              <a:t>a1</a:t>
            </a:r>
            <a:r>
              <a:rPr lang="en-US" sz="2000" dirty="0" smtClean="0"/>
              <a:t> + </a:t>
            </a:r>
            <a:r>
              <a:rPr lang="en-US" sz="2000" dirty="0" smtClean="0">
                <a:solidFill>
                  <a:srgbClr val="FF0000"/>
                </a:solidFill>
              </a:rPr>
              <a:t>a2</a:t>
            </a:r>
            <a:r>
              <a:rPr lang="en-US" sz="2000" dirty="0" smtClean="0"/>
              <a:t> = 1,    </a:t>
            </a:r>
            <a:r>
              <a:rPr lang="en-US" sz="2000" dirty="0" smtClean="0">
                <a:solidFill>
                  <a:srgbClr val="FF0000"/>
                </a:solidFill>
              </a:rPr>
              <a:t>b1</a:t>
            </a:r>
            <a:r>
              <a:rPr lang="en-US" sz="2000" dirty="0" smtClean="0"/>
              <a:t> + </a:t>
            </a:r>
            <a:r>
              <a:rPr lang="en-US" sz="2000" dirty="0" smtClean="0">
                <a:solidFill>
                  <a:srgbClr val="FF0000"/>
                </a:solidFill>
              </a:rPr>
              <a:t>b2 </a:t>
            </a:r>
            <a:r>
              <a:rPr lang="en-US" sz="2000" dirty="0" smtClean="0"/>
              <a:t>= 1</a:t>
            </a:r>
          </a:p>
          <a:p>
            <a:r>
              <a:rPr lang="en-US" sz="2000" dirty="0" smtClean="0"/>
              <a:t>	</a:t>
            </a:r>
            <a:r>
              <a:rPr lang="en-US" sz="2000" dirty="0" smtClean="0"/>
              <a:t>|</a:t>
            </a:r>
            <a:r>
              <a:rPr lang="en-US" sz="2000" dirty="0" err="1" smtClean="0">
                <a:solidFill>
                  <a:srgbClr val="FF0000"/>
                </a:solidFill>
              </a:rPr>
              <a:t>n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a</a:t>
            </a:r>
            <a:r>
              <a:rPr lang="en-US" sz="2000" dirty="0" smtClean="0"/>
              <a:t> </a:t>
            </a:r>
            <a:r>
              <a:rPr lang="en-US" sz="2000" dirty="0" smtClean="0"/>
              <a:t>– O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| &lt;= </a:t>
            </a:r>
            <a:r>
              <a:rPr lang="en-US" sz="2000" dirty="0" smtClean="0">
                <a:solidFill>
                  <a:srgbClr val="FF0000"/>
                </a:solidFill>
              </a:rPr>
              <a:t>d</a:t>
            </a:r>
            <a:r>
              <a:rPr lang="en-US" sz="2000" baseline="-25000" dirty="0" smtClean="0">
                <a:solidFill>
                  <a:srgbClr val="FF0000"/>
                </a:solidFill>
              </a:rPr>
              <a:t>a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/>
              <a:t>  </a:t>
            </a:r>
            <a:r>
              <a:rPr lang="en-US" sz="2000" dirty="0" smtClean="0"/>
              <a:t>, </a:t>
            </a:r>
            <a:r>
              <a:rPr lang="en-US" sz="2000" dirty="0" smtClean="0"/>
              <a:t>|</a:t>
            </a:r>
            <a:r>
              <a:rPr lang="en-US" sz="2000" dirty="0" err="1" smtClean="0">
                <a:solidFill>
                  <a:srgbClr val="FF0000"/>
                </a:solidFill>
              </a:rPr>
              <a:t>n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b</a:t>
            </a:r>
            <a:r>
              <a:rPr lang="en-US" sz="2000" dirty="0" smtClean="0"/>
              <a:t> </a:t>
            </a:r>
            <a:r>
              <a:rPr lang="en-US" sz="2000" dirty="0" smtClean="0"/>
              <a:t>– O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| &lt;= </a:t>
            </a:r>
            <a:r>
              <a:rPr lang="en-US" sz="2000" dirty="0" err="1" smtClean="0">
                <a:solidFill>
                  <a:srgbClr val="FF0000"/>
                </a:solidFill>
              </a:rPr>
              <a:t>d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b</a:t>
            </a:r>
            <a:endParaRPr lang="en-US" sz="2000" baseline="-25000" dirty="0" smtClean="0">
              <a:solidFill>
                <a:srgbClr val="FF0000"/>
              </a:solidFill>
            </a:endParaRPr>
          </a:p>
          <a:p>
            <a:r>
              <a:rPr lang="en-US" sz="2000" dirty="0"/>
              <a:t>	</a:t>
            </a:r>
            <a:r>
              <a:rPr lang="en-US" sz="2000" dirty="0" err="1" smtClean="0">
                <a:solidFill>
                  <a:srgbClr val="FF0000"/>
                </a:solidFill>
              </a:rPr>
              <a:t>n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b</a:t>
            </a:r>
            <a:r>
              <a:rPr lang="en-US" sz="2000" dirty="0" smtClean="0"/>
              <a:t> </a:t>
            </a:r>
            <a:r>
              <a:rPr lang="en-US" sz="2000" dirty="0" smtClean="0"/>
              <a:t>– </a:t>
            </a:r>
            <a:r>
              <a:rPr lang="en-US" sz="2000" dirty="0" err="1" smtClean="0">
                <a:solidFill>
                  <a:srgbClr val="FF0000"/>
                </a:solidFill>
              </a:rPr>
              <a:t>n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a</a:t>
            </a:r>
            <a:r>
              <a:rPr lang="en-US" sz="2000" dirty="0" smtClean="0"/>
              <a:t> </a:t>
            </a:r>
            <a:r>
              <a:rPr lang="en-US" sz="2000" dirty="0" smtClean="0"/>
              <a:t>&gt;= (W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+ W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) / 2  + </a:t>
            </a:r>
            <a:r>
              <a:rPr lang="en-US" sz="2000" dirty="0" smtClean="0"/>
              <a:t>E11</a:t>
            </a:r>
            <a:r>
              <a:rPr lang="en-US" sz="2000" dirty="0" smtClean="0"/>
              <a:t>*</a:t>
            </a:r>
            <a:r>
              <a:rPr lang="en-US" sz="2000" dirty="0" smtClean="0">
                <a:solidFill>
                  <a:srgbClr val="FF0000"/>
                </a:solidFill>
              </a:rPr>
              <a:t>a1</a:t>
            </a:r>
            <a:r>
              <a:rPr lang="en-US" sz="2000" dirty="0" smtClean="0"/>
              <a:t>*</a:t>
            </a:r>
            <a:r>
              <a:rPr lang="en-US" sz="2000" dirty="0" smtClean="0">
                <a:solidFill>
                  <a:srgbClr val="FF0000"/>
                </a:solidFill>
              </a:rPr>
              <a:t>b1</a:t>
            </a:r>
            <a:r>
              <a:rPr lang="en-US" sz="2000" dirty="0" smtClean="0"/>
              <a:t> + </a:t>
            </a:r>
            <a:r>
              <a:rPr lang="en-US" sz="2000" dirty="0" smtClean="0"/>
              <a:t>E12</a:t>
            </a:r>
            <a:r>
              <a:rPr lang="en-US" sz="2000" dirty="0" smtClean="0"/>
              <a:t>*</a:t>
            </a:r>
            <a:r>
              <a:rPr lang="en-US" sz="2000" dirty="0" smtClean="0">
                <a:solidFill>
                  <a:srgbClr val="FF0000"/>
                </a:solidFill>
              </a:rPr>
              <a:t>a1</a:t>
            </a:r>
            <a:r>
              <a:rPr lang="en-US" sz="2000" dirty="0" smtClean="0"/>
              <a:t>*</a:t>
            </a:r>
            <a:r>
              <a:rPr lang="en-US" sz="2000" dirty="0" smtClean="0">
                <a:solidFill>
                  <a:srgbClr val="FF0000"/>
                </a:solidFill>
              </a:rPr>
              <a:t>b2 </a:t>
            </a:r>
            <a:r>
              <a:rPr lang="en-US" sz="2000" dirty="0" smtClean="0"/>
              <a:t>+ </a:t>
            </a:r>
            <a:r>
              <a:rPr lang="en-US" sz="2000" dirty="0" smtClean="0"/>
              <a:t>E21</a:t>
            </a:r>
            <a:r>
              <a:rPr lang="en-US" sz="2000" dirty="0" smtClean="0"/>
              <a:t>*</a:t>
            </a:r>
            <a:r>
              <a:rPr lang="en-US" sz="2000" dirty="0" smtClean="0">
                <a:solidFill>
                  <a:srgbClr val="FF0000"/>
                </a:solidFill>
              </a:rPr>
              <a:t>a2</a:t>
            </a:r>
            <a:r>
              <a:rPr lang="en-US" sz="2000" dirty="0" smtClean="0"/>
              <a:t>*</a:t>
            </a:r>
            <a:r>
              <a:rPr lang="en-US" sz="2000" dirty="0" smtClean="0">
                <a:solidFill>
                  <a:srgbClr val="FF0000"/>
                </a:solidFill>
              </a:rPr>
              <a:t>b1 </a:t>
            </a:r>
            <a:r>
              <a:rPr lang="en-US" sz="2000" dirty="0" smtClean="0"/>
              <a:t>+ </a:t>
            </a:r>
            <a:r>
              <a:rPr lang="en-US" sz="2000" dirty="0" smtClean="0"/>
              <a:t>E22</a:t>
            </a:r>
            <a:r>
              <a:rPr lang="en-US" sz="2000" dirty="0" smtClean="0"/>
              <a:t>*</a:t>
            </a:r>
            <a:r>
              <a:rPr lang="en-US" sz="2000" dirty="0" smtClean="0">
                <a:solidFill>
                  <a:srgbClr val="FF0000"/>
                </a:solidFill>
              </a:rPr>
              <a:t>a2</a:t>
            </a:r>
            <a:r>
              <a:rPr lang="en-US" sz="2000" dirty="0" smtClean="0"/>
              <a:t>*</a:t>
            </a:r>
            <a:r>
              <a:rPr lang="en-US" sz="2000" dirty="0" smtClean="0">
                <a:solidFill>
                  <a:srgbClr val="FF0000"/>
                </a:solidFill>
              </a:rPr>
              <a:t>b2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43608" y="4509120"/>
            <a:ext cx="67687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x * y  =&gt;    replace  x * y by r, and add the following three constraints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           r – x – y &gt;= -1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           r &lt;= x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           r &lt;= y</a:t>
            </a:r>
          </a:p>
        </p:txBody>
      </p:sp>
    </p:spTree>
    <p:extLst>
      <p:ext uri="{BB962C8B-B14F-4D97-AF65-F5344CB8AC3E}">
        <p14:creationId xmlns:p14="http://schemas.microsoft.com/office/powerpoint/2010/main" val="1074589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en-US" altLang="zh-CN" dirty="0" smtClean="0"/>
              <a:t>Motivation: pattern count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1628800"/>
            <a:ext cx="7920880" cy="4525963"/>
          </a:xfrm>
        </p:spPr>
        <p:txBody>
          <a:bodyPr/>
          <a:lstStyle/>
          <a:p>
            <a:r>
              <a:rPr lang="en-US" altLang="zh-CN" dirty="0" smtClean="0"/>
              <a:t>Simple</a:t>
            </a:r>
            <a:r>
              <a:rPr lang="en-US" altLang="zh-CN" dirty="0" smtClean="0"/>
              <a:t> example</a:t>
            </a:r>
            <a:endParaRPr lang="zh-CN" alt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/>
          </a:p>
        </p:txBody>
      </p:sp>
      <p:sp>
        <p:nvSpPr>
          <p:cNvPr id="4" name="Rectangle 3"/>
          <p:cNvSpPr/>
          <p:nvPr/>
        </p:nvSpPr>
        <p:spPr>
          <a:xfrm>
            <a:off x="2339752" y="3356992"/>
            <a:ext cx="792088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1547664" y="3356992"/>
            <a:ext cx="57606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B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3491880" y="3356992"/>
            <a:ext cx="432048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4139952" y="3356992"/>
            <a:ext cx="792088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A</a:t>
            </a:r>
          </a:p>
        </p:txBody>
      </p:sp>
      <p:sp>
        <p:nvSpPr>
          <p:cNvPr id="8" name="Rectangle 7"/>
          <p:cNvSpPr/>
          <p:nvPr/>
        </p:nvSpPr>
        <p:spPr>
          <a:xfrm>
            <a:off x="4139952" y="4077072"/>
            <a:ext cx="792088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3275856" y="4077072"/>
            <a:ext cx="57606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B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2627784" y="4077072"/>
            <a:ext cx="432048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1547664" y="4077072"/>
            <a:ext cx="792088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A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295824"/>
              </p:ext>
            </p:extLst>
          </p:nvPr>
        </p:nvGraphicFramePr>
        <p:xfrm>
          <a:off x="5364088" y="2060848"/>
          <a:ext cx="340804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4020"/>
                <a:gridCol w="1704020"/>
              </a:tblGrid>
              <a:tr h="3297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Pattern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Count</a:t>
                      </a:r>
                      <a:endParaRPr lang="en-US" dirty="0"/>
                    </a:p>
                  </a:txBody>
                  <a:tcPr/>
                </a:tc>
              </a:tr>
              <a:tr h="3297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297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297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297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297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297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297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297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297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331640" y="5085184"/>
            <a:ext cx="345638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000" dirty="0" smtClean="0"/>
              <a:t>A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pair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of</a:t>
            </a:r>
            <a:r>
              <a:rPr lang="zh-CN" altLang="en-US" sz="2000" dirty="0" smtClean="0"/>
              <a:t> </a:t>
            </a:r>
            <a:r>
              <a:rPr lang="en-US" altLang="zh-CN" sz="2000" dirty="0"/>
              <a:t>t</a:t>
            </a:r>
            <a:r>
              <a:rPr lang="en-US" sz="2000" dirty="0" smtClean="0"/>
              <a:t>w</a:t>
            </a:r>
            <a:r>
              <a:rPr lang="en-US" sz="2000" dirty="0" smtClean="0"/>
              <a:t>o</a:t>
            </a:r>
            <a:r>
              <a:rPr lang="zh-CN" altLang="en-US" dirty="0" smtClean="0"/>
              <a:t> </a:t>
            </a:r>
            <a:r>
              <a:rPr lang="en-US" altLang="zh-CN" dirty="0" smtClean="0"/>
              <a:t>adjacent</a:t>
            </a:r>
            <a:r>
              <a:rPr lang="zh-CN" altLang="en-US" dirty="0" smtClean="0"/>
              <a:t> </a:t>
            </a:r>
            <a:r>
              <a:rPr lang="en-US" altLang="zh-CN" dirty="0" smtClean="0"/>
              <a:t>cells</a:t>
            </a:r>
            <a:r>
              <a:rPr lang="zh-CN" altLang="en-US" dirty="0" smtClean="0"/>
              <a:t> </a:t>
            </a:r>
            <a:r>
              <a:rPr lang="en-US" altLang="zh-CN" dirty="0" smtClean="0"/>
              <a:t>is</a:t>
            </a:r>
            <a:r>
              <a:rPr lang="zh-CN" altLang="en-US" dirty="0" smtClean="0"/>
              <a:t> </a:t>
            </a:r>
            <a:r>
              <a:rPr lang="en-US" altLang="zh-CN" dirty="0" smtClean="0"/>
              <a:t>called</a:t>
            </a:r>
            <a:r>
              <a:rPr lang="zh-CN" altLang="en-US" dirty="0" smtClean="0"/>
              <a:t> </a:t>
            </a:r>
            <a:r>
              <a:rPr lang="en-US" altLang="zh-CN" dirty="0" smtClean="0"/>
              <a:t>a</a:t>
            </a:r>
            <a:r>
              <a:rPr lang="zh-CN" altLang="en-US" dirty="0" smtClean="0"/>
              <a:t> </a:t>
            </a:r>
            <a:r>
              <a:rPr lang="en-US" altLang="zh-CN" dirty="0" smtClean="0"/>
              <a:t>pattern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115616" y="3356992"/>
            <a:ext cx="4176464" cy="432048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115616" y="4077072"/>
            <a:ext cx="4176464" cy="432048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115616" y="2924944"/>
            <a:ext cx="4176464" cy="2016224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341784"/>
            <a:ext cx="7643192" cy="1143000"/>
          </a:xfrm>
        </p:spPr>
        <p:txBody>
          <a:bodyPr/>
          <a:lstStyle/>
          <a:p>
            <a:r>
              <a:rPr lang="en-US" altLang="zh-CN" dirty="0" smtClean="0"/>
              <a:t>Motivation: pattern extra space 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/>
          <a:lstStyle/>
          <a:p>
            <a:r>
              <a:rPr lang="en-US" altLang="zh-CN" sz="2800" dirty="0" smtClean="0"/>
              <a:t>Optimize the inserted extra space </a:t>
            </a:r>
            <a:r>
              <a:rPr lang="en-US" altLang="zh-CN" sz="2800" dirty="0" smtClean="0"/>
              <a:t>in pattern</a:t>
            </a:r>
            <a:endParaRPr lang="en-US" altLang="zh-CN" sz="2800" dirty="0" smtClean="0"/>
          </a:p>
          <a:p>
            <a:pPr lvl="1"/>
            <a:r>
              <a:rPr lang="en-US" altLang="zh-CN" dirty="0" smtClean="0"/>
              <a:t>Eliminate </a:t>
            </a:r>
            <a:r>
              <a:rPr lang="en-US" altLang="zh-CN" dirty="0" smtClean="0"/>
              <a:t>TPL </a:t>
            </a:r>
            <a:r>
              <a:rPr lang="en-US" altLang="zh-CN" dirty="0" smtClean="0"/>
              <a:t>conflicts</a:t>
            </a:r>
          </a:p>
          <a:p>
            <a:pPr lvl="1"/>
            <a:r>
              <a:rPr lang="en-US" altLang="zh-CN" dirty="0" smtClean="0"/>
              <a:t>Avoid </a:t>
            </a:r>
            <a:r>
              <a:rPr lang="en-US" altLang="zh-CN" dirty="0" smtClean="0"/>
              <a:t>cell overflow of </a:t>
            </a:r>
            <a:r>
              <a:rPr lang="en-US" altLang="zh-CN" dirty="0" smtClean="0"/>
              <a:t>row</a:t>
            </a:r>
          </a:p>
          <a:p>
            <a:pPr lvl="1"/>
            <a:endParaRPr lang="en-US" altLang="zh-CN" dirty="0"/>
          </a:p>
          <a:p>
            <a:pPr marL="457200" lvl="1" indent="0">
              <a:buNone/>
            </a:pPr>
            <a:r>
              <a:rPr lang="en-US" altLang="zh-CN" dirty="0" smtClean="0"/>
              <a:t>  </a:t>
            </a:r>
          </a:p>
          <a:p>
            <a:pPr marL="457200" lvl="1" indent="0">
              <a:buNone/>
            </a:pPr>
            <a:r>
              <a:rPr lang="en-US" altLang="zh-CN" dirty="0" smtClean="0"/>
              <a:t>        </a:t>
            </a:r>
            <a:r>
              <a:rPr lang="en-US" altLang="zh-CN" sz="1800" dirty="0" smtClean="0"/>
              <a:t>(a) without overflow in the row</a:t>
            </a:r>
          </a:p>
          <a:p>
            <a:pPr marL="457200" lvl="1" indent="0">
              <a:buNone/>
            </a:pPr>
            <a:endParaRPr lang="en-US" altLang="zh-CN" sz="1800" dirty="0"/>
          </a:p>
          <a:p>
            <a:pPr marL="457200" lvl="1" indent="0">
              <a:buNone/>
            </a:pPr>
            <a:endParaRPr lang="en-US" altLang="zh-CN" sz="1800" dirty="0" smtClean="0"/>
          </a:p>
          <a:p>
            <a:pPr marL="457200" lvl="1" indent="0">
              <a:buNone/>
            </a:pPr>
            <a:r>
              <a:rPr lang="en-US" altLang="zh-CN" sz="1800" dirty="0"/>
              <a:t> </a:t>
            </a:r>
            <a:r>
              <a:rPr lang="en-US" altLang="zh-CN" sz="1800" dirty="0" smtClean="0"/>
              <a:t>                   </a:t>
            </a:r>
          </a:p>
          <a:p>
            <a:pPr marL="457200" lvl="1" indent="0">
              <a:buNone/>
            </a:pPr>
            <a:r>
              <a:rPr lang="en-US" altLang="zh-CN" sz="1800" dirty="0"/>
              <a:t> </a:t>
            </a:r>
            <a:r>
              <a:rPr lang="en-US" altLang="zh-CN" sz="1800" dirty="0" smtClean="0"/>
              <a:t>            </a:t>
            </a:r>
            <a:r>
              <a:rPr lang="en-US" altLang="zh-CN" sz="1800" dirty="0" smtClean="0"/>
              <a:t>(b) overflow in the row</a:t>
            </a:r>
            <a:endParaRPr lang="en-US" altLang="zh-CN" sz="1800" dirty="0" smtClean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331640" y="3789040"/>
            <a:ext cx="792088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B</a:t>
            </a:r>
            <a:endParaRPr lang="zh-CN" altLang="en-US" sz="3200" dirty="0"/>
          </a:p>
        </p:txBody>
      </p:sp>
      <p:sp>
        <p:nvSpPr>
          <p:cNvPr id="5" name="矩形 4"/>
          <p:cNvSpPr/>
          <p:nvPr/>
        </p:nvSpPr>
        <p:spPr>
          <a:xfrm>
            <a:off x="2483768" y="3789040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C</a:t>
            </a:r>
            <a:endParaRPr lang="zh-CN" altLang="en-US" sz="3200" dirty="0"/>
          </a:p>
        </p:txBody>
      </p:sp>
      <p:sp>
        <p:nvSpPr>
          <p:cNvPr id="6" name="矩形 5"/>
          <p:cNvSpPr/>
          <p:nvPr/>
        </p:nvSpPr>
        <p:spPr>
          <a:xfrm>
            <a:off x="3275856" y="3789040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C</a:t>
            </a:r>
            <a:endParaRPr lang="zh-CN" altLang="en-US" sz="3200" dirty="0"/>
          </a:p>
        </p:txBody>
      </p:sp>
      <p:sp>
        <p:nvSpPr>
          <p:cNvPr id="7" name="矩形 6"/>
          <p:cNvSpPr/>
          <p:nvPr/>
        </p:nvSpPr>
        <p:spPr>
          <a:xfrm>
            <a:off x="4283968" y="3789040"/>
            <a:ext cx="792088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B</a:t>
            </a:r>
            <a:endParaRPr lang="zh-CN" altLang="en-US" sz="3200" dirty="0"/>
          </a:p>
        </p:txBody>
      </p:sp>
      <p:sp>
        <p:nvSpPr>
          <p:cNvPr id="8" name="矩形 7"/>
          <p:cNvSpPr/>
          <p:nvPr/>
        </p:nvSpPr>
        <p:spPr>
          <a:xfrm>
            <a:off x="5292080" y="3789040"/>
            <a:ext cx="792088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B</a:t>
            </a:r>
            <a:endParaRPr lang="zh-CN" altLang="en-US" sz="3200" dirty="0"/>
          </a:p>
        </p:txBody>
      </p:sp>
      <p:sp>
        <p:nvSpPr>
          <p:cNvPr id="9" name="矩形 8"/>
          <p:cNvSpPr/>
          <p:nvPr/>
        </p:nvSpPr>
        <p:spPr>
          <a:xfrm>
            <a:off x="1331640" y="5085184"/>
            <a:ext cx="792088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B</a:t>
            </a:r>
            <a:endParaRPr lang="zh-CN" altLang="en-US" sz="3200" dirty="0"/>
          </a:p>
        </p:txBody>
      </p:sp>
      <p:sp>
        <p:nvSpPr>
          <p:cNvPr id="10" name="矩形 9"/>
          <p:cNvSpPr/>
          <p:nvPr/>
        </p:nvSpPr>
        <p:spPr>
          <a:xfrm>
            <a:off x="2627784" y="5085184"/>
            <a:ext cx="504056" cy="36004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C</a:t>
            </a:r>
            <a:endParaRPr lang="zh-CN" altLang="en-US" sz="3200" dirty="0"/>
          </a:p>
        </p:txBody>
      </p:sp>
      <p:sp>
        <p:nvSpPr>
          <p:cNvPr id="11" name="矩形 10"/>
          <p:cNvSpPr/>
          <p:nvPr/>
        </p:nvSpPr>
        <p:spPr>
          <a:xfrm>
            <a:off x="3491880" y="5085184"/>
            <a:ext cx="504056" cy="36004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C</a:t>
            </a:r>
            <a:endParaRPr lang="zh-CN" altLang="en-US" sz="3200" dirty="0"/>
          </a:p>
        </p:txBody>
      </p:sp>
      <p:sp>
        <p:nvSpPr>
          <p:cNvPr id="12" name="矩形 11"/>
          <p:cNvSpPr/>
          <p:nvPr/>
        </p:nvSpPr>
        <p:spPr>
          <a:xfrm>
            <a:off x="4499992" y="5085184"/>
            <a:ext cx="792088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B</a:t>
            </a:r>
            <a:endParaRPr lang="zh-CN" altLang="en-US" sz="3200" dirty="0"/>
          </a:p>
        </p:txBody>
      </p:sp>
      <p:sp>
        <p:nvSpPr>
          <p:cNvPr id="13" name="矩形 12"/>
          <p:cNvSpPr/>
          <p:nvPr/>
        </p:nvSpPr>
        <p:spPr>
          <a:xfrm>
            <a:off x="5652120" y="5085184"/>
            <a:ext cx="792088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B</a:t>
            </a:r>
            <a:endParaRPr lang="zh-CN" altLang="en-US" sz="3200" dirty="0"/>
          </a:p>
        </p:txBody>
      </p:sp>
      <p:cxnSp>
        <p:nvCxnSpPr>
          <p:cNvPr id="14" name="直接箭头连接符 13"/>
          <p:cNvCxnSpPr>
            <a:stCxn id="4" idx="3"/>
            <a:endCxn id="5" idx="1"/>
          </p:cNvCxnSpPr>
          <p:nvPr/>
        </p:nvCxnSpPr>
        <p:spPr>
          <a:xfrm>
            <a:off x="2123728" y="3969060"/>
            <a:ext cx="36004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>
            <a:stCxn id="5" idx="3"/>
            <a:endCxn id="6" idx="1"/>
          </p:cNvCxnSpPr>
          <p:nvPr/>
        </p:nvCxnSpPr>
        <p:spPr>
          <a:xfrm>
            <a:off x="2987824" y="3969060"/>
            <a:ext cx="28803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>
            <a:stCxn id="6" idx="3"/>
            <a:endCxn id="7" idx="1"/>
          </p:cNvCxnSpPr>
          <p:nvPr/>
        </p:nvCxnSpPr>
        <p:spPr>
          <a:xfrm>
            <a:off x="3779912" y="3969060"/>
            <a:ext cx="50405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>
            <a:stCxn id="7" idx="3"/>
            <a:endCxn id="8" idx="1"/>
          </p:cNvCxnSpPr>
          <p:nvPr/>
        </p:nvCxnSpPr>
        <p:spPr>
          <a:xfrm>
            <a:off x="5076056" y="3969060"/>
            <a:ext cx="21602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>
            <a:stCxn id="9" idx="3"/>
            <a:endCxn id="10" idx="1"/>
          </p:cNvCxnSpPr>
          <p:nvPr/>
        </p:nvCxnSpPr>
        <p:spPr>
          <a:xfrm>
            <a:off x="2123728" y="5265204"/>
            <a:ext cx="50405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>
            <a:stCxn id="10" idx="3"/>
            <a:endCxn id="11" idx="1"/>
          </p:cNvCxnSpPr>
          <p:nvPr/>
        </p:nvCxnSpPr>
        <p:spPr>
          <a:xfrm>
            <a:off x="3131840" y="5265204"/>
            <a:ext cx="36004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stCxn id="11" idx="3"/>
            <a:endCxn id="12" idx="1"/>
          </p:cNvCxnSpPr>
          <p:nvPr/>
        </p:nvCxnSpPr>
        <p:spPr>
          <a:xfrm>
            <a:off x="3995936" y="5265204"/>
            <a:ext cx="50405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>
            <a:stCxn id="12" idx="3"/>
            <a:endCxn id="13" idx="1"/>
          </p:cNvCxnSpPr>
          <p:nvPr/>
        </p:nvCxnSpPr>
        <p:spPr>
          <a:xfrm>
            <a:off x="5292080" y="5265204"/>
            <a:ext cx="36004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1331640" y="3789040"/>
            <a:ext cx="4896544" cy="36004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331640" y="5085184"/>
            <a:ext cx="4896544" cy="36004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/>
          <p:cNvCxnSpPr/>
          <p:nvPr/>
        </p:nvCxnSpPr>
        <p:spPr>
          <a:xfrm>
            <a:off x="6228184" y="3284984"/>
            <a:ext cx="0" cy="2736304"/>
          </a:xfrm>
          <a:prstGeom prst="line">
            <a:avLst/>
          </a:prstGeom>
          <a:ln w="12700" cmpd="sng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Motivation: impact on cell displacement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altLang="zh-CN" sz="3200" dirty="0" smtClean="0"/>
              <a:t>The impact on total cell displacement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altLang="zh-CN" sz="3200" dirty="0"/>
          </a:p>
          <a:p>
            <a:pPr marL="0" lvl="1" indent="0">
              <a:buNone/>
            </a:pPr>
            <a:r>
              <a:rPr lang="en-US" altLang="zh-CN" sz="3200" dirty="0"/>
              <a:t>	</a:t>
            </a:r>
            <a:r>
              <a:rPr lang="en-US" altLang="zh-CN" sz="3200" dirty="0" smtClean="0"/>
              <a:t>  </a:t>
            </a:r>
            <a:r>
              <a:rPr lang="en-US" altLang="zh-CN" sz="1800" dirty="0" smtClean="0"/>
              <a:t> (a) original layout of one row placement</a:t>
            </a:r>
          </a:p>
          <a:p>
            <a:pPr marL="0" lvl="1" indent="0">
              <a:buNone/>
            </a:pPr>
            <a:endParaRPr lang="en-US" altLang="zh-CN" sz="1800" dirty="0"/>
          </a:p>
          <a:p>
            <a:pPr marL="0" lvl="1" indent="0">
              <a:buNone/>
            </a:pPr>
            <a:endParaRPr lang="en-US" altLang="zh-CN" sz="1800" dirty="0" smtClean="0"/>
          </a:p>
          <a:p>
            <a:pPr marL="0" lvl="1" indent="0">
              <a:buNone/>
            </a:pPr>
            <a:endParaRPr lang="en-US" altLang="zh-CN" sz="1800" dirty="0"/>
          </a:p>
          <a:p>
            <a:pPr marL="0" lvl="1" indent="0">
              <a:buNone/>
            </a:pPr>
            <a:endParaRPr lang="en-US" altLang="zh-CN" sz="1800" dirty="0" smtClean="0"/>
          </a:p>
          <a:p>
            <a:pPr marL="0" lvl="1" indent="0">
              <a:buNone/>
            </a:pPr>
            <a:endParaRPr lang="en-US" altLang="zh-CN" sz="1800" dirty="0"/>
          </a:p>
          <a:p>
            <a:pPr marL="0" lvl="1" indent="0">
              <a:buNone/>
            </a:pPr>
            <a:endParaRPr lang="en-US" altLang="zh-CN" sz="1800" dirty="0" smtClean="0"/>
          </a:p>
          <a:p>
            <a:pPr marL="0" lvl="1" indent="0">
              <a:buNone/>
            </a:pPr>
            <a:r>
              <a:rPr lang="en-US" altLang="zh-CN" sz="1800" dirty="0"/>
              <a:t> </a:t>
            </a:r>
            <a:r>
              <a:rPr lang="en-US" altLang="zh-CN" sz="1800" dirty="0" smtClean="0"/>
              <a:t>                    (b) new layout of one row placement </a:t>
            </a:r>
            <a:endParaRPr lang="zh-CN" altLang="en-US" sz="1800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15</a:t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907704" y="3212976"/>
            <a:ext cx="792088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B</a:t>
            </a:r>
            <a:endParaRPr lang="zh-CN" altLang="en-US" sz="3200" dirty="0"/>
          </a:p>
        </p:txBody>
      </p:sp>
      <p:sp>
        <p:nvSpPr>
          <p:cNvPr id="5" name="矩形 4"/>
          <p:cNvSpPr/>
          <p:nvPr/>
        </p:nvSpPr>
        <p:spPr>
          <a:xfrm>
            <a:off x="2915816" y="3212976"/>
            <a:ext cx="504056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C</a:t>
            </a:r>
            <a:endParaRPr lang="zh-CN" altLang="en-US" sz="3200" dirty="0"/>
          </a:p>
        </p:txBody>
      </p:sp>
      <p:sp>
        <p:nvSpPr>
          <p:cNvPr id="6" name="矩形 5"/>
          <p:cNvSpPr/>
          <p:nvPr/>
        </p:nvSpPr>
        <p:spPr>
          <a:xfrm>
            <a:off x="3563888" y="3212976"/>
            <a:ext cx="504056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C</a:t>
            </a:r>
            <a:endParaRPr lang="zh-CN" altLang="en-US" sz="3200" dirty="0"/>
          </a:p>
        </p:txBody>
      </p:sp>
      <p:sp>
        <p:nvSpPr>
          <p:cNvPr id="7" name="矩形 6"/>
          <p:cNvSpPr/>
          <p:nvPr/>
        </p:nvSpPr>
        <p:spPr>
          <a:xfrm>
            <a:off x="4211960" y="3212976"/>
            <a:ext cx="504056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C</a:t>
            </a:r>
            <a:endParaRPr lang="zh-CN" altLang="en-US" sz="3200" dirty="0"/>
          </a:p>
        </p:txBody>
      </p:sp>
      <p:sp>
        <p:nvSpPr>
          <p:cNvPr id="8" name="矩形 7"/>
          <p:cNvSpPr/>
          <p:nvPr/>
        </p:nvSpPr>
        <p:spPr>
          <a:xfrm>
            <a:off x="4860032" y="3212976"/>
            <a:ext cx="504056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C</a:t>
            </a:r>
            <a:endParaRPr lang="zh-CN" altLang="en-US" sz="3200" dirty="0"/>
          </a:p>
        </p:txBody>
      </p:sp>
      <p:sp>
        <p:nvSpPr>
          <p:cNvPr id="9" name="矩形 8"/>
          <p:cNvSpPr/>
          <p:nvPr/>
        </p:nvSpPr>
        <p:spPr>
          <a:xfrm>
            <a:off x="1907704" y="4725144"/>
            <a:ext cx="79208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B</a:t>
            </a:r>
            <a:endParaRPr lang="zh-CN" altLang="en-US" sz="3200" dirty="0"/>
          </a:p>
        </p:txBody>
      </p:sp>
      <p:sp>
        <p:nvSpPr>
          <p:cNvPr id="10" name="矩形 9"/>
          <p:cNvSpPr/>
          <p:nvPr/>
        </p:nvSpPr>
        <p:spPr>
          <a:xfrm>
            <a:off x="3131840" y="4725144"/>
            <a:ext cx="504056" cy="4320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C</a:t>
            </a:r>
            <a:endParaRPr lang="zh-CN" altLang="en-US" sz="3200" dirty="0"/>
          </a:p>
        </p:txBody>
      </p:sp>
      <p:sp>
        <p:nvSpPr>
          <p:cNvPr id="11" name="矩形 10"/>
          <p:cNvSpPr/>
          <p:nvPr/>
        </p:nvSpPr>
        <p:spPr>
          <a:xfrm>
            <a:off x="3851920" y="4725144"/>
            <a:ext cx="504056" cy="4320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C</a:t>
            </a:r>
            <a:endParaRPr lang="zh-CN" altLang="en-US" sz="3200" dirty="0"/>
          </a:p>
        </p:txBody>
      </p:sp>
      <p:sp>
        <p:nvSpPr>
          <p:cNvPr id="12" name="矩形 11"/>
          <p:cNvSpPr/>
          <p:nvPr/>
        </p:nvSpPr>
        <p:spPr>
          <a:xfrm>
            <a:off x="4572000" y="4725144"/>
            <a:ext cx="504056" cy="4320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C</a:t>
            </a:r>
            <a:endParaRPr lang="zh-CN" altLang="en-US" sz="3200" dirty="0"/>
          </a:p>
        </p:txBody>
      </p:sp>
      <p:sp>
        <p:nvSpPr>
          <p:cNvPr id="13" name="矩形 12"/>
          <p:cNvSpPr/>
          <p:nvPr/>
        </p:nvSpPr>
        <p:spPr>
          <a:xfrm>
            <a:off x="5292080" y="4725144"/>
            <a:ext cx="504056" cy="4320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C</a:t>
            </a:r>
            <a:endParaRPr lang="zh-CN" altLang="en-US" sz="3200" dirty="0"/>
          </a:p>
        </p:txBody>
      </p:sp>
      <p:cxnSp>
        <p:nvCxnSpPr>
          <p:cNvPr id="15" name="直接箭头连接符 14"/>
          <p:cNvCxnSpPr>
            <a:stCxn id="9" idx="3"/>
            <a:endCxn id="10" idx="1"/>
          </p:cNvCxnSpPr>
          <p:nvPr/>
        </p:nvCxnSpPr>
        <p:spPr>
          <a:xfrm>
            <a:off x="2699792" y="4941168"/>
            <a:ext cx="4320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>
            <a:stCxn id="5" idx="2"/>
            <a:endCxn id="10" idx="0"/>
          </p:cNvCxnSpPr>
          <p:nvPr/>
        </p:nvCxnSpPr>
        <p:spPr>
          <a:xfrm>
            <a:off x="3167844" y="3645024"/>
            <a:ext cx="216024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>
            <a:stCxn id="6" idx="2"/>
            <a:endCxn id="11" idx="0"/>
          </p:cNvCxnSpPr>
          <p:nvPr/>
        </p:nvCxnSpPr>
        <p:spPr>
          <a:xfrm>
            <a:off x="3815916" y="3645024"/>
            <a:ext cx="288032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>
            <a:stCxn id="7" idx="2"/>
            <a:endCxn id="12" idx="0"/>
          </p:cNvCxnSpPr>
          <p:nvPr/>
        </p:nvCxnSpPr>
        <p:spPr>
          <a:xfrm>
            <a:off x="4463988" y="3645024"/>
            <a:ext cx="36004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>
            <a:stCxn id="8" idx="2"/>
            <a:endCxn id="13" idx="0"/>
          </p:cNvCxnSpPr>
          <p:nvPr/>
        </p:nvCxnSpPr>
        <p:spPr>
          <a:xfrm>
            <a:off x="5112060" y="3645024"/>
            <a:ext cx="432048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1907704" y="3212976"/>
            <a:ext cx="4608512" cy="432048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907704" y="4725144"/>
            <a:ext cx="4608512" cy="43204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en-US" altLang="zh-CN" dirty="0" smtClean="0"/>
              <a:t>Methodology</a:t>
            </a:r>
            <a:endParaRPr lang="zh-CN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16</a:t>
            </a:fld>
            <a:endParaRPr lang="zh-CN" altLang="en-US"/>
          </a:p>
        </p:txBody>
      </p:sp>
      <p:sp>
        <p:nvSpPr>
          <p:cNvPr id="5" name="流程图: 文档 4"/>
          <p:cNvSpPr/>
          <p:nvPr/>
        </p:nvSpPr>
        <p:spPr>
          <a:xfrm>
            <a:off x="1547664" y="2132856"/>
            <a:ext cx="1152128" cy="720080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Std cell lib</a:t>
            </a:r>
            <a:endParaRPr lang="zh-CN" altLang="en-US" dirty="0"/>
          </a:p>
        </p:txBody>
      </p:sp>
      <p:sp>
        <p:nvSpPr>
          <p:cNvPr id="7" name="流程图: 文档 6"/>
          <p:cNvSpPr/>
          <p:nvPr/>
        </p:nvSpPr>
        <p:spPr>
          <a:xfrm>
            <a:off x="3059832" y="2132856"/>
            <a:ext cx="1224136" cy="720080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Detailed placement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1547664" y="3140968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Recognize important patterns 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547664" y="3933056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Tree-based heuristic</a:t>
            </a:r>
            <a:endParaRPr lang="zh-CN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1547664" y="4725144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LP-based refinement</a:t>
            </a:r>
            <a:endParaRPr lang="zh-CN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4932040" y="2204864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Estimate cell distribution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932040" y="2924944"/>
            <a:ext cx="2736304" cy="7920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Calculate the </a:t>
            </a:r>
            <a:r>
              <a:rPr lang="en-US" altLang="zh-CN" dirty="0" smtClean="0">
                <a:solidFill>
                  <a:srgbClr val="FF0000"/>
                </a:solidFill>
              </a:rPr>
              <a:t>factor </a:t>
            </a:r>
            <a:r>
              <a:rPr lang="en-US" altLang="zh-CN" dirty="0" smtClean="0">
                <a:solidFill>
                  <a:srgbClr val="FF0000"/>
                </a:solidFill>
              </a:rPr>
              <a:t>of </a:t>
            </a:r>
            <a:r>
              <a:rPr lang="en-US" altLang="zh-CN" dirty="0" smtClean="0">
                <a:solidFill>
                  <a:srgbClr val="FF0000"/>
                </a:solidFill>
              </a:rPr>
              <a:t>patterns</a:t>
            </a:r>
            <a:r>
              <a:rPr lang="zh-CN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on</a:t>
            </a:r>
            <a:r>
              <a:rPr lang="zh-CN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total</a:t>
            </a:r>
            <a:r>
              <a:rPr lang="zh-CN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cell</a:t>
            </a:r>
            <a:r>
              <a:rPr lang="zh-CN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displacement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932040" y="4077072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Generate solution graph</a:t>
            </a:r>
            <a:endParaRPr lang="zh-CN" altLang="en-US" dirty="0"/>
          </a:p>
        </p:txBody>
      </p:sp>
      <p:sp>
        <p:nvSpPr>
          <p:cNvPr id="16" name="矩形 15"/>
          <p:cNvSpPr/>
          <p:nvPr/>
        </p:nvSpPr>
        <p:spPr>
          <a:xfrm>
            <a:off x="4932040" y="4797152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Generate maximum spanning tree</a:t>
            </a:r>
            <a:endParaRPr lang="zh-CN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4932040" y="5517232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Dynamic programming</a:t>
            </a:r>
            <a:endParaRPr lang="zh-CN" altLang="en-US" dirty="0"/>
          </a:p>
        </p:txBody>
      </p:sp>
      <p:sp>
        <p:nvSpPr>
          <p:cNvPr id="18" name="流程图: 可选过程 17"/>
          <p:cNvSpPr/>
          <p:nvPr/>
        </p:nvSpPr>
        <p:spPr>
          <a:xfrm>
            <a:off x="1547664" y="5517232"/>
            <a:ext cx="2736304" cy="504056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End</a:t>
            </a:r>
            <a:endParaRPr lang="zh-CN" altLang="en-US" dirty="0"/>
          </a:p>
        </p:txBody>
      </p:sp>
      <p:cxnSp>
        <p:nvCxnSpPr>
          <p:cNvPr id="20" name="肘形连接符 19"/>
          <p:cNvCxnSpPr>
            <a:stCxn id="5" idx="2"/>
            <a:endCxn id="8" idx="0"/>
          </p:cNvCxnSpPr>
          <p:nvPr/>
        </p:nvCxnSpPr>
        <p:spPr>
          <a:xfrm rot="16200000" flipH="1">
            <a:off x="2351954" y="2577105"/>
            <a:ext cx="335637" cy="7920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肘形连接符 21"/>
          <p:cNvCxnSpPr/>
          <p:nvPr/>
        </p:nvCxnSpPr>
        <p:spPr>
          <a:xfrm>
            <a:off x="-5077072" y="260648"/>
            <a:ext cx="914400" cy="9144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形状 25"/>
          <p:cNvCxnSpPr>
            <a:stCxn id="7" idx="2"/>
          </p:cNvCxnSpPr>
          <p:nvPr/>
        </p:nvCxnSpPr>
        <p:spPr>
          <a:xfrm rot="5400000">
            <a:off x="3198047" y="2523100"/>
            <a:ext cx="191623" cy="756084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stCxn id="8" idx="2"/>
            <a:endCxn id="10" idx="0"/>
          </p:cNvCxnSpPr>
          <p:nvPr/>
        </p:nvCxnSpPr>
        <p:spPr>
          <a:xfrm>
            <a:off x="2915816" y="3645024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>
            <a:stCxn id="10" idx="2"/>
            <a:endCxn id="11" idx="0"/>
          </p:cNvCxnSpPr>
          <p:nvPr/>
        </p:nvCxnSpPr>
        <p:spPr>
          <a:xfrm>
            <a:off x="2915816" y="4437112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>
            <a:stCxn id="11" idx="2"/>
            <a:endCxn id="18" idx="0"/>
          </p:cNvCxnSpPr>
          <p:nvPr/>
        </p:nvCxnSpPr>
        <p:spPr>
          <a:xfrm>
            <a:off x="2915816" y="5229200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>
            <a:stCxn id="13" idx="2"/>
            <a:endCxn id="14" idx="0"/>
          </p:cNvCxnSpPr>
          <p:nvPr/>
        </p:nvCxnSpPr>
        <p:spPr>
          <a:xfrm>
            <a:off x="6300192" y="2708920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>
            <a:stCxn id="15" idx="2"/>
            <a:endCxn id="16" idx="0"/>
          </p:cNvCxnSpPr>
          <p:nvPr/>
        </p:nvCxnSpPr>
        <p:spPr>
          <a:xfrm>
            <a:off x="6300192" y="4581128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>
            <a:stCxn id="16" idx="2"/>
            <a:endCxn id="17" idx="0"/>
          </p:cNvCxnSpPr>
          <p:nvPr/>
        </p:nvCxnSpPr>
        <p:spPr>
          <a:xfrm>
            <a:off x="6300192" y="5301208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>
            <a:stCxn id="8" idx="3"/>
            <a:endCxn id="13" idx="1"/>
          </p:cNvCxnSpPr>
          <p:nvPr/>
        </p:nvCxnSpPr>
        <p:spPr>
          <a:xfrm flipV="1">
            <a:off x="4283968" y="2456892"/>
            <a:ext cx="648072" cy="9361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>
            <a:stCxn id="8" idx="3"/>
            <a:endCxn id="14" idx="1"/>
          </p:cNvCxnSpPr>
          <p:nvPr/>
        </p:nvCxnSpPr>
        <p:spPr>
          <a:xfrm flipV="1">
            <a:off x="4283968" y="3320988"/>
            <a:ext cx="648072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>
            <a:stCxn id="10" idx="3"/>
            <a:endCxn id="15" idx="1"/>
          </p:cNvCxnSpPr>
          <p:nvPr/>
        </p:nvCxnSpPr>
        <p:spPr>
          <a:xfrm>
            <a:off x="4283968" y="4185084"/>
            <a:ext cx="648072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>
            <a:stCxn id="10" idx="3"/>
            <a:endCxn id="17" idx="1"/>
          </p:cNvCxnSpPr>
          <p:nvPr/>
        </p:nvCxnSpPr>
        <p:spPr>
          <a:xfrm>
            <a:off x="4283968" y="4185084"/>
            <a:ext cx="648072" cy="15841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Factor</a:t>
            </a:r>
            <a:r>
              <a:rPr lang="en-US" altLang="zh-CN" dirty="0" smtClean="0"/>
              <a:t> on cell displacement</a:t>
            </a:r>
            <a:r>
              <a:rPr lang="en-US" altLang="zh-CN" dirty="0" smtClean="0"/>
              <a:t> </a:t>
            </a:r>
            <a:r>
              <a:rPr lang="en-US" altLang="zh-CN" dirty="0" smtClean="0"/>
              <a:t>of </a:t>
            </a:r>
            <a:r>
              <a:rPr lang="en-US" altLang="zh-CN" dirty="0" smtClean="0"/>
              <a:t>pattern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>
            <a:normAutofit/>
          </a:bodyPr>
          <a:lstStyle/>
          <a:p>
            <a:r>
              <a:rPr lang="en-US" altLang="zh-CN" sz="2800" dirty="0" smtClean="0"/>
              <a:t>Estimate cell distribution</a:t>
            </a:r>
          </a:p>
          <a:p>
            <a:pPr lvl="1"/>
            <a:r>
              <a:rPr lang="en-US" altLang="zh-CN" sz="2400" dirty="0" smtClean="0"/>
              <a:t>Probabilistic method to estimate extra space between adjacent cells</a:t>
            </a:r>
          </a:p>
          <a:p>
            <a:pPr lvl="1"/>
            <a:r>
              <a:rPr lang="en-US" altLang="zh-CN" sz="2400" dirty="0" smtClean="0"/>
              <a:t>Optimize total cell displacement</a:t>
            </a:r>
          </a:p>
          <a:p>
            <a:pPr>
              <a:buNone/>
            </a:pPr>
            <a:endParaRPr lang="en-US" altLang="zh-CN" dirty="0"/>
          </a:p>
          <a:p>
            <a:pPr>
              <a:buNone/>
            </a:pPr>
            <a:r>
              <a:rPr lang="en-US" altLang="zh-CN" dirty="0" smtClean="0"/>
              <a:t>			</a:t>
            </a:r>
            <a:r>
              <a:rPr lang="en-US" altLang="zh-CN" dirty="0" smtClean="0"/>
              <a:t> </a:t>
            </a:r>
            <a:r>
              <a:rPr lang="en-US" altLang="zh-CN" sz="1800" dirty="0" smtClean="0"/>
              <a:t>(a)</a:t>
            </a:r>
            <a:r>
              <a:rPr lang="en-US" altLang="zh-CN" sz="1800" dirty="0" smtClean="0"/>
              <a:t> </a:t>
            </a:r>
            <a:r>
              <a:rPr lang="en-US" altLang="zh-CN" sz="1800" dirty="0" smtClean="0"/>
              <a:t>Original detailed placement </a:t>
            </a:r>
          </a:p>
          <a:p>
            <a:pPr>
              <a:buNone/>
            </a:pPr>
            <a:endParaRPr lang="en-US" altLang="zh-CN" sz="1800" dirty="0"/>
          </a:p>
          <a:p>
            <a:pPr>
              <a:buNone/>
            </a:pPr>
            <a:endParaRPr lang="en-US" altLang="zh-CN" sz="1800" dirty="0" smtClean="0"/>
          </a:p>
          <a:p>
            <a:pPr>
              <a:buNone/>
            </a:pPr>
            <a:endParaRPr lang="en-US" altLang="zh-CN" sz="1800" dirty="0"/>
          </a:p>
          <a:p>
            <a:pPr>
              <a:buNone/>
            </a:pPr>
            <a:r>
              <a:rPr lang="en-US" altLang="zh-CN" sz="1800" dirty="0" smtClean="0"/>
              <a:t>                                                     </a:t>
            </a:r>
          </a:p>
          <a:p>
            <a:pPr>
              <a:buNone/>
            </a:pPr>
            <a:r>
              <a:rPr lang="en-US" altLang="zh-CN" sz="1800" dirty="0" smtClean="0"/>
              <a:t>                   </a:t>
            </a:r>
            <a:r>
              <a:rPr lang="en-US" altLang="zh-CN" sz="1800" dirty="0" smtClean="0"/>
              <a:t> </a:t>
            </a:r>
            <a:r>
              <a:rPr lang="en-US" altLang="zh-CN" sz="1800" dirty="0" smtClean="0"/>
              <a:t>(b)</a:t>
            </a:r>
            <a:r>
              <a:rPr lang="zh-CN" altLang="en-US" sz="1800" dirty="0" smtClean="0"/>
              <a:t> </a:t>
            </a:r>
            <a:r>
              <a:rPr lang="en-US" altLang="zh-CN" sz="1800" dirty="0" smtClean="0"/>
              <a:t>After </a:t>
            </a:r>
            <a:r>
              <a:rPr lang="en-US" altLang="zh-CN" sz="1800" dirty="0" smtClean="0"/>
              <a:t>estimation of cell </a:t>
            </a:r>
            <a:r>
              <a:rPr lang="en-US" altLang="zh-CN" sz="1800" dirty="0" smtClean="0"/>
              <a:t>distribution</a:t>
            </a:r>
            <a:r>
              <a:rPr lang="en-US" altLang="zh-CN" sz="1800" dirty="0" smtClean="0"/>
              <a:t> (cell is inflated)</a:t>
            </a:r>
            <a:endParaRPr lang="zh-CN" altLang="en-US" sz="180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17</a:t>
            </a:fld>
            <a:endParaRPr lang="zh-CN" altLang="en-US"/>
          </a:p>
        </p:txBody>
      </p:sp>
      <p:sp>
        <p:nvSpPr>
          <p:cNvPr id="4" name="Rectangle 3"/>
          <p:cNvSpPr/>
          <p:nvPr/>
        </p:nvSpPr>
        <p:spPr>
          <a:xfrm>
            <a:off x="1547664" y="3356992"/>
            <a:ext cx="720080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55776" y="3356992"/>
            <a:ext cx="576064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275856" y="3356992"/>
            <a:ext cx="50405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580112" y="3356992"/>
            <a:ext cx="50405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228184" y="3356992"/>
            <a:ext cx="720080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308304" y="3356992"/>
            <a:ext cx="576064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47664" y="5085184"/>
            <a:ext cx="86409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699792" y="5085184"/>
            <a:ext cx="720080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563888" y="5085184"/>
            <a:ext cx="720080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004048" y="5085184"/>
            <a:ext cx="720080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940152" y="5085184"/>
            <a:ext cx="86409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164288" y="5085184"/>
            <a:ext cx="720080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547664" y="3356992"/>
            <a:ext cx="6552728" cy="576064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547664" y="5085184"/>
            <a:ext cx="6552728" cy="576064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Factor</a:t>
            </a:r>
            <a:r>
              <a:rPr lang="zh-CN" altLang="en-US" dirty="0" smtClean="0"/>
              <a:t> </a:t>
            </a:r>
            <a:r>
              <a:rPr lang="en-US" altLang="zh-CN" dirty="0" smtClean="0"/>
              <a:t>on</a:t>
            </a:r>
            <a:r>
              <a:rPr lang="zh-CN" altLang="en-US" dirty="0" smtClean="0"/>
              <a:t> </a:t>
            </a:r>
            <a:r>
              <a:rPr lang="en-US" altLang="zh-CN" dirty="0" smtClean="0"/>
              <a:t>cell</a:t>
            </a:r>
            <a:r>
              <a:rPr lang="zh-CN" altLang="en-US" dirty="0" smtClean="0"/>
              <a:t> </a:t>
            </a:r>
            <a:r>
              <a:rPr lang="en-US" altLang="zh-CN" dirty="0" smtClean="0"/>
              <a:t>displacement</a:t>
            </a:r>
            <a:r>
              <a:rPr lang="zh-CN" altLang="en-US" dirty="0" smtClean="0"/>
              <a:t> </a:t>
            </a:r>
            <a:r>
              <a:rPr lang="en-US" altLang="zh-CN" dirty="0" smtClean="0"/>
              <a:t>of</a:t>
            </a:r>
            <a:r>
              <a:rPr lang="zh-CN" altLang="en-US" dirty="0" smtClean="0"/>
              <a:t> </a:t>
            </a:r>
            <a:r>
              <a:rPr lang="en-US" altLang="zh-CN" dirty="0" smtClean="0"/>
              <a:t>pattern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1628800"/>
            <a:ext cx="7725544" cy="4525963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3000" dirty="0" smtClean="0"/>
              <a:t>Calculate the weight of adjacent pair</a:t>
            </a:r>
          </a:p>
          <a:p>
            <a:pPr lvl="1"/>
            <a:r>
              <a:rPr lang="en-US" altLang="zh-CN" sz="2600" dirty="0" smtClean="0"/>
              <a:t>The more important adjacent pairs have higher weight</a:t>
            </a:r>
          </a:p>
          <a:p>
            <a:pPr lvl="1"/>
            <a:r>
              <a:rPr lang="en-US" altLang="zh-CN" sz="2600" dirty="0" smtClean="0"/>
              <a:t>Shifting direction is the feature</a:t>
            </a:r>
          </a:p>
          <a:p>
            <a:pPr lvl="2"/>
            <a:r>
              <a:rPr lang="en-US" altLang="zh-CN" dirty="0" smtClean="0"/>
              <a:t>A simple heuristic </a:t>
            </a:r>
          </a:p>
          <a:p>
            <a:pPr lvl="2"/>
            <a:endParaRPr lang="en-US" altLang="zh-CN" dirty="0"/>
          </a:p>
          <a:p>
            <a:pPr lvl="2"/>
            <a:endParaRPr lang="en-US" altLang="zh-CN" dirty="0" smtClean="0"/>
          </a:p>
          <a:p>
            <a:pPr marL="914400" lvl="2" indent="0">
              <a:buNone/>
            </a:pPr>
            <a:r>
              <a:rPr lang="en-US" altLang="zh-CN" dirty="0" smtClean="0"/>
              <a:t>               </a:t>
            </a:r>
            <a:r>
              <a:rPr lang="en-US" altLang="zh-CN" sz="1700" dirty="0" smtClean="0"/>
              <a:t>(a)</a:t>
            </a:r>
            <a:r>
              <a:rPr lang="en-US" altLang="zh-CN" sz="1700" dirty="0" smtClean="0"/>
              <a:t> </a:t>
            </a:r>
            <a:r>
              <a:rPr lang="en-US" altLang="zh-CN" sz="1700" dirty="0" smtClean="0"/>
              <a:t>Original </a:t>
            </a:r>
            <a:r>
              <a:rPr lang="en-US" altLang="zh-CN" sz="1700" dirty="0"/>
              <a:t>detailed placement </a:t>
            </a:r>
            <a:endParaRPr lang="en-US" altLang="zh-CN" sz="1700" dirty="0" smtClean="0"/>
          </a:p>
          <a:p>
            <a:pPr marL="914400" lvl="2" indent="0">
              <a:buNone/>
            </a:pPr>
            <a:endParaRPr lang="en-US" altLang="zh-CN" sz="1600" dirty="0"/>
          </a:p>
          <a:p>
            <a:pPr marL="914400" lvl="2" indent="0">
              <a:buNone/>
            </a:pPr>
            <a:endParaRPr lang="en-US" altLang="zh-CN" sz="1600" dirty="0" smtClean="0"/>
          </a:p>
          <a:p>
            <a:pPr marL="914400" lvl="2" indent="0">
              <a:buNone/>
            </a:pPr>
            <a:endParaRPr lang="en-US" altLang="zh-CN" sz="1600" dirty="0"/>
          </a:p>
          <a:p>
            <a:pPr marL="914400" lvl="2" indent="0">
              <a:buNone/>
            </a:pPr>
            <a:endParaRPr lang="en-US" altLang="zh-CN" sz="1600" dirty="0" smtClean="0"/>
          </a:p>
          <a:p>
            <a:pPr marL="914400" lvl="2" indent="0">
              <a:buNone/>
            </a:pPr>
            <a:endParaRPr lang="en-US" altLang="zh-CN" sz="1600" dirty="0" smtClean="0"/>
          </a:p>
          <a:p>
            <a:pPr marL="914400" lvl="2" indent="0">
              <a:buNone/>
            </a:pPr>
            <a:r>
              <a:rPr lang="en-US" altLang="zh-CN" sz="1600" dirty="0" smtClean="0"/>
              <a:t>                     </a:t>
            </a:r>
            <a:r>
              <a:rPr lang="en-US" altLang="zh-CN" sz="1600" dirty="0" smtClean="0"/>
              <a:t> </a:t>
            </a:r>
            <a:r>
              <a:rPr lang="en-US" altLang="zh-CN" sz="1700" dirty="0" smtClean="0"/>
              <a:t>(b)</a:t>
            </a:r>
            <a:r>
              <a:rPr lang="zh-CN" altLang="en-US" sz="1700" dirty="0" smtClean="0"/>
              <a:t> </a:t>
            </a:r>
            <a:r>
              <a:rPr lang="en-US" altLang="zh-CN" sz="1700" dirty="0" smtClean="0"/>
              <a:t> </a:t>
            </a:r>
            <a:r>
              <a:rPr lang="en-US" altLang="zh-CN" sz="1700" dirty="0" smtClean="0"/>
              <a:t>After </a:t>
            </a:r>
            <a:r>
              <a:rPr lang="en-US" altLang="zh-CN" sz="1700" dirty="0"/>
              <a:t>estimation of cell </a:t>
            </a:r>
            <a:r>
              <a:rPr lang="en-US" altLang="zh-CN" sz="1700" dirty="0" smtClean="0"/>
              <a:t>distribution</a:t>
            </a:r>
            <a:r>
              <a:rPr lang="zh-CN" altLang="en-US" sz="1700" dirty="0" smtClean="0"/>
              <a:t> </a:t>
            </a:r>
            <a:endParaRPr lang="en-US" altLang="zh-CN" sz="1700" dirty="0" smtClean="0"/>
          </a:p>
          <a:p>
            <a:pPr lvl="1">
              <a:buNone/>
            </a:pP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18</a:t>
            </a:fld>
            <a:endParaRPr lang="zh-CN" altLang="en-US"/>
          </a:p>
        </p:txBody>
      </p:sp>
      <p:sp>
        <p:nvSpPr>
          <p:cNvPr id="7" name="Rectangle 6"/>
          <p:cNvSpPr/>
          <p:nvPr/>
        </p:nvSpPr>
        <p:spPr>
          <a:xfrm>
            <a:off x="1547664" y="3429000"/>
            <a:ext cx="720080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555776" y="3429000"/>
            <a:ext cx="576064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75856" y="3429000"/>
            <a:ext cx="50405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580112" y="3429000"/>
            <a:ext cx="50405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28184" y="3429000"/>
            <a:ext cx="720080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308304" y="3429000"/>
            <a:ext cx="576064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47664" y="4941168"/>
            <a:ext cx="720080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2699792" y="4941168"/>
            <a:ext cx="576064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635896" y="4941168"/>
            <a:ext cx="50405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220072" y="4941168"/>
            <a:ext cx="50405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156176" y="4941168"/>
            <a:ext cx="720080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7308304" y="4941168"/>
            <a:ext cx="576064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699792" y="3573016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491880" y="3573016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6084168" y="3573016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5292080" y="3573016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339752" y="501317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47864" y="501317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99992" y="501317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796136" y="501317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948264" y="501317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1547664" y="3429000"/>
            <a:ext cx="6552728" cy="576064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547664" y="4941168"/>
            <a:ext cx="6552728" cy="576064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62088" cy="1143000"/>
          </a:xfrm>
        </p:spPr>
        <p:txBody>
          <a:bodyPr/>
          <a:lstStyle/>
          <a:p>
            <a:r>
              <a:rPr lang="en-US" dirty="0" smtClean="0"/>
              <a:t>The</a:t>
            </a:r>
            <a:r>
              <a:rPr lang="en-US" dirty="0" smtClean="0"/>
              <a:t> weight of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/>
          <a:lstStyle/>
          <a:p>
            <a:r>
              <a:rPr lang="en-US" dirty="0" smtClean="0"/>
              <a:t>Count</a:t>
            </a:r>
            <a:r>
              <a:rPr lang="zh-CN" altLang="en-US" dirty="0" smtClean="0"/>
              <a:t> * </a:t>
            </a:r>
            <a:r>
              <a:rPr lang="en-US" altLang="zh-CN" dirty="0" smtClean="0"/>
              <a:t>extra</a:t>
            </a:r>
            <a:r>
              <a:rPr lang="zh-CN" altLang="en-US" dirty="0" smtClean="0"/>
              <a:t> </a:t>
            </a:r>
            <a:r>
              <a:rPr lang="en-US" altLang="zh-CN" dirty="0" smtClean="0"/>
              <a:t>space</a:t>
            </a:r>
            <a:r>
              <a:rPr lang="zh-CN" altLang="en-US" dirty="0" smtClean="0"/>
              <a:t> * </a:t>
            </a:r>
            <a:r>
              <a:rPr lang="en-US" altLang="zh-CN" dirty="0" smtClean="0"/>
              <a:t>factor</a:t>
            </a:r>
            <a:r>
              <a:rPr lang="zh-CN" altLang="en-US" dirty="0" smtClean="0"/>
              <a:t> </a:t>
            </a:r>
            <a:r>
              <a:rPr lang="en-US" altLang="zh-CN" dirty="0" smtClean="0"/>
              <a:t>on</a:t>
            </a:r>
            <a:r>
              <a:rPr lang="zh-CN" altLang="en-US" dirty="0" smtClean="0"/>
              <a:t> </a:t>
            </a:r>
            <a:r>
              <a:rPr lang="en-US" altLang="zh-CN" dirty="0" smtClean="0"/>
              <a:t>cell</a:t>
            </a:r>
            <a:r>
              <a:rPr lang="zh-CN" altLang="en-US" dirty="0" smtClean="0"/>
              <a:t> </a:t>
            </a:r>
            <a:r>
              <a:rPr lang="en-US" altLang="zh-CN" dirty="0" smtClean="0"/>
              <a:t>displacement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7287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/>
          <a:lstStyle/>
          <a:p>
            <a:r>
              <a:rPr lang="en-US" altLang="zh-CN" dirty="0" smtClean="0"/>
              <a:t>Background</a:t>
            </a:r>
          </a:p>
          <a:p>
            <a:r>
              <a:rPr lang="en-US" altLang="zh-CN" dirty="0" smtClean="0"/>
              <a:t>Problem definition</a:t>
            </a:r>
          </a:p>
          <a:p>
            <a:r>
              <a:rPr lang="en-US" altLang="zh-CN" dirty="0" smtClean="0"/>
              <a:t>Proof of NP-Completeness</a:t>
            </a:r>
            <a:endParaRPr lang="en-US" altLang="zh-CN" dirty="0" smtClean="0"/>
          </a:p>
          <a:p>
            <a:r>
              <a:rPr lang="en-US" altLang="zh-CN" dirty="0" smtClean="0"/>
              <a:t>MILP formulation</a:t>
            </a:r>
          </a:p>
          <a:p>
            <a:r>
              <a:rPr lang="en-US" altLang="zh-CN" dirty="0" smtClean="0"/>
              <a:t>Heuristic </a:t>
            </a:r>
            <a:r>
              <a:rPr lang="en-US" altLang="zh-CN" dirty="0" smtClean="0"/>
              <a:t>Algorithm </a:t>
            </a:r>
          </a:p>
          <a:p>
            <a:r>
              <a:rPr lang="en-US" altLang="zh-CN" dirty="0" smtClean="0"/>
              <a:t>Experimental results</a:t>
            </a:r>
          </a:p>
          <a:p>
            <a:r>
              <a:rPr lang="en-US" altLang="zh-CN" dirty="0" smtClean="0"/>
              <a:t>Conclusions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en-US" altLang="zh-CN" dirty="0" smtClean="0"/>
              <a:t>Methodology</a:t>
            </a:r>
            <a:endParaRPr lang="zh-CN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20</a:t>
            </a:fld>
            <a:endParaRPr lang="zh-CN" altLang="en-US"/>
          </a:p>
        </p:txBody>
      </p:sp>
      <p:sp>
        <p:nvSpPr>
          <p:cNvPr id="5" name="流程图: 文档 4"/>
          <p:cNvSpPr/>
          <p:nvPr/>
        </p:nvSpPr>
        <p:spPr>
          <a:xfrm>
            <a:off x="1547664" y="2132856"/>
            <a:ext cx="1152128" cy="720080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Std cell lib</a:t>
            </a:r>
            <a:endParaRPr lang="zh-CN" altLang="en-US" dirty="0"/>
          </a:p>
        </p:txBody>
      </p:sp>
      <p:sp>
        <p:nvSpPr>
          <p:cNvPr id="7" name="流程图: 文档 6"/>
          <p:cNvSpPr/>
          <p:nvPr/>
        </p:nvSpPr>
        <p:spPr>
          <a:xfrm>
            <a:off x="3059832" y="2132856"/>
            <a:ext cx="1224136" cy="720080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Detailed placement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1547664" y="3140968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Recognize important patterns 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547664" y="3933056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Tree-based heuristic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547664" y="4725144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LP-based refinement</a:t>
            </a:r>
            <a:endParaRPr lang="zh-CN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4932040" y="2204864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Estimate cell distribution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4932040" y="2924944"/>
            <a:ext cx="2736304" cy="8640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CN" dirty="0" smtClean="0">
              <a:solidFill>
                <a:srgbClr val="FF0000"/>
              </a:solidFill>
            </a:endParaRPr>
          </a:p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Calculate </a:t>
            </a:r>
            <a:r>
              <a:rPr lang="en-US" altLang="zh-CN" dirty="0">
                <a:solidFill>
                  <a:schemeClr val="tx1"/>
                </a:solidFill>
              </a:rPr>
              <a:t>the factor of patterns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on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total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cell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displacement</a:t>
            </a:r>
            <a:endParaRPr lang="zh-CN" altLang="en-US" dirty="0">
              <a:solidFill>
                <a:schemeClr val="tx1"/>
              </a:solidFill>
            </a:endParaRPr>
          </a:p>
          <a:p>
            <a:pPr algn="ctr"/>
            <a:endParaRPr lang="zh-CN" altLang="en-US" dirty="0"/>
          </a:p>
        </p:txBody>
      </p:sp>
      <p:sp>
        <p:nvSpPr>
          <p:cNvPr id="15" name="矩形 14"/>
          <p:cNvSpPr/>
          <p:nvPr/>
        </p:nvSpPr>
        <p:spPr>
          <a:xfrm>
            <a:off x="4932040" y="4077072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Generate solution graph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932040" y="4797152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Generate maximum spanning tree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4932040" y="5517232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Dynamic programming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8" name="流程图: 可选过程 17"/>
          <p:cNvSpPr/>
          <p:nvPr/>
        </p:nvSpPr>
        <p:spPr>
          <a:xfrm>
            <a:off x="1547664" y="5517232"/>
            <a:ext cx="2736304" cy="504056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End</a:t>
            </a:r>
            <a:endParaRPr lang="zh-CN" altLang="en-US" dirty="0"/>
          </a:p>
        </p:txBody>
      </p:sp>
      <p:cxnSp>
        <p:nvCxnSpPr>
          <p:cNvPr id="20" name="肘形连接符 19"/>
          <p:cNvCxnSpPr>
            <a:stCxn id="5" idx="2"/>
            <a:endCxn id="8" idx="0"/>
          </p:cNvCxnSpPr>
          <p:nvPr/>
        </p:nvCxnSpPr>
        <p:spPr>
          <a:xfrm rot="16200000" flipH="1">
            <a:off x="2351954" y="2577105"/>
            <a:ext cx="335637" cy="7920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肘形连接符 21"/>
          <p:cNvCxnSpPr/>
          <p:nvPr/>
        </p:nvCxnSpPr>
        <p:spPr>
          <a:xfrm>
            <a:off x="-5077072" y="260648"/>
            <a:ext cx="914400" cy="9144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形状 25"/>
          <p:cNvCxnSpPr>
            <a:stCxn id="7" idx="2"/>
          </p:cNvCxnSpPr>
          <p:nvPr/>
        </p:nvCxnSpPr>
        <p:spPr>
          <a:xfrm rot="5400000">
            <a:off x="3198047" y="2523100"/>
            <a:ext cx="191623" cy="756084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stCxn id="8" idx="2"/>
            <a:endCxn id="10" idx="0"/>
          </p:cNvCxnSpPr>
          <p:nvPr/>
        </p:nvCxnSpPr>
        <p:spPr>
          <a:xfrm>
            <a:off x="2915816" y="3645024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>
            <a:stCxn id="10" idx="2"/>
            <a:endCxn id="11" idx="0"/>
          </p:cNvCxnSpPr>
          <p:nvPr/>
        </p:nvCxnSpPr>
        <p:spPr>
          <a:xfrm>
            <a:off x="2915816" y="4437112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>
            <a:stCxn id="11" idx="2"/>
            <a:endCxn id="18" idx="0"/>
          </p:cNvCxnSpPr>
          <p:nvPr/>
        </p:nvCxnSpPr>
        <p:spPr>
          <a:xfrm>
            <a:off x="2915816" y="5229200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>
            <a:stCxn id="13" idx="2"/>
            <a:endCxn id="14" idx="0"/>
          </p:cNvCxnSpPr>
          <p:nvPr/>
        </p:nvCxnSpPr>
        <p:spPr>
          <a:xfrm>
            <a:off x="6300192" y="2708920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>
            <a:stCxn id="15" idx="2"/>
            <a:endCxn id="16" idx="0"/>
          </p:cNvCxnSpPr>
          <p:nvPr/>
        </p:nvCxnSpPr>
        <p:spPr>
          <a:xfrm>
            <a:off x="6300192" y="4581128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>
            <a:stCxn id="16" idx="2"/>
            <a:endCxn id="17" idx="0"/>
          </p:cNvCxnSpPr>
          <p:nvPr/>
        </p:nvCxnSpPr>
        <p:spPr>
          <a:xfrm>
            <a:off x="6300192" y="5301208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>
            <a:stCxn id="8" idx="3"/>
            <a:endCxn id="13" idx="1"/>
          </p:cNvCxnSpPr>
          <p:nvPr/>
        </p:nvCxnSpPr>
        <p:spPr>
          <a:xfrm flipV="1">
            <a:off x="4283968" y="2456892"/>
            <a:ext cx="648072" cy="9361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>
            <a:stCxn id="8" idx="3"/>
            <a:endCxn id="14" idx="1"/>
          </p:cNvCxnSpPr>
          <p:nvPr/>
        </p:nvCxnSpPr>
        <p:spPr>
          <a:xfrm flipV="1">
            <a:off x="4283968" y="3356992"/>
            <a:ext cx="648072" cy="360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>
            <a:stCxn id="10" idx="3"/>
            <a:endCxn id="15" idx="1"/>
          </p:cNvCxnSpPr>
          <p:nvPr/>
        </p:nvCxnSpPr>
        <p:spPr>
          <a:xfrm>
            <a:off x="4283968" y="4185084"/>
            <a:ext cx="648072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>
            <a:stCxn id="10" idx="3"/>
            <a:endCxn id="17" idx="1"/>
          </p:cNvCxnSpPr>
          <p:nvPr/>
        </p:nvCxnSpPr>
        <p:spPr>
          <a:xfrm>
            <a:off x="4283968" y="4185084"/>
            <a:ext cx="648072" cy="15841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1433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62088" cy="1143000"/>
          </a:xfrm>
        </p:spPr>
        <p:txBody>
          <a:bodyPr/>
          <a:lstStyle/>
          <a:p>
            <a:r>
              <a:rPr lang="en-US" altLang="zh-CN" dirty="0" smtClean="0"/>
              <a:t>Solution </a:t>
            </a:r>
            <a:r>
              <a:rPr lang="en-US" altLang="zh-CN" dirty="0" smtClean="0"/>
              <a:t>Graph</a:t>
            </a:r>
            <a:r>
              <a:rPr lang="en-US" altLang="zh-CN" dirty="0" smtClean="0"/>
              <a:t> construction</a:t>
            </a:r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1556792"/>
            <a:ext cx="7581528" cy="504056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Solution graph(undirected graph)</a:t>
            </a:r>
          </a:p>
          <a:p>
            <a:pPr lvl="1"/>
            <a:r>
              <a:rPr lang="en-US" altLang="zh-CN" dirty="0" smtClean="0"/>
              <a:t>A node is:  a type of standard </a:t>
            </a:r>
            <a:r>
              <a:rPr lang="en-US" altLang="zh-CN" dirty="0" smtClean="0"/>
              <a:t>cell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An </a:t>
            </a:r>
            <a:r>
              <a:rPr lang="en-US" altLang="zh-CN" dirty="0" smtClean="0"/>
              <a:t>edge is:  </a:t>
            </a:r>
            <a:r>
              <a:rPr lang="en-US" altLang="zh-CN" dirty="0" smtClean="0"/>
              <a:t>a</a:t>
            </a:r>
            <a:r>
              <a:rPr lang="zh-CN" altLang="en-US" dirty="0" smtClean="0"/>
              <a:t> </a:t>
            </a:r>
            <a:r>
              <a:rPr lang="en-US" altLang="zh-CN" dirty="0" smtClean="0"/>
              <a:t>pattern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Cost of a node:  stitch </a:t>
            </a:r>
            <a:r>
              <a:rPr lang="en-US" altLang="zh-CN" dirty="0" smtClean="0"/>
              <a:t>cost</a:t>
            </a:r>
            <a:r>
              <a:rPr lang="en-US" altLang="zh-CN" dirty="0" smtClean="0"/>
              <a:t>,</a:t>
            </a:r>
            <a:r>
              <a:rPr lang="en-US" altLang="zh-CN" dirty="0" smtClean="0"/>
              <a:t>  pattern </a:t>
            </a:r>
            <a:r>
              <a:rPr lang="zh-CN" altLang="en-US" dirty="0" smtClean="0"/>
              <a:t> </a:t>
            </a:r>
            <a:r>
              <a:rPr lang="en-US" altLang="zh-CN" dirty="0" smtClean="0"/>
              <a:t>weight</a:t>
            </a:r>
            <a:endParaRPr lang="en-US" altLang="zh-CN" dirty="0" smtClean="0"/>
          </a:p>
          <a:p>
            <a:pPr lvl="2"/>
            <a:r>
              <a:rPr lang="en-US" altLang="zh-CN" dirty="0" err="1" smtClean="0"/>
              <a:t>E</a:t>
            </a:r>
            <a:r>
              <a:rPr lang="en-US" altLang="zh-CN" dirty="0" err="1" smtClean="0"/>
              <a:t>.g</a:t>
            </a:r>
            <a:r>
              <a:rPr lang="zh-CN" altLang="en-US" dirty="0" smtClean="0"/>
              <a:t>. </a:t>
            </a:r>
            <a:r>
              <a:rPr lang="en-US" altLang="zh-CN" dirty="0" smtClean="0"/>
              <a:t>(A,</a:t>
            </a:r>
            <a:r>
              <a:rPr lang="zh-CN" altLang="en-US" dirty="0" smtClean="0"/>
              <a:t> </a:t>
            </a:r>
            <a:r>
              <a:rPr lang="en-US" altLang="zh-CN" dirty="0" smtClean="0"/>
              <a:t>A)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Cost of a edge:  </a:t>
            </a:r>
            <a:r>
              <a:rPr lang="en-US" altLang="zh-CN" dirty="0" smtClean="0"/>
              <a:t>pattern</a:t>
            </a:r>
            <a:r>
              <a:rPr lang="zh-CN" altLang="en-US" dirty="0" smtClean="0"/>
              <a:t>  </a:t>
            </a:r>
            <a:r>
              <a:rPr lang="en-US" altLang="zh-CN" dirty="0" smtClean="0"/>
              <a:t>weight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E</a:t>
            </a:r>
            <a:r>
              <a:rPr lang="en-US" altLang="zh-CN" dirty="0" smtClean="0"/>
              <a:t>.g.</a:t>
            </a:r>
            <a:r>
              <a:rPr lang="zh-CN" altLang="en-US" dirty="0" smtClean="0"/>
              <a:t>  </a:t>
            </a:r>
            <a:r>
              <a:rPr lang="en-US" altLang="zh-CN" dirty="0" smtClean="0"/>
              <a:t>(A,</a:t>
            </a:r>
            <a:r>
              <a:rPr lang="zh-CN" altLang="en-US" dirty="0" smtClean="0"/>
              <a:t> </a:t>
            </a:r>
            <a:r>
              <a:rPr lang="en-US" altLang="zh-CN" dirty="0" smtClean="0"/>
              <a:t>B)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en-US" altLang="zh-CN" dirty="0" smtClean="0"/>
              <a:t>Solution Graph</a:t>
            </a:r>
            <a:endParaRPr lang="zh-CN" alt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8490466"/>
              </p:ext>
            </p:extLst>
          </p:nvPr>
        </p:nvGraphicFramePr>
        <p:xfrm>
          <a:off x="1043608" y="2780928"/>
          <a:ext cx="4752527" cy="3088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936104"/>
                <a:gridCol w="864096"/>
                <a:gridCol w="966963"/>
                <a:gridCol w="905244"/>
              </a:tblGrid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Pattern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 </a:t>
                      </a:r>
                      <a:r>
                        <a:rPr lang="en-US" altLang="zh-CN" dirty="0" smtClean="0"/>
                        <a:t>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 </a:t>
                      </a:r>
                      <a:r>
                        <a:rPr lang="en-US" altLang="zh-CN" dirty="0" smtClean="0"/>
                        <a:t>factor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Extra</a:t>
                      </a:r>
                      <a:r>
                        <a:rPr lang="zh-CN" altLang="en-US" dirty="0" smtClean="0"/>
                        <a:t> </a:t>
                      </a:r>
                      <a:r>
                        <a:rPr lang="en-US" altLang="zh-CN" dirty="0" smtClean="0"/>
                        <a:t>space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weight</a:t>
                      </a:r>
                      <a:endParaRPr lang="en-US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(A,</a:t>
                      </a:r>
                      <a:r>
                        <a:rPr lang="zh-CN" altLang="en-US" sz="2000" dirty="0" smtClean="0"/>
                        <a:t> </a:t>
                      </a:r>
                      <a:r>
                        <a:rPr lang="en-US" altLang="zh-CN" sz="2000" dirty="0" smtClean="0"/>
                        <a:t>A)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3366FF"/>
                          </a:solidFill>
                        </a:rPr>
                        <a:t>a</a:t>
                      </a:r>
                      <a:endParaRPr lang="en-US" sz="2000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rgbClr val="3366FF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(C,</a:t>
                      </a:r>
                      <a:r>
                        <a:rPr lang="zh-CN" altLang="en-US" sz="2000" dirty="0" smtClean="0"/>
                        <a:t> </a:t>
                      </a:r>
                      <a:r>
                        <a:rPr lang="en-US" altLang="zh-CN" sz="2000" dirty="0" smtClean="0"/>
                        <a:t>B)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3366FF"/>
                          </a:solidFill>
                        </a:rPr>
                        <a:t>b</a:t>
                      </a:r>
                      <a:endParaRPr lang="en-US" sz="2000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rgbClr val="3366FF"/>
                          </a:solidFill>
                        </a:rPr>
                        <a:t>4*b</a:t>
                      </a:r>
                      <a:endParaRPr lang="en-US" sz="2000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(</a:t>
                      </a:r>
                      <a:r>
                        <a:rPr lang="en-US" altLang="zh-CN" sz="2000" dirty="0" smtClean="0"/>
                        <a:t>B,</a:t>
                      </a:r>
                      <a:r>
                        <a:rPr lang="zh-CN" altLang="en-US" sz="2000" dirty="0" smtClean="0"/>
                        <a:t> </a:t>
                      </a:r>
                      <a:r>
                        <a:rPr lang="en-US" altLang="zh-CN" sz="2000" dirty="0" smtClean="0"/>
                        <a:t>A)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3366FF"/>
                          </a:solidFill>
                        </a:rPr>
                        <a:t>c</a:t>
                      </a:r>
                      <a:endParaRPr lang="en-US" sz="2000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rgbClr val="3366FF"/>
                          </a:solidFill>
                        </a:rPr>
                        <a:t>1*c</a:t>
                      </a:r>
                      <a:endParaRPr lang="en-US" sz="2000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(A,</a:t>
                      </a:r>
                      <a:r>
                        <a:rPr lang="zh-CN" altLang="en-US" sz="2000" dirty="0" smtClean="0"/>
                        <a:t> </a:t>
                      </a:r>
                      <a:r>
                        <a:rPr lang="en-US" altLang="zh-CN" sz="2000" dirty="0" smtClean="0"/>
                        <a:t>C)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3366FF"/>
                          </a:solidFill>
                        </a:rPr>
                        <a:t>d</a:t>
                      </a:r>
                      <a:endParaRPr lang="en-US" sz="2000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rgbClr val="3366FF"/>
                          </a:solidFill>
                        </a:rPr>
                        <a:t>1*d</a:t>
                      </a:r>
                      <a:endParaRPr lang="en-US" sz="2000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22</a:t>
            </a:fld>
            <a:endParaRPr lang="zh-CN" altLang="en-US" dirty="0"/>
          </a:p>
        </p:txBody>
      </p:sp>
      <p:sp>
        <p:nvSpPr>
          <p:cNvPr id="4" name="Oval 3"/>
          <p:cNvSpPr/>
          <p:nvPr/>
        </p:nvSpPr>
        <p:spPr>
          <a:xfrm>
            <a:off x="6804248" y="2924944"/>
            <a:ext cx="720080" cy="64807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796136" y="4797152"/>
            <a:ext cx="720080" cy="7200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7956376" y="5157192"/>
            <a:ext cx="720080" cy="64807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8" name="Straight Connector 7"/>
          <p:cNvCxnSpPr>
            <a:stCxn id="5" idx="6"/>
            <a:endCxn id="6" idx="2"/>
          </p:cNvCxnSpPr>
          <p:nvPr/>
        </p:nvCxnSpPr>
        <p:spPr>
          <a:xfrm>
            <a:off x="6516216" y="5157192"/>
            <a:ext cx="1440160" cy="3240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0"/>
            <a:endCxn id="4" idx="3"/>
          </p:cNvCxnSpPr>
          <p:nvPr/>
        </p:nvCxnSpPr>
        <p:spPr>
          <a:xfrm flipV="1">
            <a:off x="6156176" y="3478108"/>
            <a:ext cx="753525" cy="13190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4" idx="5"/>
            <a:endCxn id="6" idx="0"/>
          </p:cNvCxnSpPr>
          <p:nvPr/>
        </p:nvCxnSpPr>
        <p:spPr>
          <a:xfrm>
            <a:off x="7418875" y="3478108"/>
            <a:ext cx="897541" cy="167908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732240" y="5445224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 </a:t>
            </a:r>
            <a:r>
              <a:rPr lang="en-US" sz="2400" dirty="0" smtClean="0"/>
              <a:t>x</a:t>
            </a:r>
            <a:r>
              <a:rPr lang="zh-CN" altLang="en-US" sz="2400" dirty="0" smtClean="0"/>
              <a:t> </a:t>
            </a:r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5796136" y="3789040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</a:t>
            </a:r>
            <a:r>
              <a:rPr lang="en-US" sz="2400" dirty="0" smtClean="0"/>
              <a:t> </a:t>
            </a:r>
            <a:r>
              <a:rPr lang="en-US" sz="2400" dirty="0" smtClean="0"/>
              <a:t>x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c</a:t>
            </a:r>
            <a:endParaRPr 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7884368" y="4005064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</a:t>
            </a:r>
            <a:r>
              <a:rPr lang="en-US" sz="2400" dirty="0" smtClean="0"/>
              <a:t> </a:t>
            </a:r>
            <a:r>
              <a:rPr lang="en-US" sz="2400" dirty="0" smtClean="0"/>
              <a:t>x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d</a:t>
            </a:r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1403648" y="1772816"/>
            <a:ext cx="720080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555776" y="1772816"/>
            <a:ext cx="576064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491880" y="1772816"/>
            <a:ext cx="50405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5076056" y="1772816"/>
            <a:ext cx="50405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012160" y="1772816"/>
            <a:ext cx="720080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7164288" y="1772816"/>
            <a:ext cx="576064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195736" y="184482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rgbClr val="FF6600"/>
                  </a:solidFill>
                </a:ln>
              </a:rPr>
              <a:t>2</a:t>
            </a:r>
            <a:endParaRPr lang="en-US" dirty="0">
              <a:ln>
                <a:solidFill>
                  <a:srgbClr val="FF6600"/>
                </a:solidFill>
              </a:ln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03848" y="184482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>
                  <a:solidFill>
                    <a:srgbClr val="FF6600"/>
                  </a:solidFill>
                </a:ln>
              </a:rPr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55976" y="184482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rgbClr val="FF6600"/>
                  </a:solidFill>
                </a:ln>
              </a:rPr>
              <a:t>0</a:t>
            </a:r>
            <a:endParaRPr lang="en-US" dirty="0">
              <a:ln>
                <a:solidFill>
                  <a:srgbClr val="FF6600"/>
                </a:solidFill>
              </a:ln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652120" y="184482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>
                  <a:solidFill>
                    <a:srgbClr val="FF6600"/>
                  </a:solidFill>
                </a:ln>
              </a:rPr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804248" y="184482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rgbClr val="FF6600"/>
                  </a:solidFill>
                </a:ln>
              </a:rPr>
              <a:t>2</a:t>
            </a:r>
            <a:endParaRPr lang="en-US" dirty="0">
              <a:ln>
                <a:solidFill>
                  <a:srgbClr val="FF6600"/>
                </a:solidFill>
              </a:ln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403648" y="1772816"/>
            <a:ext cx="6552728" cy="576064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6600"/>
                </a:solidFill>
              </a:ln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691680" y="6165304"/>
            <a:ext cx="5616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Choose coloring solutions to minimize 4*b + c + d  and stitch counts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04671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en-US" dirty="0" smtClean="0"/>
              <a:t>Tree</a:t>
            </a:r>
            <a:r>
              <a:rPr lang="en-US" dirty="0" smtClean="0"/>
              <a:t> based heuristic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/>
          <a:lstStyle/>
          <a:p>
            <a:r>
              <a:rPr lang="en-US" dirty="0" smtClean="0"/>
              <a:t>Sparse</a:t>
            </a:r>
            <a:r>
              <a:rPr lang="en-US" dirty="0" smtClean="0"/>
              <a:t> Graph</a:t>
            </a:r>
          </a:p>
          <a:p>
            <a:r>
              <a:rPr lang="en-US" altLang="zh-CN" dirty="0" smtClean="0"/>
              <a:t>If  </a:t>
            </a:r>
            <a:r>
              <a:rPr lang="en-US" altLang="zh-CN" dirty="0"/>
              <a:t>it is a tree, dynamic programming can achieve </a:t>
            </a:r>
            <a:r>
              <a:rPr lang="en-US" altLang="zh-CN" dirty="0" smtClean="0"/>
              <a:t>“optimal” solutio</a:t>
            </a:r>
            <a:r>
              <a:rPr lang="en-US" altLang="zh-CN" dirty="0" smtClean="0"/>
              <a:t>n</a:t>
            </a:r>
          </a:p>
          <a:p>
            <a:pPr lvl="1"/>
            <a:r>
              <a:rPr lang="en-US" altLang="zh-CN" dirty="0" smtClean="0"/>
              <a:t>Ignore </a:t>
            </a:r>
            <a:r>
              <a:rPr lang="en-US" altLang="zh-CN" dirty="0"/>
              <a:t>some</a:t>
            </a:r>
            <a:r>
              <a:rPr lang="zh-CN" altLang="en-US" dirty="0"/>
              <a:t> </a:t>
            </a:r>
            <a:r>
              <a:rPr lang="en-US" altLang="zh-CN" dirty="0"/>
              <a:t>edges</a:t>
            </a:r>
            <a:r>
              <a:rPr lang="zh-CN" altLang="en-US" dirty="0"/>
              <a:t> </a:t>
            </a:r>
            <a:r>
              <a:rPr lang="en-US" altLang="zh-CN" dirty="0"/>
              <a:t>which</a:t>
            </a:r>
            <a:r>
              <a:rPr lang="zh-CN" altLang="en-US" dirty="0"/>
              <a:t> </a:t>
            </a:r>
            <a:r>
              <a:rPr lang="en-US" altLang="zh-CN" dirty="0"/>
              <a:t>are</a:t>
            </a:r>
            <a:r>
              <a:rPr lang="zh-CN" altLang="en-US" dirty="0"/>
              <a:t> </a:t>
            </a:r>
            <a:r>
              <a:rPr lang="en-US" altLang="zh-CN" dirty="0"/>
              <a:t>not</a:t>
            </a:r>
            <a:r>
              <a:rPr lang="zh-CN" altLang="en-US" dirty="0"/>
              <a:t> </a:t>
            </a:r>
            <a:r>
              <a:rPr lang="en-US" altLang="zh-CN" dirty="0" smtClean="0"/>
              <a:t>important</a:t>
            </a:r>
          </a:p>
          <a:p>
            <a:pPr marL="742950" lvl="2" indent="-342900"/>
            <a:endParaRPr lang="en-US" altLang="zh-CN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9471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7890080" cy="1143000"/>
          </a:xfrm>
        </p:spPr>
        <p:txBody>
          <a:bodyPr/>
          <a:lstStyle/>
          <a:p>
            <a:r>
              <a:rPr lang="en-US" altLang="zh-CN" dirty="0" smtClean="0"/>
              <a:t>Maximum spanning tree</a:t>
            </a:r>
            <a:endParaRPr lang="zh-CN" alt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4991194"/>
              </p:ext>
            </p:extLst>
          </p:nvPr>
        </p:nvGraphicFramePr>
        <p:xfrm>
          <a:off x="1187624" y="1988840"/>
          <a:ext cx="4536504" cy="3060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936104"/>
                <a:gridCol w="936104"/>
                <a:gridCol w="576064"/>
                <a:gridCol w="1008112"/>
              </a:tblGrid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Pattern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 </a:t>
                      </a:r>
                      <a:r>
                        <a:rPr lang="en-US" altLang="zh-CN" dirty="0" smtClean="0"/>
                        <a:t>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 </a:t>
                      </a:r>
                      <a:r>
                        <a:rPr lang="en-US" altLang="zh-CN" dirty="0" smtClean="0"/>
                        <a:t>factor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Δ</a:t>
                      </a:r>
                      <a:r>
                        <a:rPr lang="zh-CN" alt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weight</a:t>
                      </a:r>
                      <a:endParaRPr lang="en-US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(A,</a:t>
                      </a:r>
                      <a:r>
                        <a:rPr lang="zh-CN" altLang="en-US" sz="2000" dirty="0" smtClean="0"/>
                        <a:t> </a:t>
                      </a:r>
                      <a:r>
                        <a:rPr lang="en-US" altLang="zh-CN" sz="2000" dirty="0" smtClean="0"/>
                        <a:t>A)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rgbClr val="3366FF"/>
                          </a:solidFill>
                        </a:rPr>
                        <a:t>2</a:t>
                      </a:r>
                      <a:endParaRPr lang="en-US" sz="2000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rgbClr val="3366FF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(C,</a:t>
                      </a:r>
                      <a:r>
                        <a:rPr lang="zh-CN" altLang="en-US" sz="2000" dirty="0" smtClean="0"/>
                        <a:t> </a:t>
                      </a:r>
                      <a:r>
                        <a:rPr lang="en-US" altLang="zh-CN" sz="2000" dirty="0" smtClean="0"/>
                        <a:t>B)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rgbClr val="3366FF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3366FF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(</a:t>
                      </a:r>
                      <a:r>
                        <a:rPr lang="en-US" altLang="zh-CN" sz="2000" dirty="0" smtClean="0"/>
                        <a:t>B,</a:t>
                      </a:r>
                      <a:r>
                        <a:rPr lang="zh-CN" altLang="en-US" sz="2000" dirty="0" smtClean="0"/>
                        <a:t> </a:t>
                      </a:r>
                      <a:r>
                        <a:rPr lang="en-US" altLang="zh-CN" sz="2000" dirty="0" smtClean="0"/>
                        <a:t>A)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rgbClr val="3366FF"/>
                          </a:solidFill>
                        </a:rPr>
                        <a:t>3</a:t>
                      </a:r>
                      <a:endParaRPr lang="en-US" sz="2000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rgbClr val="3366FF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(A,</a:t>
                      </a:r>
                      <a:r>
                        <a:rPr lang="zh-CN" altLang="en-US" sz="2000" dirty="0" smtClean="0"/>
                        <a:t> </a:t>
                      </a:r>
                      <a:r>
                        <a:rPr lang="en-US" altLang="zh-CN" sz="2000" dirty="0" smtClean="0"/>
                        <a:t>C)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rgbClr val="3366FF"/>
                          </a:solidFill>
                        </a:rPr>
                        <a:t>4</a:t>
                      </a:r>
                      <a:endParaRPr lang="en-US" sz="2000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>
                          <a:solidFill>
                            <a:srgbClr val="3366FF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24</a:t>
            </a:fld>
            <a:endParaRPr lang="zh-CN" altLang="en-US" dirty="0"/>
          </a:p>
        </p:txBody>
      </p:sp>
      <p:sp>
        <p:nvSpPr>
          <p:cNvPr id="4" name="Oval 3"/>
          <p:cNvSpPr/>
          <p:nvPr/>
        </p:nvSpPr>
        <p:spPr>
          <a:xfrm>
            <a:off x="7014115" y="2060848"/>
            <a:ext cx="720080" cy="64807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6006003" y="3933056"/>
            <a:ext cx="720080" cy="7200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8166243" y="4293096"/>
            <a:ext cx="720080" cy="64807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8" name="Straight Connector 7"/>
          <p:cNvCxnSpPr>
            <a:stCxn id="5" idx="6"/>
            <a:endCxn id="6" idx="2"/>
          </p:cNvCxnSpPr>
          <p:nvPr/>
        </p:nvCxnSpPr>
        <p:spPr>
          <a:xfrm>
            <a:off x="6726083" y="4293096"/>
            <a:ext cx="1440160" cy="324036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0"/>
            <a:endCxn id="4" idx="3"/>
          </p:cNvCxnSpPr>
          <p:nvPr/>
        </p:nvCxnSpPr>
        <p:spPr>
          <a:xfrm flipV="1">
            <a:off x="6366043" y="2614012"/>
            <a:ext cx="753525" cy="13190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4" idx="5"/>
            <a:endCxn id="6" idx="0"/>
          </p:cNvCxnSpPr>
          <p:nvPr/>
        </p:nvCxnSpPr>
        <p:spPr>
          <a:xfrm>
            <a:off x="7628742" y="2614012"/>
            <a:ext cx="897541" cy="167908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942107" y="4581128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 </a:t>
            </a:r>
            <a:r>
              <a:rPr lang="en-US" sz="2400" dirty="0" smtClean="0"/>
              <a:t>x</a:t>
            </a:r>
            <a:r>
              <a:rPr lang="zh-CN" altLang="en-US" sz="2400" dirty="0" smtClean="0"/>
              <a:t> </a:t>
            </a:r>
            <a:r>
              <a:rPr lang="en-US" altLang="zh-CN" sz="2400" dirty="0"/>
              <a:t>0</a:t>
            </a:r>
            <a:endParaRPr lang="en-US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6006003" y="2924944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</a:t>
            </a:r>
            <a:r>
              <a:rPr lang="en-US" sz="2400" dirty="0" smtClean="0"/>
              <a:t> </a:t>
            </a:r>
            <a:r>
              <a:rPr lang="en-US" sz="2400" dirty="0" smtClean="0"/>
              <a:t>x</a:t>
            </a:r>
            <a:r>
              <a:rPr lang="zh-CN" altLang="en-US" sz="2400" dirty="0" smtClean="0"/>
              <a:t> </a:t>
            </a:r>
            <a:r>
              <a:rPr lang="zh-CN" altLang="zh-CN" sz="2400" dirty="0"/>
              <a:t>3</a:t>
            </a:r>
            <a:endParaRPr 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8238251" y="3140968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</a:t>
            </a:r>
            <a:r>
              <a:rPr lang="en-US" sz="2400" dirty="0" smtClean="0"/>
              <a:t> </a:t>
            </a:r>
            <a:r>
              <a:rPr lang="en-US" sz="2400" dirty="0" smtClean="0"/>
              <a:t>x</a:t>
            </a:r>
            <a:r>
              <a:rPr lang="zh-CN" altLang="en-US" sz="2400" dirty="0" smtClean="0"/>
              <a:t> </a:t>
            </a:r>
            <a:r>
              <a:rPr lang="zh-CN" altLang="zh-CN" sz="2400" dirty="0"/>
              <a:t>4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43727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en-US" smtClean="0"/>
              <a:t>Dynamic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340768"/>
            <a:ext cx="7890080" cy="5112568"/>
          </a:xfrm>
        </p:spPr>
        <p:txBody>
          <a:bodyPr/>
          <a:lstStyle/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Bottom up construction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25</a:t>
            </a:fld>
            <a:endParaRPr lang="zh-CN" altLang="en-US"/>
          </a:p>
        </p:txBody>
      </p:sp>
      <p:sp>
        <p:nvSpPr>
          <p:cNvPr id="5" name="椭圆 26"/>
          <p:cNvSpPr/>
          <p:nvPr/>
        </p:nvSpPr>
        <p:spPr>
          <a:xfrm>
            <a:off x="5076056" y="3212976"/>
            <a:ext cx="576064" cy="57606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5</a:t>
            </a:r>
            <a:endParaRPr lang="zh-CN" altLang="en-US" dirty="0"/>
          </a:p>
        </p:txBody>
      </p:sp>
      <p:sp>
        <p:nvSpPr>
          <p:cNvPr id="6" name="椭圆 27"/>
          <p:cNvSpPr/>
          <p:nvPr/>
        </p:nvSpPr>
        <p:spPr>
          <a:xfrm>
            <a:off x="4283968" y="4365104"/>
            <a:ext cx="576064" cy="57606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3</a:t>
            </a:r>
            <a:endParaRPr lang="zh-CN" altLang="en-US" dirty="0"/>
          </a:p>
        </p:txBody>
      </p:sp>
      <p:sp>
        <p:nvSpPr>
          <p:cNvPr id="7" name="椭圆 28"/>
          <p:cNvSpPr/>
          <p:nvPr/>
        </p:nvSpPr>
        <p:spPr>
          <a:xfrm>
            <a:off x="5940152" y="4365104"/>
            <a:ext cx="576064" cy="57606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4</a:t>
            </a:r>
            <a:endParaRPr lang="zh-CN" altLang="en-US" dirty="0"/>
          </a:p>
        </p:txBody>
      </p:sp>
      <p:sp>
        <p:nvSpPr>
          <p:cNvPr id="8" name="椭圆 29"/>
          <p:cNvSpPr/>
          <p:nvPr/>
        </p:nvSpPr>
        <p:spPr>
          <a:xfrm>
            <a:off x="3419872" y="5517232"/>
            <a:ext cx="576064" cy="57606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1</a:t>
            </a:r>
            <a:endParaRPr lang="zh-CN" altLang="en-US" dirty="0"/>
          </a:p>
        </p:txBody>
      </p:sp>
      <p:sp>
        <p:nvSpPr>
          <p:cNvPr id="9" name="椭圆 30"/>
          <p:cNvSpPr/>
          <p:nvPr/>
        </p:nvSpPr>
        <p:spPr>
          <a:xfrm>
            <a:off x="4716016" y="5517232"/>
            <a:ext cx="576064" cy="57606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2</a:t>
            </a:r>
            <a:endParaRPr lang="zh-CN" altLang="en-US" dirty="0"/>
          </a:p>
        </p:txBody>
      </p:sp>
      <p:cxnSp>
        <p:nvCxnSpPr>
          <p:cNvPr id="10" name="直接连接符 31"/>
          <p:cNvCxnSpPr>
            <a:endCxn id="6" idx="0"/>
          </p:cNvCxnSpPr>
          <p:nvPr/>
        </p:nvCxnSpPr>
        <p:spPr>
          <a:xfrm flipH="1">
            <a:off x="4572000" y="3717032"/>
            <a:ext cx="576064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32"/>
          <p:cNvCxnSpPr>
            <a:stCxn id="5" idx="5"/>
            <a:endCxn id="7" idx="0"/>
          </p:cNvCxnSpPr>
          <p:nvPr/>
        </p:nvCxnSpPr>
        <p:spPr>
          <a:xfrm>
            <a:off x="5567757" y="3704677"/>
            <a:ext cx="660427" cy="6604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33"/>
          <p:cNvCxnSpPr>
            <a:stCxn id="6" idx="3"/>
            <a:endCxn id="8" idx="0"/>
          </p:cNvCxnSpPr>
          <p:nvPr/>
        </p:nvCxnSpPr>
        <p:spPr>
          <a:xfrm flipH="1">
            <a:off x="3707904" y="4856805"/>
            <a:ext cx="660427" cy="6604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34"/>
          <p:cNvCxnSpPr>
            <a:stCxn id="6" idx="5"/>
            <a:endCxn id="9" idx="0"/>
          </p:cNvCxnSpPr>
          <p:nvPr/>
        </p:nvCxnSpPr>
        <p:spPr>
          <a:xfrm>
            <a:off x="4775669" y="4856805"/>
            <a:ext cx="228379" cy="6604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555776" y="5661248"/>
            <a:ext cx="8640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1: :10</a:t>
            </a:r>
          </a:p>
          <a:p>
            <a:r>
              <a:rPr lang="en-US" altLang="zh-CN" dirty="0"/>
              <a:t>a</a:t>
            </a:r>
            <a:r>
              <a:rPr lang="en-US" altLang="zh-CN" dirty="0" smtClean="0"/>
              <a:t>2:</a:t>
            </a:r>
            <a:r>
              <a:rPr lang="zh-CN" altLang="en-US" dirty="0" smtClean="0"/>
              <a:t> </a:t>
            </a:r>
            <a:r>
              <a:rPr lang="en-US" altLang="zh-CN" dirty="0" smtClean="0"/>
              <a:t>:20</a:t>
            </a:r>
          </a:p>
          <a:p>
            <a:r>
              <a:rPr lang="en-US" altLang="zh-CN" dirty="0"/>
              <a:t>a</a:t>
            </a:r>
            <a:r>
              <a:rPr lang="en-US" altLang="zh-CN" dirty="0" smtClean="0"/>
              <a:t>3:</a:t>
            </a:r>
            <a:r>
              <a:rPr lang="zh-CN" altLang="en-US" dirty="0" smtClean="0"/>
              <a:t> </a:t>
            </a:r>
            <a:r>
              <a:rPr lang="en-US" altLang="zh-CN" dirty="0" smtClean="0"/>
              <a:t>:</a:t>
            </a:r>
            <a:r>
              <a:rPr lang="zh-CN" altLang="zh-CN" dirty="0" smtClean="0"/>
              <a:t>3</a:t>
            </a:r>
            <a:r>
              <a:rPr lang="en-US" altLang="zh-CN" dirty="0" smtClean="0"/>
              <a:t>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64088" y="5661248"/>
            <a:ext cx="8640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b1: :10</a:t>
            </a:r>
          </a:p>
          <a:p>
            <a:r>
              <a:rPr lang="en-US" altLang="zh-CN" dirty="0" smtClean="0"/>
              <a:t>b2:</a:t>
            </a:r>
            <a:r>
              <a:rPr lang="zh-CN" altLang="en-US" dirty="0" smtClean="0"/>
              <a:t> </a:t>
            </a:r>
            <a:r>
              <a:rPr lang="en-US" altLang="zh-CN" dirty="0" smtClean="0"/>
              <a:t>:20</a:t>
            </a:r>
          </a:p>
          <a:p>
            <a:r>
              <a:rPr lang="en-US" altLang="zh-CN" dirty="0" smtClean="0"/>
              <a:t>b3:</a:t>
            </a:r>
            <a:r>
              <a:rPr lang="zh-CN" altLang="en-US" dirty="0" smtClean="0"/>
              <a:t> </a:t>
            </a:r>
            <a:r>
              <a:rPr lang="en-US" altLang="zh-CN" dirty="0" smtClean="0"/>
              <a:t>:</a:t>
            </a:r>
            <a:r>
              <a:rPr lang="zh-CN" altLang="zh-CN" dirty="0" smtClean="0"/>
              <a:t>3</a:t>
            </a:r>
            <a:r>
              <a:rPr lang="en-US" altLang="zh-CN" dirty="0" smtClean="0"/>
              <a:t>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627784" y="4149080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1:</a:t>
            </a:r>
            <a:r>
              <a:rPr lang="zh-CN" altLang="en-US" dirty="0" smtClean="0"/>
              <a:t> </a:t>
            </a:r>
            <a:r>
              <a:rPr lang="en-US" altLang="zh-CN" dirty="0" smtClean="0"/>
              <a:t>a1,</a:t>
            </a:r>
            <a:r>
              <a:rPr lang="zh-CN" altLang="en-US" dirty="0" smtClean="0"/>
              <a:t> </a:t>
            </a:r>
            <a:r>
              <a:rPr lang="en-US" altLang="zh-CN" dirty="0" smtClean="0"/>
              <a:t>b1:</a:t>
            </a:r>
            <a:r>
              <a:rPr lang="zh-CN" altLang="en-US" dirty="0" smtClean="0"/>
              <a:t> </a:t>
            </a:r>
            <a:r>
              <a:rPr lang="zh-CN" altLang="zh-CN" dirty="0"/>
              <a:t>4</a:t>
            </a:r>
            <a:r>
              <a:rPr lang="en-US" altLang="zh-CN" dirty="0" smtClean="0"/>
              <a:t>0</a:t>
            </a:r>
            <a:endParaRPr lang="en-US" dirty="0" smtClean="0"/>
          </a:p>
          <a:p>
            <a:r>
              <a:rPr lang="en-US" altLang="zh-CN" dirty="0" smtClean="0"/>
              <a:t>c2:</a:t>
            </a:r>
            <a:r>
              <a:rPr lang="zh-CN" altLang="en-US" dirty="0" smtClean="0"/>
              <a:t> </a:t>
            </a:r>
            <a:r>
              <a:rPr lang="en-US" altLang="zh-CN" dirty="0" smtClean="0"/>
              <a:t>a2,</a:t>
            </a:r>
            <a:r>
              <a:rPr lang="zh-CN" altLang="en-US" dirty="0" smtClean="0"/>
              <a:t> </a:t>
            </a:r>
            <a:r>
              <a:rPr lang="en-US" altLang="zh-CN" dirty="0" smtClean="0"/>
              <a:t>b3:</a:t>
            </a:r>
            <a:r>
              <a:rPr lang="zh-CN" altLang="en-US" dirty="0" smtClean="0"/>
              <a:t> </a:t>
            </a:r>
            <a:r>
              <a:rPr lang="en-US" altLang="zh-CN" dirty="0" smtClean="0"/>
              <a:t>50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44008" y="2492896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e1:</a:t>
            </a:r>
            <a:r>
              <a:rPr lang="zh-CN" altLang="en-US" dirty="0" smtClean="0"/>
              <a:t> </a:t>
            </a:r>
            <a:r>
              <a:rPr lang="en-US" altLang="zh-CN" dirty="0" smtClean="0"/>
              <a:t>c1,</a:t>
            </a:r>
            <a:r>
              <a:rPr lang="zh-CN" altLang="en-US" dirty="0" smtClean="0"/>
              <a:t> </a:t>
            </a:r>
            <a:r>
              <a:rPr lang="en-US" altLang="zh-CN" dirty="0" smtClean="0"/>
              <a:t>d1:</a:t>
            </a:r>
            <a:r>
              <a:rPr lang="zh-CN" altLang="en-US" dirty="0" smtClean="0"/>
              <a:t> </a:t>
            </a:r>
            <a:r>
              <a:rPr lang="zh-CN" altLang="zh-CN" dirty="0" smtClean="0"/>
              <a:t>8</a:t>
            </a:r>
            <a:r>
              <a:rPr lang="en-US" altLang="zh-CN" dirty="0" smtClean="0"/>
              <a:t>0</a:t>
            </a:r>
            <a:endParaRPr lang="en-US" dirty="0" smtClean="0"/>
          </a:p>
          <a:p>
            <a:r>
              <a:rPr lang="en-US" altLang="zh-CN" dirty="0"/>
              <a:t>e</a:t>
            </a:r>
            <a:r>
              <a:rPr lang="en-US" altLang="zh-CN" dirty="0" smtClean="0"/>
              <a:t>2:</a:t>
            </a:r>
            <a:r>
              <a:rPr lang="zh-CN" altLang="en-US" dirty="0" smtClean="0"/>
              <a:t> </a:t>
            </a:r>
            <a:r>
              <a:rPr lang="en-US" altLang="zh-CN" dirty="0" smtClean="0"/>
              <a:t>c2,</a:t>
            </a:r>
            <a:r>
              <a:rPr lang="zh-CN" altLang="en-US" dirty="0" smtClean="0"/>
              <a:t> </a:t>
            </a:r>
            <a:r>
              <a:rPr lang="en-US" altLang="zh-CN" dirty="0" smtClean="0"/>
              <a:t>d3:</a:t>
            </a:r>
            <a:r>
              <a:rPr lang="zh-CN" altLang="en-US" dirty="0" smtClean="0"/>
              <a:t> </a:t>
            </a:r>
            <a:r>
              <a:rPr lang="en-US" altLang="zh-CN" dirty="0" smtClean="0"/>
              <a:t>100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32240" y="4149080"/>
            <a:ext cx="900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dirty="0" smtClean="0"/>
              <a:t>1:</a:t>
            </a:r>
            <a:r>
              <a:rPr lang="zh-CN" altLang="en-US" dirty="0" smtClean="0"/>
              <a:t> </a:t>
            </a:r>
            <a:r>
              <a:rPr lang="en-US" altLang="zh-CN" dirty="0" smtClean="0"/>
              <a:t>:2</a:t>
            </a:r>
            <a:r>
              <a:rPr lang="en-US" dirty="0" smtClean="0"/>
              <a:t>0</a:t>
            </a:r>
          </a:p>
          <a:p>
            <a:r>
              <a:rPr lang="en-US" altLang="zh-CN" dirty="0" smtClean="0"/>
              <a:t>d2:</a:t>
            </a:r>
            <a:r>
              <a:rPr lang="zh-CN" altLang="en-US" dirty="0" smtClean="0"/>
              <a:t> </a:t>
            </a:r>
            <a:r>
              <a:rPr lang="en-US" altLang="zh-CN" dirty="0" smtClean="0"/>
              <a:t>:20</a:t>
            </a:r>
          </a:p>
          <a:p>
            <a:r>
              <a:rPr lang="en-US" altLang="zh-CN" dirty="0" smtClean="0"/>
              <a:t>d3:</a:t>
            </a:r>
            <a:r>
              <a:rPr lang="zh-CN" altLang="en-US" dirty="0" smtClean="0"/>
              <a:t> </a:t>
            </a:r>
            <a:r>
              <a:rPr lang="en-US" altLang="zh-CN" dirty="0" smtClean="0"/>
              <a:t>:</a:t>
            </a:r>
            <a:r>
              <a:rPr lang="zh-CN" altLang="zh-CN" dirty="0" smtClean="0"/>
              <a:t>4</a:t>
            </a:r>
            <a:r>
              <a:rPr lang="en-US" altLang="zh-CN" dirty="0" smtClean="0"/>
              <a:t>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35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en-US" altLang="zh-CN" dirty="0" smtClean="0"/>
              <a:t>Methodology</a:t>
            </a:r>
            <a:endParaRPr lang="zh-CN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26</a:t>
            </a:fld>
            <a:endParaRPr lang="zh-CN" altLang="en-US"/>
          </a:p>
        </p:txBody>
      </p:sp>
      <p:sp>
        <p:nvSpPr>
          <p:cNvPr id="5" name="流程图: 文档 4"/>
          <p:cNvSpPr/>
          <p:nvPr/>
        </p:nvSpPr>
        <p:spPr>
          <a:xfrm>
            <a:off x="1547664" y="2132856"/>
            <a:ext cx="1152128" cy="720080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Std cell lib</a:t>
            </a:r>
            <a:endParaRPr lang="zh-CN" altLang="en-US" dirty="0"/>
          </a:p>
        </p:txBody>
      </p:sp>
      <p:sp>
        <p:nvSpPr>
          <p:cNvPr id="7" name="流程图: 文档 6"/>
          <p:cNvSpPr/>
          <p:nvPr/>
        </p:nvSpPr>
        <p:spPr>
          <a:xfrm>
            <a:off x="3059832" y="2132856"/>
            <a:ext cx="1224136" cy="720080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Detailed placement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1547664" y="3140968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Recognize important patterns 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547664" y="3933056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Tree-based heuristic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547664" y="4725144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LP-based refinement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932040" y="2204864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Estimate cell distribution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4932040" y="2924944"/>
            <a:ext cx="2736304" cy="8640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CN" dirty="0" smtClean="0">
              <a:solidFill>
                <a:srgbClr val="FF0000"/>
              </a:solidFill>
            </a:endParaRPr>
          </a:p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Calculate </a:t>
            </a:r>
            <a:r>
              <a:rPr lang="en-US" altLang="zh-CN" dirty="0">
                <a:solidFill>
                  <a:schemeClr val="tx1"/>
                </a:solidFill>
              </a:rPr>
              <a:t>the factor of patterns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on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total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cell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displacement</a:t>
            </a:r>
            <a:endParaRPr lang="zh-CN" altLang="en-US" dirty="0">
              <a:solidFill>
                <a:schemeClr val="tx1"/>
              </a:solidFill>
            </a:endParaRPr>
          </a:p>
          <a:p>
            <a:pPr algn="ctr"/>
            <a:endParaRPr lang="zh-CN" altLang="en-US" dirty="0"/>
          </a:p>
        </p:txBody>
      </p:sp>
      <p:sp>
        <p:nvSpPr>
          <p:cNvPr id="15" name="矩形 14"/>
          <p:cNvSpPr/>
          <p:nvPr/>
        </p:nvSpPr>
        <p:spPr>
          <a:xfrm>
            <a:off x="4932040" y="4077072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000000"/>
                </a:solidFill>
              </a:rPr>
              <a:t>Generate solution graph</a:t>
            </a:r>
            <a:endParaRPr lang="zh-CN" altLang="en-US" dirty="0">
              <a:solidFill>
                <a:srgbClr val="0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932040" y="4797152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000000"/>
                </a:solidFill>
              </a:rPr>
              <a:t>Generate maximum spanning tree</a:t>
            </a:r>
            <a:endParaRPr lang="zh-CN" altLang="en-US" dirty="0">
              <a:solidFill>
                <a:srgbClr val="00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4932040" y="5517232"/>
            <a:ext cx="273630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000000"/>
                </a:solidFill>
              </a:rPr>
              <a:t>Dynamic programming</a:t>
            </a:r>
            <a:endParaRPr lang="zh-CN" altLang="en-US" dirty="0">
              <a:solidFill>
                <a:srgbClr val="000000"/>
              </a:solidFill>
            </a:endParaRPr>
          </a:p>
        </p:txBody>
      </p:sp>
      <p:sp>
        <p:nvSpPr>
          <p:cNvPr id="18" name="流程图: 可选过程 17"/>
          <p:cNvSpPr/>
          <p:nvPr/>
        </p:nvSpPr>
        <p:spPr>
          <a:xfrm>
            <a:off x="1547664" y="5517232"/>
            <a:ext cx="2736304" cy="504056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End</a:t>
            </a:r>
            <a:endParaRPr lang="zh-CN" altLang="en-US" dirty="0"/>
          </a:p>
        </p:txBody>
      </p:sp>
      <p:cxnSp>
        <p:nvCxnSpPr>
          <p:cNvPr id="20" name="肘形连接符 19"/>
          <p:cNvCxnSpPr>
            <a:stCxn id="5" idx="2"/>
            <a:endCxn id="8" idx="0"/>
          </p:cNvCxnSpPr>
          <p:nvPr/>
        </p:nvCxnSpPr>
        <p:spPr>
          <a:xfrm rot="16200000" flipH="1">
            <a:off x="2351954" y="2577105"/>
            <a:ext cx="335637" cy="7920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肘形连接符 21"/>
          <p:cNvCxnSpPr/>
          <p:nvPr/>
        </p:nvCxnSpPr>
        <p:spPr>
          <a:xfrm>
            <a:off x="-5077072" y="260648"/>
            <a:ext cx="914400" cy="9144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形状 25"/>
          <p:cNvCxnSpPr>
            <a:stCxn id="7" idx="2"/>
          </p:cNvCxnSpPr>
          <p:nvPr/>
        </p:nvCxnSpPr>
        <p:spPr>
          <a:xfrm rot="5400000">
            <a:off x="3198047" y="2523100"/>
            <a:ext cx="191623" cy="756084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stCxn id="8" idx="2"/>
            <a:endCxn id="10" idx="0"/>
          </p:cNvCxnSpPr>
          <p:nvPr/>
        </p:nvCxnSpPr>
        <p:spPr>
          <a:xfrm>
            <a:off x="2915816" y="3645024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>
            <a:stCxn id="10" idx="2"/>
            <a:endCxn id="11" idx="0"/>
          </p:cNvCxnSpPr>
          <p:nvPr/>
        </p:nvCxnSpPr>
        <p:spPr>
          <a:xfrm>
            <a:off x="2915816" y="4437112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>
            <a:stCxn id="11" idx="2"/>
            <a:endCxn id="18" idx="0"/>
          </p:cNvCxnSpPr>
          <p:nvPr/>
        </p:nvCxnSpPr>
        <p:spPr>
          <a:xfrm>
            <a:off x="2915816" y="5229200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>
            <a:stCxn id="13" idx="2"/>
            <a:endCxn id="14" idx="0"/>
          </p:cNvCxnSpPr>
          <p:nvPr/>
        </p:nvCxnSpPr>
        <p:spPr>
          <a:xfrm>
            <a:off x="6300192" y="2708920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>
            <a:stCxn id="15" idx="2"/>
            <a:endCxn id="16" idx="0"/>
          </p:cNvCxnSpPr>
          <p:nvPr/>
        </p:nvCxnSpPr>
        <p:spPr>
          <a:xfrm>
            <a:off x="6300192" y="4581128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>
            <a:stCxn id="16" idx="2"/>
            <a:endCxn id="17" idx="0"/>
          </p:cNvCxnSpPr>
          <p:nvPr/>
        </p:nvCxnSpPr>
        <p:spPr>
          <a:xfrm>
            <a:off x="6300192" y="5301208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>
            <a:stCxn id="8" idx="3"/>
            <a:endCxn id="13" idx="1"/>
          </p:cNvCxnSpPr>
          <p:nvPr/>
        </p:nvCxnSpPr>
        <p:spPr>
          <a:xfrm flipV="1">
            <a:off x="4283968" y="2456892"/>
            <a:ext cx="648072" cy="9361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>
            <a:stCxn id="8" idx="3"/>
            <a:endCxn id="14" idx="1"/>
          </p:cNvCxnSpPr>
          <p:nvPr/>
        </p:nvCxnSpPr>
        <p:spPr>
          <a:xfrm flipV="1">
            <a:off x="4283968" y="3356992"/>
            <a:ext cx="648072" cy="360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>
            <a:stCxn id="10" idx="3"/>
            <a:endCxn id="15" idx="1"/>
          </p:cNvCxnSpPr>
          <p:nvPr/>
        </p:nvCxnSpPr>
        <p:spPr>
          <a:xfrm>
            <a:off x="4283968" y="4185084"/>
            <a:ext cx="648072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>
            <a:stCxn id="10" idx="3"/>
            <a:endCxn id="17" idx="1"/>
          </p:cNvCxnSpPr>
          <p:nvPr/>
        </p:nvCxnSpPr>
        <p:spPr>
          <a:xfrm>
            <a:off x="4283968" y="4185084"/>
            <a:ext cx="648072" cy="15841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178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en-US" altLang="zh-CN" dirty="0" smtClean="0"/>
              <a:t>LP-based refinement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781128"/>
          </a:xfrm>
        </p:spPr>
        <p:txBody>
          <a:bodyPr/>
          <a:lstStyle/>
          <a:p>
            <a:r>
              <a:rPr lang="en-US" altLang="zh-CN" dirty="0" smtClean="0"/>
              <a:t>Refinement</a:t>
            </a:r>
          </a:p>
          <a:p>
            <a:pPr lvl="1"/>
            <a:r>
              <a:rPr lang="en-US" altLang="zh-CN" dirty="0" smtClean="0"/>
              <a:t>Enumerate different coloring solutions for one standard cell type</a:t>
            </a:r>
          </a:p>
          <a:p>
            <a:pPr lvl="1"/>
            <a:r>
              <a:rPr lang="en-US" altLang="zh-CN" dirty="0" smtClean="0"/>
              <a:t>Other types’ coloring solutions are </a:t>
            </a:r>
            <a:r>
              <a:rPr lang="en-US" altLang="zh-CN" dirty="0" smtClean="0"/>
              <a:t>fixed</a:t>
            </a:r>
          </a:p>
          <a:p>
            <a:pPr lvl="1"/>
            <a:r>
              <a:rPr lang="en-US" altLang="zh-CN" dirty="0" smtClean="0"/>
              <a:t>The</a:t>
            </a:r>
            <a:r>
              <a:rPr lang="en-US" altLang="zh-CN" dirty="0" smtClean="0"/>
              <a:t> coloring solution of each cell is determined</a:t>
            </a:r>
            <a:endParaRPr lang="en-US" altLang="zh-CN" dirty="0"/>
          </a:p>
          <a:p>
            <a:pPr lvl="2"/>
            <a:r>
              <a:rPr lang="en-US" altLang="zh-CN" dirty="0" smtClean="0"/>
              <a:t>Minimizing</a:t>
            </a:r>
            <a:r>
              <a:rPr lang="en-US" altLang="zh-CN" dirty="0" smtClean="0"/>
              <a:t> total cell displacement can be formulated as a</a:t>
            </a:r>
            <a:r>
              <a:rPr lang="en-US" altLang="zh-CN" dirty="0" smtClean="0"/>
              <a:t> </a:t>
            </a:r>
            <a:r>
              <a:rPr lang="en-US" altLang="zh-CN" dirty="0" smtClean="0"/>
              <a:t>linear programming</a:t>
            </a:r>
          </a:p>
          <a:p>
            <a:endParaRPr lang="zh-CN" alt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27</a:t>
            </a:fld>
            <a:endParaRPr lang="zh-CN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15173"/>
            <a:ext cx="7715200" cy="7060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28</a:t>
            </a:fld>
            <a:endParaRPr lang="zh-CN" alt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681229"/>
              </p:ext>
            </p:extLst>
          </p:nvPr>
        </p:nvGraphicFramePr>
        <p:xfrm>
          <a:off x="1115616" y="1124744"/>
          <a:ext cx="7848873" cy="46965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3175"/>
                <a:gridCol w="686986"/>
                <a:gridCol w="1008111"/>
                <a:gridCol w="720080"/>
                <a:gridCol w="720080"/>
                <a:gridCol w="648073"/>
                <a:gridCol w="950128"/>
                <a:gridCol w="787413"/>
                <a:gridCol w="915377"/>
                <a:gridCol w="659450"/>
              </a:tblGrid>
              <a:tr h="581784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case</a:t>
                      </a:r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MILP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Heuristic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708663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Disp</a:t>
                      </a:r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(E5)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#</a:t>
                      </a:r>
                    </a:p>
                    <a:p>
                      <a:pPr algn="ctr"/>
                      <a:r>
                        <a:rPr lang="en-US" dirty="0" smtClean="0"/>
                        <a:t>conflict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#</a:t>
                      </a:r>
                    </a:p>
                    <a:p>
                      <a:pPr algn="ctr"/>
                      <a:r>
                        <a:rPr lang="en-US" dirty="0" smtClean="0"/>
                        <a:t>stitch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Time</a:t>
                      </a:r>
                    </a:p>
                    <a:p>
                      <a:pPr algn="ctr"/>
                      <a:r>
                        <a:rPr lang="en-US" dirty="0" smtClean="0"/>
                        <a:t>(s)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Disp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#</a:t>
                      </a:r>
                    </a:p>
                    <a:p>
                      <a:pPr algn="ctr"/>
                      <a:r>
                        <a:rPr lang="en-US" dirty="0" smtClean="0"/>
                        <a:t>conflict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#</a:t>
                      </a:r>
                    </a:p>
                    <a:p>
                      <a:pPr algn="ctr"/>
                      <a:r>
                        <a:rPr lang="en-US" dirty="0" smtClean="0"/>
                        <a:t>stitch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WL increase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Time</a:t>
                      </a:r>
                    </a:p>
                    <a:p>
                      <a:pPr algn="ctr"/>
                      <a:r>
                        <a:rPr lang="en-US" dirty="0" smtClean="0"/>
                        <a:t>(s)</a:t>
                      </a:r>
                      <a:endParaRPr lang="en-US" dirty="0"/>
                    </a:p>
                  </a:txBody>
                  <a:tcPr/>
                </a:tc>
              </a:tr>
              <a:tr h="3040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alu70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610</a:t>
                      </a:r>
                    </a:p>
                    <a:p>
                      <a:pPr algn="ctr"/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28346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byp70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</a:tr>
              <a:tr h="28346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div70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</a:tr>
              <a:tr h="28346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ecc70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28346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efc70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28346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ctl70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28346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top70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326</a:t>
                      </a:r>
                      <a:endParaRPr lang="en-US" dirty="0"/>
                    </a:p>
                  </a:txBody>
                  <a:tcPr/>
                </a:tc>
              </a:tr>
              <a:tr h="28346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0.97</a:t>
                      </a:r>
                      <a:endParaRPr lang="en-US" dirty="0"/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207</a:t>
                      </a:r>
                      <a:endParaRPr lang="en-US" dirty="0"/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0.8%</a:t>
                      </a:r>
                      <a:endParaRPr lang="en-US" dirty="0"/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1122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en-US" altLang="zh-CN" dirty="0" smtClean="0"/>
              <a:t>Conclusions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/>
          <a:lstStyle/>
          <a:p>
            <a:r>
              <a:rPr lang="en-US" altLang="zh-CN" dirty="0" smtClean="0"/>
              <a:t>Formulate a new TPL optimization problem considering TPL coloring constraints </a:t>
            </a:r>
          </a:p>
          <a:p>
            <a:r>
              <a:rPr lang="en-US" altLang="zh-CN" dirty="0" smtClean="0"/>
              <a:t>Prove this new problem is NP-complete</a:t>
            </a:r>
          </a:p>
          <a:p>
            <a:r>
              <a:rPr lang="en-US" altLang="zh-CN" dirty="0" smtClean="0"/>
              <a:t>Propose a MILP formulation </a:t>
            </a:r>
          </a:p>
          <a:p>
            <a:r>
              <a:rPr lang="en-US" altLang="zh-CN" dirty="0" smtClean="0"/>
              <a:t>Propose an effective heuristic method</a:t>
            </a: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29</a:t>
            </a:fld>
            <a:endParaRPr lang="zh-CN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30292"/>
            <a:ext cx="7818072" cy="1143000"/>
          </a:xfrm>
        </p:spPr>
        <p:txBody>
          <a:bodyPr/>
          <a:lstStyle/>
          <a:p>
            <a:r>
              <a:rPr lang="en-US" altLang="zh-CN" dirty="0" smtClean="0"/>
              <a:t>Background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4400" y="1196752"/>
            <a:ext cx="8229600" cy="5517232"/>
          </a:xfrm>
        </p:spPr>
        <p:txBody>
          <a:bodyPr>
            <a:normAutofit/>
          </a:bodyPr>
          <a:lstStyle/>
          <a:p>
            <a:r>
              <a:rPr lang="en-US" altLang="zh-CN" sz="2800" dirty="0" smtClean="0"/>
              <a:t>Triple patterning lithography(TPL)</a:t>
            </a:r>
          </a:p>
          <a:p>
            <a:pPr lvl="1" algn="just"/>
            <a:r>
              <a:rPr lang="en-US" altLang="zh-CN" sz="2600" dirty="0" smtClean="0"/>
              <a:t>One of the most promising lithography technologies to sub 14-nm design</a:t>
            </a:r>
          </a:p>
          <a:p>
            <a:pPr lvl="1" algn="just"/>
            <a:r>
              <a:rPr lang="en-US" altLang="zh-CN" sz="2600" dirty="0" smtClean="0"/>
              <a:t>Layout is  partitioned into three masks</a:t>
            </a:r>
          </a:p>
          <a:p>
            <a:pPr lvl="1" algn="just"/>
            <a:endParaRPr lang="en-US" altLang="zh-CN" sz="2600" dirty="0" smtClean="0"/>
          </a:p>
          <a:p>
            <a:pPr lvl="1" algn="just"/>
            <a:endParaRPr lang="en-US" altLang="zh-CN" sz="2400" dirty="0" smtClean="0"/>
          </a:p>
          <a:p>
            <a:pPr lvl="1" algn="just"/>
            <a:endParaRPr lang="en-US" altLang="zh-CN" sz="2400" dirty="0" smtClean="0"/>
          </a:p>
          <a:p>
            <a:pPr lvl="1" algn="just"/>
            <a:endParaRPr lang="en-US" altLang="zh-CN" sz="2400" dirty="0" smtClean="0"/>
          </a:p>
          <a:p>
            <a:pPr lvl="1" algn="just"/>
            <a:endParaRPr lang="en-US" altLang="zh-CN" sz="2400" dirty="0" smtClean="0"/>
          </a:p>
          <a:p>
            <a:pPr lvl="1" algn="just">
              <a:buNone/>
            </a:pPr>
            <a:endParaRPr lang="en-US" altLang="zh-CN" sz="2400" dirty="0" smtClean="0"/>
          </a:p>
          <a:p>
            <a:pPr lvl="1" algn="just">
              <a:buNone/>
            </a:pPr>
            <a:r>
              <a:rPr lang="en-US" altLang="zh-CN" sz="2400" dirty="0" smtClean="0"/>
              <a:t>     </a:t>
            </a:r>
            <a:endParaRPr lang="en-US" altLang="zh-CN" sz="2400" dirty="0" smtClean="0"/>
          </a:p>
          <a:p>
            <a:pPr lvl="1" algn="just">
              <a:buNone/>
            </a:pPr>
            <a:r>
              <a:rPr lang="en-US" altLang="zh-CN" sz="2400" dirty="0"/>
              <a:t> </a:t>
            </a:r>
            <a:r>
              <a:rPr lang="en-US" altLang="zh-CN" sz="2400" dirty="0" smtClean="0"/>
              <a:t>  </a:t>
            </a:r>
            <a:r>
              <a:rPr lang="en-US" altLang="zh-CN" sz="2400" dirty="0" smtClean="0"/>
              <a:t>   Layout             2</a:t>
            </a:r>
            <a:r>
              <a:rPr lang="en-US" altLang="zh-CN" sz="2400" dirty="0" smtClean="0"/>
              <a:t>-color solution        3-color solution</a:t>
            </a:r>
          </a:p>
          <a:p>
            <a:pPr lvl="1" algn="just"/>
            <a:endParaRPr lang="en-US" altLang="zh-CN" sz="2400" dirty="0" smtClean="0"/>
          </a:p>
          <a:p>
            <a:pPr lvl="1" algn="just"/>
            <a:endParaRPr lang="en-US" altLang="zh-CN" sz="2400" dirty="0" smtClean="0"/>
          </a:p>
          <a:p>
            <a:pPr lvl="1" algn="just"/>
            <a:endParaRPr lang="en-US" altLang="zh-CN" sz="2400" dirty="0" smtClean="0"/>
          </a:p>
          <a:p>
            <a:pPr lvl="1" algn="just"/>
            <a:endParaRPr lang="en-US" altLang="zh-CN" sz="2400" dirty="0" smtClean="0"/>
          </a:p>
          <a:p>
            <a:pPr lvl="1" algn="just"/>
            <a:endParaRPr lang="en-US" altLang="zh-CN" sz="2400" dirty="0" smtClean="0"/>
          </a:p>
          <a:p>
            <a:pPr lvl="1" algn="just"/>
            <a:endParaRPr lang="en-US" altLang="zh-CN" sz="2400" dirty="0" smtClean="0"/>
          </a:p>
          <a:p>
            <a:pPr lvl="1" algn="just"/>
            <a:endParaRPr lang="zh-CN" alt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1835696" y="3789040"/>
            <a:ext cx="216024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2339752" y="3789040"/>
            <a:ext cx="21602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843808" y="3789040"/>
            <a:ext cx="216024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2339752" y="5085184"/>
            <a:ext cx="21602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4211960" y="3789040"/>
            <a:ext cx="216024" cy="22322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4716016" y="3789040"/>
            <a:ext cx="216024" cy="86409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4716016" y="5085184"/>
            <a:ext cx="207640" cy="93610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5220072" y="3789040"/>
            <a:ext cx="216024" cy="22322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箭头连接符 14"/>
          <p:cNvCxnSpPr>
            <a:stCxn id="11" idx="2"/>
            <a:endCxn id="12" idx="0"/>
          </p:cNvCxnSpPr>
          <p:nvPr/>
        </p:nvCxnSpPr>
        <p:spPr>
          <a:xfrm flipH="1">
            <a:off x="4819836" y="4653136"/>
            <a:ext cx="4192" cy="432048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6732240" y="3789040"/>
            <a:ext cx="216024" cy="22322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/>
          <p:cNvSpPr/>
          <p:nvPr/>
        </p:nvSpPr>
        <p:spPr>
          <a:xfrm>
            <a:off x="7236296" y="3789040"/>
            <a:ext cx="216024" cy="86409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7236296" y="5085184"/>
            <a:ext cx="207640" cy="93610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7740352" y="3789040"/>
            <a:ext cx="216024" cy="22322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en-US" dirty="0" smtClean="0"/>
              <a:t>Q &amp;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4545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/>
          <a:lstStyle/>
          <a:p>
            <a:r>
              <a:rPr lang="en-US" altLang="zh-CN" dirty="0" smtClean="0"/>
              <a:t>Previous works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1412776"/>
            <a:ext cx="7787208" cy="5112568"/>
          </a:xfrm>
        </p:spPr>
        <p:txBody>
          <a:bodyPr>
            <a:normAutofit/>
          </a:bodyPr>
          <a:lstStyle/>
          <a:p>
            <a:r>
              <a:rPr lang="en-US" altLang="zh-CN" sz="2800" dirty="0" smtClean="0"/>
              <a:t>TPL layout decomposition</a:t>
            </a:r>
          </a:p>
          <a:p>
            <a:pPr lvl="1"/>
            <a:r>
              <a:rPr lang="en-US" altLang="zh-CN" sz="2600" dirty="0" smtClean="0"/>
              <a:t>General layout (2-D)</a:t>
            </a:r>
          </a:p>
          <a:p>
            <a:pPr lvl="2"/>
            <a:r>
              <a:rPr lang="en-US" altLang="zh-CN" dirty="0" smtClean="0"/>
              <a:t>E.g. Yu  </a:t>
            </a:r>
            <a:r>
              <a:rPr lang="en-US" altLang="zh-CN" dirty="0" smtClean="0"/>
              <a:t>et</a:t>
            </a:r>
            <a:r>
              <a:rPr lang="en-US" altLang="zh-CN" dirty="0" smtClean="0"/>
              <a:t> </a:t>
            </a:r>
            <a:r>
              <a:rPr lang="en-US" altLang="zh-CN" dirty="0" smtClean="0"/>
              <a:t>al</a:t>
            </a:r>
            <a:r>
              <a:rPr lang="en-US" altLang="zh-CN" dirty="0" smtClean="0"/>
              <a:t>.</a:t>
            </a:r>
            <a:r>
              <a:rPr lang="en-US" altLang="zh-CN" dirty="0" smtClean="0"/>
              <a:t> </a:t>
            </a:r>
            <a:r>
              <a:rPr lang="en-US" altLang="zh-CN" dirty="0" smtClean="0"/>
              <a:t>(ICCAD 12’, 14’),  </a:t>
            </a:r>
            <a:r>
              <a:rPr lang="en-US" altLang="zh-CN" dirty="0" err="1" smtClean="0"/>
              <a:t>Kuang</a:t>
            </a:r>
            <a:r>
              <a:rPr lang="en-US" altLang="zh-CN" dirty="0" smtClean="0"/>
              <a:t>  </a:t>
            </a:r>
            <a:r>
              <a:rPr lang="en-US" altLang="zh-CN" dirty="0" smtClean="0"/>
              <a:t>et</a:t>
            </a:r>
            <a:r>
              <a:rPr lang="zh-CN" altLang="en-US" dirty="0" smtClean="0"/>
              <a:t> </a:t>
            </a:r>
            <a:r>
              <a:rPr lang="en-US" altLang="zh-CN" dirty="0" smtClean="0"/>
              <a:t>al</a:t>
            </a:r>
            <a:r>
              <a:rPr lang="en-US" altLang="zh-CN" dirty="0" smtClean="0"/>
              <a:t>.</a:t>
            </a:r>
            <a:r>
              <a:rPr lang="en-US" altLang="zh-CN" dirty="0" smtClean="0"/>
              <a:t> </a:t>
            </a:r>
            <a:r>
              <a:rPr lang="en-US" altLang="zh-CN" dirty="0" smtClean="0"/>
              <a:t>(DAC’13)</a:t>
            </a:r>
          </a:p>
          <a:p>
            <a:pPr lvl="1"/>
            <a:r>
              <a:rPr lang="en-US" altLang="zh-CN" sz="2600" dirty="0" smtClean="0"/>
              <a:t>Standard cell based layout (1-D)</a:t>
            </a:r>
          </a:p>
          <a:p>
            <a:pPr lvl="2"/>
            <a:r>
              <a:rPr lang="en-US" altLang="zh-CN" dirty="0" smtClean="0"/>
              <a:t>E.g. </a:t>
            </a:r>
            <a:r>
              <a:rPr lang="en-US" altLang="zh-CN" dirty="0" err="1" smtClean="0"/>
              <a:t>Tian</a:t>
            </a:r>
            <a:r>
              <a:rPr lang="en-US" altLang="zh-CN" dirty="0" smtClean="0"/>
              <a:t> </a:t>
            </a:r>
            <a:r>
              <a:rPr lang="en-US" altLang="zh-CN" dirty="0" smtClean="0"/>
              <a:t>et</a:t>
            </a:r>
            <a:r>
              <a:rPr lang="zh-CN" altLang="en-US" dirty="0" smtClean="0"/>
              <a:t> </a:t>
            </a:r>
            <a:r>
              <a:rPr lang="en-US" altLang="zh-CN" dirty="0" smtClean="0"/>
              <a:t>al</a:t>
            </a:r>
            <a:r>
              <a:rPr lang="en-US" altLang="zh-CN" dirty="0" smtClean="0"/>
              <a:t>.</a:t>
            </a:r>
            <a:r>
              <a:rPr lang="en-US" altLang="zh-CN" dirty="0" smtClean="0"/>
              <a:t> </a:t>
            </a:r>
            <a:r>
              <a:rPr lang="en-US" altLang="zh-CN" dirty="0" smtClean="0"/>
              <a:t>(ICCAD’12)</a:t>
            </a:r>
          </a:p>
          <a:p>
            <a:r>
              <a:rPr lang="en-US" altLang="zh-CN" sz="2800" dirty="0" smtClean="0"/>
              <a:t>TPL-aware detailed </a:t>
            </a:r>
            <a:r>
              <a:rPr lang="en-US" altLang="zh-CN" sz="2800" dirty="0" smtClean="0"/>
              <a:t>placement</a:t>
            </a:r>
          </a:p>
          <a:p>
            <a:pPr lvl="1"/>
            <a:r>
              <a:rPr lang="en-US" altLang="zh-CN" sz="2600" dirty="0" smtClean="0"/>
              <a:t>L</a:t>
            </a:r>
            <a:r>
              <a:rPr lang="en-US" altLang="zh-CN" sz="2600" dirty="0" smtClean="0"/>
              <a:t>ayout is allowed to modified </a:t>
            </a:r>
            <a:endParaRPr lang="en-US" altLang="zh-CN" sz="2600" dirty="0" smtClean="0"/>
          </a:p>
          <a:p>
            <a:pPr lvl="1"/>
            <a:r>
              <a:rPr lang="en-US" altLang="zh-CN" sz="2600" dirty="0" smtClean="0"/>
              <a:t>Standard cell based  </a:t>
            </a:r>
          </a:p>
          <a:p>
            <a:pPr lvl="2"/>
            <a:r>
              <a:rPr lang="en-US" altLang="zh-CN" dirty="0" smtClean="0"/>
              <a:t>E.g.  Yu </a:t>
            </a:r>
            <a:r>
              <a:rPr lang="en-US" altLang="zh-CN" dirty="0" smtClean="0"/>
              <a:t>et</a:t>
            </a:r>
            <a:r>
              <a:rPr lang="zh-CN" altLang="en-US" dirty="0" smtClean="0"/>
              <a:t> </a:t>
            </a:r>
            <a:r>
              <a:rPr lang="en-US" altLang="zh-CN" dirty="0" smtClean="0"/>
              <a:t>al</a:t>
            </a:r>
            <a:r>
              <a:rPr lang="en-US" altLang="zh-CN" dirty="0" smtClean="0"/>
              <a:t>.</a:t>
            </a:r>
            <a:r>
              <a:rPr lang="en-US" altLang="zh-CN" dirty="0" smtClean="0"/>
              <a:t> </a:t>
            </a:r>
            <a:r>
              <a:rPr lang="en-US" altLang="zh-CN" dirty="0" smtClean="0"/>
              <a:t>(ICCAD’13),  </a:t>
            </a:r>
            <a:r>
              <a:rPr lang="en-US" altLang="zh-CN" dirty="0" err="1" smtClean="0"/>
              <a:t>Kuang</a:t>
            </a:r>
            <a:r>
              <a:rPr lang="en-US" altLang="zh-CN" dirty="0" smtClean="0"/>
              <a:t> </a:t>
            </a:r>
            <a:r>
              <a:rPr lang="en-US" altLang="zh-CN" dirty="0" smtClean="0"/>
              <a:t>et</a:t>
            </a:r>
            <a:r>
              <a:rPr lang="zh-CN" altLang="en-US" dirty="0" smtClean="0"/>
              <a:t> </a:t>
            </a:r>
            <a:r>
              <a:rPr lang="en-US" altLang="zh-CN" dirty="0" smtClean="0"/>
              <a:t>al</a:t>
            </a:r>
            <a:r>
              <a:rPr lang="en-US" altLang="zh-CN" dirty="0" smtClean="0"/>
              <a:t>.</a:t>
            </a:r>
            <a:r>
              <a:rPr lang="en-US" altLang="zh-CN" dirty="0" smtClean="0"/>
              <a:t> </a:t>
            </a:r>
            <a:r>
              <a:rPr lang="en-US" altLang="zh-CN" dirty="0" smtClean="0"/>
              <a:t>(ICCAD’14),  </a:t>
            </a:r>
            <a:r>
              <a:rPr lang="en-US" altLang="zh-CN" dirty="0" err="1" smtClean="0"/>
              <a:t>Tian</a:t>
            </a:r>
            <a:r>
              <a:rPr lang="en-US" altLang="zh-CN" dirty="0" smtClean="0"/>
              <a:t> </a:t>
            </a:r>
            <a:r>
              <a:rPr lang="en-US" altLang="zh-CN" dirty="0" smtClean="0"/>
              <a:t>et</a:t>
            </a:r>
            <a:r>
              <a:rPr lang="zh-CN" altLang="en-US" dirty="0" smtClean="0"/>
              <a:t> </a:t>
            </a:r>
            <a:r>
              <a:rPr lang="en-US" altLang="zh-CN" dirty="0" smtClean="0"/>
              <a:t>al</a:t>
            </a:r>
            <a:r>
              <a:rPr lang="en-US" altLang="zh-CN" dirty="0" smtClean="0"/>
              <a:t>.</a:t>
            </a:r>
            <a:r>
              <a:rPr lang="en-US" altLang="zh-CN" dirty="0" smtClean="0"/>
              <a:t> </a:t>
            </a:r>
            <a:r>
              <a:rPr lang="en-US" altLang="zh-CN" dirty="0" smtClean="0"/>
              <a:t>(ICCAD’14)</a:t>
            </a:r>
          </a:p>
          <a:p>
            <a:pPr lvl="1"/>
            <a:endParaRPr lang="en-US" altLang="zh-CN" sz="2400" dirty="0" smtClean="0"/>
          </a:p>
          <a:p>
            <a:pPr lvl="1"/>
            <a:endParaRPr lang="en-US" altLang="zh-CN" sz="2400" dirty="0" smtClean="0"/>
          </a:p>
          <a:p>
            <a:pPr lvl="1"/>
            <a:endParaRPr lang="en-US" altLang="zh-CN" sz="2400" dirty="0" smtClean="0"/>
          </a:p>
          <a:p>
            <a:pPr lvl="1"/>
            <a:endParaRPr lang="en-US" altLang="zh-CN" sz="2400" dirty="0" smtClean="0"/>
          </a:p>
          <a:p>
            <a:pPr lvl="1"/>
            <a:endParaRPr lang="en-US" altLang="zh-CN" sz="2400" dirty="0" smtClean="0"/>
          </a:p>
          <a:p>
            <a:pPr lvl="1">
              <a:buNone/>
            </a:pPr>
            <a:endParaRPr lang="en-US" altLang="zh-CN" sz="2400" dirty="0" smtClean="0"/>
          </a:p>
          <a:p>
            <a:pPr lvl="1">
              <a:buNone/>
            </a:pPr>
            <a:endParaRPr lang="en-US" altLang="zh-CN" sz="2000" dirty="0" smtClean="0"/>
          </a:p>
          <a:p>
            <a:pPr lvl="1">
              <a:buNone/>
            </a:pPr>
            <a:endParaRPr lang="en-US" altLang="zh-CN" sz="2000" dirty="0" smtClean="0"/>
          </a:p>
          <a:p>
            <a:pPr lvl="1">
              <a:buNone/>
            </a:pPr>
            <a:endParaRPr lang="en-US" altLang="zh-CN" sz="1800" dirty="0" smtClean="0"/>
          </a:p>
          <a:p>
            <a:pPr lvl="1">
              <a:buNone/>
            </a:pPr>
            <a:endParaRPr lang="en-US" altLang="zh-CN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F</a:t>
            </a:r>
            <a:r>
              <a:rPr lang="en-US" altLang="zh-CN" dirty="0" smtClean="0"/>
              <a:t>low </a:t>
            </a:r>
            <a:r>
              <a:rPr lang="en-US" altLang="zh-CN" dirty="0" smtClean="0"/>
              <a:t>of TPL-aware detailed placement</a:t>
            </a:r>
            <a:endParaRPr lang="zh-CN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  <p:sp>
        <p:nvSpPr>
          <p:cNvPr id="4" name="流程图: 过程 3"/>
          <p:cNvSpPr/>
          <p:nvPr/>
        </p:nvSpPr>
        <p:spPr>
          <a:xfrm>
            <a:off x="1403648" y="1844824"/>
            <a:ext cx="3096344" cy="72008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000" dirty="0" smtClean="0"/>
              <a:t>Build coloring solutions for each type of standard cells </a:t>
            </a:r>
            <a:endParaRPr lang="zh-CN" altLang="en-US" sz="2000" dirty="0"/>
          </a:p>
        </p:txBody>
      </p:sp>
      <p:sp>
        <p:nvSpPr>
          <p:cNvPr id="5" name="流程图: 过程 4"/>
          <p:cNvSpPr/>
          <p:nvPr/>
        </p:nvSpPr>
        <p:spPr>
          <a:xfrm>
            <a:off x="1403648" y="3140968"/>
            <a:ext cx="3096344" cy="936104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000" dirty="0" smtClean="0"/>
              <a:t>Build a look-up table to find the minimal </a:t>
            </a:r>
            <a:r>
              <a:rPr lang="en-US" altLang="zh-CN" sz="2000" dirty="0" smtClean="0"/>
              <a:t>extra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space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between </a:t>
            </a:r>
            <a:r>
              <a:rPr lang="en-US" altLang="zh-CN" sz="2000" dirty="0" smtClean="0"/>
              <a:t>two standard cells</a:t>
            </a:r>
            <a:endParaRPr lang="zh-CN" altLang="en-US" sz="2000" dirty="0"/>
          </a:p>
        </p:txBody>
      </p:sp>
      <p:sp>
        <p:nvSpPr>
          <p:cNvPr id="6" name="流程图: 过程 5"/>
          <p:cNvSpPr/>
          <p:nvPr/>
        </p:nvSpPr>
        <p:spPr>
          <a:xfrm>
            <a:off x="1403648" y="4653136"/>
            <a:ext cx="3096344" cy="1008112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000" dirty="0" smtClean="0"/>
              <a:t>Co-optimize detailed placement and TPL conflicts, and stitches</a:t>
            </a:r>
            <a:endParaRPr lang="zh-CN" altLang="en-US" sz="2000" dirty="0"/>
          </a:p>
        </p:txBody>
      </p:sp>
      <p:cxnSp>
        <p:nvCxnSpPr>
          <p:cNvPr id="8" name="直接箭头连接符 7"/>
          <p:cNvCxnSpPr>
            <a:stCxn id="4" idx="2"/>
            <a:endCxn id="5" idx="0"/>
          </p:cNvCxnSpPr>
          <p:nvPr/>
        </p:nvCxnSpPr>
        <p:spPr>
          <a:xfrm>
            <a:off x="2951820" y="2564904"/>
            <a:ext cx="0" cy="57606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>
            <a:stCxn id="5" idx="2"/>
            <a:endCxn id="6" idx="0"/>
          </p:cNvCxnSpPr>
          <p:nvPr/>
        </p:nvCxnSpPr>
        <p:spPr>
          <a:xfrm>
            <a:off x="2951820" y="4077072"/>
            <a:ext cx="0" cy="57606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流程图: 过程 10"/>
          <p:cNvSpPr/>
          <p:nvPr/>
        </p:nvSpPr>
        <p:spPr>
          <a:xfrm>
            <a:off x="5220072" y="4437112"/>
            <a:ext cx="2232248" cy="36004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Cell shifting</a:t>
            </a:r>
            <a:endParaRPr lang="zh-CN" altLang="en-US" dirty="0"/>
          </a:p>
        </p:txBody>
      </p:sp>
      <p:sp>
        <p:nvSpPr>
          <p:cNvPr id="12" name="流程图: 过程 11"/>
          <p:cNvSpPr/>
          <p:nvPr/>
        </p:nvSpPr>
        <p:spPr>
          <a:xfrm>
            <a:off x="5220072" y="5013176"/>
            <a:ext cx="2232248" cy="36004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Cell flipping</a:t>
            </a:r>
            <a:endParaRPr lang="zh-CN" altLang="en-US" dirty="0"/>
          </a:p>
        </p:txBody>
      </p:sp>
      <p:sp>
        <p:nvSpPr>
          <p:cNvPr id="13" name="流程图: 过程 12"/>
          <p:cNvSpPr/>
          <p:nvPr/>
        </p:nvSpPr>
        <p:spPr>
          <a:xfrm>
            <a:off x="5220072" y="5589240"/>
            <a:ext cx="2232248" cy="36004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Cell swapping</a:t>
            </a:r>
            <a:endParaRPr lang="zh-CN" altLang="en-US" dirty="0"/>
          </a:p>
        </p:txBody>
      </p:sp>
      <p:sp>
        <p:nvSpPr>
          <p:cNvPr id="14" name="左中括号 13"/>
          <p:cNvSpPr/>
          <p:nvPr/>
        </p:nvSpPr>
        <p:spPr>
          <a:xfrm>
            <a:off x="4860032" y="4437112"/>
            <a:ext cx="288032" cy="1440160"/>
          </a:xfrm>
          <a:prstGeom prst="leftBracket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直接连接符 15"/>
          <p:cNvCxnSpPr>
            <a:stCxn id="6" idx="3"/>
            <a:endCxn id="14" idx="1"/>
          </p:cNvCxnSpPr>
          <p:nvPr/>
        </p:nvCxnSpPr>
        <p:spPr>
          <a:xfrm>
            <a:off x="4499992" y="5157192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1229606" y="148191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09520" cy="1143000"/>
          </a:xfrm>
        </p:spPr>
        <p:txBody>
          <a:bodyPr/>
          <a:lstStyle/>
          <a:p>
            <a:r>
              <a:rPr lang="en-US" altLang="zh-CN" dirty="0" smtClean="0"/>
              <a:t>Coloring constraint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1484784"/>
            <a:ext cx="7715200" cy="4968552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r>
              <a:rPr lang="en-US" altLang="zh-CN" sz="3300" dirty="0" smtClean="0"/>
              <a:t>The standard cells of the same type use the same coloring </a:t>
            </a:r>
            <a:r>
              <a:rPr lang="en-US" altLang="zh-CN" sz="3300" dirty="0" smtClean="0"/>
              <a:t>solution  </a:t>
            </a:r>
            <a:r>
              <a:rPr lang="en-US" altLang="zh-CN" sz="3300" dirty="0" smtClean="0"/>
              <a:t>(</a:t>
            </a:r>
            <a:r>
              <a:rPr lang="en-US" altLang="zh-CN" sz="3300" dirty="0" err="1" smtClean="0"/>
              <a:t>Tian</a:t>
            </a:r>
            <a:r>
              <a:rPr lang="en-US" altLang="zh-CN" sz="3300" dirty="0" smtClean="0"/>
              <a:t> </a:t>
            </a:r>
            <a:r>
              <a:rPr lang="en-US" altLang="zh-CN" sz="3300" dirty="0" smtClean="0"/>
              <a:t>et</a:t>
            </a:r>
            <a:r>
              <a:rPr lang="en-US" altLang="zh-CN" sz="3300" dirty="0" smtClean="0"/>
              <a:t> </a:t>
            </a:r>
            <a:r>
              <a:rPr lang="en-US" altLang="zh-CN" sz="3300" dirty="0" smtClean="0"/>
              <a:t>al</a:t>
            </a:r>
            <a:r>
              <a:rPr lang="en-US" altLang="zh-CN" sz="3300" dirty="0" smtClean="0"/>
              <a:t>.</a:t>
            </a:r>
            <a:r>
              <a:rPr lang="en-US" altLang="zh-CN" sz="3300" dirty="0" smtClean="0"/>
              <a:t> </a:t>
            </a:r>
            <a:r>
              <a:rPr lang="en-US" altLang="zh-CN" sz="3300" dirty="0" smtClean="0"/>
              <a:t>ICCAD’</a:t>
            </a:r>
            <a:r>
              <a:rPr lang="en-US" altLang="zh-CN" sz="3300" dirty="0" smtClean="0"/>
              <a:t>13</a:t>
            </a:r>
            <a:r>
              <a:rPr lang="en-US" altLang="zh-CN" dirty="0" smtClean="0"/>
              <a:t>)</a:t>
            </a:r>
            <a:endParaRPr lang="en-US" altLang="zh-CN" dirty="0" smtClean="0"/>
          </a:p>
          <a:p>
            <a:pPr lvl="1"/>
            <a:r>
              <a:rPr lang="en-US" altLang="zh-CN" sz="3200" dirty="0" smtClean="0"/>
              <a:t>Standard cells of the same type eventually have similar physical and electrical </a:t>
            </a:r>
            <a:r>
              <a:rPr lang="en-US" altLang="zh-CN" sz="3200" dirty="0" smtClean="0"/>
              <a:t>characteristics.</a:t>
            </a:r>
            <a:endParaRPr lang="en-US" altLang="zh-CN" sz="3200" dirty="0" smtClean="0"/>
          </a:p>
          <a:p>
            <a:pPr lvl="1"/>
            <a:r>
              <a:rPr lang="en-US" altLang="zh-CN" sz="3200" dirty="0" smtClean="0"/>
              <a:t>Minimize the impact of process variation</a:t>
            </a:r>
          </a:p>
          <a:p>
            <a:pPr lvl="1">
              <a:buNone/>
            </a:pPr>
            <a:endParaRPr lang="en-US" altLang="zh-CN" sz="3200" dirty="0" smtClean="0"/>
          </a:p>
          <a:p>
            <a:pPr lvl="1">
              <a:buNone/>
            </a:pPr>
            <a:endParaRPr lang="en-US" altLang="zh-CN" sz="3200" dirty="0" smtClean="0"/>
          </a:p>
          <a:p>
            <a:pPr lvl="1">
              <a:buNone/>
            </a:pPr>
            <a:r>
              <a:rPr lang="en-US" altLang="zh-CN" sz="3200" dirty="0" smtClean="0"/>
              <a:t>          </a:t>
            </a:r>
            <a:r>
              <a:rPr lang="en-US" altLang="zh-CN" sz="3200" dirty="0" smtClean="0"/>
              <a:t>   </a:t>
            </a:r>
            <a:r>
              <a:rPr lang="en-US" altLang="zh-CN" sz="2400" dirty="0" smtClean="0"/>
              <a:t>(a) without coloring constraint </a:t>
            </a:r>
          </a:p>
          <a:p>
            <a:pPr lvl="1">
              <a:buNone/>
            </a:pPr>
            <a:endParaRPr lang="en-US" altLang="zh-CN" sz="2400" dirty="0" smtClean="0"/>
          </a:p>
          <a:p>
            <a:pPr lvl="1">
              <a:buNone/>
            </a:pPr>
            <a:endParaRPr lang="en-US" altLang="zh-CN" sz="3200" dirty="0" smtClean="0"/>
          </a:p>
          <a:p>
            <a:pPr lvl="1">
              <a:buNone/>
            </a:pPr>
            <a:r>
              <a:rPr lang="en-US" altLang="zh-CN" sz="3200" dirty="0" smtClean="0"/>
              <a:t>         </a:t>
            </a:r>
            <a:r>
              <a:rPr lang="en-US" altLang="zh-CN" sz="2400" dirty="0" smtClean="0"/>
              <a:t>      (b)  with coloring constraint</a:t>
            </a:r>
            <a:endParaRPr lang="zh-CN" altLang="en-US" sz="2400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691680" y="4221088"/>
            <a:ext cx="792088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B</a:t>
            </a:r>
            <a:endParaRPr lang="zh-CN" altLang="en-US" sz="3200" dirty="0"/>
          </a:p>
        </p:txBody>
      </p:sp>
      <p:sp>
        <p:nvSpPr>
          <p:cNvPr id="5" name="矩形 4"/>
          <p:cNvSpPr/>
          <p:nvPr/>
        </p:nvSpPr>
        <p:spPr>
          <a:xfrm>
            <a:off x="2843808" y="42210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C</a:t>
            </a:r>
            <a:endParaRPr lang="zh-CN" altLang="en-US" sz="3200" dirty="0"/>
          </a:p>
        </p:txBody>
      </p:sp>
      <p:sp>
        <p:nvSpPr>
          <p:cNvPr id="6" name="矩形 5"/>
          <p:cNvSpPr/>
          <p:nvPr/>
        </p:nvSpPr>
        <p:spPr>
          <a:xfrm>
            <a:off x="3779912" y="4221088"/>
            <a:ext cx="504056" cy="360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C</a:t>
            </a:r>
            <a:endParaRPr lang="zh-CN" altLang="en-US" sz="3200" dirty="0"/>
          </a:p>
        </p:txBody>
      </p:sp>
      <p:sp>
        <p:nvSpPr>
          <p:cNvPr id="7" name="矩形 6"/>
          <p:cNvSpPr/>
          <p:nvPr/>
        </p:nvSpPr>
        <p:spPr>
          <a:xfrm>
            <a:off x="4644008" y="4221088"/>
            <a:ext cx="792088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B</a:t>
            </a:r>
            <a:endParaRPr lang="zh-CN" altLang="en-US" sz="3200" dirty="0"/>
          </a:p>
        </p:txBody>
      </p:sp>
      <p:sp>
        <p:nvSpPr>
          <p:cNvPr id="8" name="矩形 7"/>
          <p:cNvSpPr/>
          <p:nvPr/>
        </p:nvSpPr>
        <p:spPr>
          <a:xfrm>
            <a:off x="5724128" y="4221088"/>
            <a:ext cx="792088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B</a:t>
            </a:r>
            <a:endParaRPr lang="zh-CN" altLang="en-US" sz="3200" dirty="0"/>
          </a:p>
        </p:txBody>
      </p:sp>
      <p:cxnSp>
        <p:nvCxnSpPr>
          <p:cNvPr id="9" name="直接箭头连接符 8"/>
          <p:cNvCxnSpPr>
            <a:endCxn id="5" idx="1"/>
          </p:cNvCxnSpPr>
          <p:nvPr/>
        </p:nvCxnSpPr>
        <p:spPr>
          <a:xfrm>
            <a:off x="2483768" y="4401108"/>
            <a:ext cx="36004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>
            <a:stCxn id="5" idx="3"/>
            <a:endCxn id="6" idx="1"/>
          </p:cNvCxnSpPr>
          <p:nvPr/>
        </p:nvCxnSpPr>
        <p:spPr>
          <a:xfrm>
            <a:off x="3347864" y="4401108"/>
            <a:ext cx="4320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>
            <a:stCxn id="6" idx="3"/>
            <a:endCxn id="7" idx="1"/>
          </p:cNvCxnSpPr>
          <p:nvPr/>
        </p:nvCxnSpPr>
        <p:spPr>
          <a:xfrm>
            <a:off x="4283968" y="4401108"/>
            <a:ext cx="36004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>
            <a:stCxn id="7" idx="3"/>
            <a:endCxn id="8" idx="1"/>
          </p:cNvCxnSpPr>
          <p:nvPr/>
        </p:nvCxnSpPr>
        <p:spPr>
          <a:xfrm>
            <a:off x="5436096" y="4401108"/>
            <a:ext cx="28803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/>
          <p:cNvSpPr/>
          <p:nvPr/>
        </p:nvSpPr>
        <p:spPr>
          <a:xfrm>
            <a:off x="1691680" y="5373216"/>
            <a:ext cx="792088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B</a:t>
            </a:r>
            <a:endParaRPr lang="zh-CN" altLang="en-US" sz="3200" dirty="0"/>
          </a:p>
        </p:txBody>
      </p:sp>
      <p:sp>
        <p:nvSpPr>
          <p:cNvPr id="14" name="矩形 13"/>
          <p:cNvSpPr/>
          <p:nvPr/>
        </p:nvSpPr>
        <p:spPr>
          <a:xfrm>
            <a:off x="2843808" y="537321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C</a:t>
            </a:r>
            <a:endParaRPr lang="zh-CN" altLang="en-US" sz="3200" dirty="0"/>
          </a:p>
        </p:txBody>
      </p:sp>
      <p:sp>
        <p:nvSpPr>
          <p:cNvPr id="15" name="矩形 14"/>
          <p:cNvSpPr/>
          <p:nvPr/>
        </p:nvSpPr>
        <p:spPr>
          <a:xfrm>
            <a:off x="3635896" y="537321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C</a:t>
            </a:r>
            <a:endParaRPr lang="zh-CN" altLang="en-US" sz="3200" dirty="0"/>
          </a:p>
        </p:txBody>
      </p:sp>
      <p:sp>
        <p:nvSpPr>
          <p:cNvPr id="16" name="矩形 15"/>
          <p:cNvSpPr/>
          <p:nvPr/>
        </p:nvSpPr>
        <p:spPr>
          <a:xfrm>
            <a:off x="4644008" y="5373216"/>
            <a:ext cx="792088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B</a:t>
            </a:r>
            <a:endParaRPr lang="zh-CN" altLang="en-US" sz="3200" dirty="0"/>
          </a:p>
        </p:txBody>
      </p:sp>
      <p:sp>
        <p:nvSpPr>
          <p:cNvPr id="17" name="矩形 16"/>
          <p:cNvSpPr/>
          <p:nvPr/>
        </p:nvSpPr>
        <p:spPr>
          <a:xfrm>
            <a:off x="5652120" y="5373216"/>
            <a:ext cx="792088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/>
              <a:t>B</a:t>
            </a:r>
            <a:endParaRPr lang="zh-CN" altLang="en-US" sz="3200" dirty="0"/>
          </a:p>
        </p:txBody>
      </p:sp>
      <p:cxnSp>
        <p:nvCxnSpPr>
          <p:cNvPr id="18" name="直接箭头连接符 17"/>
          <p:cNvCxnSpPr>
            <a:stCxn id="13" idx="3"/>
            <a:endCxn id="14" idx="1"/>
          </p:cNvCxnSpPr>
          <p:nvPr/>
        </p:nvCxnSpPr>
        <p:spPr>
          <a:xfrm>
            <a:off x="2483768" y="5553236"/>
            <a:ext cx="36004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>
            <a:stCxn id="14" idx="3"/>
            <a:endCxn id="15" idx="1"/>
          </p:cNvCxnSpPr>
          <p:nvPr/>
        </p:nvCxnSpPr>
        <p:spPr>
          <a:xfrm>
            <a:off x="3347864" y="5553236"/>
            <a:ext cx="28803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stCxn id="15" idx="3"/>
            <a:endCxn id="16" idx="1"/>
          </p:cNvCxnSpPr>
          <p:nvPr/>
        </p:nvCxnSpPr>
        <p:spPr>
          <a:xfrm>
            <a:off x="4139952" y="5553236"/>
            <a:ext cx="50405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>
            <a:stCxn id="16" idx="3"/>
            <a:endCxn id="17" idx="1"/>
          </p:cNvCxnSpPr>
          <p:nvPr/>
        </p:nvCxnSpPr>
        <p:spPr>
          <a:xfrm>
            <a:off x="5436096" y="5553236"/>
            <a:ext cx="21602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331640" y="4221088"/>
            <a:ext cx="5832648" cy="360040"/>
          </a:xfrm>
          <a:prstGeom prst="rect">
            <a:avLst/>
          </a:prstGeom>
          <a:solidFill>
            <a:schemeClr val="bg1">
              <a:alpha val="0"/>
            </a:schemeClr>
          </a:solidFill>
          <a:ln/>
          <a:effectLst>
            <a:outerShdw blurRad="40000" dist="23000" dir="5400000" rotWithShape="0">
              <a:srgbClr val="000000">
                <a:alpha val="3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331640" y="5373216"/>
            <a:ext cx="5832648" cy="360040"/>
          </a:xfrm>
          <a:prstGeom prst="rect">
            <a:avLst/>
          </a:prstGeom>
          <a:solidFill>
            <a:schemeClr val="bg1">
              <a:alpha val="0"/>
            </a:schemeClr>
          </a:solidFill>
          <a:ln/>
          <a:effectLst>
            <a:outerShdw blurRad="40000" dist="23000" dir="5400000" rotWithShape="0">
              <a:srgbClr val="000000">
                <a:alpha val="3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en-US" altLang="zh-CN" dirty="0" smtClean="0"/>
              <a:t>Problem definition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1484784"/>
            <a:ext cx="7725544" cy="4709120"/>
          </a:xfrm>
        </p:spPr>
        <p:txBody>
          <a:bodyPr>
            <a:normAutofit fontScale="25000" lnSpcReduction="20000"/>
          </a:bodyPr>
          <a:lstStyle/>
          <a:p>
            <a:r>
              <a:rPr lang="en-US" altLang="zh-CN" sz="11200" dirty="0" smtClean="0"/>
              <a:t>Input:</a:t>
            </a:r>
          </a:p>
          <a:p>
            <a:pPr lvl="1"/>
            <a:r>
              <a:rPr lang="en-US" altLang="zh-CN" sz="8600" dirty="0" smtClean="0"/>
              <a:t>An initial detailed placement</a:t>
            </a:r>
          </a:p>
          <a:p>
            <a:pPr lvl="1"/>
            <a:r>
              <a:rPr lang="en-US" altLang="zh-CN" sz="8600" dirty="0" smtClean="0"/>
              <a:t>A standard cell library,  each type of standard cell has a number of coloring solutions</a:t>
            </a:r>
          </a:p>
          <a:p>
            <a:r>
              <a:rPr lang="en-US" altLang="zh-CN" sz="11200" dirty="0" smtClean="0"/>
              <a:t>Output:  </a:t>
            </a:r>
          </a:p>
          <a:p>
            <a:pPr lvl="1"/>
            <a:r>
              <a:rPr lang="en-US" altLang="zh-CN" sz="8600" dirty="0" smtClean="0"/>
              <a:t>A refined detailed placement</a:t>
            </a:r>
          </a:p>
          <a:p>
            <a:pPr lvl="1"/>
            <a:r>
              <a:rPr lang="en-US" altLang="zh-CN" sz="8600" dirty="0" smtClean="0"/>
              <a:t>Coloring solution for standard cells</a:t>
            </a:r>
          </a:p>
          <a:p>
            <a:r>
              <a:rPr lang="en-US" altLang="zh-CN" sz="11200" dirty="0" smtClean="0"/>
              <a:t>Constraints:</a:t>
            </a:r>
          </a:p>
          <a:p>
            <a:pPr lvl="1"/>
            <a:r>
              <a:rPr lang="en-US" altLang="zh-CN" sz="8600" dirty="0" smtClean="0"/>
              <a:t>Cell ordering is fixed,  only cell shifting is allowed</a:t>
            </a:r>
          </a:p>
          <a:p>
            <a:pPr lvl="1"/>
            <a:r>
              <a:rPr lang="en-US" altLang="zh-CN" sz="8600" dirty="0" smtClean="0"/>
              <a:t>The cells of the same type should use the </a:t>
            </a:r>
            <a:r>
              <a:rPr lang="en-US" altLang="zh-CN" sz="8600" dirty="0" smtClean="0"/>
              <a:t>same </a:t>
            </a:r>
            <a:r>
              <a:rPr lang="en-US" altLang="zh-CN" sz="8600" dirty="0" smtClean="0"/>
              <a:t>coloring solution</a:t>
            </a:r>
            <a:r>
              <a:rPr lang="en-US" altLang="zh-CN" sz="8600" dirty="0" smtClean="0"/>
              <a:t>.</a:t>
            </a:r>
          </a:p>
          <a:p>
            <a:pPr lvl="1"/>
            <a:r>
              <a:rPr lang="en-US" altLang="zh-CN" sz="8600" dirty="0" smtClean="0"/>
              <a:t>Eliminate TPL conflicts</a:t>
            </a:r>
            <a:endParaRPr lang="en-US" altLang="zh-CN" sz="8600" dirty="0" smtClean="0"/>
          </a:p>
          <a:p>
            <a:r>
              <a:rPr lang="en-US" altLang="zh-CN" sz="11200" dirty="0" smtClean="0"/>
              <a:t>Objectives:</a:t>
            </a:r>
          </a:p>
          <a:p>
            <a:pPr lvl="1"/>
            <a:r>
              <a:rPr lang="en-US" altLang="zh-CN" sz="8600" dirty="0" smtClean="0"/>
              <a:t>Minimize total cell </a:t>
            </a:r>
            <a:r>
              <a:rPr lang="en-US" altLang="zh-CN" sz="8600" dirty="0" smtClean="0"/>
              <a:t>displacement</a:t>
            </a:r>
            <a:r>
              <a:rPr lang="en-US" altLang="zh-CN" sz="8600" dirty="0"/>
              <a:t> </a:t>
            </a:r>
            <a:r>
              <a:rPr lang="en-US" altLang="zh-CN" sz="8600" dirty="0" smtClean="0"/>
              <a:t>and </a:t>
            </a:r>
            <a:r>
              <a:rPr lang="en-US" altLang="zh-CN" sz="8600" dirty="0" smtClean="0"/>
              <a:t>stitches</a:t>
            </a:r>
            <a:endParaRPr lang="en-US" altLang="zh-CN" sz="8600" dirty="0" smtClean="0"/>
          </a:p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en-US" altLang="zh-CN" dirty="0" smtClean="0"/>
              <a:t>NP-Complete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608" y="1556792"/>
            <a:ext cx="7653536" cy="4525963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Single-row version</a:t>
            </a:r>
          </a:p>
          <a:p>
            <a:pPr lvl="1"/>
            <a:r>
              <a:rPr lang="en-US" altLang="zh-CN" dirty="0" smtClean="0"/>
              <a:t>The placement only has one row</a:t>
            </a:r>
          </a:p>
          <a:p>
            <a:pPr lvl="1"/>
            <a:r>
              <a:rPr lang="en-US" altLang="zh-CN" dirty="0" smtClean="0"/>
              <a:t>Reduction from 3-coloring problem</a:t>
            </a:r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>
              <a:buNone/>
            </a:pPr>
            <a:endParaRPr lang="en-US" altLang="zh-CN" dirty="0" smtClean="0"/>
          </a:p>
          <a:p>
            <a:pPr lvl="1">
              <a:buNone/>
            </a:pPr>
            <a:r>
              <a:rPr lang="en-US" altLang="zh-CN" dirty="0" smtClean="0"/>
              <a:t>3-coloring instance            Single-row instance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2483768" y="3429000"/>
            <a:ext cx="576064" cy="57606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t1</a:t>
            </a:r>
            <a:endParaRPr lang="zh-CN" altLang="en-US" dirty="0"/>
          </a:p>
        </p:txBody>
      </p:sp>
      <p:sp>
        <p:nvSpPr>
          <p:cNvPr id="7" name="椭圆 6"/>
          <p:cNvSpPr/>
          <p:nvPr/>
        </p:nvSpPr>
        <p:spPr>
          <a:xfrm>
            <a:off x="1763688" y="4653136"/>
            <a:ext cx="576064" cy="57606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t2</a:t>
            </a:r>
            <a:endParaRPr lang="zh-CN" altLang="en-US" dirty="0"/>
          </a:p>
        </p:txBody>
      </p:sp>
      <p:sp>
        <p:nvSpPr>
          <p:cNvPr id="8" name="椭圆 7"/>
          <p:cNvSpPr/>
          <p:nvPr/>
        </p:nvSpPr>
        <p:spPr>
          <a:xfrm>
            <a:off x="2771800" y="4653136"/>
            <a:ext cx="576064" cy="57606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t3</a:t>
            </a:r>
            <a:endParaRPr lang="zh-CN" altLang="en-US" dirty="0"/>
          </a:p>
        </p:txBody>
      </p:sp>
      <p:sp>
        <p:nvSpPr>
          <p:cNvPr id="9" name="椭圆 8"/>
          <p:cNvSpPr/>
          <p:nvPr/>
        </p:nvSpPr>
        <p:spPr>
          <a:xfrm>
            <a:off x="3707904" y="4293096"/>
            <a:ext cx="576064" cy="57606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t4</a:t>
            </a:r>
            <a:endParaRPr lang="zh-CN" altLang="en-US" dirty="0"/>
          </a:p>
        </p:txBody>
      </p:sp>
      <p:cxnSp>
        <p:nvCxnSpPr>
          <p:cNvPr id="11" name="直接连接符 10"/>
          <p:cNvCxnSpPr>
            <a:stCxn id="7" idx="7"/>
            <a:endCxn id="6" idx="3"/>
          </p:cNvCxnSpPr>
          <p:nvPr/>
        </p:nvCxnSpPr>
        <p:spPr>
          <a:xfrm flipV="1">
            <a:off x="2255389" y="3920701"/>
            <a:ext cx="312742" cy="8167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>
            <a:stCxn id="7" idx="7"/>
            <a:endCxn id="8" idx="2"/>
          </p:cNvCxnSpPr>
          <p:nvPr/>
        </p:nvCxnSpPr>
        <p:spPr>
          <a:xfrm>
            <a:off x="2255389" y="4737499"/>
            <a:ext cx="516411" cy="2036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>
            <a:stCxn id="8" idx="6"/>
            <a:endCxn id="9" idx="2"/>
          </p:cNvCxnSpPr>
          <p:nvPr/>
        </p:nvCxnSpPr>
        <p:spPr>
          <a:xfrm flipV="1">
            <a:off x="3347864" y="4581128"/>
            <a:ext cx="36004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矩形 16"/>
          <p:cNvSpPr/>
          <p:nvPr/>
        </p:nvSpPr>
        <p:spPr>
          <a:xfrm>
            <a:off x="5148064" y="4149080"/>
            <a:ext cx="360040" cy="57606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t1</a:t>
            </a:r>
            <a:endParaRPr lang="zh-CN" altLang="en-US" dirty="0"/>
          </a:p>
        </p:txBody>
      </p:sp>
      <p:sp>
        <p:nvSpPr>
          <p:cNvPr id="18" name="矩形 17"/>
          <p:cNvSpPr/>
          <p:nvPr/>
        </p:nvSpPr>
        <p:spPr>
          <a:xfrm>
            <a:off x="5508104" y="4149080"/>
            <a:ext cx="288032" cy="57606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t2</a:t>
            </a:r>
            <a:endParaRPr lang="zh-CN" altLang="en-US" dirty="0"/>
          </a:p>
        </p:txBody>
      </p:sp>
      <p:sp>
        <p:nvSpPr>
          <p:cNvPr id="19" name="矩形 18"/>
          <p:cNvSpPr/>
          <p:nvPr/>
        </p:nvSpPr>
        <p:spPr>
          <a:xfrm>
            <a:off x="5796136" y="4149080"/>
            <a:ext cx="288032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t0</a:t>
            </a:r>
            <a:endParaRPr lang="zh-CN" altLang="en-US" dirty="0"/>
          </a:p>
        </p:txBody>
      </p:sp>
      <p:sp>
        <p:nvSpPr>
          <p:cNvPr id="20" name="矩形 19"/>
          <p:cNvSpPr/>
          <p:nvPr/>
        </p:nvSpPr>
        <p:spPr>
          <a:xfrm>
            <a:off x="6084168" y="4149080"/>
            <a:ext cx="288032" cy="57606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t1</a:t>
            </a:r>
            <a:endParaRPr lang="zh-CN" altLang="en-US" dirty="0"/>
          </a:p>
        </p:txBody>
      </p:sp>
      <p:sp>
        <p:nvSpPr>
          <p:cNvPr id="21" name="矩形 20"/>
          <p:cNvSpPr/>
          <p:nvPr/>
        </p:nvSpPr>
        <p:spPr>
          <a:xfrm>
            <a:off x="6372200" y="4149080"/>
            <a:ext cx="288032" cy="576064"/>
          </a:xfrm>
          <a:prstGeom prst="rect">
            <a:avLst/>
          </a:prstGeom>
          <a:solidFill>
            <a:srgbClr val="3366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t3</a:t>
            </a:r>
            <a:endParaRPr lang="zh-CN" altLang="en-US" dirty="0"/>
          </a:p>
        </p:txBody>
      </p:sp>
      <p:sp>
        <p:nvSpPr>
          <p:cNvPr id="22" name="矩形 21"/>
          <p:cNvSpPr/>
          <p:nvPr/>
        </p:nvSpPr>
        <p:spPr>
          <a:xfrm>
            <a:off x="6660232" y="4149080"/>
            <a:ext cx="288032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t0</a:t>
            </a:r>
            <a:endParaRPr lang="zh-CN" altLang="en-US" dirty="0"/>
          </a:p>
        </p:txBody>
      </p:sp>
      <p:sp>
        <p:nvSpPr>
          <p:cNvPr id="23" name="矩形 22"/>
          <p:cNvSpPr/>
          <p:nvPr/>
        </p:nvSpPr>
        <p:spPr>
          <a:xfrm>
            <a:off x="6948264" y="4149080"/>
            <a:ext cx="288032" cy="57606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t2</a:t>
            </a:r>
            <a:endParaRPr lang="zh-CN" altLang="en-US" dirty="0"/>
          </a:p>
        </p:txBody>
      </p:sp>
      <p:sp>
        <p:nvSpPr>
          <p:cNvPr id="24" name="矩形 23"/>
          <p:cNvSpPr/>
          <p:nvPr/>
        </p:nvSpPr>
        <p:spPr>
          <a:xfrm>
            <a:off x="7236296" y="4149080"/>
            <a:ext cx="288032" cy="576064"/>
          </a:xfrm>
          <a:prstGeom prst="rect">
            <a:avLst/>
          </a:prstGeom>
          <a:solidFill>
            <a:srgbClr val="3366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t3</a:t>
            </a:r>
            <a:endParaRPr lang="zh-CN" altLang="en-US" dirty="0"/>
          </a:p>
        </p:txBody>
      </p:sp>
      <p:sp>
        <p:nvSpPr>
          <p:cNvPr id="25" name="矩形 24"/>
          <p:cNvSpPr/>
          <p:nvPr/>
        </p:nvSpPr>
        <p:spPr>
          <a:xfrm>
            <a:off x="7524328" y="4149080"/>
            <a:ext cx="288032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t0</a:t>
            </a:r>
            <a:endParaRPr lang="zh-CN" altLang="en-US" dirty="0"/>
          </a:p>
        </p:txBody>
      </p:sp>
      <p:sp>
        <p:nvSpPr>
          <p:cNvPr id="26" name="矩形 25"/>
          <p:cNvSpPr/>
          <p:nvPr/>
        </p:nvSpPr>
        <p:spPr>
          <a:xfrm>
            <a:off x="7812360" y="4149080"/>
            <a:ext cx="288032" cy="576064"/>
          </a:xfrm>
          <a:prstGeom prst="rect">
            <a:avLst/>
          </a:prstGeom>
          <a:solidFill>
            <a:srgbClr val="3366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t3</a:t>
            </a:r>
            <a:endParaRPr lang="zh-CN" altLang="en-US" dirty="0"/>
          </a:p>
        </p:txBody>
      </p:sp>
      <p:sp>
        <p:nvSpPr>
          <p:cNvPr id="27" name="矩形 26"/>
          <p:cNvSpPr/>
          <p:nvPr/>
        </p:nvSpPr>
        <p:spPr>
          <a:xfrm>
            <a:off x="8100392" y="4149080"/>
            <a:ext cx="288032" cy="57606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t4</a:t>
            </a:r>
            <a:endParaRPr lang="zh-CN" altLang="en-US" dirty="0"/>
          </a:p>
        </p:txBody>
      </p:sp>
      <p:cxnSp>
        <p:nvCxnSpPr>
          <p:cNvPr id="61" name="直接连接符 60"/>
          <p:cNvCxnSpPr>
            <a:stCxn id="6" idx="4"/>
            <a:endCxn id="8" idx="0"/>
          </p:cNvCxnSpPr>
          <p:nvPr/>
        </p:nvCxnSpPr>
        <p:spPr>
          <a:xfrm>
            <a:off x="2771800" y="4005064"/>
            <a:ext cx="288032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763688" y="5877272"/>
            <a:ext cx="648072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3-coloring problem has feasible solution, if and only if,</a:t>
            </a:r>
          </a:p>
          <a:p>
            <a:r>
              <a:rPr lang="en-US" dirty="0"/>
              <a:t>n</a:t>
            </a:r>
            <a:r>
              <a:rPr lang="en-US" dirty="0" smtClean="0"/>
              <a:t>o extra space is introduced in single-row version problem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62088" cy="1143000"/>
          </a:xfrm>
        </p:spPr>
        <p:txBody>
          <a:bodyPr/>
          <a:lstStyle/>
          <a:p>
            <a:r>
              <a:rPr lang="en-US" altLang="zh-CN" dirty="0" smtClean="0"/>
              <a:t>MILP formulation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447800"/>
            <a:ext cx="8034096" cy="4800600"/>
          </a:xfrm>
        </p:spPr>
        <p:txBody>
          <a:bodyPr/>
          <a:lstStyle/>
          <a:p>
            <a:r>
              <a:rPr lang="en-US" altLang="zh-CN" sz="2800" dirty="0" smtClean="0"/>
              <a:t>Cost function:  </a:t>
            </a:r>
          </a:p>
          <a:p>
            <a:pPr lvl="1"/>
            <a:r>
              <a:rPr lang="en-US" altLang="zh-CN" sz="2400" dirty="0" smtClean="0"/>
              <a:t>weighted sum of  stitches count and total cell displacement</a:t>
            </a:r>
          </a:p>
          <a:p>
            <a:r>
              <a:rPr lang="en-US" altLang="zh-CN" sz="2800" dirty="0" smtClean="0"/>
              <a:t>Constraints:</a:t>
            </a:r>
          </a:p>
          <a:p>
            <a:pPr lvl="1"/>
            <a:r>
              <a:rPr lang="en-US" altLang="zh-CN" sz="2400" dirty="0" smtClean="0"/>
              <a:t>the </a:t>
            </a:r>
            <a:r>
              <a:rPr lang="en-US" altLang="zh-CN" sz="2400" dirty="0" smtClean="0"/>
              <a:t>cells of the same type should use the same coloring solution</a:t>
            </a:r>
          </a:p>
          <a:p>
            <a:pPr lvl="1"/>
            <a:r>
              <a:rPr lang="en-US" altLang="zh-CN" sz="2400" dirty="0" smtClean="0"/>
              <a:t>maintain cell ordering</a:t>
            </a:r>
          </a:p>
          <a:p>
            <a:pPr lvl="1"/>
            <a:r>
              <a:rPr lang="en-US" altLang="zh-CN" sz="2400" dirty="0" smtClean="0"/>
              <a:t>remove TPL </a:t>
            </a:r>
            <a:r>
              <a:rPr lang="en-US" altLang="zh-CN" sz="2400" dirty="0" smtClean="0"/>
              <a:t>conflicts</a:t>
            </a:r>
            <a:endParaRPr lang="en-US" altLang="zh-CN" sz="2400" dirty="0" smtClean="0"/>
          </a:p>
          <a:p>
            <a:pPr>
              <a:buNone/>
            </a:pP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5106</TotalTime>
  <Words>1481</Words>
  <Application>Microsoft Macintosh PowerPoint</Application>
  <PresentationFormat>On-screen Show (4:3)</PresentationFormat>
  <Paragraphs>589</Paragraphs>
  <Slides>30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Solstice</vt:lpstr>
      <vt:lpstr>TPL-aware displacement-driven detailed placement refinement with coloring constraints</vt:lpstr>
      <vt:lpstr>Outline</vt:lpstr>
      <vt:lpstr>Background</vt:lpstr>
      <vt:lpstr>Previous works</vt:lpstr>
      <vt:lpstr>Flow of TPL-aware detailed placement</vt:lpstr>
      <vt:lpstr>Coloring constraint</vt:lpstr>
      <vt:lpstr>Problem definition</vt:lpstr>
      <vt:lpstr>NP-Complete</vt:lpstr>
      <vt:lpstr>MILP formulation</vt:lpstr>
      <vt:lpstr>MILP example</vt:lpstr>
      <vt:lpstr>MILP example</vt:lpstr>
      <vt:lpstr>MILP example</vt:lpstr>
      <vt:lpstr>Motivation: pattern count</vt:lpstr>
      <vt:lpstr>Motivation: pattern extra space  </vt:lpstr>
      <vt:lpstr>Motivation: impact on cell displacement</vt:lpstr>
      <vt:lpstr>Methodology</vt:lpstr>
      <vt:lpstr>Factor on cell displacement of pattern</vt:lpstr>
      <vt:lpstr>Factor on cell displacement of pattern</vt:lpstr>
      <vt:lpstr>The weight of pattern</vt:lpstr>
      <vt:lpstr>Methodology</vt:lpstr>
      <vt:lpstr>Solution Graph construction </vt:lpstr>
      <vt:lpstr>Solution Graph</vt:lpstr>
      <vt:lpstr>Tree based heuristic</vt:lpstr>
      <vt:lpstr>Maximum spanning tree</vt:lpstr>
      <vt:lpstr>Dynamic programming</vt:lpstr>
      <vt:lpstr>Methodology</vt:lpstr>
      <vt:lpstr>LP-based refinement</vt:lpstr>
      <vt:lpstr>Experimental results</vt:lpstr>
      <vt:lpstr>Conclusions</vt:lpstr>
      <vt:lpstr>Q &amp; 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TPL-aware Displacement-driven detailed placement refinement with coloring constraints</dc:title>
  <dc:creator>lint</dc:creator>
  <cp:lastModifiedBy>Tao Lin</cp:lastModifiedBy>
  <cp:revision>431</cp:revision>
  <dcterms:created xsi:type="dcterms:W3CDTF">2015-01-18T22:06:24Z</dcterms:created>
  <dcterms:modified xsi:type="dcterms:W3CDTF">2015-03-30T19:24:50Z</dcterms:modified>
</cp:coreProperties>
</file>