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1"/>
  </p:notesMasterIdLst>
  <p:handoutMasterIdLst>
    <p:handoutMasterId r:id="rId42"/>
  </p:handoutMasterIdLst>
  <p:sldIdLst>
    <p:sldId id="257" r:id="rId3"/>
    <p:sldId id="269" r:id="rId4"/>
    <p:sldId id="274" r:id="rId5"/>
    <p:sldId id="330" r:id="rId6"/>
    <p:sldId id="395" r:id="rId7"/>
    <p:sldId id="380" r:id="rId8"/>
    <p:sldId id="383" r:id="rId9"/>
    <p:sldId id="278" r:id="rId10"/>
    <p:sldId id="279" r:id="rId11"/>
    <p:sldId id="314" r:id="rId12"/>
    <p:sldId id="454" r:id="rId13"/>
    <p:sldId id="432" r:id="rId14"/>
    <p:sldId id="433" r:id="rId15"/>
    <p:sldId id="282" r:id="rId16"/>
    <p:sldId id="329" r:id="rId17"/>
    <p:sldId id="348" r:id="rId18"/>
    <p:sldId id="455" r:id="rId19"/>
    <p:sldId id="442" r:id="rId20"/>
    <p:sldId id="443" r:id="rId21"/>
    <p:sldId id="441" r:id="rId22"/>
    <p:sldId id="459" r:id="rId23"/>
    <p:sldId id="283" r:id="rId24"/>
    <p:sldId id="453" r:id="rId25"/>
    <p:sldId id="351" r:id="rId26"/>
    <p:sldId id="439" r:id="rId27"/>
    <p:sldId id="440" r:id="rId28"/>
    <p:sldId id="448" r:id="rId29"/>
    <p:sldId id="451" r:id="rId30"/>
    <p:sldId id="452" r:id="rId31"/>
    <p:sldId id="446" r:id="rId32"/>
    <p:sldId id="286" r:id="rId33"/>
    <p:sldId id="438" r:id="rId34"/>
    <p:sldId id="457" r:id="rId35"/>
    <p:sldId id="458" r:id="rId36"/>
    <p:sldId id="460" r:id="rId37"/>
    <p:sldId id="449" r:id="rId38"/>
    <p:sldId id="450" r:id="rId39"/>
    <p:sldId id="44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87" autoAdjust="0"/>
  </p:normalViewPr>
  <p:slideViewPr>
    <p:cSldViewPr snapToGrid="0" snapToObjects="1">
      <p:cViewPr varScale="1">
        <p:scale>
          <a:sx n="81" d="100"/>
          <a:sy n="81" d="100"/>
        </p:scale>
        <p:origin x="-91" y="-6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F7B7E-3D13-F34A-8AAA-2F3C98719C28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B8693-DE4B-2B48-AE13-15A3EDC07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9716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A4056-C28E-CE4A-B443-7CCB5BA0AA56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BFDCB-0A6A-484C-A126-724EB295A6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63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13609A-AD8D-4944-888F-9D56EB4239C5}" type="slidenum">
              <a:rPr lang="zh-TW" alt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 altLang="zh-TW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9097"/>
            <a:fld id="{A82DB768-7CCA-4782-98D7-F6FD6BB634C5}" type="slidenum">
              <a:rPr lang="zh-TW" altLang="en-US" smtClean="0">
                <a:latin typeface="Arial" charset="0"/>
                <a:cs typeface="Arial" charset="0"/>
              </a:rPr>
              <a:pPr defTabSz="899097"/>
              <a:t>13</a:t>
            </a:fld>
            <a:endParaRPr lang="en-US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47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8477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8477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8477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8477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84772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84772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84772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84772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819880-15E4-F040-9AEF-74ADD61A9D27}" type="slidenum">
              <a:rPr lang="zh-TW" altLang="en-US" sz="1100">
                <a:ea typeface="新細明體" charset="0"/>
                <a:cs typeface="新細明體" charset="0"/>
              </a:rPr>
              <a:pPr eaLnBrk="1" hangingPunct="1"/>
              <a:t>25</a:t>
            </a:fld>
            <a:endParaRPr lang="en-US" altLang="zh-TW" sz="110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47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8477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8477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8477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8477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defTabSz="84772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defTabSz="84772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defTabSz="84772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defTabSz="847725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819880-15E4-F040-9AEF-74ADD61A9D27}" type="slidenum">
              <a:rPr lang="zh-TW" altLang="en-US" sz="1100">
                <a:ea typeface="新細明體" charset="0"/>
                <a:cs typeface="新細明體" charset="0"/>
              </a:rPr>
              <a:pPr eaLnBrk="1" hangingPunct="1"/>
              <a:t>26</a:t>
            </a:fld>
            <a:endParaRPr lang="en-US" altLang="zh-TW" sz="110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5620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5620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5620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5620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5620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Traditional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lithography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uses</a:t>
            </a:r>
            <a:r>
              <a:rPr lang="zh-CN" altLang="en-US" dirty="0" smtClean="0"/>
              <a:t> </a:t>
            </a:r>
            <a:r>
              <a:rPr lang="en-US" altLang="zh-CN" dirty="0" smtClean="0"/>
              <a:t>ultraviolet</a:t>
            </a:r>
            <a:r>
              <a:rPr lang="zh-CN" altLang="en-US" dirty="0" smtClean="0"/>
              <a:t> </a:t>
            </a:r>
            <a:r>
              <a:rPr lang="en-US" altLang="zh-CN" dirty="0" smtClean="0"/>
              <a:t>light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draw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define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those</a:t>
            </a:r>
            <a:r>
              <a:rPr lang="zh-CN" altLang="en-US" dirty="0" smtClean="0"/>
              <a:t> </a:t>
            </a:r>
            <a:r>
              <a:rPr lang="en-US" altLang="zh-CN" dirty="0" smtClean="0"/>
              <a:t>tiny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lines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dots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transistors.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devices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getting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smaller,</a:t>
            </a:r>
            <a:r>
              <a:rPr lang="zh-CN" altLang="en-US" dirty="0" smtClean="0"/>
              <a:t> </a:t>
            </a:r>
            <a:r>
              <a:rPr lang="en-US" altLang="zh-CN" dirty="0" smtClean="0"/>
              <a:t>lithography</a:t>
            </a:r>
            <a:r>
              <a:rPr lang="zh-CN" altLang="en-US" dirty="0" smtClean="0"/>
              <a:t> </a:t>
            </a:r>
            <a:r>
              <a:rPr lang="en-US" altLang="zh-CN" dirty="0" smtClean="0"/>
              <a:t>becomes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bottleneck</a:t>
            </a:r>
            <a:r>
              <a:rPr lang="zh-CN" altLang="en-US" dirty="0" smtClean="0"/>
              <a:t> </a:t>
            </a:r>
            <a:r>
              <a:rPr lang="en-US" altLang="zh-CN" dirty="0" smtClean="0"/>
              <a:t>because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wave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length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ultraviolet</a:t>
            </a:r>
            <a:r>
              <a:rPr lang="zh-CN" altLang="en-US" dirty="0" smtClean="0"/>
              <a:t> </a:t>
            </a:r>
            <a:r>
              <a:rPr lang="en-US" altLang="zh-CN" dirty="0" smtClean="0"/>
              <a:t>light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limited.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extend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limit</a:t>
            </a:r>
            <a:r>
              <a:rPr lang="zh-CN" altLang="en-US" dirty="0" smtClean="0"/>
              <a:t> </a:t>
            </a:r>
            <a:r>
              <a:rPr lang="en-US" altLang="zh-CN" dirty="0" smtClean="0"/>
              <a:t>people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lot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effort,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end</a:t>
            </a:r>
            <a:r>
              <a:rPr lang="zh-CN" altLang="en-US" dirty="0" smtClean="0"/>
              <a:t> </a:t>
            </a:r>
            <a:r>
              <a:rPr lang="en-US" altLang="zh-CN" dirty="0" smtClean="0"/>
              <a:t>up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bigger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lithography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tools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higher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prices.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most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advanced</a:t>
            </a:r>
            <a:r>
              <a:rPr lang="zh-CN" altLang="en-US" dirty="0" smtClean="0"/>
              <a:t> </a:t>
            </a:r>
            <a:r>
              <a:rPr lang="en-US" altLang="zh-CN" dirty="0" smtClean="0"/>
              <a:t>lithography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tool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much</a:t>
            </a:r>
            <a:r>
              <a:rPr lang="zh-CN" altLang="en-US" dirty="0" smtClean="0"/>
              <a:t> </a:t>
            </a:r>
            <a:r>
              <a:rPr lang="en-US" altLang="zh-CN" dirty="0" smtClean="0"/>
              <a:t>larger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than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conference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room</a:t>
            </a:r>
            <a:r>
              <a:rPr lang="zh-CN" altLang="en-US" dirty="0" smtClean="0"/>
              <a:t>,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costs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than</a:t>
            </a:r>
            <a:r>
              <a:rPr lang="zh-CN" altLang="en-US" dirty="0" smtClean="0"/>
              <a:t> </a:t>
            </a:r>
            <a:r>
              <a:rPr lang="en-US" altLang="zh-CN" dirty="0" smtClean="0"/>
              <a:t>100M</a:t>
            </a:r>
            <a:r>
              <a:rPr lang="zh-CN" altLang="en-US" dirty="0" smtClean="0"/>
              <a:t> </a:t>
            </a:r>
            <a:r>
              <a:rPr lang="en-US" altLang="zh-CN" dirty="0" smtClean="0"/>
              <a:t>dollars.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02B70-1750-4301-B886-7D2D588516A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FDCB-0A6A-484C-A126-724EB295A68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83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016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0125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blackWhite">
          <a:xfrm>
            <a:off x="0" y="0"/>
            <a:ext cx="9140825" cy="1692275"/>
          </a:xfrm>
          <a:prstGeom prst="rect">
            <a:avLst/>
          </a:prstGeom>
          <a:solidFill>
            <a:srgbClr val="A4001D"/>
          </a:solidFill>
          <a:ln w="317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blackWhite">
          <a:xfrm>
            <a:off x="0" y="5164138"/>
            <a:ext cx="9140825" cy="1692275"/>
          </a:xfrm>
          <a:prstGeom prst="rect">
            <a:avLst/>
          </a:prstGeom>
          <a:solidFill>
            <a:srgbClr val="A4001D"/>
          </a:solidFill>
          <a:ln w="317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black">
          <a:xfrm>
            <a:off x="2006600" y="1287463"/>
            <a:ext cx="4103688" cy="306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288" tIns="18288" rIns="18288" bIns="18288" anchor="ctr"/>
          <a:lstStyle/>
          <a:p>
            <a:pPr marL="342900" indent="-342900" defTabSz="914400" fontAlgn="base">
              <a:lnSpc>
                <a:spcPct val="98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FFFFFF"/>
                </a:solidFill>
                <a:latin typeface="Arial" charset="0"/>
                <a:cs typeface="Arial"/>
              </a:rPr>
              <a:t>Stanford University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black">
          <a:xfrm flipV="1">
            <a:off x="1863725" y="4217988"/>
            <a:ext cx="0" cy="93345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black">
          <a:xfrm flipV="1">
            <a:off x="1862138" y="1362075"/>
            <a:ext cx="0" cy="3286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black">
          <a:xfrm>
            <a:off x="6553200" y="6248400"/>
            <a:ext cx="2325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>
                <a:solidFill>
                  <a:srgbClr val="FFFFFF"/>
                </a:solidFill>
                <a:latin typeface="Arial" charset="0"/>
                <a:cs typeface="Arial" charset="0"/>
              </a:rPr>
              <a:t>Department of Electrical Engineering</a:t>
            </a:r>
          </a:p>
        </p:txBody>
      </p:sp>
      <p:pic>
        <p:nvPicPr>
          <p:cNvPr id="10" name="Picture 11" descr="SU_BlockStree_2color_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1138" y="228600"/>
            <a:ext cx="857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black">
          <a:xfrm>
            <a:off x="5334000" y="6226175"/>
            <a:ext cx="1676400" cy="306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288" tIns="18288" rIns="18288" bIns="18288" anchor="ctr"/>
          <a:lstStyle/>
          <a:p>
            <a:pPr marL="342900" indent="-342900" defTabSz="914400" fontAlgn="base">
              <a:lnSpc>
                <a:spcPct val="98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300" dirty="0">
                <a:solidFill>
                  <a:srgbClr val="FFFFFF"/>
                </a:solidFill>
                <a:latin typeface="Arial" charset="0"/>
                <a:cs typeface="Arial"/>
              </a:rPr>
              <a:t>2011.03.10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black">
          <a:xfrm>
            <a:off x="2024063" y="6226175"/>
            <a:ext cx="2928937" cy="306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288" tIns="18288" rIns="18288" bIns="18288" anchor="ctr"/>
          <a:lstStyle/>
          <a:p>
            <a:pPr marL="342900" indent="-342900" algn="ctr" defTabSz="914400" fontAlgn="base">
              <a:lnSpc>
                <a:spcPct val="98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1300" dirty="0">
                <a:solidFill>
                  <a:srgbClr val="FFFFFF"/>
                </a:solidFill>
                <a:latin typeface="Arial" charset="0"/>
                <a:cs typeface="Arial"/>
              </a:rPr>
              <a:t>Center for Integrated Systems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390525" y="2493963"/>
            <a:ext cx="7954963" cy="14700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Presentation Title</a:t>
            </a:r>
          </a:p>
        </p:txBody>
      </p:sp>
      <p:sp>
        <p:nvSpPr>
          <p:cNvPr id="311308" name="Rectangle 12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949450" y="4106863"/>
            <a:ext cx="6400800" cy="99853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 b="0">
                <a:solidFill>
                  <a:srgbClr val="918873"/>
                </a:solidFill>
              </a:defRPr>
            </a:lvl1pPr>
          </a:lstStyle>
          <a:p>
            <a:r>
              <a:rPr lang="en-US" altLang="en-US"/>
              <a:t>Presentation Subtitle</a:t>
            </a:r>
            <a:br>
              <a:rPr lang="en-US" altLang="en-US"/>
            </a:br>
            <a:r>
              <a:rPr lang="en-US" altLang="en-US"/>
              <a:t>Subtitle Second Line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6413"/>
            <a:ext cx="3811588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76413"/>
            <a:ext cx="3811587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0665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4925" y="871538"/>
            <a:ext cx="2076450" cy="4806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988" y="871538"/>
            <a:ext cx="6078537" cy="4806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871538"/>
            <a:ext cx="8245475" cy="498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6413"/>
            <a:ext cx="7775575" cy="1874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803650"/>
            <a:ext cx="7775575" cy="1874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871538"/>
            <a:ext cx="8245475" cy="498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776413"/>
            <a:ext cx="3811588" cy="1874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1776413"/>
            <a:ext cx="3811587" cy="1874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3803650"/>
            <a:ext cx="7775575" cy="1874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566" y="295664"/>
            <a:ext cx="8533933" cy="419590"/>
          </a:xfrm>
          <a:effectLst/>
        </p:spPr>
        <p:txBody>
          <a:bodyPr/>
          <a:lstStyle>
            <a:lvl1pPr algn="l">
              <a:defRPr sz="3200" b="0" i="0">
                <a:solidFill>
                  <a:srgbClr val="A50021"/>
                </a:solidFill>
                <a:effectLst>
                  <a:outerShdw blurRad="38100" dist="12700" dir="2700000" algn="tl">
                    <a:schemeClr val="tx1">
                      <a:alpha val="60000"/>
                    </a:schemeClr>
                  </a:outerShdw>
                </a:effectLst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8229600" cy="167640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7200" y="4114800"/>
            <a:ext cx="8229600" cy="1676400"/>
          </a:xfrm>
        </p:spPr>
        <p:txBody>
          <a:bodyPr anchor="ctr"/>
          <a:lstStyle>
            <a:lvl1pPr marL="0" indent="0" algn="ctr">
              <a:buFontTx/>
              <a:buNone/>
              <a:defRPr b="1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3963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8229600" cy="167640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7200" y="4114800"/>
            <a:ext cx="8229600" cy="1676400"/>
          </a:xfrm>
        </p:spPr>
        <p:txBody>
          <a:bodyPr anchor="ctr"/>
          <a:lstStyle>
            <a:lvl1pPr marL="0" indent="0" algn="ctr">
              <a:buFontTx/>
              <a:buNone/>
              <a:defRPr b="1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3963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8229600" cy="167640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7200" y="4114800"/>
            <a:ext cx="8229600" cy="1676400"/>
          </a:xfrm>
        </p:spPr>
        <p:txBody>
          <a:bodyPr anchor="ctr"/>
          <a:lstStyle>
            <a:lvl1pPr marL="0" indent="0" algn="ctr">
              <a:buFontTx/>
              <a:buNone/>
              <a:defRPr b="1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3963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8229600" cy="167640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7200" y="4114800"/>
            <a:ext cx="8229600" cy="1676400"/>
          </a:xfrm>
        </p:spPr>
        <p:txBody>
          <a:bodyPr anchor="ctr"/>
          <a:lstStyle>
            <a:lvl1pPr marL="0" indent="0" algn="ctr">
              <a:buFontTx/>
              <a:buNone/>
              <a:defRPr b="1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3963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5402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8229600" cy="167640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7200" y="4114800"/>
            <a:ext cx="8229600" cy="1676400"/>
          </a:xfrm>
        </p:spPr>
        <p:txBody>
          <a:bodyPr anchor="ctr"/>
          <a:lstStyle>
            <a:lvl1pPr marL="0" indent="0" algn="ctr">
              <a:buFontTx/>
              <a:buNone/>
              <a:defRPr b="1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3963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8229600" cy="167640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7200" y="4114800"/>
            <a:ext cx="8229600" cy="1676400"/>
          </a:xfrm>
        </p:spPr>
        <p:txBody>
          <a:bodyPr anchor="ctr"/>
          <a:lstStyle>
            <a:lvl1pPr marL="0" indent="0" algn="ctr">
              <a:buFontTx/>
              <a:buNone/>
              <a:defRPr b="1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3963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477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270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87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7192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771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452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83139-81C0-3C42-8CCA-10E7190C2B2C}" type="datetimeFigureOut">
              <a:rPr lang="en-US" smtClean="0"/>
              <a:pPr/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EFACE-2588-AC41-8DEB-E83D8EAF7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005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 userDrawn="1"/>
        </p:nvSpPr>
        <p:spPr bwMode="blackWhite">
          <a:xfrm>
            <a:off x="0" y="0"/>
            <a:ext cx="9140825" cy="384175"/>
          </a:xfrm>
          <a:prstGeom prst="rect">
            <a:avLst/>
          </a:prstGeom>
          <a:solidFill>
            <a:srgbClr val="C2B7A1"/>
          </a:solidFill>
          <a:ln w="31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18" name="Rectangle 3"/>
          <p:cNvSpPr>
            <a:spLocks noChangeArrowheads="1"/>
          </p:cNvSpPr>
          <p:nvPr userDrawn="1"/>
        </p:nvSpPr>
        <p:spPr bwMode="blackWhite">
          <a:xfrm>
            <a:off x="0" y="6470650"/>
            <a:ext cx="9140825" cy="384175"/>
          </a:xfrm>
          <a:prstGeom prst="rect">
            <a:avLst/>
          </a:prstGeom>
          <a:solidFill>
            <a:srgbClr val="C2B7A1"/>
          </a:solidFill>
          <a:ln w="3175">
            <a:solidFill>
              <a:srgbClr val="C2B7A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pic>
        <p:nvPicPr>
          <p:cNvPr id="13322" name="Picture 13" descr="SU_BlockStree_Card_transparent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763000" y="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871538"/>
            <a:ext cx="8245475" cy="49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6413"/>
            <a:ext cx="777557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black">
          <a:xfrm>
            <a:off x="990600" y="52388"/>
            <a:ext cx="1682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FFFFFF"/>
                </a:solidFill>
                <a:latin typeface="Arial" charset="0"/>
                <a:cs typeface="Arial" charset="0"/>
              </a:rPr>
              <a:t>Stanford University</a:t>
            </a:r>
          </a:p>
        </p:txBody>
      </p:sp>
      <p:sp>
        <p:nvSpPr>
          <p:cNvPr id="310279" name="Rectangle 7"/>
          <p:cNvSpPr>
            <a:spLocks noChangeArrowheads="1"/>
          </p:cNvSpPr>
          <p:nvPr/>
        </p:nvSpPr>
        <p:spPr bwMode="black">
          <a:xfrm>
            <a:off x="5724525" y="6499225"/>
            <a:ext cx="3306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Department of Electrical Engineering</a:t>
            </a:r>
          </a:p>
        </p:txBody>
      </p:sp>
      <p:sp>
        <p:nvSpPr>
          <p:cNvPr id="310283" name="Line 11"/>
          <p:cNvSpPr>
            <a:spLocks noChangeShapeType="1"/>
          </p:cNvSpPr>
          <p:nvPr/>
        </p:nvSpPr>
        <p:spPr bwMode="black">
          <a:xfrm>
            <a:off x="990600" y="147638"/>
            <a:ext cx="0" cy="2349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310284" name="Line 12"/>
          <p:cNvSpPr>
            <a:spLocks noChangeShapeType="1"/>
          </p:cNvSpPr>
          <p:nvPr/>
        </p:nvSpPr>
        <p:spPr bwMode="black">
          <a:xfrm>
            <a:off x="990600" y="6470650"/>
            <a:ext cx="0" cy="1920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 userDrawn="1"/>
        </p:nvSpPr>
        <p:spPr bwMode="black">
          <a:xfrm>
            <a:off x="5468938" y="6503988"/>
            <a:ext cx="8191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2015.03.30</a:t>
            </a:r>
            <a:endParaRPr lang="en-US" altLang="en-US" sz="1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 userDrawn="1"/>
        </p:nvSpPr>
        <p:spPr bwMode="black">
          <a:xfrm>
            <a:off x="990599" y="6503988"/>
            <a:ext cx="20366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H.-S. Philip Wong, Linda He Yi</a:t>
            </a:r>
            <a:endParaRPr lang="en-US" altLang="en-US" sz="1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 userDrawn="1"/>
        </p:nvSpPr>
        <p:spPr bwMode="black">
          <a:xfrm>
            <a:off x="153988" y="6442273"/>
            <a:ext cx="5318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F5EE02-4A46-45E7-8693-8204F3CBC549}" type="slidenum">
              <a:rPr lang="en-US" altLang="en-US" sz="1400" b="1">
                <a:solidFill>
                  <a:srgbClr val="FFFFFF"/>
                </a:solidFill>
                <a:latin typeface="Arial" charset="0"/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91887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918873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918873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918873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918873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918873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918873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918873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918873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35000"/>
        </a:spcBef>
        <a:spcAft>
          <a:spcPct val="15000"/>
        </a:spcAft>
        <a:buClr>
          <a:srgbClr val="A4001D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7013" algn="l" rtl="0" eaLnBrk="0" fontAlgn="base" hangingPunct="0">
        <a:spcBef>
          <a:spcPct val="25000"/>
        </a:spcBef>
        <a:spcAft>
          <a:spcPct val="15000"/>
        </a:spcAft>
        <a:buClr>
          <a:srgbClr val="A4001D"/>
        </a:buClr>
        <a:buFont typeface="Arial" pitchFamily="34" charset="0"/>
        <a:buChar char="–"/>
        <a:defRPr sz="2200">
          <a:solidFill>
            <a:schemeClr val="tx1"/>
          </a:solidFill>
          <a:latin typeface="+mn-lt"/>
          <a:cs typeface="+mn-cs"/>
        </a:defRPr>
      </a:lvl2pPr>
      <a:lvl3pPr marL="682625" indent="-223838" algn="l" rtl="0" eaLnBrk="0" fontAlgn="base" hangingPunct="0">
        <a:spcBef>
          <a:spcPct val="20000"/>
        </a:spcBef>
        <a:spcAft>
          <a:spcPct val="0"/>
        </a:spcAft>
        <a:buClr>
          <a:srgbClr val="A4001D"/>
        </a:buClr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912813" indent="-228600" algn="l" rtl="0" eaLnBrk="0" fontAlgn="base" hangingPunct="0">
        <a:spcBef>
          <a:spcPct val="20000"/>
        </a:spcBef>
        <a:spcAft>
          <a:spcPct val="0"/>
        </a:spcAft>
        <a:buClr>
          <a:srgbClr val="A4001D"/>
        </a:buClr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4001D"/>
        </a:buClr>
        <a:buFont typeface="Arial" pitchFamily="34" charset="0"/>
        <a:buChar char="&gt;"/>
        <a:defRPr sz="2000">
          <a:solidFill>
            <a:schemeClr val="tx1"/>
          </a:solidFill>
          <a:latin typeface="+mn-lt"/>
          <a:cs typeface="+mn-cs"/>
        </a:defRPr>
      </a:lvl5pPr>
      <a:lvl6pPr marL="1600200" indent="-228600" algn="l" rtl="0" fontAlgn="base">
        <a:spcBef>
          <a:spcPct val="20000"/>
        </a:spcBef>
        <a:spcAft>
          <a:spcPct val="0"/>
        </a:spcAft>
        <a:buClr>
          <a:srgbClr val="A4001D"/>
        </a:buClr>
        <a:buFont typeface="Arial" charset="0"/>
        <a:buChar char="&gt;"/>
        <a:defRPr>
          <a:solidFill>
            <a:schemeClr val="tx1"/>
          </a:solidFill>
          <a:latin typeface="+mn-lt"/>
          <a:cs typeface="+mn-cs"/>
        </a:defRPr>
      </a:lvl6pPr>
      <a:lvl7pPr marL="2057400" indent="-228600" algn="l" rtl="0" fontAlgn="base">
        <a:spcBef>
          <a:spcPct val="20000"/>
        </a:spcBef>
        <a:spcAft>
          <a:spcPct val="0"/>
        </a:spcAft>
        <a:buClr>
          <a:srgbClr val="A4001D"/>
        </a:buClr>
        <a:buFont typeface="Arial" charset="0"/>
        <a:buChar char="&gt;"/>
        <a:defRPr>
          <a:solidFill>
            <a:schemeClr val="tx1"/>
          </a:solidFill>
          <a:latin typeface="+mn-lt"/>
          <a:cs typeface="+mn-cs"/>
        </a:defRPr>
      </a:lvl7pPr>
      <a:lvl8pPr marL="2514600" indent="-228600" algn="l" rtl="0" fontAlgn="base">
        <a:spcBef>
          <a:spcPct val="20000"/>
        </a:spcBef>
        <a:spcAft>
          <a:spcPct val="0"/>
        </a:spcAft>
        <a:buClr>
          <a:srgbClr val="A4001D"/>
        </a:buClr>
        <a:buFont typeface="Arial" charset="0"/>
        <a:buChar char="&gt;"/>
        <a:defRPr>
          <a:solidFill>
            <a:schemeClr val="tx1"/>
          </a:solidFill>
          <a:latin typeface="+mn-lt"/>
          <a:cs typeface="+mn-cs"/>
        </a:defRPr>
      </a:lvl8pPr>
      <a:lvl9pPr marL="2971800" indent="-228600" algn="l" rtl="0" fontAlgn="base">
        <a:spcBef>
          <a:spcPct val="20000"/>
        </a:spcBef>
        <a:spcAft>
          <a:spcPct val="0"/>
        </a:spcAft>
        <a:buClr>
          <a:srgbClr val="A4001D"/>
        </a:buClr>
        <a:buFont typeface="Arial" charset="0"/>
        <a:buChar char="&gt;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jpe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tiff"/><Relationship Id="rId10" Type="http://schemas.openxmlformats.org/officeDocument/2006/relationships/image" Target="../media/image28.png"/><Relationship Id="rId4" Type="http://schemas.openxmlformats.org/officeDocument/2006/relationships/image" Target="../media/image22.tiff"/><Relationship Id="rId9" Type="http://schemas.openxmlformats.org/officeDocument/2006/relationships/image" Target="../media/image27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jpe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tiff"/><Relationship Id="rId10" Type="http://schemas.openxmlformats.org/officeDocument/2006/relationships/image" Target="../media/image28.png"/><Relationship Id="rId4" Type="http://schemas.openxmlformats.org/officeDocument/2006/relationships/image" Target="../media/image22.tiff"/><Relationship Id="rId9" Type="http://schemas.openxmlformats.org/officeDocument/2006/relationships/image" Target="../media/image27.png"/><Relationship Id="rId1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microsoft.com/office/2007/relationships/hdphoto" Target="../media/hdphoto8.wdp"/><Relationship Id="rId4" Type="http://schemas.openxmlformats.org/officeDocument/2006/relationships/image" Target="../media/image41.png"/><Relationship Id="rId9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microsoft.com/office/2007/relationships/hdphoto" Target="../media/hdphoto9.wdp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png"/><Relationship Id="rId3" Type="http://schemas.openxmlformats.org/officeDocument/2006/relationships/image" Target="../media/image52.png"/><Relationship Id="rId7" Type="http://schemas.openxmlformats.org/officeDocument/2006/relationships/image" Target="../media/image3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microsoft.com/office/2007/relationships/hdphoto" Target="../media/hdphoto4.wdp"/><Relationship Id="rId5" Type="http://schemas.openxmlformats.org/officeDocument/2006/relationships/image" Target="../media/image54.png"/><Relationship Id="rId10" Type="http://schemas.openxmlformats.org/officeDocument/2006/relationships/image" Target="../media/image34.jpeg"/><Relationship Id="rId4" Type="http://schemas.openxmlformats.org/officeDocument/2006/relationships/image" Target="../media/image53.pn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3.jpe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microsoft.com/office/2007/relationships/hdphoto" Target="../media/hdphoto13.wdp"/><Relationship Id="rId5" Type="http://schemas.openxmlformats.org/officeDocument/2006/relationships/image" Target="../media/image58.png"/><Relationship Id="rId15" Type="http://schemas.openxmlformats.org/officeDocument/2006/relationships/image" Target="../media/image65.jpeg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Relationship Id="rId1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emf"/><Relationship Id="rId5" Type="http://schemas.openxmlformats.org/officeDocument/2006/relationships/image" Target="../media/image70.gif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3.jpe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microsoft.com/office/2007/relationships/hdphoto" Target="../media/hdphoto13.wdp"/><Relationship Id="rId5" Type="http://schemas.openxmlformats.org/officeDocument/2006/relationships/image" Target="../media/image58.png"/><Relationship Id="rId15" Type="http://schemas.openxmlformats.org/officeDocument/2006/relationships/image" Target="../media/image65.jpeg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Relationship Id="rId1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76.jpe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qu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369501"/>
            <a:ext cx="9144000" cy="1333990"/>
          </a:xfrm>
        </p:spPr>
        <p:txBody>
          <a:bodyPr>
            <a:normAutofit fontScale="77500" lnSpcReduction="20000"/>
          </a:bodyPr>
          <a:lstStyle/>
          <a:p>
            <a:pPr algn="ctr" eaLnBrk="1" hangingPunct="1"/>
            <a:r>
              <a:rPr lang="en-US" altLang="zh-TW" sz="3200" dirty="0" smtClean="0">
                <a:solidFill>
                  <a:schemeClr val="bg1"/>
                </a:solidFill>
                <a:latin typeface="Arial"/>
                <a:ea typeface="新細明體" pitchFamily="18" charset="-120"/>
                <a:cs typeface="Arial"/>
              </a:rPr>
              <a:t>H.-S. Philip Wong, Linda He Yi, Maryann C. Tung, </a:t>
            </a:r>
            <a:r>
              <a:rPr lang="en-US" altLang="zh-TW" sz="3200" dirty="0" err="1" smtClean="0">
                <a:solidFill>
                  <a:schemeClr val="bg1"/>
                </a:solidFill>
                <a:latin typeface="Arial"/>
                <a:ea typeface="新細明體" pitchFamily="18" charset="-120"/>
                <a:cs typeface="Arial"/>
              </a:rPr>
              <a:t>Kye</a:t>
            </a:r>
            <a:r>
              <a:rPr lang="en-US" altLang="zh-TW" sz="3200" dirty="0" smtClean="0">
                <a:solidFill>
                  <a:schemeClr val="bg1"/>
                </a:solidFill>
                <a:latin typeface="Arial"/>
                <a:ea typeface="新細明體" pitchFamily="18" charset="-120"/>
                <a:cs typeface="Arial"/>
              </a:rPr>
              <a:t> Okabe</a:t>
            </a:r>
          </a:p>
          <a:p>
            <a:pPr algn="ctr" eaLnBrk="1" hangingPunct="1"/>
            <a:r>
              <a:rPr lang="en-US" altLang="zh-TW" dirty="0" smtClean="0">
                <a:solidFill>
                  <a:schemeClr val="bg1"/>
                </a:solidFill>
                <a:latin typeface="Arial"/>
                <a:ea typeface="新細明體" pitchFamily="18" charset="-120"/>
                <a:cs typeface="Arial"/>
              </a:rPr>
              <a:t>Dept. Electrical Engineering &amp; Stanford SystemX Alliance</a:t>
            </a:r>
            <a:endParaRPr lang="en-US" altLang="zh-TW" sz="3200" dirty="0" smtClean="0">
              <a:solidFill>
                <a:schemeClr val="bg1"/>
              </a:solidFill>
              <a:latin typeface="Arial"/>
              <a:ea typeface="新細明體" pitchFamily="18" charset="-120"/>
              <a:cs typeface="Arial"/>
            </a:endParaRPr>
          </a:p>
          <a:p>
            <a:pPr algn="ctr" eaLnBrk="1" hangingPunct="1"/>
            <a:r>
              <a:rPr lang="en-US" altLang="zh-TW" sz="3200" dirty="0" smtClean="0">
                <a:solidFill>
                  <a:schemeClr val="bg1"/>
                </a:solidFill>
                <a:latin typeface="Arial"/>
                <a:ea typeface="新細明體" pitchFamily="18" charset="-120"/>
                <a:cs typeface="Arial"/>
              </a:rPr>
              <a:t>Stanford University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6455" y="908639"/>
            <a:ext cx="8020177" cy="1799909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Aft>
                <a:spcPts val="1800"/>
              </a:spcAft>
            </a:pPr>
            <a:r>
              <a:rPr lang="en-US" sz="3200" b="1" dirty="0">
                <a:latin typeface="Arial"/>
                <a:cs typeface="Arial"/>
              </a:rPr>
              <a:t>Physical Layout Design of Directed Self-Assembly Guiding Alphabet for IC </a:t>
            </a:r>
            <a:r>
              <a:rPr lang="en-US" sz="3200" b="1">
                <a:latin typeface="Arial"/>
                <a:cs typeface="Arial"/>
              </a:rPr>
              <a:t>Contact </a:t>
            </a:r>
            <a:r>
              <a:rPr lang="en-US" sz="3200" b="1" smtClean="0">
                <a:latin typeface="Arial"/>
                <a:cs typeface="Arial"/>
              </a:rPr>
              <a:t>Hole/Via </a:t>
            </a:r>
            <a:r>
              <a:rPr lang="en-US" sz="3200" b="1" dirty="0">
                <a:latin typeface="Arial"/>
                <a:cs typeface="Arial"/>
              </a:rPr>
              <a:t>Patterning </a:t>
            </a:r>
            <a:br>
              <a:rPr lang="en-US" sz="3200" b="1" dirty="0">
                <a:latin typeface="Arial"/>
                <a:cs typeface="Arial"/>
              </a:rPr>
            </a:br>
            <a:r>
              <a:rPr lang="en-US" sz="3200" b="1" dirty="0">
                <a:latin typeface="Arial"/>
                <a:cs typeface="Arial"/>
              </a:rPr>
              <a:t/>
            </a:r>
            <a:br>
              <a:rPr lang="en-US" sz="3200" b="1" dirty="0">
                <a:latin typeface="Arial"/>
                <a:cs typeface="Arial"/>
              </a:rPr>
            </a:br>
            <a:endParaRPr lang="en-US" altLang="zh-TW" sz="3200" b="1" dirty="0" smtClean="0">
              <a:latin typeface="Arial"/>
              <a:ea typeface="新細明體" pitchFamily="18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3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dirty="0" smtClean="0"/>
              <a:t>Goal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5161" y="1751350"/>
            <a:ext cx="735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Prepare DSA as the next generation lithography for contact hole patterning </a:t>
            </a:r>
            <a:endParaRPr lang="en-US" sz="2400" b="1" dirty="0"/>
          </a:p>
        </p:txBody>
      </p:sp>
      <p:grpSp>
        <p:nvGrpSpPr>
          <p:cNvPr id="21" name="Group 9"/>
          <p:cNvGrpSpPr>
            <a:grpSpLocks noChangeAspect="1"/>
          </p:cNvGrpSpPr>
          <p:nvPr/>
        </p:nvGrpSpPr>
        <p:grpSpPr bwMode="auto">
          <a:xfrm>
            <a:off x="827394" y="3492475"/>
            <a:ext cx="2575474" cy="1776189"/>
            <a:chOff x="6595110" y="3360420"/>
            <a:chExt cx="1706880" cy="120284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110" y="3360420"/>
              <a:ext cx="1691640" cy="1202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260" y="4354830"/>
              <a:ext cx="506730" cy="208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4" name="Right Arrow 3"/>
          <p:cNvSpPr/>
          <p:nvPr/>
        </p:nvSpPr>
        <p:spPr bwMode="auto">
          <a:xfrm>
            <a:off x="3756527" y="4134160"/>
            <a:ext cx="668421" cy="484632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74" t="17357" r="23554" b="30017"/>
          <a:stretch/>
        </p:blipFill>
        <p:spPr>
          <a:xfrm>
            <a:off x="4788899" y="3325285"/>
            <a:ext cx="3610564" cy="2144524"/>
          </a:xfrm>
        </p:spPr>
      </p:pic>
      <p:pic>
        <p:nvPicPr>
          <p:cNvPr id="10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61582" y="5600287"/>
            <a:ext cx="138862" cy="157750"/>
          </a:xfr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788899" y="5513234"/>
            <a:ext cx="763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contact</a:t>
            </a:r>
            <a:endParaRPr lang="en-US" sz="1400" dirty="0"/>
          </a:p>
        </p:txBody>
      </p:sp>
      <p:pic>
        <p:nvPicPr>
          <p:cNvPr id="12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567647" y="5600287"/>
            <a:ext cx="215798" cy="146304"/>
          </a:xfrm>
        </p:spPr>
      </p:pic>
      <p:sp>
        <p:nvSpPr>
          <p:cNvPr id="13" name="TextBox 12"/>
          <p:cNvSpPr txBox="1"/>
          <p:nvPr/>
        </p:nvSpPr>
        <p:spPr>
          <a:xfrm>
            <a:off x="5783445" y="5517246"/>
            <a:ext cx="77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Metal 1</a:t>
            </a:r>
            <a:endParaRPr lang="en-US" sz="1400" dirty="0"/>
          </a:p>
        </p:txBody>
      </p:sp>
      <p:pic>
        <p:nvPicPr>
          <p:cNvPr id="14" name="Content Placeholder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545140" y="5600287"/>
            <a:ext cx="256272" cy="149135"/>
          </a:xfrm>
        </p:spPr>
      </p:pic>
      <p:sp>
        <p:nvSpPr>
          <p:cNvPr id="15" name="TextBox 14"/>
          <p:cNvSpPr txBox="1"/>
          <p:nvPr/>
        </p:nvSpPr>
        <p:spPr>
          <a:xfrm>
            <a:off x="6801412" y="551323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Poly</a:t>
            </a:r>
            <a:endParaRPr lang="en-US" sz="1400" dirty="0"/>
          </a:p>
        </p:txBody>
      </p:sp>
      <p:pic>
        <p:nvPicPr>
          <p:cNvPr id="16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7406518" y="5545877"/>
            <a:ext cx="157751" cy="243677"/>
          </a:xfrm>
        </p:spPr>
      </p:pic>
      <p:sp>
        <p:nvSpPr>
          <p:cNvPr id="17" name="TextBox 16"/>
          <p:cNvSpPr txBox="1"/>
          <p:nvPr/>
        </p:nvSpPr>
        <p:spPr>
          <a:xfrm>
            <a:off x="7607232" y="5496357"/>
            <a:ext cx="129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Active Region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404893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From Materials to CAD Design</a:t>
            </a:r>
            <a:endParaRPr lang="en-US" dirty="0" smtClean="0"/>
          </a:p>
        </p:txBody>
      </p:sp>
      <p:sp>
        <p:nvSpPr>
          <p:cNvPr id="6" name="圆角矩形 7"/>
          <p:cNvSpPr>
            <a:spLocks noChangeArrowheads="1"/>
          </p:cNvSpPr>
          <p:nvPr/>
        </p:nvSpPr>
        <p:spPr bwMode="auto">
          <a:xfrm>
            <a:off x="494631" y="5207410"/>
            <a:ext cx="3175000" cy="609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Aperiodic DSA patterns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圆角矩形 8"/>
          <p:cNvSpPr>
            <a:spLocks noChangeArrowheads="1"/>
          </p:cNvSpPr>
          <p:nvPr/>
        </p:nvSpPr>
        <p:spPr bwMode="auto">
          <a:xfrm>
            <a:off x="494631" y="3835810"/>
            <a:ext cx="3175000" cy="609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ea typeface="ＭＳ Ｐゴシック" charset="0"/>
              </a:rPr>
              <a:t>DSA Contact Patterning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圆角矩形 9"/>
          <p:cNvSpPr>
            <a:spLocks noChangeArrowheads="1"/>
          </p:cNvSpPr>
          <p:nvPr/>
        </p:nvSpPr>
        <p:spPr bwMode="auto">
          <a:xfrm>
            <a:off x="494631" y="2388010"/>
            <a:ext cx="3175000" cy="609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Design Rules for DSA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9" name="直接箭头连接符 11"/>
          <p:cNvCxnSpPr>
            <a:cxnSpLocks noChangeShapeType="1"/>
            <a:stCxn id="6" idx="0"/>
            <a:endCxn id="7" idx="2"/>
          </p:cNvCxnSpPr>
          <p:nvPr/>
        </p:nvCxnSpPr>
        <p:spPr bwMode="auto">
          <a:xfrm flipV="1">
            <a:off x="2082131" y="4445410"/>
            <a:ext cx="0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接箭头连接符 18"/>
          <p:cNvCxnSpPr>
            <a:cxnSpLocks noChangeShapeType="1"/>
            <a:stCxn id="7" idx="0"/>
            <a:endCxn id="8" idx="2"/>
          </p:cNvCxnSpPr>
          <p:nvPr/>
        </p:nvCxnSpPr>
        <p:spPr bwMode="auto">
          <a:xfrm flipV="1">
            <a:off x="2082131" y="2997610"/>
            <a:ext cx="0" cy="838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993652" y="5029267"/>
            <a:ext cx="5068439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Flexibly control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aperiodic</a:t>
            </a:r>
            <a:r>
              <a:rPr lang="zh-CN" altLang="en-US" b="1" dirty="0"/>
              <a:t> </a:t>
            </a:r>
            <a:r>
              <a:rPr lang="en-US" altLang="zh-CN" b="1" dirty="0"/>
              <a:t>DSA</a:t>
            </a:r>
            <a:r>
              <a:rPr lang="zh-CN" altLang="en-US" b="1" dirty="0"/>
              <a:t> </a:t>
            </a:r>
            <a:r>
              <a:rPr lang="en-US" altLang="zh-CN" b="1" dirty="0"/>
              <a:t>patterns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DSA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design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space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Alphabet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concept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08517" y="3799079"/>
            <a:ext cx="469654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b="1" dirty="0" smtClean="0"/>
              <a:t>General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Design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Strategy</a:t>
            </a:r>
            <a:endParaRPr lang="en-US" altLang="zh-CN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DSA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contact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patterning</a:t>
            </a:r>
            <a:r>
              <a:rPr lang="zh-CN" altLang="en-US" b="1" dirty="0" smtClean="0"/>
              <a:t> </a:t>
            </a:r>
            <a:r>
              <a:rPr lang="en-US" altLang="zh-CN" b="1" dirty="0"/>
              <a:t>d</a:t>
            </a:r>
            <a:r>
              <a:rPr lang="en-US" b="1" dirty="0" smtClean="0"/>
              <a:t>emonstration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93652" y="2313759"/>
            <a:ext cx="355943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b="1" dirty="0" smtClean="0"/>
              <a:t>Layout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Optimization</a:t>
            </a:r>
            <a:endParaRPr lang="en-US" altLang="zh-CN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DSA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Assist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Features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Design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5161" y="1289020"/>
            <a:ext cx="735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Goal: Prepare </a:t>
            </a:r>
            <a:r>
              <a:rPr lang="en-US" sz="2400" b="1" dirty="0" smtClean="0"/>
              <a:t>DSA as the next generation lithography for contact hole patterning 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62456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Guiding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Templates</a:t>
            </a:r>
            <a:r>
              <a:rPr lang="zh-CN" altLang="en-US" dirty="0" smtClean="0"/>
              <a:t> </a:t>
            </a:r>
            <a:r>
              <a:rPr lang="en-US" altLang="zh-CN" dirty="0" smtClean="0">
                <a:sym typeface="Wingdings"/>
              </a:rPr>
              <a:t></a:t>
            </a:r>
            <a:r>
              <a:rPr lang="zh-CN" altLang="en-US" dirty="0" smtClean="0">
                <a:sym typeface="Wingdings"/>
              </a:rPr>
              <a:t> </a:t>
            </a:r>
            <a:r>
              <a:rPr lang="en-US" altLang="zh-CN" dirty="0" err="1" smtClean="0">
                <a:sym typeface="Wingdings"/>
              </a:rPr>
              <a:t>Aperiodic</a:t>
            </a:r>
            <a:r>
              <a:rPr lang="zh-CN" altLang="en-US" dirty="0" smtClean="0">
                <a:sym typeface="Wingdings"/>
              </a:rPr>
              <a:t> </a:t>
            </a:r>
            <a:r>
              <a:rPr lang="en-US" altLang="zh-CN" dirty="0" smtClean="0">
                <a:sym typeface="Wingdings"/>
              </a:rPr>
              <a:t>DSA</a:t>
            </a:r>
            <a:r>
              <a:rPr lang="zh-CN" altLang="en-US" dirty="0" smtClean="0">
                <a:sym typeface="Wingdings"/>
              </a:rPr>
              <a:t> </a:t>
            </a:r>
            <a:r>
              <a:rPr lang="en-US" altLang="zh-CN" dirty="0" smtClean="0">
                <a:sym typeface="Wingdings"/>
              </a:rPr>
              <a:t>Patterns</a:t>
            </a:r>
            <a:endParaRPr lang="en-US" dirty="0" smtClean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323683" y="4668851"/>
            <a:ext cx="1235534" cy="1276399"/>
            <a:chOff x="5833252" y="4740337"/>
            <a:chExt cx="815975" cy="842963"/>
          </a:xfrm>
        </p:grpSpPr>
        <p:pic>
          <p:nvPicPr>
            <p:cNvPr id="155" name="Picture 15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252" y="4740337"/>
              <a:ext cx="815975" cy="842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2" name="Straight Connector 161"/>
            <p:cNvCxnSpPr>
              <a:cxnSpLocks noChangeShapeType="1"/>
            </p:cNvCxnSpPr>
            <p:nvPr/>
          </p:nvCxnSpPr>
          <p:spPr bwMode="auto">
            <a:xfrm>
              <a:off x="6039770" y="5551995"/>
              <a:ext cx="379557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3" name="Group 92"/>
          <p:cNvGrpSpPr>
            <a:grpSpLocks/>
          </p:cNvGrpSpPr>
          <p:nvPr/>
        </p:nvGrpSpPr>
        <p:grpSpPr bwMode="auto">
          <a:xfrm>
            <a:off x="500857" y="4349812"/>
            <a:ext cx="1706562" cy="1498600"/>
            <a:chOff x="6897688" y="1714500"/>
            <a:chExt cx="1706562" cy="1498600"/>
          </a:xfrm>
        </p:grpSpPr>
        <p:grpSp>
          <p:nvGrpSpPr>
            <p:cNvPr id="151" name="Group 150"/>
            <p:cNvGrpSpPr>
              <a:grpSpLocks/>
            </p:cNvGrpSpPr>
            <p:nvPr/>
          </p:nvGrpSpPr>
          <p:grpSpPr bwMode="auto">
            <a:xfrm>
              <a:off x="6897688" y="2009775"/>
              <a:ext cx="1706562" cy="1203325"/>
              <a:chOff x="6595110" y="3360420"/>
              <a:chExt cx="1706880" cy="1202849"/>
            </a:xfrm>
          </p:grpSpPr>
          <p:pic>
            <p:nvPicPr>
              <p:cNvPr id="153" name="Picture 15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595110" y="3360420"/>
                <a:ext cx="1691640" cy="1202849"/>
              </a:xfrm>
              <a:prstGeom prst="rect">
                <a:avLst/>
              </a:prstGeom>
              <a:noFill/>
              <a:ln w="28575" algn="ctr">
                <a:noFill/>
                <a:prstDash val="dash"/>
                <a:miter lim="800000"/>
                <a:headEnd/>
                <a:tailEnd/>
              </a:ln>
            </p:spPr>
          </p:pic>
          <p:pic>
            <p:nvPicPr>
              <p:cNvPr id="154" name="Picture 15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795260" y="4354830"/>
                <a:ext cx="506730" cy="208439"/>
              </a:xfrm>
              <a:prstGeom prst="rect">
                <a:avLst/>
              </a:prstGeom>
              <a:noFill/>
              <a:ln w="28575" algn="ctr">
                <a:noFill/>
                <a:prstDash val="dash"/>
                <a:miter lim="800000"/>
                <a:headEnd/>
                <a:tailEnd/>
              </a:ln>
            </p:spPr>
          </p:pic>
        </p:grpSp>
        <p:sp>
          <p:nvSpPr>
            <p:cNvPr id="152" name="TextBox 151"/>
            <p:cNvSpPr txBox="1">
              <a:spLocks noChangeArrowheads="1"/>
            </p:cNvSpPr>
            <p:nvPr/>
          </p:nvSpPr>
          <p:spPr bwMode="auto">
            <a:xfrm>
              <a:off x="6951663" y="1714500"/>
              <a:ext cx="15827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US" altLang="zh-CN" sz="1400" dirty="0">
                  <a:ea typeface="宋体" pitchFamily="2" charset="-122"/>
                </a:rPr>
                <a:t>Infinite periodic</a:t>
              </a:r>
              <a:endParaRPr lang="zh-CN" altLang="en-US" sz="1400" dirty="0">
                <a:ea typeface="宋体" pitchFamily="2" charset="-122"/>
              </a:endParaRPr>
            </a:p>
          </p:txBody>
        </p:sp>
      </p:grpSp>
      <p:grpSp>
        <p:nvGrpSpPr>
          <p:cNvPr id="94" name="Group 93"/>
          <p:cNvGrpSpPr>
            <a:grpSpLocks/>
          </p:cNvGrpSpPr>
          <p:nvPr/>
        </p:nvGrpSpPr>
        <p:grpSpPr bwMode="auto">
          <a:xfrm>
            <a:off x="2558257" y="4354575"/>
            <a:ext cx="1836737" cy="1517650"/>
            <a:chOff x="4770438" y="1719263"/>
            <a:chExt cx="1836737" cy="1517650"/>
          </a:xfrm>
        </p:grpSpPr>
        <p:pic>
          <p:nvPicPr>
            <p:cNvPr id="149" name="Picture 148" descr="D:\Work\Proposal\2009 NSF Goali\graphoepitaxy3.jpg"/>
            <p:cNvPicPr>
              <a:picLocks noChangeAspect="1" noChangeArrowheads="1"/>
            </p:cNvPicPr>
            <p:nvPr/>
          </p:nvPicPr>
          <p:blipFill>
            <a:blip r:embed="rId7" cstate="screen">
              <a:lum bright="2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538" y="2022475"/>
              <a:ext cx="1254125" cy="1214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0" name="TextBox 149"/>
            <p:cNvSpPr txBox="1">
              <a:spLocks noChangeArrowheads="1"/>
            </p:cNvSpPr>
            <p:nvPr/>
          </p:nvSpPr>
          <p:spPr bwMode="auto">
            <a:xfrm>
              <a:off x="4770438" y="1719263"/>
              <a:ext cx="18367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US" altLang="zh-CN" sz="1400" dirty="0">
                  <a:ea typeface="宋体" pitchFamily="2" charset="-122"/>
                </a:rPr>
                <a:t>Boundary periodic</a:t>
              </a:r>
              <a:endParaRPr lang="zh-CN" altLang="en-US" sz="1400" dirty="0">
                <a:ea typeface="宋体" pitchFamily="2" charset="-122"/>
              </a:endParaRPr>
            </a:p>
          </p:txBody>
        </p:sp>
      </p:grpSp>
      <p:cxnSp>
        <p:nvCxnSpPr>
          <p:cNvPr id="95" name="Straight Arrow Connector 94"/>
          <p:cNvCxnSpPr>
            <a:cxnSpLocks noChangeShapeType="1"/>
          </p:cNvCxnSpPr>
          <p:nvPr/>
        </p:nvCxnSpPr>
        <p:spPr bwMode="auto">
          <a:xfrm>
            <a:off x="2359819" y="5189600"/>
            <a:ext cx="338138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96" name="Straight Arrow Connector 95"/>
          <p:cNvCxnSpPr>
            <a:cxnSpLocks noChangeShapeType="1"/>
          </p:cNvCxnSpPr>
          <p:nvPr/>
        </p:nvCxnSpPr>
        <p:spPr bwMode="auto">
          <a:xfrm>
            <a:off x="4239419" y="5189600"/>
            <a:ext cx="657701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459582" y="5945250"/>
            <a:ext cx="411638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/>
              <a:t>R. Ruiz</a:t>
            </a:r>
            <a:r>
              <a:rPr lang="en-US" sz="1000" i="1" dirty="0"/>
              <a:t>, Science </a:t>
            </a:r>
            <a:r>
              <a:rPr lang="en-US" sz="1000" b="1" i="1" dirty="0"/>
              <a:t>321</a:t>
            </a:r>
            <a:r>
              <a:rPr lang="en-US" sz="1000" i="1" dirty="0"/>
              <a:t>, 936 (2008); </a:t>
            </a:r>
            <a:r>
              <a:rPr lang="en-US" sz="1000" dirty="0"/>
              <a:t>L.-W. Chang, </a:t>
            </a:r>
            <a:r>
              <a:rPr lang="en-US" sz="1000" i="1" dirty="0"/>
              <a:t>IEDM</a:t>
            </a:r>
            <a:r>
              <a:rPr lang="en-US" sz="1000" dirty="0"/>
              <a:t> , p. 879, (2009)</a:t>
            </a: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5604625" y="5645391"/>
            <a:ext cx="65517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1100" dirty="0" smtClean="0"/>
              <a:t>100</a:t>
            </a:r>
            <a:r>
              <a:rPr lang="zh-CN" altLang="en-US" sz="1100" dirty="0" smtClean="0"/>
              <a:t> </a:t>
            </a:r>
            <a:r>
              <a:rPr lang="en-US" altLang="zh-CN" sz="1100" dirty="0" smtClean="0"/>
              <a:t>nm</a:t>
            </a:r>
            <a:endParaRPr lang="en-US" sz="1100" dirty="0"/>
          </a:p>
        </p:txBody>
      </p:sp>
      <p:sp>
        <p:nvSpPr>
          <p:cNvPr id="24576" name="TextBox 24575"/>
          <p:cNvSpPr txBox="1"/>
          <p:nvPr/>
        </p:nvSpPr>
        <p:spPr>
          <a:xfrm>
            <a:off x="6679823" y="4668851"/>
            <a:ext cx="1911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Black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dots:</a:t>
            </a:r>
            <a:r>
              <a:rPr lang="zh-CN" altLang="en-US" sz="1400" dirty="0" smtClean="0"/>
              <a:t> </a:t>
            </a:r>
            <a:r>
              <a:rPr lang="en-US" sz="1400" dirty="0" smtClean="0"/>
              <a:t>PMMA</a:t>
            </a:r>
          </a:p>
          <a:p>
            <a:r>
              <a:rPr lang="en-US" sz="1400" dirty="0" smtClean="0"/>
              <a:t>Gray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surrounding: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PS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6751674" y="5421234"/>
            <a:ext cx="111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Top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surface</a:t>
            </a:r>
            <a:endParaRPr lang="en-US" sz="1400" dirty="0" smtClean="0"/>
          </a:p>
        </p:txBody>
      </p:sp>
      <p:cxnSp>
        <p:nvCxnSpPr>
          <p:cNvPr id="24581" name="Straight Arrow Connector 24580"/>
          <p:cNvCxnSpPr>
            <a:stCxn id="171" idx="1"/>
          </p:cNvCxnSpPr>
          <p:nvPr/>
        </p:nvCxnSpPr>
        <p:spPr bwMode="auto">
          <a:xfrm flipH="1" flipV="1">
            <a:off x="6302577" y="5256838"/>
            <a:ext cx="449097" cy="31828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5084293" y="4349812"/>
            <a:ext cx="1836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zh-CN" sz="1400" dirty="0" smtClean="0">
                <a:ea typeface="宋体" pitchFamily="2" charset="-122"/>
              </a:rPr>
              <a:t>1-hole DSA pattern</a:t>
            </a:r>
            <a:endParaRPr lang="zh-CN" altLang="en-US" sz="1400" dirty="0">
              <a:ea typeface="宋体" pitchFamily="2" charset="-122"/>
            </a:endParaRPr>
          </a:p>
        </p:txBody>
      </p:sp>
      <p:sp>
        <p:nvSpPr>
          <p:cNvPr id="104" name="Text Box 25"/>
          <p:cNvSpPr txBox="1">
            <a:spLocks noChangeArrowheads="1"/>
          </p:cNvSpPr>
          <p:nvPr/>
        </p:nvSpPr>
        <p:spPr bwMode="auto">
          <a:xfrm>
            <a:off x="3397240" y="3328798"/>
            <a:ext cx="1828957" cy="3692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0" hangingPunct="0"/>
            <a:r>
              <a:rPr lang="en-US" altLang="zh-TW" sz="1800" b="1" dirty="0">
                <a:ea typeface="PMingLiU" pitchFamily="18" charset="-120"/>
              </a:rPr>
              <a:t>PS-</a:t>
            </a:r>
            <a:r>
              <a:rPr lang="en-US" altLang="zh-TW" sz="1800" b="1" i="1" dirty="0">
                <a:ea typeface="PMingLiU" pitchFamily="18" charset="-120"/>
              </a:rPr>
              <a:t>b</a:t>
            </a:r>
            <a:r>
              <a:rPr lang="en-US" altLang="zh-TW" sz="1800" b="1" dirty="0">
                <a:ea typeface="PMingLiU" pitchFamily="18" charset="-120"/>
              </a:rPr>
              <a:t>-PMMA</a:t>
            </a:r>
          </a:p>
        </p:txBody>
      </p:sp>
      <p:sp>
        <p:nvSpPr>
          <p:cNvPr id="106" name="Text Box 25"/>
          <p:cNvSpPr txBox="1">
            <a:spLocks noChangeArrowheads="1"/>
          </p:cNvSpPr>
          <p:nvPr/>
        </p:nvSpPr>
        <p:spPr bwMode="auto">
          <a:xfrm>
            <a:off x="5894852" y="3174487"/>
            <a:ext cx="1116603" cy="3692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0" hangingPunct="0"/>
            <a:r>
              <a:rPr lang="en-US" altLang="zh-TW" sz="1800" b="1" dirty="0">
                <a:ea typeface="PMingLiU" pitchFamily="18" charset="-120"/>
              </a:rPr>
              <a:t>PMMA</a:t>
            </a:r>
          </a:p>
        </p:txBody>
      </p:sp>
      <p:sp>
        <p:nvSpPr>
          <p:cNvPr id="108" name="Text Box 25"/>
          <p:cNvSpPr txBox="1">
            <a:spLocks noChangeArrowheads="1"/>
          </p:cNvSpPr>
          <p:nvPr/>
        </p:nvSpPr>
        <p:spPr bwMode="auto">
          <a:xfrm>
            <a:off x="7232817" y="3179637"/>
            <a:ext cx="688487" cy="3692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0" hangingPunct="0"/>
            <a:r>
              <a:rPr lang="en-US" altLang="zh-TW" sz="1800" b="1" dirty="0">
                <a:ea typeface="PMingLiU" pitchFamily="18" charset="-120"/>
              </a:rPr>
              <a:t>PS</a:t>
            </a:r>
          </a:p>
        </p:txBody>
      </p:sp>
      <p:sp>
        <p:nvSpPr>
          <p:cNvPr id="110" name="Text Box 25"/>
          <p:cNvSpPr txBox="1">
            <a:spLocks noChangeArrowheads="1"/>
          </p:cNvSpPr>
          <p:nvPr/>
        </p:nvSpPr>
        <p:spPr bwMode="auto">
          <a:xfrm>
            <a:off x="412102" y="3174489"/>
            <a:ext cx="2869076" cy="64617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0" hangingPunct="0"/>
            <a:r>
              <a:rPr lang="en-US" altLang="zh-TW" sz="1800" b="1" dirty="0">
                <a:ea typeface="PMingLiU" pitchFamily="18" charset="-120"/>
              </a:rPr>
              <a:t>Guiding Templates</a:t>
            </a:r>
          </a:p>
          <a:p>
            <a:pPr eaLnBrk="0" hangingPunct="0"/>
            <a:r>
              <a:rPr lang="en-US" altLang="zh-TW" sz="1800" b="1" dirty="0">
                <a:ea typeface="PMingLiU" pitchFamily="18" charset="-120"/>
              </a:rPr>
              <a:t>Physical Confinement</a:t>
            </a:r>
          </a:p>
        </p:txBody>
      </p: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636784" y="1618876"/>
            <a:ext cx="2033038" cy="1390096"/>
            <a:chOff x="1861631" y="1082273"/>
            <a:chExt cx="3593381" cy="2456986"/>
          </a:xfrm>
        </p:grpSpPr>
        <p:grpSp>
          <p:nvGrpSpPr>
            <p:cNvPr id="75" name="Group 74"/>
            <p:cNvGrpSpPr/>
            <p:nvPr/>
          </p:nvGrpSpPr>
          <p:grpSpPr>
            <a:xfrm>
              <a:off x="1861631" y="1082273"/>
              <a:ext cx="3593381" cy="2456986"/>
              <a:chOff x="1861631" y="1082273"/>
              <a:chExt cx="3593381" cy="2456986"/>
            </a:xfrm>
          </p:grpSpPr>
          <p:sp>
            <p:nvSpPr>
              <p:cNvPr id="85" name="Parallelogram 84"/>
              <p:cNvSpPr/>
              <p:nvPr/>
            </p:nvSpPr>
            <p:spPr>
              <a:xfrm>
                <a:off x="1861631" y="1082273"/>
                <a:ext cx="3593381" cy="1385308"/>
              </a:xfrm>
              <a:prstGeom prst="parallelogram">
                <a:avLst>
                  <a:gd name="adj" fmla="val 8074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Parallelogram 85"/>
              <p:cNvSpPr/>
              <p:nvPr/>
            </p:nvSpPr>
            <p:spPr>
              <a:xfrm rot="5400000" flipH="1">
                <a:off x="3668799" y="1753046"/>
                <a:ext cx="2456148" cy="1116277"/>
              </a:xfrm>
              <a:prstGeom prst="parallelogram">
                <a:avLst>
                  <a:gd name="adj" fmla="val 1240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1861631" y="2467581"/>
                <a:ext cx="2477104" cy="10716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Parallelogram 87"/>
              <p:cNvSpPr/>
              <p:nvPr/>
            </p:nvSpPr>
            <p:spPr>
              <a:xfrm>
                <a:off x="3277141" y="1206499"/>
                <a:ext cx="1192718" cy="440873"/>
              </a:xfrm>
              <a:prstGeom prst="parallelogram">
                <a:avLst>
                  <a:gd name="adj" fmla="val 8074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3637962" y="1206498"/>
                <a:ext cx="3960" cy="444602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Right Triangle 91"/>
              <p:cNvSpPr/>
              <p:nvPr/>
            </p:nvSpPr>
            <p:spPr>
              <a:xfrm flipH="1">
                <a:off x="3290906" y="1216825"/>
                <a:ext cx="345975" cy="422585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Parallelogram 75"/>
            <p:cNvSpPr/>
            <p:nvPr/>
          </p:nvSpPr>
          <p:spPr>
            <a:xfrm>
              <a:off x="2694547" y="2026708"/>
              <a:ext cx="1192718" cy="440873"/>
            </a:xfrm>
            <a:prstGeom prst="parallelogram">
              <a:avLst>
                <a:gd name="adj" fmla="val 8074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691240" y="2468922"/>
              <a:ext cx="848601" cy="57591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Parallelogram 77"/>
            <p:cNvSpPr/>
            <p:nvPr/>
          </p:nvSpPr>
          <p:spPr>
            <a:xfrm rot="5400000" flipH="1">
              <a:off x="2364143" y="2363917"/>
              <a:ext cx="1021836" cy="354227"/>
            </a:xfrm>
            <a:prstGeom prst="parallelogram">
              <a:avLst>
                <a:gd name="adj" fmla="val 124051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ight Triangle 78"/>
            <p:cNvSpPr/>
            <p:nvPr/>
          </p:nvSpPr>
          <p:spPr>
            <a:xfrm flipH="1">
              <a:off x="2706200" y="2614529"/>
              <a:ext cx="345975" cy="422585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052175" y="2614529"/>
              <a:ext cx="478522" cy="422585"/>
            </a:xfrm>
            <a:prstGeom prst="rect">
              <a:avLst/>
            </a:prstGeom>
            <a:solidFill>
              <a:srgbClr val="DCE6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052175" y="2380504"/>
              <a:ext cx="478522" cy="176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3052175" y="2030112"/>
              <a:ext cx="3960" cy="584417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062885" y="2614529"/>
              <a:ext cx="476956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691240" y="2614529"/>
              <a:ext cx="364895" cy="43742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Line 35"/>
          <p:cNvSpPr>
            <a:spLocks noChangeShapeType="1"/>
          </p:cNvSpPr>
          <p:nvPr/>
        </p:nvSpPr>
        <p:spPr bwMode="auto">
          <a:xfrm flipH="1" flipV="1">
            <a:off x="1475647" y="2894363"/>
            <a:ext cx="29878" cy="2801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3424220" y="1538463"/>
            <a:ext cx="2039112" cy="1470509"/>
            <a:chOff x="4087403" y="561254"/>
            <a:chExt cx="2610561" cy="1882610"/>
          </a:xfrm>
        </p:grpSpPr>
        <p:grpSp>
          <p:nvGrpSpPr>
            <p:cNvPr id="157" name="Group 156"/>
            <p:cNvGrpSpPr>
              <a:grpSpLocks noChangeAspect="1"/>
            </p:cNvGrpSpPr>
            <p:nvPr/>
          </p:nvGrpSpPr>
          <p:grpSpPr>
            <a:xfrm>
              <a:off x="4089736" y="660480"/>
              <a:ext cx="2608228" cy="1783384"/>
              <a:chOff x="1861631" y="1082273"/>
              <a:chExt cx="3593381" cy="2456986"/>
            </a:xfrm>
          </p:grpSpPr>
          <p:grpSp>
            <p:nvGrpSpPr>
              <p:cNvPr id="164" name="Group 163"/>
              <p:cNvGrpSpPr/>
              <p:nvPr/>
            </p:nvGrpSpPr>
            <p:grpSpPr>
              <a:xfrm>
                <a:off x="1861631" y="1082273"/>
                <a:ext cx="3593381" cy="2456986"/>
                <a:chOff x="1861631" y="1082273"/>
                <a:chExt cx="3593381" cy="2456986"/>
              </a:xfrm>
            </p:grpSpPr>
            <p:sp>
              <p:nvSpPr>
                <p:cNvPr id="175" name="Parallelogram 174"/>
                <p:cNvSpPr/>
                <p:nvPr/>
              </p:nvSpPr>
              <p:spPr>
                <a:xfrm>
                  <a:off x="1861631" y="1082273"/>
                  <a:ext cx="3593381" cy="1385308"/>
                </a:xfrm>
                <a:prstGeom prst="parallelogram">
                  <a:avLst>
                    <a:gd name="adj" fmla="val 8074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Parallelogram 175"/>
                <p:cNvSpPr/>
                <p:nvPr/>
              </p:nvSpPr>
              <p:spPr>
                <a:xfrm rot="5400000" flipH="1">
                  <a:off x="3668799" y="1753046"/>
                  <a:ext cx="2456148" cy="1116277"/>
                </a:xfrm>
                <a:prstGeom prst="parallelogram">
                  <a:avLst>
                    <a:gd name="adj" fmla="val 124051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1861631" y="2467581"/>
                  <a:ext cx="2477104" cy="107167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Parallelogram 177"/>
                <p:cNvSpPr/>
                <p:nvPr/>
              </p:nvSpPr>
              <p:spPr>
                <a:xfrm>
                  <a:off x="3277141" y="1206499"/>
                  <a:ext cx="1192718" cy="440873"/>
                </a:xfrm>
                <a:prstGeom prst="parallelogram">
                  <a:avLst>
                    <a:gd name="adj" fmla="val 8074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3637962" y="1206499"/>
                  <a:ext cx="3960" cy="457200"/>
                </a:xfrm>
                <a:prstGeom prst="line">
                  <a:avLst/>
                </a:prstGeom>
                <a:ln w="19050" cmpd="sng">
                  <a:noFill/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0" name="Right Triangle 179"/>
                <p:cNvSpPr/>
                <p:nvPr/>
              </p:nvSpPr>
              <p:spPr>
                <a:xfrm flipH="1">
                  <a:off x="3290906" y="1216825"/>
                  <a:ext cx="345975" cy="422585"/>
                </a:xfrm>
                <a:prstGeom prst="rtTriangl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5" name="Parallelogram 164"/>
              <p:cNvSpPr/>
              <p:nvPr/>
            </p:nvSpPr>
            <p:spPr>
              <a:xfrm>
                <a:off x="2694547" y="2026708"/>
                <a:ext cx="1192718" cy="440873"/>
              </a:xfrm>
              <a:prstGeom prst="parallelogram">
                <a:avLst>
                  <a:gd name="adj" fmla="val 8074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2691240" y="2468922"/>
                <a:ext cx="848601" cy="5759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Parallelogram 166"/>
              <p:cNvSpPr/>
              <p:nvPr/>
            </p:nvSpPr>
            <p:spPr>
              <a:xfrm rot="5400000" flipH="1">
                <a:off x="2364143" y="2363917"/>
                <a:ext cx="1021836" cy="354227"/>
              </a:xfrm>
              <a:prstGeom prst="parallelogram">
                <a:avLst>
                  <a:gd name="adj" fmla="val 1240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ight Triangle 167"/>
              <p:cNvSpPr/>
              <p:nvPr/>
            </p:nvSpPr>
            <p:spPr>
              <a:xfrm flipH="1">
                <a:off x="2706200" y="2614529"/>
                <a:ext cx="345975" cy="422585"/>
              </a:xfrm>
              <a:prstGeom prst="rt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3052175" y="2614529"/>
                <a:ext cx="478522" cy="422585"/>
              </a:xfrm>
              <a:prstGeom prst="rect">
                <a:avLst/>
              </a:prstGeom>
              <a:solidFill>
                <a:srgbClr val="DCE6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3052175" y="2380504"/>
                <a:ext cx="478522" cy="17683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2" name="Straight Connector 171"/>
              <p:cNvCxnSpPr/>
              <p:nvPr/>
            </p:nvCxnSpPr>
            <p:spPr>
              <a:xfrm>
                <a:off x="3052175" y="2030112"/>
                <a:ext cx="3960" cy="584417"/>
              </a:xfrm>
              <a:prstGeom prst="line">
                <a:avLst/>
              </a:prstGeom>
              <a:ln w="12700" cmpd="sng">
                <a:noFill/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H="1">
                <a:off x="3062885" y="2614529"/>
                <a:ext cx="476956" cy="0"/>
              </a:xfrm>
              <a:prstGeom prst="line">
                <a:avLst/>
              </a:prstGeom>
              <a:ln w="12700" cmpd="sng">
                <a:noFill/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H="1">
                <a:off x="2691240" y="2614529"/>
                <a:ext cx="364895" cy="437420"/>
              </a:xfrm>
              <a:prstGeom prst="line">
                <a:avLst/>
              </a:prstGeom>
              <a:ln w="12700" cmpd="sng">
                <a:noFill/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8" name="Parallelogram 157"/>
            <p:cNvSpPr/>
            <p:nvPr/>
          </p:nvSpPr>
          <p:spPr>
            <a:xfrm>
              <a:off x="4087403" y="561254"/>
              <a:ext cx="2608228" cy="1005515"/>
            </a:xfrm>
            <a:prstGeom prst="parallelogram">
              <a:avLst>
                <a:gd name="adj" fmla="val 8074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089736" y="1566769"/>
              <a:ext cx="1797987" cy="100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Parallelogram 159"/>
            <p:cNvSpPr/>
            <p:nvPr/>
          </p:nvSpPr>
          <p:spPr>
            <a:xfrm rot="5400000" flipH="1">
              <a:off x="5735029" y="712222"/>
              <a:ext cx="1110961" cy="810241"/>
            </a:xfrm>
            <a:prstGeom prst="parallelogram">
              <a:avLst>
                <a:gd name="adj" fmla="val 12405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691687" y="1672823"/>
              <a:ext cx="615951" cy="4133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695163" y="1631631"/>
              <a:ext cx="607598" cy="1410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Line 35"/>
          <p:cNvSpPr>
            <a:spLocks noChangeShapeType="1"/>
          </p:cNvSpPr>
          <p:nvPr/>
        </p:nvSpPr>
        <p:spPr bwMode="auto">
          <a:xfrm flipH="1" flipV="1">
            <a:off x="4107101" y="2531929"/>
            <a:ext cx="171939" cy="79687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grpSp>
        <p:nvGrpSpPr>
          <p:cNvPr id="181" name="Group 180"/>
          <p:cNvGrpSpPr>
            <a:grpSpLocks noChangeAspect="1"/>
          </p:cNvGrpSpPr>
          <p:nvPr/>
        </p:nvGrpSpPr>
        <p:grpSpPr>
          <a:xfrm>
            <a:off x="6164327" y="1368013"/>
            <a:ext cx="2042770" cy="1653534"/>
            <a:chOff x="2688181" y="3357105"/>
            <a:chExt cx="2615184" cy="2116878"/>
          </a:xfrm>
        </p:grpSpPr>
        <p:grpSp>
          <p:nvGrpSpPr>
            <p:cNvPr id="182" name="Group 181"/>
            <p:cNvGrpSpPr/>
            <p:nvPr/>
          </p:nvGrpSpPr>
          <p:grpSpPr>
            <a:xfrm>
              <a:off x="2688181" y="3357105"/>
              <a:ext cx="2615184" cy="2116878"/>
              <a:chOff x="2688181" y="3357105"/>
              <a:chExt cx="2615184" cy="2116878"/>
            </a:xfrm>
          </p:grpSpPr>
          <p:grpSp>
            <p:nvGrpSpPr>
              <p:cNvPr id="188" name="Group 187"/>
              <p:cNvGrpSpPr>
                <a:grpSpLocks noChangeAspect="1"/>
              </p:cNvGrpSpPr>
              <p:nvPr/>
            </p:nvGrpSpPr>
            <p:grpSpPr>
              <a:xfrm>
                <a:off x="2688181" y="3588039"/>
                <a:ext cx="2615184" cy="1885944"/>
                <a:chOff x="4087403" y="561254"/>
                <a:chExt cx="2610561" cy="1882610"/>
              </a:xfrm>
            </p:grpSpPr>
            <p:grpSp>
              <p:nvGrpSpPr>
                <p:cNvPr id="196" name="Group 195"/>
                <p:cNvGrpSpPr>
                  <a:grpSpLocks noChangeAspect="1"/>
                </p:cNvGrpSpPr>
                <p:nvPr/>
              </p:nvGrpSpPr>
              <p:grpSpPr>
                <a:xfrm>
                  <a:off x="4089736" y="660480"/>
                  <a:ext cx="2608228" cy="1783384"/>
                  <a:chOff x="1861631" y="1082273"/>
                  <a:chExt cx="3593381" cy="2456986"/>
                </a:xfrm>
              </p:grpSpPr>
              <p:grpSp>
                <p:nvGrpSpPr>
                  <p:cNvPr id="202" name="Group 201"/>
                  <p:cNvGrpSpPr/>
                  <p:nvPr/>
                </p:nvGrpSpPr>
                <p:grpSpPr>
                  <a:xfrm>
                    <a:off x="1861631" y="1082273"/>
                    <a:ext cx="3593381" cy="2456986"/>
                    <a:chOff x="1861631" y="1082273"/>
                    <a:chExt cx="3593381" cy="2456986"/>
                  </a:xfrm>
                </p:grpSpPr>
                <p:sp>
                  <p:nvSpPr>
                    <p:cNvPr id="212" name="Parallelogram 211"/>
                    <p:cNvSpPr/>
                    <p:nvPr/>
                  </p:nvSpPr>
                  <p:spPr>
                    <a:xfrm>
                      <a:off x="1861631" y="1082273"/>
                      <a:ext cx="3593381" cy="1385308"/>
                    </a:xfrm>
                    <a:prstGeom prst="parallelogram">
                      <a:avLst>
                        <a:gd name="adj" fmla="val 80740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3" name="Parallelogram 212"/>
                    <p:cNvSpPr/>
                    <p:nvPr/>
                  </p:nvSpPr>
                  <p:spPr>
                    <a:xfrm rot="5400000" flipH="1">
                      <a:off x="3668799" y="1753046"/>
                      <a:ext cx="2456148" cy="1116277"/>
                    </a:xfrm>
                    <a:prstGeom prst="parallelogram">
                      <a:avLst>
                        <a:gd name="adj" fmla="val 124051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4" name="Rectangle 213"/>
                    <p:cNvSpPr/>
                    <p:nvPr/>
                  </p:nvSpPr>
                  <p:spPr>
                    <a:xfrm>
                      <a:off x="1861631" y="2467581"/>
                      <a:ext cx="2477104" cy="1071678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Parallelogram 214"/>
                    <p:cNvSpPr/>
                    <p:nvPr/>
                  </p:nvSpPr>
                  <p:spPr>
                    <a:xfrm>
                      <a:off x="3277141" y="1206499"/>
                      <a:ext cx="1192718" cy="440873"/>
                    </a:xfrm>
                    <a:prstGeom prst="parallelogram">
                      <a:avLst>
                        <a:gd name="adj" fmla="val 80740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16" name="Straight Connector 215"/>
                    <p:cNvCxnSpPr/>
                    <p:nvPr/>
                  </p:nvCxnSpPr>
                  <p:spPr>
                    <a:xfrm>
                      <a:off x="3637962" y="1206499"/>
                      <a:ext cx="3960" cy="457200"/>
                    </a:xfrm>
                    <a:prstGeom prst="line">
                      <a:avLst/>
                    </a:prstGeom>
                    <a:ln w="19050" cmpd="sng">
                      <a:noFill/>
                      <a:prstDash val="sys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7" name="Right Triangle 216"/>
                    <p:cNvSpPr/>
                    <p:nvPr/>
                  </p:nvSpPr>
                  <p:spPr>
                    <a:xfrm flipH="1">
                      <a:off x="3290906" y="1216825"/>
                      <a:ext cx="345975" cy="422585"/>
                    </a:xfrm>
                    <a:prstGeom prst="rtTriangl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03" name="Parallelogram 202"/>
                  <p:cNvSpPr/>
                  <p:nvPr/>
                </p:nvSpPr>
                <p:spPr>
                  <a:xfrm>
                    <a:off x="2694547" y="2026708"/>
                    <a:ext cx="1192718" cy="440873"/>
                  </a:xfrm>
                  <a:prstGeom prst="parallelogram">
                    <a:avLst>
                      <a:gd name="adj" fmla="val 80740"/>
                    </a:avLst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Rectangle 203"/>
                  <p:cNvSpPr/>
                  <p:nvPr/>
                </p:nvSpPr>
                <p:spPr>
                  <a:xfrm>
                    <a:off x="2691240" y="2468922"/>
                    <a:ext cx="848601" cy="5759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Parallelogram 204"/>
                  <p:cNvSpPr/>
                  <p:nvPr/>
                </p:nvSpPr>
                <p:spPr>
                  <a:xfrm rot="5400000" flipH="1">
                    <a:off x="2364143" y="2363917"/>
                    <a:ext cx="1021836" cy="354227"/>
                  </a:xfrm>
                  <a:prstGeom prst="parallelogram">
                    <a:avLst>
                      <a:gd name="adj" fmla="val 124051"/>
                    </a:avLst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Right Triangle 205"/>
                  <p:cNvSpPr/>
                  <p:nvPr/>
                </p:nvSpPr>
                <p:spPr>
                  <a:xfrm flipH="1">
                    <a:off x="2706200" y="2614529"/>
                    <a:ext cx="345975" cy="422585"/>
                  </a:xfrm>
                  <a:prstGeom prst="rtTriangl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7" name="Rectangle 206"/>
                  <p:cNvSpPr/>
                  <p:nvPr/>
                </p:nvSpPr>
                <p:spPr>
                  <a:xfrm>
                    <a:off x="3052175" y="2614529"/>
                    <a:ext cx="478522" cy="422585"/>
                  </a:xfrm>
                  <a:prstGeom prst="rect">
                    <a:avLst/>
                  </a:prstGeom>
                  <a:solidFill>
                    <a:srgbClr val="DCE6F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/>
                  <p:cNvSpPr/>
                  <p:nvPr/>
                </p:nvSpPr>
                <p:spPr>
                  <a:xfrm>
                    <a:off x="3052175" y="2380504"/>
                    <a:ext cx="478522" cy="176835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9" name="Straight Connector 208"/>
                  <p:cNvCxnSpPr/>
                  <p:nvPr/>
                </p:nvCxnSpPr>
                <p:spPr>
                  <a:xfrm>
                    <a:off x="3052175" y="2030112"/>
                    <a:ext cx="3960" cy="584417"/>
                  </a:xfrm>
                  <a:prstGeom prst="line">
                    <a:avLst/>
                  </a:prstGeom>
                  <a:ln w="12700" cmpd="sng">
                    <a:noFill/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Straight Connector 209"/>
                  <p:cNvCxnSpPr/>
                  <p:nvPr/>
                </p:nvCxnSpPr>
                <p:spPr>
                  <a:xfrm flipH="1">
                    <a:off x="3062885" y="2614529"/>
                    <a:ext cx="476956" cy="0"/>
                  </a:xfrm>
                  <a:prstGeom prst="line">
                    <a:avLst/>
                  </a:prstGeom>
                  <a:ln w="12700" cmpd="sng">
                    <a:noFill/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Straight Connector 210"/>
                  <p:cNvCxnSpPr/>
                  <p:nvPr/>
                </p:nvCxnSpPr>
                <p:spPr>
                  <a:xfrm flipH="1">
                    <a:off x="2691240" y="2614529"/>
                    <a:ext cx="364895" cy="437420"/>
                  </a:xfrm>
                  <a:prstGeom prst="line">
                    <a:avLst/>
                  </a:prstGeom>
                  <a:ln w="12700" cmpd="sng">
                    <a:noFill/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7" name="Parallelogram 196"/>
                <p:cNvSpPr/>
                <p:nvPr/>
              </p:nvSpPr>
              <p:spPr>
                <a:xfrm>
                  <a:off x="4087403" y="561254"/>
                  <a:ext cx="2608228" cy="1005515"/>
                </a:xfrm>
                <a:prstGeom prst="parallelogram">
                  <a:avLst>
                    <a:gd name="adj" fmla="val 8074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 197"/>
                <p:cNvSpPr/>
                <p:nvPr/>
              </p:nvSpPr>
              <p:spPr>
                <a:xfrm>
                  <a:off x="4089736" y="1566769"/>
                  <a:ext cx="1797987" cy="10019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Parallelogram 198"/>
                <p:cNvSpPr/>
                <p:nvPr/>
              </p:nvSpPr>
              <p:spPr>
                <a:xfrm rot="5400000" flipH="1">
                  <a:off x="5735029" y="712222"/>
                  <a:ext cx="1110961" cy="810241"/>
                </a:xfrm>
                <a:prstGeom prst="parallelogram">
                  <a:avLst>
                    <a:gd name="adj" fmla="val 124051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4691900" y="1669016"/>
                  <a:ext cx="615951" cy="41339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4695163" y="1631631"/>
                  <a:ext cx="607598" cy="14102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/>
              <p:cNvGrpSpPr/>
              <p:nvPr/>
            </p:nvGrpSpPr>
            <p:grpSpPr>
              <a:xfrm>
                <a:off x="4017527" y="3405659"/>
                <a:ext cx="266403" cy="843170"/>
                <a:chOff x="5469927" y="3410049"/>
                <a:chExt cx="266403" cy="527739"/>
              </a:xfrm>
            </p:grpSpPr>
            <p:sp>
              <p:nvSpPr>
                <p:cNvPr id="194" name="Oval 193"/>
                <p:cNvSpPr/>
                <p:nvPr/>
              </p:nvSpPr>
              <p:spPr>
                <a:xfrm rot="5400000" flipV="1">
                  <a:off x="5358988" y="3591210"/>
                  <a:ext cx="495688" cy="19746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5469927" y="3410049"/>
                  <a:ext cx="266403" cy="30322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0" name="Oval 189"/>
              <p:cNvSpPr/>
              <p:nvPr/>
            </p:nvSpPr>
            <p:spPr>
              <a:xfrm flipV="1">
                <a:off x="4056078" y="3813919"/>
                <a:ext cx="197087" cy="1190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Parallelogram 190"/>
              <p:cNvSpPr/>
              <p:nvPr/>
            </p:nvSpPr>
            <p:spPr>
              <a:xfrm>
                <a:off x="3719775" y="3720148"/>
                <a:ext cx="865725" cy="320004"/>
              </a:xfrm>
              <a:prstGeom prst="parallelogram">
                <a:avLst>
                  <a:gd name="adj" fmla="val 80740"/>
                </a:avLst>
              </a:prstGeom>
              <a:solidFill>
                <a:schemeClr val="accent1">
                  <a:lumMod val="40000"/>
                  <a:lumOff val="60000"/>
                  <a:alpha val="0"/>
                </a:schemeClr>
              </a:solidFill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3981351" y="3357105"/>
                <a:ext cx="333136" cy="225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3" name="Straight Connector 192"/>
              <p:cNvCxnSpPr/>
              <p:nvPr/>
            </p:nvCxnSpPr>
            <p:spPr>
              <a:xfrm>
                <a:off x="4002585" y="3588039"/>
                <a:ext cx="312121" cy="609"/>
              </a:xfrm>
              <a:prstGeom prst="line">
                <a:avLst/>
              </a:prstGeom>
              <a:ln w="9525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3" name="Oval 182"/>
            <p:cNvSpPr/>
            <p:nvPr/>
          </p:nvSpPr>
          <p:spPr>
            <a:xfrm rot="5400000" flipV="1">
              <a:off x="3259409" y="4495499"/>
              <a:ext cx="693018" cy="19967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490104" y="4103299"/>
              <a:ext cx="266403" cy="4844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Parallelogram 184"/>
            <p:cNvSpPr/>
            <p:nvPr/>
          </p:nvSpPr>
          <p:spPr>
            <a:xfrm>
              <a:off x="3293749" y="4416490"/>
              <a:ext cx="761950" cy="178844"/>
            </a:xfrm>
            <a:prstGeom prst="parallelogram">
              <a:avLst>
                <a:gd name="adj" fmla="val 80740"/>
              </a:avLst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 flipV="1">
              <a:off x="3508667" y="4528237"/>
              <a:ext cx="197087" cy="1190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rapezoid 186"/>
            <p:cNvSpPr/>
            <p:nvPr/>
          </p:nvSpPr>
          <p:spPr>
            <a:xfrm flipV="1">
              <a:off x="3508667" y="4595334"/>
              <a:ext cx="197087" cy="156276"/>
            </a:xfrm>
            <a:prstGeom prst="trapezoid">
              <a:avLst/>
            </a:prstGeom>
            <a:solidFill>
              <a:srgbClr val="D996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Line 35"/>
          <p:cNvSpPr>
            <a:spLocks noChangeShapeType="1"/>
          </p:cNvSpPr>
          <p:nvPr/>
        </p:nvSpPr>
        <p:spPr bwMode="auto">
          <a:xfrm flipH="1" flipV="1">
            <a:off x="7362031" y="2149882"/>
            <a:ext cx="72806" cy="102460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05" name="Line 35"/>
          <p:cNvSpPr>
            <a:spLocks noChangeShapeType="1"/>
          </p:cNvSpPr>
          <p:nvPr/>
        </p:nvSpPr>
        <p:spPr bwMode="auto">
          <a:xfrm flipV="1">
            <a:off x="6421424" y="2531928"/>
            <a:ext cx="427010" cy="64255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083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/>
          <p:cNvGrpSpPr>
            <a:grpSpLocks noChangeAspect="1"/>
          </p:cNvGrpSpPr>
          <p:nvPr/>
        </p:nvGrpSpPr>
        <p:grpSpPr>
          <a:xfrm>
            <a:off x="993508" y="4077606"/>
            <a:ext cx="2048256" cy="1657975"/>
            <a:chOff x="2688181" y="3357105"/>
            <a:chExt cx="2615184" cy="2116878"/>
          </a:xfrm>
        </p:grpSpPr>
        <p:grpSp>
          <p:nvGrpSpPr>
            <p:cNvPr id="167" name="Group 166"/>
            <p:cNvGrpSpPr/>
            <p:nvPr/>
          </p:nvGrpSpPr>
          <p:grpSpPr>
            <a:xfrm>
              <a:off x="2688181" y="3357105"/>
              <a:ext cx="2615184" cy="2116878"/>
              <a:chOff x="2688181" y="3357105"/>
              <a:chExt cx="2615184" cy="2116878"/>
            </a:xfrm>
          </p:grpSpPr>
          <p:grpSp>
            <p:nvGrpSpPr>
              <p:cNvPr id="173" name="Group 172"/>
              <p:cNvGrpSpPr>
                <a:grpSpLocks noChangeAspect="1"/>
              </p:cNvGrpSpPr>
              <p:nvPr/>
            </p:nvGrpSpPr>
            <p:grpSpPr>
              <a:xfrm>
                <a:off x="2688181" y="3588039"/>
                <a:ext cx="2615184" cy="1885944"/>
                <a:chOff x="4087403" y="561254"/>
                <a:chExt cx="2610561" cy="1882610"/>
              </a:xfrm>
            </p:grpSpPr>
            <p:grpSp>
              <p:nvGrpSpPr>
                <p:cNvPr id="181" name="Group 180"/>
                <p:cNvGrpSpPr>
                  <a:grpSpLocks noChangeAspect="1"/>
                </p:cNvGrpSpPr>
                <p:nvPr/>
              </p:nvGrpSpPr>
              <p:grpSpPr>
                <a:xfrm>
                  <a:off x="4089736" y="660480"/>
                  <a:ext cx="2608228" cy="1783384"/>
                  <a:chOff x="1861631" y="1082273"/>
                  <a:chExt cx="3593381" cy="2456986"/>
                </a:xfrm>
              </p:grpSpPr>
              <p:grpSp>
                <p:nvGrpSpPr>
                  <p:cNvPr id="187" name="Group 186"/>
                  <p:cNvGrpSpPr/>
                  <p:nvPr/>
                </p:nvGrpSpPr>
                <p:grpSpPr>
                  <a:xfrm>
                    <a:off x="1861631" y="1082273"/>
                    <a:ext cx="3593381" cy="2456986"/>
                    <a:chOff x="1861631" y="1082273"/>
                    <a:chExt cx="3593381" cy="2456986"/>
                  </a:xfrm>
                </p:grpSpPr>
                <p:sp>
                  <p:nvSpPr>
                    <p:cNvPr id="197" name="Parallelogram 196"/>
                    <p:cNvSpPr/>
                    <p:nvPr/>
                  </p:nvSpPr>
                  <p:spPr>
                    <a:xfrm>
                      <a:off x="1861631" y="1082273"/>
                      <a:ext cx="3593381" cy="1385308"/>
                    </a:xfrm>
                    <a:prstGeom prst="parallelogram">
                      <a:avLst>
                        <a:gd name="adj" fmla="val 80740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8" name="Parallelogram 197"/>
                    <p:cNvSpPr/>
                    <p:nvPr/>
                  </p:nvSpPr>
                  <p:spPr>
                    <a:xfrm rot="5400000" flipH="1">
                      <a:off x="3668799" y="1753046"/>
                      <a:ext cx="2456148" cy="1116277"/>
                    </a:xfrm>
                    <a:prstGeom prst="parallelogram">
                      <a:avLst>
                        <a:gd name="adj" fmla="val 124051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9" name="Rectangle 198"/>
                    <p:cNvSpPr/>
                    <p:nvPr/>
                  </p:nvSpPr>
                  <p:spPr>
                    <a:xfrm>
                      <a:off x="1861631" y="2467581"/>
                      <a:ext cx="2477104" cy="1071678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0" name="Parallelogram 199"/>
                    <p:cNvSpPr/>
                    <p:nvPr/>
                  </p:nvSpPr>
                  <p:spPr>
                    <a:xfrm>
                      <a:off x="3277141" y="1206499"/>
                      <a:ext cx="1192718" cy="440873"/>
                    </a:xfrm>
                    <a:prstGeom prst="parallelogram">
                      <a:avLst>
                        <a:gd name="adj" fmla="val 80740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01" name="Straight Connector 200"/>
                    <p:cNvCxnSpPr/>
                    <p:nvPr/>
                  </p:nvCxnSpPr>
                  <p:spPr>
                    <a:xfrm>
                      <a:off x="3637962" y="1206499"/>
                      <a:ext cx="3960" cy="457200"/>
                    </a:xfrm>
                    <a:prstGeom prst="line">
                      <a:avLst/>
                    </a:prstGeom>
                    <a:ln w="19050" cmpd="sng">
                      <a:noFill/>
                      <a:prstDash val="sys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2" name="Right Triangle 201"/>
                    <p:cNvSpPr/>
                    <p:nvPr/>
                  </p:nvSpPr>
                  <p:spPr>
                    <a:xfrm flipH="1">
                      <a:off x="3290906" y="1216825"/>
                      <a:ext cx="345975" cy="422585"/>
                    </a:xfrm>
                    <a:prstGeom prst="rtTriangl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88" name="Parallelogram 187"/>
                  <p:cNvSpPr/>
                  <p:nvPr/>
                </p:nvSpPr>
                <p:spPr>
                  <a:xfrm>
                    <a:off x="2694547" y="2026708"/>
                    <a:ext cx="1192718" cy="440873"/>
                  </a:xfrm>
                  <a:prstGeom prst="parallelogram">
                    <a:avLst>
                      <a:gd name="adj" fmla="val 80740"/>
                    </a:avLst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9" name="Rectangle 188"/>
                  <p:cNvSpPr/>
                  <p:nvPr/>
                </p:nvSpPr>
                <p:spPr>
                  <a:xfrm>
                    <a:off x="2691240" y="2468922"/>
                    <a:ext cx="848601" cy="5759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Parallelogram 189"/>
                  <p:cNvSpPr/>
                  <p:nvPr/>
                </p:nvSpPr>
                <p:spPr>
                  <a:xfrm rot="5400000" flipH="1">
                    <a:off x="2364143" y="2363917"/>
                    <a:ext cx="1021836" cy="354227"/>
                  </a:xfrm>
                  <a:prstGeom prst="parallelogram">
                    <a:avLst>
                      <a:gd name="adj" fmla="val 124051"/>
                    </a:avLst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1" name="Right Triangle 190"/>
                  <p:cNvSpPr/>
                  <p:nvPr/>
                </p:nvSpPr>
                <p:spPr>
                  <a:xfrm flipH="1">
                    <a:off x="2706200" y="2614529"/>
                    <a:ext cx="345975" cy="422585"/>
                  </a:xfrm>
                  <a:prstGeom prst="rtTriangl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Rectangle 191"/>
                  <p:cNvSpPr/>
                  <p:nvPr/>
                </p:nvSpPr>
                <p:spPr>
                  <a:xfrm>
                    <a:off x="3052175" y="2614529"/>
                    <a:ext cx="478522" cy="422585"/>
                  </a:xfrm>
                  <a:prstGeom prst="rect">
                    <a:avLst/>
                  </a:prstGeom>
                  <a:solidFill>
                    <a:srgbClr val="DCE6F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3" name="Rectangle 192"/>
                  <p:cNvSpPr/>
                  <p:nvPr/>
                </p:nvSpPr>
                <p:spPr>
                  <a:xfrm>
                    <a:off x="3052175" y="2380504"/>
                    <a:ext cx="478522" cy="176835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94" name="Straight Connector 193"/>
                  <p:cNvCxnSpPr/>
                  <p:nvPr/>
                </p:nvCxnSpPr>
                <p:spPr>
                  <a:xfrm>
                    <a:off x="3052175" y="2030112"/>
                    <a:ext cx="3960" cy="584417"/>
                  </a:xfrm>
                  <a:prstGeom prst="line">
                    <a:avLst/>
                  </a:prstGeom>
                  <a:ln w="12700" cmpd="sng">
                    <a:noFill/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flipH="1">
                    <a:off x="3062885" y="2614529"/>
                    <a:ext cx="476956" cy="0"/>
                  </a:xfrm>
                  <a:prstGeom prst="line">
                    <a:avLst/>
                  </a:prstGeom>
                  <a:ln w="12700" cmpd="sng">
                    <a:noFill/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 flipH="1">
                    <a:off x="2691240" y="2614529"/>
                    <a:ext cx="364895" cy="437420"/>
                  </a:xfrm>
                  <a:prstGeom prst="line">
                    <a:avLst/>
                  </a:prstGeom>
                  <a:ln w="12700" cmpd="sng">
                    <a:noFill/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2" name="Parallelogram 181"/>
                <p:cNvSpPr/>
                <p:nvPr/>
              </p:nvSpPr>
              <p:spPr>
                <a:xfrm>
                  <a:off x="4087403" y="561254"/>
                  <a:ext cx="2608228" cy="1005515"/>
                </a:xfrm>
                <a:prstGeom prst="parallelogram">
                  <a:avLst>
                    <a:gd name="adj" fmla="val 8074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4089736" y="1566769"/>
                  <a:ext cx="1797987" cy="10019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Parallelogram 183"/>
                <p:cNvSpPr/>
                <p:nvPr/>
              </p:nvSpPr>
              <p:spPr>
                <a:xfrm rot="5400000" flipH="1">
                  <a:off x="5735029" y="712222"/>
                  <a:ext cx="1110961" cy="810241"/>
                </a:xfrm>
                <a:prstGeom prst="parallelogram">
                  <a:avLst>
                    <a:gd name="adj" fmla="val 124051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4691900" y="1669016"/>
                  <a:ext cx="615951" cy="41339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Rectangle 185"/>
                <p:cNvSpPr/>
                <p:nvPr/>
              </p:nvSpPr>
              <p:spPr>
                <a:xfrm>
                  <a:off x="4695163" y="1631631"/>
                  <a:ext cx="607598" cy="14102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4" name="Group 173"/>
              <p:cNvGrpSpPr/>
              <p:nvPr/>
            </p:nvGrpSpPr>
            <p:grpSpPr>
              <a:xfrm>
                <a:off x="4017527" y="3405659"/>
                <a:ext cx="266403" cy="843170"/>
                <a:chOff x="5469927" y="3410049"/>
                <a:chExt cx="266403" cy="527739"/>
              </a:xfrm>
            </p:grpSpPr>
            <p:sp>
              <p:nvSpPr>
                <p:cNvPr id="179" name="Oval 178"/>
                <p:cNvSpPr/>
                <p:nvPr/>
              </p:nvSpPr>
              <p:spPr>
                <a:xfrm rot="5400000" flipV="1">
                  <a:off x="5358988" y="3591210"/>
                  <a:ext cx="495688" cy="197467"/>
                </a:xfrm>
                <a:prstGeom prst="ellipse">
                  <a:avLst/>
                </a:prstGeom>
                <a:solidFill>
                  <a:srgbClr val="D7E4BD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5469927" y="3410049"/>
                  <a:ext cx="266403" cy="30322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5" name="Oval 174"/>
              <p:cNvSpPr/>
              <p:nvPr/>
            </p:nvSpPr>
            <p:spPr>
              <a:xfrm flipV="1">
                <a:off x="4056078" y="3813919"/>
                <a:ext cx="197087" cy="119063"/>
              </a:xfrm>
              <a:prstGeom prst="ellipse">
                <a:avLst/>
              </a:prstGeom>
              <a:solidFill>
                <a:srgbClr val="D7E4BD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Parallelogram 175"/>
              <p:cNvSpPr/>
              <p:nvPr/>
            </p:nvSpPr>
            <p:spPr>
              <a:xfrm>
                <a:off x="3724268" y="3720210"/>
                <a:ext cx="865725" cy="320005"/>
              </a:xfrm>
              <a:prstGeom prst="parallelogram">
                <a:avLst>
                  <a:gd name="adj" fmla="val 80740"/>
                </a:avLst>
              </a:prstGeom>
              <a:solidFill>
                <a:schemeClr val="accent1">
                  <a:lumMod val="40000"/>
                  <a:lumOff val="60000"/>
                  <a:alpha val="0"/>
                </a:schemeClr>
              </a:solidFill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3981351" y="3357105"/>
                <a:ext cx="333136" cy="225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8" name="Straight Connector 177"/>
              <p:cNvCxnSpPr/>
              <p:nvPr/>
            </p:nvCxnSpPr>
            <p:spPr>
              <a:xfrm>
                <a:off x="4002585" y="3588039"/>
                <a:ext cx="312121" cy="609"/>
              </a:xfrm>
              <a:prstGeom prst="line">
                <a:avLst/>
              </a:prstGeom>
              <a:ln w="9525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8" name="Oval 167"/>
            <p:cNvSpPr/>
            <p:nvPr/>
          </p:nvSpPr>
          <p:spPr>
            <a:xfrm rot="5400000" flipV="1">
              <a:off x="3259409" y="4495499"/>
              <a:ext cx="693018" cy="199672"/>
            </a:xfrm>
            <a:prstGeom prst="ellipse">
              <a:avLst/>
            </a:prstGeom>
            <a:solidFill>
              <a:srgbClr val="D7E4BD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3490104" y="4103299"/>
              <a:ext cx="266403" cy="4844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Parallelogram 169"/>
            <p:cNvSpPr/>
            <p:nvPr/>
          </p:nvSpPr>
          <p:spPr>
            <a:xfrm>
              <a:off x="3282859" y="4408925"/>
              <a:ext cx="761950" cy="178844"/>
            </a:xfrm>
            <a:prstGeom prst="parallelogram">
              <a:avLst>
                <a:gd name="adj" fmla="val 80740"/>
              </a:avLst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 flipV="1">
              <a:off x="3508667" y="4528237"/>
              <a:ext cx="197087" cy="119063"/>
            </a:xfrm>
            <a:prstGeom prst="ellipse">
              <a:avLst/>
            </a:prstGeom>
            <a:solidFill>
              <a:srgbClr val="D7E4BD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rapezoid 171"/>
            <p:cNvSpPr/>
            <p:nvPr/>
          </p:nvSpPr>
          <p:spPr>
            <a:xfrm flipV="1">
              <a:off x="3508667" y="4595334"/>
              <a:ext cx="197087" cy="156276"/>
            </a:xfrm>
            <a:prstGeom prst="trapezoi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>
            <a:grpSpLocks noChangeAspect="1"/>
          </p:cNvGrpSpPr>
          <p:nvPr/>
        </p:nvGrpSpPr>
        <p:grpSpPr>
          <a:xfrm>
            <a:off x="5307787" y="1628815"/>
            <a:ext cx="2039112" cy="1470509"/>
            <a:chOff x="4087403" y="561254"/>
            <a:chExt cx="2610561" cy="1882610"/>
          </a:xfrm>
        </p:grpSpPr>
        <p:grpSp>
          <p:nvGrpSpPr>
            <p:cNvPr id="103" name="Group 102"/>
            <p:cNvGrpSpPr>
              <a:grpSpLocks noChangeAspect="1"/>
            </p:cNvGrpSpPr>
            <p:nvPr/>
          </p:nvGrpSpPr>
          <p:grpSpPr>
            <a:xfrm>
              <a:off x="4089736" y="660480"/>
              <a:ext cx="2608228" cy="1783384"/>
              <a:chOff x="1861631" y="1082273"/>
              <a:chExt cx="3593381" cy="2456986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1861631" y="1082273"/>
                <a:ext cx="3593381" cy="2456986"/>
                <a:chOff x="1861631" y="1082273"/>
                <a:chExt cx="3593381" cy="2456986"/>
              </a:xfrm>
            </p:grpSpPr>
            <p:sp>
              <p:nvSpPr>
                <p:cNvPr id="119" name="Parallelogram 118"/>
                <p:cNvSpPr/>
                <p:nvPr/>
              </p:nvSpPr>
              <p:spPr>
                <a:xfrm>
                  <a:off x="1861631" y="1082273"/>
                  <a:ext cx="3593381" cy="1385308"/>
                </a:xfrm>
                <a:prstGeom prst="parallelogram">
                  <a:avLst>
                    <a:gd name="adj" fmla="val 8074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Parallelogram 119"/>
                <p:cNvSpPr/>
                <p:nvPr/>
              </p:nvSpPr>
              <p:spPr>
                <a:xfrm rot="5400000" flipH="1">
                  <a:off x="3668799" y="1753046"/>
                  <a:ext cx="2456148" cy="1116277"/>
                </a:xfrm>
                <a:prstGeom prst="parallelogram">
                  <a:avLst>
                    <a:gd name="adj" fmla="val 124051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1861631" y="2467581"/>
                  <a:ext cx="2477104" cy="107167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Parallelogram 121"/>
                <p:cNvSpPr/>
                <p:nvPr/>
              </p:nvSpPr>
              <p:spPr>
                <a:xfrm>
                  <a:off x="3277141" y="1206499"/>
                  <a:ext cx="1192718" cy="440873"/>
                </a:xfrm>
                <a:prstGeom prst="parallelogram">
                  <a:avLst>
                    <a:gd name="adj" fmla="val 8074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3637962" y="1206499"/>
                  <a:ext cx="3960" cy="457200"/>
                </a:xfrm>
                <a:prstGeom prst="line">
                  <a:avLst/>
                </a:prstGeom>
                <a:ln w="19050" cmpd="sng">
                  <a:noFill/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Right Triangle 123"/>
                <p:cNvSpPr/>
                <p:nvPr/>
              </p:nvSpPr>
              <p:spPr>
                <a:xfrm flipH="1">
                  <a:off x="3290906" y="1216825"/>
                  <a:ext cx="345975" cy="422585"/>
                </a:xfrm>
                <a:prstGeom prst="rtTriangl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0" name="Parallelogram 109"/>
              <p:cNvSpPr/>
              <p:nvPr/>
            </p:nvSpPr>
            <p:spPr>
              <a:xfrm>
                <a:off x="2694547" y="2026708"/>
                <a:ext cx="1192718" cy="440873"/>
              </a:xfrm>
              <a:prstGeom prst="parallelogram">
                <a:avLst>
                  <a:gd name="adj" fmla="val 8074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2691240" y="2468922"/>
                <a:ext cx="848601" cy="5759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Parallelogram 111"/>
              <p:cNvSpPr/>
              <p:nvPr/>
            </p:nvSpPr>
            <p:spPr>
              <a:xfrm rot="5400000" flipH="1">
                <a:off x="2364143" y="2363917"/>
                <a:ext cx="1021836" cy="354227"/>
              </a:xfrm>
              <a:prstGeom prst="parallelogram">
                <a:avLst>
                  <a:gd name="adj" fmla="val 1240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ight Triangle 112"/>
              <p:cNvSpPr/>
              <p:nvPr/>
            </p:nvSpPr>
            <p:spPr>
              <a:xfrm flipH="1">
                <a:off x="2706200" y="2614529"/>
                <a:ext cx="345975" cy="422585"/>
              </a:xfrm>
              <a:prstGeom prst="rt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3052175" y="2614529"/>
                <a:ext cx="478522" cy="422585"/>
              </a:xfrm>
              <a:prstGeom prst="rect">
                <a:avLst/>
              </a:prstGeom>
              <a:solidFill>
                <a:srgbClr val="DCE6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3052175" y="2380504"/>
                <a:ext cx="478522" cy="17683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6" name="Straight Connector 115"/>
              <p:cNvCxnSpPr/>
              <p:nvPr/>
            </p:nvCxnSpPr>
            <p:spPr>
              <a:xfrm>
                <a:off x="3052175" y="2030112"/>
                <a:ext cx="3960" cy="584417"/>
              </a:xfrm>
              <a:prstGeom prst="line">
                <a:avLst/>
              </a:prstGeom>
              <a:ln w="12700" cmpd="sng">
                <a:noFill/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>
                <a:off x="3062885" y="2614529"/>
                <a:ext cx="476956" cy="0"/>
              </a:xfrm>
              <a:prstGeom prst="line">
                <a:avLst/>
              </a:prstGeom>
              <a:ln w="12700" cmpd="sng">
                <a:noFill/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H="1">
                <a:off x="2691240" y="2614529"/>
                <a:ext cx="364895" cy="437420"/>
              </a:xfrm>
              <a:prstGeom prst="line">
                <a:avLst/>
              </a:prstGeom>
              <a:ln w="12700" cmpd="sng">
                <a:noFill/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Parallelogram 103"/>
            <p:cNvSpPr/>
            <p:nvPr/>
          </p:nvSpPr>
          <p:spPr>
            <a:xfrm>
              <a:off x="4087403" y="561254"/>
              <a:ext cx="2608228" cy="1005515"/>
            </a:xfrm>
            <a:prstGeom prst="parallelogram">
              <a:avLst>
                <a:gd name="adj" fmla="val 8074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089736" y="1566769"/>
              <a:ext cx="1797987" cy="100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Parallelogram 105"/>
            <p:cNvSpPr/>
            <p:nvPr/>
          </p:nvSpPr>
          <p:spPr>
            <a:xfrm rot="5400000" flipH="1">
              <a:off x="5735029" y="712222"/>
              <a:ext cx="1110961" cy="810241"/>
            </a:xfrm>
            <a:prstGeom prst="parallelogram">
              <a:avLst>
                <a:gd name="adj" fmla="val 12405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691900" y="1669016"/>
              <a:ext cx="615951" cy="4133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695163" y="1631631"/>
              <a:ext cx="607598" cy="1410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1216779" y="1709228"/>
            <a:ext cx="2033038" cy="1390096"/>
            <a:chOff x="1861631" y="1082273"/>
            <a:chExt cx="3593381" cy="2456986"/>
          </a:xfrm>
        </p:grpSpPr>
        <p:grpSp>
          <p:nvGrpSpPr>
            <p:cNvPr id="85" name="Group 84"/>
            <p:cNvGrpSpPr/>
            <p:nvPr/>
          </p:nvGrpSpPr>
          <p:grpSpPr>
            <a:xfrm>
              <a:off x="1861631" y="1082273"/>
              <a:ext cx="3593381" cy="2456986"/>
              <a:chOff x="1861631" y="1082273"/>
              <a:chExt cx="3593381" cy="2456986"/>
            </a:xfrm>
          </p:grpSpPr>
          <p:sp>
            <p:nvSpPr>
              <p:cNvPr id="95" name="Parallelogram 94"/>
              <p:cNvSpPr/>
              <p:nvPr/>
            </p:nvSpPr>
            <p:spPr>
              <a:xfrm>
                <a:off x="1861631" y="1082273"/>
                <a:ext cx="3593381" cy="1385308"/>
              </a:xfrm>
              <a:prstGeom prst="parallelogram">
                <a:avLst>
                  <a:gd name="adj" fmla="val 8074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Parallelogram 95"/>
              <p:cNvSpPr/>
              <p:nvPr/>
            </p:nvSpPr>
            <p:spPr>
              <a:xfrm rot="5400000" flipH="1">
                <a:off x="3668799" y="1753046"/>
                <a:ext cx="2456148" cy="1116277"/>
              </a:xfrm>
              <a:prstGeom prst="parallelogram">
                <a:avLst>
                  <a:gd name="adj" fmla="val 1240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861631" y="2467581"/>
                <a:ext cx="2477104" cy="10716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Parallelogram 97"/>
              <p:cNvSpPr/>
              <p:nvPr/>
            </p:nvSpPr>
            <p:spPr>
              <a:xfrm>
                <a:off x="3277141" y="1206499"/>
                <a:ext cx="1192718" cy="440873"/>
              </a:xfrm>
              <a:prstGeom prst="parallelogram">
                <a:avLst>
                  <a:gd name="adj" fmla="val 8074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>
                <a:off x="3637962" y="1206498"/>
                <a:ext cx="3960" cy="444602"/>
              </a:xfrm>
              <a:prstGeom prst="line">
                <a:avLst/>
              </a:prstGeom>
              <a:ln w="19050" cmpd="sng">
                <a:noFill/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ight Triangle 99"/>
              <p:cNvSpPr/>
              <p:nvPr/>
            </p:nvSpPr>
            <p:spPr>
              <a:xfrm flipH="1">
                <a:off x="3290906" y="1216825"/>
                <a:ext cx="345975" cy="422585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Parallelogram 85"/>
            <p:cNvSpPr/>
            <p:nvPr/>
          </p:nvSpPr>
          <p:spPr>
            <a:xfrm>
              <a:off x="2694547" y="2026708"/>
              <a:ext cx="1192718" cy="440873"/>
            </a:xfrm>
            <a:prstGeom prst="parallelogram">
              <a:avLst>
                <a:gd name="adj" fmla="val 8074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691240" y="2468922"/>
              <a:ext cx="848601" cy="57591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Parallelogram 87"/>
            <p:cNvSpPr/>
            <p:nvPr/>
          </p:nvSpPr>
          <p:spPr>
            <a:xfrm rot="5400000" flipH="1">
              <a:off x="2364143" y="2363917"/>
              <a:ext cx="1021836" cy="354227"/>
            </a:xfrm>
            <a:prstGeom prst="parallelogram">
              <a:avLst>
                <a:gd name="adj" fmla="val 124051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ight Triangle 88"/>
            <p:cNvSpPr/>
            <p:nvPr/>
          </p:nvSpPr>
          <p:spPr>
            <a:xfrm flipH="1">
              <a:off x="2706200" y="2614529"/>
              <a:ext cx="345975" cy="422585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052175" y="2614529"/>
              <a:ext cx="478522" cy="422585"/>
            </a:xfrm>
            <a:prstGeom prst="rect">
              <a:avLst/>
            </a:prstGeom>
            <a:solidFill>
              <a:srgbClr val="DCE6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052175" y="2380504"/>
              <a:ext cx="478522" cy="176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3052175" y="2030112"/>
              <a:ext cx="3960" cy="584417"/>
            </a:xfrm>
            <a:prstGeom prst="line">
              <a:avLst/>
            </a:prstGeom>
            <a:ln w="12700" cmpd="sng">
              <a:noFill/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3062885" y="2614529"/>
              <a:ext cx="476956" cy="0"/>
            </a:xfrm>
            <a:prstGeom prst="line">
              <a:avLst/>
            </a:prstGeom>
            <a:ln w="12700" cmpd="sng">
              <a:noFill/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2691240" y="2614529"/>
              <a:ext cx="364895" cy="437420"/>
            </a:xfrm>
            <a:prstGeom prst="line">
              <a:avLst/>
            </a:prstGeom>
            <a:ln w="12700" cmpd="sng">
              <a:noFill/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Process Flow</a:t>
            </a:r>
            <a:endParaRPr lang="zh-CN" altLang="en-US" dirty="0" smtClean="0">
              <a:ea typeface="宋体" pitchFamily="2" charset="-122"/>
            </a:endParaRPr>
          </a:p>
        </p:txBody>
      </p:sp>
      <p:sp>
        <p:nvSpPr>
          <p:cNvPr id="34823" name="Line 35"/>
          <p:cNvSpPr>
            <a:spLocks noChangeShapeType="1"/>
          </p:cNvSpPr>
          <p:nvPr/>
        </p:nvSpPr>
        <p:spPr bwMode="auto">
          <a:xfrm flipH="1">
            <a:off x="6445249" y="1498312"/>
            <a:ext cx="12805" cy="52388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4824" name="Text Box 25"/>
          <p:cNvSpPr txBox="1">
            <a:spLocks noChangeArrowheads="1"/>
          </p:cNvSpPr>
          <p:nvPr/>
        </p:nvSpPr>
        <p:spPr bwMode="auto">
          <a:xfrm>
            <a:off x="5301627" y="851980"/>
            <a:ext cx="2760322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1800" dirty="0">
                <a:ea typeface="PMingLiU" pitchFamily="18" charset="-120"/>
              </a:rPr>
              <a:t>PS-</a:t>
            </a:r>
            <a:r>
              <a:rPr lang="en-US" altLang="zh-TW" sz="1800" i="1" dirty="0">
                <a:ea typeface="PMingLiU" pitchFamily="18" charset="-120"/>
              </a:rPr>
              <a:t>b</a:t>
            </a:r>
            <a:r>
              <a:rPr lang="en-US" altLang="zh-TW" sz="1800" dirty="0">
                <a:ea typeface="PMingLiU" pitchFamily="18" charset="-120"/>
              </a:rPr>
              <a:t>-PMMA</a:t>
            </a:r>
          </a:p>
          <a:p>
            <a:pPr eaLnBrk="0" hangingPunct="0"/>
            <a:r>
              <a:rPr lang="en-US" altLang="zh-TW" sz="1800" dirty="0">
                <a:ea typeface="PMingLiU" pitchFamily="18" charset="-120"/>
              </a:rPr>
              <a:t>Dissolved in PGMEA</a:t>
            </a:r>
          </a:p>
        </p:txBody>
      </p:sp>
      <p:sp>
        <p:nvSpPr>
          <p:cNvPr id="34832" name="右箭头 4"/>
          <p:cNvSpPr>
            <a:spLocks noChangeArrowheads="1"/>
          </p:cNvSpPr>
          <p:nvPr/>
        </p:nvSpPr>
        <p:spPr bwMode="auto">
          <a:xfrm>
            <a:off x="3807676" y="2190755"/>
            <a:ext cx="990648" cy="406565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C00000"/>
          </a:solidFill>
          <a:ln w="28575" algn="ctr">
            <a:noFill/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Text Box 25"/>
          <p:cNvSpPr txBox="1">
            <a:spLocks noChangeArrowheads="1"/>
          </p:cNvSpPr>
          <p:nvPr/>
        </p:nvSpPr>
        <p:spPr bwMode="auto">
          <a:xfrm>
            <a:off x="3591492" y="1809466"/>
            <a:ext cx="2222033" cy="3692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TW" sz="1800" dirty="0">
                <a:ea typeface="PMingLiU" pitchFamily="18" charset="-120"/>
              </a:rPr>
              <a:t>Spin coating</a:t>
            </a:r>
          </a:p>
        </p:txBody>
      </p:sp>
      <p:sp>
        <p:nvSpPr>
          <p:cNvPr id="34834" name="右箭头 82"/>
          <p:cNvSpPr>
            <a:spLocks noChangeArrowheads="1"/>
          </p:cNvSpPr>
          <p:nvPr/>
        </p:nvSpPr>
        <p:spPr bwMode="auto">
          <a:xfrm rot="5400000">
            <a:off x="6073106" y="3495794"/>
            <a:ext cx="597168" cy="406642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28575" algn="ctr">
            <a:noFill/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Text Box 25"/>
          <p:cNvSpPr txBox="1">
            <a:spLocks noChangeArrowheads="1"/>
          </p:cNvSpPr>
          <p:nvPr/>
        </p:nvSpPr>
        <p:spPr bwMode="auto">
          <a:xfrm>
            <a:off x="4924066" y="3375994"/>
            <a:ext cx="1776772" cy="64624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TW" sz="1800">
                <a:ea typeface="PMingLiU" pitchFamily="18" charset="-120"/>
              </a:rPr>
              <a:t>Thermal Annealing</a:t>
            </a:r>
          </a:p>
        </p:txBody>
      </p:sp>
      <p:sp>
        <p:nvSpPr>
          <p:cNvPr id="34836" name="右箭头 84"/>
          <p:cNvSpPr>
            <a:spLocks noChangeArrowheads="1"/>
          </p:cNvSpPr>
          <p:nvPr/>
        </p:nvSpPr>
        <p:spPr bwMode="auto">
          <a:xfrm flipH="1">
            <a:off x="3499056" y="4922749"/>
            <a:ext cx="990648" cy="406565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C00000"/>
          </a:solidFill>
          <a:ln w="28575" algn="ctr">
            <a:noFill/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Text Box 25"/>
          <p:cNvSpPr txBox="1">
            <a:spLocks noChangeArrowheads="1"/>
          </p:cNvSpPr>
          <p:nvPr/>
        </p:nvSpPr>
        <p:spPr bwMode="auto">
          <a:xfrm>
            <a:off x="370829" y="5903287"/>
            <a:ext cx="3388077" cy="3692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TW" sz="1800" dirty="0">
                <a:ea typeface="PMingLiU" pitchFamily="18" charset="-120"/>
              </a:rPr>
              <a:t>PMMA cylinder removal</a:t>
            </a:r>
          </a:p>
        </p:txBody>
      </p:sp>
      <p:sp>
        <p:nvSpPr>
          <p:cNvPr id="34838" name="Line 35"/>
          <p:cNvSpPr>
            <a:spLocks noChangeShapeType="1"/>
          </p:cNvSpPr>
          <p:nvPr/>
        </p:nvSpPr>
        <p:spPr bwMode="auto">
          <a:xfrm flipV="1">
            <a:off x="1694611" y="5088109"/>
            <a:ext cx="1" cy="81517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4839" name="Text Box 25"/>
          <p:cNvSpPr txBox="1">
            <a:spLocks noChangeArrowheads="1"/>
          </p:cNvSpPr>
          <p:nvPr/>
        </p:nvSpPr>
        <p:spPr bwMode="auto">
          <a:xfrm>
            <a:off x="3329727" y="4523048"/>
            <a:ext cx="2556829" cy="147732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TW" sz="1800" dirty="0">
                <a:ea typeface="PMingLiU" pitchFamily="18" charset="-120"/>
              </a:rPr>
              <a:t>Deep UV radiation</a:t>
            </a:r>
          </a:p>
          <a:p>
            <a:pPr eaLnBrk="0" hangingPunct="0"/>
            <a:endParaRPr lang="en-US" altLang="zh-TW" sz="1800" dirty="0">
              <a:ea typeface="PMingLiU" pitchFamily="18" charset="-120"/>
            </a:endParaRPr>
          </a:p>
          <a:p>
            <a:pPr eaLnBrk="0" hangingPunct="0"/>
            <a:endParaRPr lang="en-US" altLang="zh-TW" sz="1800" dirty="0">
              <a:ea typeface="PMingLiU" pitchFamily="18" charset="-120"/>
            </a:endParaRPr>
          </a:p>
          <a:p>
            <a:pPr eaLnBrk="0" hangingPunct="0"/>
            <a:r>
              <a:rPr lang="en-US" altLang="zh-TW" sz="1800" dirty="0">
                <a:ea typeface="PMingLiU" pitchFamily="18" charset="-120"/>
              </a:rPr>
              <a:t>Soaked in </a:t>
            </a:r>
          </a:p>
          <a:p>
            <a:pPr eaLnBrk="0" hangingPunct="0"/>
            <a:r>
              <a:rPr lang="en-US" altLang="zh-TW" sz="1800" dirty="0">
                <a:ea typeface="PMingLiU" pitchFamily="18" charset="-120"/>
              </a:rPr>
              <a:t>Acetic Acid </a:t>
            </a:r>
          </a:p>
        </p:txBody>
      </p:sp>
      <p:sp>
        <p:nvSpPr>
          <p:cNvPr id="82" name="Line 35"/>
          <p:cNvSpPr>
            <a:spLocks noChangeShapeType="1"/>
          </p:cNvSpPr>
          <p:nvPr/>
        </p:nvSpPr>
        <p:spPr bwMode="auto">
          <a:xfrm>
            <a:off x="2224088" y="4022234"/>
            <a:ext cx="43341" cy="4136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3" name="Text Box 25"/>
          <p:cNvSpPr txBox="1">
            <a:spLocks noChangeArrowheads="1"/>
          </p:cNvSpPr>
          <p:nvPr/>
        </p:nvSpPr>
        <p:spPr bwMode="auto">
          <a:xfrm>
            <a:off x="731388" y="3311390"/>
            <a:ext cx="2859408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1800" dirty="0" smtClean="0">
                <a:ea typeface="PMingLiU" pitchFamily="18" charset="-120"/>
              </a:rPr>
              <a:t>PS is left as a resist mask for pattern transfer</a:t>
            </a:r>
            <a:endParaRPr lang="en-US" altLang="zh-TW" sz="1800" dirty="0">
              <a:ea typeface="PMingLiU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6779" y="2609004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</a:t>
            </a:r>
            <a:endParaRPr lang="en-US" dirty="0"/>
          </a:p>
        </p:txBody>
      </p:sp>
      <p:sp>
        <p:nvSpPr>
          <p:cNvPr id="125" name="Text Box 25"/>
          <p:cNvSpPr txBox="1">
            <a:spLocks noChangeArrowheads="1"/>
          </p:cNvSpPr>
          <p:nvPr/>
        </p:nvSpPr>
        <p:spPr bwMode="auto">
          <a:xfrm>
            <a:off x="4995538" y="5898137"/>
            <a:ext cx="1116603" cy="3692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0" hangingPunct="0"/>
            <a:r>
              <a:rPr lang="en-US" altLang="zh-TW" sz="1800" dirty="0">
                <a:ea typeface="PMingLiU" pitchFamily="18" charset="-120"/>
              </a:rPr>
              <a:t>PMMA</a:t>
            </a:r>
          </a:p>
        </p:txBody>
      </p:sp>
      <p:sp>
        <p:nvSpPr>
          <p:cNvPr id="126" name="Text Box 25"/>
          <p:cNvSpPr txBox="1">
            <a:spLocks noChangeArrowheads="1"/>
          </p:cNvSpPr>
          <p:nvPr/>
        </p:nvSpPr>
        <p:spPr bwMode="auto">
          <a:xfrm>
            <a:off x="6333503" y="5903287"/>
            <a:ext cx="688487" cy="3692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0" hangingPunct="0"/>
            <a:r>
              <a:rPr lang="en-US" altLang="zh-TW" sz="1800" dirty="0">
                <a:ea typeface="PMingLiU" pitchFamily="18" charset="-120"/>
              </a:rPr>
              <a:t>PS</a:t>
            </a:r>
          </a:p>
        </p:txBody>
      </p:sp>
      <p:grpSp>
        <p:nvGrpSpPr>
          <p:cNvPr id="127" name="Group 126"/>
          <p:cNvGrpSpPr>
            <a:grpSpLocks noChangeAspect="1"/>
          </p:cNvGrpSpPr>
          <p:nvPr/>
        </p:nvGrpSpPr>
        <p:grpSpPr>
          <a:xfrm>
            <a:off x="5265013" y="4079088"/>
            <a:ext cx="2042770" cy="1653534"/>
            <a:chOff x="2688181" y="3357105"/>
            <a:chExt cx="2615184" cy="2116878"/>
          </a:xfrm>
        </p:grpSpPr>
        <p:grpSp>
          <p:nvGrpSpPr>
            <p:cNvPr id="128" name="Group 127"/>
            <p:cNvGrpSpPr/>
            <p:nvPr/>
          </p:nvGrpSpPr>
          <p:grpSpPr>
            <a:xfrm>
              <a:off x="2688181" y="3357105"/>
              <a:ext cx="2615184" cy="2116878"/>
              <a:chOff x="2688181" y="3357105"/>
              <a:chExt cx="2615184" cy="2116878"/>
            </a:xfrm>
          </p:grpSpPr>
          <p:grpSp>
            <p:nvGrpSpPr>
              <p:cNvPr id="134" name="Group 133"/>
              <p:cNvGrpSpPr>
                <a:grpSpLocks noChangeAspect="1"/>
              </p:cNvGrpSpPr>
              <p:nvPr/>
            </p:nvGrpSpPr>
            <p:grpSpPr>
              <a:xfrm>
                <a:off x="2688181" y="3588039"/>
                <a:ext cx="2615184" cy="1885944"/>
                <a:chOff x="4087403" y="561254"/>
                <a:chExt cx="2610561" cy="1882610"/>
              </a:xfrm>
            </p:grpSpPr>
            <p:grpSp>
              <p:nvGrpSpPr>
                <p:cNvPr id="142" name="Group 141"/>
                <p:cNvGrpSpPr>
                  <a:grpSpLocks noChangeAspect="1"/>
                </p:cNvGrpSpPr>
                <p:nvPr/>
              </p:nvGrpSpPr>
              <p:grpSpPr>
                <a:xfrm>
                  <a:off x="4089736" y="660480"/>
                  <a:ext cx="2608228" cy="1783384"/>
                  <a:chOff x="1861631" y="1082273"/>
                  <a:chExt cx="3593381" cy="2456986"/>
                </a:xfrm>
              </p:grpSpPr>
              <p:grpSp>
                <p:nvGrpSpPr>
                  <p:cNvPr id="148" name="Group 147"/>
                  <p:cNvGrpSpPr/>
                  <p:nvPr/>
                </p:nvGrpSpPr>
                <p:grpSpPr>
                  <a:xfrm>
                    <a:off x="1861631" y="1082273"/>
                    <a:ext cx="3593381" cy="2456986"/>
                    <a:chOff x="1861631" y="1082273"/>
                    <a:chExt cx="3593381" cy="2456986"/>
                  </a:xfrm>
                </p:grpSpPr>
                <p:sp>
                  <p:nvSpPr>
                    <p:cNvPr id="158" name="Parallelogram 157"/>
                    <p:cNvSpPr/>
                    <p:nvPr/>
                  </p:nvSpPr>
                  <p:spPr>
                    <a:xfrm>
                      <a:off x="1861631" y="1082273"/>
                      <a:ext cx="3593381" cy="1385308"/>
                    </a:xfrm>
                    <a:prstGeom prst="parallelogram">
                      <a:avLst>
                        <a:gd name="adj" fmla="val 80740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" name="Parallelogram 158"/>
                    <p:cNvSpPr/>
                    <p:nvPr/>
                  </p:nvSpPr>
                  <p:spPr>
                    <a:xfrm rot="5400000" flipH="1">
                      <a:off x="3668799" y="1753046"/>
                      <a:ext cx="2456148" cy="1116277"/>
                    </a:xfrm>
                    <a:prstGeom prst="parallelogram">
                      <a:avLst>
                        <a:gd name="adj" fmla="val 124051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" name="Rectangle 159"/>
                    <p:cNvSpPr/>
                    <p:nvPr/>
                  </p:nvSpPr>
                  <p:spPr>
                    <a:xfrm>
                      <a:off x="1861631" y="2467581"/>
                      <a:ext cx="2477104" cy="1071678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" name="Parallelogram 160"/>
                    <p:cNvSpPr/>
                    <p:nvPr/>
                  </p:nvSpPr>
                  <p:spPr>
                    <a:xfrm>
                      <a:off x="3277141" y="1206499"/>
                      <a:ext cx="1192718" cy="440873"/>
                    </a:xfrm>
                    <a:prstGeom prst="parallelogram">
                      <a:avLst>
                        <a:gd name="adj" fmla="val 80740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62" name="Straight Connector 161"/>
                    <p:cNvCxnSpPr/>
                    <p:nvPr/>
                  </p:nvCxnSpPr>
                  <p:spPr>
                    <a:xfrm>
                      <a:off x="3637962" y="1206499"/>
                      <a:ext cx="3960" cy="457200"/>
                    </a:xfrm>
                    <a:prstGeom prst="line">
                      <a:avLst/>
                    </a:prstGeom>
                    <a:ln w="19050" cmpd="sng">
                      <a:noFill/>
                      <a:prstDash val="sys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3" name="Right Triangle 162"/>
                    <p:cNvSpPr/>
                    <p:nvPr/>
                  </p:nvSpPr>
                  <p:spPr>
                    <a:xfrm flipH="1">
                      <a:off x="3290906" y="1216825"/>
                      <a:ext cx="345975" cy="422585"/>
                    </a:xfrm>
                    <a:prstGeom prst="rtTriangl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9" name="Parallelogram 148"/>
                  <p:cNvSpPr/>
                  <p:nvPr/>
                </p:nvSpPr>
                <p:spPr>
                  <a:xfrm>
                    <a:off x="2694547" y="2026708"/>
                    <a:ext cx="1192718" cy="440873"/>
                  </a:xfrm>
                  <a:prstGeom prst="parallelogram">
                    <a:avLst>
                      <a:gd name="adj" fmla="val 80740"/>
                    </a:avLst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>
                  <a:xfrm>
                    <a:off x="2691240" y="2468922"/>
                    <a:ext cx="848601" cy="5759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Parallelogram 150"/>
                  <p:cNvSpPr/>
                  <p:nvPr/>
                </p:nvSpPr>
                <p:spPr>
                  <a:xfrm rot="5400000" flipH="1">
                    <a:off x="2364143" y="2363917"/>
                    <a:ext cx="1021836" cy="354227"/>
                  </a:xfrm>
                  <a:prstGeom prst="parallelogram">
                    <a:avLst>
                      <a:gd name="adj" fmla="val 124051"/>
                    </a:avLst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ight Triangle 151"/>
                  <p:cNvSpPr/>
                  <p:nvPr/>
                </p:nvSpPr>
                <p:spPr>
                  <a:xfrm flipH="1">
                    <a:off x="2706200" y="2614529"/>
                    <a:ext cx="345975" cy="422585"/>
                  </a:xfrm>
                  <a:prstGeom prst="rtTriangl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3052175" y="2614529"/>
                    <a:ext cx="478522" cy="422585"/>
                  </a:xfrm>
                  <a:prstGeom prst="rect">
                    <a:avLst/>
                  </a:prstGeom>
                  <a:solidFill>
                    <a:srgbClr val="DCE6F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3052175" y="2380504"/>
                    <a:ext cx="478522" cy="176835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55" name="Straight Connector 154"/>
                  <p:cNvCxnSpPr/>
                  <p:nvPr/>
                </p:nvCxnSpPr>
                <p:spPr>
                  <a:xfrm>
                    <a:off x="3052175" y="2030112"/>
                    <a:ext cx="3960" cy="584417"/>
                  </a:xfrm>
                  <a:prstGeom prst="line">
                    <a:avLst/>
                  </a:prstGeom>
                  <a:ln w="12700" cmpd="sng">
                    <a:noFill/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 flipH="1">
                    <a:off x="3062885" y="2614529"/>
                    <a:ext cx="476956" cy="0"/>
                  </a:xfrm>
                  <a:prstGeom prst="line">
                    <a:avLst/>
                  </a:prstGeom>
                  <a:ln w="12700" cmpd="sng">
                    <a:noFill/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/>
                  <p:cNvCxnSpPr/>
                  <p:nvPr/>
                </p:nvCxnSpPr>
                <p:spPr>
                  <a:xfrm flipH="1">
                    <a:off x="2691240" y="2614529"/>
                    <a:ext cx="364895" cy="437420"/>
                  </a:xfrm>
                  <a:prstGeom prst="line">
                    <a:avLst/>
                  </a:prstGeom>
                  <a:ln w="12700" cmpd="sng">
                    <a:noFill/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3" name="Parallelogram 142"/>
                <p:cNvSpPr/>
                <p:nvPr/>
              </p:nvSpPr>
              <p:spPr>
                <a:xfrm>
                  <a:off x="4087403" y="561254"/>
                  <a:ext cx="2608228" cy="1005515"/>
                </a:xfrm>
                <a:prstGeom prst="parallelogram">
                  <a:avLst>
                    <a:gd name="adj" fmla="val 8074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4089736" y="1566769"/>
                  <a:ext cx="1797987" cy="10019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Parallelogram 144"/>
                <p:cNvSpPr/>
                <p:nvPr/>
              </p:nvSpPr>
              <p:spPr>
                <a:xfrm rot="5400000" flipH="1">
                  <a:off x="5735029" y="712222"/>
                  <a:ext cx="1110961" cy="810241"/>
                </a:xfrm>
                <a:prstGeom prst="parallelogram">
                  <a:avLst>
                    <a:gd name="adj" fmla="val 124051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4691900" y="1669016"/>
                  <a:ext cx="615951" cy="41339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4695163" y="1631631"/>
                  <a:ext cx="607598" cy="14102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/>
              <p:cNvGrpSpPr/>
              <p:nvPr/>
            </p:nvGrpSpPr>
            <p:grpSpPr>
              <a:xfrm>
                <a:off x="4017527" y="3405659"/>
                <a:ext cx="266403" cy="843170"/>
                <a:chOff x="5469927" y="3410049"/>
                <a:chExt cx="266403" cy="527739"/>
              </a:xfrm>
            </p:grpSpPr>
            <p:sp>
              <p:nvSpPr>
                <p:cNvPr id="140" name="Oval 139"/>
                <p:cNvSpPr/>
                <p:nvPr/>
              </p:nvSpPr>
              <p:spPr>
                <a:xfrm rot="5400000" flipV="1">
                  <a:off x="5358988" y="3591210"/>
                  <a:ext cx="495688" cy="19746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5469927" y="3410049"/>
                  <a:ext cx="266403" cy="30322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6" name="Oval 135"/>
              <p:cNvSpPr/>
              <p:nvPr/>
            </p:nvSpPr>
            <p:spPr>
              <a:xfrm flipV="1">
                <a:off x="4056078" y="3813919"/>
                <a:ext cx="197087" cy="1190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3719775" y="3720148"/>
                <a:ext cx="865725" cy="320004"/>
              </a:xfrm>
              <a:prstGeom prst="parallelogram">
                <a:avLst>
                  <a:gd name="adj" fmla="val 80740"/>
                </a:avLst>
              </a:prstGeom>
              <a:solidFill>
                <a:schemeClr val="accent1">
                  <a:lumMod val="40000"/>
                  <a:lumOff val="60000"/>
                  <a:alpha val="0"/>
                </a:schemeClr>
              </a:solidFill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3981351" y="3357105"/>
                <a:ext cx="333136" cy="225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4002585" y="3588039"/>
                <a:ext cx="312121" cy="609"/>
              </a:xfrm>
              <a:prstGeom prst="line">
                <a:avLst/>
              </a:prstGeom>
              <a:ln w="9525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9" name="Oval 128"/>
            <p:cNvSpPr/>
            <p:nvPr/>
          </p:nvSpPr>
          <p:spPr>
            <a:xfrm rot="5400000" flipV="1">
              <a:off x="3259409" y="4495499"/>
              <a:ext cx="693018" cy="19967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490104" y="4103299"/>
              <a:ext cx="266403" cy="4844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Parallelogram 130"/>
            <p:cNvSpPr/>
            <p:nvPr/>
          </p:nvSpPr>
          <p:spPr>
            <a:xfrm>
              <a:off x="3293749" y="4416490"/>
              <a:ext cx="761950" cy="178844"/>
            </a:xfrm>
            <a:prstGeom prst="parallelogram">
              <a:avLst>
                <a:gd name="adj" fmla="val 80740"/>
              </a:avLst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flipV="1">
              <a:off x="3508667" y="4528237"/>
              <a:ext cx="197087" cy="1190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rapezoid 132"/>
            <p:cNvSpPr/>
            <p:nvPr/>
          </p:nvSpPr>
          <p:spPr>
            <a:xfrm flipV="1">
              <a:off x="3508667" y="4595334"/>
              <a:ext cx="197087" cy="156276"/>
            </a:xfrm>
            <a:prstGeom prst="trapezoid">
              <a:avLst/>
            </a:prstGeom>
            <a:solidFill>
              <a:srgbClr val="D996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4" name="Line 35"/>
          <p:cNvSpPr>
            <a:spLocks noChangeShapeType="1"/>
          </p:cNvSpPr>
          <p:nvPr/>
        </p:nvSpPr>
        <p:spPr bwMode="auto">
          <a:xfrm flipH="1" flipV="1">
            <a:off x="6462717" y="4873532"/>
            <a:ext cx="72806" cy="102460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65" name="Line 35"/>
          <p:cNvSpPr>
            <a:spLocks noChangeShapeType="1"/>
          </p:cNvSpPr>
          <p:nvPr/>
        </p:nvSpPr>
        <p:spPr bwMode="auto">
          <a:xfrm flipV="1">
            <a:off x="5522110" y="5255578"/>
            <a:ext cx="427010" cy="64255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94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Flexible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Control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Aperiodic</a:t>
            </a:r>
            <a:r>
              <a:rPr lang="en-US" altLang="zh-CN" dirty="0" smtClean="0"/>
              <a:t> DSA</a:t>
            </a:r>
            <a:r>
              <a:rPr lang="zh-CN" altLang="en-US" dirty="0" smtClean="0"/>
              <a:t> </a:t>
            </a:r>
            <a:r>
              <a:rPr lang="en-US" altLang="zh-CN" dirty="0" smtClean="0"/>
              <a:t>Patterns</a:t>
            </a:r>
            <a:endParaRPr lang="en-US" dirty="0" smtClean="0"/>
          </a:p>
        </p:txBody>
      </p:sp>
      <p:pic>
        <p:nvPicPr>
          <p:cNvPr id="81" name="Picture 2" descr="C:\Documents and Settings\Li-Wen Chang\My Documents\My ebooks\SEM2010\02092010\AMAT#6-5.TIF"/>
          <p:cNvPicPr>
            <a:picLocks noChangeAspect="1" noChangeArrowheads="1"/>
          </p:cNvPicPr>
          <p:nvPr/>
        </p:nvPicPr>
        <p:blipFill>
          <a:blip r:embed="rId3" cstate="print">
            <a:lum bright="30000" contrast="23000"/>
          </a:blip>
          <a:srcRect l="42985" t="46923" r="30301" b="19924"/>
          <a:stretch>
            <a:fillRect/>
          </a:stretch>
        </p:blipFill>
        <p:spPr bwMode="auto">
          <a:xfrm>
            <a:off x="920313" y="1680190"/>
            <a:ext cx="1234440" cy="1239822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</p:pic>
      <p:pic>
        <p:nvPicPr>
          <p:cNvPr id="82" name="Picture 81" descr="C:\Documents and Settings\Li-Wen Chang\My Documents\My ebooks\SEM2010\02092010\AMAT#6-6.TIF"/>
          <p:cNvPicPr>
            <a:picLocks noChangeAspect="1" noChangeArrowheads="1"/>
          </p:cNvPicPr>
          <p:nvPr/>
        </p:nvPicPr>
        <p:blipFill>
          <a:blip r:embed="rId4" cstate="print">
            <a:lum bright="30000" contrast="26000"/>
          </a:blip>
          <a:srcRect l="51540" t="36605" r="22849" b="31736"/>
          <a:stretch>
            <a:fillRect/>
          </a:stretch>
        </p:blipFill>
        <p:spPr bwMode="auto">
          <a:xfrm>
            <a:off x="2286590" y="1683875"/>
            <a:ext cx="1232452" cy="1232452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</p:pic>
      <p:pic>
        <p:nvPicPr>
          <p:cNvPr id="83" name="Picture 82" descr="C:\Documents and Settings\Li-Wen Chang\My Documents\My ebooks\SEM2010\02092010\AMAT#6-16.TIF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37365" t="39777" r="35224" b="26207"/>
          <a:stretch>
            <a:fillRect/>
          </a:stretch>
        </p:blipFill>
        <p:spPr bwMode="auto">
          <a:xfrm>
            <a:off x="3658702" y="1682880"/>
            <a:ext cx="1229694" cy="1234443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</p:pic>
      <p:pic>
        <p:nvPicPr>
          <p:cNvPr id="87" name="Picture 3" descr="D:\Work\Manuscript\Block Copolymer DSA\dice\4 holes_FOV400nm.tif"/>
          <p:cNvPicPr>
            <a:picLocks noChangeAspect="1" noChangeArrowheads="1"/>
          </p:cNvPicPr>
          <p:nvPr/>
        </p:nvPicPr>
        <p:blipFill>
          <a:blip r:embed="rId6" cstate="print">
            <a:lum bright="20000" contrast="-25000"/>
          </a:blip>
          <a:srcRect/>
          <a:stretch>
            <a:fillRect/>
          </a:stretch>
        </p:blipFill>
        <p:spPr bwMode="auto">
          <a:xfrm>
            <a:off x="920313" y="4675751"/>
            <a:ext cx="1235075" cy="1235075"/>
          </a:xfrm>
          <a:prstGeom prst="rect">
            <a:avLst/>
          </a:prstGeom>
          <a:noFill/>
          <a:ln w="3175">
            <a:solidFill>
              <a:srgbClr val="080808"/>
            </a:solidFill>
            <a:miter lim="800000"/>
            <a:headEnd/>
            <a:tailEnd/>
          </a:ln>
        </p:spPr>
      </p:pic>
      <p:pic>
        <p:nvPicPr>
          <p:cNvPr id="88" name="Picture 2" descr="D:\Work\Manuscript\Block Copolymer DSA\dice\5 holes_FOV400nm.tif"/>
          <p:cNvPicPr>
            <a:picLocks noChangeAspect="1" noChangeArrowheads="1"/>
          </p:cNvPicPr>
          <p:nvPr/>
        </p:nvPicPr>
        <p:blipFill>
          <a:blip r:embed="rId7" cstate="print">
            <a:lum bright="20000" contrast="-30000"/>
          </a:blip>
          <a:srcRect/>
          <a:stretch>
            <a:fillRect/>
          </a:stretch>
        </p:blipFill>
        <p:spPr bwMode="auto">
          <a:xfrm>
            <a:off x="2401451" y="4675751"/>
            <a:ext cx="1233487" cy="1235075"/>
          </a:xfrm>
          <a:prstGeom prst="rect">
            <a:avLst/>
          </a:prstGeom>
          <a:noFill/>
          <a:ln w="3175">
            <a:solidFill>
              <a:srgbClr val="080808"/>
            </a:solidFill>
            <a:miter lim="800000"/>
            <a:headEnd/>
            <a:tailEnd/>
          </a:ln>
        </p:spPr>
      </p:pic>
      <p:grpSp>
        <p:nvGrpSpPr>
          <p:cNvPr id="167" name="Group 61"/>
          <p:cNvGrpSpPr/>
          <p:nvPr/>
        </p:nvGrpSpPr>
        <p:grpSpPr>
          <a:xfrm>
            <a:off x="3289643" y="3181632"/>
            <a:ext cx="2033401" cy="1279375"/>
            <a:chOff x="3343691" y="3334541"/>
            <a:chExt cx="2033401" cy="1279375"/>
          </a:xfrm>
        </p:grpSpPr>
        <p:pic>
          <p:nvPicPr>
            <p:cNvPr id="170" name="Picture 3"/>
            <p:cNvPicPr>
              <a:picLocks noChangeAspect="1"/>
            </p:cNvPicPr>
            <p:nvPr/>
          </p:nvPicPr>
          <p:blipFill>
            <a:blip r:embed="rId8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3343691" y="3334541"/>
              <a:ext cx="2033401" cy="1234968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  <a:miter lim="800000"/>
              <a:headEnd/>
              <a:tailEnd/>
            </a:ln>
          </p:spPr>
        </p:pic>
        <p:sp>
          <p:nvSpPr>
            <p:cNvPr id="169" name="TextBox 168"/>
            <p:cNvSpPr txBox="1"/>
            <p:nvPr/>
          </p:nvSpPr>
          <p:spPr>
            <a:xfrm>
              <a:off x="3343691" y="4306139"/>
              <a:ext cx="10404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60x110nm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7" name="Picture 13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>
            <a:off x="5514562" y="3168231"/>
            <a:ext cx="1896499" cy="1231793"/>
          </a:xfrm>
          <a:prstGeom prst="rect">
            <a:avLst/>
          </a:prstGeom>
          <a:noFill/>
          <a:ln w="12700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178" name="Rectangle 19"/>
          <p:cNvSpPr>
            <a:spLocks noChangeArrowheads="1"/>
          </p:cNvSpPr>
          <p:nvPr/>
        </p:nvSpPr>
        <p:spPr bwMode="auto">
          <a:xfrm>
            <a:off x="6691745" y="4037717"/>
            <a:ext cx="623667" cy="2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itchFamily="34" charset="0"/>
              </a:rPr>
              <a:t>200nm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76" name="Straight Connector 175"/>
          <p:cNvCxnSpPr/>
          <p:nvPr/>
        </p:nvCxnSpPr>
        <p:spPr>
          <a:xfrm>
            <a:off x="2261560" y="4307119"/>
            <a:ext cx="620713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5530274" y="4153496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70x145nm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180" name="Group 62"/>
          <p:cNvGrpSpPr/>
          <p:nvPr/>
        </p:nvGrpSpPr>
        <p:grpSpPr>
          <a:xfrm>
            <a:off x="913404" y="3181697"/>
            <a:ext cx="2180482" cy="1234831"/>
            <a:chOff x="967452" y="3334606"/>
            <a:chExt cx="2180482" cy="1234831"/>
          </a:xfrm>
        </p:grpSpPr>
        <p:pic>
          <p:nvPicPr>
            <p:cNvPr id="181" name="Picture 13" descr="D:\Work\Manuscript\Block Copolymer DSA\dice\75nm_Square_FOV1um.tif"/>
            <p:cNvPicPr>
              <a:picLocks noChangeAspect="1" noChangeArrowheads="1"/>
            </p:cNvPicPr>
            <p:nvPr/>
          </p:nvPicPr>
          <p:blipFill>
            <a:blip r:embed="rId10" cstate="print">
              <a:lum bright="20000"/>
            </a:blip>
            <a:srcRect t="69" r="32967" b="61968"/>
            <a:stretch>
              <a:fillRect/>
            </a:stretch>
          </p:blipFill>
          <p:spPr bwMode="auto">
            <a:xfrm>
              <a:off x="967452" y="3334606"/>
              <a:ext cx="2180482" cy="1234831"/>
            </a:xfrm>
            <a:prstGeom prst="rect">
              <a:avLst/>
            </a:prstGeom>
            <a:noFill/>
            <a:ln w="3175">
              <a:solidFill>
                <a:srgbClr val="080808"/>
              </a:solidFill>
              <a:miter lim="800000"/>
              <a:headEnd/>
              <a:tailEnd/>
            </a:ln>
          </p:spPr>
        </p:pic>
        <p:sp>
          <p:nvSpPr>
            <p:cNvPr id="182" name="TextBox 181"/>
            <p:cNvSpPr txBox="1"/>
            <p:nvPr/>
          </p:nvSpPr>
          <p:spPr>
            <a:xfrm>
              <a:off x="1257162" y="4245156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75nm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3" name="Rectangle 19"/>
          <p:cNvSpPr>
            <a:spLocks noChangeArrowheads="1"/>
          </p:cNvSpPr>
          <p:nvPr/>
        </p:nvSpPr>
        <p:spPr bwMode="auto">
          <a:xfrm>
            <a:off x="4253341" y="2602513"/>
            <a:ext cx="623667" cy="2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itchFamily="34" charset="0"/>
              </a:rPr>
              <a:t>200nm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84" name="Straight Connector 183"/>
          <p:cNvCxnSpPr/>
          <p:nvPr/>
        </p:nvCxnSpPr>
        <p:spPr>
          <a:xfrm>
            <a:off x="4248872" y="2840581"/>
            <a:ext cx="620713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771553" y="5947329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Square lattice</a:t>
            </a:r>
            <a:endParaRPr lang="en-US" sz="1600" dirty="0"/>
          </a:p>
        </p:txBody>
      </p:sp>
      <p:sp>
        <p:nvSpPr>
          <p:cNvPr id="187" name="TextBox 186"/>
          <p:cNvSpPr txBox="1"/>
          <p:nvPr/>
        </p:nvSpPr>
        <p:spPr>
          <a:xfrm>
            <a:off x="2248542" y="5947329"/>
            <a:ext cx="1713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Rhombic lattice</a:t>
            </a:r>
            <a:endParaRPr lang="en-US" sz="1600" dirty="0"/>
          </a:p>
        </p:txBody>
      </p:sp>
      <p:sp>
        <p:nvSpPr>
          <p:cNvPr id="191" name="TextBox 190"/>
          <p:cNvSpPr txBox="1"/>
          <p:nvPr/>
        </p:nvSpPr>
        <p:spPr>
          <a:xfrm>
            <a:off x="1161792" y="5646099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126 nm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2566946" y="5637939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136 nm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19055" y="4632701"/>
            <a:ext cx="1345379" cy="1406503"/>
            <a:chOff x="4912490" y="0"/>
            <a:chExt cx="2625293" cy="27445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51665" t="5001" r="16286" b="53599"/>
            <a:stretch/>
          </p:blipFill>
          <p:spPr>
            <a:xfrm>
              <a:off x="4912490" y="0"/>
              <a:ext cx="2625293" cy="27445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6410227" y="2602513"/>
              <a:ext cx="91524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055249" y="4643414"/>
            <a:ext cx="1810531" cy="1395790"/>
            <a:chOff x="7884995" y="4307119"/>
            <a:chExt cx="3047376" cy="23493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 xmlns="">
                    <a14:imgLayer r:embed="rId14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61584" t="56060" r="1214" b="8502"/>
            <a:stretch/>
          </p:blipFill>
          <p:spPr>
            <a:xfrm>
              <a:off x="7884995" y="4307119"/>
              <a:ext cx="3047376" cy="23493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95" name="Straight Connector 194"/>
            <p:cNvCxnSpPr/>
            <p:nvPr/>
          </p:nvCxnSpPr>
          <p:spPr bwMode="auto">
            <a:xfrm>
              <a:off x="9640923" y="6575291"/>
              <a:ext cx="107069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6" name="Rectangle 19"/>
          <p:cNvSpPr>
            <a:spLocks noChangeArrowheads="1"/>
          </p:cNvSpPr>
          <p:nvPr/>
        </p:nvSpPr>
        <p:spPr bwMode="auto">
          <a:xfrm>
            <a:off x="5116600" y="5731427"/>
            <a:ext cx="623667" cy="2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itchFamily="34" charset="0"/>
              </a:rPr>
              <a:t>200nm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8" name="Rectangle 19"/>
          <p:cNvSpPr>
            <a:spLocks noChangeArrowheads="1"/>
          </p:cNvSpPr>
          <p:nvPr/>
        </p:nvSpPr>
        <p:spPr bwMode="auto">
          <a:xfrm>
            <a:off x="6740767" y="5689375"/>
            <a:ext cx="623667" cy="2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itchFamily="34" charset="0"/>
              </a:rPr>
              <a:t>200nm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99" name="Straight Connector 198"/>
          <p:cNvCxnSpPr/>
          <p:nvPr/>
        </p:nvCxnSpPr>
        <p:spPr bwMode="auto">
          <a:xfrm>
            <a:off x="6679283" y="4309306"/>
            <a:ext cx="63612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264385" y="1762028"/>
            <a:ext cx="2931123" cy="98283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/>
              <a:t>Control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Knobs: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Template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shape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&amp;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size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altLang="zh-CN" b="1" dirty="0" smtClean="0"/>
              <a:t>Template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density</a:t>
            </a:r>
          </a:p>
        </p:txBody>
      </p:sp>
      <p:sp>
        <p:nvSpPr>
          <p:cNvPr id="34" name="TextBox 18"/>
          <p:cNvSpPr txBox="1">
            <a:spLocks noChangeArrowheads="1"/>
          </p:cNvSpPr>
          <p:nvPr/>
        </p:nvSpPr>
        <p:spPr bwMode="auto">
          <a:xfrm>
            <a:off x="6796542" y="6194863"/>
            <a:ext cx="25115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Adv. Mater. </a:t>
            </a:r>
            <a:r>
              <a:rPr lang="en-US" sz="1200" dirty="0" smtClean="0"/>
              <a:t>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9600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DSA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r>
              <a:rPr lang="zh-CN" altLang="en-US" dirty="0" smtClean="0"/>
              <a:t> </a:t>
            </a:r>
            <a:r>
              <a:rPr lang="en-US" altLang="zh-CN" dirty="0" smtClean="0"/>
              <a:t>Space</a:t>
            </a:r>
            <a:endParaRPr lang="en-US" dirty="0" smtClean="0"/>
          </a:p>
        </p:txBody>
      </p:sp>
      <p:sp>
        <p:nvSpPr>
          <p:cNvPr id="37" name="TextBox 1"/>
          <p:cNvSpPr txBox="1">
            <a:spLocks noChangeArrowheads="1"/>
          </p:cNvSpPr>
          <p:nvPr/>
        </p:nvSpPr>
        <p:spPr bwMode="auto">
          <a:xfrm>
            <a:off x="752986" y="1502160"/>
            <a:ext cx="764647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 eaLnBrk="1" hangingPunct="1">
              <a:buFont typeface="Arial"/>
              <a:buChar char="•"/>
            </a:pPr>
            <a:r>
              <a:rPr lang="en-US" sz="1600" dirty="0" smtClean="0"/>
              <a:t>Longer template leads to larger DSA hole pitch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smtClean="0"/>
              <a:t>2-hole </a:t>
            </a:r>
            <a:r>
              <a:rPr lang="en-US" sz="1600" dirty="0" smtClean="0">
                <a:sym typeface="Wingdings"/>
              </a:rPr>
              <a:t>turn into 3-hole</a:t>
            </a:r>
          </a:p>
          <a:p>
            <a:pPr marL="285750" indent="-285750" eaLnBrk="1" hangingPunct="1">
              <a:buFont typeface="Arial"/>
              <a:buChar char="•"/>
            </a:pP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855148" y="2502253"/>
            <a:ext cx="7391886" cy="3622843"/>
            <a:chOff x="855148" y="2502253"/>
            <a:chExt cx="7391886" cy="3622843"/>
          </a:xfrm>
        </p:grpSpPr>
        <p:pic>
          <p:nvPicPr>
            <p:cNvPr id="7" name="Picture 2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18" t="42585"/>
            <a:stretch/>
          </p:blipFill>
          <p:spPr bwMode="auto">
            <a:xfrm>
              <a:off x="855148" y="2502253"/>
              <a:ext cx="7391886" cy="362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2405059" y="2708362"/>
              <a:ext cx="1472256" cy="106761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r>
                <a:rPr lang="en-US" sz="1200" dirty="0" smtClean="0">
                  <a:latin typeface="Arial" charset="0"/>
                </a:rPr>
                <a:t>Very high density</a:t>
              </a:r>
            </a:p>
            <a:p>
              <a:pPr marL="0" marR="0" indent="0" defTabSz="914400" rtl="0" eaLnBrk="1" fontAlgn="base" latinLnBrk="0" hangingPunct="1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High</a:t>
              </a:r>
              <a:r>
                <a:rPr kumimoji="0" lang="en-US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density</a:t>
              </a:r>
            </a:p>
            <a:p>
              <a:pPr marL="0" marR="0" indent="0" defTabSz="914400" rtl="0" eaLnBrk="1" fontAlgn="base" latinLnBrk="0" hangingPunct="1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r>
                <a:rPr lang="en-US" sz="1200" dirty="0" smtClean="0">
                  <a:latin typeface="Arial" charset="0"/>
                </a:rPr>
                <a:t>Low density</a:t>
              </a:r>
            </a:p>
            <a:p>
              <a:pPr marL="0" marR="0" indent="0" defTabSz="914400" rtl="0" eaLnBrk="1" fontAlgn="base" latinLnBrk="0" hangingPunct="1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Very</a:t>
              </a:r>
              <a:r>
                <a:rPr kumimoji="0" lang="en-US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low density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6796542" y="6194863"/>
            <a:ext cx="25115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Nano Letters, </a:t>
            </a:r>
            <a:r>
              <a:rPr lang="en-US" sz="1200" dirty="0" smtClean="0"/>
              <a:t>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85320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DSA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r>
              <a:rPr lang="zh-CN" altLang="en-US" dirty="0" smtClean="0"/>
              <a:t> </a:t>
            </a:r>
            <a:r>
              <a:rPr lang="en-US" altLang="zh-CN" dirty="0" smtClean="0"/>
              <a:t>Space</a:t>
            </a:r>
            <a:endParaRPr lang="en-US" dirty="0" smtClean="0"/>
          </a:p>
        </p:txBody>
      </p:sp>
      <p:sp>
        <p:nvSpPr>
          <p:cNvPr id="37" name="TextBox 1"/>
          <p:cNvSpPr txBox="1">
            <a:spLocks noChangeArrowheads="1"/>
          </p:cNvSpPr>
          <p:nvPr/>
        </p:nvSpPr>
        <p:spPr bwMode="auto">
          <a:xfrm>
            <a:off x="752986" y="1502160"/>
            <a:ext cx="7646477" cy="90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10000"/>
              </a:lnSpc>
              <a:buFont typeface="Arial"/>
              <a:buChar char="•"/>
            </a:pPr>
            <a:r>
              <a:rPr lang="en-US" sz="1600" dirty="0" smtClean="0"/>
              <a:t>Longer template leads to larger DSA hole pitch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smtClean="0"/>
              <a:t>2-hole </a:t>
            </a:r>
            <a:r>
              <a:rPr lang="en-US" sz="1600" dirty="0" smtClean="0">
                <a:sym typeface="Wingdings"/>
              </a:rPr>
              <a:t>turn into 3-hole</a:t>
            </a:r>
          </a:p>
          <a:p>
            <a:pPr marL="285750" indent="-285750" eaLnBrk="1" hangingPunct="1">
              <a:lnSpc>
                <a:spcPct val="110000"/>
              </a:lnSpc>
              <a:buFont typeface="Arial"/>
              <a:buChar char="•"/>
            </a:pPr>
            <a:r>
              <a:rPr lang="en-US" sz="1600" dirty="0" smtClean="0">
                <a:sym typeface="Wingdings"/>
              </a:rPr>
              <a:t>For different template density, either 2-hole or 3-hole pattern may appear</a:t>
            </a:r>
          </a:p>
          <a:p>
            <a:pPr marL="285750" indent="-285750" eaLnBrk="1" hangingPunct="1">
              <a:lnSpc>
                <a:spcPct val="110000"/>
              </a:lnSpc>
              <a:buFont typeface="Arial"/>
              <a:buChar char="•"/>
            </a:pP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855148" y="2502253"/>
            <a:ext cx="7391886" cy="3622843"/>
            <a:chOff x="855148" y="2502253"/>
            <a:chExt cx="7391886" cy="3622843"/>
          </a:xfrm>
        </p:grpSpPr>
        <p:pic>
          <p:nvPicPr>
            <p:cNvPr id="7" name="Picture 2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18" t="42585"/>
            <a:stretch/>
          </p:blipFill>
          <p:spPr bwMode="auto">
            <a:xfrm>
              <a:off x="855148" y="2502253"/>
              <a:ext cx="7391886" cy="362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2405059" y="2708362"/>
              <a:ext cx="1472256" cy="106761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r>
                <a:rPr lang="en-US" sz="1200" dirty="0" smtClean="0">
                  <a:latin typeface="Arial" charset="0"/>
                </a:rPr>
                <a:t>Very high density</a:t>
              </a:r>
            </a:p>
            <a:p>
              <a:pPr marL="0" marR="0" indent="0" defTabSz="914400" rtl="0" eaLnBrk="1" fontAlgn="base" latinLnBrk="0" hangingPunct="1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High</a:t>
              </a:r>
              <a:r>
                <a:rPr kumimoji="0" lang="en-US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density</a:t>
              </a:r>
            </a:p>
            <a:p>
              <a:pPr marL="0" marR="0" indent="0" defTabSz="914400" rtl="0" eaLnBrk="1" fontAlgn="base" latinLnBrk="0" hangingPunct="1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r>
                <a:rPr lang="en-US" sz="1200" dirty="0" smtClean="0">
                  <a:latin typeface="Arial" charset="0"/>
                </a:rPr>
                <a:t>Low density</a:t>
              </a:r>
            </a:p>
            <a:p>
              <a:pPr marL="0" marR="0" indent="0" defTabSz="914400" rtl="0" eaLnBrk="1" fontAlgn="base" latinLnBrk="0" hangingPunct="1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Very</a:t>
              </a:r>
              <a:r>
                <a:rPr kumimoji="0" lang="en-US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low density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4293142" y="2843218"/>
            <a:ext cx="914400" cy="250607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6796542" y="6194863"/>
            <a:ext cx="25115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Nano Letters, </a:t>
            </a:r>
            <a:r>
              <a:rPr lang="en-US" sz="1200" dirty="0" smtClean="0"/>
              <a:t>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6585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From Materials to CAD Design</a:t>
            </a:r>
            <a:endParaRPr lang="en-US" dirty="0" smtClean="0"/>
          </a:p>
        </p:txBody>
      </p:sp>
      <p:sp>
        <p:nvSpPr>
          <p:cNvPr id="6" name="圆角矩形 7"/>
          <p:cNvSpPr>
            <a:spLocks noChangeArrowheads="1"/>
          </p:cNvSpPr>
          <p:nvPr/>
        </p:nvSpPr>
        <p:spPr bwMode="auto">
          <a:xfrm>
            <a:off x="494631" y="4703984"/>
            <a:ext cx="3175000" cy="609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Aperiodic DSA patterns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圆角矩形 8"/>
          <p:cNvSpPr>
            <a:spLocks noChangeArrowheads="1"/>
          </p:cNvSpPr>
          <p:nvPr/>
        </p:nvSpPr>
        <p:spPr bwMode="auto">
          <a:xfrm>
            <a:off x="494631" y="3332384"/>
            <a:ext cx="3175000" cy="609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ea typeface="ＭＳ Ｐゴシック" charset="0"/>
              </a:rPr>
              <a:t>DSA Contact Patterning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圆角矩形 9"/>
          <p:cNvSpPr>
            <a:spLocks noChangeArrowheads="1"/>
          </p:cNvSpPr>
          <p:nvPr/>
        </p:nvSpPr>
        <p:spPr bwMode="auto">
          <a:xfrm>
            <a:off x="494631" y="1884584"/>
            <a:ext cx="3175000" cy="609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Design Rules for DSA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9" name="直接箭头连接符 11"/>
          <p:cNvCxnSpPr>
            <a:cxnSpLocks noChangeShapeType="1"/>
            <a:stCxn id="6" idx="0"/>
            <a:endCxn id="7" idx="2"/>
          </p:cNvCxnSpPr>
          <p:nvPr/>
        </p:nvCxnSpPr>
        <p:spPr bwMode="auto">
          <a:xfrm flipV="1">
            <a:off x="2082131" y="3941984"/>
            <a:ext cx="0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接箭头连接符 18"/>
          <p:cNvCxnSpPr>
            <a:cxnSpLocks noChangeShapeType="1"/>
            <a:stCxn id="7" idx="0"/>
            <a:endCxn id="8" idx="2"/>
          </p:cNvCxnSpPr>
          <p:nvPr/>
        </p:nvCxnSpPr>
        <p:spPr bwMode="auto">
          <a:xfrm flipV="1">
            <a:off x="2082131" y="2494184"/>
            <a:ext cx="0" cy="838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993652" y="4525841"/>
            <a:ext cx="5068439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Flexibly control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aperiodic</a:t>
            </a:r>
            <a:r>
              <a:rPr lang="zh-CN" altLang="en-US" b="1" dirty="0"/>
              <a:t> </a:t>
            </a:r>
            <a:r>
              <a:rPr lang="en-US" altLang="zh-CN" b="1" dirty="0"/>
              <a:t>DSA</a:t>
            </a:r>
            <a:r>
              <a:rPr lang="zh-CN" altLang="en-US" b="1" dirty="0"/>
              <a:t> </a:t>
            </a:r>
            <a:r>
              <a:rPr lang="en-US" altLang="zh-CN" b="1" dirty="0"/>
              <a:t>patterns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DSA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design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space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Alphabet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concept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08517" y="3295653"/>
            <a:ext cx="469654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b="1" dirty="0" smtClean="0"/>
              <a:t>General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Design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Strategy</a:t>
            </a:r>
            <a:endParaRPr lang="en-US" altLang="zh-CN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DSA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contact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patterning</a:t>
            </a:r>
            <a:r>
              <a:rPr lang="zh-CN" altLang="en-US" b="1" dirty="0" smtClean="0"/>
              <a:t> </a:t>
            </a:r>
            <a:r>
              <a:rPr lang="en-US" altLang="zh-CN" b="1" dirty="0"/>
              <a:t>d</a:t>
            </a:r>
            <a:r>
              <a:rPr lang="en-US" b="1" dirty="0" smtClean="0"/>
              <a:t>emonstration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93652" y="1810333"/>
            <a:ext cx="355943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b="1" dirty="0" smtClean="0"/>
              <a:t>Layout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Optimization</a:t>
            </a:r>
            <a:endParaRPr lang="en-US" altLang="zh-CN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DSA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Assist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Features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Design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62456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3"/>
          <p:cNvSpPr txBox="1">
            <a:spLocks noChangeArrowheads="1"/>
          </p:cNvSpPr>
          <p:nvPr/>
        </p:nvSpPr>
        <p:spPr bwMode="auto">
          <a:xfrm>
            <a:off x="2250498" y="1795642"/>
            <a:ext cx="1782287" cy="31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dirty="0">
                <a:solidFill>
                  <a:srgbClr val="000000"/>
                </a:solidFill>
              </a:rPr>
              <a:t>Contact layout</a:t>
            </a:r>
          </a:p>
        </p:txBody>
      </p:sp>
      <p:sp>
        <p:nvSpPr>
          <p:cNvPr id="94" name="TextBox 188"/>
          <p:cNvSpPr txBox="1">
            <a:spLocks noChangeArrowheads="1"/>
          </p:cNvSpPr>
          <p:nvPr/>
        </p:nvSpPr>
        <p:spPr bwMode="auto">
          <a:xfrm>
            <a:off x="856755" y="5479187"/>
            <a:ext cx="19435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sz="1400" dirty="0">
                <a:solidFill>
                  <a:srgbClr val="000000"/>
                </a:solidFill>
              </a:rPr>
              <a:t>1</a:t>
            </a:r>
            <a:r>
              <a:rPr lang="en-US" sz="1400" baseline="30000" dirty="0">
                <a:solidFill>
                  <a:srgbClr val="000000"/>
                </a:solidFill>
              </a:rPr>
              <a:t>st</a:t>
            </a:r>
            <a:r>
              <a:rPr lang="en-US" sz="1400" dirty="0">
                <a:solidFill>
                  <a:srgbClr val="000000"/>
                </a:solidFill>
              </a:rPr>
              <a:t> strategy: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sz="1400" dirty="0">
                <a:solidFill>
                  <a:srgbClr val="000000"/>
                </a:solidFill>
              </a:rPr>
              <a:t>1-hole templates for each contact</a:t>
            </a:r>
          </a:p>
        </p:txBody>
      </p:sp>
      <p:sp>
        <p:nvSpPr>
          <p:cNvPr id="95" name="TextBox 189"/>
          <p:cNvSpPr txBox="1">
            <a:spLocks noChangeArrowheads="1"/>
          </p:cNvSpPr>
          <p:nvPr/>
        </p:nvSpPr>
        <p:spPr bwMode="auto">
          <a:xfrm>
            <a:off x="6081033" y="5479187"/>
            <a:ext cx="25279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400" dirty="0" smtClean="0">
                <a:solidFill>
                  <a:srgbClr val="000000"/>
                </a:solidFill>
              </a:rPr>
              <a:t>3</a:t>
            </a:r>
            <a:r>
              <a:rPr lang="en-US" altLang="zh-CN" sz="1400" baseline="30000" dirty="0" smtClean="0">
                <a:solidFill>
                  <a:srgbClr val="000000"/>
                </a:solidFill>
              </a:rPr>
              <a:t>rd</a:t>
            </a:r>
            <a:r>
              <a:rPr lang="zh-CN" altLang="en-US" sz="1400" baseline="300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strategy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Multiple</a:t>
            </a:r>
            <a:r>
              <a:rPr lang="en-US" altLang="zh-CN" sz="1400" dirty="0" smtClean="0">
                <a:solidFill>
                  <a:srgbClr val="000000"/>
                </a:solidFill>
              </a:rPr>
              <a:t>-hole</a:t>
            </a:r>
            <a:r>
              <a:rPr lang="zh-CN" alt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templates </a:t>
            </a:r>
            <a:r>
              <a:rPr lang="en-US" sz="1400" dirty="0">
                <a:solidFill>
                  <a:srgbClr val="000000"/>
                </a:solidFill>
              </a:rPr>
              <a:t>for closely positioned contacts</a:t>
            </a:r>
          </a:p>
        </p:txBody>
      </p:sp>
      <p:cxnSp>
        <p:nvCxnSpPr>
          <p:cNvPr id="96" name="Straight Arrow Connector 60"/>
          <p:cNvCxnSpPr>
            <a:cxnSpLocks noChangeShapeType="1"/>
          </p:cNvCxnSpPr>
          <p:nvPr/>
        </p:nvCxnSpPr>
        <p:spPr bwMode="auto">
          <a:xfrm flipH="1">
            <a:off x="2553523" y="2483470"/>
            <a:ext cx="1013145" cy="479876"/>
          </a:xfrm>
          <a:prstGeom prst="straightConnector1">
            <a:avLst/>
          </a:prstGeom>
          <a:noFill/>
          <a:ln w="28575">
            <a:solidFill>
              <a:srgbClr val="C00000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7" name="Straight Arrow Connector 62"/>
          <p:cNvCxnSpPr>
            <a:cxnSpLocks noChangeShapeType="1"/>
          </p:cNvCxnSpPr>
          <p:nvPr/>
        </p:nvCxnSpPr>
        <p:spPr bwMode="auto">
          <a:xfrm>
            <a:off x="5004142" y="2483470"/>
            <a:ext cx="1287982" cy="479876"/>
          </a:xfrm>
          <a:prstGeom prst="straightConnector1">
            <a:avLst/>
          </a:prstGeom>
          <a:noFill/>
          <a:ln w="28575">
            <a:solidFill>
              <a:srgbClr val="C00000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98" name="Group 97"/>
          <p:cNvGrpSpPr>
            <a:grpSpLocks noChangeAspect="1"/>
          </p:cNvGrpSpPr>
          <p:nvPr/>
        </p:nvGrpSpPr>
        <p:grpSpPr>
          <a:xfrm>
            <a:off x="897813" y="4539108"/>
            <a:ext cx="2359326" cy="770430"/>
            <a:chOff x="304800" y="4418868"/>
            <a:chExt cx="3696970" cy="1207232"/>
          </a:xfrm>
        </p:grpSpPr>
        <p:cxnSp>
          <p:nvCxnSpPr>
            <p:cNvPr id="170" name="Straight Arrow Connector 39"/>
            <p:cNvCxnSpPr/>
            <p:nvPr/>
          </p:nvCxnSpPr>
          <p:spPr>
            <a:xfrm flipV="1">
              <a:off x="304800" y="5483225"/>
              <a:ext cx="3200400" cy="11113"/>
            </a:xfrm>
            <a:prstGeom prst="straightConnector1">
              <a:avLst/>
            </a:prstGeom>
            <a:ln w="571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54"/>
            <p:cNvCxnSpPr/>
            <p:nvPr/>
          </p:nvCxnSpPr>
          <p:spPr>
            <a:xfrm>
              <a:off x="1804988" y="5346700"/>
              <a:ext cx="0" cy="2746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60"/>
            <p:cNvCxnSpPr/>
            <p:nvPr/>
          </p:nvCxnSpPr>
          <p:spPr>
            <a:xfrm>
              <a:off x="838200" y="5346700"/>
              <a:ext cx="0" cy="2746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0"/>
            <p:cNvSpPr>
              <a:spLocks noChangeArrowheads="1"/>
            </p:cNvSpPr>
            <p:nvPr/>
          </p:nvSpPr>
          <p:spPr bwMode="auto">
            <a:xfrm>
              <a:off x="1242660" y="4548185"/>
              <a:ext cx="1429295" cy="6672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Lithography</a:t>
              </a:r>
            </a:p>
            <a:p>
              <a:pPr>
                <a:spcBef>
                  <a:spcPct val="0"/>
                </a:spcBef>
              </a:pPr>
              <a:r>
                <a:rPr lang="en-US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0"/>
            <p:cNvSpPr>
              <a:spLocks noChangeArrowheads="1"/>
            </p:cNvSpPr>
            <p:nvPr/>
          </p:nvSpPr>
          <p:spPr bwMode="auto">
            <a:xfrm>
              <a:off x="445449" y="4418868"/>
              <a:ext cx="927598" cy="93416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BCP</a:t>
              </a:r>
              <a:endParaRPr lang="en-US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 </a:t>
              </a:r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pitch</a:t>
              </a:r>
            </a:p>
          </p:txBody>
        </p:sp>
        <p:cxnSp>
          <p:nvCxnSpPr>
            <p:cNvPr id="175" name="Straight Connector 54"/>
            <p:cNvCxnSpPr/>
            <p:nvPr/>
          </p:nvCxnSpPr>
          <p:spPr>
            <a:xfrm>
              <a:off x="2757488" y="5351463"/>
              <a:ext cx="0" cy="274637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0"/>
            <p:cNvSpPr>
              <a:spLocks noChangeArrowheads="1"/>
            </p:cNvSpPr>
            <p:nvPr/>
          </p:nvSpPr>
          <p:spPr bwMode="auto">
            <a:xfrm>
              <a:off x="2509983" y="4548185"/>
              <a:ext cx="1491787" cy="6672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</a:t>
              </a:r>
              <a:endPara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 pitch</a:t>
              </a:r>
            </a:p>
          </p:txBody>
        </p:sp>
      </p:grpSp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3892191" y="1587172"/>
            <a:ext cx="755438" cy="748890"/>
            <a:chOff x="910992" y="4506099"/>
            <a:chExt cx="1415748" cy="1403475"/>
          </a:xfrm>
        </p:grpSpPr>
        <p:sp>
          <p:nvSpPr>
            <p:cNvPr id="164" name="Rectangle 18"/>
            <p:cNvSpPr/>
            <p:nvPr/>
          </p:nvSpPr>
          <p:spPr>
            <a:xfrm>
              <a:off x="1983840" y="4506099"/>
              <a:ext cx="228600" cy="228600"/>
            </a:xfrm>
            <a:prstGeom prst="rect">
              <a:avLst/>
            </a:prstGeom>
            <a:noFill/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65" name="Rectangle 19"/>
            <p:cNvSpPr/>
            <p:nvPr/>
          </p:nvSpPr>
          <p:spPr>
            <a:xfrm>
              <a:off x="1453982" y="4506099"/>
              <a:ext cx="228600" cy="228600"/>
            </a:xfrm>
            <a:prstGeom prst="rect">
              <a:avLst/>
            </a:prstGeom>
            <a:noFill/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66" name="Rectangle 18"/>
            <p:cNvSpPr/>
            <p:nvPr/>
          </p:nvSpPr>
          <p:spPr>
            <a:xfrm>
              <a:off x="910992" y="4506099"/>
              <a:ext cx="228600" cy="228600"/>
            </a:xfrm>
            <a:prstGeom prst="rect">
              <a:avLst/>
            </a:prstGeom>
            <a:noFill/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67" name="Rectangle 19"/>
            <p:cNvSpPr/>
            <p:nvPr/>
          </p:nvSpPr>
          <p:spPr>
            <a:xfrm>
              <a:off x="910992" y="5509199"/>
              <a:ext cx="228600" cy="228600"/>
            </a:xfrm>
            <a:prstGeom prst="rect">
              <a:avLst/>
            </a:prstGeom>
            <a:noFill/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68" name="Rectangle 19"/>
            <p:cNvSpPr/>
            <p:nvPr/>
          </p:nvSpPr>
          <p:spPr>
            <a:xfrm>
              <a:off x="1697156" y="5280599"/>
              <a:ext cx="228600" cy="228600"/>
            </a:xfrm>
            <a:prstGeom prst="rect">
              <a:avLst/>
            </a:prstGeom>
            <a:noFill/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69" name="Rectangle 18"/>
            <p:cNvSpPr/>
            <p:nvPr/>
          </p:nvSpPr>
          <p:spPr>
            <a:xfrm>
              <a:off x="2098140" y="5680974"/>
              <a:ext cx="228600" cy="228600"/>
            </a:xfrm>
            <a:prstGeom prst="rect">
              <a:avLst/>
            </a:prstGeom>
            <a:noFill/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423569" y="3111405"/>
            <a:ext cx="1126635" cy="1117805"/>
            <a:chOff x="2645312" y="2867752"/>
            <a:chExt cx="1513194" cy="1501334"/>
          </a:xfrm>
        </p:grpSpPr>
        <p:sp>
          <p:nvSpPr>
            <p:cNvPr id="151" name="Oval 150"/>
            <p:cNvSpPr/>
            <p:nvPr/>
          </p:nvSpPr>
          <p:spPr>
            <a:xfrm>
              <a:off x="2645312" y="3868147"/>
              <a:ext cx="329184" cy="329184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2" name="Oval 151"/>
            <p:cNvSpPr/>
            <p:nvPr/>
          </p:nvSpPr>
          <p:spPr>
            <a:xfrm>
              <a:off x="3426784" y="3643219"/>
              <a:ext cx="329184" cy="329184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29322" y="4039902"/>
              <a:ext cx="329184" cy="329184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4" name="Oval 153"/>
            <p:cNvSpPr/>
            <p:nvPr/>
          </p:nvSpPr>
          <p:spPr>
            <a:xfrm>
              <a:off x="3716246" y="2867752"/>
              <a:ext cx="329184" cy="329184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5" name="Oval 154"/>
            <p:cNvSpPr/>
            <p:nvPr/>
          </p:nvSpPr>
          <p:spPr>
            <a:xfrm>
              <a:off x="3189215" y="2867752"/>
              <a:ext cx="329184" cy="329184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6" name="Oval 155"/>
            <p:cNvSpPr/>
            <p:nvPr/>
          </p:nvSpPr>
          <p:spPr>
            <a:xfrm>
              <a:off x="2645312" y="2867752"/>
              <a:ext cx="329184" cy="329184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2763365" y="2986655"/>
              <a:ext cx="1275450" cy="1272734"/>
              <a:chOff x="1942083" y="4627531"/>
              <a:chExt cx="1275450" cy="1263590"/>
            </a:xfrm>
          </p:grpSpPr>
          <p:sp>
            <p:nvSpPr>
              <p:cNvPr id="158" name="Oval 157"/>
              <p:cNvSpPr/>
              <p:nvPr/>
            </p:nvSpPr>
            <p:spPr>
              <a:xfrm>
                <a:off x="1942083" y="5627926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2723555" y="5402998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3126093" y="579968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3013017" y="462753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485986" y="462753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1942083" y="462753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6292124" y="3104929"/>
            <a:ext cx="1310947" cy="1044144"/>
            <a:chOff x="4949969" y="2794912"/>
            <a:chExt cx="1760744" cy="1402399"/>
          </a:xfrm>
        </p:grpSpPr>
        <p:sp>
          <p:nvSpPr>
            <p:cNvPr id="141" name="Rounded Rectangle 140"/>
            <p:cNvSpPr/>
            <p:nvPr/>
          </p:nvSpPr>
          <p:spPr>
            <a:xfrm rot="2699093">
              <a:off x="5659204" y="3761231"/>
              <a:ext cx="1051509" cy="363049"/>
            </a:xfrm>
            <a:prstGeom prst="roundRect">
              <a:avLst>
                <a:gd name="adj" fmla="val 50000"/>
              </a:avLst>
            </a:prstGeom>
            <a:solidFill>
              <a:srgbClr val="4F81BD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4949969" y="2794912"/>
              <a:ext cx="1581990" cy="363049"/>
            </a:xfrm>
            <a:prstGeom prst="roundRect">
              <a:avLst>
                <a:gd name="adj" fmla="val 43335"/>
              </a:avLst>
            </a:prstGeom>
            <a:solidFill>
              <a:srgbClr val="4F81BD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3" name="Oval 142"/>
            <p:cNvSpPr/>
            <p:nvPr/>
          </p:nvSpPr>
          <p:spPr>
            <a:xfrm>
              <a:off x="5035699" y="3812991"/>
              <a:ext cx="329184" cy="329184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5158150" y="2933721"/>
              <a:ext cx="1275450" cy="1263590"/>
              <a:chOff x="1942083" y="4627531"/>
              <a:chExt cx="1275450" cy="1263590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1942083" y="5627926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2723555" y="5402998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3126093" y="579968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3013017" y="462753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485986" y="462753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942083" y="462753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3850274" y="3104487"/>
            <a:ext cx="1153868" cy="1145038"/>
            <a:chOff x="3670799" y="739192"/>
            <a:chExt cx="1549770" cy="1537910"/>
          </a:xfrm>
        </p:grpSpPr>
        <p:sp>
          <p:nvSpPr>
            <p:cNvPr id="121" name="Oval 120"/>
            <p:cNvSpPr/>
            <p:nvPr/>
          </p:nvSpPr>
          <p:spPr>
            <a:xfrm>
              <a:off x="3670799" y="1739587"/>
              <a:ext cx="365760" cy="36576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2" name="Oval 121"/>
            <p:cNvSpPr/>
            <p:nvPr/>
          </p:nvSpPr>
          <p:spPr>
            <a:xfrm>
              <a:off x="4452271" y="1514659"/>
              <a:ext cx="365760" cy="36576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3" name="Oval 122"/>
            <p:cNvSpPr/>
            <p:nvPr/>
          </p:nvSpPr>
          <p:spPr>
            <a:xfrm>
              <a:off x="4854809" y="1911342"/>
              <a:ext cx="365760" cy="36576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4" name="Oval 123"/>
            <p:cNvSpPr/>
            <p:nvPr/>
          </p:nvSpPr>
          <p:spPr>
            <a:xfrm>
              <a:off x="4741733" y="739192"/>
              <a:ext cx="365760" cy="36576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5" name="Oval 124"/>
            <p:cNvSpPr/>
            <p:nvPr/>
          </p:nvSpPr>
          <p:spPr>
            <a:xfrm>
              <a:off x="4214702" y="739192"/>
              <a:ext cx="365760" cy="36576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6" name="Oval 125"/>
            <p:cNvSpPr/>
            <p:nvPr/>
          </p:nvSpPr>
          <p:spPr>
            <a:xfrm>
              <a:off x="3670799" y="739192"/>
              <a:ext cx="365760" cy="36576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3809860" y="872576"/>
              <a:ext cx="1275450" cy="1272734"/>
              <a:chOff x="1942083" y="4627531"/>
              <a:chExt cx="1275450" cy="1263590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1942083" y="5627926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2723555" y="5402998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126093" y="579968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3013017" y="462753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2485986" y="462753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1942083" y="462753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28" name="Moon 127"/>
            <p:cNvSpPr/>
            <p:nvPr/>
          </p:nvSpPr>
          <p:spPr>
            <a:xfrm rot="16200000" flipV="1">
              <a:off x="4035483" y="745836"/>
              <a:ext cx="176024" cy="280404"/>
            </a:xfrm>
            <a:prstGeom prst="moon">
              <a:avLst>
                <a:gd name="adj" fmla="val 7396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9" name="Moon 128"/>
            <p:cNvSpPr/>
            <p:nvPr/>
          </p:nvSpPr>
          <p:spPr>
            <a:xfrm rot="5400000">
              <a:off x="4035483" y="824476"/>
              <a:ext cx="176024" cy="280404"/>
            </a:xfrm>
            <a:prstGeom prst="moon">
              <a:avLst>
                <a:gd name="adj" fmla="val 7396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0" name="Moon 129"/>
            <p:cNvSpPr/>
            <p:nvPr/>
          </p:nvSpPr>
          <p:spPr>
            <a:xfrm rot="16200000" flipV="1">
              <a:off x="4571073" y="741150"/>
              <a:ext cx="176024" cy="280404"/>
            </a:xfrm>
            <a:prstGeom prst="moon">
              <a:avLst>
                <a:gd name="adj" fmla="val 7396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1" name="Moon 130"/>
            <p:cNvSpPr/>
            <p:nvPr/>
          </p:nvSpPr>
          <p:spPr>
            <a:xfrm rot="5400000">
              <a:off x="4575759" y="829162"/>
              <a:ext cx="176024" cy="280404"/>
            </a:xfrm>
            <a:prstGeom prst="moon">
              <a:avLst>
                <a:gd name="adj" fmla="val 7396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32" name="Group 131"/>
            <p:cNvGrpSpPr/>
            <p:nvPr/>
          </p:nvGrpSpPr>
          <p:grpSpPr>
            <a:xfrm rot="2802788">
              <a:off x="4646422" y="1751741"/>
              <a:ext cx="380765" cy="287491"/>
              <a:chOff x="5508657" y="1556795"/>
              <a:chExt cx="309899" cy="287491"/>
            </a:xfrm>
          </p:grpSpPr>
          <p:sp>
            <p:nvSpPr>
              <p:cNvPr id="133" name="Moon 132"/>
              <p:cNvSpPr/>
              <p:nvPr/>
            </p:nvSpPr>
            <p:spPr>
              <a:xfrm rot="16200000" flipV="1">
                <a:off x="5560847" y="1504605"/>
                <a:ext cx="176024" cy="280404"/>
              </a:xfrm>
              <a:prstGeom prst="moon">
                <a:avLst>
                  <a:gd name="adj" fmla="val 73962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4" name="Moon 133"/>
              <p:cNvSpPr/>
              <p:nvPr/>
            </p:nvSpPr>
            <p:spPr>
              <a:xfrm rot="5400000">
                <a:off x="5590342" y="1616072"/>
                <a:ext cx="176024" cy="280404"/>
              </a:xfrm>
              <a:prstGeom prst="moon">
                <a:avLst>
                  <a:gd name="adj" fmla="val 75788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103" name="Group 102"/>
          <p:cNvGrpSpPr>
            <a:grpSpLocks noChangeAspect="1"/>
          </p:cNvGrpSpPr>
          <p:nvPr/>
        </p:nvGrpSpPr>
        <p:grpSpPr>
          <a:xfrm>
            <a:off x="6058406" y="4531062"/>
            <a:ext cx="2077273" cy="786697"/>
            <a:chOff x="304800" y="4393379"/>
            <a:chExt cx="3255007" cy="1232721"/>
          </a:xfrm>
        </p:grpSpPr>
        <p:cxnSp>
          <p:nvCxnSpPr>
            <p:cNvPr id="114" name="Straight Arrow Connector 39"/>
            <p:cNvCxnSpPr/>
            <p:nvPr/>
          </p:nvCxnSpPr>
          <p:spPr>
            <a:xfrm flipV="1">
              <a:off x="304800" y="5483225"/>
              <a:ext cx="3200400" cy="11113"/>
            </a:xfrm>
            <a:prstGeom prst="straightConnector1">
              <a:avLst/>
            </a:prstGeom>
            <a:ln w="571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54"/>
            <p:cNvCxnSpPr/>
            <p:nvPr/>
          </p:nvCxnSpPr>
          <p:spPr>
            <a:xfrm>
              <a:off x="1804988" y="5346700"/>
              <a:ext cx="0" cy="2746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60"/>
            <p:cNvCxnSpPr/>
            <p:nvPr/>
          </p:nvCxnSpPr>
          <p:spPr>
            <a:xfrm>
              <a:off x="838200" y="5346700"/>
              <a:ext cx="0" cy="2746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0"/>
            <p:cNvSpPr>
              <a:spLocks noChangeArrowheads="1"/>
            </p:cNvSpPr>
            <p:nvPr/>
          </p:nvSpPr>
          <p:spPr bwMode="auto">
            <a:xfrm>
              <a:off x="2130513" y="4548185"/>
              <a:ext cx="1429294" cy="6672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Lithography</a:t>
              </a:r>
            </a:p>
            <a:p>
              <a:pPr>
                <a:spcBef>
                  <a:spcPct val="0"/>
                </a:spcBef>
              </a:pPr>
              <a:r>
                <a:rPr lang="en-US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0"/>
            <p:cNvSpPr>
              <a:spLocks noChangeArrowheads="1"/>
            </p:cNvSpPr>
            <p:nvPr/>
          </p:nvSpPr>
          <p:spPr bwMode="auto">
            <a:xfrm>
              <a:off x="1406488" y="4393379"/>
              <a:ext cx="927597" cy="93416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BCP</a:t>
              </a:r>
              <a:endParaRPr lang="en-US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 </a:t>
              </a:r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pitch</a:t>
              </a:r>
            </a:p>
          </p:txBody>
        </p:sp>
        <p:cxnSp>
          <p:nvCxnSpPr>
            <p:cNvPr id="119" name="Straight Connector 54"/>
            <p:cNvCxnSpPr/>
            <p:nvPr/>
          </p:nvCxnSpPr>
          <p:spPr>
            <a:xfrm>
              <a:off x="2757488" y="5351463"/>
              <a:ext cx="0" cy="274637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0"/>
            <p:cNvSpPr>
              <a:spLocks noChangeArrowheads="1"/>
            </p:cNvSpPr>
            <p:nvPr/>
          </p:nvSpPr>
          <p:spPr bwMode="auto">
            <a:xfrm>
              <a:off x="304800" y="4535302"/>
              <a:ext cx="1350339" cy="72341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</a:t>
              </a:r>
              <a:endPara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 pitch</a:t>
              </a:r>
            </a:p>
          </p:txBody>
        </p: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3460495" y="4534957"/>
            <a:ext cx="2202815" cy="779763"/>
            <a:chOff x="304800" y="4404243"/>
            <a:chExt cx="3451724" cy="1221857"/>
          </a:xfrm>
        </p:grpSpPr>
        <p:cxnSp>
          <p:nvCxnSpPr>
            <p:cNvPr id="107" name="Straight Arrow Connector 39"/>
            <p:cNvCxnSpPr/>
            <p:nvPr/>
          </p:nvCxnSpPr>
          <p:spPr>
            <a:xfrm flipV="1">
              <a:off x="304800" y="5483225"/>
              <a:ext cx="3200400" cy="11113"/>
            </a:xfrm>
            <a:prstGeom prst="straightConnector1">
              <a:avLst/>
            </a:prstGeom>
            <a:ln w="571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54"/>
            <p:cNvCxnSpPr/>
            <p:nvPr/>
          </p:nvCxnSpPr>
          <p:spPr>
            <a:xfrm>
              <a:off x="1804988" y="5346700"/>
              <a:ext cx="0" cy="2746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60"/>
            <p:cNvCxnSpPr/>
            <p:nvPr/>
          </p:nvCxnSpPr>
          <p:spPr>
            <a:xfrm>
              <a:off x="838200" y="5346700"/>
              <a:ext cx="0" cy="27463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"/>
            <p:cNvSpPr>
              <a:spLocks noChangeArrowheads="1"/>
            </p:cNvSpPr>
            <p:nvPr/>
          </p:nvSpPr>
          <p:spPr bwMode="auto">
            <a:xfrm>
              <a:off x="2327230" y="4540064"/>
              <a:ext cx="1429294" cy="6672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Lithography</a:t>
              </a:r>
            </a:p>
            <a:p>
              <a:pPr>
                <a:spcBef>
                  <a:spcPct val="0"/>
                </a:spcBef>
              </a:pPr>
              <a:r>
                <a:rPr lang="en-US" sz="12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0"/>
            <p:cNvSpPr>
              <a:spLocks noChangeArrowheads="1"/>
            </p:cNvSpPr>
            <p:nvPr/>
          </p:nvSpPr>
          <p:spPr bwMode="auto">
            <a:xfrm>
              <a:off x="471169" y="4404243"/>
              <a:ext cx="927597" cy="93417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BCP</a:t>
              </a:r>
              <a:endParaRPr lang="en-US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 </a:t>
              </a:r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pitch</a:t>
              </a:r>
            </a:p>
          </p:txBody>
        </p:sp>
        <p:cxnSp>
          <p:nvCxnSpPr>
            <p:cNvPr id="112" name="Straight Connector 54"/>
            <p:cNvCxnSpPr/>
            <p:nvPr/>
          </p:nvCxnSpPr>
          <p:spPr>
            <a:xfrm>
              <a:off x="2757488" y="5351463"/>
              <a:ext cx="0" cy="274637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0"/>
            <p:cNvSpPr>
              <a:spLocks noChangeArrowheads="1"/>
            </p:cNvSpPr>
            <p:nvPr/>
          </p:nvSpPr>
          <p:spPr bwMode="auto">
            <a:xfrm>
              <a:off x="1319599" y="4540064"/>
              <a:ext cx="1260175" cy="6672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</a:t>
              </a:r>
              <a:endPara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 pitch</a:t>
              </a:r>
            </a:p>
          </p:txBody>
        </p:sp>
      </p:grpSp>
      <p:cxnSp>
        <p:nvCxnSpPr>
          <p:cNvPr id="105" name="Straight Arrow Connector 60"/>
          <p:cNvCxnSpPr>
            <a:cxnSpLocks noChangeShapeType="1"/>
          </p:cNvCxnSpPr>
          <p:nvPr/>
        </p:nvCxnSpPr>
        <p:spPr bwMode="auto">
          <a:xfrm>
            <a:off x="4338587" y="2483470"/>
            <a:ext cx="9812" cy="479876"/>
          </a:xfrm>
          <a:prstGeom prst="straightConnector1">
            <a:avLst/>
          </a:prstGeom>
          <a:noFill/>
          <a:ln w="28575">
            <a:solidFill>
              <a:srgbClr val="C00000"/>
            </a:solidFill>
            <a:prstDash val="solid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6" name="TextBox 189"/>
          <p:cNvSpPr txBox="1">
            <a:spLocks noChangeArrowheads="1"/>
          </p:cNvSpPr>
          <p:nvPr/>
        </p:nvSpPr>
        <p:spPr bwMode="auto">
          <a:xfrm>
            <a:off x="3313547" y="5479188"/>
            <a:ext cx="2500357" cy="68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400" dirty="0" smtClean="0">
                <a:solidFill>
                  <a:srgbClr val="000000"/>
                </a:solidFill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</a:rPr>
              <a:t>2</a:t>
            </a:r>
            <a:r>
              <a:rPr lang="en-US" altLang="zh-CN" sz="1400" baseline="30000" dirty="0" smtClean="0">
                <a:solidFill>
                  <a:srgbClr val="000000"/>
                </a:solidFill>
              </a:rPr>
              <a:t>nd</a:t>
            </a:r>
            <a:r>
              <a:rPr lang="zh-CN" alt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strategy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Peanut</a:t>
            </a:r>
            <a:r>
              <a:rPr lang="en-US" altLang="zh-CN" sz="1400" dirty="0" smtClean="0">
                <a:solidFill>
                  <a:srgbClr val="000000"/>
                </a:solidFill>
              </a:rPr>
              <a:t>-shaped</a:t>
            </a:r>
            <a:r>
              <a:rPr lang="zh-CN" alt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templates </a:t>
            </a:r>
            <a:r>
              <a:rPr lang="en-US" sz="1400" dirty="0">
                <a:solidFill>
                  <a:srgbClr val="000000"/>
                </a:solidFill>
              </a:rPr>
              <a:t>for closely positioned contacts</a:t>
            </a:r>
          </a:p>
        </p:txBody>
      </p:sp>
      <p:sp>
        <p:nvSpPr>
          <p:cNvPr id="177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DSA Guiding Template Design Strategy</a:t>
            </a:r>
            <a:endParaRPr lang="en-US" dirty="0" smtClean="0"/>
          </a:p>
        </p:txBody>
      </p:sp>
      <p:sp>
        <p:nvSpPr>
          <p:cNvPr id="87" name="TextBox 18"/>
          <p:cNvSpPr txBox="1">
            <a:spLocks noChangeArrowheads="1"/>
          </p:cNvSpPr>
          <p:nvPr/>
        </p:nvSpPr>
        <p:spPr bwMode="auto">
          <a:xfrm>
            <a:off x="6796542" y="6194863"/>
            <a:ext cx="25115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Nano Letters, </a:t>
            </a:r>
            <a:r>
              <a:rPr lang="en-US" sz="1200" dirty="0" smtClean="0"/>
              <a:t>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039077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DSA Guiding Template Design Strategy</a:t>
            </a:r>
            <a:endParaRPr lang="en-US" dirty="0" smtClean="0"/>
          </a:p>
        </p:txBody>
      </p: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1902194" y="1857881"/>
            <a:ext cx="4988934" cy="4127898"/>
            <a:chOff x="1529081" y="833452"/>
            <a:chExt cx="6564014" cy="5431137"/>
          </a:xfrm>
        </p:grpSpPr>
        <p:sp>
          <p:nvSpPr>
            <p:cNvPr id="88" name="TextBox 3"/>
            <p:cNvSpPr txBox="1">
              <a:spLocks noChangeArrowheads="1"/>
            </p:cNvSpPr>
            <p:nvPr/>
          </p:nvSpPr>
          <p:spPr bwMode="auto">
            <a:xfrm>
              <a:off x="1529081" y="1061644"/>
              <a:ext cx="2471816" cy="48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800" dirty="0">
                  <a:solidFill>
                    <a:srgbClr val="000000"/>
                  </a:solidFill>
                </a:rPr>
                <a:t>Contact layout</a:t>
              </a:r>
            </a:p>
          </p:txBody>
        </p:sp>
        <p:cxnSp>
          <p:nvCxnSpPr>
            <p:cNvPr id="89" name="Straight Arrow Connector 60"/>
            <p:cNvCxnSpPr>
              <a:cxnSpLocks noChangeShapeType="1"/>
              <a:endCxn id="181" idx="0"/>
            </p:cNvCxnSpPr>
            <p:nvPr/>
          </p:nvCxnSpPr>
          <p:spPr bwMode="auto">
            <a:xfrm flipH="1">
              <a:off x="2573299" y="2489776"/>
              <a:ext cx="836170" cy="743399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prstDash val="solid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0" name="Straight Arrow Connector 62"/>
            <p:cNvCxnSpPr>
              <a:cxnSpLocks noChangeShapeType="1"/>
            </p:cNvCxnSpPr>
            <p:nvPr/>
          </p:nvCxnSpPr>
          <p:spPr bwMode="auto">
            <a:xfrm>
              <a:off x="5862291" y="2489776"/>
              <a:ext cx="757214" cy="743399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prstDash val="solid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91" name="Group 90"/>
            <p:cNvGrpSpPr>
              <a:grpSpLocks noChangeAspect="1"/>
            </p:cNvGrpSpPr>
            <p:nvPr/>
          </p:nvGrpSpPr>
          <p:grpSpPr>
            <a:xfrm>
              <a:off x="3930089" y="833452"/>
              <a:ext cx="1413223" cy="1400973"/>
              <a:chOff x="910992" y="4506099"/>
              <a:chExt cx="1415748" cy="1403475"/>
            </a:xfrm>
          </p:grpSpPr>
          <p:sp>
            <p:nvSpPr>
              <p:cNvPr id="231" name="Rectangle 18"/>
              <p:cNvSpPr/>
              <p:nvPr/>
            </p:nvSpPr>
            <p:spPr>
              <a:xfrm>
                <a:off x="1983840" y="4506099"/>
                <a:ext cx="228600" cy="228600"/>
              </a:xfrm>
              <a:prstGeom prst="rect">
                <a:avLst/>
              </a:prstGeom>
              <a:noFill/>
              <a:ln cap="sq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19"/>
              <p:cNvSpPr/>
              <p:nvPr/>
            </p:nvSpPr>
            <p:spPr>
              <a:xfrm>
                <a:off x="1453982" y="4506099"/>
                <a:ext cx="228600" cy="228600"/>
              </a:xfrm>
              <a:prstGeom prst="rect">
                <a:avLst/>
              </a:prstGeom>
              <a:noFill/>
              <a:ln cap="sq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18"/>
              <p:cNvSpPr/>
              <p:nvPr/>
            </p:nvSpPr>
            <p:spPr>
              <a:xfrm>
                <a:off x="910992" y="4506099"/>
                <a:ext cx="228600" cy="228600"/>
              </a:xfrm>
              <a:prstGeom prst="rect">
                <a:avLst/>
              </a:prstGeom>
              <a:noFill/>
              <a:ln cap="sq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Rectangle 19"/>
              <p:cNvSpPr/>
              <p:nvPr/>
            </p:nvSpPr>
            <p:spPr>
              <a:xfrm>
                <a:off x="910992" y="5509199"/>
                <a:ext cx="228600" cy="228600"/>
              </a:xfrm>
              <a:prstGeom prst="rect">
                <a:avLst/>
              </a:prstGeom>
              <a:noFill/>
              <a:ln cap="sq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Rectangle 19"/>
              <p:cNvSpPr/>
              <p:nvPr/>
            </p:nvSpPr>
            <p:spPr>
              <a:xfrm>
                <a:off x="1697156" y="5280599"/>
                <a:ext cx="228600" cy="228600"/>
              </a:xfrm>
              <a:prstGeom prst="rect">
                <a:avLst/>
              </a:prstGeom>
              <a:noFill/>
              <a:ln cap="sq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18"/>
              <p:cNvSpPr/>
              <p:nvPr/>
            </p:nvSpPr>
            <p:spPr>
              <a:xfrm>
                <a:off x="2098140" y="5680974"/>
                <a:ext cx="228600" cy="228600"/>
              </a:xfrm>
              <a:prstGeom prst="rect">
                <a:avLst/>
              </a:prstGeom>
              <a:noFill/>
              <a:ln cap="sq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1832557" y="3540204"/>
              <a:ext cx="1513194" cy="1501334"/>
              <a:chOff x="2645312" y="2867752"/>
              <a:chExt cx="1513194" cy="1501334"/>
            </a:xfrm>
          </p:grpSpPr>
          <p:sp>
            <p:nvSpPr>
              <p:cNvPr id="218" name="Oval 217"/>
              <p:cNvSpPr/>
              <p:nvPr/>
            </p:nvSpPr>
            <p:spPr>
              <a:xfrm>
                <a:off x="2645312" y="3868147"/>
                <a:ext cx="329184" cy="32918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3426784" y="3643219"/>
                <a:ext cx="329184" cy="32918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3829322" y="4039902"/>
                <a:ext cx="329184" cy="32918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3716246" y="2867752"/>
                <a:ext cx="329184" cy="32918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3189215" y="2867752"/>
                <a:ext cx="329184" cy="32918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2645312" y="2867752"/>
                <a:ext cx="329184" cy="32918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4" name="Group 223"/>
              <p:cNvGrpSpPr/>
              <p:nvPr/>
            </p:nvGrpSpPr>
            <p:grpSpPr>
              <a:xfrm>
                <a:off x="2763365" y="2986655"/>
                <a:ext cx="1275450" cy="1272734"/>
                <a:chOff x="1942083" y="4627531"/>
                <a:chExt cx="1275450" cy="1263590"/>
              </a:xfrm>
            </p:grpSpPr>
            <p:sp>
              <p:nvSpPr>
                <p:cNvPr id="225" name="Oval 224"/>
                <p:cNvSpPr/>
                <p:nvPr/>
              </p:nvSpPr>
              <p:spPr>
                <a:xfrm>
                  <a:off x="1942083" y="5627926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Oval 225"/>
                <p:cNvSpPr/>
                <p:nvPr/>
              </p:nvSpPr>
              <p:spPr>
                <a:xfrm>
                  <a:off x="2723555" y="5402998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Oval 226"/>
                <p:cNvSpPr/>
                <p:nvPr/>
              </p:nvSpPr>
              <p:spPr>
                <a:xfrm>
                  <a:off x="3126093" y="579968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3013017" y="462753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>
                  <a:off x="2485986" y="462753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/>
                <p:cNvSpPr/>
                <p:nvPr/>
              </p:nvSpPr>
              <p:spPr>
                <a:xfrm>
                  <a:off x="1942083" y="462753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8" name="Group 177"/>
            <p:cNvGrpSpPr/>
            <p:nvPr/>
          </p:nvGrpSpPr>
          <p:grpSpPr>
            <a:xfrm>
              <a:off x="5776561" y="3504258"/>
              <a:ext cx="1760744" cy="1402399"/>
              <a:chOff x="4949969" y="2794912"/>
              <a:chExt cx="1760744" cy="1402399"/>
            </a:xfrm>
          </p:grpSpPr>
          <p:sp>
            <p:nvSpPr>
              <p:cNvPr id="208" name="Rounded Rectangle 207"/>
              <p:cNvSpPr/>
              <p:nvPr/>
            </p:nvSpPr>
            <p:spPr>
              <a:xfrm rot="2699093">
                <a:off x="5659204" y="3761231"/>
                <a:ext cx="1051509" cy="36304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ounded Rectangle 208"/>
              <p:cNvSpPr/>
              <p:nvPr/>
            </p:nvSpPr>
            <p:spPr>
              <a:xfrm>
                <a:off x="4949969" y="2794912"/>
                <a:ext cx="1581990" cy="363049"/>
              </a:xfrm>
              <a:prstGeom prst="roundRect">
                <a:avLst>
                  <a:gd name="adj" fmla="val 43335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5035699" y="3812991"/>
                <a:ext cx="329184" cy="32918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1" name="Group 210"/>
              <p:cNvGrpSpPr/>
              <p:nvPr/>
            </p:nvGrpSpPr>
            <p:grpSpPr>
              <a:xfrm>
                <a:off x="5158150" y="2933721"/>
                <a:ext cx="1275450" cy="1263590"/>
                <a:chOff x="1942083" y="4627531"/>
                <a:chExt cx="1275450" cy="1263590"/>
              </a:xfrm>
            </p:grpSpPr>
            <p:sp>
              <p:nvSpPr>
                <p:cNvPr id="212" name="Oval 211"/>
                <p:cNvSpPr/>
                <p:nvPr/>
              </p:nvSpPr>
              <p:spPr>
                <a:xfrm>
                  <a:off x="1942083" y="5627926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2723555" y="5402998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3126093" y="579968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3013017" y="462753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2485986" y="462753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1942083" y="462753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9" name="Group 178"/>
            <p:cNvGrpSpPr/>
            <p:nvPr/>
          </p:nvGrpSpPr>
          <p:grpSpPr>
            <a:xfrm>
              <a:off x="3840782" y="3540502"/>
              <a:ext cx="1549770" cy="1537910"/>
              <a:chOff x="3670799" y="739192"/>
              <a:chExt cx="1549770" cy="1537910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3670799" y="1739587"/>
                <a:ext cx="365760" cy="3657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452271" y="1514659"/>
                <a:ext cx="365760" cy="3657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854809" y="1911342"/>
                <a:ext cx="365760" cy="3657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741733" y="739192"/>
                <a:ext cx="365760" cy="3657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4214702" y="739192"/>
                <a:ext cx="365760" cy="3657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3670799" y="739192"/>
                <a:ext cx="365760" cy="3657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4" name="Group 193"/>
              <p:cNvGrpSpPr/>
              <p:nvPr/>
            </p:nvGrpSpPr>
            <p:grpSpPr>
              <a:xfrm>
                <a:off x="3809860" y="872576"/>
                <a:ext cx="1275450" cy="1272734"/>
                <a:chOff x="1942083" y="4627531"/>
                <a:chExt cx="1275450" cy="1263590"/>
              </a:xfrm>
            </p:grpSpPr>
            <p:sp>
              <p:nvSpPr>
                <p:cNvPr id="202" name="Oval 201"/>
                <p:cNvSpPr/>
                <p:nvPr/>
              </p:nvSpPr>
              <p:spPr>
                <a:xfrm>
                  <a:off x="1942083" y="5627926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/>
                <p:cNvSpPr/>
                <p:nvPr/>
              </p:nvSpPr>
              <p:spPr>
                <a:xfrm>
                  <a:off x="2723555" y="5402998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3126093" y="579968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3013017" y="462753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2485986" y="462753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1942083" y="462753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5" name="Moon 194"/>
              <p:cNvSpPr/>
              <p:nvPr/>
            </p:nvSpPr>
            <p:spPr>
              <a:xfrm rot="16200000" flipV="1">
                <a:off x="4035483" y="745836"/>
                <a:ext cx="176024" cy="280404"/>
              </a:xfrm>
              <a:prstGeom prst="moon">
                <a:avLst>
                  <a:gd name="adj" fmla="val 73962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Moon 195"/>
              <p:cNvSpPr/>
              <p:nvPr/>
            </p:nvSpPr>
            <p:spPr>
              <a:xfrm rot="5400000">
                <a:off x="4035483" y="824476"/>
                <a:ext cx="176024" cy="280404"/>
              </a:xfrm>
              <a:prstGeom prst="moon">
                <a:avLst>
                  <a:gd name="adj" fmla="val 73962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Moon 196"/>
              <p:cNvSpPr/>
              <p:nvPr/>
            </p:nvSpPr>
            <p:spPr>
              <a:xfrm rot="16200000" flipV="1">
                <a:off x="4571073" y="741150"/>
                <a:ext cx="176024" cy="280404"/>
              </a:xfrm>
              <a:prstGeom prst="moon">
                <a:avLst>
                  <a:gd name="adj" fmla="val 73962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Moon 197"/>
              <p:cNvSpPr/>
              <p:nvPr/>
            </p:nvSpPr>
            <p:spPr>
              <a:xfrm rot="5400000">
                <a:off x="4575759" y="829162"/>
                <a:ext cx="176024" cy="280404"/>
              </a:xfrm>
              <a:prstGeom prst="moon">
                <a:avLst>
                  <a:gd name="adj" fmla="val 73962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9" name="Group 198"/>
              <p:cNvGrpSpPr/>
              <p:nvPr/>
            </p:nvGrpSpPr>
            <p:grpSpPr>
              <a:xfrm rot="2802788">
                <a:off x="4646422" y="1751741"/>
                <a:ext cx="380765" cy="287491"/>
                <a:chOff x="5508657" y="1556795"/>
                <a:chExt cx="309899" cy="287491"/>
              </a:xfrm>
            </p:grpSpPr>
            <p:sp>
              <p:nvSpPr>
                <p:cNvPr id="200" name="Moon 199"/>
                <p:cNvSpPr/>
                <p:nvPr/>
              </p:nvSpPr>
              <p:spPr>
                <a:xfrm rot="16200000" flipV="1">
                  <a:off x="5560847" y="1504605"/>
                  <a:ext cx="176024" cy="280404"/>
                </a:xfrm>
                <a:prstGeom prst="moon">
                  <a:avLst>
                    <a:gd name="adj" fmla="val 73962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Moon 200"/>
                <p:cNvSpPr/>
                <p:nvPr/>
              </p:nvSpPr>
              <p:spPr>
                <a:xfrm rot="5400000">
                  <a:off x="5590342" y="1616072"/>
                  <a:ext cx="176024" cy="280404"/>
                </a:xfrm>
                <a:prstGeom prst="moon">
                  <a:avLst>
                    <a:gd name="adj" fmla="val 75788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80" name="Straight Arrow Connector 60"/>
            <p:cNvCxnSpPr>
              <a:cxnSpLocks noChangeShapeType="1"/>
              <a:endCxn id="182" idx="0"/>
            </p:cNvCxnSpPr>
            <p:nvPr/>
          </p:nvCxnSpPr>
          <p:spPr bwMode="auto">
            <a:xfrm>
              <a:off x="4558808" y="2489776"/>
              <a:ext cx="0" cy="74639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prstDash val="solid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81" name="Rectangle 180"/>
            <p:cNvSpPr/>
            <p:nvPr/>
          </p:nvSpPr>
          <p:spPr bwMode="auto">
            <a:xfrm>
              <a:off x="1576359" y="3233175"/>
              <a:ext cx="1993879" cy="206574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3561868" y="3236169"/>
              <a:ext cx="1993879" cy="206574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5563859" y="3233175"/>
              <a:ext cx="1993879" cy="206574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84" name="Straight Arrow Connector 39"/>
            <p:cNvCxnSpPr/>
            <p:nvPr/>
          </p:nvCxnSpPr>
          <p:spPr>
            <a:xfrm flipV="1">
              <a:off x="1728911" y="5670539"/>
              <a:ext cx="5782826" cy="9526"/>
            </a:xfrm>
            <a:prstGeom prst="straightConnector1">
              <a:avLst/>
            </a:prstGeom>
            <a:ln w="571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3"/>
            <p:cNvSpPr txBox="1">
              <a:spLocks noChangeArrowheads="1"/>
            </p:cNvSpPr>
            <p:nvPr/>
          </p:nvSpPr>
          <p:spPr bwMode="auto">
            <a:xfrm>
              <a:off x="3481251" y="5763302"/>
              <a:ext cx="2935161" cy="493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800" dirty="0" smtClean="0">
                  <a:solidFill>
                    <a:srgbClr val="000000"/>
                  </a:solidFill>
                </a:rPr>
                <a:t>Technology Node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86" name="TextBox 3"/>
            <p:cNvSpPr txBox="1">
              <a:spLocks noChangeArrowheads="1"/>
            </p:cNvSpPr>
            <p:nvPr/>
          </p:nvSpPr>
          <p:spPr bwMode="auto">
            <a:xfrm>
              <a:off x="6884466" y="5778653"/>
              <a:ext cx="1208629" cy="48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800" dirty="0" smtClean="0">
                  <a:solidFill>
                    <a:srgbClr val="000000"/>
                  </a:solidFill>
                </a:rPr>
                <a:t>Small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87" name="TextBox 3"/>
            <p:cNvSpPr txBox="1">
              <a:spLocks noChangeArrowheads="1"/>
            </p:cNvSpPr>
            <p:nvPr/>
          </p:nvSpPr>
          <p:spPr bwMode="auto">
            <a:xfrm>
              <a:off x="1605628" y="5778027"/>
              <a:ext cx="1374335" cy="48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800" dirty="0" smtClean="0">
                  <a:solidFill>
                    <a:srgbClr val="000000"/>
                  </a:solidFill>
                </a:rPr>
                <a:t>Large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8" name="TextBox 18"/>
          <p:cNvSpPr txBox="1">
            <a:spLocks noChangeArrowheads="1"/>
          </p:cNvSpPr>
          <p:nvPr/>
        </p:nvSpPr>
        <p:spPr bwMode="auto">
          <a:xfrm>
            <a:off x="6796542" y="6206101"/>
            <a:ext cx="25115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Nano Letters, </a:t>
            </a:r>
            <a:r>
              <a:rPr lang="en-US" sz="1200" dirty="0" smtClean="0"/>
              <a:t>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19334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dirty="0" smtClean="0"/>
              <a:t>What is Block</a:t>
            </a:r>
            <a:r>
              <a:rPr lang="zh-CN" altLang="en-US" dirty="0" smtClean="0"/>
              <a:t> </a:t>
            </a:r>
            <a:r>
              <a:rPr lang="en-US" altLang="zh-CN" dirty="0" smtClean="0"/>
              <a:t>Copolymer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Self-assembly</a:t>
            </a:r>
            <a:r>
              <a:rPr lang="zh-CN" altLang="en-US" dirty="0" smtClean="0"/>
              <a:t>? </a:t>
            </a:r>
            <a:endParaRPr lang="en-US" dirty="0" smtClean="0"/>
          </a:p>
        </p:txBody>
      </p:sp>
      <p:sp>
        <p:nvSpPr>
          <p:cNvPr id="24581" name="Rectangle 18"/>
          <p:cNvSpPr>
            <a:spLocks noChangeArrowheads="1"/>
          </p:cNvSpPr>
          <p:nvPr/>
        </p:nvSpPr>
        <p:spPr bwMode="auto">
          <a:xfrm>
            <a:off x="1350328" y="6063293"/>
            <a:ext cx="76057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11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spectrum.ieee.org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/semiconductors/nanotechnology/</a:t>
            </a:r>
            <a:r>
              <a:rPr lang="en-US" sz="11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selfassembly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-takes-shape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903482" y="2358185"/>
            <a:ext cx="5973948" cy="3735990"/>
            <a:chOff x="850753" y="1170194"/>
            <a:chExt cx="6923031" cy="4329531"/>
          </a:xfrm>
        </p:grpSpPr>
        <p:pic>
          <p:nvPicPr>
            <p:cNvPr id="24580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r="35276"/>
            <a:stretch/>
          </p:blipFill>
          <p:spPr bwMode="auto">
            <a:xfrm>
              <a:off x="1163320" y="1170194"/>
              <a:ext cx="6456680" cy="3462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 rot="20829408">
              <a:off x="7323976" y="1436652"/>
              <a:ext cx="449808" cy="15346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216535" y="3098314"/>
              <a:ext cx="1403465" cy="76732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863735" y="3098314"/>
              <a:ext cx="1403465" cy="99108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80" t="53091" r="83015" b="2776"/>
            <a:stretch/>
          </p:blipFill>
          <p:spPr bwMode="auto">
            <a:xfrm>
              <a:off x="850753" y="2950048"/>
              <a:ext cx="2391434" cy="2549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313" t="53775" r="49682" b="2092"/>
            <a:stretch/>
          </p:blipFill>
          <p:spPr bwMode="auto">
            <a:xfrm>
              <a:off x="4231267" y="3052351"/>
              <a:ext cx="2291116" cy="2442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903482" y="1462896"/>
            <a:ext cx="6298605" cy="925047"/>
            <a:chOff x="1368071" y="4468675"/>
            <a:chExt cx="6527076" cy="1275638"/>
          </a:xfrm>
        </p:grpSpPr>
        <p:sp>
          <p:nvSpPr>
            <p:cNvPr id="12" name="Freeform 11"/>
            <p:cNvSpPr/>
            <p:nvPr/>
          </p:nvSpPr>
          <p:spPr bwMode="auto">
            <a:xfrm>
              <a:off x="1762676" y="4901355"/>
              <a:ext cx="2813987" cy="801922"/>
            </a:xfrm>
            <a:custGeom>
              <a:avLst/>
              <a:gdLst>
                <a:gd name="connsiteX0" fmla="*/ 0 w 517161"/>
                <a:gd name="connsiteY0" fmla="*/ 404734 h 404734"/>
                <a:gd name="connsiteX1" fmla="*/ 82446 w 517161"/>
                <a:gd name="connsiteY1" fmla="*/ 194872 h 404734"/>
                <a:gd name="connsiteX2" fmla="*/ 172387 w 517161"/>
                <a:gd name="connsiteY2" fmla="*/ 299803 h 404734"/>
                <a:gd name="connsiteX3" fmla="*/ 232347 w 517161"/>
                <a:gd name="connsiteY3" fmla="*/ 164892 h 404734"/>
                <a:gd name="connsiteX4" fmla="*/ 269823 w 517161"/>
                <a:gd name="connsiteY4" fmla="*/ 172387 h 404734"/>
                <a:gd name="connsiteX5" fmla="*/ 292308 w 517161"/>
                <a:gd name="connsiteY5" fmla="*/ 284813 h 404734"/>
                <a:gd name="connsiteX6" fmla="*/ 359764 w 517161"/>
                <a:gd name="connsiteY6" fmla="*/ 269823 h 404734"/>
                <a:gd name="connsiteX7" fmla="*/ 397239 w 517161"/>
                <a:gd name="connsiteY7" fmla="*/ 37475 h 404734"/>
                <a:gd name="connsiteX8" fmla="*/ 517161 w 517161"/>
                <a:gd name="connsiteY8" fmla="*/ 44970 h 40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161" h="404734">
                  <a:moveTo>
                    <a:pt x="0" y="404734"/>
                  </a:moveTo>
                  <a:cubicBezTo>
                    <a:pt x="26857" y="308547"/>
                    <a:pt x="53715" y="212360"/>
                    <a:pt x="82446" y="194872"/>
                  </a:cubicBezTo>
                  <a:cubicBezTo>
                    <a:pt x="111177" y="177384"/>
                    <a:pt x="147404" y="304800"/>
                    <a:pt x="172387" y="299803"/>
                  </a:cubicBezTo>
                  <a:cubicBezTo>
                    <a:pt x="197370" y="294806"/>
                    <a:pt x="216108" y="186128"/>
                    <a:pt x="232347" y="164892"/>
                  </a:cubicBezTo>
                  <a:cubicBezTo>
                    <a:pt x="248586" y="143656"/>
                    <a:pt x="259830" y="152400"/>
                    <a:pt x="269823" y="172387"/>
                  </a:cubicBezTo>
                  <a:cubicBezTo>
                    <a:pt x="279817" y="192374"/>
                    <a:pt x="277318" y="268574"/>
                    <a:pt x="292308" y="284813"/>
                  </a:cubicBezTo>
                  <a:cubicBezTo>
                    <a:pt x="307298" y="301052"/>
                    <a:pt x="342276" y="311046"/>
                    <a:pt x="359764" y="269823"/>
                  </a:cubicBezTo>
                  <a:cubicBezTo>
                    <a:pt x="377253" y="228600"/>
                    <a:pt x="371006" y="74950"/>
                    <a:pt x="397239" y="37475"/>
                  </a:cubicBezTo>
                  <a:cubicBezTo>
                    <a:pt x="423472" y="0"/>
                    <a:pt x="440961" y="37475"/>
                    <a:pt x="517161" y="44970"/>
                  </a:cubicBezTo>
                </a:path>
              </a:pathLst>
            </a:custGeom>
            <a:noFill/>
            <a:ln w="57150" cmpd="sng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2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4576661" y="4930341"/>
              <a:ext cx="2644838" cy="813972"/>
            </a:xfrm>
            <a:custGeom>
              <a:avLst/>
              <a:gdLst>
                <a:gd name="connsiteX0" fmla="*/ 0 w 757004"/>
                <a:gd name="connsiteY0" fmla="*/ 28730 h 485930"/>
                <a:gd name="connsiteX1" fmla="*/ 142407 w 757004"/>
                <a:gd name="connsiteY1" fmla="*/ 51216 h 485930"/>
                <a:gd name="connsiteX2" fmla="*/ 262328 w 757004"/>
                <a:gd name="connsiteY2" fmla="*/ 336029 h 485930"/>
                <a:gd name="connsiteX3" fmla="*/ 157397 w 757004"/>
                <a:gd name="connsiteY3" fmla="*/ 358514 h 485930"/>
                <a:gd name="connsiteX4" fmla="*/ 194873 w 757004"/>
                <a:gd name="connsiteY4" fmla="*/ 283563 h 485930"/>
                <a:gd name="connsiteX5" fmla="*/ 307299 w 757004"/>
                <a:gd name="connsiteY5" fmla="*/ 336029 h 485930"/>
                <a:gd name="connsiteX6" fmla="*/ 352269 w 757004"/>
                <a:gd name="connsiteY6" fmla="*/ 433465 h 485930"/>
                <a:gd name="connsiteX7" fmla="*/ 479686 w 757004"/>
                <a:gd name="connsiteY7" fmla="*/ 440960 h 485930"/>
                <a:gd name="connsiteX8" fmla="*/ 547141 w 757004"/>
                <a:gd name="connsiteY8" fmla="*/ 410980 h 485930"/>
                <a:gd name="connsiteX9" fmla="*/ 644577 w 757004"/>
                <a:gd name="connsiteY9" fmla="*/ 395989 h 485930"/>
                <a:gd name="connsiteX10" fmla="*/ 757004 w 757004"/>
                <a:gd name="connsiteY10" fmla="*/ 485930 h 48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004" h="485930">
                  <a:moveTo>
                    <a:pt x="0" y="28730"/>
                  </a:moveTo>
                  <a:cubicBezTo>
                    <a:pt x="49343" y="14365"/>
                    <a:pt x="98686" y="0"/>
                    <a:pt x="142407" y="51216"/>
                  </a:cubicBezTo>
                  <a:cubicBezTo>
                    <a:pt x="186128" y="102432"/>
                    <a:pt x="259830" y="284813"/>
                    <a:pt x="262328" y="336029"/>
                  </a:cubicBezTo>
                  <a:cubicBezTo>
                    <a:pt x="264826" y="387245"/>
                    <a:pt x="168639" y="367258"/>
                    <a:pt x="157397" y="358514"/>
                  </a:cubicBezTo>
                  <a:cubicBezTo>
                    <a:pt x="146155" y="349770"/>
                    <a:pt x="169889" y="287310"/>
                    <a:pt x="194873" y="283563"/>
                  </a:cubicBezTo>
                  <a:cubicBezTo>
                    <a:pt x="219857" y="279816"/>
                    <a:pt x="281066" y="311045"/>
                    <a:pt x="307299" y="336029"/>
                  </a:cubicBezTo>
                  <a:cubicBezTo>
                    <a:pt x="333532" y="361013"/>
                    <a:pt x="323538" y="415977"/>
                    <a:pt x="352269" y="433465"/>
                  </a:cubicBezTo>
                  <a:cubicBezTo>
                    <a:pt x="381000" y="450953"/>
                    <a:pt x="447207" y="444707"/>
                    <a:pt x="479686" y="440960"/>
                  </a:cubicBezTo>
                  <a:cubicBezTo>
                    <a:pt x="512165" y="437213"/>
                    <a:pt x="519659" y="418475"/>
                    <a:pt x="547141" y="410980"/>
                  </a:cubicBezTo>
                  <a:cubicBezTo>
                    <a:pt x="574623" y="403485"/>
                    <a:pt x="609600" y="383497"/>
                    <a:pt x="644577" y="395989"/>
                  </a:cubicBezTo>
                  <a:cubicBezTo>
                    <a:pt x="679554" y="408481"/>
                    <a:pt x="718279" y="447205"/>
                    <a:pt x="757004" y="485930"/>
                  </a:cubicBezTo>
                </a:path>
              </a:pathLst>
            </a:custGeom>
            <a:solidFill>
              <a:srgbClr val="FFFFFF"/>
            </a:solidFill>
            <a:ln w="5715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2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7"/>
            <p:cNvSpPr txBox="1">
              <a:spLocks noChangeArrowheads="1"/>
            </p:cNvSpPr>
            <p:nvPr/>
          </p:nvSpPr>
          <p:spPr bwMode="auto">
            <a:xfrm>
              <a:off x="1368071" y="4468675"/>
              <a:ext cx="1497105" cy="307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1400" b="1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Polymer A</a:t>
              </a:r>
              <a:endParaRPr lang="zh-TW" altLang="en-US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38"/>
            <p:cNvSpPr txBox="1">
              <a:spLocks noChangeArrowheads="1"/>
            </p:cNvSpPr>
            <p:nvPr/>
          </p:nvSpPr>
          <p:spPr bwMode="auto">
            <a:xfrm>
              <a:off x="6638716" y="4622564"/>
              <a:ext cx="1256431" cy="31894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14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Polymer </a:t>
              </a:r>
              <a:r>
                <a:rPr lang="en-US" altLang="zh-TW" sz="1400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lang="zh-TW" altLang="en-US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>
              <a:off x="7054301" y="5084061"/>
              <a:ext cx="212631" cy="380850"/>
            </a:xfrm>
            <a:prstGeom prst="straightConnector1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2181253" y="4925567"/>
              <a:ext cx="169357" cy="256033"/>
            </a:xfrm>
            <a:prstGeom prst="straightConnector1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>
            <a:spLocks noChangeAspect="1"/>
          </p:cNvSpPr>
          <p:nvPr/>
        </p:nvSpPr>
        <p:spPr>
          <a:xfrm>
            <a:off x="474294" y="1786332"/>
            <a:ext cx="1752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Block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Copolymer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41206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08483" y="1669772"/>
            <a:ext cx="8591847" cy="4318457"/>
            <a:chOff x="-894626" y="498971"/>
            <a:chExt cx="10352838" cy="5203571"/>
          </a:xfrm>
        </p:grpSpPr>
        <p:grpSp>
          <p:nvGrpSpPr>
            <p:cNvPr id="5" name="Group 4"/>
            <p:cNvGrpSpPr/>
            <p:nvPr/>
          </p:nvGrpSpPr>
          <p:grpSpPr>
            <a:xfrm>
              <a:off x="-894626" y="498971"/>
              <a:ext cx="10352838" cy="5203571"/>
              <a:chOff x="-894626" y="498971"/>
              <a:chExt cx="10352838" cy="5203571"/>
            </a:xfrm>
          </p:grpSpPr>
          <p:sp>
            <p:nvSpPr>
              <p:cNvPr id="9" name="TextBox 3"/>
              <p:cNvSpPr txBox="1">
                <a:spLocks noChangeArrowheads="1"/>
              </p:cNvSpPr>
              <p:nvPr/>
            </p:nvSpPr>
            <p:spPr bwMode="auto">
              <a:xfrm>
                <a:off x="7362129" y="2449185"/>
                <a:ext cx="1052027" cy="482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7 nm</a:t>
                </a:r>
                <a:endParaRPr lang="en-US" sz="20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10" name="Group 55"/>
              <p:cNvGrpSpPr>
                <a:grpSpLocks noChangeAspect="1"/>
              </p:cNvGrpSpPr>
              <p:nvPr/>
            </p:nvGrpSpPr>
            <p:grpSpPr bwMode="auto">
              <a:xfrm>
                <a:off x="6364698" y="3056374"/>
                <a:ext cx="3093514" cy="2627893"/>
                <a:chOff x="1418218" y="3442869"/>
                <a:chExt cx="3031799" cy="2575160"/>
              </a:xfrm>
            </p:grpSpPr>
            <p:pic>
              <p:nvPicPr>
                <p:cNvPr id="24" name="Picture 56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418218" y="3442869"/>
                  <a:ext cx="3031799" cy="2575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5" name="Straight Connector 57"/>
                <p:cNvCxnSpPr/>
                <p:nvPr/>
              </p:nvCxnSpPr>
              <p:spPr>
                <a:xfrm>
                  <a:off x="2854811" y="5896700"/>
                  <a:ext cx="1143958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9"/>
              <p:cNvGrpSpPr>
                <a:grpSpLocks noChangeAspect="1"/>
              </p:cNvGrpSpPr>
              <p:nvPr/>
            </p:nvGrpSpPr>
            <p:grpSpPr bwMode="auto">
              <a:xfrm>
                <a:off x="2797542" y="3056374"/>
                <a:ext cx="3049763" cy="2646168"/>
                <a:chOff x="1951630" y="1637732"/>
                <a:chExt cx="4653886" cy="4040345"/>
              </a:xfrm>
            </p:grpSpPr>
            <p:pic>
              <p:nvPicPr>
                <p:cNvPr id="22" name="Picture 17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 b="-695"/>
                <a:stretch/>
              </p:blipFill>
              <p:spPr bwMode="auto">
                <a:xfrm>
                  <a:off x="1951630" y="1637732"/>
                  <a:ext cx="4653886" cy="40403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3" name="Straight Connector 18"/>
                <p:cNvCxnSpPr/>
                <p:nvPr/>
              </p:nvCxnSpPr>
              <p:spPr>
                <a:xfrm>
                  <a:off x="4564662" y="5503210"/>
                  <a:ext cx="1371355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3"/>
              <p:cNvSpPr txBox="1">
                <a:spLocks noChangeArrowheads="1"/>
              </p:cNvSpPr>
              <p:nvPr/>
            </p:nvSpPr>
            <p:spPr bwMode="auto">
              <a:xfrm>
                <a:off x="1915888" y="1255857"/>
                <a:ext cx="1249655" cy="482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HA-X1</a:t>
                </a:r>
                <a:endParaRPr lang="en-US" sz="20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" name="TextBox 3"/>
              <p:cNvSpPr txBox="1">
                <a:spLocks noChangeArrowheads="1"/>
              </p:cNvSpPr>
              <p:nvPr/>
            </p:nvSpPr>
            <p:spPr bwMode="auto">
              <a:xfrm>
                <a:off x="3271148" y="2453540"/>
                <a:ext cx="1463492" cy="482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11 nm</a:t>
                </a:r>
                <a:endParaRPr lang="en-US" sz="20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14" name="Group 13"/>
              <p:cNvGrpSpPr>
                <a:grpSpLocks noChangeAspect="1"/>
              </p:cNvGrpSpPr>
              <p:nvPr/>
            </p:nvGrpSpPr>
            <p:grpSpPr>
              <a:xfrm>
                <a:off x="-894626" y="3056374"/>
                <a:ext cx="3174259" cy="2646168"/>
                <a:chOff x="4254382" y="875141"/>
                <a:chExt cx="2924098" cy="2437625"/>
              </a:xfrm>
            </p:grpSpPr>
            <p:pic>
              <p:nvPicPr>
                <p:cNvPr id="20" name="Picture 77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 xmlns="">
                        <a14:imgLayer r:embed="rId6">
                          <a14:imgEffect>
                            <a14:brightnessContrast bright="-1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14907" t="16003" r="9811" b="19771"/>
                <a:stretch/>
              </p:blipFill>
              <p:spPr bwMode="auto">
                <a:xfrm>
                  <a:off x="4254382" y="875141"/>
                  <a:ext cx="2924098" cy="2437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1" name="Straight Connector 20"/>
                <p:cNvCxnSpPr/>
                <p:nvPr/>
              </p:nvCxnSpPr>
              <p:spPr bwMode="auto">
                <a:xfrm>
                  <a:off x="5910524" y="3197267"/>
                  <a:ext cx="639292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5879" t="21707" r="18604" b="8058"/>
              <a:stretch>
                <a:fillRect/>
              </a:stretch>
            </p:blipFill>
            <p:spPr bwMode="auto">
              <a:xfrm>
                <a:off x="3135264" y="498971"/>
                <a:ext cx="2475068" cy="1956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184497" y="2465082"/>
                <a:ext cx="1156122" cy="482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14 nm</a:t>
                </a:r>
                <a:endParaRPr lang="en-US" sz="2000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17" name="Straight Arrow Connector 62"/>
              <p:cNvCxnSpPr>
                <a:cxnSpLocks noChangeShapeType="1"/>
              </p:cNvCxnSpPr>
              <p:nvPr/>
            </p:nvCxnSpPr>
            <p:spPr bwMode="auto">
              <a:xfrm>
                <a:off x="5847305" y="2266325"/>
                <a:ext cx="914400" cy="644525"/>
              </a:xfrm>
              <a:prstGeom prst="straightConnector1">
                <a:avLst/>
              </a:prstGeom>
              <a:noFill/>
              <a:ln w="57150" cmpd="sng">
                <a:solidFill>
                  <a:srgbClr val="C00000"/>
                </a:solidFill>
                <a:prstDash val="solid"/>
                <a:round/>
                <a:headEnd type="none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8" name="Straight Arrow Connector 62"/>
              <p:cNvCxnSpPr>
                <a:cxnSpLocks noChangeShapeType="1"/>
              </p:cNvCxnSpPr>
              <p:nvPr/>
            </p:nvCxnSpPr>
            <p:spPr bwMode="auto">
              <a:xfrm flipH="1">
                <a:off x="1894216" y="2266325"/>
                <a:ext cx="914400" cy="644525"/>
              </a:xfrm>
              <a:prstGeom prst="straightConnector1">
                <a:avLst/>
              </a:prstGeom>
              <a:noFill/>
              <a:ln w="57150" cmpd="sng">
                <a:solidFill>
                  <a:srgbClr val="C00000"/>
                </a:solidFill>
                <a:prstDash val="solid"/>
                <a:round/>
                <a:headEnd type="none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9" name="Straight Arrow Connector 62"/>
              <p:cNvCxnSpPr>
                <a:cxnSpLocks noChangeShapeType="1"/>
              </p:cNvCxnSpPr>
              <p:nvPr/>
            </p:nvCxnSpPr>
            <p:spPr bwMode="auto">
              <a:xfrm>
                <a:off x="4393227" y="2500054"/>
                <a:ext cx="0" cy="410796"/>
              </a:xfrm>
              <a:prstGeom prst="straightConnector1">
                <a:avLst/>
              </a:prstGeom>
              <a:noFill/>
              <a:ln w="57150" cmpd="sng">
                <a:solidFill>
                  <a:srgbClr val="C00000"/>
                </a:solidFill>
                <a:prstDash val="solid"/>
                <a:round/>
                <a:headEnd type="none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6" name="TextBox 5"/>
            <p:cNvSpPr txBox="1"/>
            <p:nvPr/>
          </p:nvSpPr>
          <p:spPr>
            <a:xfrm>
              <a:off x="903201" y="5276881"/>
              <a:ext cx="789465" cy="315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Arial"/>
                  <a:cs typeface="Arial"/>
                </a:rPr>
                <a:t>200 nm</a:t>
              </a:r>
              <a:endParaRPr lang="en-U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42982" y="5282625"/>
              <a:ext cx="789465" cy="315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Arial"/>
                  <a:cs typeface="Arial"/>
                </a:rPr>
                <a:t>200 nm</a:t>
              </a:r>
              <a:endParaRPr lang="en-U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65180" y="5276703"/>
              <a:ext cx="789465" cy="315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Arial"/>
                  <a:cs typeface="Arial"/>
                </a:rPr>
                <a:t>200 nm</a:t>
              </a:r>
              <a:endParaRPr lang="en-U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DSA Contact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Patterning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Demonstration</a:t>
            </a:r>
            <a:endParaRPr lang="en-US" dirty="0" smtClean="0"/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6796542" y="6206101"/>
            <a:ext cx="25115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Nano Letters, </a:t>
            </a:r>
            <a:r>
              <a:rPr lang="en-US" sz="1200" dirty="0" smtClean="0"/>
              <a:t>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610086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From Materials to CAD Design</a:t>
            </a:r>
            <a:endParaRPr lang="en-US" dirty="0" smtClean="0"/>
          </a:p>
        </p:txBody>
      </p:sp>
      <p:sp>
        <p:nvSpPr>
          <p:cNvPr id="6" name="圆角矩形 7"/>
          <p:cNvSpPr>
            <a:spLocks noChangeArrowheads="1"/>
          </p:cNvSpPr>
          <p:nvPr/>
        </p:nvSpPr>
        <p:spPr bwMode="auto">
          <a:xfrm>
            <a:off x="494631" y="4703984"/>
            <a:ext cx="3175000" cy="609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Aperiodic DSA patterns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圆角矩形 8"/>
          <p:cNvSpPr>
            <a:spLocks noChangeArrowheads="1"/>
          </p:cNvSpPr>
          <p:nvPr/>
        </p:nvSpPr>
        <p:spPr bwMode="auto">
          <a:xfrm>
            <a:off x="494631" y="3332384"/>
            <a:ext cx="3175000" cy="609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ea typeface="ＭＳ Ｐゴシック" charset="0"/>
              </a:rPr>
              <a:t>DSA Contact Patterning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圆角矩形 9"/>
          <p:cNvSpPr>
            <a:spLocks noChangeArrowheads="1"/>
          </p:cNvSpPr>
          <p:nvPr/>
        </p:nvSpPr>
        <p:spPr bwMode="auto">
          <a:xfrm>
            <a:off x="494631" y="1884584"/>
            <a:ext cx="3175000" cy="609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2DB6B3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Design Rules for DSA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9" name="直接箭头连接符 11"/>
          <p:cNvCxnSpPr>
            <a:cxnSpLocks noChangeShapeType="1"/>
            <a:stCxn id="6" idx="0"/>
            <a:endCxn id="7" idx="2"/>
          </p:cNvCxnSpPr>
          <p:nvPr/>
        </p:nvCxnSpPr>
        <p:spPr bwMode="auto">
          <a:xfrm flipV="1">
            <a:off x="2082131" y="3941984"/>
            <a:ext cx="0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接箭头连接符 18"/>
          <p:cNvCxnSpPr>
            <a:cxnSpLocks noChangeShapeType="1"/>
            <a:stCxn id="7" idx="0"/>
            <a:endCxn id="8" idx="2"/>
          </p:cNvCxnSpPr>
          <p:nvPr/>
        </p:nvCxnSpPr>
        <p:spPr bwMode="auto">
          <a:xfrm flipV="1">
            <a:off x="2082131" y="2494184"/>
            <a:ext cx="0" cy="838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993652" y="4525841"/>
            <a:ext cx="5068439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Flexibly control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aperiodic</a:t>
            </a:r>
            <a:r>
              <a:rPr lang="zh-CN" altLang="en-US" b="1" dirty="0"/>
              <a:t> </a:t>
            </a:r>
            <a:r>
              <a:rPr lang="en-US" altLang="zh-CN" b="1" dirty="0"/>
              <a:t>DSA</a:t>
            </a:r>
            <a:r>
              <a:rPr lang="zh-CN" altLang="en-US" b="1" dirty="0"/>
              <a:t> </a:t>
            </a:r>
            <a:r>
              <a:rPr lang="en-US" altLang="zh-CN" b="1" dirty="0"/>
              <a:t>patterns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DSA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design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space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Alphabet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concept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08517" y="3295653"/>
            <a:ext cx="469654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b="1" dirty="0" smtClean="0"/>
              <a:t>General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Design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Strategy</a:t>
            </a:r>
            <a:endParaRPr lang="en-US" altLang="zh-CN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DSA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contact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patterning</a:t>
            </a:r>
            <a:r>
              <a:rPr lang="zh-CN" altLang="en-US" b="1" dirty="0" smtClean="0"/>
              <a:t> </a:t>
            </a:r>
            <a:r>
              <a:rPr lang="en-US" altLang="zh-CN" b="1" dirty="0"/>
              <a:t>d</a:t>
            </a:r>
            <a:r>
              <a:rPr lang="en-US" b="1" dirty="0" smtClean="0"/>
              <a:t>emonstration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93652" y="1810333"/>
            <a:ext cx="355943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b="1" dirty="0" smtClean="0"/>
              <a:t>Layout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Optimization</a:t>
            </a:r>
            <a:endParaRPr lang="en-US" altLang="zh-CN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DSA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Assist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Features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Design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62456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787831" cy="498475"/>
          </a:xfrm>
        </p:spPr>
        <p:txBody>
          <a:bodyPr/>
          <a:lstStyle/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Many Guiding Template Shapes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Needed?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72022" y="1741893"/>
            <a:ext cx="7927442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In a standard cell library, there are more than 100 standard cells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On a full chip contact layer, these cells are placed-and-routed many, many times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There are many repeating closely placed contact configurations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2097" y="3626666"/>
            <a:ext cx="7896542" cy="2149675"/>
            <a:chOff x="547877" y="3705332"/>
            <a:chExt cx="7896542" cy="2149675"/>
          </a:xfrm>
        </p:grpSpPr>
        <p:grpSp>
          <p:nvGrpSpPr>
            <p:cNvPr id="3" name="Group 2"/>
            <p:cNvGrpSpPr/>
            <p:nvPr/>
          </p:nvGrpSpPr>
          <p:grpSpPr>
            <a:xfrm>
              <a:off x="547877" y="3705332"/>
              <a:ext cx="7896542" cy="2149675"/>
              <a:chOff x="588596" y="3615428"/>
              <a:chExt cx="7896542" cy="214967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548" b="28599"/>
              <a:stretch/>
            </p:blipFill>
            <p:spPr bwMode="auto">
              <a:xfrm>
                <a:off x="597558" y="3615428"/>
                <a:ext cx="7887580" cy="2149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图片 6" descr="屏幕剪辑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2156" t="59545" r="29616" b="4681"/>
              <a:stretch/>
            </p:blipFill>
            <p:spPr bwMode="auto">
              <a:xfrm>
                <a:off x="588596" y="3708546"/>
                <a:ext cx="7885303" cy="159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Oval 3"/>
            <p:cNvSpPr/>
            <p:nvPr/>
          </p:nvSpPr>
          <p:spPr bwMode="auto">
            <a:xfrm rot="2236940">
              <a:off x="1026489" y="4301816"/>
              <a:ext cx="359634" cy="70422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rot="2236940">
              <a:off x="4179594" y="4150791"/>
              <a:ext cx="359634" cy="70422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 rot="2236940">
              <a:off x="2291510" y="4324293"/>
              <a:ext cx="359634" cy="70422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 rot="2236940">
              <a:off x="3145643" y="4539876"/>
              <a:ext cx="359634" cy="70422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 rot="2236940">
              <a:off x="4381887" y="4539876"/>
              <a:ext cx="359634" cy="70422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 rot="2236940">
              <a:off x="6921810" y="4539874"/>
              <a:ext cx="359634" cy="70422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 rot="2236940">
              <a:off x="7942459" y="4117074"/>
              <a:ext cx="359634" cy="70422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304800" y="6032130"/>
            <a:ext cx="312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/>
              <a:t>Y. Du, </a:t>
            </a:r>
            <a:r>
              <a:rPr lang="en-US" sz="1200" b="1" dirty="0"/>
              <a:t>H. Yi,</a:t>
            </a:r>
            <a:r>
              <a:rPr lang="en-US" sz="1200" i="1" dirty="0"/>
              <a:t> et al., ICCAD</a:t>
            </a:r>
            <a:r>
              <a:rPr lang="en-US" sz="1200" dirty="0"/>
              <a:t> 2013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1910" y="5847464"/>
            <a:ext cx="607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Inside the yellow circle is what we called “</a:t>
            </a:r>
            <a:r>
              <a:rPr lang="en-US" b="1" dirty="0" smtClean="0"/>
              <a:t>Peanut Shape”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82909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Peanut Shape Template Needed</a:t>
            </a:r>
            <a:endParaRPr lang="en-US" dirty="0" smtClean="0"/>
          </a:p>
        </p:txBody>
      </p:sp>
      <p:grpSp>
        <p:nvGrpSpPr>
          <p:cNvPr id="40" name="Group 39"/>
          <p:cNvGrpSpPr/>
          <p:nvPr/>
        </p:nvGrpSpPr>
        <p:grpSpPr>
          <a:xfrm>
            <a:off x="398219" y="2343667"/>
            <a:ext cx="8235781" cy="3456463"/>
            <a:chOff x="504449" y="1405040"/>
            <a:chExt cx="8235781" cy="3456463"/>
          </a:xfrm>
        </p:grpSpPr>
        <p:sp>
          <p:nvSpPr>
            <p:cNvPr id="41" name="圆角矩形 15"/>
            <p:cNvSpPr/>
            <p:nvPr/>
          </p:nvSpPr>
          <p:spPr>
            <a:xfrm>
              <a:off x="3295106" y="2000247"/>
              <a:ext cx="1531620" cy="54864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18"/>
            <p:cNvSpPr/>
            <p:nvPr/>
          </p:nvSpPr>
          <p:spPr>
            <a:xfrm>
              <a:off x="809250" y="2823207"/>
              <a:ext cx="228600" cy="228600"/>
            </a:xfrm>
            <a:prstGeom prst="rect">
              <a:avLst/>
            </a:prstGeom>
            <a:noFill/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19"/>
            <p:cNvSpPr/>
            <p:nvPr/>
          </p:nvSpPr>
          <p:spPr>
            <a:xfrm>
              <a:off x="1495050" y="2823207"/>
              <a:ext cx="228600" cy="228600"/>
            </a:xfrm>
            <a:prstGeom prst="rect">
              <a:avLst/>
            </a:prstGeom>
            <a:noFill/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4449" y="3141347"/>
              <a:ext cx="1691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Contact layout</a:t>
              </a:r>
              <a:endParaRPr lang="en-US" dirty="0"/>
            </a:p>
          </p:txBody>
        </p:sp>
        <p:sp>
          <p:nvSpPr>
            <p:cNvPr id="47" name="圆角矩形 11"/>
            <p:cNvSpPr/>
            <p:nvPr/>
          </p:nvSpPr>
          <p:spPr>
            <a:xfrm>
              <a:off x="6216032" y="2000247"/>
              <a:ext cx="1531620" cy="54864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椭圆 12"/>
            <p:cNvSpPr/>
            <p:nvPr/>
          </p:nvSpPr>
          <p:spPr>
            <a:xfrm>
              <a:off x="6461323" y="2183127"/>
              <a:ext cx="182880" cy="18288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18"/>
            <p:cNvSpPr/>
            <p:nvPr/>
          </p:nvSpPr>
          <p:spPr>
            <a:xfrm>
              <a:off x="3596640" y="2160267"/>
              <a:ext cx="228600" cy="228600"/>
            </a:xfrm>
            <a:prstGeom prst="rect">
              <a:avLst/>
            </a:prstGeom>
            <a:solidFill>
              <a:srgbClr val="FFFFFF"/>
            </a:solidFill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19"/>
            <p:cNvSpPr/>
            <p:nvPr/>
          </p:nvSpPr>
          <p:spPr>
            <a:xfrm>
              <a:off x="4282440" y="2160267"/>
              <a:ext cx="228600" cy="228600"/>
            </a:xfrm>
            <a:prstGeom prst="rect">
              <a:avLst/>
            </a:prstGeom>
            <a:solidFill>
              <a:srgbClr val="FFFFFF"/>
            </a:solidFill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椭圆 16"/>
            <p:cNvSpPr/>
            <p:nvPr/>
          </p:nvSpPr>
          <p:spPr>
            <a:xfrm>
              <a:off x="3427549" y="3552289"/>
              <a:ext cx="548640" cy="548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18"/>
            <p:cNvSpPr/>
            <p:nvPr/>
          </p:nvSpPr>
          <p:spPr>
            <a:xfrm>
              <a:off x="3578498" y="3704689"/>
              <a:ext cx="228600" cy="228600"/>
            </a:xfrm>
            <a:prstGeom prst="rect">
              <a:avLst/>
            </a:prstGeom>
            <a:solidFill>
              <a:srgbClr val="FFFFFF"/>
            </a:solidFill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椭圆 18"/>
            <p:cNvSpPr/>
            <p:nvPr/>
          </p:nvSpPr>
          <p:spPr>
            <a:xfrm>
              <a:off x="4128589" y="3552289"/>
              <a:ext cx="548640" cy="548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18"/>
            <p:cNvSpPr/>
            <p:nvPr/>
          </p:nvSpPr>
          <p:spPr>
            <a:xfrm>
              <a:off x="4288609" y="3704689"/>
              <a:ext cx="228600" cy="228600"/>
            </a:xfrm>
            <a:prstGeom prst="rect">
              <a:avLst/>
            </a:prstGeom>
            <a:solidFill>
              <a:srgbClr val="FFFFFF"/>
            </a:solidFill>
            <a:ln cap="sq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椭圆 20"/>
            <p:cNvSpPr/>
            <p:nvPr/>
          </p:nvSpPr>
          <p:spPr>
            <a:xfrm>
              <a:off x="6890402" y="2188842"/>
              <a:ext cx="182880" cy="18288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椭圆 21"/>
            <p:cNvSpPr/>
            <p:nvPr/>
          </p:nvSpPr>
          <p:spPr>
            <a:xfrm>
              <a:off x="7313312" y="2183127"/>
              <a:ext cx="182880" cy="18288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组合 31"/>
            <p:cNvGrpSpPr/>
            <p:nvPr/>
          </p:nvGrpSpPr>
          <p:grpSpPr>
            <a:xfrm>
              <a:off x="6347931" y="3165049"/>
              <a:ext cx="1249680" cy="1410758"/>
              <a:chOff x="6522720" y="1411219"/>
              <a:chExt cx="1249680" cy="1410758"/>
            </a:xfrm>
          </p:grpSpPr>
          <p:sp>
            <p:nvSpPr>
              <p:cNvPr id="85" name="椭圆 28"/>
              <p:cNvSpPr/>
              <p:nvPr/>
            </p:nvSpPr>
            <p:spPr>
              <a:xfrm>
                <a:off x="6874784" y="1962893"/>
                <a:ext cx="548640" cy="31739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23"/>
              <p:cNvSpPr/>
              <p:nvPr/>
            </p:nvSpPr>
            <p:spPr>
              <a:xfrm rot="8100000">
                <a:off x="6869495" y="1411219"/>
                <a:ext cx="559219" cy="559219"/>
              </a:xfrm>
              <a:prstGeom prst="arc">
                <a:avLst>
                  <a:gd name="adj1" fmla="val 16319489"/>
                  <a:gd name="adj2" fmla="val 0"/>
                </a:avLst>
              </a:prstGeom>
              <a:ln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Arc 23"/>
              <p:cNvSpPr/>
              <p:nvPr/>
            </p:nvSpPr>
            <p:spPr>
              <a:xfrm rot="13500000" flipV="1">
                <a:off x="6869494" y="2262758"/>
                <a:ext cx="559219" cy="559219"/>
              </a:xfrm>
              <a:prstGeom prst="arc">
                <a:avLst>
                  <a:gd name="adj1" fmla="val 16319489"/>
                  <a:gd name="adj2" fmla="val 0"/>
                </a:avLst>
              </a:prstGeom>
              <a:ln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椭圆 22"/>
              <p:cNvSpPr/>
              <p:nvPr/>
            </p:nvSpPr>
            <p:spPr>
              <a:xfrm>
                <a:off x="6522720" y="1836420"/>
                <a:ext cx="548640" cy="5486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椭圆 24"/>
              <p:cNvSpPr/>
              <p:nvPr/>
            </p:nvSpPr>
            <p:spPr>
              <a:xfrm>
                <a:off x="7223760" y="1836420"/>
                <a:ext cx="548640" cy="5486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椭圆 29"/>
              <p:cNvSpPr/>
              <p:nvPr/>
            </p:nvSpPr>
            <p:spPr>
              <a:xfrm>
                <a:off x="6705600" y="201930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椭圆 30"/>
              <p:cNvSpPr/>
              <p:nvPr/>
            </p:nvSpPr>
            <p:spPr>
              <a:xfrm>
                <a:off x="7400925" y="2019300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" name="直接箭头连接符 33"/>
            <p:cNvCxnSpPr/>
            <p:nvPr/>
          </p:nvCxnSpPr>
          <p:spPr>
            <a:xfrm flipV="1">
              <a:off x="2047482" y="2388867"/>
              <a:ext cx="1075267" cy="552873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34"/>
            <p:cNvCxnSpPr/>
            <p:nvPr/>
          </p:nvCxnSpPr>
          <p:spPr>
            <a:xfrm>
              <a:off x="2047482" y="3141347"/>
              <a:ext cx="1075267" cy="563342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39"/>
            <p:cNvCxnSpPr/>
            <p:nvPr/>
          </p:nvCxnSpPr>
          <p:spPr>
            <a:xfrm flipV="1">
              <a:off x="5184375" y="2274567"/>
              <a:ext cx="685800" cy="5715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41"/>
            <p:cNvCxnSpPr/>
            <p:nvPr/>
          </p:nvCxnSpPr>
          <p:spPr>
            <a:xfrm>
              <a:off x="5121963" y="3864570"/>
              <a:ext cx="810623" cy="10851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195648" y="2153711"/>
              <a:ext cx="499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①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212541" y="3510679"/>
              <a:ext cx="499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②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978230" y="2043734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X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801221" y="3526809"/>
              <a:ext cx="76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8000"/>
                  </a:solidFill>
                  <a:latin typeface="Marlett" pitchFamily="2" charset="2"/>
                  <a:sym typeface="Marlett"/>
                </a:rPr>
                <a:t></a:t>
              </a:r>
              <a:endParaRPr lang="en-US" sz="3600" b="1" dirty="0">
                <a:solidFill>
                  <a:srgbClr val="008000"/>
                </a:solidFill>
                <a:latin typeface="Marlett" pitchFamily="2" charset="2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93447" y="1405040"/>
              <a:ext cx="2777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Guiding template design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361019" y="1405040"/>
              <a:ext cx="1512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DSA result</a:t>
              </a:r>
              <a:endParaRPr lang="en-US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924026" y="2537029"/>
              <a:ext cx="658963" cy="0"/>
            </a:xfrm>
            <a:prstGeom prst="straightConnector1">
              <a:avLst/>
            </a:prstGeom>
            <a:ln w="19050">
              <a:solidFill>
                <a:srgbClr val="141414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924026" y="2365339"/>
              <a:ext cx="0" cy="360885"/>
            </a:xfrm>
            <a:prstGeom prst="line">
              <a:avLst/>
            </a:prstGeom>
            <a:ln w="19050">
              <a:solidFill>
                <a:srgbClr val="1414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605373" y="2369814"/>
              <a:ext cx="0" cy="360885"/>
            </a:xfrm>
            <a:prstGeom prst="line">
              <a:avLst/>
            </a:prstGeom>
            <a:ln w="19050">
              <a:solidFill>
                <a:srgbClr val="1414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974842" y="2025992"/>
              <a:ext cx="85229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en-US" sz="1800" dirty="0" smtClean="0">
                  <a:solidFill>
                    <a:schemeClr val="accent1"/>
                  </a:solidFill>
                  <a:latin typeface="+mn-lt"/>
                </a:rPr>
                <a:t>64 nm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3728211" y="4181223"/>
              <a:ext cx="681347" cy="365360"/>
              <a:chOff x="1230277" y="1523332"/>
              <a:chExt cx="681347" cy="365360"/>
            </a:xfrm>
          </p:grpSpPr>
          <p:cxnSp>
            <p:nvCxnSpPr>
              <p:cNvPr id="82" name="Straight Arrow Connector 81"/>
              <p:cNvCxnSpPr/>
              <p:nvPr/>
            </p:nvCxnSpPr>
            <p:spPr>
              <a:xfrm>
                <a:off x="1230277" y="1695022"/>
                <a:ext cx="658963" cy="0"/>
              </a:xfrm>
              <a:prstGeom prst="straightConnector1">
                <a:avLst/>
              </a:prstGeom>
              <a:ln w="19050">
                <a:solidFill>
                  <a:srgbClr val="141414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30277" y="1523332"/>
                <a:ext cx="0" cy="360885"/>
              </a:xfrm>
              <a:prstGeom prst="line">
                <a:avLst/>
              </a:prstGeom>
              <a:ln w="19050">
                <a:solidFill>
                  <a:srgbClr val="1414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911624" y="1527807"/>
                <a:ext cx="0" cy="360885"/>
              </a:xfrm>
              <a:prstGeom prst="line">
                <a:avLst/>
              </a:prstGeom>
              <a:ln w="19050">
                <a:solidFill>
                  <a:srgbClr val="1414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/>
            <p:cNvSpPr txBox="1"/>
            <p:nvPr/>
          </p:nvSpPr>
          <p:spPr>
            <a:xfrm>
              <a:off x="3775349" y="4584504"/>
              <a:ext cx="72226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en-US" sz="1800" dirty="0" smtClean="0">
                  <a:solidFill>
                    <a:schemeClr val="accent1"/>
                  </a:solidFill>
                  <a:latin typeface="+mn-lt"/>
                </a:rPr>
                <a:t>64 nm</a:t>
              </a: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3976189" y="3275284"/>
              <a:ext cx="152400" cy="605005"/>
              <a:chOff x="3976189" y="3137705"/>
              <a:chExt cx="152400" cy="605005"/>
            </a:xfrm>
          </p:grpSpPr>
          <p:cxnSp>
            <p:nvCxnSpPr>
              <p:cNvPr id="79" name="Straight Arrow Connector 78"/>
              <p:cNvCxnSpPr/>
              <p:nvPr/>
            </p:nvCxnSpPr>
            <p:spPr>
              <a:xfrm>
                <a:off x="3976189" y="3247294"/>
                <a:ext cx="152400" cy="0"/>
              </a:xfrm>
              <a:prstGeom prst="straightConnector1">
                <a:avLst/>
              </a:prstGeom>
              <a:ln w="19050">
                <a:solidFill>
                  <a:srgbClr val="141414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3987053" y="3149924"/>
                <a:ext cx="0" cy="592786"/>
              </a:xfrm>
              <a:prstGeom prst="line">
                <a:avLst/>
              </a:prstGeom>
              <a:ln w="19050">
                <a:solidFill>
                  <a:srgbClr val="14141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4128589" y="3137705"/>
                <a:ext cx="0" cy="592786"/>
              </a:xfrm>
              <a:prstGeom prst="line">
                <a:avLst/>
              </a:prstGeom>
              <a:ln w="19050">
                <a:solidFill>
                  <a:srgbClr val="14141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/>
            <p:cNvSpPr txBox="1"/>
            <p:nvPr/>
          </p:nvSpPr>
          <p:spPr>
            <a:xfrm>
              <a:off x="3728211" y="2913307"/>
              <a:ext cx="72226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en-US" dirty="0">
                  <a:solidFill>
                    <a:schemeClr val="accent1"/>
                  </a:solidFill>
                </a:rPr>
                <a:t> </a:t>
              </a:r>
              <a:r>
                <a:rPr lang="en-US" dirty="0" smtClean="0">
                  <a:solidFill>
                    <a:schemeClr val="accent1"/>
                  </a:solidFill>
                </a:rPr>
                <a:t> </a:t>
              </a:r>
              <a:r>
                <a:rPr lang="en-US" sz="1800" dirty="0" smtClean="0">
                  <a:solidFill>
                    <a:schemeClr val="accent1"/>
                  </a:solidFill>
                  <a:latin typeface="+mn-lt"/>
                </a:rPr>
                <a:t>4 nm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31621" y="1472394"/>
            <a:ext cx="7101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When max DSA hole pitch &lt; contact pitch &lt; </a:t>
            </a:r>
            <a:r>
              <a:rPr lang="en-US" sz="2000" dirty="0" err="1" smtClean="0"/>
              <a:t>litho</a:t>
            </a:r>
            <a:r>
              <a:rPr lang="en-US" sz="2000" dirty="0" smtClean="0"/>
              <a:t> resolution</a:t>
            </a:r>
          </a:p>
          <a:p>
            <a:endParaRPr lang="en-US" sz="2000" dirty="0"/>
          </a:p>
        </p:txBody>
      </p:sp>
      <p:sp>
        <p:nvSpPr>
          <p:cNvPr id="51" name="TextBox 18"/>
          <p:cNvSpPr txBox="1">
            <a:spLocks noChangeArrowheads="1"/>
          </p:cNvSpPr>
          <p:nvPr/>
        </p:nvSpPr>
        <p:spPr bwMode="auto">
          <a:xfrm>
            <a:off x="6796542" y="6194863"/>
            <a:ext cx="25115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Nano Letters, </a:t>
            </a:r>
            <a:r>
              <a:rPr lang="en-US" sz="1200" dirty="0" smtClean="0"/>
              <a:t>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137720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990012" cy="498475"/>
          </a:xfrm>
        </p:spPr>
        <p:txBody>
          <a:bodyPr/>
          <a:lstStyle/>
          <a:p>
            <a:r>
              <a:rPr lang="en-US" altLang="zh-CN" dirty="0" smtClean="0"/>
              <a:t>DSA</a:t>
            </a:r>
            <a:r>
              <a:rPr lang="zh-CN" altLang="en-US" dirty="0" smtClean="0"/>
              <a:t> </a:t>
            </a:r>
            <a:r>
              <a:rPr lang="en-US" altLang="zh-CN" dirty="0" smtClean="0"/>
              <a:t>Alphabet</a:t>
            </a:r>
            <a:r>
              <a:rPr lang="zh-CN" altLang="en-US" dirty="0" smtClean="0"/>
              <a:t> </a:t>
            </a:r>
            <a:r>
              <a:rPr lang="en-US" altLang="zh-CN" dirty="0" smtClean="0"/>
              <a:t>– Only Need a Limited Template Set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8"/>
          <a:stretch/>
        </p:blipFill>
        <p:spPr bwMode="auto">
          <a:xfrm>
            <a:off x="511883" y="1615061"/>
            <a:ext cx="7887580" cy="30107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49802" y="4925800"/>
            <a:ext cx="7927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exists a set of guiding templates which </a:t>
            </a:r>
            <a:r>
              <a:rPr lang="en-US" dirty="0"/>
              <a:t>could cover and compose the desired full chip contact </a:t>
            </a:r>
            <a:r>
              <a:rPr lang="en-US" dirty="0" smtClean="0"/>
              <a:t>layer</a:t>
            </a:r>
          </a:p>
          <a:p>
            <a:endParaRPr lang="en-US" dirty="0"/>
          </a:p>
          <a:p>
            <a:r>
              <a:rPr lang="en-US" b="1" dirty="0" smtClean="0"/>
              <a:t>…Just like the alphabets!</a:t>
            </a:r>
            <a:endParaRPr lang="en-US" b="1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30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2400" y="5867400"/>
            <a:ext cx="42672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Collaboration with Prof. Martin Wong (UIUC)</a:t>
            </a:r>
          </a:p>
        </p:txBody>
      </p:sp>
      <p:sp>
        <p:nvSpPr>
          <p:cNvPr id="34830" name="TextBox 18"/>
          <p:cNvSpPr txBox="1">
            <a:spLocks noChangeArrowheads="1"/>
          </p:cNvSpPr>
          <p:nvPr/>
        </p:nvSpPr>
        <p:spPr bwMode="auto">
          <a:xfrm>
            <a:off x="304800" y="5638800"/>
            <a:ext cx="312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/>
              <a:t>Y. Du, </a:t>
            </a:r>
            <a:r>
              <a:rPr lang="en-US" sz="1200" b="1" dirty="0"/>
              <a:t>H. Yi,</a:t>
            </a:r>
            <a:r>
              <a:rPr lang="en-US" sz="1200" b="1" i="1" dirty="0"/>
              <a:t> </a:t>
            </a:r>
            <a:r>
              <a:rPr lang="en-US" sz="1200" i="1" dirty="0"/>
              <a:t>et al., ICCAD</a:t>
            </a:r>
            <a:r>
              <a:rPr lang="en-US" sz="1200" dirty="0"/>
              <a:t> 2013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53988" y="685800"/>
            <a:ext cx="8245475" cy="49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DSA-Aware </a:t>
            </a:r>
            <a:r>
              <a:rPr lang="en-US" dirty="0" smtClean="0">
                <a:latin typeface="Arial" charset="0"/>
                <a:cs typeface="Arial" charset="0"/>
              </a:rPr>
              <a:t>Contact Layer Optimization 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8"/>
          <a:stretch/>
        </p:blipFill>
        <p:spPr bwMode="auto">
          <a:xfrm>
            <a:off x="511883" y="1615061"/>
            <a:ext cx="7887580" cy="30107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/>
          <p:cNvSpPr/>
          <p:nvPr/>
        </p:nvSpPr>
        <p:spPr bwMode="auto">
          <a:xfrm rot="5400000">
            <a:off x="5754135" y="2142031"/>
            <a:ext cx="928480" cy="412893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17013" y="4928276"/>
            <a:ext cx="54568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Complex shapes are hard to print by lithography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neck of peanut shape is not </a:t>
            </a:r>
            <a:r>
              <a:rPr lang="en-US" sz="1600" dirty="0" err="1" smtClean="0"/>
              <a:t>preferrable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931915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363" y="1566984"/>
            <a:ext cx="8473098" cy="278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Box 8"/>
          <p:cNvSpPr txBox="1">
            <a:spLocks noChangeArrowheads="1"/>
          </p:cNvSpPr>
          <p:nvPr/>
        </p:nvSpPr>
        <p:spPr bwMode="auto">
          <a:xfrm>
            <a:off x="625230" y="4800600"/>
            <a:ext cx="333716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Letter Cost Function</a:t>
            </a:r>
          </a:p>
        </p:txBody>
      </p:sp>
      <p:sp>
        <p:nvSpPr>
          <p:cNvPr id="34825" name="TextBox 9"/>
          <p:cNvSpPr txBox="1">
            <a:spLocks noChangeArrowheads="1"/>
          </p:cNvSpPr>
          <p:nvPr/>
        </p:nvSpPr>
        <p:spPr bwMode="auto">
          <a:xfrm>
            <a:off x="5155908" y="5692775"/>
            <a:ext cx="1543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/>
              <a:t>Letter size </a:t>
            </a:r>
          </a:p>
        </p:txBody>
      </p:sp>
      <p:sp>
        <p:nvSpPr>
          <p:cNvPr id="34826" name="TextBox 10"/>
          <p:cNvSpPr txBox="1">
            <a:spLocks noChangeArrowheads="1"/>
          </p:cNvSpPr>
          <p:nvPr/>
        </p:nvSpPr>
        <p:spPr bwMode="auto">
          <a:xfrm>
            <a:off x="6924986" y="5646738"/>
            <a:ext cx="182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/>
              <a:t>Number of peanut pairs</a:t>
            </a:r>
          </a:p>
        </p:txBody>
      </p:sp>
      <p:cxnSp>
        <p:nvCxnSpPr>
          <p:cNvPr id="34827" name="直接箭头连接符 12"/>
          <p:cNvCxnSpPr>
            <a:cxnSpLocks noChangeShapeType="1"/>
          </p:cNvCxnSpPr>
          <p:nvPr/>
        </p:nvCxnSpPr>
        <p:spPr bwMode="auto">
          <a:xfrm flipV="1">
            <a:off x="6165558" y="5262563"/>
            <a:ext cx="0" cy="3556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28" name="直接箭头连接符 14"/>
          <p:cNvCxnSpPr>
            <a:cxnSpLocks noChangeShapeType="1"/>
          </p:cNvCxnSpPr>
          <p:nvPr/>
        </p:nvCxnSpPr>
        <p:spPr bwMode="auto">
          <a:xfrm flipV="1">
            <a:off x="7702861" y="5291138"/>
            <a:ext cx="0" cy="3556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52400" y="5867400"/>
            <a:ext cx="42672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</a:rPr>
              <a:t>Collaboration with Prof. Martin Wong (UIUC)</a:t>
            </a:r>
          </a:p>
        </p:txBody>
      </p:sp>
      <p:sp>
        <p:nvSpPr>
          <p:cNvPr id="34830" name="TextBox 18"/>
          <p:cNvSpPr txBox="1">
            <a:spLocks noChangeArrowheads="1"/>
          </p:cNvSpPr>
          <p:nvPr/>
        </p:nvSpPr>
        <p:spPr bwMode="auto">
          <a:xfrm>
            <a:off x="304800" y="5638800"/>
            <a:ext cx="312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/>
              <a:t>Y. Du, </a:t>
            </a:r>
            <a:r>
              <a:rPr lang="en-US" sz="1200" b="1" dirty="0"/>
              <a:t>H. Yi,</a:t>
            </a:r>
            <a:r>
              <a:rPr lang="en-US" sz="1200" i="1" dirty="0"/>
              <a:t> et al., ICCAD</a:t>
            </a:r>
            <a:r>
              <a:rPr lang="en-US" sz="1200" dirty="0"/>
              <a:t> 2013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53988" y="685800"/>
            <a:ext cx="8245475" cy="49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918873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DSA-Aware C</a:t>
            </a:r>
            <a:r>
              <a:rPr lang="en-US" dirty="0" smtClean="0">
                <a:latin typeface="Arial" charset="0"/>
                <a:cs typeface="Arial" charset="0"/>
              </a:rPr>
              <a:t>ontact </a:t>
            </a:r>
            <a:r>
              <a:rPr lang="en-US" dirty="0">
                <a:latin typeface="Arial" charset="0"/>
                <a:cs typeface="Arial" charset="0"/>
              </a:rPr>
              <a:t>L</a:t>
            </a:r>
            <a:r>
              <a:rPr lang="en-US" dirty="0" smtClean="0">
                <a:latin typeface="Arial" charset="0"/>
                <a:cs typeface="Arial" charset="0"/>
              </a:rPr>
              <a:t>ayer Optimization </a:t>
            </a:r>
            <a:endParaRPr lang="en-US" dirty="0" smtClean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498371" y="4582275"/>
          <a:ext cx="3424881" cy="662880"/>
        </p:xfrm>
        <a:graphic>
          <a:graphicData uri="http://schemas.openxmlformats.org/presentationml/2006/ole">
            <p:oleObj spid="_x0000_s1026" name="Equation" r:id="rId5" imgW="1180800" imgH="2286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85107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Flexible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Control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DSA</a:t>
            </a:r>
            <a:r>
              <a:rPr lang="zh-CN" altLang="en-US" dirty="0" smtClean="0"/>
              <a:t> </a:t>
            </a:r>
            <a:r>
              <a:rPr lang="en-US" altLang="zh-CN" dirty="0" smtClean="0"/>
              <a:t>Patterns</a:t>
            </a:r>
            <a:endParaRPr lang="en-US" dirty="0" smtClean="0"/>
          </a:p>
        </p:txBody>
      </p:sp>
      <p:pic>
        <p:nvPicPr>
          <p:cNvPr id="81" name="Picture 2" descr="C:\Documents and Settings\Li-Wen Chang\My Documents\My ebooks\SEM2010\02092010\AMAT#6-5.TIF"/>
          <p:cNvPicPr>
            <a:picLocks noChangeAspect="1" noChangeArrowheads="1"/>
          </p:cNvPicPr>
          <p:nvPr/>
        </p:nvPicPr>
        <p:blipFill>
          <a:blip r:embed="rId3" cstate="print">
            <a:lum bright="30000" contrast="23000"/>
          </a:blip>
          <a:srcRect l="42985" t="46923" r="30301" b="19924"/>
          <a:stretch>
            <a:fillRect/>
          </a:stretch>
        </p:blipFill>
        <p:spPr bwMode="auto">
          <a:xfrm>
            <a:off x="920313" y="1680190"/>
            <a:ext cx="1234440" cy="1239822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</p:pic>
      <p:pic>
        <p:nvPicPr>
          <p:cNvPr id="82" name="Picture 81" descr="C:\Documents and Settings\Li-Wen Chang\My Documents\My ebooks\SEM2010\02092010\AMAT#6-6.TIF"/>
          <p:cNvPicPr>
            <a:picLocks noChangeAspect="1" noChangeArrowheads="1"/>
          </p:cNvPicPr>
          <p:nvPr/>
        </p:nvPicPr>
        <p:blipFill>
          <a:blip r:embed="rId4" cstate="print">
            <a:lum bright="30000" contrast="26000"/>
          </a:blip>
          <a:srcRect l="51540" t="36605" r="22849" b="31736"/>
          <a:stretch>
            <a:fillRect/>
          </a:stretch>
        </p:blipFill>
        <p:spPr bwMode="auto">
          <a:xfrm>
            <a:off x="2286590" y="1683875"/>
            <a:ext cx="1232452" cy="1232452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</p:pic>
      <p:pic>
        <p:nvPicPr>
          <p:cNvPr id="83" name="Picture 82" descr="C:\Documents and Settings\Li-Wen Chang\My Documents\My ebooks\SEM2010\02092010\AMAT#6-16.TIF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37365" t="39777" r="35224" b="26207"/>
          <a:stretch>
            <a:fillRect/>
          </a:stretch>
        </p:blipFill>
        <p:spPr bwMode="auto">
          <a:xfrm>
            <a:off x="3658702" y="1682880"/>
            <a:ext cx="1229694" cy="1234443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</p:pic>
      <p:pic>
        <p:nvPicPr>
          <p:cNvPr id="87" name="Picture 3" descr="D:\Work\Manuscript\Block Copolymer DSA\dice\4 holes_FOV400nm.tif"/>
          <p:cNvPicPr>
            <a:picLocks noChangeAspect="1" noChangeArrowheads="1"/>
          </p:cNvPicPr>
          <p:nvPr/>
        </p:nvPicPr>
        <p:blipFill>
          <a:blip r:embed="rId6" cstate="print">
            <a:lum bright="20000" contrast="-25000"/>
          </a:blip>
          <a:srcRect/>
          <a:stretch>
            <a:fillRect/>
          </a:stretch>
        </p:blipFill>
        <p:spPr bwMode="auto">
          <a:xfrm>
            <a:off x="920313" y="4675751"/>
            <a:ext cx="1235075" cy="1235075"/>
          </a:xfrm>
          <a:prstGeom prst="rect">
            <a:avLst/>
          </a:prstGeom>
          <a:noFill/>
          <a:ln w="3175">
            <a:solidFill>
              <a:srgbClr val="080808"/>
            </a:solidFill>
            <a:miter lim="800000"/>
            <a:headEnd/>
            <a:tailEnd/>
          </a:ln>
        </p:spPr>
      </p:pic>
      <p:pic>
        <p:nvPicPr>
          <p:cNvPr id="88" name="Picture 2" descr="D:\Work\Manuscript\Block Copolymer DSA\dice\5 holes_FOV400nm.tif"/>
          <p:cNvPicPr>
            <a:picLocks noChangeAspect="1" noChangeArrowheads="1"/>
          </p:cNvPicPr>
          <p:nvPr/>
        </p:nvPicPr>
        <p:blipFill>
          <a:blip r:embed="rId7" cstate="print">
            <a:lum bright="20000" contrast="-30000"/>
          </a:blip>
          <a:srcRect/>
          <a:stretch>
            <a:fillRect/>
          </a:stretch>
        </p:blipFill>
        <p:spPr bwMode="auto">
          <a:xfrm>
            <a:off x="2401451" y="4675751"/>
            <a:ext cx="1233487" cy="1235075"/>
          </a:xfrm>
          <a:prstGeom prst="rect">
            <a:avLst/>
          </a:prstGeom>
          <a:noFill/>
          <a:ln w="3175">
            <a:solidFill>
              <a:srgbClr val="080808"/>
            </a:solidFill>
            <a:miter lim="800000"/>
            <a:headEnd/>
            <a:tailEnd/>
          </a:ln>
        </p:spPr>
      </p:pic>
      <p:grpSp>
        <p:nvGrpSpPr>
          <p:cNvPr id="167" name="Group 61"/>
          <p:cNvGrpSpPr/>
          <p:nvPr/>
        </p:nvGrpSpPr>
        <p:grpSpPr>
          <a:xfrm>
            <a:off x="3289643" y="3181632"/>
            <a:ext cx="2033401" cy="1279375"/>
            <a:chOff x="3343691" y="3334541"/>
            <a:chExt cx="2033401" cy="1279375"/>
          </a:xfrm>
        </p:grpSpPr>
        <p:pic>
          <p:nvPicPr>
            <p:cNvPr id="170" name="Picture 3"/>
            <p:cNvPicPr>
              <a:picLocks noChangeAspect="1"/>
            </p:cNvPicPr>
            <p:nvPr/>
          </p:nvPicPr>
          <p:blipFill>
            <a:blip r:embed="rId8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3343691" y="3334541"/>
              <a:ext cx="2033401" cy="1234968"/>
            </a:xfrm>
            <a:prstGeom prst="rect">
              <a:avLst/>
            </a:prstGeom>
            <a:noFill/>
            <a:ln w="12700">
              <a:solidFill>
                <a:schemeClr val="accent4">
                  <a:lumMod val="10000"/>
                </a:schemeClr>
              </a:solidFill>
              <a:miter lim="800000"/>
              <a:headEnd/>
              <a:tailEnd/>
            </a:ln>
          </p:spPr>
        </p:pic>
        <p:sp>
          <p:nvSpPr>
            <p:cNvPr id="169" name="TextBox 168"/>
            <p:cNvSpPr txBox="1"/>
            <p:nvPr/>
          </p:nvSpPr>
          <p:spPr>
            <a:xfrm>
              <a:off x="3343691" y="4306139"/>
              <a:ext cx="10404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60x110nm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7" name="Picture 13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>
            <a:off x="5514562" y="3168231"/>
            <a:ext cx="1896499" cy="1231793"/>
          </a:xfrm>
          <a:prstGeom prst="rect">
            <a:avLst/>
          </a:prstGeom>
          <a:noFill/>
          <a:ln w="12700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178" name="Rectangle 19"/>
          <p:cNvSpPr>
            <a:spLocks noChangeArrowheads="1"/>
          </p:cNvSpPr>
          <p:nvPr/>
        </p:nvSpPr>
        <p:spPr bwMode="auto">
          <a:xfrm>
            <a:off x="6691745" y="4037717"/>
            <a:ext cx="623667" cy="2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itchFamily="34" charset="0"/>
              </a:rPr>
              <a:t>200nm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76" name="Straight Connector 175"/>
          <p:cNvCxnSpPr/>
          <p:nvPr/>
        </p:nvCxnSpPr>
        <p:spPr>
          <a:xfrm>
            <a:off x="2261560" y="4307119"/>
            <a:ext cx="620713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5530274" y="4153496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70x145nm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180" name="Group 62"/>
          <p:cNvGrpSpPr/>
          <p:nvPr/>
        </p:nvGrpSpPr>
        <p:grpSpPr>
          <a:xfrm>
            <a:off x="913404" y="3181697"/>
            <a:ext cx="2180482" cy="1234831"/>
            <a:chOff x="967452" y="3334606"/>
            <a:chExt cx="2180482" cy="1234831"/>
          </a:xfrm>
        </p:grpSpPr>
        <p:pic>
          <p:nvPicPr>
            <p:cNvPr id="181" name="Picture 13" descr="D:\Work\Manuscript\Block Copolymer DSA\dice\75nm_Square_FOV1um.tif"/>
            <p:cNvPicPr>
              <a:picLocks noChangeAspect="1" noChangeArrowheads="1"/>
            </p:cNvPicPr>
            <p:nvPr/>
          </p:nvPicPr>
          <p:blipFill>
            <a:blip r:embed="rId10" cstate="print">
              <a:lum bright="20000"/>
            </a:blip>
            <a:srcRect t="69" r="32967" b="61968"/>
            <a:stretch>
              <a:fillRect/>
            </a:stretch>
          </p:blipFill>
          <p:spPr bwMode="auto">
            <a:xfrm>
              <a:off x="967452" y="3334606"/>
              <a:ext cx="2180482" cy="1234831"/>
            </a:xfrm>
            <a:prstGeom prst="rect">
              <a:avLst/>
            </a:prstGeom>
            <a:noFill/>
            <a:ln w="3175">
              <a:solidFill>
                <a:srgbClr val="080808"/>
              </a:solidFill>
              <a:miter lim="800000"/>
              <a:headEnd/>
              <a:tailEnd/>
            </a:ln>
          </p:spPr>
        </p:pic>
        <p:sp>
          <p:nvSpPr>
            <p:cNvPr id="182" name="TextBox 181"/>
            <p:cNvSpPr txBox="1"/>
            <p:nvPr/>
          </p:nvSpPr>
          <p:spPr>
            <a:xfrm>
              <a:off x="1257162" y="4245156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75nm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3" name="Rectangle 19"/>
          <p:cNvSpPr>
            <a:spLocks noChangeArrowheads="1"/>
          </p:cNvSpPr>
          <p:nvPr/>
        </p:nvSpPr>
        <p:spPr bwMode="auto">
          <a:xfrm>
            <a:off x="4253341" y="2602513"/>
            <a:ext cx="623667" cy="2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itchFamily="34" charset="0"/>
              </a:rPr>
              <a:t>200nm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84" name="Straight Connector 183"/>
          <p:cNvCxnSpPr/>
          <p:nvPr/>
        </p:nvCxnSpPr>
        <p:spPr>
          <a:xfrm>
            <a:off x="4248872" y="2840581"/>
            <a:ext cx="620713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771553" y="5947329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Square lattice</a:t>
            </a:r>
            <a:endParaRPr lang="en-US" sz="1600" dirty="0"/>
          </a:p>
        </p:txBody>
      </p:sp>
      <p:sp>
        <p:nvSpPr>
          <p:cNvPr id="187" name="TextBox 186"/>
          <p:cNvSpPr txBox="1"/>
          <p:nvPr/>
        </p:nvSpPr>
        <p:spPr>
          <a:xfrm>
            <a:off x="2248542" y="5947329"/>
            <a:ext cx="1713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Rhombic lattice</a:t>
            </a:r>
            <a:endParaRPr lang="en-US" sz="1600" dirty="0"/>
          </a:p>
        </p:txBody>
      </p:sp>
      <p:sp>
        <p:nvSpPr>
          <p:cNvPr id="191" name="TextBox 190"/>
          <p:cNvSpPr txBox="1"/>
          <p:nvPr/>
        </p:nvSpPr>
        <p:spPr>
          <a:xfrm>
            <a:off x="1161792" y="5646099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126 nm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2566946" y="5637939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136 nm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19055" y="4632701"/>
            <a:ext cx="1345379" cy="1406503"/>
            <a:chOff x="4912490" y="0"/>
            <a:chExt cx="2625293" cy="27445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51665" t="5001" r="16286" b="53599"/>
            <a:stretch/>
          </p:blipFill>
          <p:spPr>
            <a:xfrm>
              <a:off x="4912490" y="0"/>
              <a:ext cx="2625293" cy="27445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6410227" y="2602513"/>
              <a:ext cx="91524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055249" y="4643414"/>
            <a:ext cx="1810531" cy="1395790"/>
            <a:chOff x="7884995" y="4307119"/>
            <a:chExt cx="3047376" cy="23493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 xmlns="">
                    <a14:imgLayer r:embed="rId14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61584" t="56060" r="1214" b="8502"/>
            <a:stretch/>
          </p:blipFill>
          <p:spPr>
            <a:xfrm>
              <a:off x="7884995" y="4307119"/>
              <a:ext cx="3047376" cy="23493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95" name="Straight Connector 194"/>
            <p:cNvCxnSpPr/>
            <p:nvPr/>
          </p:nvCxnSpPr>
          <p:spPr bwMode="auto">
            <a:xfrm>
              <a:off x="9640923" y="6575291"/>
              <a:ext cx="107069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6" name="Rectangle 19"/>
          <p:cNvSpPr>
            <a:spLocks noChangeArrowheads="1"/>
          </p:cNvSpPr>
          <p:nvPr/>
        </p:nvSpPr>
        <p:spPr bwMode="auto">
          <a:xfrm>
            <a:off x="5116600" y="5731427"/>
            <a:ext cx="623667" cy="2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itchFamily="34" charset="0"/>
              </a:rPr>
              <a:t>200nm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8" name="Rectangle 19"/>
          <p:cNvSpPr>
            <a:spLocks noChangeArrowheads="1"/>
          </p:cNvSpPr>
          <p:nvPr/>
        </p:nvSpPr>
        <p:spPr bwMode="auto">
          <a:xfrm>
            <a:off x="6740767" y="5689375"/>
            <a:ext cx="623667" cy="2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itchFamily="34" charset="0"/>
              </a:rPr>
              <a:t>200nm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99" name="Straight Connector 198"/>
          <p:cNvCxnSpPr/>
          <p:nvPr/>
        </p:nvCxnSpPr>
        <p:spPr bwMode="auto">
          <a:xfrm>
            <a:off x="6679283" y="4309306"/>
            <a:ext cx="63612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264385" y="1760614"/>
            <a:ext cx="2931123" cy="98283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/>
              <a:t>Control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Knobs: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lt1">
                    <a:alpha val="49000"/>
                  </a:schemeClr>
                </a:solidFill>
              </a:rPr>
              <a:t>Template</a:t>
            </a:r>
            <a:r>
              <a:rPr lang="zh-CN" altLang="en-US" b="1" dirty="0" smtClean="0">
                <a:solidFill>
                  <a:schemeClr val="lt1">
                    <a:alpha val="49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lt1">
                    <a:alpha val="49000"/>
                  </a:schemeClr>
                </a:solidFill>
              </a:rPr>
              <a:t>shape</a:t>
            </a:r>
            <a:r>
              <a:rPr lang="zh-CN" altLang="en-US" b="1" dirty="0" smtClean="0">
                <a:solidFill>
                  <a:schemeClr val="lt1">
                    <a:alpha val="49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lt1">
                    <a:alpha val="49000"/>
                  </a:schemeClr>
                </a:solidFill>
              </a:rPr>
              <a:t>&amp;</a:t>
            </a:r>
            <a:r>
              <a:rPr lang="zh-CN" altLang="en-US" b="1" dirty="0" smtClean="0">
                <a:solidFill>
                  <a:schemeClr val="lt1">
                    <a:alpha val="49000"/>
                  </a:schemeClr>
                </a:solidFill>
              </a:rPr>
              <a:t> </a:t>
            </a:r>
            <a:r>
              <a:rPr lang="en-US" altLang="zh-CN" b="1" dirty="0" smtClean="0">
                <a:solidFill>
                  <a:schemeClr val="lt1">
                    <a:alpha val="49000"/>
                  </a:schemeClr>
                </a:solidFill>
              </a:rPr>
              <a:t>size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altLang="zh-CN" b="1" dirty="0" smtClean="0"/>
              <a:t>Template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density</a:t>
            </a:r>
          </a:p>
        </p:txBody>
      </p:sp>
      <p:sp>
        <p:nvSpPr>
          <p:cNvPr id="34" name="TextBox 18"/>
          <p:cNvSpPr txBox="1">
            <a:spLocks noChangeArrowheads="1"/>
          </p:cNvSpPr>
          <p:nvPr/>
        </p:nvSpPr>
        <p:spPr bwMode="auto">
          <a:xfrm>
            <a:off x="6796542" y="6194863"/>
            <a:ext cx="25115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Adv. Mater, </a:t>
            </a:r>
            <a:r>
              <a:rPr lang="en-US" sz="1200" dirty="0" smtClean="0"/>
              <a:t>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2843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Sub DSA-Resolution Assist Feature (SDRAF)</a:t>
            </a:r>
            <a:endParaRPr lang="en-US" dirty="0" smtClean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226766" y="1470081"/>
            <a:ext cx="6125299" cy="4608514"/>
            <a:chOff x="930419" y="1164333"/>
            <a:chExt cx="7057610" cy="5309960"/>
          </a:xfrm>
        </p:grpSpPr>
        <p:grpSp>
          <p:nvGrpSpPr>
            <p:cNvPr id="73" name="Group 72"/>
            <p:cNvGrpSpPr/>
            <p:nvPr/>
          </p:nvGrpSpPr>
          <p:grpSpPr>
            <a:xfrm>
              <a:off x="930419" y="1951266"/>
              <a:ext cx="2218866" cy="2314182"/>
              <a:chOff x="1215082" y="1315837"/>
              <a:chExt cx="2218866" cy="2314182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1894704" y="1979725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574326" y="2070343"/>
                <a:ext cx="180000" cy="18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3253948" y="1979725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1894704" y="2733490"/>
                <a:ext cx="180000" cy="18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2574326" y="2642872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3253948" y="2733490"/>
                <a:ext cx="180000" cy="18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894704" y="3306019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2574326" y="3396637"/>
                <a:ext cx="180000" cy="18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53948" y="3306019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1215082" y="2070343"/>
                <a:ext cx="180000" cy="18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1215082" y="2642872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215082" y="3396637"/>
                <a:ext cx="180000" cy="18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94704" y="1406455"/>
                <a:ext cx="180000" cy="18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2574326" y="1315837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3253948" y="1406455"/>
                <a:ext cx="180000" cy="18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215082" y="1315837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5769163" y="1951266"/>
              <a:ext cx="2218866" cy="2314182"/>
              <a:chOff x="5519352" y="1315837"/>
              <a:chExt cx="2218866" cy="2314182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6198974" y="1979725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558218" y="1979725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878596" y="2642872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198974" y="3306019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558218" y="3306019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5519352" y="2642872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878596" y="1315837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5519352" y="1315837"/>
                <a:ext cx="180000" cy="32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" name="Left-Right Arrow 106"/>
            <p:cNvSpPr/>
            <p:nvPr/>
          </p:nvSpPr>
          <p:spPr>
            <a:xfrm>
              <a:off x="3851148" y="2955421"/>
              <a:ext cx="1216152" cy="484632"/>
            </a:xfrm>
            <a:prstGeom prst="left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610041" y="5186461"/>
              <a:ext cx="18473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600" dirty="0">
                <a:cs typeface="Gill Sans MT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108085" y="1169490"/>
              <a:ext cx="1414645" cy="531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cs typeface="Gill Sans MT"/>
                </a:rPr>
                <a:t>SDRAF</a:t>
              </a:r>
              <a:endParaRPr lang="en-US" sz="2400" dirty="0">
                <a:cs typeface="Gill Sans MT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698465" y="1164333"/>
              <a:ext cx="1966491" cy="531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cs typeface="Gill Sans MT"/>
                </a:rPr>
                <a:t>No SDRAF</a:t>
              </a:r>
              <a:endParaRPr lang="en-US" sz="2400" dirty="0">
                <a:cs typeface="Gill Sans MT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856" t="2504" r="81589" b="70211"/>
            <a:stretch/>
          </p:blipFill>
          <p:spPr>
            <a:xfrm>
              <a:off x="1486680" y="4674293"/>
              <a:ext cx="1763266" cy="180000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63" t="58958" r="83834" b="13385"/>
            <a:stretch/>
          </p:blipFill>
          <p:spPr>
            <a:xfrm>
              <a:off x="5660323" y="4674293"/>
              <a:ext cx="1763760" cy="1800000"/>
            </a:xfrm>
            <a:prstGeom prst="rect">
              <a:avLst/>
            </a:prstGeom>
          </p:spPr>
        </p:pic>
        <p:sp>
          <p:nvSpPr>
            <p:cNvPr id="114" name="Left-Right Arrow 113"/>
            <p:cNvSpPr/>
            <p:nvPr/>
          </p:nvSpPr>
          <p:spPr>
            <a:xfrm>
              <a:off x="3853546" y="5339918"/>
              <a:ext cx="1216152" cy="484632"/>
            </a:xfrm>
            <a:prstGeom prst="left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2396126" y="6015055"/>
            <a:ext cx="37729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6013905" y="6009941"/>
            <a:ext cx="37729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300973" y="6108222"/>
            <a:ext cx="1433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Scale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bar: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150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nm</a:t>
            </a:r>
            <a:endParaRPr lang="en-US" sz="1200" dirty="0"/>
          </a:p>
        </p:txBody>
      </p:sp>
      <p:sp>
        <p:nvSpPr>
          <p:cNvPr id="44" name="TextBox 18"/>
          <p:cNvSpPr txBox="1">
            <a:spLocks noChangeArrowheads="1"/>
          </p:cNvSpPr>
          <p:nvPr/>
        </p:nvSpPr>
        <p:spPr bwMode="auto">
          <a:xfrm>
            <a:off x="335721" y="6194863"/>
            <a:ext cx="19589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SPIE</a:t>
            </a:r>
            <a:r>
              <a:rPr lang="en-US" sz="1200" dirty="0" smtClean="0"/>
              <a:t> 2015</a:t>
            </a:r>
            <a:endParaRPr lang="en-US" sz="1200" dirty="0"/>
          </a:p>
        </p:txBody>
      </p:sp>
      <p:cxnSp>
        <p:nvCxnSpPr>
          <p:cNvPr id="43" name="Straight Arrow Connector 42"/>
          <p:cNvCxnSpPr>
            <a:stCxn id="109" idx="2"/>
          </p:cNvCxnSpPr>
          <p:nvPr/>
        </p:nvCxnSpPr>
        <p:spPr bwMode="auto">
          <a:xfrm flipH="1">
            <a:off x="1976939" y="1936222"/>
            <a:ext cx="17908" cy="21683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2311219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dirty="0" smtClean="0"/>
              <a:t>Effectiveness of SDRAF: Center Images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6068" y="1548906"/>
            <a:ext cx="2048000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/>
              <a:t>Template pitch: </a:t>
            </a:r>
          </a:p>
          <a:p>
            <a:r>
              <a:rPr lang="en-US" sz="1600" b="1" dirty="0" smtClean="0"/>
              <a:t>150 nm</a:t>
            </a:r>
          </a:p>
          <a:p>
            <a:r>
              <a:rPr lang="en-US" sz="1600" b="1" dirty="0" smtClean="0"/>
              <a:t>Oval template size:</a:t>
            </a:r>
          </a:p>
          <a:p>
            <a:r>
              <a:rPr lang="en-US" sz="1600" b="1" dirty="0" smtClean="0"/>
              <a:t>82 nm x 53 nm</a:t>
            </a: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2259384" y="1756905"/>
            <a:ext cx="6140079" cy="4204270"/>
            <a:chOff x="1995892" y="1409378"/>
            <a:chExt cx="6712780" cy="45964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2002548" y="1409378"/>
              <a:ext cx="2237703" cy="223503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995892" y="3770757"/>
              <a:ext cx="2237703" cy="223503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233595" y="3767119"/>
              <a:ext cx="2221992" cy="222285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233531" y="1424069"/>
              <a:ext cx="2222056" cy="222285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485587" y="3767240"/>
              <a:ext cx="2223085" cy="222308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485587" y="1424070"/>
              <a:ext cx="2223085" cy="222308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 bwMode="auto">
            <a:xfrm>
              <a:off x="7286153" y="4690133"/>
              <a:ext cx="383175" cy="37738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30" name="Straight Arrow Connector 29"/>
            <p:cNvCxnSpPr>
              <a:stCxn id="29" idx="1"/>
              <a:endCxn id="25" idx="3"/>
            </p:cNvCxnSpPr>
            <p:nvPr/>
          </p:nvCxnSpPr>
          <p:spPr bwMode="auto">
            <a:xfrm flipH="1" flipV="1">
              <a:off x="6455587" y="4878546"/>
              <a:ext cx="830567" cy="27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1" name="Rectangle 30"/>
            <p:cNvSpPr/>
            <p:nvPr/>
          </p:nvSpPr>
          <p:spPr bwMode="auto">
            <a:xfrm>
              <a:off x="7286153" y="2360829"/>
              <a:ext cx="383175" cy="37738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 bwMode="auto">
            <a:xfrm flipH="1" flipV="1">
              <a:off x="6328517" y="2549243"/>
              <a:ext cx="957636" cy="27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5719886" y="5922015"/>
              <a:ext cx="34747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3810323" y="5923745"/>
              <a:ext cx="30175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810323" y="3565050"/>
              <a:ext cx="30175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5778711" y="3569529"/>
              <a:ext cx="34747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7" name="TextBox 36"/>
          <p:cNvSpPr txBox="1"/>
          <p:nvPr/>
        </p:nvSpPr>
        <p:spPr>
          <a:xfrm>
            <a:off x="7519501" y="6025652"/>
            <a:ext cx="1433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Scale bar: 150 nm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2291289" y="1387573"/>
            <a:ext cx="1712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Gill Sans MT"/>
              </a:rPr>
              <a:t>Empty templates</a:t>
            </a:r>
            <a:endParaRPr lang="en-US" sz="1600" dirty="0">
              <a:cs typeface="Gill Sans M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185961" y="1387550"/>
            <a:ext cx="2340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Gill Sans MT"/>
              </a:rPr>
              <a:t>DSA result in the center</a:t>
            </a:r>
            <a:endParaRPr lang="en-US" sz="1600" dirty="0">
              <a:cs typeface="Gill Sans M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64138" y="1381217"/>
            <a:ext cx="153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Gill Sans MT"/>
              </a:rPr>
              <a:t>Zoom-out view</a:t>
            </a:r>
            <a:endParaRPr lang="en-US" sz="1600" dirty="0">
              <a:cs typeface="Gill Sans M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181128" y="5961175"/>
            <a:ext cx="6418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Both DSA </a:t>
            </a:r>
            <a:r>
              <a:rPr lang="en-US" sz="2000" b="1" dirty="0">
                <a:solidFill>
                  <a:srgbClr val="FF0000"/>
                </a:solidFill>
              </a:rPr>
              <a:t>results in the center look good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03493" y="2799777"/>
            <a:ext cx="1477635" cy="255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 SDRAF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160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SDRAF </a:t>
            </a:r>
            <a:r>
              <a:rPr lang="en-US" dirty="0" smtClean="0"/>
              <a:t>size: </a:t>
            </a:r>
          </a:p>
          <a:p>
            <a:r>
              <a:rPr lang="en-US" dirty="0" smtClean="0"/>
              <a:t>40 </a:t>
            </a:r>
            <a:r>
              <a:rPr lang="en-US" dirty="0"/>
              <a:t>nm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128620" y="3857306"/>
            <a:ext cx="63719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8"/>
          <p:cNvSpPr txBox="1">
            <a:spLocks noChangeArrowheads="1"/>
          </p:cNvSpPr>
          <p:nvPr/>
        </p:nvSpPr>
        <p:spPr bwMode="auto">
          <a:xfrm>
            <a:off x="335721" y="6194863"/>
            <a:ext cx="19589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SPIE</a:t>
            </a:r>
            <a:r>
              <a:rPr lang="en-US" sz="1200" dirty="0" smtClean="0"/>
              <a:t>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4192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41" t="33733" r="253"/>
          <a:stretch>
            <a:fillRect/>
          </a:stretch>
        </p:blipFill>
        <p:spPr bwMode="auto">
          <a:xfrm>
            <a:off x="5600700" y="1524000"/>
            <a:ext cx="29591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2" name="Group 9"/>
          <p:cNvGrpSpPr>
            <a:grpSpLocks/>
          </p:cNvGrpSpPr>
          <p:nvPr/>
        </p:nvGrpSpPr>
        <p:grpSpPr bwMode="auto">
          <a:xfrm>
            <a:off x="5553075" y="3854450"/>
            <a:ext cx="2987675" cy="2133600"/>
            <a:chOff x="6595110" y="3360420"/>
            <a:chExt cx="1706880" cy="1202849"/>
          </a:xfrm>
        </p:grpSpPr>
        <p:pic>
          <p:nvPicPr>
            <p:cNvPr id="1844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110" y="3360420"/>
              <a:ext cx="1691640" cy="1202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44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260" y="4354830"/>
              <a:ext cx="506730" cy="208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8441" name="Rectangle 34"/>
          <p:cNvSpPr>
            <a:spLocks noChangeArrowheads="1"/>
          </p:cNvSpPr>
          <p:nvPr/>
        </p:nvSpPr>
        <p:spPr bwMode="auto">
          <a:xfrm>
            <a:off x="4291013" y="6202363"/>
            <a:ext cx="44196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/>
              <a:t>R. Ruiz…P. Nealey</a:t>
            </a:r>
            <a:r>
              <a:rPr lang="en-US" sz="1100" i="1"/>
              <a:t>, Science </a:t>
            </a:r>
            <a:r>
              <a:rPr lang="en-US" sz="1100" b="1" i="1"/>
              <a:t>321</a:t>
            </a:r>
            <a:r>
              <a:rPr lang="en-US" sz="1100" i="1"/>
              <a:t>, 936 (2008) </a:t>
            </a:r>
            <a:r>
              <a:rPr lang="en-US" sz="1100"/>
              <a:t>[Hitachi, Wisconsin]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5494" y="1524000"/>
            <a:ext cx="4910706" cy="340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250" y="685800"/>
            <a:ext cx="9301761" cy="498475"/>
          </a:xfrm>
        </p:spPr>
        <p:txBody>
          <a:bodyPr/>
          <a:lstStyle/>
          <a:p>
            <a:r>
              <a:rPr lang="en-US" dirty="0" smtClean="0"/>
              <a:t>What is Block</a:t>
            </a:r>
            <a:r>
              <a:rPr lang="zh-CN" altLang="en-US" dirty="0" smtClean="0"/>
              <a:t> </a:t>
            </a:r>
            <a:r>
              <a:rPr lang="en-US" altLang="zh-CN" dirty="0" smtClean="0"/>
              <a:t>Copolymer Directed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Self-assembly (DSA)</a:t>
            </a:r>
            <a:r>
              <a:rPr lang="zh-CN" altLang="en-US" dirty="0" smtClean="0"/>
              <a:t>? 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497270" y="5159807"/>
            <a:ext cx="264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Sub-20 nm feature size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Sub-40 nm pitch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Low cost 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High throughput</a:t>
            </a:r>
          </a:p>
        </p:txBody>
      </p:sp>
    </p:spTree>
    <p:extLst>
      <p:ext uri="{BB962C8B-B14F-4D97-AF65-F5344CB8AC3E}">
        <p14:creationId xmlns:p14="http://schemas.microsoft.com/office/powerpoint/2010/main" xmlns="" val="119573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dirty="0" smtClean="0"/>
              <a:t>Effectiveness of SDRAF: Corner Images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35721" y="4281755"/>
            <a:ext cx="15717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SDRAF:</a:t>
            </a:r>
          </a:p>
          <a:p>
            <a:endParaRPr lang="en-US" dirty="0"/>
          </a:p>
          <a:p>
            <a:r>
              <a:rPr lang="en-US" b="1" dirty="0" smtClean="0"/>
              <a:t>Zero</a:t>
            </a:r>
            <a:r>
              <a:rPr lang="en-US" dirty="0" smtClean="0"/>
              <a:t> DSA contacts missing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35721" y="2032578"/>
            <a:ext cx="15717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SDRAF:</a:t>
            </a:r>
          </a:p>
          <a:p>
            <a:endParaRPr lang="en-US" dirty="0"/>
          </a:p>
          <a:p>
            <a:r>
              <a:rPr lang="en-US" b="1" dirty="0" smtClean="0"/>
              <a:t>54 </a:t>
            </a:r>
            <a:r>
              <a:rPr lang="en-US" dirty="0" smtClean="0"/>
              <a:t>DSA contacts missing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583004" y="6123805"/>
            <a:ext cx="1433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Scale bar: 150 nm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2417606" y="1254692"/>
            <a:ext cx="1165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Gill Sans MT"/>
              </a:rPr>
              <a:t>Left corner</a:t>
            </a:r>
            <a:endParaRPr lang="en-US" sz="1600" dirty="0">
              <a:cs typeface="Gill Sans M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71849" y="1254692"/>
            <a:ext cx="153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Gill Sans MT"/>
              </a:rPr>
              <a:t>Zoom-out view</a:t>
            </a:r>
            <a:endParaRPr lang="en-US" sz="1600" dirty="0">
              <a:cs typeface="Gill Sans M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175995" y="1254692"/>
            <a:ext cx="130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Gill Sans MT"/>
              </a:rPr>
              <a:t>Right corner</a:t>
            </a:r>
            <a:endParaRPr lang="en-US" sz="1600" dirty="0">
              <a:cs typeface="Gill Sans MT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764312" y="1656080"/>
            <a:ext cx="7131232" cy="4431840"/>
            <a:chOff x="1555423" y="1523181"/>
            <a:chExt cx="7345079" cy="456473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193295" y="3868021"/>
              <a:ext cx="2216746" cy="221674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193295" y="1524380"/>
              <a:ext cx="2216746" cy="221674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02835" y="3866823"/>
              <a:ext cx="2217944" cy="221391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02835" y="1524380"/>
              <a:ext cx="2217944" cy="221193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682557" y="3866823"/>
              <a:ext cx="2217944" cy="222109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682558" y="1523181"/>
              <a:ext cx="2217944" cy="2210872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4305074" y="4005799"/>
              <a:ext cx="443589" cy="443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862800" y="4005799"/>
              <a:ext cx="443589" cy="443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305074" y="1659404"/>
              <a:ext cx="443589" cy="443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62800" y="1659404"/>
              <a:ext cx="443589" cy="443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1" name="Straight Arrow Connector 50"/>
            <p:cNvCxnSpPr>
              <a:stCxn id="44" idx="1"/>
            </p:cNvCxnSpPr>
            <p:nvPr/>
          </p:nvCxnSpPr>
          <p:spPr>
            <a:xfrm flipH="1">
              <a:off x="3853067" y="4227593"/>
              <a:ext cx="452006" cy="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3920779" y="1881199"/>
              <a:ext cx="384296" cy="32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6298263" y="4227594"/>
              <a:ext cx="384294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6298263" y="1881199"/>
              <a:ext cx="384295" cy="255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1932103" y="1545734"/>
              <a:ext cx="254879" cy="22138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1" name="Oval 60"/>
            <p:cNvSpPr/>
            <p:nvPr/>
          </p:nvSpPr>
          <p:spPr>
            <a:xfrm>
              <a:off x="3598189" y="1847076"/>
              <a:ext cx="254879" cy="2559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2" name="Oval 61"/>
            <p:cNvSpPr/>
            <p:nvPr/>
          </p:nvSpPr>
          <p:spPr>
            <a:xfrm>
              <a:off x="2462490" y="2985140"/>
              <a:ext cx="254879" cy="2559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3" name="Oval 62"/>
            <p:cNvSpPr/>
            <p:nvPr/>
          </p:nvSpPr>
          <p:spPr>
            <a:xfrm>
              <a:off x="2756489" y="3241057"/>
              <a:ext cx="254879" cy="2626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4" name="Oval 63"/>
            <p:cNvSpPr/>
            <p:nvPr/>
          </p:nvSpPr>
          <p:spPr>
            <a:xfrm>
              <a:off x="7696724" y="1677326"/>
              <a:ext cx="234475" cy="23139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67" name="Straight Connector 66"/>
            <p:cNvCxnSpPr/>
            <p:nvPr/>
          </p:nvCxnSpPr>
          <p:spPr bwMode="auto">
            <a:xfrm>
              <a:off x="8470700" y="5992859"/>
              <a:ext cx="29260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8470700" y="3599273"/>
              <a:ext cx="29260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3428761" y="5964331"/>
              <a:ext cx="29260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3387795" y="3611709"/>
              <a:ext cx="29260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1555423" y="3789915"/>
              <a:ext cx="734348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18"/>
          <p:cNvSpPr txBox="1">
            <a:spLocks noChangeArrowheads="1"/>
          </p:cNvSpPr>
          <p:nvPr/>
        </p:nvSpPr>
        <p:spPr bwMode="auto">
          <a:xfrm>
            <a:off x="335721" y="6194863"/>
            <a:ext cx="19589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SPIE</a:t>
            </a:r>
            <a:r>
              <a:rPr lang="en-US" sz="1200" dirty="0" smtClean="0"/>
              <a:t>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718742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dirty="0" smtClean="0"/>
              <a:t>Highlights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9802" y="1412407"/>
            <a:ext cx="7927265" cy="4748057"/>
            <a:chOff x="649802" y="1558944"/>
            <a:chExt cx="7927265" cy="4748057"/>
          </a:xfrm>
        </p:grpSpPr>
        <p:sp>
          <p:nvSpPr>
            <p:cNvPr id="9" name="TextBox 8"/>
            <p:cNvSpPr txBox="1"/>
            <p:nvPr/>
          </p:nvSpPr>
          <p:spPr>
            <a:xfrm>
              <a:off x="649802" y="1558944"/>
              <a:ext cx="7927265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000" dirty="0" smtClean="0"/>
                <a:t>Generate and control aperiodic DSA patterns</a:t>
              </a:r>
            </a:p>
            <a:p>
              <a:pPr marL="285750" indent="-285750">
                <a:buFont typeface="Arial"/>
                <a:buChar char="•"/>
              </a:pPr>
              <a:endParaRPr lang="en-US" sz="2000" dirty="0" smtClean="0"/>
            </a:p>
            <a:p>
              <a:pPr marL="285750" indent="-285750">
                <a:buFont typeface="Arial"/>
                <a:buChar char="•"/>
              </a:pPr>
              <a:endParaRPr lang="en-US" sz="2000" dirty="0" smtClean="0"/>
            </a:p>
            <a:p>
              <a:pPr marL="285750" indent="-285750">
                <a:buFont typeface="Arial"/>
                <a:buChar char="•"/>
              </a:pPr>
              <a:endParaRPr lang="en-US" sz="2000" dirty="0" smtClean="0"/>
            </a:p>
            <a:p>
              <a:pPr marL="285750" indent="-285750">
                <a:buFont typeface="Arial"/>
                <a:buChar char="•"/>
              </a:pPr>
              <a:endParaRPr lang="en-US" sz="2000" dirty="0"/>
            </a:p>
            <a:p>
              <a:pPr marL="285750" indent="-285750">
                <a:buFont typeface="Arial"/>
                <a:buChar char="•"/>
              </a:pPr>
              <a:r>
                <a:rPr lang="en-US" sz="2000" dirty="0"/>
                <a:t>First demo: demonstrate DSA contact patterning for 14 nm, 11 nm and 7 nm </a:t>
              </a:r>
              <a:r>
                <a:rPr lang="en-US" sz="2000" dirty="0" smtClean="0"/>
                <a:t>node</a:t>
              </a:r>
            </a:p>
            <a:p>
              <a:pPr marL="285750" indent="-285750">
                <a:buFont typeface="Arial"/>
                <a:buChar char="•"/>
              </a:pPr>
              <a:endParaRPr lang="en-US" sz="2000" dirty="0" smtClean="0"/>
            </a:p>
            <a:p>
              <a:pPr marL="285750" indent="-285750">
                <a:buFont typeface="Arial"/>
                <a:buChar char="•"/>
              </a:pPr>
              <a:endParaRPr lang="en-US" sz="2000" dirty="0" smtClean="0"/>
            </a:p>
            <a:p>
              <a:pPr marL="285750" indent="-285750">
                <a:buFont typeface="Arial"/>
                <a:buChar char="•"/>
              </a:pPr>
              <a:endParaRPr lang="en-US" sz="2000" dirty="0" smtClean="0"/>
            </a:p>
            <a:p>
              <a:endParaRPr lang="en-US" sz="2000" dirty="0"/>
            </a:p>
            <a:p>
              <a:pPr marL="285750" indent="-285750">
                <a:buFont typeface="Arial"/>
                <a:buChar char="•"/>
              </a:pPr>
              <a:endParaRPr lang="en-US" sz="2000" dirty="0"/>
            </a:p>
            <a:p>
              <a:pPr marL="285750" indent="-285750">
                <a:buFont typeface="Arial"/>
                <a:buChar char="•"/>
              </a:pPr>
              <a:r>
                <a:rPr lang="en-US" sz="2000" dirty="0" smtClean="0"/>
                <a:t>First demo: DSA alphabet concept</a:t>
              </a:r>
            </a:p>
            <a:p>
              <a:pPr marL="285750" indent="-285750">
                <a:buFont typeface="Arial"/>
                <a:buChar char="•"/>
              </a:pPr>
              <a:endParaRPr lang="en-US" sz="2000" dirty="0" smtClean="0"/>
            </a:p>
            <a:p>
              <a:pPr marL="285750" indent="-285750">
                <a:buFont typeface="Arial"/>
                <a:buChar char="•"/>
              </a:pPr>
              <a:endParaRPr lang="en-US" sz="2000" dirty="0"/>
            </a:p>
          </p:txBody>
        </p:sp>
        <p:grpSp>
          <p:nvGrpSpPr>
            <p:cNvPr id="5" name="Group 31"/>
            <p:cNvGrpSpPr>
              <a:grpSpLocks noChangeAspect="1"/>
            </p:cNvGrpSpPr>
            <p:nvPr/>
          </p:nvGrpSpPr>
          <p:grpSpPr bwMode="auto">
            <a:xfrm>
              <a:off x="1692622" y="2087180"/>
              <a:ext cx="3330124" cy="915988"/>
              <a:chOff x="504825" y="2032000"/>
              <a:chExt cx="3895725" cy="1071563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0000"/>
              </a:blip>
              <a:srcRect/>
              <a:stretch>
                <a:fillRect/>
              </a:stretch>
            </p:blipFill>
            <p:spPr bwMode="auto">
              <a:xfrm>
                <a:off x="504825" y="2146300"/>
                <a:ext cx="815975" cy="84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0000"/>
              </a:blip>
              <a:srcRect/>
              <a:stretch>
                <a:fillRect/>
              </a:stretch>
            </p:blipFill>
            <p:spPr bwMode="auto">
              <a:xfrm>
                <a:off x="1403350" y="2054225"/>
                <a:ext cx="835025" cy="998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10000"/>
              </a:blip>
              <a:srcRect/>
              <a:stretch>
                <a:fillRect/>
              </a:stretch>
            </p:blipFill>
            <p:spPr bwMode="auto">
              <a:xfrm>
                <a:off x="2300288" y="2032000"/>
                <a:ext cx="996950" cy="1071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8"/>
              <p:cNvPicPr>
                <a:picLocks noChangeAspect="1"/>
              </p:cNvPicPr>
              <p:nvPr/>
            </p:nvPicPr>
            <p:blipFill>
              <a:blip r:embed="rId6" cstate="screen">
                <a:lum bright="10000"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26311" t="15240" r="50134" b="54210"/>
              <a:stretch>
                <a:fillRect/>
              </a:stretch>
            </p:blipFill>
            <p:spPr bwMode="auto">
              <a:xfrm>
                <a:off x="3386138" y="2033588"/>
                <a:ext cx="1014412" cy="1069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4032250" y="3052763"/>
                <a:ext cx="252413" cy="0"/>
              </a:xfrm>
              <a:prstGeom prst="line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4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2928938" y="3043238"/>
                <a:ext cx="250825" cy="0"/>
              </a:xfrm>
              <a:prstGeom prst="line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5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1914525" y="2989263"/>
                <a:ext cx="252413" cy="0"/>
              </a:xfrm>
              <a:prstGeom prst="line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16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1000125" y="2947988"/>
                <a:ext cx="250825" cy="0"/>
              </a:xfrm>
              <a:prstGeom prst="line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2" name="TextBox 1"/>
            <p:cNvSpPr txBox="1"/>
            <p:nvPr/>
          </p:nvSpPr>
          <p:spPr>
            <a:xfrm>
              <a:off x="5111356" y="2726169"/>
              <a:ext cx="14335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Scale bar: 100 nm</a:t>
              </a:r>
              <a:endParaRPr lang="en-US" sz="1200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379" t="70937"/>
            <a:stretch/>
          </p:blipFill>
          <p:spPr bwMode="auto">
            <a:xfrm>
              <a:off x="1309863" y="5633988"/>
              <a:ext cx="4567895" cy="6730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382984" y="3753237"/>
            <a:ext cx="6546292" cy="1388610"/>
            <a:chOff x="842180" y="3619082"/>
            <a:chExt cx="7550989" cy="1601728"/>
          </a:xfrm>
        </p:grpSpPr>
        <p:grpSp>
          <p:nvGrpSpPr>
            <p:cNvPr id="19" name="Group 9"/>
            <p:cNvGrpSpPr>
              <a:grpSpLocks noChangeAspect="1"/>
            </p:cNvGrpSpPr>
            <p:nvPr/>
          </p:nvGrpSpPr>
          <p:grpSpPr bwMode="auto">
            <a:xfrm>
              <a:off x="842180" y="3630936"/>
              <a:ext cx="1996296" cy="1376756"/>
              <a:chOff x="6595110" y="3360420"/>
              <a:chExt cx="1706880" cy="1202849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5110" y="3360420"/>
                <a:ext cx="1691640" cy="12028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FF0000"/>
                    </a:solidFill>
                    <a:prstDash val="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5260" y="4354830"/>
                <a:ext cx="506730" cy="208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FF0000"/>
                    </a:solidFill>
                    <a:prstDash val="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2" name="Right Arrow 21"/>
            <p:cNvSpPr/>
            <p:nvPr/>
          </p:nvSpPr>
          <p:spPr bwMode="auto">
            <a:xfrm>
              <a:off x="3046094" y="3873188"/>
              <a:ext cx="668421" cy="484632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3973569" y="3619082"/>
              <a:ext cx="4419600" cy="1601728"/>
              <a:chOff x="4075178" y="4038599"/>
              <a:chExt cx="4854646" cy="1759395"/>
            </a:xfrm>
          </p:grpSpPr>
          <p:grpSp>
            <p:nvGrpSpPr>
              <p:cNvPr id="24" name="Group 23"/>
              <p:cNvGrpSpPr>
                <a:grpSpLocks noChangeAspect="1"/>
              </p:cNvGrpSpPr>
              <p:nvPr/>
            </p:nvGrpSpPr>
            <p:grpSpPr>
              <a:xfrm>
                <a:off x="4081106" y="4038600"/>
                <a:ext cx="1633894" cy="1746376"/>
                <a:chOff x="3480857" y="4038599"/>
                <a:chExt cx="1993315" cy="2130539"/>
              </a:xfrm>
            </p:grpSpPr>
            <p:grpSp>
              <p:nvGrpSpPr>
                <p:cNvPr id="41" name="Group 40"/>
                <p:cNvGrpSpPr>
                  <a:grpSpLocks noChangeAspect="1"/>
                </p:cNvGrpSpPr>
                <p:nvPr/>
              </p:nvGrpSpPr>
              <p:grpSpPr>
                <a:xfrm>
                  <a:off x="3480857" y="4038599"/>
                  <a:ext cx="1993315" cy="1673321"/>
                  <a:chOff x="4330454" y="612453"/>
                  <a:chExt cx="2924098" cy="1673321"/>
                </a:xfrm>
              </p:grpSpPr>
              <p:pic>
                <p:nvPicPr>
                  <p:cNvPr id="44" name="Picture 77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BEBA8EAE-BF5A-486C-A8C5-ECC9F3942E4B}">
                        <a14:imgProps xmlns:a14="http://schemas.microsoft.com/office/drawing/2010/main" xmlns="">
                          <a14:imgLayer r:embed="rId11">
                            <a14:imgEffect>
                              <a14:brightnessContrast bright="-1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14907" t="16003" r="9811" b="19771"/>
                  <a:stretch/>
                </p:blipFill>
                <p:spPr bwMode="auto">
                  <a:xfrm>
                    <a:off x="4330454" y="612453"/>
                    <a:ext cx="2924098" cy="16733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45" name="Straight Connector 44"/>
                  <p:cNvCxnSpPr/>
                  <p:nvPr/>
                </p:nvCxnSpPr>
                <p:spPr bwMode="auto">
                  <a:xfrm>
                    <a:off x="5890838" y="2192813"/>
                    <a:ext cx="639292" cy="0"/>
                  </a:xfrm>
                  <a:prstGeom prst="line">
                    <a:avLst/>
                  </a:prstGeom>
                  <a:ln w="28575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3927384" y="5718561"/>
                  <a:ext cx="1254216" cy="450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14 nm</a:t>
                  </a:r>
                  <a:endParaRPr lang="en-US" sz="1600" b="1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373403" y="5303294"/>
                  <a:ext cx="799304" cy="3191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bg1"/>
                      </a:solidFill>
                      <a:latin typeface="Arial"/>
                      <a:cs typeface="Arial"/>
                    </a:rPr>
                    <a:t>200 nm</a:t>
                  </a:r>
                  <a:endParaRPr lang="en-US" sz="1100" dirty="0">
                    <a:solidFill>
                      <a:schemeClr val="bg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>
                <a:off x="5714999" y="4038599"/>
                <a:ext cx="1600200" cy="1746374"/>
                <a:chOff x="5714998" y="4038600"/>
                <a:chExt cx="1952208" cy="2130537"/>
              </a:xfrm>
            </p:grpSpPr>
            <p:grpSp>
              <p:nvGrpSpPr>
                <p:cNvPr id="36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5714998" y="4038600"/>
                  <a:ext cx="1952208" cy="1693860"/>
                  <a:chOff x="1872548" y="1676351"/>
                  <a:chExt cx="4743972" cy="4118555"/>
                </a:xfrm>
              </p:grpSpPr>
              <p:pic>
                <p:nvPicPr>
                  <p:cNvPr id="39" name="Picture 17"/>
                  <p:cNvPicPr>
                    <a:picLocks noChangeAspect="1"/>
                  </p:cNvPicPr>
                  <p:nvPr/>
                </p:nvPicPr>
                <p:blipFill rotWithShape="1">
                  <a:blip r:embed="rId12" cstate="screen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 b="-695"/>
                  <a:stretch/>
                </p:blipFill>
                <p:spPr bwMode="auto">
                  <a:xfrm>
                    <a:off x="1872548" y="1676351"/>
                    <a:ext cx="4743972" cy="41185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40" name="Straight Connector 18"/>
                  <p:cNvCxnSpPr/>
                  <p:nvPr/>
                </p:nvCxnSpPr>
                <p:spPr>
                  <a:xfrm>
                    <a:off x="4564662" y="5503210"/>
                    <a:ext cx="1371355" cy="0"/>
                  </a:xfrm>
                  <a:prstGeom prst="line">
                    <a:avLst/>
                  </a:prstGeom>
                  <a:ln w="28575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7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6232412" y="5718560"/>
                  <a:ext cx="1311388" cy="450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11 nm</a:t>
                  </a:r>
                  <a:endParaRPr lang="en-US" sz="1600" b="1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681980" y="5299800"/>
                  <a:ext cx="799304" cy="3191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bg1"/>
                      </a:solidFill>
                      <a:latin typeface="Arial"/>
                      <a:cs typeface="Arial"/>
                    </a:rPr>
                    <a:t>200 nm</a:t>
                  </a:r>
                  <a:endParaRPr lang="en-US" sz="1100" dirty="0">
                    <a:solidFill>
                      <a:schemeClr val="bg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>
                <a:off x="7315199" y="4038600"/>
                <a:ext cx="1614625" cy="1759394"/>
                <a:chOff x="7987581" y="4022717"/>
                <a:chExt cx="1969806" cy="2146421"/>
              </a:xfrm>
            </p:grpSpPr>
            <p:sp>
              <p:nvSpPr>
                <p:cNvPr id="31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8599738" y="5718561"/>
                  <a:ext cx="1230062" cy="450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7 nm</a:t>
                  </a:r>
                  <a:endParaRPr lang="en-US" sz="1600" b="1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grpSp>
              <p:nvGrpSpPr>
                <p:cNvPr id="32" name="Group 55"/>
                <p:cNvGrpSpPr>
                  <a:grpSpLocks noChangeAspect="1"/>
                </p:cNvGrpSpPr>
                <p:nvPr/>
              </p:nvGrpSpPr>
              <p:grpSpPr bwMode="auto">
                <a:xfrm>
                  <a:off x="7987581" y="4022717"/>
                  <a:ext cx="1969806" cy="1673321"/>
                  <a:chOff x="1418218" y="3442869"/>
                  <a:chExt cx="3074243" cy="2611212"/>
                </a:xfrm>
              </p:grpSpPr>
              <p:pic>
                <p:nvPicPr>
                  <p:cNvPr id="34" name="Picture 56"/>
                  <p:cNvPicPr>
                    <a:picLocks noChangeAspect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1418218" y="3442869"/>
                    <a:ext cx="3074243" cy="2611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35" name="Straight Connector 57"/>
                  <p:cNvCxnSpPr/>
                  <p:nvPr/>
                </p:nvCxnSpPr>
                <p:spPr>
                  <a:xfrm>
                    <a:off x="2854811" y="5896700"/>
                    <a:ext cx="1143958" cy="0"/>
                  </a:xfrm>
                  <a:prstGeom prst="line">
                    <a:avLst/>
                  </a:prstGeom>
                  <a:ln w="28575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8917204" y="5303294"/>
                  <a:ext cx="799303" cy="3191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bg1"/>
                      </a:solidFill>
                      <a:latin typeface="Arial"/>
                      <a:cs typeface="Arial"/>
                    </a:rPr>
                    <a:t>200 nm</a:t>
                  </a:r>
                  <a:endParaRPr lang="en-US" sz="1100" dirty="0">
                    <a:solidFill>
                      <a:schemeClr val="bg1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 bwMode="auto">
              <a:xfrm>
                <a:off x="4075178" y="4038600"/>
                <a:ext cx="4840222" cy="13716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 bwMode="auto">
              <a:xfrm>
                <a:off x="7315200" y="4038600"/>
                <a:ext cx="0" cy="1371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5715000" y="4038600"/>
                <a:ext cx="0" cy="1371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xmlns="" val="242911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310196" y="504407"/>
            <a:ext cx="8603741" cy="5981376"/>
            <a:chOff x="262270" y="342242"/>
            <a:chExt cx="8651545" cy="6014610"/>
          </a:xfrm>
        </p:grpSpPr>
        <p:sp>
          <p:nvSpPr>
            <p:cNvPr id="4" name="圆角矩形 6"/>
            <p:cNvSpPr>
              <a:spLocks noChangeArrowheads="1"/>
            </p:cNvSpPr>
            <p:nvPr/>
          </p:nvSpPr>
          <p:spPr bwMode="auto">
            <a:xfrm>
              <a:off x="2971800" y="1866240"/>
              <a:ext cx="1143000" cy="9144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28575">
              <a:solidFill>
                <a:srgbClr val="C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wrap="none" lIns="91418" tIns="45709" rIns="91418" bIns="45709" anchor="ctr"/>
            <a:lstStyle/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DSA</a:t>
              </a:r>
            </a:p>
          </p:txBody>
        </p:sp>
        <p:pic>
          <p:nvPicPr>
            <p:cNvPr id="5" name="Picture 1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57200" y="342242"/>
              <a:ext cx="1372096" cy="1386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2286000" y="342242"/>
              <a:ext cx="1372096" cy="1386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ight Arrow 6"/>
            <p:cNvSpPr/>
            <p:nvPr/>
          </p:nvSpPr>
          <p:spPr bwMode="auto">
            <a:xfrm>
              <a:off x="1981200" y="875640"/>
              <a:ext cx="240792" cy="152400"/>
            </a:xfrm>
            <a:prstGeom prst="rightArrow">
              <a:avLst/>
            </a:prstGeom>
            <a:solidFill>
              <a:srgbClr val="2086F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8" tIns="45709" rIns="91418" bIns="4570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endParaRPr lang="en-US" sz="2400">
                <a:latin typeface="Arial" charset="0"/>
              </a:endParaRPr>
            </a:p>
          </p:txBody>
        </p:sp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457200" y="1866242"/>
              <a:ext cx="2133600" cy="685801"/>
              <a:chOff x="1538413" y="1510146"/>
              <a:chExt cx="2612571" cy="1080652"/>
            </a:xfrm>
          </p:grpSpPr>
          <p:grpSp>
            <p:nvGrpSpPr>
              <p:cNvPr id="9" name="Group 77"/>
              <p:cNvGrpSpPr>
                <a:grpSpLocks/>
              </p:cNvGrpSpPr>
              <p:nvPr/>
            </p:nvGrpSpPr>
            <p:grpSpPr bwMode="auto">
              <a:xfrm>
                <a:off x="1538413" y="1510146"/>
                <a:ext cx="2612571" cy="1080652"/>
                <a:chOff x="1394736" y="1039093"/>
                <a:chExt cx="2838460" cy="124690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" name="Rounded Rectangle 76"/>
                <p:cNvSpPr>
                  <a:spLocks noChangeArrowheads="1"/>
                </p:cNvSpPr>
                <p:nvPr/>
              </p:nvSpPr>
              <p:spPr bwMode="auto">
                <a:xfrm>
                  <a:off x="1394736" y="1039093"/>
                  <a:ext cx="2838460" cy="1246907"/>
                </a:xfrm>
                <a:prstGeom prst="roundRect">
                  <a:avLst>
                    <a:gd name="adj" fmla="val 16667"/>
                  </a:avLst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TW" altLang="en-US">
                    <a:latin typeface="Arial"/>
                    <a:cs typeface="Arial"/>
                  </a:endParaRPr>
                </a:p>
              </p:txBody>
            </p:sp>
            <p:grpSp>
              <p:nvGrpSpPr>
                <p:cNvPr id="12" name="Group 129"/>
                <p:cNvGrpSpPr>
                  <a:grpSpLocks/>
                </p:cNvGrpSpPr>
                <p:nvPr/>
              </p:nvGrpSpPr>
              <p:grpSpPr bwMode="auto">
                <a:xfrm>
                  <a:off x="1597481" y="1593275"/>
                  <a:ext cx="2331593" cy="415631"/>
                  <a:chOff x="2868068" y="2415049"/>
                  <a:chExt cx="1197711" cy="430342"/>
                </a:xfrm>
                <a:grpFill/>
              </p:grpSpPr>
              <p:sp>
                <p:nvSpPr>
                  <p:cNvPr id="13" name="Freeform 12"/>
                  <p:cNvSpPr/>
                  <p:nvPr/>
                </p:nvSpPr>
                <p:spPr>
                  <a:xfrm>
                    <a:off x="2868068" y="2415049"/>
                    <a:ext cx="637012" cy="430342"/>
                  </a:xfrm>
                  <a:custGeom>
                    <a:avLst/>
                    <a:gdLst>
                      <a:gd name="connsiteX0" fmla="*/ 0 w 517161"/>
                      <a:gd name="connsiteY0" fmla="*/ 404734 h 404734"/>
                      <a:gd name="connsiteX1" fmla="*/ 82446 w 517161"/>
                      <a:gd name="connsiteY1" fmla="*/ 194872 h 404734"/>
                      <a:gd name="connsiteX2" fmla="*/ 172387 w 517161"/>
                      <a:gd name="connsiteY2" fmla="*/ 299803 h 404734"/>
                      <a:gd name="connsiteX3" fmla="*/ 232347 w 517161"/>
                      <a:gd name="connsiteY3" fmla="*/ 164892 h 404734"/>
                      <a:gd name="connsiteX4" fmla="*/ 269823 w 517161"/>
                      <a:gd name="connsiteY4" fmla="*/ 172387 h 404734"/>
                      <a:gd name="connsiteX5" fmla="*/ 292308 w 517161"/>
                      <a:gd name="connsiteY5" fmla="*/ 284813 h 404734"/>
                      <a:gd name="connsiteX6" fmla="*/ 359764 w 517161"/>
                      <a:gd name="connsiteY6" fmla="*/ 269823 h 404734"/>
                      <a:gd name="connsiteX7" fmla="*/ 397239 w 517161"/>
                      <a:gd name="connsiteY7" fmla="*/ 37475 h 404734"/>
                      <a:gd name="connsiteX8" fmla="*/ 517161 w 517161"/>
                      <a:gd name="connsiteY8" fmla="*/ 44970 h 404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7161" h="404734">
                        <a:moveTo>
                          <a:pt x="0" y="404734"/>
                        </a:moveTo>
                        <a:cubicBezTo>
                          <a:pt x="26857" y="308547"/>
                          <a:pt x="53715" y="212360"/>
                          <a:pt x="82446" y="194872"/>
                        </a:cubicBezTo>
                        <a:cubicBezTo>
                          <a:pt x="111177" y="177384"/>
                          <a:pt x="147404" y="304800"/>
                          <a:pt x="172387" y="299803"/>
                        </a:cubicBezTo>
                        <a:cubicBezTo>
                          <a:pt x="197370" y="294806"/>
                          <a:pt x="216108" y="186128"/>
                          <a:pt x="232347" y="164892"/>
                        </a:cubicBezTo>
                        <a:cubicBezTo>
                          <a:pt x="248586" y="143656"/>
                          <a:pt x="259830" y="152400"/>
                          <a:pt x="269823" y="172387"/>
                        </a:cubicBezTo>
                        <a:cubicBezTo>
                          <a:pt x="279817" y="192374"/>
                          <a:pt x="277318" y="268574"/>
                          <a:pt x="292308" y="284813"/>
                        </a:cubicBezTo>
                        <a:cubicBezTo>
                          <a:pt x="307298" y="301052"/>
                          <a:pt x="342276" y="311046"/>
                          <a:pt x="359764" y="269823"/>
                        </a:cubicBezTo>
                        <a:cubicBezTo>
                          <a:pt x="377253" y="228600"/>
                          <a:pt x="371006" y="74950"/>
                          <a:pt x="397239" y="37475"/>
                        </a:cubicBezTo>
                        <a:cubicBezTo>
                          <a:pt x="423472" y="0"/>
                          <a:pt x="440961" y="37475"/>
                          <a:pt x="517161" y="44970"/>
                        </a:cubicBezTo>
                      </a:path>
                    </a:pathLst>
                  </a:custGeom>
                  <a:grpFill/>
                  <a:ln w="412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eaLnBrk="0" hangingPunct="0">
                      <a:defRPr/>
                    </a:pPr>
                    <a:endParaRPr lang="zh-TW" alt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4" name="Freeform 13"/>
                  <p:cNvSpPr/>
                  <p:nvPr/>
                </p:nvSpPr>
                <p:spPr>
                  <a:xfrm>
                    <a:off x="3479775" y="2446276"/>
                    <a:ext cx="586004" cy="399115"/>
                  </a:xfrm>
                  <a:custGeom>
                    <a:avLst/>
                    <a:gdLst>
                      <a:gd name="connsiteX0" fmla="*/ 0 w 757004"/>
                      <a:gd name="connsiteY0" fmla="*/ 28730 h 485930"/>
                      <a:gd name="connsiteX1" fmla="*/ 142407 w 757004"/>
                      <a:gd name="connsiteY1" fmla="*/ 51216 h 485930"/>
                      <a:gd name="connsiteX2" fmla="*/ 262328 w 757004"/>
                      <a:gd name="connsiteY2" fmla="*/ 336029 h 485930"/>
                      <a:gd name="connsiteX3" fmla="*/ 157397 w 757004"/>
                      <a:gd name="connsiteY3" fmla="*/ 358514 h 485930"/>
                      <a:gd name="connsiteX4" fmla="*/ 194873 w 757004"/>
                      <a:gd name="connsiteY4" fmla="*/ 283563 h 485930"/>
                      <a:gd name="connsiteX5" fmla="*/ 307299 w 757004"/>
                      <a:gd name="connsiteY5" fmla="*/ 336029 h 485930"/>
                      <a:gd name="connsiteX6" fmla="*/ 352269 w 757004"/>
                      <a:gd name="connsiteY6" fmla="*/ 433465 h 485930"/>
                      <a:gd name="connsiteX7" fmla="*/ 479686 w 757004"/>
                      <a:gd name="connsiteY7" fmla="*/ 440960 h 485930"/>
                      <a:gd name="connsiteX8" fmla="*/ 547141 w 757004"/>
                      <a:gd name="connsiteY8" fmla="*/ 410980 h 485930"/>
                      <a:gd name="connsiteX9" fmla="*/ 644577 w 757004"/>
                      <a:gd name="connsiteY9" fmla="*/ 395989 h 485930"/>
                      <a:gd name="connsiteX10" fmla="*/ 757004 w 757004"/>
                      <a:gd name="connsiteY10" fmla="*/ 485930 h 485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57004" h="485930">
                        <a:moveTo>
                          <a:pt x="0" y="28730"/>
                        </a:moveTo>
                        <a:cubicBezTo>
                          <a:pt x="49343" y="14365"/>
                          <a:pt x="98686" y="0"/>
                          <a:pt x="142407" y="51216"/>
                        </a:cubicBezTo>
                        <a:cubicBezTo>
                          <a:pt x="186128" y="102432"/>
                          <a:pt x="259830" y="284813"/>
                          <a:pt x="262328" y="336029"/>
                        </a:cubicBezTo>
                        <a:cubicBezTo>
                          <a:pt x="264826" y="387245"/>
                          <a:pt x="168639" y="367258"/>
                          <a:pt x="157397" y="358514"/>
                        </a:cubicBezTo>
                        <a:cubicBezTo>
                          <a:pt x="146155" y="349770"/>
                          <a:pt x="169889" y="287310"/>
                          <a:pt x="194873" y="283563"/>
                        </a:cubicBezTo>
                        <a:cubicBezTo>
                          <a:pt x="219857" y="279816"/>
                          <a:pt x="281066" y="311045"/>
                          <a:pt x="307299" y="336029"/>
                        </a:cubicBezTo>
                        <a:cubicBezTo>
                          <a:pt x="333532" y="361013"/>
                          <a:pt x="323538" y="415977"/>
                          <a:pt x="352269" y="433465"/>
                        </a:cubicBezTo>
                        <a:cubicBezTo>
                          <a:pt x="381000" y="450953"/>
                          <a:pt x="447207" y="444707"/>
                          <a:pt x="479686" y="440960"/>
                        </a:cubicBezTo>
                        <a:cubicBezTo>
                          <a:pt x="512165" y="437213"/>
                          <a:pt x="519659" y="418475"/>
                          <a:pt x="547141" y="410980"/>
                        </a:cubicBezTo>
                        <a:cubicBezTo>
                          <a:pt x="574623" y="403485"/>
                          <a:pt x="609600" y="383497"/>
                          <a:pt x="644577" y="395989"/>
                        </a:cubicBezTo>
                        <a:cubicBezTo>
                          <a:pt x="679554" y="408481"/>
                          <a:pt x="718279" y="447205"/>
                          <a:pt x="757004" y="485930"/>
                        </a:cubicBezTo>
                      </a:path>
                    </a:pathLst>
                  </a:custGeom>
                  <a:grpFill/>
                  <a:ln w="4127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eaLnBrk="0" hangingPunct="0">
                      <a:defRPr/>
                    </a:pPr>
                    <a:endParaRPr lang="zh-TW" altLang="en-US" dirty="0">
                      <a:latin typeface="Arial"/>
                      <a:cs typeface="Arial"/>
                    </a:endParaRPr>
                  </a:p>
                </p:txBody>
              </p:sp>
            </p:grpSp>
          </p:grpSp>
          <p:sp>
            <p:nvSpPr>
              <p:cNvPr id="10" name="TextBox 78"/>
              <p:cNvSpPr txBox="1">
                <a:spLocks noChangeArrowheads="1"/>
              </p:cNvSpPr>
              <p:nvPr/>
            </p:nvSpPr>
            <p:spPr bwMode="auto">
              <a:xfrm>
                <a:off x="2134743" y="1579377"/>
                <a:ext cx="1549709" cy="290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200" b="1" dirty="0">
                    <a:latin typeface="Arial"/>
                    <a:ea typeface="宋体" pitchFamily="2" charset="-122"/>
                    <a:cs typeface="Arial"/>
                  </a:rPr>
                  <a:t>Block Copolymer</a:t>
                </a:r>
              </a:p>
            </p:txBody>
          </p:sp>
        </p:grpSp>
        <p:sp>
          <p:nvSpPr>
            <p:cNvPr id="15" name="圆角矩形 6"/>
            <p:cNvSpPr>
              <a:spLocks noChangeArrowheads="1"/>
            </p:cNvSpPr>
            <p:nvPr/>
          </p:nvSpPr>
          <p:spPr bwMode="auto">
            <a:xfrm>
              <a:off x="4629191" y="1866240"/>
              <a:ext cx="1828800" cy="9144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28575">
              <a:solidFill>
                <a:srgbClr val="C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wrap="none" lIns="91418" tIns="45709" rIns="91418" bIns="45709" anchor="ctr"/>
            <a:lstStyle/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Aperiodic DSA </a:t>
              </a:r>
            </a:p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pattern</a:t>
              </a:r>
            </a:p>
          </p:txBody>
        </p:sp>
        <p:pic>
          <p:nvPicPr>
            <p:cNvPr id="16" name="Picture 14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-5724"/>
            <a:stretch/>
          </p:blipFill>
          <p:spPr bwMode="auto">
            <a:xfrm>
              <a:off x="6553202" y="342242"/>
              <a:ext cx="2360613" cy="1811337"/>
            </a:xfrm>
            <a:prstGeom prst="rect">
              <a:avLst/>
            </a:prstGeom>
            <a:noFill/>
            <a:ln w="9525">
              <a:solidFill>
                <a:srgbClr val="9999FF"/>
              </a:solidFill>
              <a:miter lim="800000"/>
              <a:headEnd/>
              <a:tailEnd/>
            </a:ln>
          </p:spPr>
        </p:pic>
        <p:grpSp>
          <p:nvGrpSpPr>
            <p:cNvPr id="17" name="Group 2"/>
            <p:cNvGrpSpPr>
              <a:grpSpLocks noChangeAspect="1"/>
            </p:cNvGrpSpPr>
            <p:nvPr/>
          </p:nvGrpSpPr>
          <p:grpSpPr bwMode="auto">
            <a:xfrm>
              <a:off x="5029200" y="799442"/>
              <a:ext cx="1295400" cy="721917"/>
              <a:chOff x="5867400" y="1865045"/>
              <a:chExt cx="2255838" cy="1257568"/>
            </a:xfrm>
          </p:grpSpPr>
          <p:sp>
            <p:nvSpPr>
              <p:cNvPr id="18" name="Parallelogram 17"/>
              <p:cNvSpPr/>
              <p:nvPr/>
            </p:nvSpPr>
            <p:spPr bwMode="auto">
              <a:xfrm>
                <a:off x="6180305" y="2185796"/>
                <a:ext cx="1617523" cy="684375"/>
              </a:xfrm>
              <a:prstGeom prst="parallelogram">
                <a:avLst>
                  <a:gd name="adj" fmla="val 115415"/>
                </a:avLst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5869182" y="2624049"/>
                <a:ext cx="322234" cy="39696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989860" y="2624049"/>
                <a:ext cx="323822" cy="39696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5869182" y="2870170"/>
                <a:ext cx="1444501" cy="25247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22" name="Parallelogram 21"/>
              <p:cNvSpPr/>
              <p:nvPr/>
            </p:nvSpPr>
            <p:spPr bwMode="auto">
              <a:xfrm>
                <a:off x="5878706" y="1939676"/>
                <a:ext cx="1111154" cy="684374"/>
              </a:xfrm>
              <a:prstGeom prst="parallelogram">
                <a:avLst>
                  <a:gd name="adj" fmla="val 113998"/>
                </a:avLst>
              </a:prstGeom>
              <a:solidFill>
                <a:schemeClr val="bg1">
                  <a:lumMod val="7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Parallelogram 22"/>
              <p:cNvSpPr/>
              <p:nvPr/>
            </p:nvSpPr>
            <p:spPr bwMode="auto">
              <a:xfrm rot="5400000" flipH="1">
                <a:off x="7121421" y="2131938"/>
                <a:ext cx="1182966" cy="798443"/>
              </a:xfrm>
              <a:prstGeom prst="parallelogram">
                <a:avLst>
                  <a:gd name="adj" fmla="val 85798"/>
                </a:avLst>
              </a:prstGeom>
              <a:solidFill>
                <a:schemeClr val="bg1">
                  <a:lumMod val="6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" name="Parallelogram 23"/>
              <p:cNvSpPr/>
              <p:nvPr/>
            </p:nvSpPr>
            <p:spPr bwMode="auto">
              <a:xfrm rot="5400000" flipH="1">
                <a:off x="6125391" y="2005701"/>
                <a:ext cx="930495" cy="798444"/>
              </a:xfrm>
              <a:prstGeom prst="parallelogram">
                <a:avLst>
                  <a:gd name="adj" fmla="val 85798"/>
                </a:avLst>
              </a:prstGeom>
              <a:solidFill>
                <a:schemeClr val="bg1">
                  <a:lumMod val="6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" name="Rectangle 135"/>
              <p:cNvSpPr>
                <a:spLocks noChangeArrowheads="1"/>
              </p:cNvSpPr>
              <p:nvPr/>
            </p:nvSpPr>
            <p:spPr bwMode="auto">
              <a:xfrm flipV="1">
                <a:off x="6178717" y="2624049"/>
                <a:ext cx="817493" cy="246121"/>
              </a:xfrm>
              <a:prstGeom prst="rect">
                <a:avLst/>
              </a:prstGeom>
              <a:solidFill>
                <a:srgbClr val="AEB8FD">
                  <a:alpha val="79999"/>
                </a:srgbClr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867633" y="2362050"/>
                <a:ext cx="328585" cy="238181"/>
              </a:xfrm>
              <a:prstGeom prst="ellipse">
                <a:avLst/>
              </a:prstGeom>
              <a:solidFill>
                <a:srgbClr val="2CB2AF">
                  <a:alpha val="8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27" name="Rectangle 148"/>
              <p:cNvSpPr>
                <a:spLocks noChangeArrowheads="1"/>
              </p:cNvSpPr>
              <p:nvPr/>
            </p:nvSpPr>
            <p:spPr bwMode="auto">
              <a:xfrm flipV="1">
                <a:off x="6872396" y="2195323"/>
                <a:ext cx="319060" cy="312812"/>
              </a:xfrm>
              <a:prstGeom prst="rect">
                <a:avLst/>
              </a:prstGeom>
              <a:solidFill>
                <a:srgbClr val="2CB2AF">
                  <a:alpha val="79999"/>
                </a:srgbClr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28" name="Parallelogram 27"/>
              <p:cNvSpPr/>
              <p:nvPr/>
            </p:nvSpPr>
            <p:spPr bwMode="auto">
              <a:xfrm>
                <a:off x="6997797" y="1939676"/>
                <a:ext cx="1114329" cy="684374"/>
              </a:xfrm>
              <a:prstGeom prst="parallelogram">
                <a:avLst>
                  <a:gd name="adj" fmla="val 113998"/>
                </a:avLst>
              </a:prstGeom>
              <a:solidFill>
                <a:schemeClr val="bg1">
                  <a:lumMod val="7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134"/>
              <p:cNvSpPr>
                <a:spLocks noChangeArrowheads="1"/>
              </p:cNvSpPr>
              <p:nvPr/>
            </p:nvSpPr>
            <p:spPr bwMode="auto">
              <a:xfrm flipV="1">
                <a:off x="5867594" y="2555771"/>
                <a:ext cx="1444501" cy="68278"/>
              </a:xfrm>
              <a:prstGeom prst="rect">
                <a:avLst/>
              </a:prstGeom>
              <a:solidFill>
                <a:srgbClr val="AEB8FD">
                  <a:alpha val="79999"/>
                </a:srgbClr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30" name="Parallelogram 29"/>
              <p:cNvSpPr/>
              <p:nvPr/>
            </p:nvSpPr>
            <p:spPr bwMode="auto">
              <a:xfrm rot="5400000" flipH="1">
                <a:off x="7333402" y="1845326"/>
                <a:ext cx="759004" cy="798443"/>
              </a:xfrm>
              <a:prstGeom prst="parallelogram">
                <a:avLst>
                  <a:gd name="adj" fmla="val 9034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" name="Parallelogram 133"/>
              <p:cNvSpPr>
                <a:spLocks noChangeArrowheads="1"/>
              </p:cNvSpPr>
              <p:nvPr/>
            </p:nvSpPr>
            <p:spPr bwMode="auto">
              <a:xfrm>
                <a:off x="5878513" y="1865045"/>
                <a:ext cx="2244725" cy="699561"/>
              </a:xfrm>
              <a:prstGeom prst="parallelogram">
                <a:avLst>
                  <a:gd name="adj" fmla="val 115397"/>
                </a:avLst>
              </a:prstGeom>
              <a:solidFill>
                <a:srgbClr val="E4E7FE">
                  <a:alpha val="50195"/>
                </a:srgbClr>
              </a:solidFill>
              <a:ln w="2857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872396" y="2088936"/>
                <a:ext cx="328584" cy="181018"/>
              </a:xfrm>
              <a:prstGeom prst="ellipse">
                <a:avLst/>
              </a:prstGeom>
              <a:solidFill>
                <a:srgbClr val="2DB6B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424759" y="2428741"/>
                <a:ext cx="328584" cy="23818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4" name="Rectangle 146"/>
              <p:cNvSpPr>
                <a:spLocks noChangeArrowheads="1"/>
              </p:cNvSpPr>
              <p:nvPr/>
            </p:nvSpPr>
            <p:spPr bwMode="auto">
              <a:xfrm flipV="1">
                <a:off x="6434283" y="2555771"/>
                <a:ext cx="320647" cy="314399"/>
              </a:xfrm>
              <a:prstGeom prst="rect">
                <a:avLst/>
              </a:prstGeom>
              <a:solidFill>
                <a:srgbClr val="34CCC8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705600" y="2247242"/>
              <a:ext cx="2115030" cy="578351"/>
              <a:chOff x="381000" y="2590800"/>
              <a:chExt cx="2115030" cy="578351"/>
            </a:xfrm>
          </p:grpSpPr>
          <p:grpSp>
            <p:nvGrpSpPr>
              <p:cNvPr id="36" name="Group 35"/>
              <p:cNvGrpSpPr>
                <a:grpSpLocks/>
              </p:cNvGrpSpPr>
              <p:nvPr/>
            </p:nvGrpSpPr>
            <p:grpSpPr bwMode="auto">
              <a:xfrm>
                <a:off x="381000" y="2590800"/>
                <a:ext cx="1524000" cy="578351"/>
                <a:chOff x="1294052" y="2519378"/>
                <a:chExt cx="1524000" cy="578351"/>
              </a:xfrm>
            </p:grpSpPr>
            <p:pic>
              <p:nvPicPr>
                <p:cNvPr id="3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email">
                  <a:lum bright="10000"/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/>
              </p:blipFill>
              <p:spPr bwMode="auto">
                <a:xfrm>
                  <a:off x="1294052" y="2595578"/>
                  <a:ext cx="407748" cy="4358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email">
                  <a:extLst>
                    <a:ext uri="{BEBA8EAE-BF5A-486C-A8C5-ECC9F3942E4B}">
                      <a14:imgProps xmlns:a14="http://schemas.microsoft.com/office/drawing/2010/main" xmlns="">
                        <a14:imgLayer r:embed="rId8">
                          <a14:imgEffect>
                            <a14:brightnessContrast bright="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/>
              </p:blipFill>
              <p:spPr bwMode="auto">
                <a:xfrm>
                  <a:off x="1831563" y="2519378"/>
                  <a:ext cx="422687" cy="5444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email">
                  <a:lum bright="10000"/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 b="-961"/>
                <a:stretch/>
              </p:blipFill>
              <p:spPr bwMode="auto">
                <a:xfrm>
                  <a:off x="2364467" y="2519378"/>
                  <a:ext cx="453585" cy="5783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7" name="Picture 28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BEBA8EAE-BF5A-486C-A8C5-ECC9F3942E4B}">
                    <a14:imgProps xmlns:a14="http://schemas.microsoft.com/office/drawing/2010/main" xmlns="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1981200" y="2590800"/>
                <a:ext cx="514830" cy="543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" name="圆角矩形 6"/>
            <p:cNvSpPr>
              <a:spLocks noChangeArrowheads="1"/>
            </p:cNvSpPr>
            <p:nvPr/>
          </p:nvSpPr>
          <p:spPr bwMode="auto">
            <a:xfrm>
              <a:off x="2667000" y="3314040"/>
              <a:ext cx="1676400" cy="9144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28575">
              <a:solidFill>
                <a:srgbClr val="C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wrap="none" lIns="91418" tIns="45709" rIns="91418" bIns="45709" anchor="ctr"/>
            <a:lstStyle/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DSA Contact </a:t>
              </a:r>
            </a:p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Patterning</a:t>
              </a:r>
            </a:p>
          </p:txBody>
        </p:sp>
        <p:grpSp>
          <p:nvGrpSpPr>
            <p:cNvPr id="42" name="Group 41"/>
            <p:cNvGrpSpPr>
              <a:grpSpLocks noChangeAspect="1"/>
            </p:cNvGrpSpPr>
            <p:nvPr/>
          </p:nvGrpSpPr>
          <p:grpSpPr>
            <a:xfrm>
              <a:off x="304800" y="4533240"/>
              <a:ext cx="4419600" cy="1601728"/>
              <a:chOff x="4075178" y="4038599"/>
              <a:chExt cx="4854646" cy="1759395"/>
            </a:xfrm>
          </p:grpSpPr>
          <p:grpSp>
            <p:nvGrpSpPr>
              <p:cNvPr id="43" name="Group 42"/>
              <p:cNvGrpSpPr>
                <a:grpSpLocks noChangeAspect="1"/>
              </p:cNvGrpSpPr>
              <p:nvPr/>
            </p:nvGrpSpPr>
            <p:grpSpPr>
              <a:xfrm>
                <a:off x="4081106" y="4038600"/>
                <a:ext cx="1633894" cy="1746376"/>
                <a:chOff x="3480857" y="4038599"/>
                <a:chExt cx="1993315" cy="2130539"/>
              </a:xfrm>
            </p:grpSpPr>
            <p:grpSp>
              <p:nvGrpSpPr>
                <p:cNvPr id="59" name="Group 58"/>
                <p:cNvGrpSpPr>
                  <a:grpSpLocks noChangeAspect="1"/>
                </p:cNvGrpSpPr>
                <p:nvPr/>
              </p:nvGrpSpPr>
              <p:grpSpPr>
                <a:xfrm>
                  <a:off x="3480857" y="4038599"/>
                  <a:ext cx="1993315" cy="1673321"/>
                  <a:chOff x="4330454" y="612453"/>
                  <a:chExt cx="2924098" cy="1673321"/>
                </a:xfrm>
              </p:grpSpPr>
              <p:pic>
                <p:nvPicPr>
                  <p:cNvPr id="62" name="Picture 77"/>
                  <p:cNvPicPr>
                    <a:picLocks noChangeAspect="1"/>
                  </p:cNvPicPr>
                  <p:nvPr/>
                </p:nvPicPr>
                <p:blipFill rotWithShape="1">
                  <a:blip r:embed="rId12" cstate="email">
                    <a:extLst>
                      <a:ext uri="{BEBA8EAE-BF5A-486C-A8C5-ECC9F3942E4B}">
                        <a14:imgProps xmlns:a14="http://schemas.microsoft.com/office/drawing/2010/main" xmlns="">
                          <a14:imgLayer r:embed="rId13">
                            <a14:imgEffect>
                              <a14:brightnessContrast bright="-1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4330454" y="612453"/>
                    <a:ext cx="2924098" cy="16733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63" name="Straight Connector 62"/>
                  <p:cNvCxnSpPr/>
                  <p:nvPr/>
                </p:nvCxnSpPr>
                <p:spPr bwMode="auto">
                  <a:xfrm>
                    <a:off x="5890838" y="2192813"/>
                    <a:ext cx="639292" cy="0"/>
                  </a:xfrm>
                  <a:prstGeom prst="line">
                    <a:avLst/>
                  </a:prstGeom>
                  <a:ln w="28575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3927384" y="5718561"/>
                  <a:ext cx="1254216" cy="450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14 nm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373403" y="5303293"/>
                  <a:ext cx="877984" cy="350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/>
                      </a:solidFill>
                      <a:latin typeface="Arial"/>
                      <a:cs typeface="Arial"/>
                    </a:rPr>
                    <a:t>200 nm</a:t>
                  </a:r>
                </a:p>
              </p:txBody>
            </p:sp>
          </p:grpSp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5714999" y="4038599"/>
                <a:ext cx="1600200" cy="1746374"/>
                <a:chOff x="5714998" y="4038600"/>
                <a:chExt cx="1952208" cy="2130537"/>
              </a:xfrm>
            </p:grpSpPr>
            <p:grpSp>
              <p:nvGrpSpPr>
                <p:cNvPr id="54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5714998" y="4038600"/>
                  <a:ext cx="1952208" cy="1693860"/>
                  <a:chOff x="1872548" y="1676351"/>
                  <a:chExt cx="4743972" cy="4118555"/>
                </a:xfrm>
              </p:grpSpPr>
              <p:pic>
                <p:nvPicPr>
                  <p:cNvPr id="57" name="Picture 17"/>
                  <p:cNvPicPr>
                    <a:picLocks noChangeAspect="1"/>
                  </p:cNvPicPr>
                  <p:nvPr/>
                </p:nvPicPr>
                <p:blipFill rotWithShape="1">
                  <a:blip r:embed="rId14" cstate="email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 b="-695"/>
                  <a:stretch/>
                </p:blipFill>
                <p:spPr bwMode="auto">
                  <a:xfrm>
                    <a:off x="1872548" y="1676351"/>
                    <a:ext cx="4743972" cy="41185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58" name="Straight Connector 18"/>
                  <p:cNvCxnSpPr/>
                  <p:nvPr/>
                </p:nvCxnSpPr>
                <p:spPr>
                  <a:xfrm>
                    <a:off x="4564662" y="5503210"/>
                    <a:ext cx="1371355" cy="0"/>
                  </a:xfrm>
                  <a:prstGeom prst="line">
                    <a:avLst/>
                  </a:prstGeom>
                  <a:ln w="28575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6232412" y="5718560"/>
                  <a:ext cx="1311388" cy="450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11 nm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6681979" y="5299800"/>
                  <a:ext cx="877984" cy="350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/>
                      </a:solidFill>
                      <a:latin typeface="Arial"/>
                      <a:cs typeface="Arial"/>
                    </a:rPr>
                    <a:t>200 nm</a:t>
                  </a:r>
                </a:p>
              </p:txBody>
            </p:sp>
          </p:grpSp>
          <p:grpSp>
            <p:nvGrpSpPr>
              <p:cNvPr id="45" name="Group 44"/>
              <p:cNvGrpSpPr>
                <a:grpSpLocks noChangeAspect="1"/>
              </p:cNvGrpSpPr>
              <p:nvPr/>
            </p:nvGrpSpPr>
            <p:grpSpPr>
              <a:xfrm>
                <a:off x="7315199" y="4038600"/>
                <a:ext cx="1614625" cy="1759394"/>
                <a:chOff x="7987581" y="4022717"/>
                <a:chExt cx="1969806" cy="2146421"/>
              </a:xfrm>
            </p:grpSpPr>
            <p:sp>
              <p:nvSpPr>
                <p:cNvPr id="49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8599738" y="5718561"/>
                  <a:ext cx="1230062" cy="450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7 nm</a:t>
                  </a:r>
                </a:p>
              </p:txBody>
            </p:sp>
            <p:grpSp>
              <p:nvGrpSpPr>
                <p:cNvPr id="50" name="Group 55"/>
                <p:cNvGrpSpPr>
                  <a:grpSpLocks noChangeAspect="1"/>
                </p:cNvGrpSpPr>
                <p:nvPr/>
              </p:nvGrpSpPr>
              <p:grpSpPr bwMode="auto">
                <a:xfrm>
                  <a:off x="7987581" y="4022717"/>
                  <a:ext cx="1969806" cy="1673321"/>
                  <a:chOff x="1418218" y="3442869"/>
                  <a:chExt cx="3074243" cy="2611212"/>
                </a:xfrm>
              </p:grpSpPr>
              <p:pic>
                <p:nvPicPr>
                  <p:cNvPr id="52" name="Picture 56"/>
                  <p:cNvPicPr>
                    <a:picLocks noChangeAspect="1"/>
                  </p:cNvPicPr>
                  <p:nvPr/>
                </p:nvPicPr>
                <p:blipFill>
                  <a:blip r:embed="rId15" cstate="email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18218" y="3442869"/>
                    <a:ext cx="3074243" cy="2611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53" name="Straight Connector 57"/>
                  <p:cNvCxnSpPr/>
                  <p:nvPr/>
                </p:nvCxnSpPr>
                <p:spPr>
                  <a:xfrm>
                    <a:off x="2854811" y="5896700"/>
                    <a:ext cx="1143958" cy="0"/>
                  </a:xfrm>
                  <a:prstGeom prst="line">
                    <a:avLst/>
                  </a:prstGeom>
                  <a:ln w="28575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" name="TextBox 50"/>
                <p:cNvSpPr txBox="1"/>
                <p:nvPr/>
              </p:nvSpPr>
              <p:spPr>
                <a:xfrm>
                  <a:off x="8917204" y="5303294"/>
                  <a:ext cx="877984" cy="350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/>
                      </a:solidFill>
                      <a:latin typeface="Arial"/>
                      <a:cs typeface="Arial"/>
                    </a:rPr>
                    <a:t>200 nm</a:t>
                  </a:r>
                </a:p>
              </p:txBody>
            </p:sp>
          </p:grpSp>
          <p:sp>
            <p:nvSpPr>
              <p:cNvPr id="46" name="Rectangle 45"/>
              <p:cNvSpPr/>
              <p:nvPr/>
            </p:nvSpPr>
            <p:spPr bwMode="auto">
              <a:xfrm>
                <a:off x="4075178" y="4038600"/>
                <a:ext cx="4840222" cy="13716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186" fontAlgn="base"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</a:pPr>
                <a:endParaRPr lang="en-US" sz="2400">
                  <a:latin typeface="Arial"/>
                  <a:cs typeface="Arial"/>
                </a:endParaRPr>
              </a:p>
            </p:txBody>
          </p:sp>
          <p:cxnSp>
            <p:nvCxnSpPr>
              <p:cNvPr id="47" name="Straight Connector 46"/>
              <p:cNvCxnSpPr/>
              <p:nvPr/>
            </p:nvCxnSpPr>
            <p:spPr bwMode="auto">
              <a:xfrm>
                <a:off x="7315200" y="4038600"/>
                <a:ext cx="0" cy="1371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5715000" y="4038600"/>
                <a:ext cx="0" cy="1371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4" name="圆角矩形 6"/>
            <p:cNvSpPr>
              <a:spLocks noChangeArrowheads="1"/>
            </p:cNvSpPr>
            <p:nvPr/>
          </p:nvSpPr>
          <p:spPr bwMode="auto">
            <a:xfrm>
              <a:off x="4724400" y="3314040"/>
              <a:ext cx="1676400" cy="9144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28575">
              <a:solidFill>
                <a:srgbClr val="C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wrap="none" lIns="91418" tIns="45709" rIns="91418" bIns="45709" anchor="ctr"/>
            <a:lstStyle/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Design Rules</a:t>
              </a:r>
            </a:p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 for DSA</a:t>
              </a:r>
            </a:p>
          </p:txBody>
        </p:sp>
        <p:cxnSp>
          <p:nvCxnSpPr>
            <p:cNvPr id="65" name="直接箭头连接符 14"/>
            <p:cNvCxnSpPr>
              <a:cxnSpLocks noChangeShapeType="1"/>
              <a:stCxn id="15" idx="2"/>
              <a:endCxn id="41" idx="0"/>
            </p:cNvCxnSpPr>
            <p:nvPr/>
          </p:nvCxnSpPr>
          <p:spPr bwMode="auto">
            <a:xfrm flipH="1">
              <a:off x="3505202" y="2780640"/>
              <a:ext cx="2038391" cy="5334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6" name="直接箭头连接符 14"/>
            <p:cNvCxnSpPr>
              <a:cxnSpLocks noChangeShapeType="1"/>
              <a:stCxn id="41" idx="3"/>
              <a:endCxn id="64" idx="1"/>
            </p:cNvCxnSpPr>
            <p:nvPr/>
          </p:nvCxnSpPr>
          <p:spPr bwMode="auto">
            <a:xfrm>
              <a:off x="4343400" y="377124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67" name="图片 5" descr="屏幕剪辑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085442"/>
              <a:ext cx="1936750" cy="29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8" name="直接箭头连接符 14"/>
            <p:cNvCxnSpPr>
              <a:cxnSpLocks noChangeShapeType="1"/>
              <a:stCxn id="4" idx="3"/>
              <a:endCxn id="15" idx="1"/>
            </p:cNvCxnSpPr>
            <p:nvPr/>
          </p:nvCxnSpPr>
          <p:spPr bwMode="auto">
            <a:xfrm>
              <a:off x="4114802" y="2323440"/>
              <a:ext cx="514391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94708" y="2879749"/>
              <a:ext cx="1827285" cy="14174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5416224" y="4858499"/>
              <a:ext cx="1337936" cy="830997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DSA-Aware Layout Optimization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2270" y="6095242"/>
              <a:ext cx="2145032" cy="261610"/>
            </a:xfrm>
            <a:prstGeom prst="rect">
              <a:avLst/>
            </a:prstGeom>
            <a:noFill/>
          </p:spPr>
          <p:txBody>
            <a:bodyPr wrap="none" lIns="91418" tIns="45709" rIns="91418" bIns="45709" rtlCol="0">
              <a:spAutoFit/>
            </a:bodyPr>
            <a:lstStyle/>
            <a:p>
              <a:r>
                <a:rPr lang="en-US" sz="1100" dirty="0">
                  <a:latin typeface="Arial"/>
                  <a:cs typeface="Arial"/>
                </a:rPr>
                <a:t>H. Yi, et al., </a:t>
              </a:r>
              <a:r>
                <a:rPr lang="en-US" sz="1100" i="1" dirty="0">
                  <a:latin typeface="Arial"/>
                  <a:cs typeface="Arial"/>
                </a:rPr>
                <a:t>Nano Letters</a:t>
              </a:r>
              <a:r>
                <a:rPr lang="en-US" sz="1100" dirty="0">
                  <a:latin typeface="Arial"/>
                  <a:cs typeface="Arial"/>
                </a:rPr>
                <a:t>, 2015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31377" y="6004163"/>
              <a:ext cx="2189252" cy="261610"/>
            </a:xfrm>
            <a:prstGeom prst="rect">
              <a:avLst/>
            </a:prstGeom>
            <a:noFill/>
          </p:spPr>
          <p:txBody>
            <a:bodyPr wrap="none" lIns="91418" tIns="45709" rIns="91418" bIns="45709" rtlCol="0">
              <a:spAutoFit/>
            </a:bodyPr>
            <a:lstStyle/>
            <a:p>
              <a:r>
                <a:rPr lang="en-US" sz="1100" dirty="0">
                  <a:latin typeface="Arial"/>
                  <a:cs typeface="Arial"/>
                </a:rPr>
                <a:t>Y. Du, H. Yi, et al., </a:t>
              </a:r>
              <a:r>
                <a:rPr lang="en-US" sz="1100" i="1" dirty="0">
                  <a:latin typeface="Arial"/>
                  <a:cs typeface="Arial"/>
                </a:rPr>
                <a:t>ICCAD</a:t>
              </a:r>
              <a:r>
                <a:rPr lang="en-US" sz="1100" dirty="0">
                  <a:latin typeface="Arial"/>
                  <a:cs typeface="Arial"/>
                </a:rPr>
                <a:t>, 2014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876164" y="2813137"/>
              <a:ext cx="2037650" cy="261610"/>
            </a:xfrm>
            <a:prstGeom prst="rect">
              <a:avLst/>
            </a:prstGeom>
            <a:noFill/>
          </p:spPr>
          <p:txBody>
            <a:bodyPr wrap="none" lIns="91418" tIns="45709" rIns="91418" bIns="45709" rtlCol="0">
              <a:spAutoFit/>
            </a:bodyPr>
            <a:lstStyle/>
            <a:p>
              <a:r>
                <a:rPr lang="en-US" sz="1100" dirty="0">
                  <a:latin typeface="Arial"/>
                  <a:cs typeface="Arial"/>
                </a:rPr>
                <a:t>H. Yi, et al.</a:t>
              </a:r>
              <a:r>
                <a:rPr lang="en-US" sz="1100" i="1" dirty="0">
                  <a:latin typeface="Arial"/>
                  <a:cs typeface="Arial"/>
                </a:rPr>
                <a:t>, Adv. Mater.</a:t>
              </a:r>
              <a:r>
                <a:rPr lang="en-US" sz="1100" dirty="0">
                  <a:latin typeface="Arial"/>
                  <a:cs typeface="Arial"/>
                </a:rPr>
                <a:t>,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462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 &amp; Sponsors</a:t>
            </a:r>
            <a:endParaRPr lang="en-US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3364" y="2438400"/>
            <a:ext cx="275471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legitreviews.com/images/reviews/news/Globalfoundries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209800"/>
            <a:ext cx="1905000" cy="1190625"/>
          </a:xfrm>
          <a:prstGeom prst="rect">
            <a:avLst/>
          </a:prstGeom>
          <a:noFill/>
        </p:spPr>
      </p:pic>
      <p:pic>
        <p:nvPicPr>
          <p:cNvPr id="6" name="Picture 8" descr="http://www.raith.com/struktur/images/kopf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514600"/>
            <a:ext cx="2971800" cy="68580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657600"/>
            <a:ext cx="1905000" cy="161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hspwong\Downloads\images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164" y="4114800"/>
            <a:ext cx="3118036" cy="1143000"/>
          </a:xfrm>
          <a:prstGeom prst="rect">
            <a:avLst/>
          </a:prstGeom>
          <a:noFill/>
        </p:spPr>
      </p:pic>
      <p:pic>
        <p:nvPicPr>
          <p:cNvPr id="10" name="Picture 4" descr="https://encrypted-tbn2.gstatic.com/images?q=tbn:ANd9GcRdG_U7GjLBLtCx7crcoXLnG1DMtU2jZgqB4y5xeX5vxDKbqUYLD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4038600"/>
            <a:ext cx="2133600" cy="955343"/>
          </a:xfrm>
          <a:prstGeom prst="rect">
            <a:avLst/>
          </a:prstGeom>
          <a:noFill/>
        </p:spPr>
      </p:pic>
      <p:pic>
        <p:nvPicPr>
          <p:cNvPr id="9" name="Picture 51" descr="C:\Users\hspwong\Downloads\nsf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17584" y="534069"/>
            <a:ext cx="1337631" cy="134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9955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3"/>
          <p:cNvGrpSpPr>
            <a:grpSpLocks noChangeAspect="1"/>
          </p:cNvGrpSpPr>
          <p:nvPr/>
        </p:nvGrpSpPr>
        <p:grpSpPr>
          <a:xfrm>
            <a:off x="310196" y="504407"/>
            <a:ext cx="8603741" cy="5981376"/>
            <a:chOff x="262270" y="342242"/>
            <a:chExt cx="8651545" cy="6014610"/>
          </a:xfrm>
        </p:grpSpPr>
        <p:sp>
          <p:nvSpPr>
            <p:cNvPr id="4" name="圆角矩形 6"/>
            <p:cNvSpPr>
              <a:spLocks noChangeArrowheads="1"/>
            </p:cNvSpPr>
            <p:nvPr/>
          </p:nvSpPr>
          <p:spPr bwMode="auto">
            <a:xfrm>
              <a:off x="2971800" y="1866240"/>
              <a:ext cx="1143000" cy="9144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28575">
              <a:solidFill>
                <a:srgbClr val="C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wrap="none" lIns="91418" tIns="45709" rIns="91418" bIns="45709" anchor="ctr"/>
            <a:lstStyle/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DSA</a:t>
              </a:r>
            </a:p>
          </p:txBody>
        </p:sp>
        <p:pic>
          <p:nvPicPr>
            <p:cNvPr id="5" name="Picture 1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57200" y="342242"/>
              <a:ext cx="1372096" cy="1386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2286000" y="342242"/>
              <a:ext cx="1372096" cy="1386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ight Arrow 6"/>
            <p:cNvSpPr/>
            <p:nvPr/>
          </p:nvSpPr>
          <p:spPr bwMode="auto">
            <a:xfrm>
              <a:off x="1981200" y="875640"/>
              <a:ext cx="240792" cy="152400"/>
            </a:xfrm>
            <a:prstGeom prst="rightArrow">
              <a:avLst/>
            </a:prstGeom>
            <a:solidFill>
              <a:srgbClr val="2086F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8" tIns="45709" rIns="91418" bIns="4570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</a:pPr>
              <a:endParaRPr lang="en-US" sz="2400">
                <a:latin typeface="Arial" charset="0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457200" y="1866242"/>
              <a:ext cx="2133600" cy="685801"/>
              <a:chOff x="1538413" y="1510146"/>
              <a:chExt cx="2612571" cy="1080652"/>
            </a:xfrm>
          </p:grpSpPr>
          <p:grpSp>
            <p:nvGrpSpPr>
              <p:cNvPr id="8" name="Group 77"/>
              <p:cNvGrpSpPr>
                <a:grpSpLocks/>
              </p:cNvGrpSpPr>
              <p:nvPr/>
            </p:nvGrpSpPr>
            <p:grpSpPr bwMode="auto">
              <a:xfrm>
                <a:off x="1538413" y="1510146"/>
                <a:ext cx="2612571" cy="1080652"/>
                <a:chOff x="1394736" y="1039093"/>
                <a:chExt cx="2838460" cy="124690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" name="Rounded Rectangle 76"/>
                <p:cNvSpPr>
                  <a:spLocks noChangeArrowheads="1"/>
                </p:cNvSpPr>
                <p:nvPr/>
              </p:nvSpPr>
              <p:spPr bwMode="auto">
                <a:xfrm>
                  <a:off x="1394736" y="1039093"/>
                  <a:ext cx="2838460" cy="1246907"/>
                </a:xfrm>
                <a:prstGeom prst="roundRect">
                  <a:avLst>
                    <a:gd name="adj" fmla="val 16667"/>
                  </a:avLst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TW" altLang="en-US">
                    <a:latin typeface="Arial"/>
                    <a:cs typeface="Arial"/>
                  </a:endParaRPr>
                </a:p>
              </p:txBody>
            </p:sp>
            <p:grpSp>
              <p:nvGrpSpPr>
                <p:cNvPr id="9" name="Group 129"/>
                <p:cNvGrpSpPr>
                  <a:grpSpLocks/>
                </p:cNvGrpSpPr>
                <p:nvPr/>
              </p:nvGrpSpPr>
              <p:grpSpPr bwMode="auto">
                <a:xfrm>
                  <a:off x="1597481" y="1593275"/>
                  <a:ext cx="2331593" cy="415631"/>
                  <a:chOff x="2868068" y="2415049"/>
                  <a:chExt cx="1197711" cy="430342"/>
                </a:xfrm>
                <a:grpFill/>
              </p:grpSpPr>
              <p:sp>
                <p:nvSpPr>
                  <p:cNvPr id="13" name="Freeform 12"/>
                  <p:cNvSpPr/>
                  <p:nvPr/>
                </p:nvSpPr>
                <p:spPr>
                  <a:xfrm>
                    <a:off x="2868068" y="2415049"/>
                    <a:ext cx="637012" cy="430342"/>
                  </a:xfrm>
                  <a:custGeom>
                    <a:avLst/>
                    <a:gdLst>
                      <a:gd name="connsiteX0" fmla="*/ 0 w 517161"/>
                      <a:gd name="connsiteY0" fmla="*/ 404734 h 404734"/>
                      <a:gd name="connsiteX1" fmla="*/ 82446 w 517161"/>
                      <a:gd name="connsiteY1" fmla="*/ 194872 h 404734"/>
                      <a:gd name="connsiteX2" fmla="*/ 172387 w 517161"/>
                      <a:gd name="connsiteY2" fmla="*/ 299803 h 404734"/>
                      <a:gd name="connsiteX3" fmla="*/ 232347 w 517161"/>
                      <a:gd name="connsiteY3" fmla="*/ 164892 h 404734"/>
                      <a:gd name="connsiteX4" fmla="*/ 269823 w 517161"/>
                      <a:gd name="connsiteY4" fmla="*/ 172387 h 404734"/>
                      <a:gd name="connsiteX5" fmla="*/ 292308 w 517161"/>
                      <a:gd name="connsiteY5" fmla="*/ 284813 h 404734"/>
                      <a:gd name="connsiteX6" fmla="*/ 359764 w 517161"/>
                      <a:gd name="connsiteY6" fmla="*/ 269823 h 404734"/>
                      <a:gd name="connsiteX7" fmla="*/ 397239 w 517161"/>
                      <a:gd name="connsiteY7" fmla="*/ 37475 h 404734"/>
                      <a:gd name="connsiteX8" fmla="*/ 517161 w 517161"/>
                      <a:gd name="connsiteY8" fmla="*/ 44970 h 404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7161" h="404734">
                        <a:moveTo>
                          <a:pt x="0" y="404734"/>
                        </a:moveTo>
                        <a:cubicBezTo>
                          <a:pt x="26857" y="308547"/>
                          <a:pt x="53715" y="212360"/>
                          <a:pt x="82446" y="194872"/>
                        </a:cubicBezTo>
                        <a:cubicBezTo>
                          <a:pt x="111177" y="177384"/>
                          <a:pt x="147404" y="304800"/>
                          <a:pt x="172387" y="299803"/>
                        </a:cubicBezTo>
                        <a:cubicBezTo>
                          <a:pt x="197370" y="294806"/>
                          <a:pt x="216108" y="186128"/>
                          <a:pt x="232347" y="164892"/>
                        </a:cubicBezTo>
                        <a:cubicBezTo>
                          <a:pt x="248586" y="143656"/>
                          <a:pt x="259830" y="152400"/>
                          <a:pt x="269823" y="172387"/>
                        </a:cubicBezTo>
                        <a:cubicBezTo>
                          <a:pt x="279817" y="192374"/>
                          <a:pt x="277318" y="268574"/>
                          <a:pt x="292308" y="284813"/>
                        </a:cubicBezTo>
                        <a:cubicBezTo>
                          <a:pt x="307298" y="301052"/>
                          <a:pt x="342276" y="311046"/>
                          <a:pt x="359764" y="269823"/>
                        </a:cubicBezTo>
                        <a:cubicBezTo>
                          <a:pt x="377253" y="228600"/>
                          <a:pt x="371006" y="74950"/>
                          <a:pt x="397239" y="37475"/>
                        </a:cubicBezTo>
                        <a:cubicBezTo>
                          <a:pt x="423472" y="0"/>
                          <a:pt x="440961" y="37475"/>
                          <a:pt x="517161" y="44970"/>
                        </a:cubicBezTo>
                      </a:path>
                    </a:pathLst>
                  </a:custGeom>
                  <a:grpFill/>
                  <a:ln w="4127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eaLnBrk="0" hangingPunct="0">
                      <a:defRPr/>
                    </a:pPr>
                    <a:endParaRPr lang="zh-TW" alt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4" name="Freeform 13"/>
                  <p:cNvSpPr/>
                  <p:nvPr/>
                </p:nvSpPr>
                <p:spPr>
                  <a:xfrm>
                    <a:off x="3479775" y="2446276"/>
                    <a:ext cx="586004" cy="399115"/>
                  </a:xfrm>
                  <a:custGeom>
                    <a:avLst/>
                    <a:gdLst>
                      <a:gd name="connsiteX0" fmla="*/ 0 w 757004"/>
                      <a:gd name="connsiteY0" fmla="*/ 28730 h 485930"/>
                      <a:gd name="connsiteX1" fmla="*/ 142407 w 757004"/>
                      <a:gd name="connsiteY1" fmla="*/ 51216 h 485930"/>
                      <a:gd name="connsiteX2" fmla="*/ 262328 w 757004"/>
                      <a:gd name="connsiteY2" fmla="*/ 336029 h 485930"/>
                      <a:gd name="connsiteX3" fmla="*/ 157397 w 757004"/>
                      <a:gd name="connsiteY3" fmla="*/ 358514 h 485930"/>
                      <a:gd name="connsiteX4" fmla="*/ 194873 w 757004"/>
                      <a:gd name="connsiteY4" fmla="*/ 283563 h 485930"/>
                      <a:gd name="connsiteX5" fmla="*/ 307299 w 757004"/>
                      <a:gd name="connsiteY5" fmla="*/ 336029 h 485930"/>
                      <a:gd name="connsiteX6" fmla="*/ 352269 w 757004"/>
                      <a:gd name="connsiteY6" fmla="*/ 433465 h 485930"/>
                      <a:gd name="connsiteX7" fmla="*/ 479686 w 757004"/>
                      <a:gd name="connsiteY7" fmla="*/ 440960 h 485930"/>
                      <a:gd name="connsiteX8" fmla="*/ 547141 w 757004"/>
                      <a:gd name="connsiteY8" fmla="*/ 410980 h 485930"/>
                      <a:gd name="connsiteX9" fmla="*/ 644577 w 757004"/>
                      <a:gd name="connsiteY9" fmla="*/ 395989 h 485930"/>
                      <a:gd name="connsiteX10" fmla="*/ 757004 w 757004"/>
                      <a:gd name="connsiteY10" fmla="*/ 485930 h 485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57004" h="485930">
                        <a:moveTo>
                          <a:pt x="0" y="28730"/>
                        </a:moveTo>
                        <a:cubicBezTo>
                          <a:pt x="49343" y="14365"/>
                          <a:pt x="98686" y="0"/>
                          <a:pt x="142407" y="51216"/>
                        </a:cubicBezTo>
                        <a:cubicBezTo>
                          <a:pt x="186128" y="102432"/>
                          <a:pt x="259830" y="284813"/>
                          <a:pt x="262328" y="336029"/>
                        </a:cubicBezTo>
                        <a:cubicBezTo>
                          <a:pt x="264826" y="387245"/>
                          <a:pt x="168639" y="367258"/>
                          <a:pt x="157397" y="358514"/>
                        </a:cubicBezTo>
                        <a:cubicBezTo>
                          <a:pt x="146155" y="349770"/>
                          <a:pt x="169889" y="287310"/>
                          <a:pt x="194873" y="283563"/>
                        </a:cubicBezTo>
                        <a:cubicBezTo>
                          <a:pt x="219857" y="279816"/>
                          <a:pt x="281066" y="311045"/>
                          <a:pt x="307299" y="336029"/>
                        </a:cubicBezTo>
                        <a:cubicBezTo>
                          <a:pt x="333532" y="361013"/>
                          <a:pt x="323538" y="415977"/>
                          <a:pt x="352269" y="433465"/>
                        </a:cubicBezTo>
                        <a:cubicBezTo>
                          <a:pt x="381000" y="450953"/>
                          <a:pt x="447207" y="444707"/>
                          <a:pt x="479686" y="440960"/>
                        </a:cubicBezTo>
                        <a:cubicBezTo>
                          <a:pt x="512165" y="437213"/>
                          <a:pt x="519659" y="418475"/>
                          <a:pt x="547141" y="410980"/>
                        </a:cubicBezTo>
                        <a:cubicBezTo>
                          <a:pt x="574623" y="403485"/>
                          <a:pt x="609600" y="383497"/>
                          <a:pt x="644577" y="395989"/>
                        </a:cubicBezTo>
                        <a:cubicBezTo>
                          <a:pt x="679554" y="408481"/>
                          <a:pt x="718279" y="447205"/>
                          <a:pt x="757004" y="485930"/>
                        </a:cubicBezTo>
                      </a:path>
                    </a:pathLst>
                  </a:custGeom>
                  <a:grpFill/>
                  <a:ln w="4127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eaLnBrk="0" hangingPunct="0">
                      <a:defRPr/>
                    </a:pPr>
                    <a:endParaRPr lang="zh-TW" altLang="en-US" dirty="0">
                      <a:latin typeface="Arial"/>
                      <a:cs typeface="Arial"/>
                    </a:endParaRPr>
                  </a:p>
                </p:txBody>
              </p:sp>
            </p:grpSp>
          </p:grpSp>
          <p:sp>
            <p:nvSpPr>
              <p:cNvPr id="10" name="TextBox 78"/>
              <p:cNvSpPr txBox="1">
                <a:spLocks noChangeArrowheads="1"/>
              </p:cNvSpPr>
              <p:nvPr/>
            </p:nvSpPr>
            <p:spPr bwMode="auto">
              <a:xfrm>
                <a:off x="2134743" y="1579377"/>
                <a:ext cx="1549709" cy="290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200" b="1" dirty="0">
                    <a:latin typeface="Arial"/>
                    <a:ea typeface="宋体" pitchFamily="2" charset="-122"/>
                    <a:cs typeface="Arial"/>
                  </a:rPr>
                  <a:t>Block Copolymer</a:t>
                </a:r>
              </a:p>
            </p:txBody>
          </p:sp>
        </p:grpSp>
        <p:sp>
          <p:nvSpPr>
            <p:cNvPr id="15" name="圆角矩形 6"/>
            <p:cNvSpPr>
              <a:spLocks noChangeArrowheads="1"/>
            </p:cNvSpPr>
            <p:nvPr/>
          </p:nvSpPr>
          <p:spPr bwMode="auto">
            <a:xfrm>
              <a:off x="4629191" y="1866240"/>
              <a:ext cx="1828800" cy="9144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28575">
              <a:solidFill>
                <a:srgbClr val="C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wrap="none" lIns="91418" tIns="45709" rIns="91418" bIns="45709" anchor="ctr"/>
            <a:lstStyle/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Aperiodic DSA </a:t>
              </a:r>
            </a:p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pattern</a:t>
              </a:r>
            </a:p>
          </p:txBody>
        </p:sp>
        <p:pic>
          <p:nvPicPr>
            <p:cNvPr id="16" name="Picture 14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-5724"/>
            <a:stretch/>
          </p:blipFill>
          <p:spPr bwMode="auto">
            <a:xfrm>
              <a:off x="6553202" y="342242"/>
              <a:ext cx="2360613" cy="1811337"/>
            </a:xfrm>
            <a:prstGeom prst="rect">
              <a:avLst/>
            </a:prstGeom>
            <a:noFill/>
            <a:ln w="9525">
              <a:solidFill>
                <a:srgbClr val="9999FF"/>
              </a:solidFill>
              <a:miter lim="800000"/>
              <a:headEnd/>
              <a:tailEnd/>
            </a:ln>
          </p:spPr>
        </p:pic>
        <p:grpSp>
          <p:nvGrpSpPr>
            <p:cNvPr id="12" name="Group 2"/>
            <p:cNvGrpSpPr>
              <a:grpSpLocks noChangeAspect="1"/>
            </p:cNvGrpSpPr>
            <p:nvPr/>
          </p:nvGrpSpPr>
          <p:grpSpPr bwMode="auto">
            <a:xfrm>
              <a:off x="5029200" y="799442"/>
              <a:ext cx="1295400" cy="721917"/>
              <a:chOff x="5867400" y="1865045"/>
              <a:chExt cx="2255838" cy="1257568"/>
            </a:xfrm>
          </p:grpSpPr>
          <p:sp>
            <p:nvSpPr>
              <p:cNvPr id="18" name="Parallelogram 17"/>
              <p:cNvSpPr/>
              <p:nvPr/>
            </p:nvSpPr>
            <p:spPr bwMode="auto">
              <a:xfrm>
                <a:off x="6180305" y="2185796"/>
                <a:ext cx="1617523" cy="684375"/>
              </a:xfrm>
              <a:prstGeom prst="parallelogram">
                <a:avLst>
                  <a:gd name="adj" fmla="val 115415"/>
                </a:avLst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5869182" y="2624049"/>
                <a:ext cx="322234" cy="39696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989860" y="2624049"/>
                <a:ext cx="323822" cy="39696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5869182" y="2870170"/>
                <a:ext cx="1444501" cy="25247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22" name="Parallelogram 21"/>
              <p:cNvSpPr/>
              <p:nvPr/>
            </p:nvSpPr>
            <p:spPr bwMode="auto">
              <a:xfrm>
                <a:off x="5878706" y="1939676"/>
                <a:ext cx="1111154" cy="684374"/>
              </a:xfrm>
              <a:prstGeom prst="parallelogram">
                <a:avLst>
                  <a:gd name="adj" fmla="val 113998"/>
                </a:avLst>
              </a:prstGeom>
              <a:solidFill>
                <a:schemeClr val="bg1">
                  <a:lumMod val="7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Parallelogram 22"/>
              <p:cNvSpPr/>
              <p:nvPr/>
            </p:nvSpPr>
            <p:spPr bwMode="auto">
              <a:xfrm rot="5400000" flipH="1">
                <a:off x="7121421" y="2131938"/>
                <a:ext cx="1182966" cy="798443"/>
              </a:xfrm>
              <a:prstGeom prst="parallelogram">
                <a:avLst>
                  <a:gd name="adj" fmla="val 85798"/>
                </a:avLst>
              </a:prstGeom>
              <a:solidFill>
                <a:schemeClr val="bg1">
                  <a:lumMod val="6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" name="Parallelogram 23"/>
              <p:cNvSpPr/>
              <p:nvPr/>
            </p:nvSpPr>
            <p:spPr bwMode="auto">
              <a:xfrm rot="5400000" flipH="1">
                <a:off x="6125391" y="2005701"/>
                <a:ext cx="930495" cy="798444"/>
              </a:xfrm>
              <a:prstGeom prst="parallelogram">
                <a:avLst>
                  <a:gd name="adj" fmla="val 85798"/>
                </a:avLst>
              </a:prstGeom>
              <a:solidFill>
                <a:schemeClr val="bg1">
                  <a:lumMod val="6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" name="Rectangle 135"/>
              <p:cNvSpPr>
                <a:spLocks noChangeArrowheads="1"/>
              </p:cNvSpPr>
              <p:nvPr/>
            </p:nvSpPr>
            <p:spPr bwMode="auto">
              <a:xfrm flipV="1">
                <a:off x="6178717" y="2624049"/>
                <a:ext cx="817493" cy="246121"/>
              </a:xfrm>
              <a:prstGeom prst="rect">
                <a:avLst/>
              </a:prstGeom>
              <a:solidFill>
                <a:srgbClr val="AEB8FD">
                  <a:alpha val="79999"/>
                </a:srgbClr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867633" y="2362050"/>
                <a:ext cx="328585" cy="238181"/>
              </a:xfrm>
              <a:prstGeom prst="ellipse">
                <a:avLst/>
              </a:prstGeom>
              <a:solidFill>
                <a:srgbClr val="2CB2AF">
                  <a:alpha val="8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27" name="Rectangle 148"/>
              <p:cNvSpPr>
                <a:spLocks noChangeArrowheads="1"/>
              </p:cNvSpPr>
              <p:nvPr/>
            </p:nvSpPr>
            <p:spPr bwMode="auto">
              <a:xfrm flipV="1">
                <a:off x="6872396" y="2195323"/>
                <a:ext cx="319060" cy="312812"/>
              </a:xfrm>
              <a:prstGeom prst="rect">
                <a:avLst/>
              </a:prstGeom>
              <a:solidFill>
                <a:srgbClr val="2CB2AF">
                  <a:alpha val="79999"/>
                </a:srgbClr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28" name="Parallelogram 27"/>
              <p:cNvSpPr/>
              <p:nvPr/>
            </p:nvSpPr>
            <p:spPr bwMode="auto">
              <a:xfrm>
                <a:off x="6997797" y="1939676"/>
                <a:ext cx="1114329" cy="684374"/>
              </a:xfrm>
              <a:prstGeom prst="parallelogram">
                <a:avLst>
                  <a:gd name="adj" fmla="val 113998"/>
                </a:avLst>
              </a:prstGeom>
              <a:solidFill>
                <a:schemeClr val="bg1">
                  <a:lumMod val="75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134"/>
              <p:cNvSpPr>
                <a:spLocks noChangeArrowheads="1"/>
              </p:cNvSpPr>
              <p:nvPr/>
            </p:nvSpPr>
            <p:spPr bwMode="auto">
              <a:xfrm flipV="1">
                <a:off x="5867594" y="2555771"/>
                <a:ext cx="1444501" cy="68278"/>
              </a:xfrm>
              <a:prstGeom prst="rect">
                <a:avLst/>
              </a:prstGeom>
              <a:solidFill>
                <a:srgbClr val="AEB8FD">
                  <a:alpha val="79999"/>
                </a:srgbClr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  <p:sp>
            <p:nvSpPr>
              <p:cNvPr id="30" name="Parallelogram 29"/>
              <p:cNvSpPr/>
              <p:nvPr/>
            </p:nvSpPr>
            <p:spPr bwMode="auto">
              <a:xfrm rot="5400000" flipH="1">
                <a:off x="7333402" y="1845326"/>
                <a:ext cx="759004" cy="798443"/>
              </a:xfrm>
              <a:prstGeom prst="parallelogram">
                <a:avLst>
                  <a:gd name="adj" fmla="val 9034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" name="Parallelogram 133"/>
              <p:cNvSpPr>
                <a:spLocks noChangeArrowheads="1"/>
              </p:cNvSpPr>
              <p:nvPr/>
            </p:nvSpPr>
            <p:spPr bwMode="auto">
              <a:xfrm>
                <a:off x="5878513" y="1865045"/>
                <a:ext cx="2244725" cy="699561"/>
              </a:xfrm>
              <a:prstGeom prst="parallelogram">
                <a:avLst>
                  <a:gd name="adj" fmla="val 115397"/>
                </a:avLst>
              </a:prstGeom>
              <a:solidFill>
                <a:srgbClr val="E4E7FE">
                  <a:alpha val="50195"/>
                </a:srgbClr>
              </a:solidFill>
              <a:ln w="2857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872396" y="2088936"/>
                <a:ext cx="328584" cy="181018"/>
              </a:xfrm>
              <a:prstGeom prst="ellipse">
                <a:avLst/>
              </a:prstGeom>
              <a:solidFill>
                <a:srgbClr val="2DB6B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424759" y="2428741"/>
                <a:ext cx="328584" cy="23818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4" name="Rectangle 146"/>
              <p:cNvSpPr>
                <a:spLocks noChangeArrowheads="1"/>
              </p:cNvSpPr>
              <p:nvPr/>
            </p:nvSpPr>
            <p:spPr bwMode="auto">
              <a:xfrm flipV="1">
                <a:off x="6434283" y="2555771"/>
                <a:ext cx="320647" cy="314399"/>
              </a:xfrm>
              <a:prstGeom prst="rect">
                <a:avLst/>
              </a:prstGeom>
              <a:solidFill>
                <a:srgbClr val="34CCC8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>
                  <a:solidFill>
                    <a:srgbClr val="FFFFFF"/>
                  </a:solidFill>
                  <a:ea typeface="黑体" pitchFamily="49" charset="-122"/>
                </a:endParaRPr>
              </a:p>
            </p:txBody>
          </p:sp>
        </p:grpSp>
        <p:grpSp>
          <p:nvGrpSpPr>
            <p:cNvPr id="17" name="Group 34"/>
            <p:cNvGrpSpPr/>
            <p:nvPr/>
          </p:nvGrpSpPr>
          <p:grpSpPr>
            <a:xfrm>
              <a:off x="6705600" y="2247242"/>
              <a:ext cx="2115030" cy="578351"/>
              <a:chOff x="381000" y="2590800"/>
              <a:chExt cx="2115030" cy="578351"/>
            </a:xfrm>
          </p:grpSpPr>
          <p:grpSp>
            <p:nvGrpSpPr>
              <p:cNvPr id="35" name="Group 35"/>
              <p:cNvGrpSpPr>
                <a:grpSpLocks/>
              </p:cNvGrpSpPr>
              <p:nvPr/>
            </p:nvGrpSpPr>
            <p:grpSpPr bwMode="auto">
              <a:xfrm>
                <a:off x="381000" y="2590800"/>
                <a:ext cx="1524000" cy="578351"/>
                <a:chOff x="1294052" y="2519378"/>
                <a:chExt cx="1524000" cy="578351"/>
              </a:xfrm>
            </p:grpSpPr>
            <p:pic>
              <p:nvPicPr>
                <p:cNvPr id="3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email">
                  <a:lum bright="10000"/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/>
              </p:blipFill>
              <p:spPr bwMode="auto">
                <a:xfrm>
                  <a:off x="1294052" y="2595578"/>
                  <a:ext cx="407748" cy="4358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email">
                  <a:extLst>
                    <a:ext uri="{BEBA8EAE-BF5A-486C-A8C5-ECC9F3942E4B}">
                      <a14:imgProps xmlns:a14="http://schemas.microsoft.com/office/drawing/2010/main" xmlns="">
                        <a14:imgLayer r:embed="rId8">
                          <a14:imgEffect>
                            <a14:brightnessContrast bright="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/>
              </p:blipFill>
              <p:spPr bwMode="auto">
                <a:xfrm>
                  <a:off x="1831563" y="2519378"/>
                  <a:ext cx="422687" cy="5444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email">
                  <a:lum bright="10000"/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 b="-961"/>
                <a:stretch/>
              </p:blipFill>
              <p:spPr bwMode="auto">
                <a:xfrm>
                  <a:off x="2364467" y="2519378"/>
                  <a:ext cx="453585" cy="5783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7" name="Picture 28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BEBA8EAE-BF5A-486C-A8C5-ECC9F3942E4B}">
                    <a14:imgProps xmlns:a14="http://schemas.microsoft.com/office/drawing/2010/main" xmlns="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1981200" y="2590800"/>
                <a:ext cx="514830" cy="543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" name="圆角矩形 6"/>
            <p:cNvSpPr>
              <a:spLocks noChangeArrowheads="1"/>
            </p:cNvSpPr>
            <p:nvPr/>
          </p:nvSpPr>
          <p:spPr bwMode="auto">
            <a:xfrm>
              <a:off x="2667000" y="3314040"/>
              <a:ext cx="1676400" cy="9144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28575">
              <a:solidFill>
                <a:srgbClr val="C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wrap="none" lIns="91418" tIns="45709" rIns="91418" bIns="45709" anchor="ctr"/>
            <a:lstStyle/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DSA Contact </a:t>
              </a:r>
            </a:p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Patterning</a:t>
              </a:r>
            </a:p>
          </p:txBody>
        </p:sp>
        <p:grpSp>
          <p:nvGrpSpPr>
            <p:cNvPr id="36" name="Group 41"/>
            <p:cNvGrpSpPr>
              <a:grpSpLocks noChangeAspect="1"/>
            </p:cNvGrpSpPr>
            <p:nvPr/>
          </p:nvGrpSpPr>
          <p:grpSpPr>
            <a:xfrm>
              <a:off x="304800" y="4533240"/>
              <a:ext cx="4419600" cy="1601728"/>
              <a:chOff x="4075178" y="4038599"/>
              <a:chExt cx="4854646" cy="1759395"/>
            </a:xfrm>
          </p:grpSpPr>
          <p:grpSp>
            <p:nvGrpSpPr>
              <p:cNvPr id="42" name="Group 42"/>
              <p:cNvGrpSpPr>
                <a:grpSpLocks noChangeAspect="1"/>
              </p:cNvGrpSpPr>
              <p:nvPr/>
            </p:nvGrpSpPr>
            <p:grpSpPr>
              <a:xfrm>
                <a:off x="4081106" y="4038600"/>
                <a:ext cx="1633894" cy="1746376"/>
                <a:chOff x="3480857" y="4038599"/>
                <a:chExt cx="1993315" cy="2130539"/>
              </a:xfrm>
            </p:grpSpPr>
            <p:grpSp>
              <p:nvGrpSpPr>
                <p:cNvPr id="43" name="Group 58"/>
                <p:cNvGrpSpPr>
                  <a:grpSpLocks noChangeAspect="1"/>
                </p:cNvGrpSpPr>
                <p:nvPr/>
              </p:nvGrpSpPr>
              <p:grpSpPr>
                <a:xfrm>
                  <a:off x="3480857" y="4038599"/>
                  <a:ext cx="1993315" cy="1673321"/>
                  <a:chOff x="4330454" y="612453"/>
                  <a:chExt cx="2924098" cy="1673321"/>
                </a:xfrm>
              </p:grpSpPr>
              <p:pic>
                <p:nvPicPr>
                  <p:cNvPr id="62" name="Picture 77"/>
                  <p:cNvPicPr>
                    <a:picLocks noChangeAspect="1"/>
                  </p:cNvPicPr>
                  <p:nvPr/>
                </p:nvPicPr>
                <p:blipFill rotWithShape="1">
                  <a:blip r:embed="rId12" cstate="email">
                    <a:extLst>
                      <a:ext uri="{BEBA8EAE-BF5A-486C-A8C5-ECC9F3942E4B}">
                        <a14:imgProps xmlns:a14="http://schemas.microsoft.com/office/drawing/2010/main" xmlns="">
                          <a14:imgLayer r:embed="rId13">
                            <a14:imgEffect>
                              <a14:brightnessContrast bright="-1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4330454" y="612453"/>
                    <a:ext cx="2924098" cy="16733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63" name="Straight Connector 62"/>
                  <p:cNvCxnSpPr/>
                  <p:nvPr/>
                </p:nvCxnSpPr>
                <p:spPr bwMode="auto">
                  <a:xfrm>
                    <a:off x="5890838" y="2192813"/>
                    <a:ext cx="639292" cy="0"/>
                  </a:xfrm>
                  <a:prstGeom prst="line">
                    <a:avLst/>
                  </a:prstGeom>
                  <a:ln w="28575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3927384" y="5718561"/>
                  <a:ext cx="1254216" cy="450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14 nm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373403" y="5303293"/>
                  <a:ext cx="877984" cy="350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/>
                      </a:solidFill>
                      <a:latin typeface="Arial"/>
                      <a:cs typeface="Arial"/>
                    </a:rPr>
                    <a:t>200 nm</a:t>
                  </a:r>
                </a:p>
              </p:txBody>
            </p:sp>
          </p:grpSp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5714999" y="4038599"/>
                <a:ext cx="1600200" cy="1746374"/>
                <a:chOff x="5714998" y="4038600"/>
                <a:chExt cx="1952208" cy="2130537"/>
              </a:xfrm>
            </p:grpSpPr>
            <p:grpSp>
              <p:nvGrpSpPr>
                <p:cNvPr id="45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5714998" y="4038600"/>
                  <a:ext cx="1952208" cy="1693860"/>
                  <a:chOff x="1872548" y="1676351"/>
                  <a:chExt cx="4743972" cy="4118555"/>
                </a:xfrm>
              </p:grpSpPr>
              <p:pic>
                <p:nvPicPr>
                  <p:cNvPr id="57" name="Picture 17"/>
                  <p:cNvPicPr>
                    <a:picLocks noChangeAspect="1"/>
                  </p:cNvPicPr>
                  <p:nvPr/>
                </p:nvPicPr>
                <p:blipFill rotWithShape="1">
                  <a:blip r:embed="rId14" cstate="email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 b="-695"/>
                  <a:stretch/>
                </p:blipFill>
                <p:spPr bwMode="auto">
                  <a:xfrm>
                    <a:off x="1872548" y="1676351"/>
                    <a:ext cx="4743972" cy="41185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58" name="Straight Connector 18"/>
                  <p:cNvCxnSpPr/>
                  <p:nvPr/>
                </p:nvCxnSpPr>
                <p:spPr>
                  <a:xfrm>
                    <a:off x="4564662" y="5503210"/>
                    <a:ext cx="1371355" cy="0"/>
                  </a:xfrm>
                  <a:prstGeom prst="line">
                    <a:avLst/>
                  </a:prstGeom>
                  <a:ln w="28575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6232412" y="5718560"/>
                  <a:ext cx="1311388" cy="450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11 nm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6681979" y="5299800"/>
                  <a:ext cx="877984" cy="350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/>
                      </a:solidFill>
                      <a:latin typeface="Arial"/>
                      <a:cs typeface="Arial"/>
                    </a:rPr>
                    <a:t>200 nm</a:t>
                  </a:r>
                </a:p>
              </p:txBody>
            </p:sp>
          </p:grpSp>
          <p:grpSp>
            <p:nvGrpSpPr>
              <p:cNvPr id="50" name="Group 44"/>
              <p:cNvGrpSpPr>
                <a:grpSpLocks noChangeAspect="1"/>
              </p:cNvGrpSpPr>
              <p:nvPr/>
            </p:nvGrpSpPr>
            <p:grpSpPr>
              <a:xfrm>
                <a:off x="7315199" y="4038600"/>
                <a:ext cx="1614625" cy="1759394"/>
                <a:chOff x="7987581" y="4022717"/>
                <a:chExt cx="1969806" cy="2146421"/>
              </a:xfrm>
            </p:grpSpPr>
            <p:sp>
              <p:nvSpPr>
                <p:cNvPr id="49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8599738" y="5718561"/>
                  <a:ext cx="1230062" cy="450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7 nm</a:t>
                  </a:r>
                </a:p>
              </p:txBody>
            </p:sp>
            <p:grpSp>
              <p:nvGrpSpPr>
                <p:cNvPr id="54" name="Group 55"/>
                <p:cNvGrpSpPr>
                  <a:grpSpLocks noChangeAspect="1"/>
                </p:cNvGrpSpPr>
                <p:nvPr/>
              </p:nvGrpSpPr>
              <p:grpSpPr bwMode="auto">
                <a:xfrm>
                  <a:off x="7987581" y="4022717"/>
                  <a:ext cx="1969806" cy="1673321"/>
                  <a:chOff x="1418218" y="3442869"/>
                  <a:chExt cx="3074243" cy="2611212"/>
                </a:xfrm>
              </p:grpSpPr>
              <p:pic>
                <p:nvPicPr>
                  <p:cNvPr id="52" name="Picture 56"/>
                  <p:cNvPicPr>
                    <a:picLocks noChangeAspect="1"/>
                  </p:cNvPicPr>
                  <p:nvPr/>
                </p:nvPicPr>
                <p:blipFill>
                  <a:blip r:embed="rId15" cstate="email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18218" y="3442869"/>
                    <a:ext cx="3074243" cy="2611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53" name="Straight Connector 57"/>
                  <p:cNvCxnSpPr/>
                  <p:nvPr/>
                </p:nvCxnSpPr>
                <p:spPr>
                  <a:xfrm>
                    <a:off x="2854811" y="5896700"/>
                    <a:ext cx="1143958" cy="0"/>
                  </a:xfrm>
                  <a:prstGeom prst="line">
                    <a:avLst/>
                  </a:prstGeom>
                  <a:ln w="28575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" name="TextBox 50"/>
                <p:cNvSpPr txBox="1"/>
                <p:nvPr/>
              </p:nvSpPr>
              <p:spPr>
                <a:xfrm>
                  <a:off x="8917204" y="5303294"/>
                  <a:ext cx="877984" cy="350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/>
                      </a:solidFill>
                      <a:latin typeface="Arial"/>
                      <a:cs typeface="Arial"/>
                    </a:rPr>
                    <a:t>200 nm</a:t>
                  </a:r>
                </a:p>
              </p:txBody>
            </p:sp>
          </p:grpSp>
          <p:sp>
            <p:nvSpPr>
              <p:cNvPr id="46" name="Rectangle 45"/>
              <p:cNvSpPr/>
              <p:nvPr/>
            </p:nvSpPr>
            <p:spPr bwMode="auto">
              <a:xfrm>
                <a:off x="4075178" y="4038600"/>
                <a:ext cx="4840222" cy="13716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186" fontAlgn="base"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</a:pPr>
                <a:endParaRPr lang="en-US" sz="2400">
                  <a:latin typeface="Arial"/>
                  <a:cs typeface="Arial"/>
                </a:endParaRPr>
              </a:p>
            </p:txBody>
          </p:sp>
          <p:cxnSp>
            <p:nvCxnSpPr>
              <p:cNvPr id="47" name="Straight Connector 46"/>
              <p:cNvCxnSpPr/>
              <p:nvPr/>
            </p:nvCxnSpPr>
            <p:spPr bwMode="auto">
              <a:xfrm>
                <a:off x="7315200" y="4038600"/>
                <a:ext cx="0" cy="1371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5715000" y="4038600"/>
                <a:ext cx="0" cy="1371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4" name="圆角矩形 6"/>
            <p:cNvSpPr>
              <a:spLocks noChangeArrowheads="1"/>
            </p:cNvSpPr>
            <p:nvPr/>
          </p:nvSpPr>
          <p:spPr bwMode="auto">
            <a:xfrm>
              <a:off x="4724400" y="3314040"/>
              <a:ext cx="1676400" cy="9144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28575">
              <a:solidFill>
                <a:srgbClr val="C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wrap="none" lIns="91418" tIns="45709" rIns="91418" bIns="45709" anchor="ctr"/>
            <a:lstStyle/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Design Rules</a:t>
              </a:r>
            </a:p>
            <a:p>
              <a:pPr algn="ctr" defTabSz="914186" fontAlgn="base">
                <a:spcBef>
                  <a:spcPct val="50000"/>
                </a:spcBef>
                <a:spcAft>
                  <a:spcPct val="0"/>
                </a:spcAft>
                <a:buClr>
                  <a:srgbClr val="2DB6B3"/>
                </a:buClr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</a:rPr>
                <a:t> for DSA</a:t>
              </a:r>
            </a:p>
          </p:txBody>
        </p:sp>
        <p:cxnSp>
          <p:nvCxnSpPr>
            <p:cNvPr id="65" name="直接箭头连接符 14"/>
            <p:cNvCxnSpPr>
              <a:cxnSpLocks noChangeShapeType="1"/>
              <a:stCxn id="15" idx="2"/>
              <a:endCxn id="41" idx="0"/>
            </p:cNvCxnSpPr>
            <p:nvPr/>
          </p:nvCxnSpPr>
          <p:spPr bwMode="auto">
            <a:xfrm flipH="1">
              <a:off x="3505202" y="2780640"/>
              <a:ext cx="2038391" cy="5334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6" name="直接箭头连接符 14"/>
            <p:cNvCxnSpPr>
              <a:cxnSpLocks noChangeShapeType="1"/>
              <a:stCxn id="41" idx="3"/>
              <a:endCxn id="64" idx="1"/>
            </p:cNvCxnSpPr>
            <p:nvPr/>
          </p:nvCxnSpPr>
          <p:spPr bwMode="auto">
            <a:xfrm>
              <a:off x="4343400" y="377124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67" name="图片 5" descr="屏幕剪辑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085442"/>
              <a:ext cx="1936750" cy="29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8" name="直接箭头连接符 14"/>
            <p:cNvCxnSpPr>
              <a:cxnSpLocks noChangeShapeType="1"/>
              <a:stCxn id="4" idx="3"/>
              <a:endCxn id="15" idx="1"/>
            </p:cNvCxnSpPr>
            <p:nvPr/>
          </p:nvCxnSpPr>
          <p:spPr bwMode="auto">
            <a:xfrm>
              <a:off x="4114802" y="2323440"/>
              <a:ext cx="514391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94708" y="2879749"/>
              <a:ext cx="1827285" cy="14174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5416224" y="4858499"/>
              <a:ext cx="1337936" cy="830997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DSA-Aware Layout Optimization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2270" y="6095242"/>
              <a:ext cx="2145032" cy="261610"/>
            </a:xfrm>
            <a:prstGeom prst="rect">
              <a:avLst/>
            </a:prstGeom>
            <a:noFill/>
          </p:spPr>
          <p:txBody>
            <a:bodyPr wrap="none" lIns="91418" tIns="45709" rIns="91418" bIns="45709" rtlCol="0">
              <a:spAutoFit/>
            </a:bodyPr>
            <a:lstStyle/>
            <a:p>
              <a:r>
                <a:rPr lang="en-US" sz="1100" dirty="0">
                  <a:latin typeface="Arial"/>
                  <a:cs typeface="Arial"/>
                </a:rPr>
                <a:t>H. Yi, et al., </a:t>
              </a:r>
              <a:r>
                <a:rPr lang="en-US" sz="1100" i="1" dirty="0">
                  <a:latin typeface="Arial"/>
                  <a:cs typeface="Arial"/>
                </a:rPr>
                <a:t>Nano Letters</a:t>
              </a:r>
              <a:r>
                <a:rPr lang="en-US" sz="1100" dirty="0">
                  <a:latin typeface="Arial"/>
                  <a:cs typeface="Arial"/>
                </a:rPr>
                <a:t>, 2015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31377" y="6004163"/>
              <a:ext cx="2189252" cy="261610"/>
            </a:xfrm>
            <a:prstGeom prst="rect">
              <a:avLst/>
            </a:prstGeom>
            <a:noFill/>
          </p:spPr>
          <p:txBody>
            <a:bodyPr wrap="none" lIns="91418" tIns="45709" rIns="91418" bIns="45709" rtlCol="0">
              <a:spAutoFit/>
            </a:bodyPr>
            <a:lstStyle/>
            <a:p>
              <a:r>
                <a:rPr lang="en-US" sz="1100" dirty="0">
                  <a:latin typeface="Arial"/>
                  <a:cs typeface="Arial"/>
                </a:rPr>
                <a:t>Y. Du, H. Yi, et al., </a:t>
              </a:r>
              <a:r>
                <a:rPr lang="en-US" sz="1100" i="1" dirty="0">
                  <a:latin typeface="Arial"/>
                  <a:cs typeface="Arial"/>
                </a:rPr>
                <a:t>ICCAD</a:t>
              </a:r>
              <a:r>
                <a:rPr lang="en-US" sz="1100" dirty="0">
                  <a:latin typeface="Arial"/>
                  <a:cs typeface="Arial"/>
                </a:rPr>
                <a:t>, 2014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876164" y="2813137"/>
              <a:ext cx="2037650" cy="261610"/>
            </a:xfrm>
            <a:prstGeom prst="rect">
              <a:avLst/>
            </a:prstGeom>
            <a:noFill/>
          </p:spPr>
          <p:txBody>
            <a:bodyPr wrap="none" lIns="91418" tIns="45709" rIns="91418" bIns="45709" rtlCol="0">
              <a:spAutoFit/>
            </a:bodyPr>
            <a:lstStyle/>
            <a:p>
              <a:r>
                <a:rPr lang="en-US" sz="1100" dirty="0">
                  <a:latin typeface="Arial"/>
                  <a:cs typeface="Arial"/>
                </a:rPr>
                <a:t>H. Yi, et al.</a:t>
              </a:r>
              <a:r>
                <a:rPr lang="en-US" sz="1100" i="1" dirty="0">
                  <a:latin typeface="Arial"/>
                  <a:cs typeface="Arial"/>
                </a:rPr>
                <a:t>, Adv. Mater.</a:t>
              </a:r>
              <a:r>
                <a:rPr lang="en-US" sz="1100" dirty="0">
                  <a:latin typeface="Arial"/>
                  <a:cs typeface="Arial"/>
                </a:rPr>
                <a:t>,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462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What causes template density influence?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266531" y="5945296"/>
            <a:ext cx="131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Gill Sans MT"/>
              </a:rPr>
              <a:t>High density</a:t>
            </a:r>
            <a:endParaRPr lang="en-US" sz="1600" dirty="0">
              <a:cs typeface="Gill Sans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07598" y="5945296"/>
            <a:ext cx="1268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Gill Sans MT"/>
              </a:rPr>
              <a:t>Low density</a:t>
            </a:r>
            <a:endParaRPr lang="en-US" sz="1600" dirty="0">
              <a:cs typeface="Gill Sans M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3422" y="4079000"/>
            <a:ext cx="1800000" cy="180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3723" y="4079000"/>
            <a:ext cx="1800000" cy="1800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96885" y="1569960"/>
            <a:ext cx="6946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Gill Sans MT"/>
              </a:rPr>
              <a:t>Template density variation results in different fill levels, causing local film thickness variation</a:t>
            </a:r>
            <a:endParaRPr lang="en-US" sz="2000" dirty="0">
              <a:cs typeface="Gill Sans M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2297" y="3082270"/>
            <a:ext cx="142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Cross section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967948" y="2573341"/>
            <a:ext cx="191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Polymer not overfilled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5313931" y="2573341"/>
            <a:ext cx="1611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Polymer overfilled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272297" y="4812144"/>
            <a:ext cx="1484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Top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view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SEM</a:t>
            </a:r>
            <a:endParaRPr lang="en-US" sz="1600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165249" y="5792664"/>
            <a:ext cx="51288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081445" y="5537263"/>
            <a:ext cx="697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FFFFFF"/>
                </a:solidFill>
              </a:rPr>
              <a:t>200</a:t>
            </a:r>
            <a:r>
              <a:rPr lang="zh-CN" altLang="en-US" sz="1200" dirty="0" smtClean="0">
                <a:solidFill>
                  <a:srgbClr val="FFFFFF"/>
                </a:solidFill>
              </a:rPr>
              <a:t> </a:t>
            </a:r>
            <a:r>
              <a:rPr lang="en-US" altLang="zh-CN" sz="1200" dirty="0" smtClean="0">
                <a:solidFill>
                  <a:srgbClr val="FFFFFF"/>
                </a:solidFill>
              </a:rPr>
              <a:t>nm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529596" y="5788074"/>
            <a:ext cx="41230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5831644" y="5603394"/>
            <a:ext cx="697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FFFFFF"/>
                </a:solidFill>
              </a:rPr>
              <a:t>200</a:t>
            </a:r>
            <a:r>
              <a:rPr lang="zh-CN" altLang="en-US" sz="1200" dirty="0" smtClean="0">
                <a:solidFill>
                  <a:srgbClr val="FFFFFF"/>
                </a:solidFill>
              </a:rPr>
              <a:t> </a:t>
            </a:r>
            <a:r>
              <a:rPr lang="en-US" altLang="zh-CN" sz="1200" dirty="0" smtClean="0">
                <a:solidFill>
                  <a:srgbClr val="FFFFFF"/>
                </a:solidFill>
              </a:rPr>
              <a:t>nm</a:t>
            </a:r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699891" y="3066151"/>
            <a:ext cx="2438908" cy="653301"/>
            <a:chOff x="2291463" y="5419532"/>
            <a:chExt cx="2438908" cy="653301"/>
          </a:xfrm>
        </p:grpSpPr>
        <p:grpSp>
          <p:nvGrpSpPr>
            <p:cNvPr id="66" name="Group 65"/>
            <p:cNvGrpSpPr/>
            <p:nvPr/>
          </p:nvGrpSpPr>
          <p:grpSpPr>
            <a:xfrm>
              <a:off x="2399719" y="5428975"/>
              <a:ext cx="2239039" cy="511655"/>
              <a:chOff x="2346789" y="4078386"/>
              <a:chExt cx="2261640" cy="837417"/>
            </a:xfrm>
          </p:grpSpPr>
          <p:sp>
            <p:nvSpPr>
              <p:cNvPr id="73" name="Document 72"/>
              <p:cNvSpPr/>
              <p:nvPr/>
            </p:nvSpPr>
            <p:spPr bwMode="auto">
              <a:xfrm rot="10800000">
                <a:off x="2785316" y="4080230"/>
                <a:ext cx="463685" cy="832957"/>
              </a:xfrm>
              <a:prstGeom prst="flowChartDocument">
                <a:avLst/>
              </a:prstGeom>
              <a:solidFill>
                <a:srgbClr val="F79646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74" name="Document 73"/>
              <p:cNvSpPr/>
              <p:nvPr/>
            </p:nvSpPr>
            <p:spPr bwMode="auto">
              <a:xfrm rot="10800000" flipH="1">
                <a:off x="2346789" y="4080230"/>
                <a:ext cx="443714" cy="832957"/>
              </a:xfrm>
              <a:prstGeom prst="flowChartDocument">
                <a:avLst/>
              </a:prstGeom>
              <a:solidFill>
                <a:srgbClr val="F79646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75" name="Document 74"/>
              <p:cNvSpPr/>
              <p:nvPr/>
            </p:nvSpPr>
            <p:spPr bwMode="auto">
              <a:xfrm rot="10800000">
                <a:off x="4144744" y="4082846"/>
                <a:ext cx="463685" cy="832957"/>
              </a:xfrm>
              <a:prstGeom prst="flowChartDocument">
                <a:avLst/>
              </a:prstGeom>
              <a:solidFill>
                <a:srgbClr val="F79646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76" name="Document 75"/>
              <p:cNvSpPr/>
              <p:nvPr/>
            </p:nvSpPr>
            <p:spPr bwMode="auto">
              <a:xfrm rot="10800000" flipH="1">
                <a:off x="3712685" y="4082845"/>
                <a:ext cx="443714" cy="832957"/>
              </a:xfrm>
              <a:prstGeom prst="flowChartDocument">
                <a:avLst/>
              </a:prstGeom>
              <a:solidFill>
                <a:srgbClr val="F79646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77" name="Document 76"/>
              <p:cNvSpPr/>
              <p:nvPr/>
            </p:nvSpPr>
            <p:spPr bwMode="auto">
              <a:xfrm rot="10800000">
                <a:off x="3465670" y="4078386"/>
                <a:ext cx="463685" cy="832957"/>
              </a:xfrm>
              <a:prstGeom prst="flowChartDocument">
                <a:avLst/>
              </a:prstGeom>
              <a:solidFill>
                <a:srgbClr val="F79646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78" name="Document 77"/>
              <p:cNvSpPr/>
              <p:nvPr/>
            </p:nvSpPr>
            <p:spPr bwMode="auto">
              <a:xfrm rot="10800000" flipH="1">
                <a:off x="3027143" y="4078386"/>
                <a:ext cx="443714" cy="832957"/>
              </a:xfrm>
              <a:prstGeom prst="flowChartDocument">
                <a:avLst/>
              </a:prstGeom>
              <a:solidFill>
                <a:srgbClr val="F79646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67" name="Rectangle 66"/>
            <p:cNvSpPr/>
            <p:nvPr/>
          </p:nvSpPr>
          <p:spPr bwMode="auto">
            <a:xfrm>
              <a:off x="2291463" y="5762387"/>
              <a:ext cx="2438907" cy="310446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r>
                <a:rPr lang="en-US" sz="1400" dirty="0" smtClean="0">
                  <a:solidFill>
                    <a:schemeClr val="bg1"/>
                  </a:solidFill>
                  <a:latin typeface="+mn-lt"/>
                </a:rPr>
                <a:t>Template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grpSp>
          <p:nvGrpSpPr>
            <p:cNvPr id="68" name="Group 67"/>
            <p:cNvGrpSpPr>
              <a:grpSpLocks noChangeAspect="1"/>
            </p:cNvGrpSpPr>
            <p:nvPr/>
          </p:nvGrpSpPr>
          <p:grpSpPr>
            <a:xfrm>
              <a:off x="2291463" y="5419532"/>
              <a:ext cx="2438908" cy="347314"/>
              <a:chOff x="1800519" y="2790418"/>
              <a:chExt cx="5400203" cy="769019"/>
            </a:xfrm>
          </p:grpSpPr>
          <p:sp>
            <p:nvSpPr>
              <p:cNvPr id="69" name="Rectangle 68"/>
              <p:cNvSpPr/>
              <p:nvPr/>
            </p:nvSpPr>
            <p:spPr bwMode="auto">
              <a:xfrm>
                <a:off x="1800519" y="2800790"/>
                <a:ext cx="914243" cy="758647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3295839" y="2795604"/>
                <a:ext cx="914243" cy="758647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4791159" y="2790418"/>
                <a:ext cx="914243" cy="758647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6286479" y="2800790"/>
                <a:ext cx="914243" cy="758647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4962482" y="2970353"/>
            <a:ext cx="2440900" cy="746757"/>
            <a:chOff x="4962482" y="2970353"/>
            <a:chExt cx="2440900" cy="746757"/>
          </a:xfrm>
        </p:grpSpPr>
        <p:sp>
          <p:nvSpPr>
            <p:cNvPr id="64" name="Rectangle 63"/>
            <p:cNvSpPr/>
            <p:nvPr/>
          </p:nvSpPr>
          <p:spPr bwMode="auto">
            <a:xfrm>
              <a:off x="4962482" y="2970353"/>
              <a:ext cx="2440899" cy="529542"/>
            </a:xfrm>
            <a:prstGeom prst="rect">
              <a:avLst/>
            </a:prstGeom>
            <a:solidFill>
              <a:srgbClr val="F7964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4964475" y="3406664"/>
              <a:ext cx="2438907" cy="310446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r>
                <a:rPr lang="en-US" sz="1400" dirty="0" smtClean="0">
                  <a:solidFill>
                    <a:schemeClr val="bg1"/>
                  </a:solidFill>
                  <a:latin typeface="+mn-lt"/>
                </a:rPr>
                <a:t>Template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4962483" y="3066151"/>
              <a:ext cx="1090229" cy="34263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6315146" y="3063809"/>
              <a:ext cx="1088236" cy="34263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82" name="TextBox 18"/>
          <p:cNvSpPr txBox="1">
            <a:spLocks noChangeArrowheads="1"/>
          </p:cNvSpPr>
          <p:nvPr/>
        </p:nvSpPr>
        <p:spPr bwMode="auto">
          <a:xfrm>
            <a:off x="335721" y="6194863"/>
            <a:ext cx="19589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SPIE</a:t>
            </a:r>
            <a:r>
              <a:rPr lang="en-US" sz="1200" dirty="0" smtClean="0"/>
              <a:t> 2015</a:t>
            </a:r>
            <a:endParaRPr lang="en-US" sz="1200" dirty="0"/>
          </a:p>
        </p:txBody>
      </p:sp>
      <p:sp>
        <p:nvSpPr>
          <p:cNvPr id="36" name="Oval 35"/>
          <p:cNvSpPr/>
          <p:nvPr/>
        </p:nvSpPr>
        <p:spPr bwMode="auto">
          <a:xfrm>
            <a:off x="5400023" y="4239557"/>
            <a:ext cx="436973" cy="43694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422200" y="5271221"/>
            <a:ext cx="436973" cy="43694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186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altLang="zh-CN" dirty="0" smtClean="0"/>
              <a:t>Sub </a:t>
            </a:r>
            <a:r>
              <a:rPr lang="en-US" altLang="zh-CN" dirty="0"/>
              <a:t>DSA Resolution Assist </a:t>
            </a:r>
            <a:r>
              <a:rPr lang="en-US" altLang="zh-CN" dirty="0" smtClean="0"/>
              <a:t>Feature (SDRAF)</a:t>
            </a:r>
            <a:endParaRPr lang="en-US" dirty="0" smtClean="0"/>
          </a:p>
        </p:txBody>
      </p:sp>
      <p:sp>
        <p:nvSpPr>
          <p:cNvPr id="73" name="TextBox 72"/>
          <p:cNvSpPr txBox="1"/>
          <p:nvPr/>
        </p:nvSpPr>
        <p:spPr>
          <a:xfrm>
            <a:off x="840800" y="4258699"/>
            <a:ext cx="783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cs typeface="Gill Sans MT"/>
              </a:rPr>
              <a:t>SDRAF: </a:t>
            </a:r>
          </a:p>
          <a:p>
            <a:endParaRPr lang="en-US" sz="2000" dirty="0" smtClean="0">
              <a:latin typeface="+mn-lt"/>
              <a:cs typeface="Gill Sans M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+mn-lt"/>
                <a:cs typeface="Gill Sans MT"/>
              </a:rPr>
              <a:t>Small templates to balance low contact density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+mn-lt"/>
                <a:cs typeface="Gill Sans MT"/>
              </a:rPr>
              <a:t>Will not generate transferrable DSA patterns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813279" y="2271200"/>
            <a:ext cx="1611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Polymer overfilled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91756" y="2268858"/>
            <a:ext cx="2438908" cy="1146111"/>
            <a:chOff x="323699" y="2271200"/>
            <a:chExt cx="2438908" cy="1146111"/>
          </a:xfrm>
        </p:grpSpPr>
        <p:sp>
          <p:nvSpPr>
            <p:cNvPr id="103" name="TextBox 102"/>
            <p:cNvSpPr txBox="1"/>
            <p:nvPr/>
          </p:nvSpPr>
          <p:spPr>
            <a:xfrm>
              <a:off x="591756" y="2271200"/>
              <a:ext cx="19109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Polymer not overfilled</a:t>
              </a:r>
              <a:endParaRPr lang="en-US" sz="1400" dirty="0"/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323699" y="2764010"/>
              <a:ext cx="2438908" cy="653301"/>
              <a:chOff x="2291463" y="5419532"/>
              <a:chExt cx="2438908" cy="653301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2399719" y="5428975"/>
                <a:ext cx="2239039" cy="511655"/>
                <a:chOff x="2346789" y="4078386"/>
                <a:chExt cx="2261640" cy="837417"/>
              </a:xfrm>
            </p:grpSpPr>
            <p:sp>
              <p:nvSpPr>
                <p:cNvPr id="113" name="Document 112"/>
                <p:cNvSpPr/>
                <p:nvPr/>
              </p:nvSpPr>
              <p:spPr bwMode="auto">
                <a:xfrm rot="10800000">
                  <a:off x="2785316" y="4080230"/>
                  <a:ext cx="463685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14" name="Document 113"/>
                <p:cNvSpPr/>
                <p:nvPr/>
              </p:nvSpPr>
              <p:spPr bwMode="auto">
                <a:xfrm rot="10800000" flipH="1">
                  <a:off x="2346789" y="4080230"/>
                  <a:ext cx="443714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15" name="Document 114"/>
                <p:cNvSpPr/>
                <p:nvPr/>
              </p:nvSpPr>
              <p:spPr bwMode="auto">
                <a:xfrm rot="10800000">
                  <a:off x="4144744" y="4082846"/>
                  <a:ext cx="463685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16" name="Document 115"/>
                <p:cNvSpPr/>
                <p:nvPr/>
              </p:nvSpPr>
              <p:spPr bwMode="auto">
                <a:xfrm rot="10800000" flipH="1">
                  <a:off x="3712685" y="4082845"/>
                  <a:ext cx="443714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17" name="Document 116"/>
                <p:cNvSpPr/>
                <p:nvPr/>
              </p:nvSpPr>
              <p:spPr bwMode="auto">
                <a:xfrm rot="10800000">
                  <a:off x="3465670" y="4078386"/>
                  <a:ext cx="463685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18" name="Document 117"/>
                <p:cNvSpPr/>
                <p:nvPr/>
              </p:nvSpPr>
              <p:spPr bwMode="auto">
                <a:xfrm rot="10800000" flipH="1">
                  <a:off x="3027143" y="4078386"/>
                  <a:ext cx="443714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</p:grpSp>
          <p:sp>
            <p:nvSpPr>
              <p:cNvPr id="107" name="Rectangle 106"/>
              <p:cNvSpPr/>
              <p:nvPr/>
            </p:nvSpPr>
            <p:spPr bwMode="auto">
              <a:xfrm>
                <a:off x="2291463" y="5762387"/>
                <a:ext cx="2438907" cy="310446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r>
                  <a:rPr lang="en-US" sz="1400" dirty="0" smtClean="0">
                    <a:solidFill>
                      <a:schemeClr val="bg1"/>
                    </a:solidFill>
                    <a:latin typeface="+mn-lt"/>
                  </a:rPr>
                  <a:t>Template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grpSp>
            <p:nvGrpSpPr>
              <p:cNvPr id="108" name="Group 107"/>
              <p:cNvGrpSpPr>
                <a:grpSpLocks noChangeAspect="1"/>
              </p:cNvGrpSpPr>
              <p:nvPr/>
            </p:nvGrpSpPr>
            <p:grpSpPr>
              <a:xfrm>
                <a:off x="2291463" y="5419532"/>
                <a:ext cx="2438908" cy="347314"/>
                <a:chOff x="1800519" y="2790418"/>
                <a:chExt cx="5400203" cy="769019"/>
              </a:xfrm>
            </p:grpSpPr>
            <p:sp>
              <p:nvSpPr>
                <p:cNvPr id="109" name="Rectangle 108"/>
                <p:cNvSpPr/>
                <p:nvPr/>
              </p:nvSpPr>
              <p:spPr bwMode="auto">
                <a:xfrm>
                  <a:off x="1800519" y="2800790"/>
                  <a:ext cx="914243" cy="758647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10" name="Rectangle 109"/>
                <p:cNvSpPr/>
                <p:nvPr/>
              </p:nvSpPr>
              <p:spPr bwMode="auto">
                <a:xfrm>
                  <a:off x="3295839" y="2795604"/>
                  <a:ext cx="914243" cy="758647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 bwMode="auto">
                <a:xfrm>
                  <a:off x="4791159" y="2790418"/>
                  <a:ext cx="914243" cy="758647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 bwMode="auto">
                <a:xfrm>
                  <a:off x="6286479" y="2800790"/>
                  <a:ext cx="914243" cy="758647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</p:grpSp>
        </p:grpSp>
      </p:grpSp>
      <p:grpSp>
        <p:nvGrpSpPr>
          <p:cNvPr id="119" name="Group 118"/>
          <p:cNvGrpSpPr/>
          <p:nvPr/>
        </p:nvGrpSpPr>
        <p:grpSpPr>
          <a:xfrm>
            <a:off x="3461830" y="2668212"/>
            <a:ext cx="2440900" cy="746757"/>
            <a:chOff x="4962482" y="2970353"/>
            <a:chExt cx="2440900" cy="746757"/>
          </a:xfrm>
        </p:grpSpPr>
        <p:sp>
          <p:nvSpPr>
            <p:cNvPr id="120" name="Rectangle 119"/>
            <p:cNvSpPr/>
            <p:nvPr/>
          </p:nvSpPr>
          <p:spPr bwMode="auto">
            <a:xfrm>
              <a:off x="4962482" y="2970353"/>
              <a:ext cx="2440899" cy="529542"/>
            </a:xfrm>
            <a:prstGeom prst="rect">
              <a:avLst/>
            </a:prstGeom>
            <a:solidFill>
              <a:srgbClr val="F7964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4964475" y="3406664"/>
              <a:ext cx="2438907" cy="310446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r>
                <a:rPr lang="en-US" sz="1400" dirty="0" smtClean="0">
                  <a:solidFill>
                    <a:schemeClr val="bg1"/>
                  </a:solidFill>
                  <a:latin typeface="+mn-lt"/>
                </a:rPr>
                <a:t>Template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4962483" y="3066151"/>
              <a:ext cx="1090229" cy="34263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6315146" y="3063809"/>
              <a:ext cx="1088236" cy="34263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91739" y="2271200"/>
            <a:ext cx="2438908" cy="1844584"/>
            <a:chOff x="6416199" y="2271200"/>
            <a:chExt cx="2438908" cy="1844584"/>
          </a:xfrm>
        </p:grpSpPr>
        <p:sp>
          <p:nvSpPr>
            <p:cNvPr id="14" name="TextBox 13"/>
            <p:cNvSpPr txBox="1"/>
            <p:nvPr/>
          </p:nvSpPr>
          <p:spPr>
            <a:xfrm>
              <a:off x="7198010" y="3777230"/>
              <a:ext cx="880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SDRAF</a:t>
              </a:r>
              <a:endParaRPr lang="en-US" sz="1600" dirty="0"/>
            </a:p>
          </p:txBody>
        </p:sp>
        <p:grpSp>
          <p:nvGrpSpPr>
            <p:cNvPr id="124" name="Group 123"/>
            <p:cNvGrpSpPr/>
            <p:nvPr/>
          </p:nvGrpSpPr>
          <p:grpSpPr>
            <a:xfrm>
              <a:off x="6416199" y="2758192"/>
              <a:ext cx="2438908" cy="656777"/>
              <a:chOff x="2291463" y="5416056"/>
              <a:chExt cx="2438908" cy="656777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2399719" y="5416056"/>
                <a:ext cx="2239039" cy="521861"/>
                <a:chOff x="2346789" y="4057223"/>
                <a:chExt cx="2261640" cy="854120"/>
              </a:xfrm>
            </p:grpSpPr>
            <p:sp>
              <p:nvSpPr>
                <p:cNvPr id="132" name="Document 131"/>
                <p:cNvSpPr/>
                <p:nvPr/>
              </p:nvSpPr>
              <p:spPr bwMode="auto">
                <a:xfrm rot="10800000">
                  <a:off x="2785316" y="4057223"/>
                  <a:ext cx="463685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33" name="Document 132"/>
                <p:cNvSpPr/>
                <p:nvPr/>
              </p:nvSpPr>
              <p:spPr bwMode="auto">
                <a:xfrm rot="10800000" flipH="1">
                  <a:off x="2346789" y="4057223"/>
                  <a:ext cx="443714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34" name="Document 133"/>
                <p:cNvSpPr/>
                <p:nvPr/>
              </p:nvSpPr>
              <p:spPr bwMode="auto">
                <a:xfrm rot="10800000">
                  <a:off x="4144744" y="4059837"/>
                  <a:ext cx="463685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35" name="Document 134"/>
                <p:cNvSpPr/>
                <p:nvPr/>
              </p:nvSpPr>
              <p:spPr bwMode="auto">
                <a:xfrm rot="10800000" flipH="1">
                  <a:off x="3712685" y="4059837"/>
                  <a:ext cx="443714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36" name="Document 135"/>
                <p:cNvSpPr/>
                <p:nvPr/>
              </p:nvSpPr>
              <p:spPr bwMode="auto">
                <a:xfrm rot="10800000">
                  <a:off x="3465670" y="4078386"/>
                  <a:ext cx="463685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37" name="Document 136"/>
                <p:cNvSpPr/>
                <p:nvPr/>
              </p:nvSpPr>
              <p:spPr bwMode="auto">
                <a:xfrm rot="10800000" flipH="1">
                  <a:off x="3027143" y="4078386"/>
                  <a:ext cx="443714" cy="832957"/>
                </a:xfrm>
                <a:prstGeom prst="flowChartDocument">
                  <a:avLst/>
                </a:prstGeom>
                <a:solidFill>
                  <a:srgbClr val="F7964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</p:grpSp>
          <p:sp>
            <p:nvSpPr>
              <p:cNvPr id="126" name="Rectangle 125"/>
              <p:cNvSpPr/>
              <p:nvPr/>
            </p:nvSpPr>
            <p:spPr bwMode="auto">
              <a:xfrm>
                <a:off x="2291463" y="5762387"/>
                <a:ext cx="2438907" cy="310446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</a:pPr>
                <a:r>
                  <a:rPr lang="en-US" sz="1400" dirty="0" smtClean="0">
                    <a:solidFill>
                      <a:schemeClr val="bg1"/>
                    </a:solidFill>
                    <a:latin typeface="+mn-lt"/>
                  </a:rPr>
                  <a:t>Template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grpSp>
            <p:nvGrpSpPr>
              <p:cNvPr id="127" name="Group 126"/>
              <p:cNvGrpSpPr>
                <a:grpSpLocks noChangeAspect="1"/>
              </p:cNvGrpSpPr>
              <p:nvPr/>
            </p:nvGrpSpPr>
            <p:grpSpPr>
              <a:xfrm>
                <a:off x="2291463" y="5419532"/>
                <a:ext cx="2438908" cy="347314"/>
                <a:chOff x="1800519" y="2790418"/>
                <a:chExt cx="5400203" cy="769019"/>
              </a:xfrm>
            </p:grpSpPr>
            <p:sp>
              <p:nvSpPr>
                <p:cNvPr id="128" name="Rectangle 127"/>
                <p:cNvSpPr/>
                <p:nvPr/>
              </p:nvSpPr>
              <p:spPr bwMode="auto">
                <a:xfrm>
                  <a:off x="1800519" y="2800789"/>
                  <a:ext cx="1015197" cy="758648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29" name="Rectangle 128"/>
                <p:cNvSpPr/>
                <p:nvPr/>
              </p:nvSpPr>
              <p:spPr bwMode="auto">
                <a:xfrm>
                  <a:off x="3168505" y="2795604"/>
                  <a:ext cx="1041574" cy="758648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30" name="Rectangle 129"/>
                <p:cNvSpPr/>
                <p:nvPr/>
              </p:nvSpPr>
              <p:spPr bwMode="auto">
                <a:xfrm>
                  <a:off x="4791160" y="2790418"/>
                  <a:ext cx="1023274" cy="758648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31" name="Rectangle 130"/>
                <p:cNvSpPr/>
                <p:nvPr/>
              </p:nvSpPr>
              <p:spPr bwMode="auto">
                <a:xfrm>
                  <a:off x="6191840" y="2800789"/>
                  <a:ext cx="1008882" cy="758648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</p:grpSp>
        </p:grpSp>
        <p:cxnSp>
          <p:nvCxnSpPr>
            <p:cNvPr id="5" name="Straight Arrow Connector 4"/>
            <p:cNvCxnSpPr>
              <a:stCxn id="14" idx="1"/>
            </p:cNvCxnSpPr>
            <p:nvPr/>
          </p:nvCxnSpPr>
          <p:spPr bwMode="auto">
            <a:xfrm flipH="1" flipV="1">
              <a:off x="6963735" y="3111324"/>
              <a:ext cx="234275" cy="83518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8" name="Straight Arrow Connector 137"/>
            <p:cNvCxnSpPr>
              <a:stCxn id="14" idx="3"/>
            </p:cNvCxnSpPr>
            <p:nvPr/>
          </p:nvCxnSpPr>
          <p:spPr bwMode="auto">
            <a:xfrm flipV="1">
              <a:off x="8078079" y="3111324"/>
              <a:ext cx="226364" cy="83518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9" name="TextBox 138"/>
            <p:cNvSpPr txBox="1"/>
            <p:nvPr/>
          </p:nvSpPr>
          <p:spPr>
            <a:xfrm>
              <a:off x="6681815" y="2271200"/>
              <a:ext cx="19109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Polymer not overfilled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527228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dirty="0" smtClean="0"/>
              <a:t>SDRAF: Failed Case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59605" y="3107523"/>
            <a:ext cx="7957401" cy="2340000"/>
            <a:chOff x="2129719" y="871849"/>
            <a:chExt cx="7957401" cy="2340000"/>
          </a:xfrm>
        </p:grpSpPr>
        <p:grpSp>
          <p:nvGrpSpPr>
            <p:cNvPr id="18" name="Group 17"/>
            <p:cNvGrpSpPr/>
            <p:nvPr/>
          </p:nvGrpSpPr>
          <p:grpSpPr>
            <a:xfrm>
              <a:off x="2129719" y="871849"/>
              <a:ext cx="7957401" cy="2340000"/>
              <a:chOff x="918584" y="888325"/>
              <a:chExt cx="7957401" cy="234000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535985" y="888325"/>
                <a:ext cx="2340000" cy="2340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918584" y="888325"/>
                <a:ext cx="2340000" cy="2340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3739637" y="888325"/>
                <a:ext cx="2340611" cy="2339999"/>
              </a:xfrm>
              <a:prstGeom prst="rect">
                <a:avLst/>
              </a:prstGeom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5564443" y="2361533"/>
              <a:ext cx="285727" cy="28073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52461" y="1458218"/>
              <a:ext cx="285727" cy="28073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7192301" y="4127025"/>
            <a:ext cx="285727" cy="280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4" idx="1"/>
            <a:endCxn id="23" idx="3"/>
          </p:cNvCxnSpPr>
          <p:nvPr/>
        </p:nvCxnSpPr>
        <p:spPr>
          <a:xfrm flipH="1">
            <a:off x="5721269" y="4267392"/>
            <a:ext cx="1471032" cy="101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4713694" y="5360432"/>
            <a:ext cx="88216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137752" y="5387168"/>
            <a:ext cx="64288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7338022" y="5909256"/>
            <a:ext cx="146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Scale bar: 300 nm</a:t>
            </a:r>
            <a:endParaRPr lang="en-US" sz="14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09831" y="5579270"/>
            <a:ext cx="2545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SDRAF size: 55 nm</a:t>
            </a:r>
            <a:endParaRPr lang="en-US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306" y="1610777"/>
            <a:ext cx="773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</a:rPr>
              <a:t>Large SDRAF will generate DSA patterns and result in extra holes in pattern transfer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</a:rPr>
              <a:t>SDRAF size need to be controlled carefully</a:t>
            </a:r>
            <a:endParaRPr lang="en-US" sz="2000" dirty="0">
              <a:latin typeface="+mn-lt"/>
            </a:endParaRPr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559605" y="6183319"/>
            <a:ext cx="19589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H</a:t>
            </a:r>
            <a:r>
              <a:rPr lang="en-US" sz="1200" b="1" dirty="0"/>
              <a:t>. Yi</a:t>
            </a:r>
            <a:r>
              <a:rPr lang="en-US" sz="1200" dirty="0"/>
              <a:t>,</a:t>
            </a:r>
            <a:r>
              <a:rPr lang="en-US" sz="1200" i="1" dirty="0"/>
              <a:t> et al., </a:t>
            </a:r>
            <a:r>
              <a:rPr lang="en-US" sz="1200" i="1" dirty="0" smtClean="0"/>
              <a:t>SPIE</a:t>
            </a:r>
            <a:r>
              <a:rPr lang="en-US" sz="1200" dirty="0" smtClean="0"/>
              <a:t>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101240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4429125" y="6071871"/>
            <a:ext cx="44191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 smtClean="0"/>
              <a:t>A. </a:t>
            </a:r>
            <a:r>
              <a:rPr lang="fi-FI" sz="1100" dirty="0" err="1" smtClean="0"/>
              <a:t>Tavakkoli</a:t>
            </a:r>
            <a:r>
              <a:rPr lang="fi-FI" sz="1100" dirty="0" smtClean="0"/>
              <a:t>. K. G</a:t>
            </a:r>
            <a:r>
              <a:rPr lang="en-US" sz="1100" dirty="0" smtClean="0"/>
              <a:t>,</a:t>
            </a:r>
            <a:r>
              <a:rPr lang="en-US" sz="1100" b="1" i="1" dirty="0"/>
              <a:t> Science</a:t>
            </a:r>
            <a:r>
              <a:rPr lang="en-US" sz="1100" b="1" dirty="0"/>
              <a:t>, </a:t>
            </a:r>
            <a:r>
              <a:rPr lang="en-US" sz="1100" b="1" dirty="0" smtClean="0"/>
              <a:t>vol. 336 (2012)</a:t>
            </a:r>
            <a:r>
              <a:rPr lang="en-US" sz="1100" b="1" dirty="0"/>
              <a:t>. </a:t>
            </a:r>
            <a:r>
              <a:rPr lang="en-US" sz="1100" b="1" dirty="0" smtClean="0"/>
              <a:t>[MIT]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grpSp>
        <p:nvGrpSpPr>
          <p:cNvPr id="3" name="Group 2"/>
          <p:cNvGrpSpPr/>
          <p:nvPr/>
        </p:nvGrpSpPr>
        <p:grpSpPr>
          <a:xfrm>
            <a:off x="4429125" y="503902"/>
            <a:ext cx="4619625" cy="3189591"/>
            <a:chOff x="4624167" y="430063"/>
            <a:chExt cx="4424583" cy="2910412"/>
          </a:xfrm>
        </p:grpSpPr>
        <p:pic>
          <p:nvPicPr>
            <p:cNvPr id="2663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167" y="430063"/>
              <a:ext cx="4424583" cy="2910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1" name="TextBox 6"/>
            <p:cNvSpPr txBox="1">
              <a:spLocks noChangeArrowheads="1"/>
            </p:cNvSpPr>
            <p:nvPr/>
          </p:nvSpPr>
          <p:spPr bwMode="auto">
            <a:xfrm>
              <a:off x="4765831" y="3015082"/>
              <a:ext cx="4190574" cy="2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2DB6B3"/>
                </a:buClr>
                <a:buFont typeface="Wingdings" pitchFamily="2" charset="2"/>
                <a:buNone/>
              </a:pPr>
              <a:r>
                <a:rPr lang="en-US" sz="1100" b="1" dirty="0">
                  <a:solidFill>
                    <a:srgbClr val="FFFFFF"/>
                  </a:solidFill>
                </a:rPr>
                <a:t>C. Tang … C. Hawker, </a:t>
              </a:r>
              <a:r>
                <a:rPr lang="en-US" sz="1100" b="1" i="1" dirty="0">
                  <a:solidFill>
                    <a:srgbClr val="FFFFFF"/>
                  </a:solidFill>
                </a:rPr>
                <a:t>Science</a:t>
              </a:r>
              <a:r>
                <a:rPr lang="en-US" sz="1100" b="1" dirty="0">
                  <a:solidFill>
                    <a:srgbClr val="FFFFFF"/>
                  </a:solidFill>
                </a:rPr>
                <a:t>, p. 429 (2008). [UCSB]</a:t>
              </a:r>
            </a:p>
          </p:txBody>
        </p:sp>
      </p:grpSp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1820" y="3752566"/>
            <a:ext cx="4039178" cy="236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20998" y="3715553"/>
            <a:ext cx="4961470" cy="228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Rectangle 12"/>
          <p:cNvSpPr>
            <a:spLocks noChangeArrowheads="1"/>
          </p:cNvSpPr>
          <p:nvPr/>
        </p:nvSpPr>
        <p:spPr bwMode="auto">
          <a:xfrm>
            <a:off x="109095" y="6200502"/>
            <a:ext cx="377698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 smtClean="0"/>
              <a:t>H. Tsai et </a:t>
            </a:r>
            <a:r>
              <a:rPr lang="en-US" sz="1100" dirty="0"/>
              <a:t>al.,</a:t>
            </a:r>
            <a:r>
              <a:rPr lang="en-US" sz="1100" i="1" dirty="0"/>
              <a:t> </a:t>
            </a:r>
            <a:r>
              <a:rPr lang="en-US" sz="1100" i="1" dirty="0" smtClean="0"/>
              <a:t>ACS Nano</a:t>
            </a:r>
            <a:r>
              <a:rPr lang="en-US" sz="1100" dirty="0" smtClean="0"/>
              <a:t>. 2014, </a:t>
            </a:r>
            <a:r>
              <a:rPr lang="fr-FR" sz="1100" dirty="0" smtClean="0"/>
              <a:t>8, 5, </a:t>
            </a:r>
            <a:r>
              <a:rPr lang="fr-FR" sz="1100" dirty="0"/>
              <a:t>5227–5232 </a:t>
            </a:r>
            <a:r>
              <a:rPr lang="en-US" sz="1100" dirty="0" smtClean="0"/>
              <a:t>[</a:t>
            </a:r>
            <a:r>
              <a:rPr lang="en-US" sz="1100" dirty="0"/>
              <a:t>IBM]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575" y="488553"/>
            <a:ext cx="4847283" cy="320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238125" y="3257570"/>
            <a:ext cx="4191000" cy="246063"/>
          </a:xfrm>
          <a:prstGeom prst="rect">
            <a:avLst/>
          </a:prstGeom>
          <a:solidFill>
            <a:schemeClr val="bg2">
              <a:lumMod val="75000"/>
              <a:alpha val="61176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000" b="1" dirty="0">
                <a:solidFill>
                  <a:srgbClr val="FFFFFF"/>
                </a:solidFill>
              </a:rPr>
              <a:t>J.W. Jeong...C.A. Ross., </a:t>
            </a:r>
            <a:r>
              <a:rPr lang="it-IT" sz="1000" b="1" i="1" dirty="0">
                <a:solidFill>
                  <a:srgbClr val="FFFFFF"/>
                </a:solidFill>
              </a:rPr>
              <a:t>Nano Lett</a:t>
            </a:r>
            <a:r>
              <a:rPr lang="it-IT" sz="1000" b="1" dirty="0">
                <a:solidFill>
                  <a:srgbClr val="FFFFFF"/>
                </a:solidFill>
              </a:rPr>
              <a:t>. 2011, 11, 4095–4101 [MIT]</a:t>
            </a:r>
            <a:endParaRPr lang="en-US" sz="1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3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514" y="2356124"/>
            <a:ext cx="8378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What can directed self-assembly (DSA) do?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162397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dirty="0" smtClean="0"/>
              <a:t>Lithography is the Bottleneck of Scaling</a:t>
            </a:r>
          </a:p>
        </p:txBody>
      </p:sp>
      <p:pic>
        <p:nvPicPr>
          <p:cNvPr id="2" name="Picture 1" descr="litho_scal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1630" y="1494911"/>
            <a:ext cx="6363388" cy="477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3989" y="2184729"/>
            <a:ext cx="23176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Stringent requirements</a:t>
            </a:r>
            <a:r>
              <a:rPr lang="zh-CN" altLang="en-US" dirty="0" smtClean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 smtClean="0"/>
              <a:t>node: </a:t>
            </a:r>
            <a:r>
              <a:rPr lang="en-US" altLang="zh-CN" b="1" dirty="0" smtClean="0">
                <a:solidFill>
                  <a:srgbClr val="FF0000"/>
                </a:solidFill>
              </a:rPr>
              <a:t>CD and pitch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Limited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lithography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resolution</a:t>
            </a:r>
          </a:p>
          <a:p>
            <a:pPr marL="285750" indent="-285750">
              <a:buFont typeface="Arial"/>
              <a:buChar char="•"/>
            </a:pPr>
            <a:endParaRPr lang="en-US" altLang="zh-CN" dirty="0" smtClean="0"/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Higher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cost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15156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3988" y="685800"/>
            <a:ext cx="8245475" cy="498475"/>
          </a:xfrm>
        </p:spPr>
        <p:txBody>
          <a:bodyPr/>
          <a:lstStyle/>
          <a:p>
            <a:r>
              <a:rPr lang="en-US" dirty="0" smtClean="0"/>
              <a:t>Alternative Lithography Solution is a MUST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4798490"/>
              </p:ext>
            </p:extLst>
          </p:nvPr>
        </p:nvGraphicFramePr>
        <p:xfrm>
          <a:off x="882701" y="2027519"/>
          <a:ext cx="7196454" cy="2901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4162"/>
                <a:gridCol w="1520764"/>
                <a:gridCol w="1520764"/>
                <a:gridCol w="1520764"/>
              </a:tblGrid>
              <a:tr h="56544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Throughput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Resolution</a:t>
                      </a:r>
                      <a:endParaRPr lang="en-US" dirty="0"/>
                    </a:p>
                  </a:txBody>
                  <a:tcPr anchor="ctr"/>
                </a:tc>
              </a:tr>
              <a:tr h="5654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EUV lithography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654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Patterning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654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E-beam direct write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5654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Directed Self-Assembly (DSA)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3" name="Smiley Face 22"/>
          <p:cNvSpPr>
            <a:spLocks noChangeAspect="1"/>
          </p:cNvSpPr>
          <p:nvPr/>
        </p:nvSpPr>
        <p:spPr bwMode="auto">
          <a:xfrm>
            <a:off x="7137249" y="2692233"/>
            <a:ext cx="362358" cy="365760"/>
          </a:xfrm>
          <a:prstGeom prst="smileyFac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Smiley Face 23"/>
          <p:cNvSpPr>
            <a:spLocks noChangeAspect="1"/>
          </p:cNvSpPr>
          <p:nvPr/>
        </p:nvSpPr>
        <p:spPr bwMode="auto">
          <a:xfrm>
            <a:off x="7137249" y="3812841"/>
            <a:ext cx="362358" cy="365760"/>
          </a:xfrm>
          <a:prstGeom prst="smileyFac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Smiley Face 24"/>
          <p:cNvSpPr>
            <a:spLocks noChangeAspect="1"/>
          </p:cNvSpPr>
          <p:nvPr/>
        </p:nvSpPr>
        <p:spPr bwMode="auto">
          <a:xfrm>
            <a:off x="5603165" y="3268038"/>
            <a:ext cx="362358" cy="365760"/>
          </a:xfrm>
          <a:prstGeom prst="smileyFac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Smiley Face 25"/>
          <p:cNvSpPr>
            <a:spLocks noChangeAspect="1"/>
          </p:cNvSpPr>
          <p:nvPr/>
        </p:nvSpPr>
        <p:spPr bwMode="auto">
          <a:xfrm>
            <a:off x="7137249" y="3268038"/>
            <a:ext cx="362358" cy="365760"/>
          </a:xfrm>
          <a:prstGeom prst="smileyFace">
            <a:avLst>
              <a:gd name="adj" fmla="val 148"/>
            </a:avLst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Smiley Face 26"/>
          <p:cNvSpPr>
            <a:spLocks noChangeAspect="1"/>
          </p:cNvSpPr>
          <p:nvPr/>
        </p:nvSpPr>
        <p:spPr bwMode="auto">
          <a:xfrm>
            <a:off x="5603165" y="3812841"/>
            <a:ext cx="362358" cy="365760"/>
          </a:xfrm>
          <a:prstGeom prst="smileyFace">
            <a:avLst>
              <a:gd name="adj" fmla="val -4653"/>
            </a:avLst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Smiley Face 27"/>
          <p:cNvSpPr>
            <a:spLocks noChangeAspect="1"/>
          </p:cNvSpPr>
          <p:nvPr/>
        </p:nvSpPr>
        <p:spPr bwMode="auto">
          <a:xfrm>
            <a:off x="4094300" y="2692233"/>
            <a:ext cx="362358" cy="365760"/>
          </a:xfrm>
          <a:prstGeom prst="smileyFace">
            <a:avLst>
              <a:gd name="adj" fmla="val -4653"/>
            </a:avLst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Smiley Face 28"/>
          <p:cNvSpPr>
            <a:spLocks noChangeAspect="1"/>
          </p:cNvSpPr>
          <p:nvPr/>
        </p:nvSpPr>
        <p:spPr bwMode="auto">
          <a:xfrm>
            <a:off x="4094300" y="3268038"/>
            <a:ext cx="362358" cy="365760"/>
          </a:xfrm>
          <a:prstGeom prst="smileyFace">
            <a:avLst>
              <a:gd name="adj" fmla="val 552"/>
            </a:avLst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Smiley Face 29"/>
          <p:cNvSpPr>
            <a:spLocks noChangeAspect="1"/>
          </p:cNvSpPr>
          <p:nvPr/>
        </p:nvSpPr>
        <p:spPr bwMode="auto">
          <a:xfrm>
            <a:off x="4094300" y="3812841"/>
            <a:ext cx="362358" cy="365760"/>
          </a:xfrm>
          <a:prstGeom prst="smileyFace">
            <a:avLst>
              <a:gd name="adj" fmla="val 4653"/>
            </a:avLst>
          </a:prstGeom>
          <a:solidFill>
            <a:srgbClr val="77933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Smiley Face 30"/>
          <p:cNvSpPr>
            <a:spLocks noChangeAspect="1"/>
          </p:cNvSpPr>
          <p:nvPr/>
        </p:nvSpPr>
        <p:spPr bwMode="auto">
          <a:xfrm>
            <a:off x="5603165" y="2692233"/>
            <a:ext cx="362358" cy="365760"/>
          </a:xfrm>
          <a:prstGeom prst="smileyFace">
            <a:avLst>
              <a:gd name="adj" fmla="val 331"/>
            </a:avLst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Smiley Face 31"/>
          <p:cNvSpPr>
            <a:spLocks noChangeAspect="1"/>
          </p:cNvSpPr>
          <p:nvPr/>
        </p:nvSpPr>
        <p:spPr bwMode="auto">
          <a:xfrm>
            <a:off x="4094300" y="4409384"/>
            <a:ext cx="362358" cy="365760"/>
          </a:xfrm>
          <a:prstGeom prst="smileyFac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Smiley Face 32"/>
          <p:cNvSpPr>
            <a:spLocks noChangeAspect="1"/>
          </p:cNvSpPr>
          <p:nvPr/>
        </p:nvSpPr>
        <p:spPr bwMode="auto">
          <a:xfrm>
            <a:off x="5603165" y="4409384"/>
            <a:ext cx="362358" cy="365760"/>
          </a:xfrm>
          <a:prstGeom prst="smileyFac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Smiley Face 33"/>
          <p:cNvSpPr>
            <a:spLocks noChangeAspect="1"/>
          </p:cNvSpPr>
          <p:nvPr/>
        </p:nvSpPr>
        <p:spPr bwMode="auto">
          <a:xfrm>
            <a:off x="7137249" y="4409384"/>
            <a:ext cx="362358" cy="365760"/>
          </a:xfrm>
          <a:prstGeom prst="smileyFac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0261" y="5222960"/>
            <a:ext cx="7832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 why </a:t>
            </a:r>
            <a:r>
              <a:rPr lang="en-US" altLang="zh-CN" sz="2400" dirty="0" smtClean="0"/>
              <a:t>are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semiconductor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foundries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not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using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today?</a:t>
            </a:r>
            <a:r>
              <a:rPr lang="zh-CN" alt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64885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74" t="17357" r="23554" b="30017"/>
          <a:stretch/>
        </p:blipFill>
        <p:spPr>
          <a:xfrm>
            <a:off x="3353460" y="3448778"/>
            <a:ext cx="3948878" cy="2345469"/>
          </a:xfrm>
        </p:spPr>
      </p:pic>
      <p:grpSp>
        <p:nvGrpSpPr>
          <p:cNvPr id="8" name="Group 9"/>
          <p:cNvGrpSpPr>
            <a:grpSpLocks noChangeAspect="1"/>
          </p:cNvGrpSpPr>
          <p:nvPr/>
        </p:nvGrpSpPr>
        <p:grpSpPr bwMode="auto">
          <a:xfrm>
            <a:off x="3360416" y="574485"/>
            <a:ext cx="3739046" cy="2578652"/>
            <a:chOff x="6595110" y="3360420"/>
            <a:chExt cx="1706880" cy="1202849"/>
          </a:xfrm>
        </p:grpSpPr>
        <p:pic>
          <p:nvPicPr>
            <p:cNvPr id="2048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110" y="3360420"/>
              <a:ext cx="1691640" cy="1202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49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260" y="4354830"/>
              <a:ext cx="506730" cy="208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49022" y="1775299"/>
            <a:ext cx="222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have: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022" y="4621513"/>
            <a:ext cx="2237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need:</a:t>
            </a:r>
            <a:endParaRPr lang="en-US" sz="2400" dirty="0"/>
          </a:p>
        </p:txBody>
      </p:sp>
      <p:pic>
        <p:nvPicPr>
          <p:cNvPr id="10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360416" y="5953410"/>
            <a:ext cx="138862" cy="157750"/>
          </a:xfr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87733" y="5866357"/>
            <a:ext cx="763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contact</a:t>
            </a:r>
            <a:endParaRPr lang="en-US" sz="1400" dirty="0"/>
          </a:p>
        </p:txBody>
      </p:sp>
      <p:pic>
        <p:nvPicPr>
          <p:cNvPr id="11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66481" y="5953410"/>
            <a:ext cx="215798" cy="146304"/>
          </a:xfrm>
        </p:spPr>
      </p:pic>
      <p:sp>
        <p:nvSpPr>
          <p:cNvPr id="13" name="TextBox 12"/>
          <p:cNvSpPr txBox="1"/>
          <p:nvPr/>
        </p:nvSpPr>
        <p:spPr>
          <a:xfrm>
            <a:off x="4482279" y="5870369"/>
            <a:ext cx="77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Metal 1</a:t>
            </a:r>
            <a:endParaRPr lang="en-US" sz="1400" dirty="0"/>
          </a:p>
        </p:txBody>
      </p:sp>
      <p:pic>
        <p:nvPicPr>
          <p:cNvPr id="14" name="Content Placeholder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243974" y="5953410"/>
            <a:ext cx="256272" cy="149135"/>
          </a:xfrm>
        </p:spPr>
      </p:pic>
      <p:sp>
        <p:nvSpPr>
          <p:cNvPr id="15" name="TextBox 14"/>
          <p:cNvSpPr txBox="1"/>
          <p:nvPr/>
        </p:nvSpPr>
        <p:spPr>
          <a:xfrm>
            <a:off x="5500246" y="586635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Poly</a:t>
            </a:r>
            <a:endParaRPr lang="en-US" sz="1400" dirty="0"/>
          </a:p>
        </p:txBody>
      </p:sp>
      <p:pic>
        <p:nvPicPr>
          <p:cNvPr id="16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6105352" y="5899000"/>
            <a:ext cx="157751" cy="243677"/>
          </a:xfrm>
        </p:spPr>
      </p:pic>
      <p:sp>
        <p:nvSpPr>
          <p:cNvPr id="18" name="TextBox 17"/>
          <p:cNvSpPr txBox="1"/>
          <p:nvPr/>
        </p:nvSpPr>
        <p:spPr>
          <a:xfrm>
            <a:off x="6306066" y="5849480"/>
            <a:ext cx="129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Active Region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62971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9"/>
          <p:cNvGrpSpPr>
            <a:grpSpLocks noChangeAspect="1"/>
          </p:cNvGrpSpPr>
          <p:nvPr/>
        </p:nvGrpSpPr>
        <p:grpSpPr bwMode="auto">
          <a:xfrm>
            <a:off x="3360416" y="574485"/>
            <a:ext cx="3739046" cy="2578652"/>
            <a:chOff x="6595110" y="3360420"/>
            <a:chExt cx="1706880" cy="1202849"/>
          </a:xfrm>
        </p:grpSpPr>
        <p:pic>
          <p:nvPicPr>
            <p:cNvPr id="2048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110" y="3360420"/>
              <a:ext cx="1691640" cy="1202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49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260" y="4354830"/>
              <a:ext cx="506730" cy="208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FF0000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08589" y="1502802"/>
            <a:ext cx="16979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000" dirty="0" smtClean="0"/>
              <a:t>Periodic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2000" dirty="0" smtClean="0"/>
              <a:t>Large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area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2000" dirty="0" smtClean="0"/>
              <a:t>Uniform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589" y="4092893"/>
            <a:ext cx="29418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000" dirty="0" smtClean="0"/>
              <a:t>Aperiodic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2000" dirty="0" smtClean="0"/>
              <a:t>Position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Control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2000" dirty="0"/>
              <a:t>Process</a:t>
            </a:r>
            <a:r>
              <a:rPr lang="zh-CN" altLang="en-US" sz="2000" dirty="0"/>
              <a:t> </a:t>
            </a:r>
            <a:r>
              <a:rPr lang="en-US" altLang="zh-CN" sz="2000" dirty="0"/>
              <a:t>Compatibility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2000" dirty="0" err="1" smtClean="0"/>
              <a:t>Defectivity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Control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2000" dirty="0" smtClean="0"/>
              <a:t>Design</a:t>
            </a:r>
            <a:r>
              <a:rPr lang="zh-CN" altLang="en-US" sz="2000" dirty="0" smtClean="0"/>
              <a:t> </a:t>
            </a:r>
            <a:r>
              <a:rPr lang="en-US" altLang="zh-CN" sz="2000" dirty="0"/>
              <a:t>Rules</a:t>
            </a:r>
          </a:p>
          <a:p>
            <a:pPr marL="285750" indent="-285750">
              <a:buFont typeface="Arial"/>
              <a:buChar char="•"/>
            </a:pPr>
            <a:endParaRPr lang="en-US" altLang="zh-CN" sz="2000" dirty="0" smtClean="0"/>
          </a:p>
        </p:txBody>
      </p:sp>
      <p:sp>
        <p:nvSpPr>
          <p:cNvPr id="13" name="Down Arrow 12"/>
          <p:cNvSpPr/>
          <p:nvPr/>
        </p:nvSpPr>
        <p:spPr bwMode="auto">
          <a:xfrm>
            <a:off x="920578" y="2945174"/>
            <a:ext cx="484632" cy="756559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74" t="17357" r="23554" b="30017"/>
          <a:stretch/>
        </p:blipFill>
        <p:spPr>
          <a:xfrm>
            <a:off x="3353460" y="3448778"/>
            <a:ext cx="3948878" cy="2345469"/>
          </a:xfrm>
        </p:spPr>
      </p:pic>
      <p:pic>
        <p:nvPicPr>
          <p:cNvPr id="10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360416" y="5953410"/>
            <a:ext cx="138862" cy="157750"/>
          </a:xfr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487733" y="5866357"/>
            <a:ext cx="763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contact</a:t>
            </a:r>
            <a:endParaRPr lang="en-US" sz="1400" dirty="0"/>
          </a:p>
        </p:txBody>
      </p:sp>
      <p:pic>
        <p:nvPicPr>
          <p:cNvPr id="12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66481" y="5953410"/>
            <a:ext cx="215798" cy="146304"/>
          </a:xfrm>
        </p:spPr>
      </p:pic>
      <p:sp>
        <p:nvSpPr>
          <p:cNvPr id="14" name="TextBox 13"/>
          <p:cNvSpPr txBox="1"/>
          <p:nvPr/>
        </p:nvSpPr>
        <p:spPr>
          <a:xfrm>
            <a:off x="4482279" y="5870369"/>
            <a:ext cx="77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Metal 1</a:t>
            </a:r>
            <a:endParaRPr lang="en-US" sz="1400" dirty="0"/>
          </a:p>
        </p:txBody>
      </p:sp>
      <p:pic>
        <p:nvPicPr>
          <p:cNvPr id="15" name="Content Placeholder 14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243974" y="5953410"/>
            <a:ext cx="256272" cy="149135"/>
          </a:xfrm>
        </p:spPr>
      </p:pic>
      <p:sp>
        <p:nvSpPr>
          <p:cNvPr id="17" name="TextBox 16"/>
          <p:cNvSpPr txBox="1"/>
          <p:nvPr/>
        </p:nvSpPr>
        <p:spPr>
          <a:xfrm>
            <a:off x="5500246" y="586635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Poly</a:t>
            </a:r>
            <a:endParaRPr lang="en-US" sz="1400" dirty="0"/>
          </a:p>
        </p:txBody>
      </p:sp>
      <p:pic>
        <p:nvPicPr>
          <p:cNvPr id="18" name="Picture 13" descr="DFFRS_X2_origin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6105352" y="5899000"/>
            <a:ext cx="157751" cy="243677"/>
          </a:xfrm>
        </p:spPr>
      </p:pic>
      <p:sp>
        <p:nvSpPr>
          <p:cNvPr id="19" name="TextBox 18"/>
          <p:cNvSpPr txBox="1"/>
          <p:nvPr/>
        </p:nvSpPr>
        <p:spPr>
          <a:xfrm>
            <a:off x="6306066" y="5849480"/>
            <a:ext cx="129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Active Region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1870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~Blue Pearl 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~Blue Pearl Basi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2"/>
          </a:buClr>
          <a:buSzTx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2"/>
          </a:buClr>
          <a:buSzTx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~Blue Pearl Basic 1">
        <a:dk1>
          <a:srgbClr val="000000"/>
        </a:dk1>
        <a:lt1>
          <a:srgbClr val="FFFFFF"/>
        </a:lt1>
        <a:dk2>
          <a:srgbClr val="7889FB"/>
        </a:dk2>
        <a:lt2>
          <a:srgbClr val="808080"/>
        </a:lt2>
        <a:accent1>
          <a:srgbClr val="7889FB"/>
        </a:accent1>
        <a:accent2>
          <a:srgbClr val="2DB6B3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28A5A2"/>
        </a:accent6>
        <a:hlink>
          <a:srgbClr val="C0C0C0"/>
        </a:hlink>
        <a:folHlink>
          <a:srgbClr val="D182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~Blue Pearl Basic 2">
        <a:dk1>
          <a:srgbClr val="808080"/>
        </a:dk1>
        <a:lt1>
          <a:srgbClr val="FFFFFF"/>
        </a:lt1>
        <a:dk2>
          <a:srgbClr val="000000"/>
        </a:dk2>
        <a:lt2>
          <a:srgbClr val="CCCCFF"/>
        </a:lt2>
        <a:accent1>
          <a:srgbClr val="7889FB"/>
        </a:accent1>
        <a:accent2>
          <a:srgbClr val="DFFF66"/>
        </a:accent2>
        <a:accent3>
          <a:srgbClr val="AAAAAA"/>
        </a:accent3>
        <a:accent4>
          <a:srgbClr val="DADADA"/>
        </a:accent4>
        <a:accent5>
          <a:srgbClr val="BEC4FD"/>
        </a:accent5>
        <a:accent6>
          <a:srgbClr val="CAE75C"/>
        </a:accent6>
        <a:hlink>
          <a:srgbClr val="C0C0C0"/>
        </a:hlink>
        <a:folHlink>
          <a:srgbClr val="D1821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35551</TotalTime>
  <Words>1570</Words>
  <Application>Microsoft Office PowerPoint</Application>
  <PresentationFormat>On-screen Show (4:3)</PresentationFormat>
  <Paragraphs>409</Paragraphs>
  <Slides>38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1_~Blue Pearl Basic</vt:lpstr>
      <vt:lpstr>Equation</vt:lpstr>
      <vt:lpstr>Physical Layout Design of Directed Self-Assembly Guiding Alphabet for IC Contact Hole/Via Patterning   </vt:lpstr>
      <vt:lpstr>What is Block Copolymer Self-assembly? </vt:lpstr>
      <vt:lpstr>What is Block Copolymer Directed Self-assembly (DSA)? </vt:lpstr>
      <vt:lpstr>Slide 4</vt:lpstr>
      <vt:lpstr>Slide 5</vt:lpstr>
      <vt:lpstr>Lithography is the Bottleneck of Scaling</vt:lpstr>
      <vt:lpstr>Alternative Lithography Solution is a MUST</vt:lpstr>
      <vt:lpstr>Slide 8</vt:lpstr>
      <vt:lpstr>Slide 9</vt:lpstr>
      <vt:lpstr>Goal</vt:lpstr>
      <vt:lpstr>From Materials to CAD Design</vt:lpstr>
      <vt:lpstr>Guiding Templates  Aperiodic DSA Patterns</vt:lpstr>
      <vt:lpstr>Process Flow</vt:lpstr>
      <vt:lpstr>Flexible Control of Aperiodic DSA Patterns</vt:lpstr>
      <vt:lpstr>DSA Design Space</vt:lpstr>
      <vt:lpstr>DSA Design Space</vt:lpstr>
      <vt:lpstr>From Materials to CAD Design</vt:lpstr>
      <vt:lpstr>DSA Guiding Template Design Strategy</vt:lpstr>
      <vt:lpstr>DSA Guiding Template Design Strategy</vt:lpstr>
      <vt:lpstr>DSA Contact Patterning Demonstration</vt:lpstr>
      <vt:lpstr>From Materials to CAD Design</vt:lpstr>
      <vt:lpstr>How Many Guiding Template Shapes Needed?</vt:lpstr>
      <vt:lpstr>Peanut Shape Template Needed</vt:lpstr>
      <vt:lpstr>DSA Alphabet – Only Need a Limited Template Set</vt:lpstr>
      <vt:lpstr>Slide 25</vt:lpstr>
      <vt:lpstr>Slide 26</vt:lpstr>
      <vt:lpstr>Flexible Control of DSA Patterns</vt:lpstr>
      <vt:lpstr>Sub DSA-Resolution Assist Feature (SDRAF)</vt:lpstr>
      <vt:lpstr>Effectiveness of SDRAF: Center Images</vt:lpstr>
      <vt:lpstr>Effectiveness of SDRAF: Corner Images</vt:lpstr>
      <vt:lpstr>Highlights</vt:lpstr>
      <vt:lpstr>Slide 32</vt:lpstr>
      <vt:lpstr>Collaborators &amp; Sponsors</vt:lpstr>
      <vt:lpstr>Slide 34</vt:lpstr>
      <vt:lpstr>Slide 35</vt:lpstr>
      <vt:lpstr>What causes template density influence?</vt:lpstr>
      <vt:lpstr>Sub DSA Resolution Assist Feature (SDRAF)</vt:lpstr>
      <vt:lpstr>SDRAF: Failed Case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Contact hole lithographic patterning by directed self-assembly: from material process to layout design</dc:title>
  <dc:creator>Linda</dc:creator>
  <cp:lastModifiedBy>hspwong</cp:lastModifiedBy>
  <cp:revision>296</cp:revision>
  <dcterms:created xsi:type="dcterms:W3CDTF">2015-02-08T21:22:00Z</dcterms:created>
  <dcterms:modified xsi:type="dcterms:W3CDTF">2015-03-30T19:54:18Z</dcterms:modified>
</cp:coreProperties>
</file>