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80" r:id="rId6"/>
    <p:sldId id="264" r:id="rId7"/>
    <p:sldId id="261" r:id="rId8"/>
    <p:sldId id="262" r:id="rId9"/>
    <p:sldId id="270" r:id="rId10"/>
    <p:sldId id="265" r:id="rId11"/>
    <p:sldId id="266" r:id="rId12"/>
    <p:sldId id="267" r:id="rId13"/>
    <p:sldId id="268" r:id="rId14"/>
    <p:sldId id="271" r:id="rId15"/>
    <p:sldId id="272" r:id="rId16"/>
    <p:sldId id="269" r:id="rId17"/>
    <p:sldId id="273" r:id="rId18"/>
    <p:sldId id="274" r:id="rId19"/>
    <p:sldId id="276" r:id="rId20"/>
    <p:sldId id="277" r:id="rId21"/>
    <p:sldId id="279" r:id="rId22"/>
    <p:sldId id="278" r:id="rId23"/>
    <p:sldId id="275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03B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46" y="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Useful Skew Tree Framework for Inserting Large Safety Margins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Rickard </a:t>
            </a:r>
            <a:r>
              <a:rPr lang="en-US" sz="2400" dirty="0" err="1" smtClean="0"/>
              <a:t>Ewetz</a:t>
            </a:r>
            <a:r>
              <a:rPr lang="en-US" sz="2400" dirty="0" smtClean="0"/>
              <a:t> and Cheng-</a:t>
            </a:r>
            <a:r>
              <a:rPr lang="en-US" sz="2400" dirty="0" err="1" smtClean="0"/>
              <a:t>Kok</a:t>
            </a:r>
            <a:r>
              <a:rPr lang="en-US" sz="2400" dirty="0" smtClean="0"/>
              <a:t> </a:t>
            </a:r>
            <a:r>
              <a:rPr lang="en-US" sz="2400" dirty="0" err="1" smtClean="0"/>
              <a:t>Koh</a:t>
            </a:r>
            <a:endParaRPr lang="en-US" sz="2400" dirty="0" smtClean="0"/>
          </a:p>
          <a:p>
            <a:r>
              <a:rPr lang="en-US" sz="2400" dirty="0" smtClean="0"/>
              <a:t>School of Electrical and Computer Engineering, Purdue University</a:t>
            </a:r>
          </a:p>
          <a:p>
            <a:r>
              <a:rPr lang="en-US" sz="2400" b="1" dirty="0" smtClean="0"/>
              <a:t>ISPD 2015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margin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user</a:t>
            </a:r>
            <a:r>
              <a:rPr lang="en-US" dirty="0" smtClean="0"/>
              <a:t> &gt;  Max uniform M </a:t>
            </a:r>
          </a:p>
          <a:p>
            <a:r>
              <a:rPr lang="en-US" dirty="0" smtClean="0"/>
              <a:t>Lower point of divergence</a:t>
            </a:r>
            <a:endParaRPr lang="en-US" dirty="0"/>
          </a:p>
        </p:txBody>
      </p:sp>
      <p:pic>
        <p:nvPicPr>
          <p:cNvPr id="25602" name="Picture 2" descr="\\VBOXSVR\desktop\shared\ust\images\Constraints_New\open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200400"/>
            <a:ext cx="4495800" cy="3371850"/>
          </a:xfrm>
          <a:prstGeom prst="rect">
            <a:avLst/>
          </a:prstGeom>
          <a:noFill/>
        </p:spPr>
      </p:pic>
      <p:pic>
        <p:nvPicPr>
          <p:cNvPr id="25605" name="Picture 5" descr="\\VBOXSVR\desktop\shared\ust\images\Constraints_New\open03_zoom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200400"/>
            <a:ext cx="3930061" cy="3443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33400" y="2819400"/>
            <a:ext cx="69870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Few constraints that limit the magnitude of M!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Arrow Connector 16"/>
          <p:cNvCxnSpPr/>
          <p:nvPr/>
        </p:nvCxnSpPr>
        <p:spPr>
          <a:xfrm rot="5400000">
            <a:off x="591873" y="4038203"/>
            <a:ext cx="5181599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UST-LSM Framework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599407"/>
            <a:ext cx="38100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Decrease SCG edge </a:t>
            </a:r>
          </a:p>
          <a:p>
            <a:pPr algn="ctr"/>
            <a:r>
              <a:rPr lang="en-US" sz="2000" dirty="0" smtClean="0"/>
              <a:t>weights with </a:t>
            </a:r>
            <a:r>
              <a:rPr lang="en-US" sz="2000" dirty="0" err="1" smtClean="0"/>
              <a:t>M</a:t>
            </a:r>
            <a:r>
              <a:rPr lang="en-US" sz="2000" baseline="-25000" dirty="0" err="1" smtClean="0"/>
              <a:t>user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219200" y="2513807"/>
            <a:ext cx="38100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Detection of negative cycles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2052406"/>
            <a:ext cx="615553" cy="202061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2800" dirty="0" smtClean="0"/>
              <a:t>Pre-synthesis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0247" y="4643206"/>
            <a:ext cx="615553" cy="145200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2800" dirty="0" smtClean="0"/>
              <a:t>Synthesis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219200" y="3810000"/>
            <a:ext cx="38100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Create clusters from </a:t>
            </a:r>
          </a:p>
          <a:p>
            <a:pPr algn="ctr"/>
            <a:r>
              <a:rPr lang="en-US" sz="2000" dirty="0" smtClean="0"/>
              <a:t>negative cycles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1219200" y="4648200"/>
            <a:ext cx="38100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Construct trees from cluster 2 to K 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1219200" y="5410200"/>
            <a:ext cx="38100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Construct clock tree from cluster 1 and the trees from cluster 2 to K </a:t>
            </a:r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-495300" y="3009107"/>
            <a:ext cx="2819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588" y="5485607"/>
            <a:ext cx="1828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25075" y="648866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734797" y="1078468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371600" y="3364468"/>
            <a:ext cx="171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cycles in SCG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953000" y="3429000"/>
            <a:ext cx="175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Found one cycle </a:t>
            </a:r>
          </a:p>
          <a:p>
            <a:pPr algn="ctr"/>
            <a:r>
              <a:rPr lang="en-US" dirty="0" smtClean="0"/>
              <a:t> in SCG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410200" y="2514600"/>
            <a:ext cx="35814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Reduction of safety margin from edges of negative cycles </a:t>
            </a:r>
            <a:endParaRPr lang="en-US" sz="20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5029200" y="3048000"/>
            <a:ext cx="381000" cy="3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5029200" y="27432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333323" y="1752600"/>
            <a:ext cx="2210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Cycle is non-negative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9296400" y="0"/>
          <a:ext cx="8196085" cy="6629400"/>
        </p:xfrm>
        <a:graphic>
          <a:graphicData uri="http://schemas.openxmlformats.org/presentationml/2006/ole">
            <p:oleObj spid="_x0000_s30722" name="Acrobat Document" r:id="rId3" imgW="3389760" imgH="3920760" progId="AcroExch.Document.7">
              <p:embed/>
            </p:oleObj>
          </a:graphicData>
        </a:graphic>
      </p:graphicFrame>
      <p:grpSp>
        <p:nvGrpSpPr>
          <p:cNvPr id="188" name="Group 187"/>
          <p:cNvGrpSpPr/>
          <p:nvPr/>
        </p:nvGrpSpPr>
        <p:grpSpPr>
          <a:xfrm>
            <a:off x="228600" y="224135"/>
            <a:ext cx="2778558" cy="2371130"/>
            <a:chOff x="228600" y="224135"/>
            <a:chExt cx="2778558" cy="2371130"/>
          </a:xfrm>
        </p:grpSpPr>
        <p:sp>
          <p:nvSpPr>
            <p:cNvPr id="6" name="Oval 5"/>
            <p:cNvSpPr/>
            <p:nvPr/>
          </p:nvSpPr>
          <p:spPr>
            <a:xfrm>
              <a:off x="609600" y="533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1</a:t>
              </a:r>
              <a:endParaRPr lang="en-US" sz="3200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057400" y="533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2</a:t>
              </a:r>
              <a:endParaRPr lang="en-US" sz="32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609600" y="1676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3</a:t>
              </a:r>
              <a:endParaRPr lang="en-US" sz="32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2057400" y="1676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4</a:t>
              </a:r>
              <a:endParaRPr lang="en-US" sz="3200" dirty="0"/>
            </a:p>
          </p:txBody>
        </p:sp>
        <p:cxnSp>
          <p:nvCxnSpPr>
            <p:cNvPr id="18" name="Straight Arrow Connector 17"/>
            <p:cNvCxnSpPr>
              <a:stCxn id="6" idx="7"/>
              <a:endCxn id="7" idx="1"/>
            </p:cNvCxnSpPr>
            <p:nvPr/>
          </p:nvCxnSpPr>
          <p:spPr>
            <a:xfrm rot="5400000" flipH="1" flipV="1">
              <a:off x="1676400" y="141241"/>
              <a:ext cx="1588" cy="9628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7" idx="5"/>
              <a:endCxn id="9" idx="7"/>
            </p:cNvCxnSpPr>
            <p:nvPr/>
          </p:nvCxnSpPr>
          <p:spPr>
            <a:xfrm rot="5400000">
              <a:off x="2286793" y="1409700"/>
              <a:ext cx="71194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9" idx="3"/>
              <a:endCxn id="8" idx="5"/>
            </p:cNvCxnSpPr>
            <p:nvPr/>
          </p:nvCxnSpPr>
          <p:spPr>
            <a:xfrm rot="5400000">
              <a:off x="1676400" y="1715293"/>
              <a:ext cx="1588" cy="9628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8" idx="1"/>
              <a:endCxn id="6" idx="3"/>
            </p:cNvCxnSpPr>
            <p:nvPr/>
          </p:nvCxnSpPr>
          <p:spPr>
            <a:xfrm rot="5400000" flipH="1" flipV="1">
              <a:off x="354059" y="1409700"/>
              <a:ext cx="71194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6" idx="4"/>
              <a:endCxn id="8" idx="0"/>
            </p:cNvCxnSpPr>
            <p:nvPr/>
          </p:nvCxnSpPr>
          <p:spPr>
            <a:xfrm rot="5400000">
              <a:off x="685800" y="14097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7" idx="2"/>
              <a:endCxn id="6" idx="6"/>
            </p:cNvCxnSpPr>
            <p:nvPr/>
          </p:nvCxnSpPr>
          <p:spPr>
            <a:xfrm rot="10800000">
              <a:off x="1295400" y="838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9" idx="0"/>
              <a:endCxn id="7" idx="4"/>
            </p:cNvCxnSpPr>
            <p:nvPr/>
          </p:nvCxnSpPr>
          <p:spPr>
            <a:xfrm rot="5400000" flipH="1" flipV="1">
              <a:off x="2133600" y="14097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endCxn id="9" idx="2"/>
            </p:cNvCxnSpPr>
            <p:nvPr/>
          </p:nvCxnSpPr>
          <p:spPr>
            <a:xfrm flipV="1">
              <a:off x="1295400" y="1981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rot="5400000" flipH="1" flipV="1">
              <a:off x="1245580" y="864580"/>
              <a:ext cx="698874" cy="9247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rot="10800000" flipV="1">
              <a:off x="1219200" y="1066800"/>
              <a:ext cx="963659" cy="6988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1564842" y="2241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447800" y="762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371600" y="9906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7</a:t>
              </a:r>
              <a:endParaRPr lang="en-US" sz="24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990600" y="10668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28600" y="1143000"/>
              <a:ext cx="4956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12</a:t>
              </a:r>
              <a:endParaRPr lang="en-US" sz="2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447800" y="1600200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-2</a:t>
              </a:r>
              <a:endParaRPr lang="en-US" sz="24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447800" y="2133600"/>
              <a:ext cx="4956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10</a:t>
              </a:r>
              <a:endParaRPr lang="en-US" sz="24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676400" y="12909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133600" y="12147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2</a:t>
              </a:r>
              <a:endParaRPr lang="en-US" sz="24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667000" y="12147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6</a:t>
              </a:r>
              <a:endParaRPr lang="en-US" sz="2400" dirty="0"/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3276600" y="224135"/>
            <a:ext cx="2778558" cy="2371130"/>
            <a:chOff x="3276600" y="224135"/>
            <a:chExt cx="2778558" cy="2371130"/>
          </a:xfrm>
        </p:grpSpPr>
        <p:sp>
          <p:nvSpPr>
            <p:cNvPr id="68" name="Oval 67"/>
            <p:cNvSpPr/>
            <p:nvPr/>
          </p:nvSpPr>
          <p:spPr>
            <a:xfrm>
              <a:off x="3657600" y="533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1</a:t>
              </a:r>
              <a:endParaRPr lang="en-US" sz="3200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5105400" y="533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2</a:t>
              </a:r>
              <a:endParaRPr lang="en-US" sz="3200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3657600" y="1676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3</a:t>
              </a:r>
              <a:endParaRPr lang="en-US" sz="3200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5105400" y="1676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4</a:t>
              </a:r>
              <a:endParaRPr lang="en-US" sz="3200" dirty="0"/>
            </a:p>
          </p:txBody>
        </p:sp>
        <p:cxnSp>
          <p:nvCxnSpPr>
            <p:cNvPr id="72" name="Straight Arrow Connector 71"/>
            <p:cNvCxnSpPr>
              <a:stCxn id="68" idx="7"/>
              <a:endCxn id="69" idx="1"/>
            </p:cNvCxnSpPr>
            <p:nvPr/>
          </p:nvCxnSpPr>
          <p:spPr>
            <a:xfrm rot="5400000" flipH="1" flipV="1">
              <a:off x="4724400" y="141241"/>
              <a:ext cx="1588" cy="9628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69" idx="5"/>
              <a:endCxn id="71" idx="7"/>
            </p:cNvCxnSpPr>
            <p:nvPr/>
          </p:nvCxnSpPr>
          <p:spPr>
            <a:xfrm rot="5400000">
              <a:off x="5334793" y="1409700"/>
              <a:ext cx="71194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71" idx="3"/>
              <a:endCxn id="70" idx="5"/>
            </p:cNvCxnSpPr>
            <p:nvPr/>
          </p:nvCxnSpPr>
          <p:spPr>
            <a:xfrm rot="5400000">
              <a:off x="4724400" y="1715293"/>
              <a:ext cx="1588" cy="9628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70" idx="1"/>
              <a:endCxn id="68" idx="3"/>
            </p:cNvCxnSpPr>
            <p:nvPr/>
          </p:nvCxnSpPr>
          <p:spPr>
            <a:xfrm rot="5400000" flipH="1" flipV="1">
              <a:off x="3402059" y="1409700"/>
              <a:ext cx="71194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68" idx="4"/>
              <a:endCxn id="70" idx="0"/>
            </p:cNvCxnSpPr>
            <p:nvPr/>
          </p:nvCxnSpPr>
          <p:spPr>
            <a:xfrm rot="5400000">
              <a:off x="3733800" y="14097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69" idx="2"/>
              <a:endCxn id="68" idx="6"/>
            </p:cNvCxnSpPr>
            <p:nvPr/>
          </p:nvCxnSpPr>
          <p:spPr>
            <a:xfrm rot="10800000">
              <a:off x="4343400" y="838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71" idx="0"/>
              <a:endCxn id="69" idx="4"/>
            </p:cNvCxnSpPr>
            <p:nvPr/>
          </p:nvCxnSpPr>
          <p:spPr>
            <a:xfrm rot="5400000" flipH="1" flipV="1">
              <a:off x="5181600" y="14097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endCxn id="71" idx="2"/>
            </p:cNvCxnSpPr>
            <p:nvPr/>
          </p:nvCxnSpPr>
          <p:spPr>
            <a:xfrm flipV="1">
              <a:off x="4343400" y="1981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rot="5400000" flipH="1" flipV="1">
              <a:off x="4293580" y="864580"/>
              <a:ext cx="698874" cy="9247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 rot="10800000" flipV="1">
              <a:off x="4267200" y="1066800"/>
              <a:ext cx="963659" cy="6988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4612842" y="2241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6</a:t>
              </a:r>
              <a:endParaRPr lang="en-US" sz="24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495800" y="762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419600" y="9906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038600" y="10668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2</a:t>
              </a:r>
              <a:endParaRPr lang="en-US" sz="24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276600" y="1143000"/>
              <a:ext cx="4956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10</a:t>
              </a:r>
              <a:endParaRPr lang="en-US" sz="24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648200" y="21336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533551" y="1595735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-4</a:t>
              </a:r>
              <a:endParaRPr lang="en-US" sz="24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724400" y="12909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1</a:t>
              </a:r>
              <a:endParaRPr lang="en-US" sz="2400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181600" y="12147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0</a:t>
              </a:r>
              <a:endParaRPr lang="en-US" sz="2400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715000" y="12147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4</a:t>
              </a:r>
              <a:endParaRPr lang="en-US" sz="2400" dirty="0"/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6629400" y="533400"/>
            <a:ext cx="2133600" cy="1752600"/>
            <a:chOff x="6629400" y="533400"/>
            <a:chExt cx="2133600" cy="1752600"/>
          </a:xfrm>
        </p:grpSpPr>
        <p:sp>
          <p:nvSpPr>
            <p:cNvPr id="92" name="Oval 91"/>
            <p:cNvSpPr/>
            <p:nvPr/>
          </p:nvSpPr>
          <p:spPr>
            <a:xfrm>
              <a:off x="6629400" y="533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1</a:t>
              </a:r>
              <a:endParaRPr lang="en-US" sz="3200" dirty="0"/>
            </a:p>
          </p:txBody>
        </p:sp>
        <p:sp>
          <p:nvSpPr>
            <p:cNvPr id="93" name="Oval 92"/>
            <p:cNvSpPr/>
            <p:nvPr/>
          </p:nvSpPr>
          <p:spPr>
            <a:xfrm>
              <a:off x="8077200" y="533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2</a:t>
              </a:r>
              <a:endParaRPr lang="en-US" sz="3200" dirty="0"/>
            </a:p>
          </p:txBody>
        </p:sp>
        <p:sp>
          <p:nvSpPr>
            <p:cNvPr id="94" name="Oval 93"/>
            <p:cNvSpPr/>
            <p:nvPr/>
          </p:nvSpPr>
          <p:spPr>
            <a:xfrm>
              <a:off x="6629400" y="1676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3</a:t>
              </a:r>
              <a:endParaRPr lang="en-US" sz="3200" dirty="0"/>
            </a:p>
          </p:txBody>
        </p:sp>
        <p:sp>
          <p:nvSpPr>
            <p:cNvPr id="95" name="Oval 94"/>
            <p:cNvSpPr/>
            <p:nvPr/>
          </p:nvSpPr>
          <p:spPr>
            <a:xfrm>
              <a:off x="8077200" y="1676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4</a:t>
              </a:r>
              <a:endParaRPr lang="en-US" sz="3200" dirty="0"/>
            </a:p>
          </p:txBody>
        </p:sp>
        <p:cxnSp>
          <p:nvCxnSpPr>
            <p:cNvPr id="98" name="Straight Arrow Connector 97"/>
            <p:cNvCxnSpPr>
              <a:stCxn id="94" idx="6"/>
              <a:endCxn id="95" idx="2"/>
            </p:cNvCxnSpPr>
            <p:nvPr/>
          </p:nvCxnSpPr>
          <p:spPr>
            <a:xfrm>
              <a:off x="7315200" y="1981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>
              <a:stCxn id="95" idx="0"/>
              <a:endCxn id="93" idx="4"/>
            </p:cNvCxnSpPr>
            <p:nvPr/>
          </p:nvCxnSpPr>
          <p:spPr>
            <a:xfrm rot="5400000" flipH="1" flipV="1">
              <a:off x="8153400" y="14097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stCxn id="93" idx="3"/>
              <a:endCxn id="94" idx="7"/>
            </p:cNvCxnSpPr>
            <p:nvPr/>
          </p:nvCxnSpPr>
          <p:spPr>
            <a:xfrm rot="5400000">
              <a:off x="7340226" y="928267"/>
              <a:ext cx="711948" cy="96286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7467600" y="1600200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-4</a:t>
              </a:r>
              <a:endParaRPr lang="en-US" sz="2400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7620000" y="12954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1</a:t>
              </a:r>
              <a:endParaRPr lang="en-US" sz="2400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8041842" y="12147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0</a:t>
              </a:r>
              <a:endParaRPr lang="en-US" sz="2400" dirty="0"/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685800" y="2819400"/>
            <a:ext cx="2133600" cy="1752600"/>
            <a:chOff x="685800" y="2819400"/>
            <a:chExt cx="2133600" cy="1752600"/>
          </a:xfrm>
        </p:grpSpPr>
        <p:sp>
          <p:nvSpPr>
            <p:cNvPr id="116" name="Oval 115"/>
            <p:cNvSpPr/>
            <p:nvPr/>
          </p:nvSpPr>
          <p:spPr>
            <a:xfrm>
              <a:off x="685800" y="2819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1</a:t>
              </a:r>
              <a:endParaRPr lang="en-US" sz="3200" dirty="0"/>
            </a:p>
          </p:txBody>
        </p:sp>
        <p:sp>
          <p:nvSpPr>
            <p:cNvPr id="117" name="Oval 116"/>
            <p:cNvSpPr/>
            <p:nvPr/>
          </p:nvSpPr>
          <p:spPr>
            <a:xfrm>
              <a:off x="2133600" y="2819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2</a:t>
              </a:r>
              <a:endParaRPr lang="en-US" sz="3200" dirty="0"/>
            </a:p>
          </p:txBody>
        </p:sp>
        <p:sp>
          <p:nvSpPr>
            <p:cNvPr id="118" name="Oval 117"/>
            <p:cNvSpPr/>
            <p:nvPr/>
          </p:nvSpPr>
          <p:spPr>
            <a:xfrm>
              <a:off x="6858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3</a:t>
              </a:r>
              <a:endParaRPr lang="en-US" sz="3200" dirty="0"/>
            </a:p>
          </p:txBody>
        </p:sp>
        <p:sp>
          <p:nvSpPr>
            <p:cNvPr id="119" name="Oval 118"/>
            <p:cNvSpPr/>
            <p:nvPr/>
          </p:nvSpPr>
          <p:spPr>
            <a:xfrm>
              <a:off x="21336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4</a:t>
              </a:r>
              <a:endParaRPr lang="en-US" sz="3200" dirty="0"/>
            </a:p>
          </p:txBody>
        </p:sp>
        <p:cxnSp>
          <p:nvCxnSpPr>
            <p:cNvPr id="120" name="Straight Arrow Connector 119"/>
            <p:cNvCxnSpPr>
              <a:stCxn id="118" idx="6"/>
              <a:endCxn id="119" idx="2"/>
            </p:cNvCxnSpPr>
            <p:nvPr/>
          </p:nvCxnSpPr>
          <p:spPr>
            <a:xfrm>
              <a:off x="1371600" y="4267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119" idx="0"/>
              <a:endCxn id="117" idx="4"/>
            </p:cNvCxnSpPr>
            <p:nvPr/>
          </p:nvCxnSpPr>
          <p:spPr>
            <a:xfrm rot="5400000" flipH="1" flipV="1">
              <a:off x="2209800" y="36957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rot="10800000" flipV="1">
              <a:off x="1295400" y="3352800"/>
              <a:ext cx="963659" cy="69887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1524000" y="3886200"/>
              <a:ext cx="4347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-3</a:t>
              </a:r>
              <a:endParaRPr lang="en-US" sz="240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1752600" y="35769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2</a:t>
              </a:r>
              <a:endParaRPr lang="en-US" sz="240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2098242" y="3500735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1</a:t>
              </a:r>
              <a:endParaRPr lang="en-US" sz="2400" dirty="0"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4267200" y="2895600"/>
            <a:ext cx="3124200" cy="1447800"/>
            <a:chOff x="4267200" y="2895600"/>
            <a:chExt cx="3124200" cy="1447800"/>
          </a:xfrm>
        </p:grpSpPr>
        <p:sp>
          <p:nvSpPr>
            <p:cNvPr id="126" name="Rectangle 125"/>
            <p:cNvSpPr/>
            <p:nvPr/>
          </p:nvSpPr>
          <p:spPr>
            <a:xfrm>
              <a:off x="5943600" y="3581400"/>
              <a:ext cx="1447800" cy="762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/>
                <a:t>2 3 4</a:t>
              </a:r>
              <a:endParaRPr lang="en-US" sz="3600" dirty="0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4267200" y="3581400"/>
              <a:ext cx="914400" cy="762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/>
                <a:t>1</a:t>
              </a:r>
              <a:endParaRPr lang="en-US" sz="3600" dirty="0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572000" y="2895600"/>
              <a:ext cx="54373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1</a:t>
              </a:r>
              <a:endParaRPr lang="en-US" sz="3200" baseline="-25000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6400800" y="2895600"/>
              <a:ext cx="54373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</a:t>
              </a:r>
              <a:endParaRPr lang="en-US" sz="3200" baseline="-25000" dirty="0"/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1028700" y="5181600"/>
            <a:ext cx="914401" cy="813375"/>
            <a:chOff x="1028700" y="5181600"/>
            <a:chExt cx="914401" cy="813375"/>
          </a:xfrm>
        </p:grpSpPr>
        <p:cxnSp>
          <p:nvCxnSpPr>
            <p:cNvPr id="134" name="Straight Connector 133"/>
            <p:cNvCxnSpPr>
              <a:stCxn id="130" idx="0"/>
            </p:cNvCxnSpPr>
            <p:nvPr/>
          </p:nvCxnSpPr>
          <p:spPr>
            <a:xfrm rot="5400000" flipH="1" flipV="1">
              <a:off x="1009650" y="5785425"/>
              <a:ext cx="228600" cy="1905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>
              <a:stCxn id="131" idx="0"/>
            </p:cNvCxnSpPr>
            <p:nvPr/>
          </p:nvCxnSpPr>
          <p:spPr>
            <a:xfrm rot="16200000" flipV="1">
              <a:off x="1238250" y="5747325"/>
              <a:ext cx="228600" cy="2667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6200000" flipV="1">
              <a:off x="1707863" y="5759738"/>
              <a:ext cx="356175" cy="1143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9" name="Isosceles Triangle 138"/>
            <p:cNvSpPr/>
            <p:nvPr/>
          </p:nvSpPr>
          <p:spPr>
            <a:xfrm rot="11720453">
              <a:off x="1081232" y="5647871"/>
              <a:ext cx="275936" cy="146267"/>
            </a:xfrm>
            <a:prstGeom prst="triangle">
              <a:avLst/>
            </a:prstGeom>
            <a:solidFill>
              <a:srgbClr val="2B03BF"/>
            </a:solidFill>
            <a:ln>
              <a:solidFill>
                <a:srgbClr val="2B03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Isosceles Triangle 139"/>
            <p:cNvSpPr/>
            <p:nvPr/>
          </p:nvSpPr>
          <p:spPr>
            <a:xfrm rot="9184599">
              <a:off x="1620836" y="5546542"/>
              <a:ext cx="304940" cy="164143"/>
            </a:xfrm>
            <a:prstGeom prst="triangle">
              <a:avLst/>
            </a:prstGeom>
            <a:solidFill>
              <a:srgbClr val="2B03BF"/>
            </a:solidFill>
            <a:ln>
              <a:solidFill>
                <a:srgbClr val="2B03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Straight Connector 141"/>
            <p:cNvCxnSpPr>
              <a:stCxn id="139" idx="3"/>
            </p:cNvCxnSpPr>
            <p:nvPr/>
          </p:nvCxnSpPr>
          <p:spPr>
            <a:xfrm rot="5400000" flipH="1" flipV="1">
              <a:off x="1146836" y="5273313"/>
              <a:ext cx="468877" cy="28545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0" idx="3"/>
            </p:cNvCxnSpPr>
            <p:nvPr/>
          </p:nvCxnSpPr>
          <p:spPr>
            <a:xfrm rot="16200000" flipV="1">
              <a:off x="1443154" y="5262447"/>
              <a:ext cx="373837" cy="21214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7" name="Group 186"/>
          <p:cNvGrpSpPr/>
          <p:nvPr/>
        </p:nvGrpSpPr>
        <p:grpSpPr>
          <a:xfrm>
            <a:off x="838200" y="5994975"/>
            <a:ext cx="1367682" cy="786825"/>
            <a:chOff x="838200" y="5994975"/>
            <a:chExt cx="1367682" cy="786825"/>
          </a:xfrm>
        </p:grpSpPr>
        <p:sp>
          <p:nvSpPr>
            <p:cNvPr id="130" name="Oval 129"/>
            <p:cNvSpPr/>
            <p:nvPr/>
          </p:nvSpPr>
          <p:spPr>
            <a:xfrm>
              <a:off x="914400" y="5994975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1371600" y="5994975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1828800" y="5994975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838200" y="6197025"/>
              <a:ext cx="13676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2   3   4</a:t>
              </a:r>
              <a:endParaRPr lang="en-US" sz="3200" dirty="0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4648200" y="5334000"/>
            <a:ext cx="2221856" cy="1499175"/>
            <a:chOff x="4648200" y="5334000"/>
            <a:chExt cx="2221856" cy="1499175"/>
          </a:xfrm>
        </p:grpSpPr>
        <p:sp>
          <p:nvSpPr>
            <p:cNvPr id="162" name="Oval 161"/>
            <p:cNvSpPr/>
            <p:nvPr/>
          </p:nvSpPr>
          <p:spPr>
            <a:xfrm>
              <a:off x="4724400" y="6147375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5181600" y="6147375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5638800" y="6147375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5" name="Straight Connector 164"/>
            <p:cNvCxnSpPr>
              <a:stCxn id="162" idx="0"/>
            </p:cNvCxnSpPr>
            <p:nvPr/>
          </p:nvCxnSpPr>
          <p:spPr>
            <a:xfrm rot="5400000" flipH="1" flipV="1">
              <a:off x="4819650" y="5937825"/>
              <a:ext cx="228600" cy="1905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>
              <a:stCxn id="163" idx="0"/>
            </p:cNvCxnSpPr>
            <p:nvPr/>
          </p:nvCxnSpPr>
          <p:spPr>
            <a:xfrm rot="16200000" flipV="1">
              <a:off x="5048250" y="5899725"/>
              <a:ext cx="228600" cy="2667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 rot="16200000" flipV="1">
              <a:off x="5517863" y="5912138"/>
              <a:ext cx="356175" cy="1143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8" name="Isosceles Triangle 167"/>
            <p:cNvSpPr/>
            <p:nvPr/>
          </p:nvSpPr>
          <p:spPr>
            <a:xfrm rot="11720453">
              <a:off x="4891232" y="5800271"/>
              <a:ext cx="275936" cy="146267"/>
            </a:xfrm>
            <a:prstGeom prst="triangle">
              <a:avLst/>
            </a:prstGeom>
            <a:solidFill>
              <a:srgbClr val="2B03BF"/>
            </a:solidFill>
            <a:ln>
              <a:solidFill>
                <a:srgbClr val="2B03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Isosceles Triangle 168"/>
            <p:cNvSpPr/>
            <p:nvPr/>
          </p:nvSpPr>
          <p:spPr>
            <a:xfrm rot="9184599">
              <a:off x="5430836" y="5698942"/>
              <a:ext cx="304940" cy="164143"/>
            </a:xfrm>
            <a:prstGeom prst="triangle">
              <a:avLst/>
            </a:prstGeom>
            <a:solidFill>
              <a:srgbClr val="2B03BF"/>
            </a:solidFill>
            <a:ln>
              <a:solidFill>
                <a:srgbClr val="2B03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0" name="Straight Connector 169"/>
            <p:cNvCxnSpPr>
              <a:stCxn id="168" idx="3"/>
            </p:cNvCxnSpPr>
            <p:nvPr/>
          </p:nvCxnSpPr>
          <p:spPr>
            <a:xfrm rot="5400000" flipH="1" flipV="1">
              <a:off x="4956836" y="5425713"/>
              <a:ext cx="468877" cy="28545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>
              <a:stCxn id="169" idx="3"/>
            </p:cNvCxnSpPr>
            <p:nvPr/>
          </p:nvCxnSpPr>
          <p:spPr>
            <a:xfrm rot="16200000" flipV="1">
              <a:off x="5253154" y="5414847"/>
              <a:ext cx="373837" cy="21214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2" name="TextBox 171"/>
            <p:cNvSpPr txBox="1"/>
            <p:nvPr/>
          </p:nvSpPr>
          <p:spPr>
            <a:xfrm>
              <a:off x="4648200" y="6248400"/>
              <a:ext cx="13676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2   3   4</a:t>
              </a:r>
              <a:endParaRPr lang="en-US" sz="3200" dirty="0"/>
            </a:p>
          </p:txBody>
        </p:sp>
        <p:sp>
          <p:nvSpPr>
            <p:cNvPr id="173" name="Oval 172"/>
            <p:cNvSpPr/>
            <p:nvPr/>
          </p:nvSpPr>
          <p:spPr>
            <a:xfrm>
              <a:off x="6553200" y="56388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6477000" y="5816025"/>
              <a:ext cx="39305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1</a:t>
              </a:r>
              <a:endParaRPr lang="en-US" sz="3200" dirty="0"/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5334000" y="4876800"/>
            <a:ext cx="1333500" cy="762000"/>
            <a:chOff x="5334000" y="4876800"/>
            <a:chExt cx="1333500" cy="762000"/>
          </a:xfrm>
        </p:grpSpPr>
        <p:cxnSp>
          <p:nvCxnSpPr>
            <p:cNvPr id="175" name="Straight Connector 174"/>
            <p:cNvCxnSpPr>
              <a:stCxn id="180" idx="3"/>
            </p:cNvCxnSpPr>
            <p:nvPr/>
          </p:nvCxnSpPr>
          <p:spPr>
            <a:xfrm rot="16200000" flipV="1">
              <a:off x="6243755" y="4881448"/>
              <a:ext cx="221437" cy="21214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0800000" flipV="1">
              <a:off x="5334000" y="4876800"/>
              <a:ext cx="914400" cy="457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0" name="Isosceles Triangle 179"/>
            <p:cNvSpPr/>
            <p:nvPr/>
          </p:nvSpPr>
          <p:spPr>
            <a:xfrm rot="9184599">
              <a:off x="6345237" y="5089343"/>
              <a:ext cx="304940" cy="164143"/>
            </a:xfrm>
            <a:prstGeom prst="triangle">
              <a:avLst/>
            </a:prstGeom>
            <a:solidFill>
              <a:srgbClr val="2B03BF"/>
            </a:solidFill>
            <a:ln>
              <a:solidFill>
                <a:srgbClr val="2B03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2" name="Straight Connector 181"/>
            <p:cNvCxnSpPr>
              <a:stCxn id="173" idx="0"/>
            </p:cNvCxnSpPr>
            <p:nvPr/>
          </p:nvCxnSpPr>
          <p:spPr>
            <a:xfrm rot="16200000" flipV="1">
              <a:off x="6419850" y="5391150"/>
              <a:ext cx="381000" cy="1143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of the UST-LSM Framework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2133600"/>
          <a:ext cx="8599488" cy="3139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14488"/>
                <a:gridCol w="1397000"/>
                <a:gridCol w="1397000"/>
                <a:gridCol w="1397000"/>
                <a:gridCol w="1397000"/>
                <a:gridCol w="1397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Clock </a:t>
                      </a:r>
                    </a:p>
                    <a:p>
                      <a:pPr algn="ctr"/>
                      <a:r>
                        <a:rPr lang="en-US" dirty="0" smtClean="0"/>
                        <a:t>period</a:t>
                      </a:r>
                    </a:p>
                    <a:p>
                      <a:pPr algn="ctr"/>
                      <a:r>
                        <a:rPr lang="en-US" dirty="0" smtClean="0"/>
                        <a:t>(ns)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nets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cells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sequential elements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skew constraints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12520">
                <a:tc>
                  <a:txBody>
                    <a:bodyPr/>
                    <a:lstStyle/>
                    <a:p>
                      <a:r>
                        <a:rPr lang="en-US" dirty="0" smtClean="0"/>
                        <a:t>scaled_s1423</a:t>
                      </a:r>
                    </a:p>
                    <a:p>
                      <a:r>
                        <a:rPr lang="en-US" dirty="0" smtClean="0"/>
                        <a:t>scaled_s5378</a:t>
                      </a:r>
                    </a:p>
                    <a:p>
                      <a:r>
                        <a:rPr lang="en-US" dirty="0" smtClean="0"/>
                        <a:t>scaled_s15850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0.32</a:t>
                      </a:r>
                    </a:p>
                    <a:p>
                      <a:pPr algn="r"/>
                      <a:r>
                        <a:rPr lang="en-US" dirty="0" smtClean="0"/>
                        <a:t>0.32</a:t>
                      </a:r>
                    </a:p>
                    <a:p>
                      <a:pPr algn="r"/>
                      <a:r>
                        <a:rPr lang="en-US" dirty="0" smtClean="0"/>
                        <a:t>0.32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</a:t>
                      </a:r>
                    </a:p>
                    <a:p>
                      <a:pPr algn="r"/>
                      <a:r>
                        <a:rPr lang="en-US" dirty="0" smtClean="0"/>
                        <a:t>-</a:t>
                      </a:r>
                    </a:p>
                    <a:p>
                      <a:pPr algn="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</a:t>
                      </a:r>
                    </a:p>
                    <a:p>
                      <a:pPr algn="r"/>
                      <a:r>
                        <a:rPr lang="en-US" dirty="0" smtClean="0"/>
                        <a:t>-</a:t>
                      </a:r>
                    </a:p>
                    <a:p>
                      <a:pPr algn="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74</a:t>
                      </a:r>
                    </a:p>
                    <a:p>
                      <a:pPr algn="r"/>
                      <a:r>
                        <a:rPr lang="en-US" dirty="0" smtClean="0"/>
                        <a:t>179</a:t>
                      </a:r>
                    </a:p>
                    <a:p>
                      <a:pPr algn="r"/>
                      <a:r>
                        <a:rPr lang="en-US" dirty="0" smtClean="0"/>
                        <a:t>597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78</a:t>
                      </a:r>
                    </a:p>
                    <a:p>
                      <a:pPr algn="r"/>
                      <a:r>
                        <a:rPr lang="en-US" dirty="0" smtClean="0"/>
                        <a:t>175</a:t>
                      </a:r>
                    </a:p>
                    <a:p>
                      <a:pPr algn="r"/>
                      <a:r>
                        <a:rPr lang="en-US" dirty="0" smtClean="0"/>
                        <a:t>318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msp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fpu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ecg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12.30</a:t>
                      </a:r>
                    </a:p>
                    <a:p>
                      <a:pPr algn="r"/>
                      <a:r>
                        <a:rPr lang="en-US" dirty="0" smtClean="0"/>
                        <a:t>40.00</a:t>
                      </a:r>
                    </a:p>
                    <a:p>
                      <a:pPr algn="r"/>
                      <a:r>
                        <a:rPr lang="en-US" dirty="0" smtClean="0"/>
                        <a:t>1.00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5239</a:t>
                      </a:r>
                    </a:p>
                    <a:p>
                      <a:pPr algn="r"/>
                      <a:r>
                        <a:rPr lang="en-US" dirty="0" smtClean="0"/>
                        <a:t>42104</a:t>
                      </a:r>
                    </a:p>
                    <a:p>
                      <a:pPr algn="r"/>
                      <a:r>
                        <a:rPr lang="en-US" dirty="0" smtClean="0"/>
                        <a:t>62164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4787</a:t>
                      </a:r>
                    </a:p>
                    <a:p>
                      <a:pPr algn="r"/>
                      <a:r>
                        <a:rPr lang="en-US" dirty="0" smtClean="0"/>
                        <a:t>41565</a:t>
                      </a:r>
                    </a:p>
                    <a:p>
                      <a:pPr algn="r"/>
                      <a:r>
                        <a:rPr lang="en-US" dirty="0" smtClean="0"/>
                        <a:t>61491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683</a:t>
                      </a:r>
                    </a:p>
                    <a:p>
                      <a:pPr algn="r"/>
                      <a:r>
                        <a:rPr lang="en-US" dirty="0" smtClean="0"/>
                        <a:t>715</a:t>
                      </a:r>
                    </a:p>
                    <a:p>
                      <a:pPr algn="r"/>
                      <a:r>
                        <a:rPr lang="en-US" dirty="0" smtClean="0"/>
                        <a:t>7674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44990</a:t>
                      </a:r>
                    </a:p>
                    <a:p>
                      <a:pPr algn="r"/>
                      <a:r>
                        <a:rPr lang="en-US" dirty="0" smtClean="0"/>
                        <a:t>16263</a:t>
                      </a:r>
                    </a:p>
                    <a:p>
                      <a:pPr algn="r"/>
                      <a:r>
                        <a:rPr lang="en-US" dirty="0" smtClean="0"/>
                        <a:t>63440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95400" y="6019800"/>
            <a:ext cx="662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[8] R. </a:t>
            </a:r>
            <a:r>
              <a:rPr lang="en-US" dirty="0" err="1" smtClean="0"/>
              <a:t>Ewetz</a:t>
            </a:r>
            <a:r>
              <a:rPr lang="en-US" dirty="0" smtClean="0"/>
              <a:t> and C.-K. </a:t>
            </a:r>
            <a:r>
              <a:rPr lang="en-US" dirty="0" err="1" smtClean="0"/>
              <a:t>Koh</a:t>
            </a:r>
            <a:r>
              <a:rPr lang="en-US" dirty="0" smtClean="0"/>
              <a:t>. Benchmark circuits for clock scheduling and synthesis. https://purr.purdue.edu/publications/1759, 2015.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Monte Carlo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Adopted from the ISPD2010 contest [15]</a:t>
            </a:r>
          </a:p>
          <a:p>
            <a:r>
              <a:rPr lang="en-US" dirty="0" smtClean="0"/>
              <a:t>Variations</a:t>
            </a:r>
          </a:p>
          <a:p>
            <a:pPr lvl="1"/>
            <a:r>
              <a:rPr lang="en-US" dirty="0" smtClean="0"/>
              <a:t>Supply voltage (15%)</a:t>
            </a:r>
          </a:p>
          <a:p>
            <a:pPr lvl="1"/>
            <a:r>
              <a:rPr lang="en-US" dirty="0" smtClean="0"/>
              <a:t>Wire widths (10%)</a:t>
            </a:r>
          </a:p>
          <a:p>
            <a:pPr lvl="1"/>
            <a:r>
              <a:rPr lang="en-US" dirty="0" smtClean="0"/>
              <a:t>Temperature (30%)</a:t>
            </a:r>
          </a:p>
          <a:p>
            <a:pPr lvl="1"/>
            <a:r>
              <a:rPr lang="en-US" dirty="0" smtClean="0"/>
              <a:t>Channel length (10%)</a:t>
            </a:r>
          </a:p>
          <a:p>
            <a:r>
              <a:rPr lang="en-US" dirty="0" smtClean="0"/>
              <a:t>Spatial correlations</a:t>
            </a:r>
          </a:p>
          <a:p>
            <a:pPr lvl="1"/>
            <a:r>
              <a:rPr lang="en-US" dirty="0" smtClean="0"/>
              <a:t>Quad tree model [1] </a:t>
            </a:r>
          </a:p>
          <a:p>
            <a:r>
              <a:rPr lang="en-US" dirty="0" smtClean="0"/>
              <a:t>Stage-by-stage with slew propagation [19]</a:t>
            </a:r>
          </a:p>
        </p:txBody>
      </p:sp>
      <p:sp>
        <p:nvSpPr>
          <p:cNvPr id="4" name="Rectangle 3"/>
          <p:cNvSpPr/>
          <p:nvPr/>
        </p:nvSpPr>
        <p:spPr>
          <a:xfrm>
            <a:off x="7086600" y="4114800"/>
            <a:ext cx="18288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86600" y="3048000"/>
            <a:ext cx="18288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  <a:endCxn id="5" idx="2"/>
          </p:cNvCxnSpPr>
          <p:nvPr/>
        </p:nvCxnSpPr>
        <p:spPr>
          <a:xfrm rot="16200000" flipH="1">
            <a:off x="7543800" y="3505200"/>
            <a:ext cx="914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1"/>
            <a:endCxn id="5" idx="3"/>
          </p:cNvCxnSpPr>
          <p:nvPr/>
        </p:nvCxnSpPr>
        <p:spPr>
          <a:xfrm rot="10800000" flipH="1">
            <a:off x="7086600" y="3505200"/>
            <a:ext cx="1828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7759700" y="4419600"/>
          <a:ext cx="406400" cy="431800"/>
        </p:xfrm>
        <a:graphic>
          <a:graphicData uri="http://schemas.openxmlformats.org/presentationml/2006/ole">
            <p:oleObj spid="_x0000_s32770" name="Equation" r:id="rId3" imgW="203040" imgH="215640" progId="Equation.3">
              <p:embed/>
            </p:oleObj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7289800" y="3505200"/>
          <a:ext cx="431800" cy="431800"/>
        </p:xfrm>
        <a:graphic>
          <a:graphicData uri="http://schemas.openxmlformats.org/presentationml/2006/ole">
            <p:oleObj spid="_x0000_s32771" name="Equation" r:id="rId4" imgW="215640" imgH="215640" progId="Equation.3">
              <p:embed/>
            </p:oleObj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8216900" y="3505200"/>
          <a:ext cx="431800" cy="431800"/>
        </p:xfrm>
        <a:graphic>
          <a:graphicData uri="http://schemas.openxmlformats.org/presentationml/2006/ole">
            <p:oleObj spid="_x0000_s32772" name="Equation" r:id="rId5" imgW="215640" imgH="215640" progId="Equation.3">
              <p:embed/>
            </p:oleObj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8216900" y="3048000"/>
          <a:ext cx="431800" cy="431800"/>
        </p:xfrm>
        <a:graphic>
          <a:graphicData uri="http://schemas.openxmlformats.org/presentationml/2006/ole">
            <p:oleObj spid="_x0000_s32773" name="Equation" r:id="rId6" imgW="215640" imgH="215640" progId="Equation.3">
              <p:embed/>
            </p:oleObj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7315200" y="3048000"/>
          <a:ext cx="406400" cy="431800"/>
        </p:xfrm>
        <a:graphic>
          <a:graphicData uri="http://schemas.openxmlformats.org/presentationml/2006/ole">
            <p:oleObj spid="_x0000_s32774" name="Equation" r:id="rId7" imgW="203040" imgH="215640" progId="Equation.3">
              <p:embed/>
            </p:oleObj>
          </a:graphicData>
        </a:graphic>
      </p:graphicFrame>
      <p:sp>
        <p:nvSpPr>
          <p:cNvPr id="15" name="Rectangle 14"/>
          <p:cNvSpPr/>
          <p:nvPr/>
        </p:nvSpPr>
        <p:spPr>
          <a:xfrm>
            <a:off x="7086600" y="1981200"/>
            <a:ext cx="18288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16200000" flipH="1">
            <a:off x="7543800" y="2438400"/>
            <a:ext cx="914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H="1">
            <a:off x="7086600" y="2438400"/>
            <a:ext cx="1828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086600" y="1981200"/>
            <a:ext cx="914400" cy="457200"/>
            <a:chOff x="4495800" y="2209800"/>
            <a:chExt cx="1828800" cy="914400"/>
          </a:xfrm>
        </p:grpSpPr>
        <p:cxnSp>
          <p:nvCxnSpPr>
            <p:cNvPr id="18" name="Straight Connector 17"/>
            <p:cNvCxnSpPr/>
            <p:nvPr/>
          </p:nvCxnSpPr>
          <p:spPr>
            <a:xfrm rot="16200000" flipH="1">
              <a:off x="4953000" y="2667000"/>
              <a:ext cx="9144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0800000" flipH="1">
              <a:off x="4495800" y="2667000"/>
              <a:ext cx="1828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8001000" y="1981200"/>
            <a:ext cx="914400" cy="457200"/>
            <a:chOff x="4495800" y="2209800"/>
            <a:chExt cx="1828800" cy="914400"/>
          </a:xfrm>
        </p:grpSpPr>
        <p:cxnSp>
          <p:nvCxnSpPr>
            <p:cNvPr id="22" name="Straight Connector 21"/>
            <p:cNvCxnSpPr/>
            <p:nvPr/>
          </p:nvCxnSpPr>
          <p:spPr>
            <a:xfrm rot="16200000" flipH="1">
              <a:off x="4953000" y="2667000"/>
              <a:ext cx="9144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 flipH="1">
              <a:off x="4495800" y="2667000"/>
              <a:ext cx="1828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8001000" y="2438400"/>
            <a:ext cx="914400" cy="457200"/>
            <a:chOff x="4495800" y="2209800"/>
            <a:chExt cx="1828800" cy="914400"/>
          </a:xfrm>
        </p:grpSpPr>
        <p:cxnSp>
          <p:nvCxnSpPr>
            <p:cNvPr id="25" name="Straight Connector 24"/>
            <p:cNvCxnSpPr/>
            <p:nvPr/>
          </p:nvCxnSpPr>
          <p:spPr>
            <a:xfrm rot="16200000" flipH="1">
              <a:off x="4953000" y="2667000"/>
              <a:ext cx="9144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 flipH="1">
              <a:off x="4495800" y="2667000"/>
              <a:ext cx="1828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7086600" y="2438400"/>
            <a:ext cx="914400" cy="457200"/>
            <a:chOff x="4495800" y="2209800"/>
            <a:chExt cx="1828800" cy="914400"/>
          </a:xfrm>
        </p:grpSpPr>
        <p:cxnSp>
          <p:nvCxnSpPr>
            <p:cNvPr id="28" name="Straight Connector 27"/>
            <p:cNvCxnSpPr/>
            <p:nvPr/>
          </p:nvCxnSpPr>
          <p:spPr>
            <a:xfrm rot="16200000" flipH="1">
              <a:off x="4953000" y="2667000"/>
              <a:ext cx="9144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 flipH="1">
              <a:off x="4495800" y="2667000"/>
              <a:ext cx="1828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/>
          <p:cNvSpPr/>
          <p:nvPr/>
        </p:nvSpPr>
        <p:spPr>
          <a:xfrm>
            <a:off x="152400" y="5791200"/>
            <a:ext cx="6858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[15] C. </a:t>
            </a:r>
            <a:r>
              <a:rPr lang="en-US" sz="1100" dirty="0" err="1" smtClean="0"/>
              <a:t>Sze</a:t>
            </a:r>
            <a:r>
              <a:rPr lang="en-US" sz="1100" dirty="0" smtClean="0"/>
              <a:t>. ISPD 2010 high performance clock network synthesis contest: Benchmark suite and results. ISPD’10, pages 143–143, 2010.</a:t>
            </a:r>
          </a:p>
          <a:p>
            <a:r>
              <a:rPr lang="en-US" sz="1100" dirty="0" smtClean="0"/>
              <a:t>[1] A. </a:t>
            </a:r>
            <a:r>
              <a:rPr lang="en-US" sz="1100" dirty="0" err="1" smtClean="0"/>
              <a:t>Agarwal</a:t>
            </a:r>
            <a:r>
              <a:rPr lang="en-US" sz="1100" dirty="0" smtClean="0"/>
              <a:t>, D. </a:t>
            </a:r>
            <a:r>
              <a:rPr lang="en-US" sz="1100" dirty="0" err="1" smtClean="0"/>
              <a:t>Blaauw</a:t>
            </a:r>
            <a:r>
              <a:rPr lang="en-US" sz="1100" dirty="0" smtClean="0"/>
              <a:t>, and V. </a:t>
            </a:r>
            <a:r>
              <a:rPr lang="en-US" sz="1100" dirty="0" err="1" smtClean="0"/>
              <a:t>Zolotov</a:t>
            </a:r>
            <a:r>
              <a:rPr lang="en-US" sz="1100" dirty="0" smtClean="0"/>
              <a:t>. Statistical timing analysis for intra-die process variations with spatial correlations. ICCAD’03, pages 900–907, 2003.</a:t>
            </a:r>
          </a:p>
          <a:p>
            <a:r>
              <a:rPr lang="en-US" sz="1100" dirty="0" smtClean="0"/>
              <a:t>[19] M. Zhao, K. Gala, V. </a:t>
            </a:r>
            <a:r>
              <a:rPr lang="en-US" sz="1100" dirty="0" err="1" smtClean="0"/>
              <a:t>Zolotov</a:t>
            </a:r>
            <a:r>
              <a:rPr lang="en-US" sz="1100" dirty="0" smtClean="0"/>
              <a:t>, Y. Fu, R. Panda, R. </a:t>
            </a:r>
            <a:r>
              <a:rPr lang="en-US" sz="1100" dirty="0" err="1" smtClean="0"/>
              <a:t>Ramkumar</a:t>
            </a:r>
            <a:r>
              <a:rPr lang="en-US" sz="1100" dirty="0" smtClean="0"/>
              <a:t>, and B. </a:t>
            </a:r>
            <a:r>
              <a:rPr lang="en-US" sz="1100" dirty="0" err="1" smtClean="0"/>
              <a:t>Agrawal</a:t>
            </a:r>
            <a:r>
              <a:rPr lang="en-US" sz="1100" dirty="0" smtClean="0"/>
              <a:t>. Worst case clock skew under power supply variations. TAU ’02, pages 22–28, 2002.</a:t>
            </a:r>
          </a:p>
          <a:p>
            <a:endParaRPr lang="en-US" sz="1100" dirty="0" smtClean="0"/>
          </a:p>
          <a:p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Metrics:</a:t>
            </a:r>
            <a:endParaRPr lang="en-US" dirty="0"/>
          </a:p>
          <a:p>
            <a:pPr lvl="1"/>
            <a:r>
              <a:rPr lang="en-US" dirty="0" smtClean="0"/>
              <a:t>Yield (skew + transition time)</a:t>
            </a:r>
          </a:p>
          <a:p>
            <a:pPr lvl="1"/>
            <a:r>
              <a:rPr lang="en-US" dirty="0" smtClean="0"/>
              <a:t>95%-slack</a:t>
            </a:r>
          </a:p>
          <a:p>
            <a:pPr lvl="1"/>
            <a:r>
              <a:rPr lang="en-US" dirty="0" smtClean="0"/>
              <a:t>Capacitive cost</a:t>
            </a:r>
          </a:p>
          <a:p>
            <a:pPr lvl="1"/>
            <a:r>
              <a:rPr lang="en-US" dirty="0" smtClean="0"/>
              <a:t>Run-time</a:t>
            </a:r>
          </a:p>
          <a:p>
            <a:r>
              <a:rPr lang="en-US" dirty="0" smtClean="0"/>
              <a:t>Designs with loose and tight skew constraints</a:t>
            </a:r>
          </a:p>
          <a:p>
            <a:pPr lvl="1"/>
            <a:r>
              <a:rPr lang="en-US" dirty="0" smtClean="0"/>
              <a:t>Loose if no negative cycles with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user</a:t>
            </a:r>
            <a:r>
              <a:rPr lang="en-US" dirty="0" smtClean="0"/>
              <a:t> = 100 </a:t>
            </a:r>
            <a:r>
              <a:rPr lang="en-US" dirty="0" err="1" smtClean="0"/>
              <a:t>ps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Designs with loose skew constraints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1600200"/>
          <a:ext cx="73152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Safety margin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b="0" baseline="-25000" dirty="0" err="1" smtClean="0">
                          <a:solidFill>
                            <a:schemeClr val="tx1"/>
                          </a:solidFill>
                        </a:rPr>
                        <a:t>user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Yield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95%-slack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Cap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Run-time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msp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ZST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 margin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80.00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80.00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80.00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100.00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2473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1872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1872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1977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209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193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184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fpu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ZST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 margin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49.11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50.00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50.00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87.63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3185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2264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2264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4499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400" y="5638800"/>
            <a:ext cx="4853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Similar results for scaled_s1423 and scaled_s5378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Designs with Tight Skew Constraints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752600"/>
          <a:ext cx="83820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117600"/>
                <a:gridCol w="1397000"/>
                <a:gridCol w="1397000"/>
                <a:gridCol w="1397000"/>
                <a:gridCol w="1397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Safety margin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b="0" baseline="-25000" dirty="0" err="1" smtClean="0">
                          <a:solidFill>
                            <a:schemeClr val="tx1"/>
                          </a:solidFill>
                        </a:rPr>
                        <a:t>user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Clustering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(num)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Max stages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(num)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0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(num)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scaled_s15850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scaled_s15850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M+20=47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+20=47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scaled_s15850</a:t>
                      </a:r>
                    </a:p>
                    <a:p>
                      <a:pPr algn="ctr"/>
                      <a:r>
                        <a:rPr lang="en-US" dirty="0" smtClean="0"/>
                        <a:t>scaled_s15850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M+50=77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M+50=77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ecg</a:t>
                      </a:r>
                      <a:endParaRPr lang="en-US" dirty="0"/>
                    </a:p>
                    <a:p>
                      <a:pPr algn="ctr"/>
                      <a:r>
                        <a:rPr lang="en-US" dirty="0" err="1" smtClean="0"/>
                        <a:t>ecg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M+15=30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M+15=30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ecg</a:t>
                      </a:r>
                      <a:endParaRPr lang="en-US" dirty="0"/>
                    </a:p>
                    <a:p>
                      <a:pPr algn="ctr"/>
                      <a:r>
                        <a:rPr lang="en-US" dirty="0" err="1" smtClean="0"/>
                        <a:t>ecg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M+25=40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M+25=40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Tight Skew Constraints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8600" y="1981200"/>
            <a:ext cx="6858000" cy="4103826"/>
            <a:chOff x="228600" y="1981994"/>
            <a:chExt cx="6858000" cy="4103826"/>
          </a:xfrm>
        </p:grpSpPr>
        <p:grpSp>
          <p:nvGrpSpPr>
            <p:cNvPr id="5" name="Group 13"/>
            <p:cNvGrpSpPr/>
            <p:nvPr/>
          </p:nvGrpSpPr>
          <p:grpSpPr>
            <a:xfrm>
              <a:off x="2590006" y="1981994"/>
              <a:ext cx="4496594" cy="3353594"/>
              <a:chOff x="1675606" y="1905794"/>
              <a:chExt cx="4496594" cy="3353594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 rot="5400000" flipH="1" flipV="1">
                <a:off x="0" y="3581400"/>
                <a:ext cx="3352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1676400" y="5257800"/>
                <a:ext cx="4495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/>
            <p:cNvSpPr txBox="1"/>
            <p:nvPr/>
          </p:nvSpPr>
          <p:spPr>
            <a:xfrm>
              <a:off x="228600" y="4038600"/>
              <a:ext cx="14405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Yield (%)</a:t>
              </a:r>
              <a:endParaRPr lang="en-US" sz="28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5562600"/>
              <a:ext cx="15406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 smtClean="0"/>
                <a:t>M</a:t>
              </a:r>
              <a:r>
                <a:rPr lang="en-US" sz="2800" baseline="-25000" dirty="0" err="1" smtClean="0"/>
                <a:t>user</a:t>
              </a:r>
              <a:r>
                <a:rPr lang="en-US" sz="2800" dirty="0" smtClean="0"/>
                <a:t> (</a:t>
              </a:r>
              <a:r>
                <a:rPr lang="en-US" sz="2800" dirty="0" err="1" smtClean="0"/>
                <a:t>ps</a:t>
              </a:r>
              <a:r>
                <a:rPr lang="en-US" sz="2800" dirty="0" smtClean="0"/>
                <a:t>)</a:t>
              </a:r>
              <a:endParaRPr lang="en-US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14600" y="5410200"/>
              <a:ext cx="34515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0                 15    20   25  30   35   40 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05000" y="3898662"/>
              <a:ext cx="59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46.8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05000" y="2210594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438400" y="2438400"/>
              <a:ext cx="304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438400" y="4039394"/>
              <a:ext cx="304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3200400" y="5334000"/>
              <a:ext cx="304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2514600" y="3962400"/>
            <a:ext cx="1295400" cy="1447800"/>
            <a:chOff x="2514600" y="3962400"/>
            <a:chExt cx="1295400" cy="1447800"/>
          </a:xfrm>
        </p:grpSpPr>
        <p:sp>
          <p:nvSpPr>
            <p:cNvPr id="21" name="Rectangle 20"/>
            <p:cNvSpPr/>
            <p:nvPr/>
          </p:nvSpPr>
          <p:spPr>
            <a:xfrm>
              <a:off x="3657600" y="3962400"/>
              <a:ext cx="152400" cy="152400"/>
            </a:xfrm>
            <a:prstGeom prst="rect">
              <a:avLst/>
            </a:prstGeom>
            <a:solidFill>
              <a:srgbClr val="2B03B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514600" y="5257800"/>
              <a:ext cx="152400" cy="152400"/>
            </a:xfrm>
            <a:prstGeom prst="rect">
              <a:avLst/>
            </a:prstGeom>
            <a:solidFill>
              <a:srgbClr val="2B03B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Connector 23"/>
          <p:cNvCxnSpPr/>
          <p:nvPr/>
        </p:nvCxnSpPr>
        <p:spPr>
          <a:xfrm rot="5400000" flipH="1" flipV="1">
            <a:off x="2819400" y="5334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3581400" y="5334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3962400" y="5334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4343400" y="5334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4724400" y="5334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 flipH="1" flipV="1">
            <a:off x="5105400" y="5334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5486400" y="5334000"/>
            <a:ext cx="304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1219200" y="2057400"/>
            <a:ext cx="4495800" cy="1754326"/>
            <a:chOff x="1219200" y="2057400"/>
            <a:chExt cx="4495800" cy="1754326"/>
          </a:xfrm>
        </p:grpSpPr>
        <p:sp>
          <p:nvSpPr>
            <p:cNvPr id="41" name="Rectangle 40"/>
            <p:cNvSpPr/>
            <p:nvPr/>
          </p:nvSpPr>
          <p:spPr>
            <a:xfrm>
              <a:off x="4038600" y="2895600"/>
              <a:ext cx="152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2438400" y="2971800"/>
              <a:ext cx="304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905000" y="2819400"/>
              <a:ext cx="59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82.6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219200" y="2057400"/>
              <a:ext cx="593432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98.8</a:t>
              </a:r>
            </a:p>
            <a:p>
              <a:r>
                <a:rPr lang="en-US" dirty="0" smtClean="0"/>
                <a:t>95.4</a:t>
              </a:r>
            </a:p>
            <a:p>
              <a:r>
                <a:rPr lang="en-US" dirty="0" smtClean="0"/>
                <a:t>96.2</a:t>
              </a:r>
            </a:p>
            <a:p>
              <a:r>
                <a:rPr lang="en-US" dirty="0" smtClean="0"/>
                <a:t>93.0</a:t>
              </a:r>
            </a:p>
            <a:p>
              <a:endParaRPr lang="en-US" dirty="0" smtClean="0"/>
            </a:p>
            <a:p>
              <a:endParaRPr lang="en-US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4419600" y="2667000"/>
              <a:ext cx="152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00600" y="2438400"/>
              <a:ext cx="152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181600" y="2514600"/>
              <a:ext cx="152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562600" y="2438400"/>
              <a:ext cx="152400" cy="1524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/>
            <p:nvPr/>
          </p:nvCxnSpPr>
          <p:spPr>
            <a:xfrm rot="16200000" flipH="1">
              <a:off x="1600200" y="2133600"/>
              <a:ext cx="457200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1638300" y="2933700"/>
              <a:ext cx="381000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Tight Skew Constraints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371600"/>
          <a:ext cx="73914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/>
                <a:gridCol w="1231900"/>
                <a:gridCol w="1231900"/>
                <a:gridCol w="1231900"/>
                <a:gridCol w="1231900"/>
                <a:gridCol w="1231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BM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Safety Margin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b="0" baseline="-25000" dirty="0" err="1" smtClean="0">
                          <a:solidFill>
                            <a:schemeClr val="tx1"/>
                          </a:solidFill>
                        </a:rPr>
                        <a:t>user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Yield (%)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95%-slack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Cap (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Run-time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scaled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_s15850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ZST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M=27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M+10=37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M+20=47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M+30=57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0.0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26.4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96.6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99.6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99.8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-12.98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-14.54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3.23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11.25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17.40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24.30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17830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14520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20197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25916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30050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34890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181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292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678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1092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1484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ecg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ZST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M=15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M+5=20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M+10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=25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M+15=30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M+20=35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M+25=40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0.0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0.0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46.8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82.6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93.0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98.8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95.4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96.2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-30.53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-19.55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-9.04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-5.34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-1.13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4.64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0.15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5.17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25878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22256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44853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47129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56974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66829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89223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96845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1771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1118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1827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1761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2127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2360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4011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6388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038600" y="2362200"/>
            <a:ext cx="685800" cy="3886200"/>
            <a:chOff x="4038600" y="2362200"/>
            <a:chExt cx="685800" cy="3886200"/>
          </a:xfrm>
        </p:grpSpPr>
        <p:sp>
          <p:nvSpPr>
            <p:cNvPr id="5" name="Rectangle 4"/>
            <p:cNvSpPr/>
            <p:nvPr/>
          </p:nvSpPr>
          <p:spPr>
            <a:xfrm>
              <a:off x="4038600" y="2362200"/>
              <a:ext cx="685800" cy="1600200"/>
            </a:xfrm>
            <a:prstGeom prst="rect">
              <a:avLst/>
            </a:prstGeom>
            <a:noFill/>
            <a:ln w="57150">
              <a:solidFill>
                <a:srgbClr val="92D05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038600" y="4038600"/>
              <a:ext cx="685800" cy="2209800"/>
            </a:xfrm>
            <a:prstGeom prst="rect">
              <a:avLst/>
            </a:prstGeom>
            <a:noFill/>
            <a:ln w="57150">
              <a:solidFill>
                <a:srgbClr val="92D05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400800" y="2286000"/>
            <a:ext cx="762000" cy="4038600"/>
            <a:chOff x="6400800" y="2286000"/>
            <a:chExt cx="762000" cy="4038600"/>
          </a:xfrm>
        </p:grpSpPr>
        <p:sp>
          <p:nvSpPr>
            <p:cNvPr id="7" name="Rectangle 6"/>
            <p:cNvSpPr/>
            <p:nvPr/>
          </p:nvSpPr>
          <p:spPr>
            <a:xfrm>
              <a:off x="6400800" y="4038600"/>
              <a:ext cx="762000" cy="2286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400800" y="2286000"/>
              <a:ext cx="762000" cy="16764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Lowering the Point of Divergence</a:t>
            </a:r>
            <a:br>
              <a:rPr lang="en-US" dirty="0" smtClean="0"/>
            </a:br>
            <a:r>
              <a:rPr lang="en-US" dirty="0" smtClean="0"/>
              <a:t>and</a:t>
            </a:r>
            <a:br>
              <a:rPr lang="en-US" dirty="0" smtClean="0"/>
            </a:br>
            <a:r>
              <a:rPr lang="en-US" dirty="0" smtClean="0"/>
              <a:t>Safety Margins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533400" y="2590800"/>
            <a:ext cx="3733800" cy="2667001"/>
            <a:chOff x="1143000" y="2990385"/>
            <a:chExt cx="3124200" cy="1886415"/>
          </a:xfrm>
        </p:grpSpPr>
        <p:cxnSp>
          <p:nvCxnSpPr>
            <p:cNvPr id="6" name="Straight Connector 5"/>
            <p:cNvCxnSpPr>
              <a:endCxn id="7" idx="0"/>
            </p:cNvCxnSpPr>
            <p:nvPr/>
          </p:nvCxnSpPr>
          <p:spPr>
            <a:xfrm rot="10800000" flipV="1">
              <a:off x="1790701" y="2990385"/>
              <a:ext cx="755002" cy="51481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Isosceles Triangle 6"/>
            <p:cNvSpPr/>
            <p:nvPr/>
          </p:nvSpPr>
          <p:spPr>
            <a:xfrm>
              <a:off x="1143000" y="3505200"/>
              <a:ext cx="1295400" cy="137160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2971800" y="3429000"/>
              <a:ext cx="1295400" cy="137160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endCxn id="9" idx="0"/>
            </p:cNvCxnSpPr>
            <p:nvPr/>
          </p:nvCxnSpPr>
          <p:spPr>
            <a:xfrm>
              <a:off x="2545702" y="2990385"/>
              <a:ext cx="1073798" cy="43861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>
            <a:endCxn id="17" idx="0"/>
          </p:cNvCxnSpPr>
          <p:nvPr/>
        </p:nvCxnSpPr>
        <p:spPr>
          <a:xfrm rot="5400000">
            <a:off x="5186363" y="3738563"/>
            <a:ext cx="914400" cy="4476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Isosceles Triangle 16"/>
          <p:cNvSpPr/>
          <p:nvPr/>
        </p:nvSpPr>
        <p:spPr>
          <a:xfrm>
            <a:off x="5105400" y="4419600"/>
            <a:ext cx="914400" cy="838200"/>
          </a:xfrm>
          <a:prstGeom prst="triangle">
            <a:avLst>
              <a:gd name="adj" fmla="val 3437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6248400" y="4191000"/>
            <a:ext cx="1066800" cy="1066800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endCxn id="18" idx="0"/>
          </p:cNvCxnSpPr>
          <p:nvPr/>
        </p:nvCxnSpPr>
        <p:spPr>
          <a:xfrm>
            <a:off x="5867400" y="3505200"/>
            <a:ext cx="9144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19200" y="5181600"/>
            <a:ext cx="4572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1333500" y="5219700"/>
            <a:ext cx="1524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1409700" y="5219700"/>
            <a:ext cx="1524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19200" y="5410200"/>
            <a:ext cx="5116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A</a:t>
            </a:r>
            <a:endParaRPr lang="en-US" sz="4400" dirty="0"/>
          </a:p>
        </p:txBody>
      </p:sp>
      <p:grpSp>
        <p:nvGrpSpPr>
          <p:cNvPr id="35" name="Group 34"/>
          <p:cNvGrpSpPr/>
          <p:nvPr/>
        </p:nvGrpSpPr>
        <p:grpSpPr>
          <a:xfrm>
            <a:off x="3048000" y="5029200"/>
            <a:ext cx="490840" cy="998041"/>
            <a:chOff x="3124200" y="5257800"/>
            <a:chExt cx="490840" cy="998041"/>
          </a:xfrm>
        </p:grpSpPr>
        <p:grpSp>
          <p:nvGrpSpPr>
            <p:cNvPr id="34" name="Group 33"/>
            <p:cNvGrpSpPr/>
            <p:nvPr/>
          </p:nvGrpSpPr>
          <p:grpSpPr>
            <a:xfrm>
              <a:off x="3124200" y="5257800"/>
              <a:ext cx="457200" cy="381000"/>
              <a:chOff x="3124200" y="5257800"/>
              <a:chExt cx="457200" cy="38100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124200" y="5257800"/>
                <a:ext cx="457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 rot="16200000" flipH="1">
                <a:off x="3238500" y="5295900"/>
                <a:ext cx="152400" cy="762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 flipH="1" flipV="1">
                <a:off x="3314700" y="5295900"/>
                <a:ext cx="152400" cy="762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3124200" y="5486400"/>
              <a:ext cx="4908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/>
                <a:t>B</a:t>
              </a:r>
              <a:endParaRPr lang="en-US" sz="4400" dirty="0"/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>
            <a:off x="1905000" y="55626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1905000" y="57150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5708960" y="2673040"/>
            <a:ext cx="990600" cy="6737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Isosceles Triangle 42"/>
          <p:cNvSpPr/>
          <p:nvPr/>
        </p:nvSpPr>
        <p:spPr>
          <a:xfrm>
            <a:off x="7467600" y="3581400"/>
            <a:ext cx="990600" cy="1524000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endCxn id="43" idx="0"/>
          </p:cNvCxnSpPr>
          <p:nvPr/>
        </p:nvCxnSpPr>
        <p:spPr>
          <a:xfrm>
            <a:off x="6541118" y="2514600"/>
            <a:ext cx="1421782" cy="1066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5" name="Group 54"/>
          <p:cNvGrpSpPr/>
          <p:nvPr/>
        </p:nvGrpSpPr>
        <p:grpSpPr>
          <a:xfrm>
            <a:off x="5410200" y="5181600"/>
            <a:ext cx="1786240" cy="998041"/>
            <a:chOff x="5410200" y="5181600"/>
            <a:chExt cx="1786240" cy="998041"/>
          </a:xfrm>
        </p:grpSpPr>
        <p:sp>
          <p:nvSpPr>
            <p:cNvPr id="67" name="Rectangle 66"/>
            <p:cNvSpPr/>
            <p:nvPr/>
          </p:nvSpPr>
          <p:spPr>
            <a:xfrm>
              <a:off x="5410200" y="5181600"/>
              <a:ext cx="4572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Connector 67"/>
            <p:cNvCxnSpPr/>
            <p:nvPr/>
          </p:nvCxnSpPr>
          <p:spPr>
            <a:xfrm rot="16200000" flipH="1">
              <a:off x="5524500" y="5219700"/>
              <a:ext cx="1524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5600700" y="5219700"/>
              <a:ext cx="1524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5410200" y="5410200"/>
              <a:ext cx="51167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/>
                <a:t>A</a:t>
              </a:r>
              <a:endParaRPr lang="en-US" sz="4400" dirty="0"/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6705600" y="5181600"/>
              <a:ext cx="490840" cy="998041"/>
              <a:chOff x="3124200" y="5257800"/>
              <a:chExt cx="490840" cy="998041"/>
            </a:xfrm>
          </p:grpSpPr>
          <p:grpSp>
            <p:nvGrpSpPr>
              <p:cNvPr id="72" name="Group 33"/>
              <p:cNvGrpSpPr/>
              <p:nvPr/>
            </p:nvGrpSpPr>
            <p:grpSpPr>
              <a:xfrm>
                <a:off x="3124200" y="5257800"/>
                <a:ext cx="457200" cy="381000"/>
                <a:chOff x="3124200" y="5257800"/>
                <a:chExt cx="457200" cy="381000"/>
              </a:xfrm>
            </p:grpSpPr>
            <p:sp>
              <p:nvSpPr>
                <p:cNvPr id="74" name="Rectangle 73"/>
                <p:cNvSpPr/>
                <p:nvPr/>
              </p:nvSpPr>
              <p:spPr>
                <a:xfrm>
                  <a:off x="3124200" y="5257800"/>
                  <a:ext cx="457200" cy="381000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5" name="Straight Connector 74"/>
                <p:cNvCxnSpPr/>
                <p:nvPr/>
              </p:nvCxnSpPr>
              <p:spPr>
                <a:xfrm rot="16200000" flipH="1">
                  <a:off x="3238500" y="5295900"/>
                  <a:ext cx="152400" cy="762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rot="5400000" flipH="1" flipV="1">
                  <a:off x="3314700" y="5295900"/>
                  <a:ext cx="152400" cy="762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3" name="TextBox 72"/>
              <p:cNvSpPr txBox="1"/>
              <p:nvPr/>
            </p:nvSpPr>
            <p:spPr>
              <a:xfrm>
                <a:off x="3124200" y="5486400"/>
                <a:ext cx="49084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/>
                  <a:t>B</a:t>
                </a:r>
                <a:endParaRPr lang="en-US" sz="4400" dirty="0"/>
              </a:p>
            </p:txBody>
          </p:sp>
        </p:grpSp>
        <p:cxnSp>
          <p:nvCxnSpPr>
            <p:cNvPr id="77" name="Straight Arrow Connector 76"/>
            <p:cNvCxnSpPr/>
            <p:nvPr/>
          </p:nvCxnSpPr>
          <p:spPr>
            <a:xfrm>
              <a:off x="6096000" y="55626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10800000">
              <a:off x="6019800" y="5715000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6477000" y="4953000"/>
            <a:ext cx="1827918" cy="1219200"/>
            <a:chOff x="7357760" y="1219200"/>
            <a:chExt cx="1827918" cy="1219200"/>
          </a:xfrm>
        </p:grpSpPr>
        <p:sp>
          <p:nvSpPr>
            <p:cNvPr id="40" name="Rectangle 39"/>
            <p:cNvSpPr/>
            <p:nvPr/>
          </p:nvSpPr>
          <p:spPr>
            <a:xfrm>
              <a:off x="7357760" y="1440359"/>
              <a:ext cx="4572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 rot="16200000" flipH="1">
              <a:off x="7472060" y="1485900"/>
              <a:ext cx="1524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7548260" y="1485900"/>
              <a:ext cx="1524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7357760" y="1668959"/>
              <a:ext cx="48603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/>
                <a:t>C</a:t>
              </a:r>
              <a:endParaRPr lang="en-US" sz="4400" dirty="0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8653160" y="1219200"/>
              <a:ext cx="532518" cy="998041"/>
              <a:chOff x="3124200" y="5257800"/>
              <a:chExt cx="532518" cy="998041"/>
            </a:xfrm>
          </p:grpSpPr>
          <p:grpSp>
            <p:nvGrpSpPr>
              <p:cNvPr id="48" name="Group 33"/>
              <p:cNvGrpSpPr/>
              <p:nvPr/>
            </p:nvGrpSpPr>
            <p:grpSpPr>
              <a:xfrm>
                <a:off x="3124200" y="5257800"/>
                <a:ext cx="457200" cy="381000"/>
                <a:chOff x="3124200" y="5257800"/>
                <a:chExt cx="457200" cy="381000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3124200" y="5257800"/>
                  <a:ext cx="457200" cy="381000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" name="Straight Connector 50"/>
                <p:cNvCxnSpPr/>
                <p:nvPr/>
              </p:nvCxnSpPr>
              <p:spPr>
                <a:xfrm rot="16200000" flipH="1">
                  <a:off x="3238500" y="5295900"/>
                  <a:ext cx="152400" cy="762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rot="5400000" flipH="1" flipV="1">
                  <a:off x="3314700" y="5295900"/>
                  <a:ext cx="152400" cy="762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xtBox 48"/>
              <p:cNvSpPr txBox="1"/>
              <p:nvPr/>
            </p:nvSpPr>
            <p:spPr>
              <a:xfrm>
                <a:off x="3124200" y="5486400"/>
                <a:ext cx="53251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/>
                  <a:t>D</a:t>
                </a:r>
                <a:endParaRPr lang="en-US" sz="4400" dirty="0"/>
              </a:p>
            </p:txBody>
          </p:sp>
        </p:grpSp>
        <p:cxnSp>
          <p:nvCxnSpPr>
            <p:cNvPr id="53" name="Straight Arrow Connector 52"/>
            <p:cNvCxnSpPr/>
            <p:nvPr/>
          </p:nvCxnSpPr>
          <p:spPr>
            <a:xfrm>
              <a:off x="8043560" y="1600200"/>
              <a:ext cx="533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10800000">
              <a:off x="7967360" y="1752600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7" name="Picture 5" descr="\\VBOXSVR\desktop\shared\ust\images\Constraints_New\ust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066800"/>
            <a:ext cx="7721600" cy="5791200"/>
          </a:xfrm>
          <a:prstGeom prst="rect">
            <a:avLst/>
          </a:prstGeom>
          <a:noFill/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Illustration on scaled_s15850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</a:t>
            </a:r>
            <a:r>
              <a:rPr lang="en-US" baseline="-25000" dirty="0" err="1" smtClean="0"/>
              <a:t>user</a:t>
            </a:r>
            <a:r>
              <a:rPr lang="en-US" dirty="0" smtClean="0"/>
              <a:t> = M+ 0 = 27</a:t>
            </a:r>
            <a:endParaRPr lang="en-US" dirty="0"/>
          </a:p>
        </p:txBody>
      </p:sp>
      <p:pic>
        <p:nvPicPr>
          <p:cNvPr id="4" name="Picture 3" descr="\\VBOXSVR\desktop\shared\ust\images\clocktree_M_new_box\new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447800"/>
            <a:ext cx="7010400" cy="565461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638800" y="2438400"/>
            <a:ext cx="457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91200" y="2133600"/>
            <a:ext cx="76200" cy="1219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dumm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2514600"/>
            <a:ext cx="76200" cy="62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</a:t>
            </a:r>
            <a:r>
              <a:rPr lang="en-US" baseline="-25000" dirty="0" err="1" smtClean="0"/>
              <a:t>user</a:t>
            </a:r>
            <a:r>
              <a:rPr lang="en-US" dirty="0" smtClean="0"/>
              <a:t> = M+10 =37</a:t>
            </a:r>
            <a:endParaRPr lang="en-US" dirty="0"/>
          </a:p>
        </p:txBody>
      </p:sp>
      <p:pic>
        <p:nvPicPr>
          <p:cNvPr id="4" name="Picture 4" descr="\\VBOXSVR\desktop\shared\ust\images\clocktree_M_new_box\newM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447800"/>
            <a:ext cx="6781800" cy="52713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Combine the lowering of the point of divergence with insertion of large safety margins!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the Cost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1447800"/>
          <a:ext cx="61595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/>
                <a:gridCol w="1231900"/>
                <a:gridCol w="1231900"/>
                <a:gridCol w="1231900"/>
                <a:gridCol w="1231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BM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Safety Margin 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b="0" baseline="-25000" dirty="0" err="1" smtClean="0">
                          <a:solidFill>
                            <a:schemeClr val="tx1"/>
                          </a:solidFill>
                        </a:rPr>
                        <a:t>user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Yield (%)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Cap (</a:t>
                      </a:r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fF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ISPD2015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New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Cap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scaled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_s15850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ZST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M=27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M+10=37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M+20=47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M+30=57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0.0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26.4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96.6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99.6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99.8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17830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14520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20197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25916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30050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34890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14500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20200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24400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28200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33100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err="1" smtClean="0">
                          <a:solidFill>
                            <a:schemeClr val="tx1"/>
                          </a:solidFill>
                        </a:rPr>
                        <a:t>ecg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ZST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M=15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M+5=20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M+10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=25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M+15=30</a:t>
                      </a: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M+20=35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0.0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0.0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46.8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82.6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93.0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98.8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95.4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25878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22256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44853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47129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56974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66829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89223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21800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39500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39600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43800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49900</a:t>
                      </a:r>
                    </a:p>
                    <a:p>
                      <a:pPr algn="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63300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Skew Constraints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1752600" y="2779712"/>
            <a:ext cx="1219200" cy="762000"/>
            <a:chOff x="1219200" y="2133600"/>
            <a:chExt cx="457200" cy="381000"/>
          </a:xfrm>
        </p:grpSpPr>
        <p:sp>
          <p:nvSpPr>
            <p:cNvPr id="4" name="Rectangle 3"/>
            <p:cNvSpPr/>
            <p:nvPr/>
          </p:nvSpPr>
          <p:spPr>
            <a:xfrm>
              <a:off x="1219200" y="2133600"/>
              <a:ext cx="4572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 rot="16200000" flipH="1">
              <a:off x="1333500" y="2171700"/>
              <a:ext cx="1524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5400000" flipH="1" flipV="1">
              <a:off x="1409700" y="2171700"/>
              <a:ext cx="1524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" name="Straight Arrow Connector 13"/>
          <p:cNvCxnSpPr>
            <a:endCxn id="33" idx="2"/>
          </p:cNvCxnSpPr>
          <p:nvPr/>
        </p:nvCxnSpPr>
        <p:spPr>
          <a:xfrm>
            <a:off x="2971800" y="316071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562600" y="3160712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33400" y="4038600"/>
          <a:ext cx="4862513" cy="1687513"/>
        </p:xfrm>
        <a:graphic>
          <a:graphicData uri="http://schemas.openxmlformats.org/presentationml/2006/ole">
            <p:oleObj spid="_x0000_s22533" name="Equation" r:id="rId3" imgW="1536480" imgH="533160" progId="Equation.3">
              <p:embed/>
            </p:oleObj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6172200" y="2779712"/>
            <a:ext cx="1219200" cy="762000"/>
            <a:chOff x="1219200" y="2133600"/>
            <a:chExt cx="457200" cy="381000"/>
          </a:xfrm>
        </p:grpSpPr>
        <p:sp>
          <p:nvSpPr>
            <p:cNvPr id="30" name="Rectangle 29"/>
            <p:cNvSpPr/>
            <p:nvPr/>
          </p:nvSpPr>
          <p:spPr>
            <a:xfrm>
              <a:off x="1219200" y="2133600"/>
              <a:ext cx="457200" cy="381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 rot="16200000" flipH="1">
              <a:off x="1333500" y="2171700"/>
              <a:ext cx="1524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1409700" y="2171700"/>
              <a:ext cx="1524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Oval 32"/>
          <p:cNvSpPr/>
          <p:nvPr/>
        </p:nvSpPr>
        <p:spPr>
          <a:xfrm>
            <a:off x="3352800" y="2627312"/>
            <a:ext cx="2209800" cy="1066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Combinational </a:t>
            </a:r>
          </a:p>
          <a:p>
            <a:pPr algn="ctr"/>
            <a:r>
              <a:rPr lang="en-US" dirty="0" smtClean="0"/>
              <a:t>Logic</a:t>
            </a:r>
            <a:endParaRPr lang="en-US" dirty="0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638800" y="4038600"/>
          <a:ext cx="3276600" cy="1868488"/>
        </p:xfrm>
        <a:graphic>
          <a:graphicData uri="http://schemas.openxmlformats.org/presentationml/2006/ole">
            <p:oleObj spid="_x0000_s22534" name="Equation" r:id="rId4" imgW="1358640" imgH="774360" progId="Equation.3">
              <p:embed/>
            </p:oleObj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2209800" y="1600200"/>
          <a:ext cx="304800" cy="610573"/>
        </p:xfrm>
        <a:graphic>
          <a:graphicData uri="http://schemas.openxmlformats.org/presentationml/2006/ole">
            <p:oleObj spid="_x0000_s22535" name="Equation" r:id="rId5" imgW="114120" imgH="228600" progId="Equation.3">
              <p:embed/>
            </p:oleObj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590800" y="1828800"/>
          <a:ext cx="496570" cy="584200"/>
        </p:xfrm>
        <a:graphic>
          <a:graphicData uri="http://schemas.openxmlformats.org/presentationml/2006/ole">
            <p:oleObj spid="_x0000_s22536" name="Equation" r:id="rId6" imgW="215640" imgH="253800" progId="Equation.3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2133600" y="3048000"/>
            <a:ext cx="5693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FF</a:t>
            </a:r>
            <a:r>
              <a:rPr lang="en-US" sz="2800" baseline="-25000" dirty="0" err="1" smtClean="0"/>
              <a:t>i</a:t>
            </a:r>
            <a:endParaRPr lang="en-US" sz="2800" baseline="-25000" dirty="0"/>
          </a:p>
        </p:txBody>
      </p:sp>
      <p:sp>
        <p:nvSpPr>
          <p:cNvPr id="41" name="TextBox 40"/>
          <p:cNvSpPr txBox="1"/>
          <p:nvPr/>
        </p:nvSpPr>
        <p:spPr>
          <a:xfrm>
            <a:off x="6553200" y="2971800"/>
            <a:ext cx="5725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FF</a:t>
            </a:r>
            <a:r>
              <a:rPr lang="en-US" sz="2800" baseline="-25000" dirty="0" err="1" smtClean="0"/>
              <a:t>j</a:t>
            </a:r>
            <a:endParaRPr lang="en-US" sz="2800" baseline="-25000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362200" y="2514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2115344" y="2532856"/>
            <a:ext cx="493712" cy="1588"/>
          </a:xfrm>
          <a:prstGeom prst="straightConnector1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6535738" y="2532062"/>
            <a:ext cx="493712" cy="1588"/>
          </a:xfrm>
          <a:prstGeom prst="straightConnector1">
            <a:avLst/>
          </a:prstGeom>
          <a:ln w="762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6629400" y="1610014"/>
          <a:ext cx="381000" cy="658091"/>
        </p:xfrm>
        <a:graphic>
          <a:graphicData uri="http://schemas.openxmlformats.org/presentationml/2006/ole">
            <p:oleObj spid="_x0000_s22537" name="Equation" r:id="rId7" imgW="139680" imgH="241200" progId="Equation.3">
              <p:embed/>
            </p:oleObj>
          </a:graphicData>
        </a:graphic>
      </p:graphicFrame>
      <p:cxnSp>
        <p:nvCxnSpPr>
          <p:cNvPr id="49" name="Straight Arrow Connector 48"/>
          <p:cNvCxnSpPr/>
          <p:nvPr/>
        </p:nvCxnSpPr>
        <p:spPr>
          <a:xfrm>
            <a:off x="2971800" y="2514600"/>
            <a:ext cx="3200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3886200" y="1295400"/>
          <a:ext cx="617621" cy="586740"/>
        </p:xfrm>
        <a:graphic>
          <a:graphicData uri="http://schemas.openxmlformats.org/presentationml/2006/ole">
            <p:oleObj spid="_x0000_s22538" name="Equation" r:id="rId8" imgW="253800" imgH="241200" progId="Equation.3">
              <p:embed/>
            </p:oleObj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3886200" y="1828800"/>
          <a:ext cx="571500" cy="571500"/>
        </p:xfrm>
        <a:graphic>
          <a:graphicData uri="http://schemas.openxmlformats.org/presentationml/2006/ole">
            <p:oleObj spid="_x0000_s22539" name="Equation" r:id="rId9" imgW="228600" imgH="228600" progId="Equation.3">
              <p:embed/>
            </p:oleObj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6248400" y="1936750"/>
          <a:ext cx="403058" cy="425450"/>
        </p:xfrm>
        <a:graphic>
          <a:graphicData uri="http://schemas.openxmlformats.org/presentationml/2006/ole">
            <p:oleObj spid="_x0000_s22540" name="Equation" r:id="rId10" imgW="152280" imgH="241200" progId="Equation.3">
              <p:embed/>
            </p:oleObj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6248400" y="1524000"/>
          <a:ext cx="381000" cy="381000"/>
        </p:xfrm>
        <a:graphic>
          <a:graphicData uri="http://schemas.openxmlformats.org/presentationml/2006/ole">
            <p:oleObj spid="_x0000_s22541" name="Equation" r:id="rId11" imgW="177480" imgH="228600" progId="Equation.3">
              <p:embed/>
            </p:oleObj>
          </a:graphicData>
        </a:graphic>
      </p:graphicFrame>
      <p:cxnSp>
        <p:nvCxnSpPr>
          <p:cNvPr id="55" name="Straight Arrow Connector 54"/>
          <p:cNvCxnSpPr/>
          <p:nvPr/>
        </p:nvCxnSpPr>
        <p:spPr>
          <a:xfrm>
            <a:off x="6172200" y="2514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2819400" y="5867400"/>
            <a:ext cx="3810000" cy="990600"/>
            <a:chOff x="2590800" y="5638800"/>
            <a:chExt cx="3810000" cy="990600"/>
          </a:xfrm>
        </p:grpSpPr>
        <p:graphicFrame>
          <p:nvGraphicFramePr>
            <p:cNvPr id="57" name="Object 56"/>
            <p:cNvGraphicFramePr>
              <a:graphicFrameLocks noChangeAspect="1"/>
            </p:cNvGraphicFramePr>
            <p:nvPr/>
          </p:nvGraphicFramePr>
          <p:xfrm>
            <a:off x="2895600" y="5791200"/>
            <a:ext cx="3200400" cy="810768"/>
          </p:xfrm>
          <a:graphic>
            <a:graphicData uri="http://schemas.openxmlformats.org/presentationml/2006/ole">
              <p:oleObj spid="_x0000_s22542" name="Equation" r:id="rId12" imgW="952200" imgH="241200" progId="Equation.3">
                <p:embed/>
              </p:oleObj>
            </a:graphicData>
          </a:graphic>
        </p:graphicFrame>
        <p:sp>
          <p:nvSpPr>
            <p:cNvPr id="58" name="Rectangle 57"/>
            <p:cNvSpPr/>
            <p:nvPr/>
          </p:nvSpPr>
          <p:spPr>
            <a:xfrm>
              <a:off x="2590800" y="5638800"/>
              <a:ext cx="3810000" cy="990600"/>
            </a:xfrm>
            <a:prstGeom prst="rect">
              <a:avLst/>
            </a:pr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 </a:t>
            </a:r>
            <a:r>
              <a:rPr lang="en-US" dirty="0" smtClean="0"/>
              <a:t>Margins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438400" y="1371600"/>
            <a:ext cx="3810000" cy="990600"/>
            <a:chOff x="2590800" y="5638800"/>
            <a:chExt cx="3810000" cy="99060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2895600" y="5791200"/>
            <a:ext cx="3200400" cy="810768"/>
          </p:xfrm>
          <a:graphic>
            <a:graphicData uri="http://schemas.openxmlformats.org/presentationml/2006/ole">
              <p:oleObj spid="_x0000_s24578" name="Equation" r:id="rId3" imgW="952200" imgH="241200" progId="Equation.3">
                <p:embed/>
              </p:oleObj>
            </a:graphicData>
          </a:graphic>
        </p:graphicFrame>
        <p:sp>
          <p:nvSpPr>
            <p:cNvPr id="6" name="Rectangle 5"/>
            <p:cNvSpPr/>
            <p:nvPr/>
          </p:nvSpPr>
          <p:spPr>
            <a:xfrm>
              <a:off x="2590800" y="5638800"/>
              <a:ext cx="3810000" cy="990600"/>
            </a:xfrm>
            <a:prstGeom prst="rect">
              <a:avLst/>
            </a:pr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600200" y="2590800"/>
          <a:ext cx="5291138" cy="811213"/>
        </p:xfrm>
        <a:graphic>
          <a:graphicData uri="http://schemas.openxmlformats.org/presentationml/2006/ole">
            <p:oleObj spid="_x0000_s24579" name="Equation" r:id="rId4" imgW="1574640" imgH="241200" progId="Equation.3">
              <p:embed/>
            </p:oleObj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2667000" y="3581400"/>
            <a:ext cx="3966084" cy="2895600"/>
            <a:chOff x="3349116" y="4191000"/>
            <a:chExt cx="2780879" cy="2209800"/>
          </a:xfrm>
        </p:grpSpPr>
        <p:cxnSp>
          <p:nvCxnSpPr>
            <p:cNvPr id="18" name="Straight Connector 17"/>
            <p:cNvCxnSpPr>
              <a:endCxn id="20" idx="0"/>
            </p:cNvCxnSpPr>
            <p:nvPr/>
          </p:nvCxnSpPr>
          <p:spPr>
            <a:xfrm rot="5400000">
              <a:off x="3620927" y="4901146"/>
              <a:ext cx="551328" cy="32558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Isosceles Triangle 19"/>
            <p:cNvSpPr/>
            <p:nvPr/>
          </p:nvSpPr>
          <p:spPr>
            <a:xfrm>
              <a:off x="3505200" y="5339601"/>
              <a:ext cx="665018" cy="505384"/>
            </a:xfrm>
            <a:prstGeom prst="triangle">
              <a:avLst>
                <a:gd name="adj" fmla="val 34375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/>
            <p:cNvSpPr/>
            <p:nvPr/>
          </p:nvSpPr>
          <p:spPr>
            <a:xfrm>
              <a:off x="4336473" y="5201769"/>
              <a:ext cx="775855" cy="643216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endCxn id="22" idx="0"/>
            </p:cNvCxnSpPr>
            <p:nvPr/>
          </p:nvCxnSpPr>
          <p:spPr>
            <a:xfrm>
              <a:off x="4059382" y="4788272"/>
              <a:ext cx="665018" cy="41349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005735" y="4244647"/>
              <a:ext cx="597272" cy="48997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Isosceles Triangle 24"/>
            <p:cNvSpPr/>
            <p:nvPr/>
          </p:nvSpPr>
          <p:spPr>
            <a:xfrm>
              <a:off x="5223164" y="4834216"/>
              <a:ext cx="720436" cy="918881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4572000" y="4191000"/>
              <a:ext cx="1034023" cy="64321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3349116" y="5799041"/>
              <a:ext cx="1299084" cy="601759"/>
              <a:chOff x="5410200" y="5181600"/>
              <a:chExt cx="1786240" cy="998041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5410200" y="5181600"/>
                <a:ext cx="457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 rot="16200000" flipH="1">
                <a:off x="5524500" y="5219700"/>
                <a:ext cx="152400" cy="762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 flipH="1" flipV="1">
                <a:off x="5600700" y="5219700"/>
                <a:ext cx="152400" cy="762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" name="TextBox 30"/>
              <p:cNvSpPr txBox="1"/>
              <p:nvPr/>
            </p:nvSpPr>
            <p:spPr>
              <a:xfrm>
                <a:off x="5410200" y="5410200"/>
                <a:ext cx="51167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/>
                  <a:t>A</a:t>
                </a:r>
                <a:endParaRPr lang="en-US" sz="4400" dirty="0"/>
              </a:p>
            </p:txBody>
          </p:sp>
          <p:grpSp>
            <p:nvGrpSpPr>
              <p:cNvPr id="32" name="Group 70"/>
              <p:cNvGrpSpPr/>
              <p:nvPr/>
            </p:nvGrpSpPr>
            <p:grpSpPr>
              <a:xfrm>
                <a:off x="6705600" y="5181600"/>
                <a:ext cx="490840" cy="998041"/>
                <a:chOff x="3124200" y="5257800"/>
                <a:chExt cx="490840" cy="998041"/>
              </a:xfrm>
            </p:grpSpPr>
            <p:grpSp>
              <p:nvGrpSpPr>
                <p:cNvPr id="35" name="Group 33"/>
                <p:cNvGrpSpPr/>
                <p:nvPr/>
              </p:nvGrpSpPr>
              <p:grpSpPr>
                <a:xfrm>
                  <a:off x="3124200" y="5257800"/>
                  <a:ext cx="457200" cy="381000"/>
                  <a:chOff x="3124200" y="5257800"/>
                  <a:chExt cx="457200" cy="381000"/>
                </a:xfrm>
              </p:grpSpPr>
              <p:sp>
                <p:nvSpPr>
                  <p:cNvPr id="37" name="Rectangle 36"/>
                  <p:cNvSpPr/>
                  <p:nvPr/>
                </p:nvSpPr>
                <p:spPr>
                  <a:xfrm>
                    <a:off x="3124200" y="5257800"/>
                    <a:ext cx="457200" cy="381000"/>
                  </a:xfrm>
                  <a:prstGeom prst="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38" name="Straight Connector 37"/>
                  <p:cNvCxnSpPr/>
                  <p:nvPr/>
                </p:nvCxnSpPr>
                <p:spPr>
                  <a:xfrm rot="16200000" flipH="1">
                    <a:off x="3238500" y="5295900"/>
                    <a:ext cx="152400" cy="7620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 rot="5400000" flipH="1" flipV="1">
                    <a:off x="3314700" y="5295900"/>
                    <a:ext cx="152400" cy="7620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6" name="TextBox 35"/>
                <p:cNvSpPr txBox="1"/>
                <p:nvPr/>
              </p:nvSpPr>
              <p:spPr>
                <a:xfrm>
                  <a:off x="3124200" y="5486400"/>
                  <a:ext cx="490840" cy="7694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400" dirty="0" smtClean="0"/>
                    <a:t>B</a:t>
                  </a:r>
                  <a:endParaRPr lang="en-US" sz="4400" dirty="0"/>
                </a:p>
              </p:txBody>
            </p:sp>
          </p:grpSp>
          <p:cxnSp>
            <p:nvCxnSpPr>
              <p:cNvPr id="33" name="Straight Arrow Connector 32"/>
              <p:cNvCxnSpPr/>
              <p:nvPr/>
            </p:nvCxnSpPr>
            <p:spPr>
              <a:xfrm>
                <a:off x="6096000" y="5562600"/>
                <a:ext cx="5334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 rot="10800000">
                <a:off x="6019800" y="5715000"/>
                <a:ext cx="6096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4800600" y="5661209"/>
              <a:ext cx="1329395" cy="735105"/>
              <a:chOff x="7357760" y="1219200"/>
              <a:chExt cx="1827918" cy="121920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7357760" y="1440359"/>
                <a:ext cx="457200" cy="3810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/>
              <p:cNvCxnSpPr/>
              <p:nvPr/>
            </p:nvCxnSpPr>
            <p:spPr>
              <a:xfrm rot="16200000" flipH="1">
                <a:off x="7472060" y="1485900"/>
                <a:ext cx="152400" cy="762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5400000" flipH="1" flipV="1">
                <a:off x="7548260" y="1485900"/>
                <a:ext cx="152400" cy="762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4" name="TextBox 43"/>
              <p:cNvSpPr txBox="1"/>
              <p:nvPr/>
            </p:nvSpPr>
            <p:spPr>
              <a:xfrm>
                <a:off x="7357760" y="1668959"/>
                <a:ext cx="48603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/>
                  <a:t>C</a:t>
                </a:r>
                <a:endParaRPr lang="en-US" sz="4400" dirty="0"/>
              </a:p>
            </p:txBody>
          </p:sp>
          <p:grpSp>
            <p:nvGrpSpPr>
              <p:cNvPr id="45" name="Group 46"/>
              <p:cNvGrpSpPr/>
              <p:nvPr/>
            </p:nvGrpSpPr>
            <p:grpSpPr>
              <a:xfrm>
                <a:off x="8653160" y="1219200"/>
                <a:ext cx="532518" cy="998041"/>
                <a:chOff x="3124200" y="5257800"/>
                <a:chExt cx="532518" cy="998041"/>
              </a:xfrm>
            </p:grpSpPr>
            <p:grpSp>
              <p:nvGrpSpPr>
                <p:cNvPr id="48" name="Group 33"/>
                <p:cNvGrpSpPr/>
                <p:nvPr/>
              </p:nvGrpSpPr>
              <p:grpSpPr>
                <a:xfrm>
                  <a:off x="3124200" y="5257800"/>
                  <a:ext cx="457200" cy="381000"/>
                  <a:chOff x="3124200" y="5257800"/>
                  <a:chExt cx="457200" cy="381000"/>
                </a:xfrm>
              </p:grpSpPr>
              <p:sp>
                <p:nvSpPr>
                  <p:cNvPr id="50" name="Rectangle 49"/>
                  <p:cNvSpPr/>
                  <p:nvPr/>
                </p:nvSpPr>
                <p:spPr>
                  <a:xfrm>
                    <a:off x="3124200" y="5257800"/>
                    <a:ext cx="457200" cy="381000"/>
                  </a:xfrm>
                  <a:prstGeom prst="rect">
                    <a:avLst/>
                  </a:prstGeom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1" name="Straight Connector 50"/>
                  <p:cNvCxnSpPr/>
                  <p:nvPr/>
                </p:nvCxnSpPr>
                <p:spPr>
                  <a:xfrm rot="16200000" flipH="1">
                    <a:off x="3238500" y="5295900"/>
                    <a:ext cx="152400" cy="7620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 rot="5400000" flipH="1" flipV="1">
                    <a:off x="3314700" y="5295900"/>
                    <a:ext cx="152400" cy="7620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9" name="TextBox 48"/>
                <p:cNvSpPr txBox="1"/>
                <p:nvPr/>
              </p:nvSpPr>
              <p:spPr>
                <a:xfrm>
                  <a:off x="3124200" y="5486400"/>
                  <a:ext cx="532518" cy="7694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400" dirty="0" smtClean="0"/>
                    <a:t>D</a:t>
                  </a:r>
                  <a:endParaRPr lang="en-US" sz="4400" dirty="0"/>
                </a:p>
              </p:txBody>
            </p:sp>
          </p:grpSp>
          <p:cxnSp>
            <p:nvCxnSpPr>
              <p:cNvPr id="46" name="Straight Arrow Connector 45"/>
              <p:cNvCxnSpPr/>
              <p:nvPr/>
            </p:nvCxnSpPr>
            <p:spPr>
              <a:xfrm>
                <a:off x="8043560" y="1600200"/>
                <a:ext cx="5334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 rot="10800000">
                <a:off x="7967360" y="1752600"/>
                <a:ext cx="6096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SCG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486400" y="20574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5" name="Oval 4"/>
          <p:cNvSpPr/>
          <p:nvPr/>
        </p:nvSpPr>
        <p:spPr>
          <a:xfrm>
            <a:off x="6781800" y="15240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6" name="Oval 5"/>
          <p:cNvSpPr/>
          <p:nvPr/>
        </p:nvSpPr>
        <p:spPr>
          <a:xfrm>
            <a:off x="7086600" y="25146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</a:t>
            </a:r>
            <a:endParaRPr lang="en-US" sz="3600" dirty="0"/>
          </a:p>
        </p:txBody>
      </p:sp>
      <p:cxnSp>
        <p:nvCxnSpPr>
          <p:cNvPr id="8" name="Straight Arrow Connector 7"/>
          <p:cNvCxnSpPr>
            <a:stCxn id="25" idx="3"/>
          </p:cNvCxnSpPr>
          <p:nvPr/>
        </p:nvCxnSpPr>
        <p:spPr>
          <a:xfrm>
            <a:off x="2110154" y="1111250"/>
            <a:ext cx="404446" cy="10985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8001000" y="16002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</a:t>
            </a:r>
            <a:endParaRPr lang="en-US" sz="3600" dirty="0"/>
          </a:p>
        </p:txBody>
      </p:sp>
      <p:grpSp>
        <p:nvGrpSpPr>
          <p:cNvPr id="93" name="Group 92"/>
          <p:cNvGrpSpPr/>
          <p:nvPr/>
        </p:nvGrpSpPr>
        <p:grpSpPr>
          <a:xfrm>
            <a:off x="6006726" y="1600200"/>
            <a:ext cx="775074" cy="546474"/>
            <a:chOff x="6006726" y="1600200"/>
            <a:chExt cx="775074" cy="546474"/>
          </a:xfrm>
        </p:grpSpPr>
        <p:cxnSp>
          <p:nvCxnSpPr>
            <p:cNvPr id="12" name="Straight Arrow Connector 11"/>
            <p:cNvCxnSpPr>
              <a:stCxn id="4" idx="7"/>
              <a:endCxn id="5" idx="2"/>
            </p:cNvCxnSpPr>
            <p:nvPr/>
          </p:nvCxnSpPr>
          <p:spPr>
            <a:xfrm rot="5400000" flipH="1" flipV="1">
              <a:off x="6235326" y="1600200"/>
              <a:ext cx="317874" cy="7750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096000" y="16002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30</a:t>
              </a:r>
              <a:endParaRPr lang="en-US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006726" y="2577726"/>
            <a:ext cx="1079874" cy="534806"/>
            <a:chOff x="6006726" y="2577726"/>
            <a:chExt cx="1079874" cy="534806"/>
          </a:xfrm>
        </p:grpSpPr>
        <p:cxnSp>
          <p:nvCxnSpPr>
            <p:cNvPr id="9" name="Straight Arrow Connector 8"/>
            <p:cNvCxnSpPr>
              <a:stCxn id="6" idx="2"/>
              <a:endCxn id="4" idx="5"/>
            </p:cNvCxnSpPr>
            <p:nvPr/>
          </p:nvCxnSpPr>
          <p:spPr>
            <a:xfrm rot="10800000">
              <a:off x="6006726" y="2577726"/>
              <a:ext cx="1079874" cy="2416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324600" y="27432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r>
                <a:rPr lang="en-US" dirty="0" smtClean="0"/>
                <a:t>0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28600" y="1600200"/>
            <a:ext cx="838200" cy="927100"/>
            <a:chOff x="2209800" y="4711700"/>
            <a:chExt cx="838200" cy="927100"/>
          </a:xfrm>
        </p:grpSpPr>
        <p:sp>
          <p:nvSpPr>
            <p:cNvPr id="18" name="Rectangle 17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19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20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22" name="Straight Connector 21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" name="TextBox 20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1371600" y="838200"/>
            <a:ext cx="838200" cy="927100"/>
            <a:chOff x="2209800" y="4711700"/>
            <a:chExt cx="838200" cy="927100"/>
          </a:xfrm>
        </p:grpSpPr>
        <p:sp>
          <p:nvSpPr>
            <p:cNvPr id="25" name="Rectangle 24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26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27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" name="TextBox 27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31" name="Group 30"/>
          <p:cNvGrpSpPr/>
          <p:nvPr/>
        </p:nvGrpSpPr>
        <p:grpSpPr>
          <a:xfrm>
            <a:off x="3581400" y="1295400"/>
            <a:ext cx="838200" cy="927100"/>
            <a:chOff x="2209800" y="4711700"/>
            <a:chExt cx="838200" cy="927100"/>
          </a:xfrm>
        </p:grpSpPr>
        <p:sp>
          <p:nvSpPr>
            <p:cNvPr id="32" name="Rectangle 31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33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34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36" name="Straight Connector 35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TextBox 34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2514600" y="1981200"/>
            <a:ext cx="838200" cy="927100"/>
            <a:chOff x="2209800" y="4711700"/>
            <a:chExt cx="838200" cy="927100"/>
          </a:xfrm>
        </p:grpSpPr>
        <p:sp>
          <p:nvSpPr>
            <p:cNvPr id="39" name="Rectangle 38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40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41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TextBox 41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cxnSp>
        <p:nvCxnSpPr>
          <p:cNvPr id="45" name="Straight Arrow Connector 44"/>
          <p:cNvCxnSpPr>
            <a:stCxn id="18" idx="3"/>
          </p:cNvCxnSpPr>
          <p:nvPr/>
        </p:nvCxnSpPr>
        <p:spPr>
          <a:xfrm flipV="1">
            <a:off x="967154" y="1066800"/>
            <a:ext cx="404446" cy="8064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7162800" y="1613274"/>
            <a:ext cx="1143000" cy="1206126"/>
            <a:chOff x="7162800" y="1613274"/>
            <a:chExt cx="1143000" cy="1206126"/>
          </a:xfrm>
        </p:grpSpPr>
        <p:cxnSp>
          <p:nvCxnSpPr>
            <p:cNvPr id="11" name="Straight Arrow Connector 10"/>
            <p:cNvCxnSpPr>
              <a:stCxn id="5" idx="6"/>
              <a:endCxn id="10" idx="2"/>
            </p:cNvCxnSpPr>
            <p:nvPr/>
          </p:nvCxnSpPr>
          <p:spPr>
            <a:xfrm>
              <a:off x="7391400" y="1828800"/>
              <a:ext cx="6096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4"/>
              <a:endCxn id="6" idx="6"/>
            </p:cNvCxnSpPr>
            <p:nvPr/>
          </p:nvCxnSpPr>
          <p:spPr>
            <a:xfrm rot="5400000">
              <a:off x="7696200" y="2209800"/>
              <a:ext cx="609600" cy="609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0" idx="1"/>
              <a:endCxn id="5" idx="7"/>
            </p:cNvCxnSpPr>
            <p:nvPr/>
          </p:nvCxnSpPr>
          <p:spPr>
            <a:xfrm rot="16200000" flipV="1">
              <a:off x="7658100" y="1257300"/>
              <a:ext cx="76200" cy="7881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6200000" flipH="1">
              <a:off x="7048500" y="2247900"/>
              <a:ext cx="381002" cy="1524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6" idx="0"/>
              <a:endCxn id="5" idx="5"/>
            </p:cNvCxnSpPr>
            <p:nvPr/>
          </p:nvCxnSpPr>
          <p:spPr>
            <a:xfrm rot="16200000" flipV="1">
              <a:off x="7111626" y="2234826"/>
              <a:ext cx="470274" cy="892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6" idx="7"/>
              <a:endCxn id="10" idx="3"/>
            </p:cNvCxnSpPr>
            <p:nvPr/>
          </p:nvCxnSpPr>
          <p:spPr>
            <a:xfrm rot="5400000" flipH="1" flipV="1">
              <a:off x="7606926" y="2120526"/>
              <a:ext cx="483348" cy="4833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>
            <a:stCxn id="18" idx="3"/>
            <a:endCxn id="39" idx="1"/>
          </p:cNvCxnSpPr>
          <p:nvPr/>
        </p:nvCxnSpPr>
        <p:spPr>
          <a:xfrm>
            <a:off x="967154" y="1873250"/>
            <a:ext cx="1547446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133600" y="10668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9" idx="3"/>
          </p:cNvCxnSpPr>
          <p:nvPr/>
        </p:nvCxnSpPr>
        <p:spPr>
          <a:xfrm flipV="1">
            <a:off x="3253154" y="1524000"/>
            <a:ext cx="328246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381000" y="2133600"/>
            <a:ext cx="381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81" name="TextBox 80"/>
          <p:cNvSpPr txBox="1"/>
          <p:nvPr/>
        </p:nvSpPr>
        <p:spPr>
          <a:xfrm>
            <a:off x="1580128" y="152400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</a:t>
            </a:r>
            <a:endParaRPr lang="en-US" sz="3200" dirty="0"/>
          </a:p>
        </p:txBody>
      </p:sp>
      <p:sp>
        <p:nvSpPr>
          <p:cNvPr id="82" name="TextBox 81"/>
          <p:cNvSpPr txBox="1"/>
          <p:nvPr/>
        </p:nvSpPr>
        <p:spPr>
          <a:xfrm>
            <a:off x="2743200" y="2590800"/>
            <a:ext cx="357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83" name="TextBox 82"/>
          <p:cNvSpPr txBox="1"/>
          <p:nvPr/>
        </p:nvSpPr>
        <p:spPr>
          <a:xfrm>
            <a:off x="3581400" y="609600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</a:t>
            </a:r>
            <a:endParaRPr lang="en-US" sz="3200" dirty="0"/>
          </a:p>
        </p:txBody>
      </p:sp>
      <p:graphicFrame>
        <p:nvGraphicFramePr>
          <p:cNvPr id="89" name="Object 88"/>
          <p:cNvGraphicFramePr>
            <a:graphicFrameLocks noChangeAspect="1"/>
          </p:cNvGraphicFramePr>
          <p:nvPr/>
        </p:nvGraphicFramePr>
        <p:xfrm>
          <a:off x="11113" y="3048000"/>
          <a:ext cx="4984750" cy="638175"/>
        </p:xfrm>
        <a:graphic>
          <a:graphicData uri="http://schemas.openxmlformats.org/presentationml/2006/ole">
            <p:oleObj spid="_x0000_s47106" name="Equation" r:id="rId3" imgW="1790640" imgH="228600" progId="Equation.3">
              <p:embed/>
            </p:oleObj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11113" y="3581400"/>
          <a:ext cx="4932362" cy="639763"/>
        </p:xfrm>
        <a:graphic>
          <a:graphicData uri="http://schemas.openxmlformats.org/presentationml/2006/ole">
            <p:oleObj spid="_x0000_s47107" name="Equation" r:id="rId4" imgW="1765080" imgH="228600" progId="Equation.3">
              <p:embed/>
            </p:oleObj>
          </a:graphicData>
        </a:graphic>
      </p:graphicFrame>
      <p:grpSp>
        <p:nvGrpSpPr>
          <p:cNvPr id="95" name="Group 94"/>
          <p:cNvGrpSpPr/>
          <p:nvPr/>
        </p:nvGrpSpPr>
        <p:grpSpPr>
          <a:xfrm>
            <a:off x="6096000" y="1981200"/>
            <a:ext cx="723504" cy="445532"/>
            <a:chOff x="6096000" y="1981200"/>
            <a:chExt cx="723504" cy="445532"/>
          </a:xfrm>
        </p:grpSpPr>
        <p:cxnSp>
          <p:nvCxnSpPr>
            <p:cNvPr id="84" name="Straight Arrow Connector 83"/>
            <p:cNvCxnSpPr/>
            <p:nvPr/>
          </p:nvCxnSpPr>
          <p:spPr>
            <a:xfrm rot="10800000" flipV="1">
              <a:off x="6096000" y="1981200"/>
              <a:ext cx="6858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6400800" y="2057400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40</a:t>
              </a:r>
              <a:endParaRPr lang="en-US" dirty="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096000" y="2286000"/>
            <a:ext cx="1079874" cy="394074"/>
            <a:chOff x="6096000" y="2286000"/>
            <a:chExt cx="1079874" cy="394074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096000" y="2438400"/>
              <a:ext cx="1079874" cy="2416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6629400" y="22860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r>
                <a:rPr lang="en-US" dirty="0" smtClean="0"/>
                <a:t>0</a:t>
              </a:r>
              <a:endParaRPr lang="en-US" dirty="0"/>
            </a:p>
          </p:txBody>
        </p:sp>
      </p:grpSp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968375" y="4160838"/>
          <a:ext cx="3016250" cy="639762"/>
        </p:xfrm>
        <a:graphic>
          <a:graphicData uri="http://schemas.openxmlformats.org/presentationml/2006/ole">
            <p:oleObj spid="_x0000_s47108" name="Equation" r:id="rId5" imgW="1079280" imgH="228600" progId="Equation.3">
              <p:embed/>
            </p:oleObj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981075" y="5257800"/>
          <a:ext cx="2981325" cy="639763"/>
        </p:xfrm>
        <a:graphic>
          <a:graphicData uri="http://schemas.openxmlformats.org/presentationml/2006/ole">
            <p:oleObj spid="_x0000_s47109" name="Equation" r:id="rId6" imgW="1066680" imgH="228600" progId="Equation.3">
              <p:embed/>
            </p:oleObj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998538" y="4694238"/>
          <a:ext cx="2909887" cy="639762"/>
        </p:xfrm>
        <a:graphic>
          <a:graphicData uri="http://schemas.openxmlformats.org/presentationml/2006/ole">
            <p:oleObj spid="_x0000_s47110" name="Equation" r:id="rId7" imgW="1041120" imgH="228600" progId="Equation.3">
              <p:embed/>
            </p:oleObj>
          </a:graphicData>
        </a:graphic>
      </p:graphicFrame>
      <p:grpSp>
        <p:nvGrpSpPr>
          <p:cNvPr id="138" name="Group 137"/>
          <p:cNvGrpSpPr/>
          <p:nvPr/>
        </p:nvGrpSpPr>
        <p:grpSpPr>
          <a:xfrm>
            <a:off x="5486400" y="3505200"/>
            <a:ext cx="3509267" cy="2743200"/>
            <a:chOff x="5486400" y="3505200"/>
            <a:chExt cx="3509267" cy="2743200"/>
          </a:xfrm>
        </p:grpSpPr>
        <p:sp>
          <p:nvSpPr>
            <p:cNvPr id="103" name="TextBox 102"/>
            <p:cNvSpPr txBox="1"/>
            <p:nvPr/>
          </p:nvSpPr>
          <p:spPr>
            <a:xfrm>
              <a:off x="5791200" y="3505200"/>
              <a:ext cx="320446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Insert Safety Margin </a:t>
              </a:r>
            </a:p>
            <a:p>
              <a:pPr algn="ctr"/>
              <a:r>
                <a:rPr lang="en-US" sz="2800" dirty="0" err="1" smtClean="0"/>
                <a:t>M</a:t>
              </a:r>
              <a:r>
                <a:rPr lang="en-US" sz="2800" baseline="-25000" dirty="0" err="1" smtClean="0"/>
                <a:t>user</a:t>
              </a:r>
              <a:r>
                <a:rPr lang="en-US" sz="2800" dirty="0" smtClean="0"/>
                <a:t> = 20</a:t>
              </a:r>
              <a:endParaRPr lang="en-US" sz="2800" dirty="0"/>
            </a:p>
          </p:txBody>
        </p:sp>
        <p:grpSp>
          <p:nvGrpSpPr>
            <p:cNvPr id="134" name="Group 133"/>
            <p:cNvGrpSpPr/>
            <p:nvPr/>
          </p:nvGrpSpPr>
          <p:grpSpPr>
            <a:xfrm>
              <a:off x="5486400" y="4648200"/>
              <a:ext cx="3124200" cy="1600200"/>
              <a:chOff x="5638800" y="1676400"/>
              <a:chExt cx="3124200" cy="1600200"/>
            </a:xfrm>
          </p:grpSpPr>
          <p:sp>
            <p:nvSpPr>
              <p:cNvPr id="104" name="Oval 103"/>
              <p:cNvSpPr/>
              <p:nvPr/>
            </p:nvSpPr>
            <p:spPr>
              <a:xfrm>
                <a:off x="5638800" y="2209800"/>
                <a:ext cx="609600" cy="6096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/>
                  <a:t>a</a:t>
                </a:r>
                <a:endParaRPr lang="en-US" sz="3600" dirty="0"/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6934200" y="1676400"/>
                <a:ext cx="609600" cy="6096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/>
                  <a:t>b</a:t>
                </a:r>
                <a:endParaRPr lang="en-US" sz="3600" dirty="0"/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7239000" y="2667000"/>
                <a:ext cx="609600" cy="6096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/>
                  <a:t>c</a:t>
                </a:r>
                <a:endParaRPr lang="en-US" sz="3600" dirty="0"/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8153400" y="1752600"/>
                <a:ext cx="609600" cy="6096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dirty="0" smtClean="0"/>
                  <a:t>d</a:t>
                </a:r>
                <a:endParaRPr lang="en-US" sz="3600" dirty="0"/>
              </a:p>
            </p:txBody>
          </p:sp>
          <p:grpSp>
            <p:nvGrpSpPr>
              <p:cNvPr id="108" name="Group 107"/>
              <p:cNvGrpSpPr/>
              <p:nvPr/>
            </p:nvGrpSpPr>
            <p:grpSpPr>
              <a:xfrm>
                <a:off x="6159126" y="1752600"/>
                <a:ext cx="775074" cy="546474"/>
                <a:chOff x="6006726" y="1600200"/>
                <a:chExt cx="775074" cy="546474"/>
              </a:xfrm>
            </p:grpSpPr>
            <p:cxnSp>
              <p:nvCxnSpPr>
                <p:cNvPr id="109" name="Straight Arrow Connector 108"/>
                <p:cNvCxnSpPr>
                  <a:stCxn id="104" idx="7"/>
                  <a:endCxn id="105" idx="2"/>
                </p:cNvCxnSpPr>
                <p:nvPr/>
              </p:nvCxnSpPr>
              <p:spPr>
                <a:xfrm rot="5400000" flipH="1" flipV="1">
                  <a:off x="6235326" y="1600200"/>
                  <a:ext cx="317874" cy="77507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0" name="TextBox 109"/>
                <p:cNvSpPr txBox="1"/>
                <p:nvPr/>
              </p:nvSpPr>
              <p:spPr>
                <a:xfrm>
                  <a:off x="6096000" y="1600200"/>
                  <a:ext cx="4187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10</a:t>
                  </a:r>
                  <a:endParaRPr lang="en-US" dirty="0"/>
                </a:p>
              </p:txBody>
            </p:sp>
          </p:grpSp>
          <p:grpSp>
            <p:nvGrpSpPr>
              <p:cNvPr id="111" name="Group 110"/>
              <p:cNvGrpSpPr/>
              <p:nvPr/>
            </p:nvGrpSpPr>
            <p:grpSpPr>
              <a:xfrm>
                <a:off x="6159126" y="2730126"/>
                <a:ext cx="1079874" cy="534806"/>
                <a:chOff x="6006726" y="2577726"/>
                <a:chExt cx="1079874" cy="534806"/>
              </a:xfrm>
            </p:grpSpPr>
            <p:cxnSp>
              <p:nvCxnSpPr>
                <p:cNvPr id="112" name="Straight Arrow Connector 111"/>
                <p:cNvCxnSpPr>
                  <a:stCxn id="106" idx="2"/>
                  <a:endCxn id="104" idx="5"/>
                </p:cNvCxnSpPr>
                <p:nvPr/>
              </p:nvCxnSpPr>
              <p:spPr>
                <a:xfrm rot="10800000">
                  <a:off x="6006726" y="2577726"/>
                  <a:ext cx="1079874" cy="24167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3" name="TextBox 112"/>
                <p:cNvSpPr txBox="1"/>
                <p:nvPr/>
              </p:nvSpPr>
              <p:spPr>
                <a:xfrm>
                  <a:off x="6324600" y="2743200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0</a:t>
                  </a:r>
                  <a:endParaRPr lang="en-US" dirty="0"/>
                </a:p>
              </p:txBody>
            </p:sp>
          </p:grpSp>
          <p:grpSp>
            <p:nvGrpSpPr>
              <p:cNvPr id="114" name="Group 113"/>
              <p:cNvGrpSpPr/>
              <p:nvPr/>
            </p:nvGrpSpPr>
            <p:grpSpPr>
              <a:xfrm>
                <a:off x="7315200" y="1765674"/>
                <a:ext cx="1143000" cy="1206126"/>
                <a:chOff x="7162800" y="1613274"/>
                <a:chExt cx="1143000" cy="1206126"/>
              </a:xfrm>
            </p:grpSpPr>
            <p:cxnSp>
              <p:nvCxnSpPr>
                <p:cNvPr id="115" name="Straight Arrow Connector 114"/>
                <p:cNvCxnSpPr>
                  <a:stCxn id="105" idx="6"/>
                  <a:endCxn id="107" idx="2"/>
                </p:cNvCxnSpPr>
                <p:nvPr/>
              </p:nvCxnSpPr>
              <p:spPr>
                <a:xfrm>
                  <a:off x="7391400" y="1828800"/>
                  <a:ext cx="609600" cy="762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Arrow Connector 115"/>
                <p:cNvCxnSpPr>
                  <a:stCxn id="107" idx="4"/>
                  <a:endCxn id="106" idx="6"/>
                </p:cNvCxnSpPr>
                <p:nvPr/>
              </p:nvCxnSpPr>
              <p:spPr>
                <a:xfrm rot="5400000">
                  <a:off x="7696200" y="2209800"/>
                  <a:ext cx="609600" cy="6096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Arrow Connector 116"/>
                <p:cNvCxnSpPr>
                  <a:stCxn id="107" idx="1"/>
                  <a:endCxn id="105" idx="7"/>
                </p:cNvCxnSpPr>
                <p:nvPr/>
              </p:nvCxnSpPr>
              <p:spPr>
                <a:xfrm rot="16200000" flipV="1">
                  <a:off x="7658100" y="1257300"/>
                  <a:ext cx="76200" cy="78814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Arrow Connector 117"/>
                <p:cNvCxnSpPr/>
                <p:nvPr/>
              </p:nvCxnSpPr>
              <p:spPr>
                <a:xfrm rot="16200000" flipH="1">
                  <a:off x="7048500" y="2247900"/>
                  <a:ext cx="381002" cy="152401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Arrow Connector 118"/>
                <p:cNvCxnSpPr>
                  <a:stCxn id="106" idx="0"/>
                  <a:endCxn id="105" idx="5"/>
                </p:cNvCxnSpPr>
                <p:nvPr/>
              </p:nvCxnSpPr>
              <p:spPr>
                <a:xfrm rot="16200000" flipV="1">
                  <a:off x="7111626" y="2234826"/>
                  <a:ext cx="470274" cy="8927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Arrow Connector 119"/>
                <p:cNvCxnSpPr>
                  <a:stCxn id="106" idx="7"/>
                  <a:endCxn id="107" idx="3"/>
                </p:cNvCxnSpPr>
                <p:nvPr/>
              </p:nvCxnSpPr>
              <p:spPr>
                <a:xfrm rot="5400000" flipH="1" flipV="1">
                  <a:off x="7606926" y="2120526"/>
                  <a:ext cx="483348" cy="48334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1" name="Group 120"/>
              <p:cNvGrpSpPr/>
              <p:nvPr/>
            </p:nvGrpSpPr>
            <p:grpSpPr>
              <a:xfrm>
                <a:off x="6248400" y="2133600"/>
                <a:ext cx="723504" cy="445532"/>
                <a:chOff x="6096000" y="1981200"/>
                <a:chExt cx="723504" cy="445532"/>
              </a:xfrm>
            </p:grpSpPr>
            <p:cxnSp>
              <p:nvCxnSpPr>
                <p:cNvPr id="122" name="Straight Arrow Connector 121"/>
                <p:cNvCxnSpPr/>
                <p:nvPr/>
              </p:nvCxnSpPr>
              <p:spPr>
                <a:xfrm rot="10800000" flipV="1">
                  <a:off x="6096000" y="1981200"/>
                  <a:ext cx="685800" cy="2286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TextBox 122"/>
                <p:cNvSpPr txBox="1"/>
                <p:nvPr/>
              </p:nvSpPr>
              <p:spPr>
                <a:xfrm>
                  <a:off x="6400800" y="2057400"/>
                  <a:ext cx="4187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20</a:t>
                  </a:r>
                  <a:endParaRPr lang="en-US" dirty="0"/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6248400" y="2438400"/>
                <a:ext cx="1079874" cy="394074"/>
                <a:chOff x="6096000" y="2286000"/>
                <a:chExt cx="1079874" cy="394074"/>
              </a:xfrm>
            </p:grpSpPr>
            <p:cxnSp>
              <p:nvCxnSpPr>
                <p:cNvPr id="125" name="Straight Arrow Connector 124"/>
                <p:cNvCxnSpPr/>
                <p:nvPr/>
              </p:nvCxnSpPr>
              <p:spPr>
                <a:xfrm>
                  <a:off x="6096000" y="2438400"/>
                  <a:ext cx="1079874" cy="24167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6" name="TextBox 125"/>
                <p:cNvSpPr txBox="1"/>
                <p:nvPr/>
              </p:nvSpPr>
              <p:spPr>
                <a:xfrm>
                  <a:off x="6629400" y="2286000"/>
                  <a:ext cx="5334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-10</a:t>
                  </a:r>
                  <a:endParaRPr lang="en-US" dirty="0"/>
                </a:p>
              </p:txBody>
            </p:sp>
          </p:grpSp>
        </p:grpSp>
      </p:grpSp>
      <p:sp>
        <p:nvSpPr>
          <p:cNvPr id="136" name="Oval 135"/>
          <p:cNvSpPr/>
          <p:nvPr/>
        </p:nvSpPr>
        <p:spPr>
          <a:xfrm>
            <a:off x="4800600" y="5029200"/>
            <a:ext cx="3276600" cy="1447800"/>
          </a:xfrm>
          <a:prstGeom prst="ellipse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TextBox 136"/>
          <p:cNvSpPr txBox="1"/>
          <p:nvPr/>
        </p:nvSpPr>
        <p:spPr>
          <a:xfrm>
            <a:off x="4654501" y="228600"/>
            <a:ext cx="448949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Negative cycle =&gt; </a:t>
            </a:r>
          </a:p>
          <a:p>
            <a:pPr algn="ctr"/>
            <a:r>
              <a:rPr lang="en-US" sz="3200" dirty="0" smtClean="0"/>
              <a:t>no Feasible Arrival times!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 animBg="1"/>
      <p:bldP spid="1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Cycles of Skew Constraints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14400" y="1752600"/>
          <a:ext cx="2719472" cy="654050"/>
        </p:xfrm>
        <a:graphic>
          <a:graphicData uri="http://schemas.openxmlformats.org/presentationml/2006/ole">
            <p:oleObj spid="_x0000_s26626" name="Equation" r:id="rId3" imgW="1002960" imgH="241200" progId="Equation.3">
              <p:embed/>
            </p:oleObj>
          </a:graphicData>
        </a:graphic>
      </p:graphicFrame>
      <p:sp>
        <p:nvSpPr>
          <p:cNvPr id="5" name="Oval 4"/>
          <p:cNvSpPr/>
          <p:nvPr/>
        </p:nvSpPr>
        <p:spPr>
          <a:xfrm>
            <a:off x="5181600" y="19050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7" name="Oval 6"/>
          <p:cNvSpPr/>
          <p:nvPr/>
        </p:nvSpPr>
        <p:spPr>
          <a:xfrm>
            <a:off x="6477000" y="13716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8" name="Oval 7"/>
          <p:cNvSpPr/>
          <p:nvPr/>
        </p:nvSpPr>
        <p:spPr>
          <a:xfrm>
            <a:off x="6781800" y="23622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>
          <a:xfrm>
            <a:off x="5791200" y="2209800"/>
            <a:ext cx="1079874" cy="2416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5"/>
            <a:endCxn id="8" idx="0"/>
          </p:cNvCxnSpPr>
          <p:nvPr/>
        </p:nvCxnSpPr>
        <p:spPr>
          <a:xfrm rot="16200000" flipH="1">
            <a:off x="6806826" y="2082426"/>
            <a:ext cx="470274" cy="89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2"/>
            <a:endCxn id="5" idx="5"/>
          </p:cNvCxnSpPr>
          <p:nvPr/>
        </p:nvCxnSpPr>
        <p:spPr>
          <a:xfrm rot="10800000">
            <a:off x="5701926" y="2425326"/>
            <a:ext cx="1079874" cy="2416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696200" y="14478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cxnSp>
        <p:nvCxnSpPr>
          <p:cNvPr id="20" name="Straight Arrow Connector 19"/>
          <p:cNvCxnSpPr>
            <a:stCxn id="7" idx="6"/>
            <a:endCxn id="18" idx="2"/>
          </p:cNvCxnSpPr>
          <p:nvPr/>
        </p:nvCxnSpPr>
        <p:spPr>
          <a:xfrm>
            <a:off x="7086600" y="16764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81000" y="2743200"/>
            <a:ext cx="5551632" cy="1604665"/>
            <a:chOff x="381000" y="2895600"/>
            <a:chExt cx="5551632" cy="1604665"/>
          </a:xfrm>
        </p:grpSpPr>
        <p:graphicFrame>
          <p:nvGraphicFramePr>
            <p:cNvPr id="29" name="Object 28"/>
            <p:cNvGraphicFramePr>
              <a:graphicFrameLocks noChangeAspect="1"/>
            </p:cNvGraphicFramePr>
            <p:nvPr/>
          </p:nvGraphicFramePr>
          <p:xfrm>
            <a:off x="381000" y="2895600"/>
            <a:ext cx="5551632" cy="749300"/>
          </p:xfrm>
          <a:graphic>
            <a:graphicData uri="http://schemas.openxmlformats.org/presentationml/2006/ole">
              <p:oleObj spid="_x0000_s26627" name="Equation" r:id="rId4" imgW="2070000" imgH="279360" progId="Equation.3">
                <p:embed/>
              </p:oleObj>
            </a:graphicData>
          </a:graphic>
        </p:graphicFrame>
        <p:sp>
          <p:nvSpPr>
            <p:cNvPr id="30" name="Left Brace 29"/>
            <p:cNvSpPr/>
            <p:nvPr/>
          </p:nvSpPr>
          <p:spPr>
            <a:xfrm rot="16200000">
              <a:off x="1371600" y="2590800"/>
              <a:ext cx="533400" cy="2362200"/>
            </a:xfrm>
            <a:prstGeom prst="lef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371600" y="4038600"/>
              <a:ext cx="4940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=0</a:t>
              </a:r>
              <a:endParaRPr lang="en-US" sz="2400" dirty="0"/>
            </a:p>
          </p:txBody>
        </p:sp>
      </p:grp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69850" y="4343400"/>
          <a:ext cx="6864350" cy="1016000"/>
        </p:xfrm>
        <a:graphic>
          <a:graphicData uri="http://schemas.openxmlformats.org/presentationml/2006/ole">
            <p:oleObj spid="_x0000_s26628" name="Equation" r:id="rId5" imgW="1625400" imgH="355320" progId="Equation.3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057400" y="6248400"/>
            <a:ext cx="48924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[9] J. </a:t>
            </a:r>
            <a:r>
              <a:rPr lang="en-US" dirty="0" err="1" smtClean="0"/>
              <a:t>Fishburn</a:t>
            </a:r>
            <a:r>
              <a:rPr lang="en-US" dirty="0" smtClean="0"/>
              <a:t>. Clock skew optimization. IEEE</a:t>
            </a:r>
          </a:p>
          <a:p>
            <a:r>
              <a:rPr lang="en-US" dirty="0" smtClean="0"/>
              <a:t>Transactions on Computers, pages 945–951, 1990.</a:t>
            </a:r>
          </a:p>
          <a:p>
            <a:endParaRPr lang="en-US" dirty="0"/>
          </a:p>
        </p:txBody>
      </p:sp>
      <p:cxnSp>
        <p:nvCxnSpPr>
          <p:cNvPr id="24" name="Straight Arrow Connector 23"/>
          <p:cNvCxnSpPr>
            <a:stCxn id="5" idx="7"/>
            <a:endCxn id="7" idx="2"/>
          </p:cNvCxnSpPr>
          <p:nvPr/>
        </p:nvCxnSpPr>
        <p:spPr>
          <a:xfrm rot="5400000" flipH="1" flipV="1">
            <a:off x="5930526" y="1447800"/>
            <a:ext cx="317874" cy="7750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8" idx="3"/>
            <a:endCxn id="8" idx="7"/>
          </p:cNvCxnSpPr>
          <p:nvPr/>
        </p:nvCxnSpPr>
        <p:spPr>
          <a:xfrm rot="5400000">
            <a:off x="7302126" y="1968126"/>
            <a:ext cx="483348" cy="4833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8" idx="1"/>
            <a:endCxn id="7" idx="7"/>
          </p:cNvCxnSpPr>
          <p:nvPr/>
        </p:nvCxnSpPr>
        <p:spPr>
          <a:xfrm rot="16200000" flipV="1">
            <a:off x="7353300" y="1104900"/>
            <a:ext cx="76200" cy="7881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172200" y="1981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019800" y="259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7086600" y="3276600"/>
            <a:ext cx="1735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SCG with        = 0</a:t>
            </a:r>
            <a:endParaRPr lang="en-US" dirty="0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8124825" y="3333750"/>
          <a:ext cx="304800" cy="257908"/>
        </p:xfrm>
        <a:graphic>
          <a:graphicData uri="http://schemas.openxmlformats.org/presentationml/2006/ole">
            <p:oleObj spid="_x0000_s26630" name="Equation" r:id="rId6" imgW="164880" imgH="139680" progId="Equation.3">
              <p:embed/>
            </p:oleObj>
          </a:graphicData>
        </a:graphic>
      </p:graphicFrame>
      <p:grpSp>
        <p:nvGrpSpPr>
          <p:cNvPr id="47" name="Group 46"/>
          <p:cNvGrpSpPr/>
          <p:nvPr/>
        </p:nvGrpSpPr>
        <p:grpSpPr>
          <a:xfrm>
            <a:off x="381000" y="5181600"/>
            <a:ext cx="5105400" cy="1040524"/>
            <a:chOff x="2057400" y="5181600"/>
            <a:chExt cx="5105400" cy="1040524"/>
          </a:xfrm>
        </p:grpSpPr>
        <p:graphicFrame>
          <p:nvGraphicFramePr>
            <p:cNvPr id="33" name="Object 32"/>
            <p:cNvGraphicFramePr>
              <a:graphicFrameLocks noChangeAspect="1"/>
            </p:cNvGraphicFramePr>
            <p:nvPr/>
          </p:nvGraphicFramePr>
          <p:xfrm>
            <a:off x="5486400" y="5181600"/>
            <a:ext cx="1676400" cy="1040524"/>
          </p:xfrm>
          <a:graphic>
            <a:graphicData uri="http://schemas.openxmlformats.org/presentationml/2006/ole">
              <p:oleObj spid="_x0000_s26629" name="Equation" r:id="rId7" imgW="736560" imgH="457200" progId="Equation.3">
                <p:embed/>
              </p:oleObj>
            </a:graphicData>
          </a:graphic>
        </p:graphicFrame>
        <p:sp>
          <p:nvSpPr>
            <p:cNvPr id="46" name="TextBox 45"/>
            <p:cNvSpPr txBox="1"/>
            <p:nvPr/>
          </p:nvSpPr>
          <p:spPr>
            <a:xfrm>
              <a:off x="2057400" y="5486400"/>
              <a:ext cx="33706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Maximum Uniform safety margin</a:t>
              </a:r>
              <a:endParaRPr lang="en-US" dirty="0"/>
            </a:p>
          </p:txBody>
        </p:sp>
      </p:grpSp>
      <p:cxnSp>
        <p:nvCxnSpPr>
          <p:cNvPr id="48" name="Straight Arrow Connector 47"/>
          <p:cNvCxnSpPr>
            <a:stCxn id="7" idx="3"/>
            <a:endCxn id="5" idx="6"/>
          </p:cNvCxnSpPr>
          <p:nvPr/>
        </p:nvCxnSpPr>
        <p:spPr>
          <a:xfrm rot="5400000">
            <a:off x="6019800" y="1663326"/>
            <a:ext cx="317874" cy="7750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8" idx="1"/>
            <a:endCxn id="7" idx="4"/>
          </p:cNvCxnSpPr>
          <p:nvPr/>
        </p:nvCxnSpPr>
        <p:spPr>
          <a:xfrm rot="16200000" flipV="1">
            <a:off x="6591300" y="2171700"/>
            <a:ext cx="470274" cy="89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" idx="6"/>
            <a:endCxn id="18" idx="4"/>
          </p:cNvCxnSpPr>
          <p:nvPr/>
        </p:nvCxnSpPr>
        <p:spPr>
          <a:xfrm flipV="1">
            <a:off x="7391400" y="20574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Greedy-UST/DME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64122" y="5016500"/>
            <a:ext cx="838200" cy="927100"/>
            <a:chOff x="2209800" y="4711700"/>
            <a:chExt cx="838200" cy="927100"/>
          </a:xfrm>
        </p:grpSpPr>
        <p:sp>
          <p:nvSpPr>
            <p:cNvPr id="9" name="Rectangle 8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10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11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" name="TextBox 11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1611922" y="5016500"/>
            <a:ext cx="838200" cy="927100"/>
            <a:chOff x="2209800" y="4711700"/>
            <a:chExt cx="838200" cy="927100"/>
          </a:xfrm>
        </p:grpSpPr>
        <p:sp>
          <p:nvSpPr>
            <p:cNvPr id="16" name="Rectangle 15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17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18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TextBox 18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2907322" y="5003800"/>
            <a:ext cx="838200" cy="927100"/>
            <a:chOff x="2209800" y="4711700"/>
            <a:chExt cx="838200" cy="927100"/>
          </a:xfrm>
        </p:grpSpPr>
        <p:sp>
          <p:nvSpPr>
            <p:cNvPr id="23" name="Rectangle 22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24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25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27" name="Straight Connector 26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TextBox 25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4202722" y="5003800"/>
            <a:ext cx="838200" cy="927100"/>
            <a:chOff x="2209800" y="4711700"/>
            <a:chExt cx="838200" cy="927100"/>
          </a:xfrm>
        </p:grpSpPr>
        <p:sp>
          <p:nvSpPr>
            <p:cNvPr id="30" name="Rectangle 29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31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32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34" name="Straight Connector 33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TextBox 32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81000" y="5715000"/>
            <a:ext cx="4647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               b             c               d </a:t>
            </a:r>
            <a:endParaRPr lang="en-US" sz="2800" dirty="0"/>
          </a:p>
        </p:txBody>
      </p:sp>
      <p:grpSp>
        <p:nvGrpSpPr>
          <p:cNvPr id="41" name="Group 112"/>
          <p:cNvGrpSpPr/>
          <p:nvPr/>
        </p:nvGrpSpPr>
        <p:grpSpPr>
          <a:xfrm>
            <a:off x="670427" y="4267200"/>
            <a:ext cx="381000" cy="304800"/>
            <a:chOff x="609600" y="4419600"/>
            <a:chExt cx="1219200" cy="3048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3124200" y="4267200"/>
            <a:ext cx="762000" cy="304800"/>
            <a:chOff x="609600" y="4419600"/>
            <a:chExt cx="1219200" cy="304800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3124200" y="1447800"/>
            <a:ext cx="1460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Source</a:t>
            </a:r>
            <a:endParaRPr lang="en-US" sz="36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3124199" y="4419600"/>
            <a:ext cx="1447798" cy="584198"/>
            <a:chOff x="3124199" y="4800600"/>
            <a:chExt cx="1447798" cy="584198"/>
          </a:xfrm>
        </p:grpSpPr>
        <p:cxnSp>
          <p:nvCxnSpPr>
            <p:cNvPr id="52" name="Straight Connector 6"/>
            <p:cNvCxnSpPr/>
            <p:nvPr/>
          </p:nvCxnSpPr>
          <p:spPr>
            <a:xfrm rot="16200000" flipH="1">
              <a:off x="2908301" y="5016498"/>
              <a:ext cx="584198" cy="15240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3124200" y="4800600"/>
              <a:ext cx="1447797" cy="584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990600" y="3048000"/>
            <a:ext cx="2133600" cy="1371600"/>
            <a:chOff x="990600" y="3429000"/>
            <a:chExt cx="2133600" cy="1371600"/>
          </a:xfrm>
        </p:grpSpPr>
        <p:cxnSp>
          <p:nvCxnSpPr>
            <p:cNvPr id="55" name="Straight Connector 54"/>
            <p:cNvCxnSpPr/>
            <p:nvPr/>
          </p:nvCxnSpPr>
          <p:spPr>
            <a:xfrm rot="16200000" flipH="1">
              <a:off x="2324100" y="4000500"/>
              <a:ext cx="1371600" cy="2286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990600" y="3429000"/>
              <a:ext cx="1905000" cy="13716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 rot="10800000" flipV="1">
            <a:off x="2895600" y="1905000"/>
            <a:ext cx="152400" cy="120083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2895600" y="1676400"/>
            <a:ext cx="228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533403" y="4419600"/>
            <a:ext cx="1447796" cy="596901"/>
            <a:chOff x="533403" y="4800600"/>
            <a:chExt cx="1447796" cy="596901"/>
          </a:xfrm>
        </p:grpSpPr>
        <p:cxnSp>
          <p:nvCxnSpPr>
            <p:cNvPr id="60" name="Straight Connector 59"/>
            <p:cNvCxnSpPr/>
            <p:nvPr/>
          </p:nvCxnSpPr>
          <p:spPr>
            <a:xfrm rot="5400000">
              <a:off x="463552" y="4870452"/>
              <a:ext cx="596900" cy="45719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990600" y="4800600"/>
              <a:ext cx="990599" cy="5969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0" name="Group 112"/>
          <p:cNvGrpSpPr/>
          <p:nvPr/>
        </p:nvGrpSpPr>
        <p:grpSpPr>
          <a:xfrm>
            <a:off x="2590800" y="2895600"/>
            <a:ext cx="381000" cy="304800"/>
            <a:chOff x="609600" y="4419600"/>
            <a:chExt cx="1219200" cy="3048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5" name="TextBox 84"/>
          <p:cNvSpPr txBox="1"/>
          <p:nvPr/>
        </p:nvSpPr>
        <p:spPr>
          <a:xfrm>
            <a:off x="0" y="1295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  b  c  d </a:t>
            </a:r>
            <a:endParaRPr lang="en-US" sz="2800" dirty="0"/>
          </a:p>
        </p:txBody>
      </p:sp>
      <p:cxnSp>
        <p:nvCxnSpPr>
          <p:cNvPr id="88" name="Straight Connector 87"/>
          <p:cNvCxnSpPr/>
          <p:nvPr/>
        </p:nvCxnSpPr>
        <p:spPr>
          <a:xfrm rot="5400000" flipH="1" flipV="1">
            <a:off x="76200" y="1143000"/>
            <a:ext cx="3810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6200000" flipV="1">
            <a:off x="342900" y="1104900"/>
            <a:ext cx="3048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 flipH="1" flipV="1">
            <a:off x="876300" y="1104900"/>
            <a:ext cx="3048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V="1">
            <a:off x="1066800" y="1143000"/>
            <a:ext cx="3048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10800000">
            <a:off x="762000" y="762000"/>
            <a:ext cx="3810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381000" y="762000"/>
            <a:ext cx="3810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5867400" y="3581400"/>
            <a:ext cx="3004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FSR</a:t>
            </a:r>
            <a:r>
              <a:rPr lang="en-US" sz="3200" baseline="-25000" dirty="0" err="1" smtClean="0"/>
              <a:t>ab</a:t>
            </a:r>
            <a:r>
              <a:rPr lang="en-US" sz="3200" dirty="0" smtClean="0"/>
              <a:t> = [-d</a:t>
            </a:r>
            <a:r>
              <a:rPr lang="en-US" sz="3200" baseline="-25000" dirty="0" smtClean="0"/>
              <a:t>ab</a:t>
            </a:r>
            <a:r>
              <a:rPr lang="en-US" sz="3200" dirty="0" smtClean="0"/>
              <a:t>, </a:t>
            </a:r>
            <a:r>
              <a:rPr lang="en-US" sz="3200" dirty="0" err="1" smtClean="0"/>
              <a:t>d</a:t>
            </a:r>
            <a:r>
              <a:rPr lang="en-US" sz="3200" baseline="-25000" dirty="0" err="1" smtClean="0"/>
              <a:t>ba</a:t>
            </a:r>
            <a:r>
              <a:rPr lang="en-US" sz="3200" dirty="0" smtClean="0"/>
              <a:t>]</a:t>
            </a:r>
            <a:endParaRPr lang="en-US" sz="3200" dirty="0"/>
          </a:p>
        </p:txBody>
      </p:sp>
      <p:grpSp>
        <p:nvGrpSpPr>
          <p:cNvPr id="108" name="Group 107"/>
          <p:cNvGrpSpPr/>
          <p:nvPr/>
        </p:nvGrpSpPr>
        <p:grpSpPr>
          <a:xfrm>
            <a:off x="5791200" y="1447800"/>
            <a:ext cx="1143000" cy="533400"/>
            <a:chOff x="5791200" y="1447800"/>
            <a:chExt cx="1143000" cy="533400"/>
          </a:xfrm>
        </p:grpSpPr>
        <p:cxnSp>
          <p:nvCxnSpPr>
            <p:cNvPr id="113" name="Straight Arrow Connector 112"/>
            <p:cNvCxnSpPr>
              <a:endCxn id="74" idx="0"/>
            </p:cNvCxnSpPr>
            <p:nvPr/>
          </p:nvCxnSpPr>
          <p:spPr>
            <a:xfrm rot="10800000" flipV="1">
              <a:off x="5867400" y="1600200"/>
              <a:ext cx="9906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 flipV="1">
              <a:off x="5791200" y="1447800"/>
              <a:ext cx="11430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3124200" y="4267200"/>
            <a:ext cx="381000" cy="304800"/>
            <a:chOff x="609600" y="4419600"/>
            <a:chExt cx="1219200" cy="304800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/>
          <p:nvPr/>
        </p:nvSpPr>
        <p:spPr>
          <a:xfrm>
            <a:off x="0" y="623947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[17] C.-W. A. </a:t>
            </a:r>
            <a:r>
              <a:rPr lang="en-US" dirty="0" err="1" smtClean="0"/>
              <a:t>Tsao</a:t>
            </a:r>
            <a:r>
              <a:rPr lang="en-US" dirty="0" smtClean="0"/>
              <a:t> and C.-K. </a:t>
            </a:r>
            <a:r>
              <a:rPr lang="en-US" dirty="0" err="1" smtClean="0"/>
              <a:t>Koh</a:t>
            </a:r>
            <a:r>
              <a:rPr lang="en-US" dirty="0" smtClean="0"/>
              <a:t>. UST/DME: a clock tree router for general skew constraints. ACM TODAES, pages 359–379, 2002.</a:t>
            </a:r>
          </a:p>
          <a:p>
            <a:pPr algn="ctr"/>
            <a:endParaRPr lang="en-US" dirty="0"/>
          </a:p>
        </p:txBody>
      </p:sp>
      <p:sp>
        <p:nvSpPr>
          <p:cNvPr id="74" name="Oval 73"/>
          <p:cNvSpPr/>
          <p:nvPr/>
        </p:nvSpPr>
        <p:spPr>
          <a:xfrm>
            <a:off x="5562600" y="19812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75" name="Oval 74"/>
          <p:cNvSpPr/>
          <p:nvPr/>
        </p:nvSpPr>
        <p:spPr>
          <a:xfrm>
            <a:off x="6858000" y="14478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76" name="Oval 75"/>
          <p:cNvSpPr/>
          <p:nvPr/>
        </p:nvSpPr>
        <p:spPr>
          <a:xfrm>
            <a:off x="7162800" y="24384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</a:t>
            </a:r>
            <a:endParaRPr lang="en-US" sz="3600" dirty="0"/>
          </a:p>
        </p:txBody>
      </p:sp>
      <p:cxnSp>
        <p:nvCxnSpPr>
          <p:cNvPr id="77" name="Straight Arrow Connector 76"/>
          <p:cNvCxnSpPr>
            <a:stCxn id="74" idx="6"/>
            <a:endCxn id="76" idx="1"/>
          </p:cNvCxnSpPr>
          <p:nvPr/>
        </p:nvCxnSpPr>
        <p:spPr>
          <a:xfrm>
            <a:off x="6172200" y="2286000"/>
            <a:ext cx="1079874" cy="2416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75" idx="5"/>
            <a:endCxn id="76" idx="0"/>
          </p:cNvCxnSpPr>
          <p:nvPr/>
        </p:nvCxnSpPr>
        <p:spPr>
          <a:xfrm rot="16200000" flipH="1">
            <a:off x="7187826" y="2158626"/>
            <a:ext cx="470274" cy="89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76" idx="2"/>
            <a:endCxn id="74" idx="5"/>
          </p:cNvCxnSpPr>
          <p:nvPr/>
        </p:nvCxnSpPr>
        <p:spPr>
          <a:xfrm rot="10800000">
            <a:off x="6082926" y="2501526"/>
            <a:ext cx="1079874" cy="2416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8077200" y="15240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</a:t>
            </a:r>
            <a:endParaRPr lang="en-US" sz="3600" dirty="0"/>
          </a:p>
        </p:txBody>
      </p:sp>
      <p:cxnSp>
        <p:nvCxnSpPr>
          <p:cNvPr id="90" name="Straight Arrow Connector 89"/>
          <p:cNvCxnSpPr>
            <a:stCxn id="75" idx="6"/>
            <a:endCxn id="86" idx="2"/>
          </p:cNvCxnSpPr>
          <p:nvPr/>
        </p:nvCxnSpPr>
        <p:spPr>
          <a:xfrm>
            <a:off x="7467600" y="17526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74" idx="7"/>
            <a:endCxn id="75" idx="2"/>
          </p:cNvCxnSpPr>
          <p:nvPr/>
        </p:nvCxnSpPr>
        <p:spPr>
          <a:xfrm rot="5400000" flipH="1" flipV="1">
            <a:off x="6311526" y="1524000"/>
            <a:ext cx="317874" cy="7750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86" idx="3"/>
            <a:endCxn id="76" idx="7"/>
          </p:cNvCxnSpPr>
          <p:nvPr/>
        </p:nvCxnSpPr>
        <p:spPr>
          <a:xfrm rot="5400000">
            <a:off x="7683126" y="2044326"/>
            <a:ext cx="483348" cy="4833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86" idx="1"/>
            <a:endCxn id="75" idx="7"/>
          </p:cNvCxnSpPr>
          <p:nvPr/>
        </p:nvCxnSpPr>
        <p:spPr>
          <a:xfrm rot="16200000" flipV="1">
            <a:off x="7734300" y="1181100"/>
            <a:ext cx="76200" cy="7881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6096000" y="1752600"/>
            <a:ext cx="838200" cy="381000"/>
            <a:chOff x="4191000" y="2819400"/>
            <a:chExt cx="838200" cy="381000"/>
          </a:xfrm>
        </p:grpSpPr>
        <p:cxnSp>
          <p:nvCxnSpPr>
            <p:cNvPr id="115" name="Straight Arrow Connector 114"/>
            <p:cNvCxnSpPr/>
            <p:nvPr/>
          </p:nvCxnSpPr>
          <p:spPr>
            <a:xfrm flipV="1">
              <a:off x="4191000" y="2819400"/>
              <a:ext cx="775074" cy="31787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 rot="10800000" flipV="1">
              <a:off x="4267200" y="2895600"/>
              <a:ext cx="7620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of Safety Margins in [17]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3999"/>
          </a:xfrm>
        </p:spPr>
        <p:txBody>
          <a:bodyPr/>
          <a:lstStyle/>
          <a:p>
            <a:r>
              <a:rPr lang="en-US" dirty="0" smtClean="0"/>
              <a:t>Uniform Safety Margins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user</a:t>
            </a:r>
            <a:endParaRPr lang="en-US" baseline="-25000" dirty="0" smtClean="0"/>
          </a:p>
          <a:p>
            <a:pPr>
              <a:buNone/>
            </a:pPr>
            <a:endParaRPr lang="en-US" baseline="-25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867400" y="1524000"/>
          <a:ext cx="2855383" cy="723900"/>
        </p:xfrm>
        <a:graphic>
          <a:graphicData uri="http://schemas.openxmlformats.org/presentationml/2006/ole">
            <p:oleObj spid="_x0000_s27650" name="Equation" r:id="rId3" imgW="901440" imgH="2286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09600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[17] C.-W. A. </a:t>
            </a:r>
            <a:r>
              <a:rPr lang="en-US" dirty="0" err="1" smtClean="0"/>
              <a:t>Tsao</a:t>
            </a:r>
            <a:r>
              <a:rPr lang="en-US" dirty="0" smtClean="0"/>
              <a:t> and C.-K. </a:t>
            </a:r>
            <a:r>
              <a:rPr lang="en-US" dirty="0" err="1" smtClean="0"/>
              <a:t>Koh</a:t>
            </a:r>
            <a:r>
              <a:rPr lang="en-US" dirty="0" smtClean="0"/>
              <a:t>. UST/DME: a clock tree router for general skew constraints. ACM TODAES, pages 359–379, 2002.</a:t>
            </a:r>
          </a:p>
          <a:p>
            <a:pPr algn="ctr"/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228600" y="3276600"/>
            <a:ext cx="6858000" cy="2809220"/>
            <a:chOff x="228600" y="3276600"/>
            <a:chExt cx="6858000" cy="2809220"/>
          </a:xfrm>
        </p:grpSpPr>
        <p:grpSp>
          <p:nvGrpSpPr>
            <p:cNvPr id="14" name="Group 13"/>
            <p:cNvGrpSpPr/>
            <p:nvPr/>
          </p:nvGrpSpPr>
          <p:grpSpPr>
            <a:xfrm>
              <a:off x="2590800" y="3276600"/>
              <a:ext cx="4495800" cy="2058988"/>
              <a:chOff x="1676400" y="3200400"/>
              <a:chExt cx="4495800" cy="2058988"/>
            </a:xfrm>
          </p:grpSpPr>
          <p:cxnSp>
            <p:nvCxnSpPr>
              <p:cNvPr id="8" name="Straight Arrow Connector 7"/>
              <p:cNvCxnSpPr/>
              <p:nvPr/>
            </p:nvCxnSpPr>
            <p:spPr>
              <a:xfrm rot="5400000" flipH="1" flipV="1">
                <a:off x="648494" y="4228306"/>
                <a:ext cx="20574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>
                <a:off x="1676400" y="5257800"/>
                <a:ext cx="4495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228600" y="4038600"/>
              <a:ext cx="14405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Yield (%)</a:t>
              </a:r>
              <a:endParaRPr lang="en-US" sz="2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91000" y="5562600"/>
              <a:ext cx="15406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 smtClean="0"/>
                <a:t>M</a:t>
              </a:r>
              <a:r>
                <a:rPr lang="en-US" sz="2800" baseline="-25000" dirty="0" err="1" smtClean="0"/>
                <a:t>user</a:t>
              </a:r>
              <a:r>
                <a:rPr lang="en-US" sz="2800" dirty="0" smtClean="0"/>
                <a:t> (</a:t>
              </a:r>
              <a:r>
                <a:rPr lang="en-US" sz="2800" dirty="0" err="1" smtClean="0"/>
                <a:t>ps</a:t>
              </a:r>
              <a:r>
                <a:rPr lang="en-US" sz="2800" dirty="0" smtClean="0"/>
                <a:t>)</a:t>
              </a:r>
              <a:endParaRPr lang="en-US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14600" y="5410200"/>
              <a:ext cx="13292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0               15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28800" y="4343400"/>
              <a:ext cx="593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46.8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826476" y="3352800"/>
              <a:ext cx="535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438400" y="3581400"/>
              <a:ext cx="304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438400" y="4572000"/>
              <a:ext cx="304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429000" y="5334000"/>
              <a:ext cx="3048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7086600" y="2819400"/>
            <a:ext cx="1811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 = 15 </a:t>
            </a:r>
            <a:r>
              <a:rPr lang="en-US" sz="3200" dirty="0" err="1" smtClean="0"/>
              <a:t>ps</a:t>
            </a:r>
            <a:endParaRPr lang="en-US" sz="32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3581400" y="3505200"/>
            <a:ext cx="2438400" cy="990600"/>
            <a:chOff x="3581400" y="3505200"/>
            <a:chExt cx="2438400" cy="990600"/>
          </a:xfrm>
        </p:grpSpPr>
        <p:cxnSp>
          <p:nvCxnSpPr>
            <p:cNvPr id="32" name="Straight Arrow Connector 31"/>
            <p:cNvCxnSpPr>
              <a:stCxn id="18" idx="0"/>
            </p:cNvCxnSpPr>
            <p:nvPr/>
          </p:nvCxnSpPr>
          <p:spPr>
            <a:xfrm rot="5400000" flipH="1" flipV="1">
              <a:off x="3962400" y="3124200"/>
              <a:ext cx="990600" cy="1752600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3733800" y="3505200"/>
              <a:ext cx="990600" cy="914400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18" idx="0"/>
            </p:cNvCxnSpPr>
            <p:nvPr/>
          </p:nvCxnSpPr>
          <p:spPr>
            <a:xfrm rot="5400000" flipH="1" flipV="1">
              <a:off x="4305300" y="2781300"/>
              <a:ext cx="990600" cy="2438400"/>
            </a:xfrm>
            <a:prstGeom prst="straightConnector1">
              <a:avLst/>
            </a:prstGeom>
            <a:ln>
              <a:prstDash val="dash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2514600" y="4495800"/>
            <a:ext cx="1143000" cy="914400"/>
            <a:chOff x="2514600" y="4495800"/>
            <a:chExt cx="1143000" cy="914400"/>
          </a:xfrm>
        </p:grpSpPr>
        <p:sp>
          <p:nvSpPr>
            <p:cNvPr id="18" name="Rectangle 17"/>
            <p:cNvSpPr/>
            <p:nvPr/>
          </p:nvSpPr>
          <p:spPr>
            <a:xfrm>
              <a:off x="3505200" y="4495800"/>
              <a:ext cx="152400" cy="152400"/>
            </a:xfrm>
            <a:prstGeom prst="rect">
              <a:avLst/>
            </a:prstGeom>
            <a:solidFill>
              <a:srgbClr val="2B03B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>
              <a:endCxn id="18" idx="1"/>
            </p:cNvCxnSpPr>
            <p:nvPr/>
          </p:nvCxnSpPr>
          <p:spPr>
            <a:xfrm flipV="1">
              <a:off x="2590800" y="4572000"/>
              <a:ext cx="914400" cy="762000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2514600" y="5257800"/>
              <a:ext cx="152400" cy="152400"/>
            </a:xfrm>
            <a:prstGeom prst="rect">
              <a:avLst/>
            </a:prstGeom>
            <a:solidFill>
              <a:srgbClr val="2B03B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Insertion of Safety Margins in [11]</a:t>
            </a:r>
            <a:endParaRPr lang="en-US" dirty="0"/>
          </a:p>
        </p:txBody>
      </p:sp>
      <p:grpSp>
        <p:nvGrpSpPr>
          <p:cNvPr id="3" name="Group 7"/>
          <p:cNvGrpSpPr/>
          <p:nvPr/>
        </p:nvGrpSpPr>
        <p:grpSpPr>
          <a:xfrm>
            <a:off x="76200" y="5016500"/>
            <a:ext cx="838200" cy="927100"/>
            <a:chOff x="2209800" y="4711700"/>
            <a:chExt cx="838200" cy="927100"/>
          </a:xfrm>
        </p:grpSpPr>
        <p:sp>
          <p:nvSpPr>
            <p:cNvPr id="9" name="Rectangle 8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4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5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" name="TextBox 11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6" name="Group 14"/>
          <p:cNvGrpSpPr/>
          <p:nvPr/>
        </p:nvGrpSpPr>
        <p:grpSpPr>
          <a:xfrm>
            <a:off x="1611922" y="5016500"/>
            <a:ext cx="838200" cy="927100"/>
            <a:chOff x="2209800" y="4711700"/>
            <a:chExt cx="838200" cy="927100"/>
          </a:xfrm>
        </p:grpSpPr>
        <p:sp>
          <p:nvSpPr>
            <p:cNvPr id="16" name="Rectangle 15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7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8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TextBox 18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10" name="Group 21"/>
          <p:cNvGrpSpPr/>
          <p:nvPr/>
        </p:nvGrpSpPr>
        <p:grpSpPr>
          <a:xfrm>
            <a:off x="2907322" y="5003800"/>
            <a:ext cx="838200" cy="927100"/>
            <a:chOff x="2209800" y="4711700"/>
            <a:chExt cx="838200" cy="927100"/>
          </a:xfrm>
        </p:grpSpPr>
        <p:sp>
          <p:nvSpPr>
            <p:cNvPr id="23" name="Rectangle 22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11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15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27" name="Straight Connector 26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TextBox 25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grpSp>
        <p:nvGrpSpPr>
          <p:cNvPr id="17" name="Group 28"/>
          <p:cNvGrpSpPr/>
          <p:nvPr/>
        </p:nvGrpSpPr>
        <p:grpSpPr>
          <a:xfrm>
            <a:off x="4202722" y="5003800"/>
            <a:ext cx="838200" cy="927100"/>
            <a:chOff x="2209800" y="4711700"/>
            <a:chExt cx="838200" cy="927100"/>
          </a:xfrm>
        </p:grpSpPr>
        <p:sp>
          <p:nvSpPr>
            <p:cNvPr id="30" name="Rectangle 29"/>
            <p:cNvSpPr/>
            <p:nvPr/>
          </p:nvSpPr>
          <p:spPr>
            <a:xfrm>
              <a:off x="2209800" y="4711700"/>
              <a:ext cx="738554" cy="5461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u="sng" dirty="0"/>
            </a:p>
          </p:txBody>
        </p:sp>
        <p:grpSp>
          <p:nvGrpSpPr>
            <p:cNvPr id="18" name="Group 38"/>
            <p:cNvGrpSpPr/>
            <p:nvPr/>
          </p:nvGrpSpPr>
          <p:grpSpPr>
            <a:xfrm>
              <a:off x="2209800" y="4724400"/>
              <a:ext cx="838200" cy="914400"/>
              <a:chOff x="2209800" y="4724400"/>
              <a:chExt cx="838200" cy="914400"/>
            </a:xfrm>
          </p:grpSpPr>
          <p:grpSp>
            <p:nvGrpSpPr>
              <p:cNvPr id="22" name="Group 36"/>
              <p:cNvGrpSpPr/>
              <p:nvPr/>
            </p:nvGrpSpPr>
            <p:grpSpPr>
              <a:xfrm>
                <a:off x="2514600" y="4724400"/>
                <a:ext cx="152400" cy="228600"/>
                <a:chOff x="2514600" y="4724400"/>
                <a:chExt cx="152400" cy="228600"/>
              </a:xfrm>
            </p:grpSpPr>
            <p:cxnSp>
              <p:nvCxnSpPr>
                <p:cNvPr id="34" name="Straight Connector 33"/>
                <p:cNvCxnSpPr/>
                <p:nvPr/>
              </p:nvCxnSpPr>
              <p:spPr>
                <a:xfrm rot="16200000" flipH="1">
                  <a:off x="24384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rot="5400000">
                  <a:off x="2514600" y="4800600"/>
                  <a:ext cx="228600" cy="7620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" name="TextBox 32"/>
              <p:cNvSpPr txBox="1"/>
              <p:nvPr/>
            </p:nvSpPr>
            <p:spPr>
              <a:xfrm>
                <a:off x="2209800" y="4807803"/>
                <a:ext cx="838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   Q</a:t>
                </a:r>
              </a:p>
              <a:p>
                <a:endParaRPr lang="en-US" sz="2400" dirty="0"/>
              </a:p>
            </p:txBody>
          </p:sp>
        </p:grpSp>
      </p:grpSp>
      <p:sp>
        <p:nvSpPr>
          <p:cNvPr id="39" name="TextBox 38"/>
          <p:cNvSpPr txBox="1"/>
          <p:nvPr/>
        </p:nvSpPr>
        <p:spPr>
          <a:xfrm>
            <a:off x="381000" y="5715000"/>
            <a:ext cx="4647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               b             c               d </a:t>
            </a:r>
            <a:endParaRPr lang="en-US" sz="2800" dirty="0"/>
          </a:p>
        </p:txBody>
      </p:sp>
      <p:grpSp>
        <p:nvGrpSpPr>
          <p:cNvPr id="24" name="Group 112"/>
          <p:cNvGrpSpPr/>
          <p:nvPr/>
        </p:nvGrpSpPr>
        <p:grpSpPr>
          <a:xfrm>
            <a:off x="685800" y="4191000"/>
            <a:ext cx="762000" cy="457200"/>
            <a:chOff x="609600" y="4419600"/>
            <a:chExt cx="1219200" cy="304800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45"/>
          <p:cNvGrpSpPr/>
          <p:nvPr/>
        </p:nvGrpSpPr>
        <p:grpSpPr>
          <a:xfrm>
            <a:off x="3124200" y="4267200"/>
            <a:ext cx="685800" cy="304800"/>
            <a:chOff x="609600" y="4419600"/>
            <a:chExt cx="1219200" cy="304800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3124200" y="1447800"/>
            <a:ext cx="1460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Source</a:t>
            </a:r>
            <a:endParaRPr lang="en-US" sz="3600" dirty="0"/>
          </a:p>
        </p:txBody>
      </p:sp>
      <p:grpSp>
        <p:nvGrpSpPr>
          <p:cNvPr id="29" name="Group 50"/>
          <p:cNvGrpSpPr/>
          <p:nvPr/>
        </p:nvGrpSpPr>
        <p:grpSpPr>
          <a:xfrm>
            <a:off x="3276599" y="4419600"/>
            <a:ext cx="1295400" cy="584201"/>
            <a:chOff x="3124198" y="4953000"/>
            <a:chExt cx="1295400" cy="584201"/>
          </a:xfrm>
        </p:grpSpPr>
        <p:cxnSp>
          <p:nvCxnSpPr>
            <p:cNvPr id="52" name="Straight Connector 6"/>
            <p:cNvCxnSpPr>
              <a:endCxn id="23" idx="0"/>
            </p:cNvCxnSpPr>
            <p:nvPr/>
          </p:nvCxnSpPr>
          <p:spPr>
            <a:xfrm rot="5400000">
              <a:off x="2832099" y="5245100"/>
              <a:ext cx="584200" cy="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30" idx="0"/>
            </p:cNvCxnSpPr>
            <p:nvPr/>
          </p:nvCxnSpPr>
          <p:spPr>
            <a:xfrm>
              <a:off x="3124199" y="4953000"/>
              <a:ext cx="1295399" cy="5842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Group 53"/>
          <p:cNvGrpSpPr/>
          <p:nvPr/>
        </p:nvGrpSpPr>
        <p:grpSpPr>
          <a:xfrm>
            <a:off x="1447800" y="3048000"/>
            <a:ext cx="1828801" cy="1447801"/>
            <a:chOff x="1219200" y="3429000"/>
            <a:chExt cx="2057401" cy="1371601"/>
          </a:xfrm>
        </p:grpSpPr>
        <p:cxnSp>
          <p:nvCxnSpPr>
            <p:cNvPr id="55" name="Straight Connector 54"/>
            <p:cNvCxnSpPr/>
            <p:nvPr/>
          </p:nvCxnSpPr>
          <p:spPr>
            <a:xfrm rot="16200000" flipH="1">
              <a:off x="2376490" y="3900490"/>
              <a:ext cx="1371599" cy="42862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1219200" y="3429000"/>
              <a:ext cx="1628777" cy="129941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 rot="10800000" flipV="1">
            <a:off x="2895600" y="1905000"/>
            <a:ext cx="152400" cy="120083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2895600" y="1676400"/>
            <a:ext cx="228600" cy="228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58"/>
          <p:cNvGrpSpPr/>
          <p:nvPr/>
        </p:nvGrpSpPr>
        <p:grpSpPr>
          <a:xfrm>
            <a:off x="457204" y="4419600"/>
            <a:ext cx="1523995" cy="609600"/>
            <a:chOff x="533408" y="4800600"/>
            <a:chExt cx="1447791" cy="596900"/>
          </a:xfrm>
        </p:grpSpPr>
        <p:cxnSp>
          <p:nvCxnSpPr>
            <p:cNvPr id="60" name="Straight Connector 59"/>
            <p:cNvCxnSpPr/>
            <p:nvPr/>
          </p:nvCxnSpPr>
          <p:spPr>
            <a:xfrm rot="10800000" flipV="1">
              <a:off x="533408" y="4800600"/>
              <a:ext cx="941064" cy="5969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1429385" y="4845686"/>
              <a:ext cx="596900" cy="50672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6" name="Group 112"/>
          <p:cNvGrpSpPr/>
          <p:nvPr/>
        </p:nvGrpSpPr>
        <p:grpSpPr>
          <a:xfrm>
            <a:off x="2667000" y="2895600"/>
            <a:ext cx="381000" cy="304800"/>
            <a:chOff x="609600" y="4419600"/>
            <a:chExt cx="1219200" cy="3048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5" name="TextBox 84"/>
          <p:cNvSpPr txBox="1"/>
          <p:nvPr/>
        </p:nvSpPr>
        <p:spPr>
          <a:xfrm>
            <a:off x="0" y="18389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  b  c  d </a:t>
            </a:r>
            <a:endParaRPr lang="en-US" sz="2800" dirty="0"/>
          </a:p>
        </p:txBody>
      </p:sp>
      <p:cxnSp>
        <p:nvCxnSpPr>
          <p:cNvPr id="88" name="Straight Connector 87"/>
          <p:cNvCxnSpPr/>
          <p:nvPr/>
        </p:nvCxnSpPr>
        <p:spPr>
          <a:xfrm rot="5400000" flipH="1" flipV="1">
            <a:off x="76200" y="1686580"/>
            <a:ext cx="3810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6200000" flipV="1">
            <a:off x="342900" y="1648480"/>
            <a:ext cx="3048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 flipH="1" flipV="1">
            <a:off x="876300" y="1648480"/>
            <a:ext cx="3048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V="1">
            <a:off x="1066800" y="1686580"/>
            <a:ext cx="3048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10800000">
            <a:off x="762000" y="1305580"/>
            <a:ext cx="3810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381000" y="1305580"/>
            <a:ext cx="3810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5867400" y="3581400"/>
            <a:ext cx="3004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FSR</a:t>
            </a:r>
            <a:r>
              <a:rPr lang="en-US" sz="3200" baseline="-25000" dirty="0" err="1" smtClean="0"/>
              <a:t>ab</a:t>
            </a:r>
            <a:r>
              <a:rPr lang="en-US" sz="3200" dirty="0" smtClean="0"/>
              <a:t> = [-d</a:t>
            </a:r>
            <a:r>
              <a:rPr lang="en-US" sz="3200" baseline="-25000" dirty="0" smtClean="0"/>
              <a:t>ab</a:t>
            </a:r>
            <a:r>
              <a:rPr lang="en-US" sz="3200" dirty="0" smtClean="0"/>
              <a:t>, </a:t>
            </a:r>
            <a:r>
              <a:rPr lang="en-US" sz="3200" dirty="0" err="1" smtClean="0"/>
              <a:t>d</a:t>
            </a:r>
            <a:r>
              <a:rPr lang="en-US" sz="3200" baseline="-25000" dirty="0" err="1" smtClean="0"/>
              <a:t>ba</a:t>
            </a:r>
            <a:r>
              <a:rPr lang="en-US" sz="3200" dirty="0" smtClean="0"/>
              <a:t>]</a:t>
            </a:r>
            <a:endParaRPr lang="en-US" sz="3200" dirty="0"/>
          </a:p>
        </p:txBody>
      </p:sp>
      <p:grpSp>
        <p:nvGrpSpPr>
          <p:cNvPr id="37" name="Group 115"/>
          <p:cNvGrpSpPr/>
          <p:nvPr/>
        </p:nvGrpSpPr>
        <p:grpSpPr>
          <a:xfrm>
            <a:off x="3276600" y="4267200"/>
            <a:ext cx="381000" cy="304800"/>
            <a:chOff x="609600" y="4419600"/>
            <a:chExt cx="1219200" cy="304800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/>
          <p:nvPr/>
        </p:nvSpPr>
        <p:spPr>
          <a:xfrm>
            <a:off x="0" y="623947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[11] W.-C. D. Lam and C.-K. </a:t>
            </a:r>
            <a:r>
              <a:rPr lang="en-US" dirty="0" err="1" smtClean="0"/>
              <a:t>Koh</a:t>
            </a:r>
            <a:r>
              <a:rPr lang="en-US" dirty="0" smtClean="0"/>
              <a:t>. Process variation robust clock tree routing. </a:t>
            </a:r>
          </a:p>
          <a:p>
            <a:pPr algn="ctr"/>
            <a:r>
              <a:rPr lang="en-US" dirty="0" smtClean="0"/>
              <a:t>ASP-DAC ’05, pages 606–611, 2005.</a:t>
            </a:r>
          </a:p>
          <a:p>
            <a:pPr algn="ctr"/>
            <a:endParaRPr lang="en-US" dirty="0"/>
          </a:p>
        </p:txBody>
      </p:sp>
      <p:grpSp>
        <p:nvGrpSpPr>
          <p:cNvPr id="75" name="Group 112"/>
          <p:cNvGrpSpPr/>
          <p:nvPr/>
        </p:nvGrpSpPr>
        <p:grpSpPr>
          <a:xfrm>
            <a:off x="457200" y="4191000"/>
            <a:ext cx="1219200" cy="457200"/>
            <a:chOff x="609600" y="4419600"/>
            <a:chExt cx="1219200" cy="304800"/>
          </a:xfrm>
        </p:grpSpPr>
        <p:cxnSp>
          <p:nvCxnSpPr>
            <p:cNvPr id="76" name="Straight Connector 75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57200" y="4038600"/>
            <a:ext cx="1219200" cy="3176"/>
            <a:chOff x="228600" y="4038600"/>
            <a:chExt cx="1219200" cy="3176"/>
          </a:xfrm>
        </p:grpSpPr>
        <p:cxnSp>
          <p:nvCxnSpPr>
            <p:cNvPr id="80" name="Straight Arrow Connector 79"/>
            <p:cNvCxnSpPr/>
            <p:nvPr/>
          </p:nvCxnSpPr>
          <p:spPr>
            <a:xfrm rot="10800000">
              <a:off x="1143000" y="4038600"/>
              <a:ext cx="304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flipV="1">
              <a:off x="228600" y="4038600"/>
              <a:ext cx="304800" cy="317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0" name="Group 112"/>
          <p:cNvGrpSpPr/>
          <p:nvPr/>
        </p:nvGrpSpPr>
        <p:grpSpPr>
          <a:xfrm>
            <a:off x="2819400" y="2895600"/>
            <a:ext cx="76200" cy="304800"/>
            <a:chOff x="609600" y="4419600"/>
            <a:chExt cx="1219200" cy="304800"/>
          </a:xfrm>
        </p:grpSpPr>
        <p:cxnSp>
          <p:nvCxnSpPr>
            <p:cNvPr id="122" name="Straight Connector 121"/>
            <p:cNvCxnSpPr/>
            <p:nvPr/>
          </p:nvCxnSpPr>
          <p:spPr>
            <a:xfrm>
              <a:off x="609600" y="4572000"/>
              <a:ext cx="12192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>
              <a:off x="4572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>
              <a:off x="1676400" y="4572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2667000" y="2743200"/>
            <a:ext cx="381000" cy="77788"/>
            <a:chOff x="2667000" y="2743200"/>
            <a:chExt cx="381000" cy="77788"/>
          </a:xfrm>
        </p:grpSpPr>
        <p:cxnSp>
          <p:nvCxnSpPr>
            <p:cNvPr id="129" name="Straight Arrow Connector 128"/>
            <p:cNvCxnSpPr/>
            <p:nvPr/>
          </p:nvCxnSpPr>
          <p:spPr>
            <a:xfrm>
              <a:off x="2667000" y="2819400"/>
              <a:ext cx="304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rot="10800000">
              <a:off x="2743200" y="2743200"/>
              <a:ext cx="304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42" name="Object 14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1747" name="Equation" r:id="rId3" imgW="114120" imgH="215640" progId="Equation.3">
              <p:embed/>
            </p:oleObj>
          </a:graphicData>
        </a:graphic>
      </p:graphicFrame>
      <p:grpSp>
        <p:nvGrpSpPr>
          <p:cNvPr id="112" name="Group 111"/>
          <p:cNvGrpSpPr/>
          <p:nvPr/>
        </p:nvGrpSpPr>
        <p:grpSpPr>
          <a:xfrm>
            <a:off x="6705600" y="4724400"/>
            <a:ext cx="1811330" cy="1524000"/>
            <a:chOff x="6705600" y="4724400"/>
            <a:chExt cx="1811330" cy="1524000"/>
          </a:xfrm>
        </p:grpSpPr>
        <p:sp>
          <p:nvSpPr>
            <p:cNvPr id="96" name="TextBox 95"/>
            <p:cNvSpPr txBox="1"/>
            <p:nvPr/>
          </p:nvSpPr>
          <p:spPr>
            <a:xfrm>
              <a:off x="6705600" y="4724400"/>
              <a:ext cx="181133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M = 15 </a:t>
              </a:r>
              <a:r>
                <a:rPr lang="en-US" sz="3200" dirty="0" err="1" smtClean="0"/>
                <a:t>ps</a:t>
              </a:r>
              <a:endParaRPr lang="en-US" sz="3200" dirty="0"/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7086600" y="5325070"/>
              <a:ext cx="1143000" cy="923330"/>
              <a:chOff x="7086600" y="5325070"/>
              <a:chExt cx="1143000" cy="923330"/>
            </a:xfrm>
          </p:grpSpPr>
          <p:cxnSp>
            <p:nvCxnSpPr>
              <p:cNvPr id="113" name="Straight Arrow Connector 112"/>
              <p:cNvCxnSpPr>
                <a:stCxn id="97" idx="7"/>
                <a:endCxn id="98" idx="1"/>
              </p:cNvCxnSpPr>
              <p:nvPr/>
            </p:nvCxnSpPr>
            <p:spPr>
              <a:xfrm rot="5400000" flipH="1" flipV="1">
                <a:off x="7658100" y="5439370"/>
                <a:ext cx="1588" cy="49259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/>
              <p:cNvCxnSpPr>
                <a:stCxn id="98" idx="3"/>
              </p:cNvCxnSpPr>
              <p:nvPr/>
            </p:nvCxnSpPr>
            <p:spPr>
              <a:xfrm rot="5400000" flipH="1">
                <a:off x="7637696" y="5688374"/>
                <a:ext cx="20404" cy="51299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97" name="Oval 96"/>
              <p:cNvSpPr/>
              <p:nvPr/>
            </p:nvSpPr>
            <p:spPr>
              <a:xfrm>
                <a:off x="7086600" y="562987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/>
                  <a:t>b</a:t>
                </a:r>
                <a:endParaRPr lang="en-US" sz="3200" dirty="0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7848600" y="5629870"/>
                <a:ext cx="381000" cy="3810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/>
                  <a:t>c</a:t>
                </a:r>
                <a:endParaRPr lang="en-US" sz="3200" dirty="0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7467600" y="5325070"/>
                <a:ext cx="418704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20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10</a:t>
                </a:r>
                <a:endParaRPr lang="en-US" dirty="0"/>
              </a:p>
            </p:txBody>
          </p:sp>
        </p:grpSp>
      </p:grpSp>
      <p:sp>
        <p:nvSpPr>
          <p:cNvPr id="108" name="TextBox 107"/>
          <p:cNvSpPr txBox="1"/>
          <p:nvPr/>
        </p:nvSpPr>
        <p:spPr>
          <a:xfrm>
            <a:off x="2590800" y="2743200"/>
            <a:ext cx="530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=</a:t>
            </a:r>
            <a:r>
              <a:rPr lang="az-Cyrl-AZ" sz="2400" dirty="0" smtClean="0"/>
              <a:t>ф</a:t>
            </a:r>
            <a:endParaRPr lang="en-US" sz="2400" dirty="0"/>
          </a:p>
        </p:txBody>
      </p:sp>
      <p:sp>
        <p:nvSpPr>
          <p:cNvPr id="125" name="Oval 124"/>
          <p:cNvSpPr/>
          <p:nvPr/>
        </p:nvSpPr>
        <p:spPr>
          <a:xfrm>
            <a:off x="5181600" y="19050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126" name="Oval 125"/>
          <p:cNvSpPr/>
          <p:nvPr/>
        </p:nvSpPr>
        <p:spPr>
          <a:xfrm>
            <a:off x="6477000" y="13716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127" name="Oval 126"/>
          <p:cNvSpPr/>
          <p:nvPr/>
        </p:nvSpPr>
        <p:spPr>
          <a:xfrm>
            <a:off x="6781800" y="23622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cxnSp>
        <p:nvCxnSpPr>
          <p:cNvPr id="128" name="Straight Arrow Connector 127"/>
          <p:cNvCxnSpPr>
            <a:stCxn id="125" idx="6"/>
            <a:endCxn id="127" idx="1"/>
          </p:cNvCxnSpPr>
          <p:nvPr/>
        </p:nvCxnSpPr>
        <p:spPr>
          <a:xfrm>
            <a:off x="5791200" y="2209800"/>
            <a:ext cx="1079874" cy="2416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26" idx="5"/>
            <a:endCxn id="127" idx="0"/>
          </p:cNvCxnSpPr>
          <p:nvPr/>
        </p:nvCxnSpPr>
        <p:spPr>
          <a:xfrm rot="16200000" flipH="1">
            <a:off x="6806826" y="2082426"/>
            <a:ext cx="470274" cy="89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127" idx="2"/>
            <a:endCxn id="125" idx="5"/>
          </p:cNvCxnSpPr>
          <p:nvPr/>
        </p:nvCxnSpPr>
        <p:spPr>
          <a:xfrm rot="10800000">
            <a:off x="5701926" y="2425326"/>
            <a:ext cx="1079874" cy="2416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" name="Oval 132"/>
          <p:cNvSpPr/>
          <p:nvPr/>
        </p:nvSpPr>
        <p:spPr>
          <a:xfrm>
            <a:off x="7696200" y="1447800"/>
            <a:ext cx="609600" cy="609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cxnSp>
        <p:nvCxnSpPr>
          <p:cNvPr id="134" name="Straight Arrow Connector 133"/>
          <p:cNvCxnSpPr>
            <a:stCxn id="126" idx="6"/>
            <a:endCxn id="133" idx="2"/>
          </p:cNvCxnSpPr>
          <p:nvPr/>
        </p:nvCxnSpPr>
        <p:spPr>
          <a:xfrm>
            <a:off x="7086600" y="16764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125" idx="7"/>
            <a:endCxn id="126" idx="2"/>
          </p:cNvCxnSpPr>
          <p:nvPr/>
        </p:nvCxnSpPr>
        <p:spPr>
          <a:xfrm rot="5400000" flipH="1" flipV="1">
            <a:off x="5930526" y="1447800"/>
            <a:ext cx="317874" cy="7750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stCxn id="133" idx="3"/>
            <a:endCxn id="127" idx="7"/>
          </p:cNvCxnSpPr>
          <p:nvPr/>
        </p:nvCxnSpPr>
        <p:spPr>
          <a:xfrm rot="5400000">
            <a:off x="7302126" y="1968126"/>
            <a:ext cx="483348" cy="4833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33" idx="1"/>
            <a:endCxn id="126" idx="7"/>
          </p:cNvCxnSpPr>
          <p:nvPr/>
        </p:nvCxnSpPr>
        <p:spPr>
          <a:xfrm rot="16200000" flipV="1">
            <a:off x="7353300" y="1104900"/>
            <a:ext cx="76200" cy="7881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2518059" y="2362200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20  20</a:t>
            </a:r>
            <a:endParaRPr lang="en-US" dirty="0"/>
          </a:p>
        </p:txBody>
      </p:sp>
      <p:cxnSp>
        <p:nvCxnSpPr>
          <p:cNvPr id="149" name="Straight Arrow Connector 148"/>
          <p:cNvCxnSpPr>
            <a:stCxn id="126" idx="3"/>
            <a:endCxn id="125" idx="6"/>
          </p:cNvCxnSpPr>
          <p:nvPr/>
        </p:nvCxnSpPr>
        <p:spPr>
          <a:xfrm rot="5400000">
            <a:off x="6019800" y="1663326"/>
            <a:ext cx="317874" cy="7750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27" idx="1"/>
            <a:endCxn id="126" idx="4"/>
          </p:cNvCxnSpPr>
          <p:nvPr/>
        </p:nvCxnSpPr>
        <p:spPr>
          <a:xfrm rot="16200000" flipV="1">
            <a:off x="6591300" y="2171700"/>
            <a:ext cx="470274" cy="892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127" idx="6"/>
            <a:endCxn id="133" idx="4"/>
          </p:cNvCxnSpPr>
          <p:nvPr/>
        </p:nvCxnSpPr>
        <p:spPr>
          <a:xfrm flipV="1">
            <a:off x="7391400" y="20574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4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13994</TotalTime>
  <Words>1132</Words>
  <Application>Microsoft Office PowerPoint</Application>
  <PresentationFormat>On-screen Show (4:3)</PresentationFormat>
  <Paragraphs>506</Paragraphs>
  <Slides>24</Slides>
  <Notes>0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Office Theme</vt:lpstr>
      <vt:lpstr>Equation</vt:lpstr>
      <vt:lpstr>Microsoft Equation 3.0</vt:lpstr>
      <vt:lpstr>Acrobat Document</vt:lpstr>
      <vt:lpstr>A Useful Skew Tree Framework for Inserting Large Safety Margins</vt:lpstr>
      <vt:lpstr>Lowering the Point of Divergence and Safety Margins</vt:lpstr>
      <vt:lpstr>Skew Constraints</vt:lpstr>
      <vt:lpstr>Safety Margins </vt:lpstr>
      <vt:lpstr>SCG</vt:lpstr>
      <vt:lpstr>Cycles of Skew Constraints</vt:lpstr>
      <vt:lpstr>Greedy-UST/DME</vt:lpstr>
      <vt:lpstr>Insertion of Safety Margins in [17]</vt:lpstr>
      <vt:lpstr>Insertion of Safety Margins in [11]</vt:lpstr>
      <vt:lpstr>Proposal</vt:lpstr>
      <vt:lpstr>Flow UST-LSM Framework</vt:lpstr>
      <vt:lpstr>Slide 12</vt:lpstr>
      <vt:lpstr>Evaluation of the UST-LSM Framework</vt:lpstr>
      <vt:lpstr>Monte Carlo Framework</vt:lpstr>
      <vt:lpstr>Evaluation metrics</vt:lpstr>
      <vt:lpstr>Designs with loose skew constraints</vt:lpstr>
      <vt:lpstr>Designs with Tight Skew Constraints</vt:lpstr>
      <vt:lpstr>Tight Skew Constraints</vt:lpstr>
      <vt:lpstr>Tight Skew Constraints</vt:lpstr>
      <vt:lpstr>Illustration on scaled_s15850</vt:lpstr>
      <vt:lpstr>Muser = M+ 0 = 27</vt:lpstr>
      <vt:lpstr>Muser = M+10 =37</vt:lpstr>
      <vt:lpstr>Summary</vt:lpstr>
      <vt:lpstr>Reducing the Cost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clock skew scheduling based on sparse-graph algorithms</dc:title>
  <dc:creator>Rickard</dc:creator>
  <cp:lastModifiedBy>Rickard</cp:lastModifiedBy>
  <cp:revision>427</cp:revision>
  <dcterms:created xsi:type="dcterms:W3CDTF">2006-08-16T00:00:00Z</dcterms:created>
  <dcterms:modified xsi:type="dcterms:W3CDTF">2015-03-31T05:32:05Z</dcterms:modified>
</cp:coreProperties>
</file>