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9" r:id="rId1"/>
  </p:sldMasterIdLst>
  <p:notesMasterIdLst>
    <p:notesMasterId r:id="rId27"/>
  </p:notesMasterIdLst>
  <p:handoutMasterIdLst>
    <p:handoutMasterId r:id="rId28"/>
  </p:handoutMasterIdLst>
  <p:sldIdLst>
    <p:sldId id="256" r:id="rId2"/>
    <p:sldId id="429" r:id="rId3"/>
    <p:sldId id="260" r:id="rId4"/>
    <p:sldId id="262" r:id="rId5"/>
    <p:sldId id="431" r:id="rId6"/>
    <p:sldId id="441" r:id="rId7"/>
    <p:sldId id="439" r:id="rId8"/>
    <p:sldId id="440" r:id="rId9"/>
    <p:sldId id="280" r:id="rId10"/>
    <p:sldId id="281" r:id="rId11"/>
    <p:sldId id="282" r:id="rId12"/>
    <p:sldId id="283" r:id="rId13"/>
    <p:sldId id="284" r:id="rId14"/>
    <p:sldId id="433" r:id="rId15"/>
    <p:sldId id="434" r:id="rId16"/>
    <p:sldId id="435" r:id="rId17"/>
    <p:sldId id="436" r:id="rId18"/>
    <p:sldId id="444" r:id="rId19"/>
    <p:sldId id="287" r:id="rId20"/>
    <p:sldId id="288" r:id="rId21"/>
    <p:sldId id="290" r:id="rId22"/>
    <p:sldId id="291" r:id="rId23"/>
    <p:sldId id="447" r:id="rId24"/>
    <p:sldId id="342" r:id="rId25"/>
    <p:sldId id="295" r:id="rId26"/>
  </p:sldIdLst>
  <p:sldSz cx="12192000" cy="6858000"/>
  <p:notesSz cx="9296400" cy="688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71795" autoAdjust="0"/>
  </p:normalViewPr>
  <p:slideViewPr>
    <p:cSldViewPr snapToGrid="0">
      <p:cViewPr>
        <p:scale>
          <a:sx n="80" d="100"/>
          <a:sy n="80" d="100"/>
        </p:scale>
        <p:origin x="-84" y="12"/>
      </p:cViewPr>
      <p:guideLst>
        <p:guide orient="horz" pos="2160"/>
        <p:guide pos="3840"/>
      </p:guideLst>
    </p:cSldViewPr>
  </p:slideViewPr>
  <p:outlineViewPr>
    <p:cViewPr>
      <p:scale>
        <a:sx n="20" d="100"/>
        <a:sy n="20" d="100"/>
      </p:scale>
      <p:origin x="0" y="-8861"/>
    </p:cViewPr>
  </p:outlineViewPr>
  <p:notesTextViewPr>
    <p:cViewPr>
      <p:scale>
        <a:sx n="1" d="1"/>
        <a:sy n="1" d="1"/>
      </p:scale>
      <p:origin x="0" y="0"/>
    </p:cViewPr>
  </p:notesTextViewPr>
  <p:sorterViewPr>
    <p:cViewPr>
      <p:scale>
        <a:sx n="80" d="100"/>
        <a:sy n="80" d="100"/>
      </p:scale>
      <p:origin x="0" y="5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li\Desktop\writeups\ITRS-Interconnecty2012-LatestAsOfMay2014-2013isnotavailableye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li\Desktop\writeups\ITRS-Interconnecty2012-LatestAsOfMay2014-2013isnotavailableye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li\Desktop\writeups\ITRS-Interconnecty2012-LatestAsOfMay2014-2013isnotavailabley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a:t>Number of metal levels </a:t>
            </a:r>
          </a:p>
        </c:rich>
      </c:tx>
      <c:layout/>
      <c:overlay val="0"/>
      <c:spPr>
        <a:noFill/>
        <a:ln>
          <a:noFill/>
        </a:ln>
        <a:effectLst/>
      </c:spPr>
    </c:title>
    <c:autoTitleDeleted val="0"/>
    <c:plotArea>
      <c:layout/>
      <c:lineChart>
        <c:grouping val="stacked"/>
        <c:varyColors val="0"/>
        <c:ser>
          <c:idx val="0"/>
          <c:order val="0"/>
          <c:tx>
            <c:strRef>
              <c:f>MPU!$C$7</c:f>
              <c:strCache>
                <c:ptCount val="1"/>
                <c:pt idx="0">
                  <c:v>Number of metal levels (includes ground planes and passive devices)</c:v>
                </c:pt>
              </c:strCache>
            </c:strRef>
          </c:tx>
          <c:spPr>
            <a:ln w="22225" cap="rnd">
              <a:solidFill>
                <a:srgbClr val="FFC000"/>
              </a:solidFill>
            </a:ln>
            <a:effectLst>
              <a:glow rad="139700">
                <a:schemeClr val="accent1">
                  <a:alpha val="14000"/>
                </a:schemeClr>
              </a:glow>
            </a:effectLst>
          </c:spPr>
          <c:marker>
            <c:symbol val="none"/>
          </c:marker>
          <c:cat>
            <c:numRef>
              <c:f>MPU!$D$3:$W$3</c:f>
              <c:numCache>
                <c:formatCode>General</c:formatCode>
                <c:ptCount val="20"/>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pt idx="19">
                  <c:v>2026</c:v>
                </c:pt>
              </c:numCache>
            </c:numRef>
          </c:cat>
          <c:val>
            <c:numRef>
              <c:f>MPU!$D$7:$W$7</c:f>
              <c:numCache>
                <c:formatCode>General</c:formatCode>
                <c:ptCount val="20"/>
                <c:pt idx="0">
                  <c:v>11</c:v>
                </c:pt>
                <c:pt idx="1">
                  <c:v>12</c:v>
                </c:pt>
                <c:pt idx="2">
                  <c:v>12</c:v>
                </c:pt>
                <c:pt idx="3">
                  <c:v>12</c:v>
                </c:pt>
                <c:pt idx="4">
                  <c:v>12</c:v>
                </c:pt>
                <c:pt idx="5">
                  <c:v>12</c:v>
                </c:pt>
                <c:pt idx="6">
                  <c:v>13</c:v>
                </c:pt>
                <c:pt idx="7">
                  <c:v>13</c:v>
                </c:pt>
                <c:pt idx="8">
                  <c:v>13</c:v>
                </c:pt>
                <c:pt idx="9">
                  <c:v>13</c:v>
                </c:pt>
                <c:pt idx="10">
                  <c:v>14</c:v>
                </c:pt>
                <c:pt idx="11">
                  <c:v>14</c:v>
                </c:pt>
                <c:pt idx="12">
                  <c:v>14</c:v>
                </c:pt>
                <c:pt idx="13">
                  <c:v>14</c:v>
                </c:pt>
                <c:pt idx="14">
                  <c:v>15</c:v>
                </c:pt>
                <c:pt idx="15">
                  <c:v>15</c:v>
                </c:pt>
                <c:pt idx="16">
                  <c:v>15</c:v>
                </c:pt>
                <c:pt idx="17">
                  <c:v>15</c:v>
                </c:pt>
                <c:pt idx="18">
                  <c:v>16</c:v>
                </c:pt>
                <c:pt idx="19">
                  <c:v>16</c:v>
                </c:pt>
              </c:numCache>
            </c:numRef>
          </c:val>
          <c:smooth val="0"/>
        </c:ser>
        <c:dLbls>
          <c:showLegendKey val="0"/>
          <c:showVal val="0"/>
          <c:showCatName val="0"/>
          <c:showSerName val="0"/>
          <c:showPercent val="0"/>
          <c:showBubbleSize val="0"/>
        </c:dLbls>
        <c:marker val="1"/>
        <c:smooth val="0"/>
        <c:axId val="177453056"/>
        <c:axId val="77475200"/>
      </c:lineChart>
      <c:catAx>
        <c:axId val="177453056"/>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77475200"/>
        <c:crosses val="autoZero"/>
        <c:auto val="1"/>
        <c:lblAlgn val="ctr"/>
        <c:lblOffset val="100"/>
        <c:noMultiLvlLbl val="0"/>
      </c:catAx>
      <c:valAx>
        <c:axId val="77475200"/>
        <c:scaling>
          <c:orientation val="minMax"/>
          <c:min val="1"/>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177453056"/>
        <c:crosses val="autoZero"/>
        <c:crossBetween val="between"/>
      </c:valAx>
      <c:spPr>
        <a:noFill/>
        <a:ln>
          <a:noFill/>
        </a:ln>
        <a:effectLst/>
      </c:spPr>
    </c:plotArea>
    <c:plotVisOnly val="1"/>
    <c:dispBlanksAs val="zero"/>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dirty="0"/>
              <a:t>Total </a:t>
            </a:r>
            <a:r>
              <a:rPr lang="en-US" dirty="0" smtClean="0"/>
              <a:t>wire </a:t>
            </a:r>
            <a:r>
              <a:rPr lang="en-US" dirty="0"/>
              <a:t>length (m/cm2)</a:t>
            </a:r>
          </a:p>
          <a:p>
            <a:pPr>
              <a:defRPr sz="1400" b="1" i="0" u="none" strike="noStrike" kern="1200" cap="none" baseline="0">
                <a:solidFill>
                  <a:schemeClr val="lt1">
                    <a:lumMod val="85000"/>
                  </a:schemeClr>
                </a:solidFill>
                <a:latin typeface="+mn-lt"/>
                <a:ea typeface="+mn-ea"/>
                <a:cs typeface="+mn-cs"/>
              </a:defRPr>
            </a:pPr>
            <a:r>
              <a:rPr lang="en-US" dirty="0"/>
              <a:t> </a:t>
            </a:r>
            <a:r>
              <a:rPr lang="en-US" dirty="0" smtClean="0"/>
              <a:t>(6 levels)</a:t>
            </a:r>
            <a:endParaRPr lang="en-US" dirty="0"/>
          </a:p>
        </c:rich>
      </c:tx>
      <c:layout>
        <c:manualLayout>
          <c:xMode val="edge"/>
          <c:yMode val="edge"/>
          <c:x val="0.19043908612260399"/>
          <c:y val="0"/>
        </c:manualLayout>
      </c:layout>
      <c:overlay val="0"/>
      <c:spPr>
        <a:noFill/>
        <a:ln>
          <a:noFill/>
        </a:ln>
        <a:effectLst/>
      </c:spPr>
    </c:title>
    <c:autoTitleDeleted val="0"/>
    <c:plotArea>
      <c:layout/>
      <c:lineChart>
        <c:grouping val="stacked"/>
        <c:varyColors val="0"/>
        <c:ser>
          <c:idx val="0"/>
          <c:order val="0"/>
          <c:tx>
            <c:strRef>
              <c:f>MPU!$C$8</c:f>
              <c:strCache>
                <c:ptCount val="1"/>
                <c:pt idx="0">
                  <c:v>Total interconnect length (m/cm2) – Metal 1 and five intermediate levels, active wiring only [1]</c:v>
                </c:pt>
              </c:strCache>
            </c:strRef>
          </c:tx>
          <c:spPr>
            <a:ln w="22225" cap="rnd">
              <a:solidFill>
                <a:srgbClr val="FFC000"/>
              </a:solidFill>
            </a:ln>
            <a:effectLst>
              <a:glow rad="139700">
                <a:schemeClr val="accent1">
                  <a:satMod val="175000"/>
                  <a:alpha val="14000"/>
                </a:schemeClr>
              </a:glow>
            </a:effectLst>
          </c:spPr>
          <c:marker>
            <c:symbol val="none"/>
          </c:marker>
          <c:cat>
            <c:numRef>
              <c:f>MPU!$F$3:$W$3</c:f>
              <c:numCache>
                <c:formatCode>General</c:formatCode>
                <c:ptCount val="18"/>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numCache>
            </c:numRef>
          </c:cat>
          <c:val>
            <c:numRef>
              <c:f>MPU!$F$8:$W$8</c:f>
              <c:numCache>
                <c:formatCode>#,##0</c:formatCode>
                <c:ptCount val="18"/>
                <c:pt idx="0">
                  <c:v>1852</c:v>
                </c:pt>
                <c:pt idx="1">
                  <c:v>2222</c:v>
                </c:pt>
                <c:pt idx="2">
                  <c:v>2632</c:v>
                </c:pt>
                <c:pt idx="3">
                  <c:v>3125</c:v>
                </c:pt>
                <c:pt idx="4">
                  <c:v>3704</c:v>
                </c:pt>
                <c:pt idx="5">
                  <c:v>4167</c:v>
                </c:pt>
                <c:pt idx="6">
                  <c:v>4762</c:v>
                </c:pt>
                <c:pt idx="7">
                  <c:v>5291</c:v>
                </c:pt>
                <c:pt idx="8">
                  <c:v>5917</c:v>
                </c:pt>
                <c:pt idx="9">
                  <c:v>6667</c:v>
                </c:pt>
                <c:pt idx="10">
                  <c:v>7463</c:v>
                </c:pt>
                <c:pt idx="11">
                  <c:v>8403</c:v>
                </c:pt>
                <c:pt idx="12">
                  <c:v>9434</c:v>
                </c:pt>
                <c:pt idx="13">
                  <c:v>10526</c:v>
                </c:pt>
                <c:pt idx="14">
                  <c:v>11905</c:v>
                </c:pt>
                <c:pt idx="15">
                  <c:v>13333</c:v>
                </c:pt>
                <c:pt idx="16">
                  <c:v>14948</c:v>
                </c:pt>
                <c:pt idx="17">
                  <c:v>16779</c:v>
                </c:pt>
              </c:numCache>
            </c:numRef>
          </c:val>
          <c:smooth val="0"/>
        </c:ser>
        <c:dLbls>
          <c:showLegendKey val="0"/>
          <c:showVal val="0"/>
          <c:showCatName val="0"/>
          <c:showSerName val="0"/>
          <c:showPercent val="0"/>
          <c:showBubbleSize val="0"/>
        </c:dLbls>
        <c:marker val="1"/>
        <c:smooth val="0"/>
        <c:axId val="177453568"/>
        <c:axId val="77477504"/>
      </c:lineChart>
      <c:catAx>
        <c:axId val="177453568"/>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77477504"/>
        <c:crosses val="autoZero"/>
        <c:auto val="1"/>
        <c:lblAlgn val="ctr"/>
        <c:lblOffset val="100"/>
        <c:noMultiLvlLbl val="0"/>
      </c:catAx>
      <c:valAx>
        <c:axId val="77477504"/>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177453568"/>
        <c:crosses val="autoZero"/>
        <c:crossBetween val="between"/>
      </c:valAx>
      <c:spPr>
        <a:noFill/>
        <a:ln>
          <a:noFill/>
        </a:ln>
        <a:effectLst/>
      </c:spPr>
    </c:plotArea>
    <c:plotVisOnly val="1"/>
    <c:dispBlanksAs val="zero"/>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dirty="0" err="1"/>
              <a:t>J</a:t>
            </a:r>
            <a:r>
              <a:rPr lang="en-US" baseline="-25000" dirty="0" err="1"/>
              <a:t>max</a:t>
            </a:r>
            <a:r>
              <a:rPr lang="en-US" dirty="0"/>
              <a:t> (MA/cm2) – </a:t>
            </a:r>
            <a:r>
              <a:rPr lang="en-US" dirty="0" err="1" smtClean="0"/>
              <a:t>int</a:t>
            </a:r>
            <a:r>
              <a:rPr lang="en-US" dirty="0" smtClean="0"/>
              <a:t> </a:t>
            </a:r>
            <a:r>
              <a:rPr lang="en-US" dirty="0"/>
              <a:t>wire </a:t>
            </a:r>
            <a:r>
              <a:rPr lang="en-US" dirty="0" smtClean="0"/>
              <a:t>( </a:t>
            </a:r>
            <a:r>
              <a:rPr lang="en-US" dirty="0"/>
              <a:t>105C) </a:t>
            </a:r>
          </a:p>
        </c:rich>
      </c:tx>
      <c:layout/>
      <c:overlay val="0"/>
      <c:spPr>
        <a:noFill/>
        <a:ln>
          <a:noFill/>
        </a:ln>
        <a:effectLst/>
      </c:spPr>
    </c:title>
    <c:autoTitleDeleted val="0"/>
    <c:plotArea>
      <c:layout/>
      <c:lineChart>
        <c:grouping val="stacked"/>
        <c:varyColors val="0"/>
        <c:ser>
          <c:idx val="0"/>
          <c:order val="0"/>
          <c:tx>
            <c:strRef>
              <c:f>MPU!$C$10</c:f>
              <c:strCache>
                <c:ptCount val="1"/>
                <c:pt idx="0">
                  <c:v>Jmax (MA/cm2) – intermediate wire (at 105ºC) [7]</c:v>
                </c:pt>
              </c:strCache>
            </c:strRef>
          </c:tx>
          <c:spPr>
            <a:ln w="22225" cap="rnd">
              <a:solidFill>
                <a:srgbClr val="FFC000"/>
              </a:solidFill>
            </a:ln>
            <a:effectLst>
              <a:glow rad="139700">
                <a:schemeClr val="accent1">
                  <a:satMod val="175000"/>
                  <a:alpha val="14000"/>
                </a:schemeClr>
              </a:glow>
            </a:effectLst>
          </c:spPr>
          <c:marker>
            <c:symbol val="none"/>
          </c:marker>
          <c:cat>
            <c:numRef>
              <c:f>MPU!$H$3:$W$3</c:f>
              <c:numCache>
                <c:formatCode>General</c:formatCode>
                <c:ptCount val="16"/>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numCache>
            </c:numRef>
          </c:cat>
          <c:val>
            <c:numRef>
              <c:f>MPU!$H$10:$W$10</c:f>
              <c:numCache>
                <c:formatCode>General</c:formatCode>
                <c:ptCount val="16"/>
                <c:pt idx="0">
                  <c:v>1.1599999999999999</c:v>
                </c:pt>
                <c:pt idx="1">
                  <c:v>1.32</c:v>
                </c:pt>
                <c:pt idx="2">
                  <c:v>1.5</c:v>
                </c:pt>
                <c:pt idx="3">
                  <c:v>1.68</c:v>
                </c:pt>
                <c:pt idx="4">
                  <c:v>1.79</c:v>
                </c:pt>
                <c:pt idx="5">
                  <c:v>1.81</c:v>
                </c:pt>
                <c:pt idx="6">
                  <c:v>2.0099999999999998</c:v>
                </c:pt>
                <c:pt idx="7">
                  <c:v>2.29</c:v>
                </c:pt>
                <c:pt idx="8">
                  <c:v>2.34</c:v>
                </c:pt>
                <c:pt idx="9">
                  <c:v>2.59</c:v>
                </c:pt>
                <c:pt idx="10">
                  <c:v>2.88</c:v>
                </c:pt>
                <c:pt idx="11">
                  <c:v>2.94</c:v>
                </c:pt>
                <c:pt idx="12">
                  <c:v>3.26</c:v>
                </c:pt>
                <c:pt idx="13">
                  <c:v>3.76</c:v>
                </c:pt>
                <c:pt idx="14">
                  <c:v>4.2300000000000004</c:v>
                </c:pt>
                <c:pt idx="15">
                  <c:v>4.5</c:v>
                </c:pt>
              </c:numCache>
            </c:numRef>
          </c:val>
          <c:smooth val="0"/>
        </c:ser>
        <c:dLbls>
          <c:showLegendKey val="0"/>
          <c:showVal val="0"/>
          <c:showCatName val="0"/>
          <c:showSerName val="0"/>
          <c:showPercent val="0"/>
          <c:showBubbleSize val="0"/>
        </c:dLbls>
        <c:marker val="1"/>
        <c:smooth val="0"/>
        <c:axId val="177909760"/>
        <c:axId val="77478656"/>
      </c:lineChart>
      <c:catAx>
        <c:axId val="177909760"/>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2700000" spcFirstLastPara="1" vertOverflow="ellipsis"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77478656"/>
        <c:crosses val="autoZero"/>
        <c:auto val="1"/>
        <c:lblAlgn val="ctr"/>
        <c:lblOffset val="100"/>
        <c:noMultiLvlLbl val="0"/>
      </c:catAx>
      <c:valAx>
        <c:axId val="77478656"/>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177909760"/>
        <c:crosses val="autoZero"/>
        <c:crossBetween val="between"/>
      </c:valAx>
      <c:spPr>
        <a:noFill/>
        <a:ln>
          <a:noFill/>
        </a:ln>
        <a:effectLst/>
      </c:spPr>
    </c:plotArea>
    <c:plotVisOnly val="1"/>
    <c:dispBlanksAs val="zero"/>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5286"/>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45286"/>
          </a:xfrm>
          <a:prstGeom prst="rect">
            <a:avLst/>
          </a:prstGeom>
        </p:spPr>
        <p:txBody>
          <a:bodyPr vert="horz" lIns="92446" tIns="46223" rIns="92446" bIns="46223" rtlCol="0"/>
          <a:lstStyle>
            <a:lvl1pPr algn="r">
              <a:defRPr sz="1200"/>
            </a:lvl1pPr>
          </a:lstStyle>
          <a:p>
            <a:fld id="{536E716D-00FB-4C0D-AC98-19EEECD63FC0}" type="datetimeFigureOut">
              <a:rPr lang="en-US" smtClean="0"/>
              <a:pPr/>
              <a:t>3/24/2015</a:t>
            </a:fld>
            <a:endParaRPr lang="en-US"/>
          </a:p>
        </p:txBody>
      </p:sp>
      <p:sp>
        <p:nvSpPr>
          <p:cNvPr id="4" name="Footer Placeholder 3"/>
          <p:cNvSpPr>
            <a:spLocks noGrp="1"/>
          </p:cNvSpPr>
          <p:nvPr>
            <p:ph type="ftr" sz="quarter" idx="2"/>
          </p:nvPr>
        </p:nvSpPr>
        <p:spPr>
          <a:xfrm>
            <a:off x="0" y="6536528"/>
            <a:ext cx="4028440" cy="345285"/>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536528"/>
            <a:ext cx="4028440" cy="345285"/>
          </a:xfrm>
          <a:prstGeom prst="rect">
            <a:avLst/>
          </a:prstGeom>
        </p:spPr>
        <p:txBody>
          <a:bodyPr vert="horz" lIns="92446" tIns="46223" rIns="92446" bIns="46223" rtlCol="0" anchor="b"/>
          <a:lstStyle>
            <a:lvl1pPr algn="r">
              <a:defRPr sz="1200"/>
            </a:lvl1pPr>
          </a:lstStyle>
          <a:p>
            <a:fld id="{B8EBFBEA-53E7-450A-BD74-0F232017183B}" type="slidenum">
              <a:rPr lang="en-US" smtClean="0"/>
              <a:pPr/>
              <a:t>‹#›</a:t>
            </a:fld>
            <a:endParaRPr lang="en-US"/>
          </a:p>
        </p:txBody>
      </p:sp>
    </p:spTree>
    <p:extLst>
      <p:ext uri="{BB962C8B-B14F-4D97-AF65-F5344CB8AC3E}">
        <p14:creationId xmlns:p14="http://schemas.microsoft.com/office/powerpoint/2010/main" val="456525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5286"/>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5265809" y="0"/>
            <a:ext cx="4028440" cy="345286"/>
          </a:xfrm>
          <a:prstGeom prst="rect">
            <a:avLst/>
          </a:prstGeom>
        </p:spPr>
        <p:txBody>
          <a:bodyPr vert="horz" lIns="92446" tIns="46223" rIns="92446" bIns="46223" rtlCol="0"/>
          <a:lstStyle>
            <a:lvl1pPr algn="r">
              <a:defRPr sz="1200"/>
            </a:lvl1pPr>
          </a:lstStyle>
          <a:p>
            <a:fld id="{32CCDE56-CEF3-415F-9934-4FAD496BF2A4}" type="datetimeFigureOut">
              <a:rPr lang="en-US" smtClean="0"/>
              <a:pPr/>
              <a:t>3/24/2015</a:t>
            </a:fld>
            <a:endParaRPr lang="en-US"/>
          </a:p>
        </p:txBody>
      </p:sp>
      <p:sp>
        <p:nvSpPr>
          <p:cNvPr id="4" name="Slide Image Placeholder 3"/>
          <p:cNvSpPr>
            <a:spLocks noGrp="1" noRot="1" noChangeAspect="1"/>
          </p:cNvSpPr>
          <p:nvPr>
            <p:ph type="sldImg" idx="2"/>
          </p:nvPr>
        </p:nvSpPr>
        <p:spPr>
          <a:xfrm>
            <a:off x="2584450" y="860425"/>
            <a:ext cx="4127500" cy="2322513"/>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929640" y="3311872"/>
            <a:ext cx="7437120" cy="2709714"/>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36528"/>
            <a:ext cx="4028440" cy="345285"/>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536528"/>
            <a:ext cx="4028440" cy="345285"/>
          </a:xfrm>
          <a:prstGeom prst="rect">
            <a:avLst/>
          </a:prstGeom>
        </p:spPr>
        <p:txBody>
          <a:bodyPr vert="horz" lIns="92446" tIns="46223" rIns="92446" bIns="46223" rtlCol="0" anchor="b"/>
          <a:lstStyle>
            <a:lvl1pPr algn="r">
              <a:defRPr sz="1200"/>
            </a:lvl1pPr>
          </a:lstStyle>
          <a:p>
            <a:fld id="{E4D1A0D2-B5BC-4715-9AF4-C9C4FD36CF0F}" type="slidenum">
              <a:rPr lang="en-US" smtClean="0"/>
              <a:pPr/>
              <a:t>‹#›</a:t>
            </a:fld>
            <a:endParaRPr lang="en-US"/>
          </a:p>
        </p:txBody>
      </p:sp>
    </p:spTree>
    <p:extLst>
      <p:ext uri="{BB962C8B-B14F-4D97-AF65-F5344CB8AC3E}">
        <p14:creationId xmlns:p14="http://schemas.microsoft.com/office/powerpoint/2010/main" val="2273654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en.wikipedia.org/wiki/Infinitesimal"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en.wikipedia.org/wiki/Volume" TargetMode="External"/><Relationship Id="rId4" Type="http://schemas.openxmlformats.org/officeDocument/2006/relationships/hyperlink" Target="https://en.wikipedia.org/wiki/Pressure"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A0D2-B5BC-4715-9AF4-C9C4FD36CF0F}" type="slidenum">
              <a:rPr lang="en-US" smtClean="0"/>
              <a:pPr/>
              <a:t>1</a:t>
            </a:fld>
            <a:endParaRPr lang="en-US"/>
          </a:p>
        </p:txBody>
      </p:sp>
    </p:spTree>
    <p:extLst>
      <p:ext uri="{BB962C8B-B14F-4D97-AF65-F5344CB8AC3E}">
        <p14:creationId xmlns:p14="http://schemas.microsoft.com/office/powerpoint/2010/main" val="3687460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b="1" kern="1200" baseline="0" dirty="0" smtClean="0">
                    <a:solidFill>
                      <a:schemeClr val="tx1"/>
                    </a:solidFill>
                    <a:effectLst/>
                    <a:latin typeface="+mn-lt"/>
                    <a:ea typeface="+mn-ea"/>
                    <a:cs typeface="+mn-cs"/>
                  </a:rPr>
                  <a:t>Adding a limb to a point-to-point structure</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effective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𝑗𝐿</m:t>
                    </m:r>
                  </m:oMath>
                </a14:m>
                <a:r>
                  <a:rPr lang="en-US" sz="1200" kern="1200" dirty="0">
                    <a:solidFill>
                      <a:schemeClr val="tx1"/>
                    </a:solidFill>
                    <a:effectLst/>
                    <a:latin typeface="+mn-lt"/>
                    <a:ea typeface="+mn-ea"/>
                    <a:cs typeface="+mn-cs"/>
                  </a:rPr>
                  <a:t> product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𝑗</m:t>
                    </m:r>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panose="02040503050406030204" pitchFamily="18" charset="0"/>
                            <a:ea typeface="+mn-ea"/>
                            <a:cs typeface="+mn-cs"/>
                          </a:rPr>
                          <m:t>𝐿</m:t>
                        </m:r>
                      </m:e>
                      <m:sub>
                        <m:r>
                          <a:rPr lang="en-US" sz="1200" i="1" kern="1200">
                            <a:solidFill>
                              <a:schemeClr val="tx1"/>
                            </a:solidFill>
                            <a:effectLst/>
                            <a:latin typeface="Cambria Math" panose="02040503050406030204" pitchFamily="18" charset="0"/>
                            <a:ea typeface="+mn-ea"/>
                            <a:cs typeface="+mn-cs"/>
                          </a:rPr>
                          <m:t>𝑒𝑓𝑓</m:t>
                        </m:r>
                      </m:sub>
                    </m:sSub>
                  </m:oMath>
                </a14:m>
                <a:r>
                  <a:rPr lang="en-US" sz="1200" kern="1200" dirty="0">
                    <a:solidFill>
                      <a:schemeClr val="tx1"/>
                    </a:solidFill>
                    <a:effectLst/>
                    <a:latin typeface="+mn-lt"/>
                    <a:ea typeface="+mn-ea"/>
                    <a:cs typeface="+mn-cs"/>
                  </a:rPr>
                  <a:t>) is </a:t>
                </a:r>
                <a:r>
                  <a:rPr lang="en-US" sz="1200" kern="1200" dirty="0" smtClean="0">
                    <a:solidFill>
                      <a:schemeClr val="tx1"/>
                    </a:solidFill>
                    <a:effectLst/>
                    <a:latin typeface="+mn-lt"/>
                    <a:ea typeface="+mn-ea"/>
                    <a:cs typeface="+mn-cs"/>
                  </a:rPr>
                  <a:t>calculated </a:t>
                </a:r>
                <a:r>
                  <a:rPr lang="en-US" sz="1200" kern="1200" dirty="0">
                    <a:solidFill>
                      <a:schemeClr val="tx1"/>
                    </a:solidFill>
                    <a:effectLst/>
                    <a:latin typeface="+mn-lt"/>
                    <a:ea typeface="+mn-ea"/>
                    <a:cs typeface="+mn-cs"/>
                  </a:rPr>
                  <a:t>and compared to the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𝑗</m:t>
                    </m:r>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panose="02040503050406030204" pitchFamily="18" charset="0"/>
                            <a:ea typeface="+mn-ea"/>
                            <a:cs typeface="+mn-cs"/>
                          </a:rPr>
                          <m:t>𝐿</m:t>
                        </m:r>
                      </m:e>
                      <m:sub>
                        <m:r>
                          <a:rPr lang="en-US" sz="1200" i="1" kern="1200">
                            <a:solidFill>
                              <a:schemeClr val="tx1"/>
                            </a:solidFill>
                            <a:effectLst/>
                            <a:latin typeface="Cambria Math" panose="02040503050406030204" pitchFamily="18" charset="0"/>
                            <a:ea typeface="+mn-ea"/>
                            <a:cs typeface="+mn-cs"/>
                          </a:rPr>
                          <m:t>𝑐𝑟𝑖𝑡</m:t>
                        </m:r>
                        <m:r>
                          <a:rPr lang="en-US" sz="1200" i="1" kern="1200">
                            <a:solidFill>
                              <a:schemeClr val="tx1"/>
                            </a:solidFill>
                            <a:effectLst/>
                            <a:latin typeface="Cambria Math" panose="02040503050406030204" pitchFamily="18" charset="0"/>
                            <a:ea typeface="+mn-ea"/>
                            <a:cs typeface="+mn-cs"/>
                          </a:rPr>
                          <m:t>_</m:t>
                        </m:r>
                        <m:r>
                          <a:rPr lang="en-US" sz="1200" i="1" kern="1200">
                            <a:solidFill>
                              <a:schemeClr val="tx1"/>
                            </a:solidFill>
                            <a:effectLst/>
                            <a:latin typeface="Cambria Math" panose="02040503050406030204" pitchFamily="18" charset="0"/>
                            <a:ea typeface="+mn-ea"/>
                            <a:cs typeface="+mn-cs"/>
                          </a:rPr>
                          <m:t>𝑛𝑢𝑐</m:t>
                        </m:r>
                      </m:sub>
                    </m:sSub>
                  </m:oMath>
                </a14:m>
                <a:r>
                  <a:rPr lang="en-US" sz="1200" kern="1200" dirty="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a:t>
                </a:r>
                <a:r>
                  <a:rPr lang="en-US" sz="1200" kern="1200" dirty="0">
                    <a:solidFill>
                      <a:schemeClr val="tx1"/>
                    </a:solidFill>
                    <a:effectLst/>
                    <a:latin typeface="+mn-lt"/>
                    <a:ea typeface="+mn-ea"/>
                    <a:cs typeface="+mn-cs"/>
                  </a:rPr>
                  <a:t>this method, </a:t>
                </a:r>
                <a14:m>
                  <m:oMath xmlns:m="http://schemas.openxmlformats.org/officeDocument/2006/math">
                    <m:r>
                      <m:rPr>
                        <m:sty m:val="p"/>
                      </m:rPr>
                      <a:rPr lang="en-US" sz="1200" kern="1200">
                        <a:solidFill>
                          <a:schemeClr val="tx1"/>
                        </a:solidFill>
                        <a:effectLst/>
                        <a:latin typeface="Cambria Math" panose="02040503050406030204" pitchFamily="18" charset="0"/>
                        <a:ea typeface="+mn-ea"/>
                        <a:cs typeface="+mn-cs"/>
                      </a:rPr>
                      <m:t>Δ</m:t>
                    </m:r>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panose="02040503050406030204" pitchFamily="18" charset="0"/>
                            <a:ea typeface="+mn-ea"/>
                            <a:cs typeface="+mn-cs"/>
                          </a:rPr>
                          <m:t>𝜎</m:t>
                        </m:r>
                      </m:e>
                      <m:sub>
                        <m:r>
                          <a:rPr lang="en-US" sz="1200" i="1" kern="1200">
                            <a:solidFill>
                              <a:schemeClr val="tx1"/>
                            </a:solidFill>
                            <a:effectLst/>
                            <a:latin typeface="Cambria Math" panose="02040503050406030204" pitchFamily="18" charset="0"/>
                            <a:ea typeface="+mn-ea"/>
                            <a:cs typeface="+mn-cs"/>
                          </a:rPr>
                          <m:t>𝑚𝑎𝑥</m:t>
                        </m:r>
                      </m:sub>
                    </m:sSub>
                  </m:oMath>
                </a14:m>
                <a:r>
                  <a:rPr lang="en-US" sz="1200" kern="1200" dirty="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a:t>
                </a:r>
                <a:r>
                  <a:rPr lang="en-US" sz="1200" kern="1200" dirty="0">
                    <a:solidFill>
                      <a:schemeClr val="tx1"/>
                    </a:solidFill>
                    <a:effectLst/>
                    <a:latin typeface="+mn-lt"/>
                    <a:ea typeface="+mn-ea"/>
                    <a:cs typeface="+mn-cs"/>
                  </a:rPr>
                  <a:t>assumed to be equal to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2</m:t>
                    </m:r>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panose="02040503050406030204" pitchFamily="18" charset="0"/>
                            <a:ea typeface="+mn-ea"/>
                            <a:cs typeface="+mn-cs"/>
                          </a:rPr>
                          <m:t>𝜎</m:t>
                        </m:r>
                      </m:e>
                      <m:sub>
                        <m:r>
                          <a:rPr lang="en-US" sz="1200" i="1" kern="1200">
                            <a:solidFill>
                              <a:schemeClr val="tx1"/>
                            </a:solidFill>
                            <a:effectLst/>
                            <a:latin typeface="Cambria Math" panose="02040503050406030204" pitchFamily="18" charset="0"/>
                            <a:ea typeface="+mn-ea"/>
                            <a:cs typeface="+mn-cs"/>
                          </a:rPr>
                          <m:t>𝑐𝑟𝑖𝑡</m:t>
                        </m:r>
                        <m:r>
                          <a:rPr lang="en-US" sz="1200" i="1" kern="1200">
                            <a:solidFill>
                              <a:schemeClr val="tx1"/>
                            </a:solidFill>
                            <a:effectLst/>
                            <a:latin typeface="Cambria Math" panose="02040503050406030204" pitchFamily="18" charset="0"/>
                            <a:ea typeface="+mn-ea"/>
                            <a:cs typeface="+mn-cs"/>
                          </a:rPr>
                          <m:t>_</m:t>
                        </m:r>
                        <m:r>
                          <a:rPr lang="en-US" sz="1200" i="1" kern="1200">
                            <a:solidFill>
                              <a:schemeClr val="tx1"/>
                            </a:solidFill>
                            <a:effectLst/>
                            <a:latin typeface="Cambria Math" panose="02040503050406030204" pitchFamily="18" charset="0"/>
                            <a:ea typeface="+mn-ea"/>
                            <a:cs typeface="+mn-cs"/>
                          </a:rPr>
                          <m:t>𝑛𝑢𝑐</m:t>
                        </m:r>
                      </m:sub>
                    </m:sSub>
                  </m:oMath>
                </a14:m>
                <a:r>
                  <a:rPr lang="en-US" sz="1200" kern="1200" dirty="0">
                    <a:solidFill>
                      <a:schemeClr val="tx1"/>
                    </a:solidFill>
                    <a:effectLst/>
                    <a:latin typeface="+mn-lt"/>
                    <a:ea typeface="+mn-ea"/>
                    <a:cs typeface="+mn-cs"/>
                  </a:rPr>
                  <a:t> where </a:t>
                </a:r>
                <a14:m>
                  <m:oMath xmlns:m="http://schemas.openxmlformats.org/officeDocument/2006/math">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panose="02040503050406030204" pitchFamily="18" charset="0"/>
                            <a:ea typeface="+mn-ea"/>
                            <a:cs typeface="+mn-cs"/>
                          </a:rPr>
                          <m:t>𝜎</m:t>
                        </m:r>
                      </m:e>
                      <m:sub>
                        <m:r>
                          <a:rPr lang="en-US" sz="1200" i="1" kern="1200">
                            <a:solidFill>
                              <a:schemeClr val="tx1"/>
                            </a:solidFill>
                            <a:effectLst/>
                            <a:latin typeface="Cambria Math" panose="02040503050406030204" pitchFamily="18" charset="0"/>
                            <a:ea typeface="+mn-ea"/>
                            <a:cs typeface="+mn-cs"/>
                          </a:rPr>
                          <m:t>𝑐𝑟𝑖𝑡</m:t>
                        </m:r>
                        <m:r>
                          <a:rPr lang="en-US" sz="1200" i="1" kern="1200">
                            <a:solidFill>
                              <a:schemeClr val="tx1"/>
                            </a:solidFill>
                            <a:effectLst/>
                            <a:latin typeface="Cambria Math" panose="02040503050406030204" pitchFamily="18" charset="0"/>
                            <a:ea typeface="+mn-ea"/>
                            <a:cs typeface="+mn-cs"/>
                          </a:rPr>
                          <m:t>_</m:t>
                        </m:r>
                        <m:r>
                          <a:rPr lang="en-US" sz="1200" i="1" kern="1200">
                            <a:solidFill>
                              <a:schemeClr val="tx1"/>
                            </a:solidFill>
                            <a:effectLst/>
                            <a:latin typeface="Cambria Math" panose="02040503050406030204" pitchFamily="18" charset="0"/>
                            <a:ea typeface="+mn-ea"/>
                            <a:cs typeface="+mn-cs"/>
                          </a:rPr>
                          <m:t>𝑛𝑢𝑐</m:t>
                        </m:r>
                      </m:sub>
                    </m:sSub>
                  </m:oMath>
                </a14:m>
                <a:r>
                  <a:rPr lang="en-US" sz="1200" kern="1200" dirty="0">
                    <a:solidFill>
                      <a:schemeClr val="tx1"/>
                    </a:solidFill>
                    <a:effectLst/>
                    <a:latin typeface="+mn-lt"/>
                    <a:ea typeface="+mn-ea"/>
                    <a:cs typeface="+mn-cs"/>
                  </a:rPr>
                  <a:t> is the critical tensile stress for a void to nucleate. This assumption can be valid for symmetric structures. However, in multi-branch nets with arbitrary topology,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𝑗</m:t>
                    </m:r>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panose="02040503050406030204" pitchFamily="18" charset="0"/>
                            <a:ea typeface="+mn-ea"/>
                            <a:cs typeface="+mn-cs"/>
                          </a:rPr>
                          <m:t>𝐿</m:t>
                        </m:r>
                      </m:e>
                      <m:sub>
                        <m:r>
                          <a:rPr lang="en-US" sz="1200" i="1" kern="1200">
                            <a:solidFill>
                              <a:schemeClr val="tx1"/>
                            </a:solidFill>
                            <a:effectLst/>
                            <a:latin typeface="Cambria Math" panose="02040503050406030204" pitchFamily="18" charset="0"/>
                            <a:ea typeface="+mn-ea"/>
                            <a:cs typeface="+mn-cs"/>
                          </a:rPr>
                          <m:t>𝑒𝑓𝑓</m:t>
                        </m:r>
                      </m:sub>
                    </m:sSub>
                  </m:oMath>
                </a14:m>
                <a:r>
                  <a:rPr lang="en-US" sz="1200" kern="1200" dirty="0">
                    <a:solidFill>
                      <a:schemeClr val="tx1"/>
                    </a:solidFill>
                    <a:effectLst/>
                    <a:latin typeface="+mn-lt"/>
                    <a:ea typeface="+mn-ea"/>
                    <a:cs typeface="+mn-cs"/>
                  </a:rPr>
                  <a:t> may reach </a:t>
                </a:r>
                <a14:m>
                  <m:oMath xmlns:m="http://schemas.openxmlformats.org/officeDocument/2006/math">
                    <m:r>
                      <m:rPr>
                        <m:sty m:val="p"/>
                      </m:rPr>
                      <a:rPr lang="en-US" sz="1200" kern="1200">
                        <a:solidFill>
                          <a:schemeClr val="tx1"/>
                        </a:solidFill>
                        <a:effectLst/>
                        <a:latin typeface="Cambria Math" panose="02040503050406030204" pitchFamily="18" charset="0"/>
                        <a:ea typeface="+mn-ea"/>
                        <a:cs typeface="+mn-cs"/>
                      </a:rPr>
                      <m:t>Δ</m:t>
                    </m:r>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panose="02040503050406030204" pitchFamily="18" charset="0"/>
                            <a:ea typeface="+mn-ea"/>
                            <a:cs typeface="+mn-cs"/>
                          </a:rPr>
                          <m:t>𝜎</m:t>
                        </m:r>
                      </m:e>
                      <m:sub>
                        <m:r>
                          <a:rPr lang="en-US" sz="1200" i="1" kern="1200">
                            <a:solidFill>
                              <a:schemeClr val="tx1"/>
                            </a:solidFill>
                            <a:effectLst/>
                            <a:latin typeface="Cambria Math" panose="02040503050406030204" pitchFamily="18" charset="0"/>
                            <a:ea typeface="+mn-ea"/>
                            <a:cs typeface="+mn-cs"/>
                          </a:rPr>
                          <m:t>𝑚𝑎𝑥</m:t>
                        </m:r>
                      </m:sub>
                    </m:sSub>
                  </m:oMath>
                </a14:m>
                <a:r>
                  <a:rPr lang="en-US" sz="1200" kern="1200" dirty="0">
                    <a:solidFill>
                      <a:schemeClr val="tx1"/>
                    </a:solidFill>
                    <a:effectLst/>
                    <a:latin typeface="+mn-lt"/>
                    <a:ea typeface="+mn-ea"/>
                    <a:cs typeface="+mn-cs"/>
                  </a:rPr>
                  <a:t> but void nucleation may not occur because the stress at the cathode may be less than</a:t>
                </a:r>
                <a14:m>
                  <m:oMath xmlns:m="http://schemas.openxmlformats.org/officeDocument/2006/math">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panose="02040503050406030204" pitchFamily="18" charset="0"/>
                            <a:ea typeface="+mn-ea"/>
                            <a:cs typeface="+mn-cs"/>
                          </a:rPr>
                          <m:t> </m:t>
                        </m:r>
                        <m:r>
                          <a:rPr lang="en-US" sz="1200" i="1" kern="1200">
                            <a:solidFill>
                              <a:schemeClr val="tx1"/>
                            </a:solidFill>
                            <a:effectLst/>
                            <a:latin typeface="Cambria Math" panose="02040503050406030204" pitchFamily="18" charset="0"/>
                            <a:ea typeface="+mn-ea"/>
                            <a:cs typeface="+mn-cs"/>
                          </a:rPr>
                          <m:t>𝜎</m:t>
                        </m:r>
                      </m:e>
                      <m:sub>
                        <m:r>
                          <a:rPr lang="en-US" sz="1200" i="1" kern="1200">
                            <a:solidFill>
                              <a:schemeClr val="tx1"/>
                            </a:solidFill>
                            <a:effectLst/>
                            <a:latin typeface="Cambria Math" panose="02040503050406030204" pitchFamily="18" charset="0"/>
                            <a:ea typeface="+mn-ea"/>
                            <a:cs typeface="+mn-cs"/>
                          </a:rPr>
                          <m:t>𝑐𝑟𝑖𝑡</m:t>
                        </m:r>
                        <m:r>
                          <a:rPr lang="en-US" sz="1200" i="1" kern="1200">
                            <a:solidFill>
                              <a:schemeClr val="tx1"/>
                            </a:solidFill>
                            <a:effectLst/>
                            <a:latin typeface="Cambria Math" panose="02040503050406030204" pitchFamily="18" charset="0"/>
                            <a:ea typeface="+mn-ea"/>
                            <a:cs typeface="+mn-cs"/>
                          </a:rPr>
                          <m:t>_</m:t>
                        </m:r>
                        <m:r>
                          <a:rPr lang="en-US" sz="1200" i="1" kern="1200">
                            <a:solidFill>
                              <a:schemeClr val="tx1"/>
                            </a:solidFill>
                            <a:effectLst/>
                            <a:latin typeface="Cambria Math" panose="02040503050406030204" pitchFamily="18" charset="0"/>
                            <a:ea typeface="+mn-ea"/>
                            <a:cs typeface="+mn-cs"/>
                          </a:rPr>
                          <m:t>𝑛𝑢𝑐</m:t>
                        </m:r>
                      </m:sub>
                    </m:sSub>
                  </m:oMath>
                </a14:m>
                <a:r>
                  <a:rPr lang="en-US" sz="1200" kern="1200" dirty="0">
                    <a:solidFill>
                      <a:schemeClr val="tx1"/>
                    </a:solidFill>
                    <a:effectLst/>
                    <a:latin typeface="+mn-lt"/>
                    <a:ea typeface="+mn-ea"/>
                    <a:cs typeface="+mn-cs"/>
                  </a:rPr>
                  <a:t>. Such situations occur for critical compressive stress for low-k dielectric breakage or extrusion</a:t>
                </a:r>
                <a:endParaRPr lang="en-US"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effective </a:t>
                </a:r>
                <a:r>
                  <a:rPr lang="en-US" sz="1200" i="0" kern="1200">
                    <a:solidFill>
                      <a:schemeClr val="tx1"/>
                    </a:solidFill>
                    <a:effectLst/>
                    <a:latin typeface="+mn-lt"/>
                    <a:ea typeface="+mn-ea"/>
                    <a:cs typeface="+mn-cs"/>
                  </a:rPr>
                  <a:t>𝑗𝐿</a:t>
                </a:r>
                <a:r>
                  <a:rPr lang="en-US" sz="1200" kern="1200" dirty="0">
                    <a:solidFill>
                      <a:schemeClr val="tx1"/>
                    </a:solidFill>
                    <a:effectLst/>
                    <a:latin typeface="+mn-lt"/>
                    <a:ea typeface="+mn-ea"/>
                    <a:cs typeface="+mn-cs"/>
                  </a:rPr>
                  <a:t> product (</a:t>
                </a:r>
                <a:r>
                  <a:rPr lang="en-US" sz="1200" i="0" kern="1200">
                    <a:solidFill>
                      <a:schemeClr val="tx1"/>
                    </a:solidFill>
                    <a:effectLst/>
                    <a:latin typeface="+mn-lt"/>
                    <a:ea typeface="+mn-ea"/>
                    <a:cs typeface="+mn-cs"/>
                  </a:rPr>
                  <a:t>𝑗𝐿_𝑒𝑓𝑓</a:t>
                </a:r>
                <a:r>
                  <a:rPr lang="en-US" sz="1200" kern="1200" dirty="0">
                    <a:solidFill>
                      <a:schemeClr val="tx1"/>
                    </a:solidFill>
                    <a:effectLst/>
                    <a:latin typeface="+mn-lt"/>
                    <a:ea typeface="+mn-ea"/>
                    <a:cs typeface="+mn-cs"/>
                  </a:rPr>
                  <a:t>) is then calculated and compared to the </a:t>
                </a:r>
                <a:r>
                  <a:rPr lang="en-US" sz="1200" i="0" kern="1200">
                    <a:solidFill>
                      <a:schemeClr val="tx1"/>
                    </a:solidFill>
                    <a:effectLst/>
                    <a:latin typeface="+mn-lt"/>
                    <a:ea typeface="+mn-ea"/>
                    <a:cs typeface="+mn-cs"/>
                  </a:rPr>
                  <a:t>𝑗𝐿_(𝑐𝑟𝑖𝑡_𝑛𝑢𝑐)</a:t>
                </a:r>
                <a:r>
                  <a:rPr lang="en-US" sz="1200" kern="1200" dirty="0">
                    <a:solidFill>
                      <a:schemeClr val="tx1"/>
                    </a:solidFill>
                    <a:effectLst/>
                    <a:latin typeface="+mn-lt"/>
                    <a:ea typeface="+mn-ea"/>
                    <a:cs typeface="+mn-cs"/>
                  </a:rPr>
                  <a:t>.  Using their method the failure due to the void saturation can be checked by comparing </a:t>
                </a:r>
                <a:r>
                  <a:rPr lang="en-US" sz="1200" i="0" kern="1200">
                    <a:solidFill>
                      <a:schemeClr val="tx1"/>
                    </a:solidFill>
                    <a:effectLst/>
                    <a:latin typeface="+mn-lt"/>
                    <a:ea typeface="+mn-ea"/>
                    <a:cs typeface="+mn-cs"/>
                  </a:rPr>
                  <a:t>𝑗𝐿_𝑒𝑓𝑓</a:t>
                </a:r>
                <a:r>
                  <a:rPr lang="en-US" sz="1200" kern="1200" dirty="0">
                    <a:solidFill>
                      <a:schemeClr val="tx1"/>
                    </a:solidFill>
                    <a:effectLst/>
                    <a:latin typeface="+mn-lt"/>
                    <a:ea typeface="+mn-ea"/>
                    <a:cs typeface="+mn-cs"/>
                  </a:rPr>
                  <a:t> to </a:t>
                </a:r>
                <a:r>
                  <a:rPr lang="en-US" sz="1200" i="0" kern="1200">
                    <a:solidFill>
                      <a:schemeClr val="tx1"/>
                    </a:solidFill>
                    <a:effectLst/>
                    <a:latin typeface="+mn-lt"/>
                    <a:ea typeface="+mn-ea"/>
                    <a:cs typeface="+mn-cs"/>
                  </a:rPr>
                  <a:t>𝑗𝐿_(𝑐𝑟𝑖𝑡_𝑠𝑎𝑡)</a:t>
                </a:r>
                <a:r>
                  <a:rPr lang="en-US" sz="1200" kern="1200" dirty="0">
                    <a:solidFill>
                      <a:schemeClr val="tx1"/>
                    </a:solidFill>
                    <a:effectLst/>
                    <a:latin typeface="+mn-lt"/>
                    <a:ea typeface="+mn-ea"/>
                    <a:cs typeface="+mn-cs"/>
                  </a:rPr>
                  <a:t>. In this method, </a:t>
                </a:r>
                <a:r>
                  <a:rPr lang="en-US" sz="1200" i="0" kern="1200">
                    <a:solidFill>
                      <a:schemeClr val="tx1"/>
                    </a:solidFill>
                    <a:effectLst/>
                    <a:latin typeface="+mn-lt"/>
                    <a:ea typeface="+mn-ea"/>
                    <a:cs typeface="+mn-cs"/>
                  </a:rPr>
                  <a:t>Δ𝜎_𝑚𝑎𝑥</a:t>
                </a:r>
                <a:r>
                  <a:rPr lang="en-US" sz="1200" kern="1200" dirty="0">
                    <a:solidFill>
                      <a:schemeClr val="tx1"/>
                    </a:solidFill>
                    <a:effectLst/>
                    <a:latin typeface="+mn-lt"/>
                    <a:ea typeface="+mn-ea"/>
                    <a:cs typeface="+mn-cs"/>
                  </a:rPr>
                  <a:t> was assumed to be equal to </a:t>
                </a:r>
                <a:r>
                  <a:rPr lang="en-US" sz="1200" i="0" kern="1200">
                    <a:solidFill>
                      <a:schemeClr val="tx1"/>
                    </a:solidFill>
                    <a:effectLst/>
                    <a:latin typeface="+mn-lt"/>
                    <a:ea typeface="+mn-ea"/>
                    <a:cs typeface="+mn-cs"/>
                  </a:rPr>
                  <a:t>2𝜎_(𝑐𝑟𝑖𝑡_𝑛𝑢𝑐)</a:t>
                </a:r>
                <a:r>
                  <a:rPr lang="en-US" sz="1200" kern="1200" dirty="0">
                    <a:solidFill>
                      <a:schemeClr val="tx1"/>
                    </a:solidFill>
                    <a:effectLst/>
                    <a:latin typeface="+mn-lt"/>
                    <a:ea typeface="+mn-ea"/>
                    <a:cs typeface="+mn-cs"/>
                  </a:rPr>
                  <a:t> where </a:t>
                </a:r>
                <a:r>
                  <a:rPr lang="en-US" sz="1200" i="0" kern="1200">
                    <a:solidFill>
                      <a:schemeClr val="tx1"/>
                    </a:solidFill>
                    <a:effectLst/>
                    <a:latin typeface="+mn-lt"/>
                    <a:ea typeface="+mn-ea"/>
                    <a:cs typeface="+mn-cs"/>
                  </a:rPr>
                  <a:t>𝜎_(𝑐𝑟𝑖𝑡_𝑛𝑢𝑐)</a:t>
                </a:r>
                <a:r>
                  <a:rPr lang="en-US" sz="1200" kern="1200" dirty="0">
                    <a:solidFill>
                      <a:schemeClr val="tx1"/>
                    </a:solidFill>
                    <a:effectLst/>
                    <a:latin typeface="+mn-lt"/>
                    <a:ea typeface="+mn-ea"/>
                    <a:cs typeface="+mn-cs"/>
                  </a:rPr>
                  <a:t> is the critical tensile stress for a void to nucleate. This assumption can be valid for symmetric structures. However, in multi-branch nets with arbitrary topology, </a:t>
                </a:r>
                <a:r>
                  <a:rPr lang="en-US" sz="1200" i="0" kern="1200">
                    <a:solidFill>
                      <a:schemeClr val="tx1"/>
                    </a:solidFill>
                    <a:effectLst/>
                    <a:latin typeface="+mn-lt"/>
                    <a:ea typeface="+mn-ea"/>
                    <a:cs typeface="+mn-cs"/>
                  </a:rPr>
                  <a:t>𝑗𝐿_𝑒𝑓𝑓</a:t>
                </a:r>
                <a:r>
                  <a:rPr lang="en-US" sz="1200" kern="1200" dirty="0">
                    <a:solidFill>
                      <a:schemeClr val="tx1"/>
                    </a:solidFill>
                    <a:effectLst/>
                    <a:latin typeface="+mn-lt"/>
                    <a:ea typeface="+mn-ea"/>
                    <a:cs typeface="+mn-cs"/>
                  </a:rPr>
                  <a:t> may reach </a:t>
                </a:r>
                <a:r>
                  <a:rPr lang="en-US" sz="1200" i="0" kern="1200">
                    <a:solidFill>
                      <a:schemeClr val="tx1"/>
                    </a:solidFill>
                    <a:effectLst/>
                    <a:latin typeface="+mn-lt"/>
                    <a:ea typeface="+mn-ea"/>
                    <a:cs typeface="+mn-cs"/>
                  </a:rPr>
                  <a:t>Δ𝜎_𝑚𝑎𝑥</a:t>
                </a:r>
                <a:r>
                  <a:rPr lang="en-US" sz="1200" kern="1200" dirty="0">
                    <a:solidFill>
                      <a:schemeClr val="tx1"/>
                    </a:solidFill>
                    <a:effectLst/>
                    <a:latin typeface="+mn-lt"/>
                    <a:ea typeface="+mn-ea"/>
                    <a:cs typeface="+mn-cs"/>
                  </a:rPr>
                  <a:t> but void nucleation may not occur because the stress at the cathode may be less than</a:t>
                </a:r>
                <a:r>
                  <a:rPr lang="en-US" sz="1200" i="0" kern="1200">
                    <a:solidFill>
                      <a:schemeClr val="tx1"/>
                    </a:solidFill>
                    <a:effectLst/>
                    <a:latin typeface="+mn-lt"/>
                    <a:ea typeface="+mn-ea"/>
                    <a:cs typeface="+mn-cs"/>
                  </a:rPr>
                  <a:t>〖 𝜎〗_(𝑐𝑟𝑖𝑡_𝑛𝑢𝑐)</a:t>
                </a:r>
                <a:r>
                  <a:rPr lang="en-US" sz="1200" kern="1200" dirty="0">
                    <a:solidFill>
                      <a:schemeClr val="tx1"/>
                    </a:solidFill>
                    <a:effectLst/>
                    <a:latin typeface="+mn-lt"/>
                    <a:ea typeface="+mn-ea"/>
                    <a:cs typeface="+mn-cs"/>
                  </a:rPr>
                  <a:t>. Such situations occur for critical compressive stress for low-k dielectric breakage or extrusion</a:t>
                </a:r>
                <a:endParaRPr lang="en-US" dirty="0"/>
              </a:p>
            </p:txBody>
          </p:sp>
        </mc:Fallback>
      </mc:AlternateContent>
      <p:sp>
        <p:nvSpPr>
          <p:cNvPr id="4" name="Slide Number Placeholder 3"/>
          <p:cNvSpPr>
            <a:spLocks noGrp="1"/>
          </p:cNvSpPr>
          <p:nvPr>
            <p:ph type="sldNum" sz="quarter" idx="10"/>
          </p:nvPr>
        </p:nvSpPr>
        <p:spPr/>
        <p:txBody>
          <a:bodyPr/>
          <a:lstStyle/>
          <a:p>
            <a:fld id="{E4D1A0D2-B5BC-4715-9AF4-C9C4FD36CF0F}" type="slidenum">
              <a:rPr lang="en-US" smtClean="0"/>
              <a:pPr/>
              <a:t>11</a:t>
            </a:fld>
            <a:endParaRPr lang="en-US"/>
          </a:p>
        </p:txBody>
      </p:sp>
    </p:spTree>
    <p:extLst>
      <p:ext uri="{BB962C8B-B14F-4D97-AF65-F5344CB8AC3E}">
        <p14:creationId xmlns:p14="http://schemas.microsoft.com/office/powerpoint/2010/main" val="4218884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 all cases </a:t>
            </a:r>
            <a:r>
              <a:rPr lang="en-US" b="1" dirty="0" err="1" smtClean="0"/>
              <a:t>jl</a:t>
            </a:r>
            <a:r>
              <a:rPr lang="en-US" b="1" dirty="0" smtClean="0"/>
              <a:t> is the same value yet hydrostatic stress is different </a:t>
            </a:r>
          </a:p>
          <a:p>
            <a:r>
              <a:rPr lang="en-US" b="1" dirty="0" smtClean="0"/>
              <a:t>Max</a:t>
            </a:r>
            <a:r>
              <a:rPr lang="en-US" b="1" baseline="0" dirty="0" smtClean="0"/>
              <a:t> value is different</a:t>
            </a:r>
            <a:endParaRPr lang="en-US" b="1" dirty="0" smtClean="0"/>
          </a:p>
          <a:p>
            <a:r>
              <a:rPr lang="en-US" b="1" dirty="0" err="1" smtClean="0"/>
              <a:t>Convetional</a:t>
            </a:r>
            <a:r>
              <a:rPr lang="en-US" b="1" dirty="0" smtClean="0"/>
              <a:t> simulation</a:t>
            </a:r>
            <a:r>
              <a:rPr lang="en-US" b="1" baseline="0" dirty="0" smtClean="0"/>
              <a:t> results show that p2p </a:t>
            </a:r>
            <a:r>
              <a:rPr lang="en-US" b="1" baseline="0" dirty="0" err="1" smtClean="0"/>
              <a:t>Jl</a:t>
            </a:r>
            <a:r>
              <a:rPr lang="en-US" b="1" baseline="0" dirty="0" smtClean="0"/>
              <a:t> is not applicable directly to complex structures</a:t>
            </a:r>
            <a:endParaRPr lang="en-US" b="1" dirty="0" smtClean="0"/>
          </a:p>
          <a:p>
            <a:r>
              <a:rPr lang="en-US" dirty="0" smtClean="0"/>
              <a:t>Sigma </a:t>
            </a:r>
            <a:r>
              <a:rPr lang="en-US" dirty="0" err="1" smtClean="0"/>
              <a:t>jl</a:t>
            </a:r>
            <a:r>
              <a:rPr lang="en-US" dirty="0" smtClean="0"/>
              <a:t> is not</a:t>
            </a:r>
            <a:r>
              <a:rPr lang="en-US" baseline="0" dirty="0" smtClean="0"/>
              <a:t> a correct criterion </a:t>
            </a:r>
            <a:endParaRPr lang="en-US" dirty="0"/>
          </a:p>
        </p:txBody>
      </p:sp>
      <p:sp>
        <p:nvSpPr>
          <p:cNvPr id="4" name="Slide Number Placeholder 3"/>
          <p:cNvSpPr>
            <a:spLocks noGrp="1"/>
          </p:cNvSpPr>
          <p:nvPr>
            <p:ph type="sldNum" sz="quarter" idx="10"/>
          </p:nvPr>
        </p:nvSpPr>
        <p:spPr/>
        <p:txBody>
          <a:bodyPr/>
          <a:lstStyle/>
          <a:p>
            <a:fld id="{E4D1A0D2-B5BC-4715-9AF4-C9C4FD36CF0F}" type="slidenum">
              <a:rPr lang="en-US" smtClean="0"/>
              <a:pPr/>
              <a:t>12</a:t>
            </a:fld>
            <a:endParaRPr lang="en-US"/>
          </a:p>
        </p:txBody>
      </p:sp>
    </p:spTree>
    <p:extLst>
      <p:ext uri="{BB962C8B-B14F-4D97-AF65-F5344CB8AC3E}">
        <p14:creationId xmlns:p14="http://schemas.microsoft.com/office/powerpoint/2010/main" val="710892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p>
          <a:p>
            <a:r>
              <a:rPr lang="en-US" b="1" baseline="0" dirty="0" smtClean="0"/>
              <a:t>Electrical, geometrical properties are not captured properly</a:t>
            </a:r>
            <a:endParaRPr lang="en-US" b="1" dirty="0"/>
          </a:p>
        </p:txBody>
      </p:sp>
      <p:sp>
        <p:nvSpPr>
          <p:cNvPr id="4" name="Slide Number Placeholder 3"/>
          <p:cNvSpPr>
            <a:spLocks noGrp="1"/>
          </p:cNvSpPr>
          <p:nvPr>
            <p:ph type="sldNum" sz="quarter" idx="10"/>
          </p:nvPr>
        </p:nvSpPr>
        <p:spPr/>
        <p:txBody>
          <a:bodyPr/>
          <a:lstStyle/>
          <a:p>
            <a:fld id="{E4D1A0D2-B5BC-4715-9AF4-C9C4FD36CF0F}" type="slidenum">
              <a:rPr lang="en-US" smtClean="0"/>
              <a:pPr/>
              <a:t>13</a:t>
            </a:fld>
            <a:endParaRPr lang="en-US"/>
          </a:p>
        </p:txBody>
      </p:sp>
    </p:spTree>
    <p:extLst>
      <p:ext uri="{BB962C8B-B14F-4D97-AF65-F5344CB8AC3E}">
        <p14:creationId xmlns:p14="http://schemas.microsoft.com/office/powerpoint/2010/main" val="2579564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a:t>
                </a:r>
                <a:r>
                  <a:rPr lang="en-US" sz="1200" b="0" i="1" kern="1200" dirty="0" smtClean="0">
                    <a:solidFill>
                      <a:schemeClr val="tx1"/>
                    </a:solidFill>
                    <a:effectLst/>
                    <a:latin typeface="+mn-lt"/>
                    <a:ea typeface="+mn-ea"/>
                    <a:cs typeface="+mn-cs"/>
                  </a:rPr>
                  <a:t>bulk modulus</a:t>
                </a:r>
                <a:r>
                  <a:rPr lang="en-US" sz="1200" b="0" i="0" kern="1200" dirty="0" smtClean="0">
                    <a:solidFill>
                      <a:schemeClr val="tx1"/>
                    </a:solidFill>
                    <a:effectLst/>
                    <a:latin typeface="+mn-lt"/>
                    <a:ea typeface="+mn-ea"/>
                    <a:cs typeface="+mn-cs"/>
                  </a:rPr>
                  <a:t> ( or ) of a substance measures the substance's resistance to uniform compression.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model offers a systematic way of determining the actual </a:t>
                </a:r>
                <a14:m>
                  <m:oMath xmlns:m="http://schemas.openxmlformats.org/officeDocument/2006/math">
                    <m:sSub>
                      <m:sSubPr>
                        <m:ctrlPr>
                          <a:rPr lang="en-US" sz="1200" i="1" kern="1200">
                            <a:solidFill>
                              <a:schemeClr val="tx1"/>
                            </a:solidFill>
                            <a:effectLst/>
                            <a:latin typeface="Cambria Math"/>
                            <a:ea typeface="+mn-ea"/>
                            <a:cs typeface="+mn-cs"/>
                          </a:rPr>
                        </m:ctrlPr>
                      </m:sSubPr>
                      <m:e>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panose="02040503050406030204" pitchFamily="18" charset="0"/>
                                <a:ea typeface="+mn-ea"/>
                                <a:cs typeface="+mn-cs"/>
                              </a:rPr>
                              <m:t>𝑗𝐿</m:t>
                            </m:r>
                          </m:e>
                        </m:d>
                      </m:e>
                      <m:sub>
                        <m:r>
                          <a:rPr lang="en-US" sz="1200" i="1" kern="1200">
                            <a:solidFill>
                              <a:schemeClr val="tx1"/>
                            </a:solidFill>
                            <a:effectLst/>
                            <a:latin typeface="Cambria Math" panose="02040503050406030204" pitchFamily="18" charset="0"/>
                            <a:ea typeface="+mn-ea"/>
                            <a:cs typeface="+mn-cs"/>
                          </a:rPr>
                          <m:t>𝑒𝑓𝑓</m:t>
                        </m:r>
                      </m:sub>
                    </m:sSub>
                  </m:oMath>
                </a14:m>
                <a:r>
                  <a:rPr lang="en-US" sz="1200" kern="1200" dirty="0">
                    <a:solidFill>
                      <a:schemeClr val="tx1"/>
                    </a:solidFill>
                    <a:effectLst/>
                    <a:latin typeface="+mn-lt"/>
                    <a:ea typeface="+mn-ea"/>
                    <a:cs typeface="+mn-cs"/>
                  </a:rPr>
                  <a:t> and the actual stress distribution based on the atom conservation principle</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where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𝑐</m:t>
                    </m:r>
                  </m:oMath>
                </a14:m>
                <a:r>
                  <a:rPr lang="en-US" sz="1200" kern="1200" dirty="0">
                    <a:solidFill>
                      <a:schemeClr val="tx1"/>
                    </a:solidFill>
                    <a:effectLst/>
                    <a:latin typeface="+mn-lt"/>
                    <a:ea typeface="+mn-ea"/>
                    <a:cs typeface="+mn-cs"/>
                  </a:rPr>
                  <a:t> is the concentration of atoms along the net and </a:t>
                </a:r>
                <a14:m>
                  <m:oMath xmlns:m="http://schemas.openxmlformats.org/officeDocument/2006/math">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panose="02040503050406030204" pitchFamily="18" charset="0"/>
                            <a:ea typeface="+mn-ea"/>
                            <a:cs typeface="+mn-cs"/>
                          </a:rPr>
                          <m:t>𝑁</m:t>
                        </m:r>
                      </m:e>
                      <m:sub>
                        <m:r>
                          <a:rPr lang="en-US" sz="1200" i="1" kern="1200">
                            <a:solidFill>
                              <a:schemeClr val="tx1"/>
                            </a:solidFill>
                            <a:effectLst/>
                            <a:latin typeface="Cambria Math" panose="02040503050406030204" pitchFamily="18" charset="0"/>
                            <a:ea typeface="+mn-ea"/>
                            <a:cs typeface="+mn-cs"/>
                          </a:rPr>
                          <m:t>0</m:t>
                        </m:r>
                      </m:sub>
                    </m:sSub>
                  </m:oMath>
                </a14:m>
                <a:r>
                  <a:rPr lang="en-US" sz="1200" kern="1200" dirty="0">
                    <a:solidFill>
                      <a:schemeClr val="tx1"/>
                    </a:solidFill>
                    <a:effectLst/>
                    <a:latin typeface="+mn-lt"/>
                    <a:ea typeface="+mn-ea"/>
                    <a:cs typeface="+mn-cs"/>
                  </a:rPr>
                  <a:t> is the total number of atoms. The total number of atoms must be equal in the initial state and in the steady state. In other words, the number of atoms accumulated and depleted in different segments of the net is zero:</a:t>
                </a:r>
              </a:p>
              <a:p>
                <a:endParaRPr lang="en-US" dirty="0" smtClean="0"/>
              </a:p>
              <a:p>
                <a:r>
                  <a:rPr lang="en-US" sz="1200" kern="1200" dirty="0" smtClean="0">
                    <a:solidFill>
                      <a:schemeClr val="tx1"/>
                    </a:solidFill>
                    <a:effectLst/>
                    <a:latin typeface="+mn-lt"/>
                    <a:ea typeface="+mn-ea"/>
                    <a:cs typeface="+mn-cs"/>
                  </a:rPr>
                  <a:t>From </a:t>
                </a:r>
                <a:r>
                  <a:rPr lang="en-US" sz="1200" kern="1200" dirty="0" err="1" smtClean="0">
                    <a:solidFill>
                      <a:schemeClr val="tx1"/>
                    </a:solidFill>
                    <a:effectLst/>
                    <a:latin typeface="+mn-lt"/>
                    <a:ea typeface="+mn-ea"/>
                    <a:cs typeface="+mn-cs"/>
                  </a:rPr>
                  <a:t>Blech’s</a:t>
                </a:r>
                <a:r>
                  <a:rPr lang="en-US" sz="1200" kern="1200" dirty="0" smtClean="0">
                    <a:solidFill>
                      <a:schemeClr val="tx1"/>
                    </a:solidFill>
                    <a:effectLst/>
                    <a:latin typeface="+mn-lt"/>
                    <a:ea typeface="+mn-ea"/>
                    <a:cs typeface="+mn-cs"/>
                  </a:rPr>
                  <a:t> equation (2), the stress within a segment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first order approximation of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𝜎</m:t>
                    </m:r>
                  </m:oMath>
                </a14:m>
                <a:r>
                  <a:rPr lang="en-US" sz="1200" kern="1200" dirty="0">
                    <a:solidFill>
                      <a:schemeClr val="tx1"/>
                    </a:solidFill>
                    <a:effectLst/>
                    <a:latin typeface="+mn-lt"/>
                    <a:ea typeface="+mn-ea"/>
                    <a:cs typeface="+mn-cs"/>
                  </a:rPr>
                  <a:t> depends linearly on the concentration of atomic lattice sites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𝐶</m:t>
                    </m:r>
                  </m:oMath>
                </a14:m>
                <a:endParaRPr lang="en-US" dirty="0"/>
              </a:p>
            </p:txBody>
          </p:sp>
        </mc:Choice>
        <mc:Fallback xmlns="">
          <p:sp>
            <p:nvSpPr>
              <p:cNvPr id="3" name="Notes Placeholder 2"/>
              <p:cNvSpPr>
                <a:spLocks noGrp="1"/>
              </p:cNvSpPr>
              <p:nvPr>
                <p:ph type="body" idx="1"/>
              </p:nvPr>
            </p:nvSpPr>
            <p:spPr/>
            <p:txBody>
              <a:bodyPr/>
              <a:lstStyle/>
              <a:p>
                <a:r>
                  <a:rPr lang="en-US" sz="1800" b="1" i="0" kern="1200" dirty="0" smtClean="0">
                    <a:solidFill>
                      <a:schemeClr val="tx1"/>
                    </a:solidFill>
                    <a:effectLst/>
                    <a:latin typeface="+mn-lt"/>
                    <a:ea typeface="+mn-ea"/>
                    <a:cs typeface="+mn-cs"/>
                  </a:rPr>
                  <a:t>RED BLUE &amp;&amp;&amp; area  &amp;&amp; </a:t>
                </a:r>
                <a:r>
                  <a:rPr lang="en-US" sz="1800" b="1" i="0" kern="1200" dirty="0" err="1" smtClean="0">
                    <a:solidFill>
                      <a:schemeClr val="tx1"/>
                    </a:solidFill>
                    <a:effectLst/>
                    <a:latin typeface="+mn-lt"/>
                    <a:ea typeface="+mn-ea"/>
                    <a:cs typeface="+mn-cs"/>
                  </a:rPr>
                  <a:t>deltaC</a:t>
                </a:r>
                <a:endParaRPr lang="en-US" sz="1800" b="1" i="0" kern="1200" dirty="0" smtClean="0">
                  <a:solidFill>
                    <a:schemeClr val="tx1"/>
                  </a:solidFill>
                  <a:effectLst/>
                  <a:latin typeface="+mn-lt"/>
                  <a:ea typeface="+mn-ea"/>
                  <a:cs typeface="+mn-cs"/>
                </a:endParaRPr>
              </a:p>
              <a:p>
                <a:endParaRPr lang="en-US" sz="1800" b="1" i="0" kern="1200" dirty="0" smtClean="0">
                  <a:solidFill>
                    <a:schemeClr val="tx1"/>
                  </a:solidFill>
                  <a:effectLst/>
                  <a:latin typeface="+mn-lt"/>
                  <a:ea typeface="+mn-ea"/>
                  <a:cs typeface="+mn-cs"/>
                </a:endParaRPr>
              </a:p>
              <a:p>
                <a:r>
                  <a:rPr lang="en-US" sz="1800" b="1" i="0" kern="1200" dirty="0" smtClean="0">
                    <a:solidFill>
                      <a:schemeClr val="tx1"/>
                    </a:solidFill>
                    <a:effectLst/>
                    <a:latin typeface="+mn-lt"/>
                    <a:ea typeface="+mn-ea"/>
                    <a:cs typeface="+mn-cs"/>
                  </a:rPr>
                  <a:t>How</a:t>
                </a:r>
                <a:r>
                  <a:rPr lang="en-US" sz="1800" b="1" i="0" kern="1200" baseline="0" dirty="0" smtClean="0">
                    <a:solidFill>
                      <a:schemeClr val="tx1"/>
                    </a:solidFill>
                    <a:effectLst/>
                    <a:latin typeface="+mn-lt"/>
                    <a:ea typeface="+mn-ea"/>
                    <a:cs typeface="+mn-cs"/>
                  </a:rPr>
                  <a:t> to use: </a:t>
                </a:r>
                <a:r>
                  <a:rPr lang="en-US" sz="1800" b="1" i="0" kern="1200" dirty="0" smtClean="0">
                    <a:solidFill>
                      <a:schemeClr val="tx1"/>
                    </a:solidFill>
                    <a:effectLst/>
                    <a:latin typeface="+mn-lt"/>
                    <a:ea typeface="+mn-ea"/>
                    <a:cs typeface="+mn-cs"/>
                  </a:rPr>
                  <a:t>JL belch itself + new!!! </a:t>
                </a:r>
              </a:p>
              <a:p>
                <a:r>
                  <a:rPr lang="en-US" sz="1800" b="1" i="0" kern="1200" dirty="0" smtClean="0">
                    <a:solidFill>
                      <a:schemeClr val="tx1"/>
                    </a:solidFill>
                    <a:effectLst/>
                    <a:latin typeface="+mn-lt"/>
                    <a:ea typeface="+mn-ea"/>
                    <a:cs typeface="+mn-cs"/>
                  </a:rPr>
                  <a:t>Volume!</a:t>
                </a:r>
                <a:r>
                  <a:rPr lang="en-US" sz="1800" b="1" i="0" kern="1200" baseline="0" dirty="0" smtClean="0">
                    <a:solidFill>
                      <a:schemeClr val="tx1"/>
                    </a:solidFill>
                    <a:effectLst/>
                    <a:latin typeface="+mn-lt"/>
                    <a:ea typeface="+mn-ea"/>
                    <a:cs typeface="+mn-cs"/>
                  </a:rPr>
                  <a:t> Rectangular!</a:t>
                </a:r>
                <a:endParaRPr lang="en-US" sz="1800" b="1"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a:t>
                </a:r>
                <a:r>
                  <a:rPr lang="en-US" sz="1200" b="0" i="1" kern="1200" dirty="0" smtClean="0">
                    <a:solidFill>
                      <a:schemeClr val="tx1"/>
                    </a:solidFill>
                    <a:effectLst/>
                    <a:latin typeface="+mn-lt"/>
                    <a:ea typeface="+mn-ea"/>
                    <a:cs typeface="+mn-cs"/>
                  </a:rPr>
                  <a:t>bulk modulus</a:t>
                </a:r>
                <a:r>
                  <a:rPr lang="en-US" sz="1200" b="0" i="0" kern="1200" dirty="0" smtClean="0">
                    <a:solidFill>
                      <a:schemeClr val="tx1"/>
                    </a:solidFill>
                    <a:effectLst/>
                    <a:latin typeface="+mn-lt"/>
                    <a:ea typeface="+mn-ea"/>
                    <a:cs typeface="+mn-cs"/>
                  </a:rPr>
                  <a:t> ( or ) of a substance measures the substance's resistance to uniform compression.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model offers a systematic way of determining the actual </a:t>
                </a:r>
                <a:r>
                  <a:rPr lang="en-US" sz="1200" i="0" kern="1200">
                    <a:solidFill>
                      <a:schemeClr val="tx1"/>
                    </a:solidFill>
                    <a:effectLst/>
                    <a:latin typeface="Cambria Math" panose="02040503050406030204" pitchFamily="18" charset="0"/>
                    <a:ea typeface="+mn-ea"/>
                    <a:cs typeface="+mn-cs"/>
                  </a:rPr>
                  <a:t>(𝑗𝐿)_𝑒𝑓𝑓</a:t>
                </a:r>
                <a:r>
                  <a:rPr lang="en-US" sz="1200" kern="1200" dirty="0">
                    <a:solidFill>
                      <a:schemeClr val="tx1"/>
                    </a:solidFill>
                    <a:effectLst/>
                    <a:latin typeface="+mn-lt"/>
                    <a:ea typeface="+mn-ea"/>
                    <a:cs typeface="+mn-cs"/>
                  </a:rPr>
                  <a:t> and the actual stress distribution based on the atom conservation principle</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where </a:t>
                </a:r>
                <a:r>
                  <a:rPr lang="en-US" sz="1200" i="0" kern="1200">
                    <a:solidFill>
                      <a:schemeClr val="tx1"/>
                    </a:solidFill>
                    <a:effectLst/>
                    <a:latin typeface="Cambria Math" panose="02040503050406030204" pitchFamily="18" charset="0"/>
                    <a:ea typeface="+mn-ea"/>
                    <a:cs typeface="+mn-cs"/>
                  </a:rPr>
                  <a:t>𝑐</a:t>
                </a:r>
                <a:r>
                  <a:rPr lang="en-US" sz="1200" kern="1200" dirty="0">
                    <a:solidFill>
                      <a:schemeClr val="tx1"/>
                    </a:solidFill>
                    <a:effectLst/>
                    <a:latin typeface="+mn-lt"/>
                    <a:ea typeface="+mn-ea"/>
                    <a:cs typeface="+mn-cs"/>
                  </a:rPr>
                  <a:t> is the concentration of atoms along the net and </a:t>
                </a:r>
                <a:r>
                  <a:rPr lang="en-US" sz="1200" i="0" kern="1200">
                    <a:solidFill>
                      <a:schemeClr val="tx1"/>
                    </a:solidFill>
                    <a:effectLst/>
                    <a:latin typeface="Cambria Math" panose="02040503050406030204" pitchFamily="18" charset="0"/>
                    <a:ea typeface="+mn-ea"/>
                    <a:cs typeface="+mn-cs"/>
                  </a:rPr>
                  <a:t>𝑁_0</a:t>
                </a:r>
                <a:r>
                  <a:rPr lang="en-US" sz="1200" kern="1200" dirty="0">
                    <a:solidFill>
                      <a:schemeClr val="tx1"/>
                    </a:solidFill>
                    <a:effectLst/>
                    <a:latin typeface="+mn-lt"/>
                    <a:ea typeface="+mn-ea"/>
                    <a:cs typeface="+mn-cs"/>
                  </a:rPr>
                  <a:t> is the total number of atoms. The total number of atoms must be equal in the initial state and in the steady state. In other words, the number of atoms accumulated and depleted in different segments of the net is zero:</a:t>
                </a:r>
              </a:p>
              <a:p>
                <a:endParaRPr lang="en-US" dirty="0" smtClean="0"/>
              </a:p>
              <a:p>
                <a:r>
                  <a:rPr lang="en-US" sz="1200" kern="1200" dirty="0" smtClean="0">
                    <a:solidFill>
                      <a:schemeClr val="tx1"/>
                    </a:solidFill>
                    <a:effectLst/>
                    <a:latin typeface="+mn-lt"/>
                    <a:ea typeface="+mn-ea"/>
                    <a:cs typeface="+mn-cs"/>
                  </a:rPr>
                  <a:t>From </a:t>
                </a:r>
                <a:r>
                  <a:rPr lang="en-US" sz="1200" kern="1200" dirty="0" err="1" smtClean="0">
                    <a:solidFill>
                      <a:schemeClr val="tx1"/>
                    </a:solidFill>
                    <a:effectLst/>
                    <a:latin typeface="+mn-lt"/>
                    <a:ea typeface="+mn-ea"/>
                    <a:cs typeface="+mn-cs"/>
                  </a:rPr>
                  <a:t>Blech’s</a:t>
                </a:r>
                <a:r>
                  <a:rPr lang="en-US" sz="1200" kern="1200" dirty="0" smtClean="0">
                    <a:solidFill>
                      <a:schemeClr val="tx1"/>
                    </a:solidFill>
                    <a:effectLst/>
                    <a:latin typeface="+mn-lt"/>
                    <a:ea typeface="+mn-ea"/>
                    <a:cs typeface="+mn-cs"/>
                  </a:rPr>
                  <a:t> equation (2), the stress within a segment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first order approximation of </a:t>
                </a:r>
                <a:r>
                  <a:rPr lang="en-US" sz="1200" i="0" kern="1200">
                    <a:solidFill>
                      <a:schemeClr val="tx1"/>
                    </a:solidFill>
                    <a:effectLst/>
                    <a:latin typeface="Cambria Math" panose="02040503050406030204" pitchFamily="18" charset="0"/>
                    <a:ea typeface="+mn-ea"/>
                    <a:cs typeface="+mn-cs"/>
                  </a:rPr>
                  <a:t>𝜎</a:t>
                </a:r>
                <a:r>
                  <a:rPr lang="en-US" sz="1200" kern="1200" dirty="0">
                    <a:solidFill>
                      <a:schemeClr val="tx1"/>
                    </a:solidFill>
                    <a:effectLst/>
                    <a:latin typeface="+mn-lt"/>
                    <a:ea typeface="+mn-ea"/>
                    <a:cs typeface="+mn-cs"/>
                  </a:rPr>
                  <a:t> depends linearly on the concentration of atomic lattice sites </a:t>
                </a:r>
                <a:r>
                  <a:rPr lang="en-US" sz="1200" i="0" kern="1200">
                    <a:solidFill>
                      <a:schemeClr val="tx1"/>
                    </a:solidFill>
                    <a:effectLst/>
                    <a:latin typeface="Cambria Math" panose="02040503050406030204" pitchFamily="18" charset="0"/>
                    <a:ea typeface="+mn-ea"/>
                    <a:cs typeface="+mn-cs"/>
                  </a:rPr>
                  <a:t>𝐶</a:t>
                </a:r>
                <a:r>
                  <a:rPr lang="en-US" sz="1200" kern="1200" dirty="0">
                    <a:solidFill>
                      <a:schemeClr val="tx1"/>
                    </a:solidFill>
                    <a:effectLst/>
                    <a:latin typeface="+mn-lt"/>
                    <a:ea typeface="+mn-ea"/>
                    <a:cs typeface="+mn-cs"/>
                  </a:rPr>
                  <a:t> by</a:t>
                </a:r>
                <a:endParaRPr lang="en-US" dirty="0"/>
              </a:p>
            </p:txBody>
          </p:sp>
        </mc:Fallback>
      </mc:AlternateContent>
      <p:sp>
        <p:nvSpPr>
          <p:cNvPr id="4" name="Slide Number Placeholder 3"/>
          <p:cNvSpPr>
            <a:spLocks noGrp="1"/>
          </p:cNvSpPr>
          <p:nvPr>
            <p:ph type="sldNum" sz="quarter" idx="10"/>
          </p:nvPr>
        </p:nvSpPr>
        <p:spPr/>
        <p:txBody>
          <a:bodyPr/>
          <a:lstStyle/>
          <a:p>
            <a:fld id="{E4D1A0D2-B5BC-4715-9AF4-C9C4FD36CF0F}" type="slidenum">
              <a:rPr lang="en-US" smtClean="0"/>
              <a:pPr/>
              <a:t>14</a:t>
            </a:fld>
            <a:endParaRPr lang="en-US"/>
          </a:p>
        </p:txBody>
      </p:sp>
    </p:spTree>
    <p:extLst>
      <p:ext uri="{BB962C8B-B14F-4D97-AF65-F5344CB8AC3E}">
        <p14:creationId xmlns:p14="http://schemas.microsoft.com/office/powerpoint/2010/main" val="410279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800" b="1" i="0" kern="1200" dirty="0" smtClean="0">
                    <a:solidFill>
                      <a:schemeClr val="tx1"/>
                    </a:solidFill>
                    <a:effectLst/>
                    <a:latin typeface="+mn-lt"/>
                    <a:ea typeface="+mn-ea"/>
                    <a:cs typeface="+mn-cs"/>
                  </a:rPr>
                  <a:t>RED BLUE &amp;&amp;&amp; area  &amp;&amp; </a:t>
                </a:r>
                <a:r>
                  <a:rPr lang="en-US" sz="1800" b="1" i="0" kern="1200" dirty="0" err="1" smtClean="0">
                    <a:solidFill>
                      <a:schemeClr val="tx1"/>
                    </a:solidFill>
                    <a:effectLst/>
                    <a:latin typeface="+mn-lt"/>
                    <a:ea typeface="+mn-ea"/>
                    <a:cs typeface="+mn-cs"/>
                  </a:rPr>
                  <a:t>deltaC</a:t>
                </a:r>
                <a:endParaRPr lang="en-US" sz="1800" b="1" i="0" kern="1200" dirty="0" smtClean="0">
                  <a:solidFill>
                    <a:schemeClr val="tx1"/>
                  </a:solidFill>
                  <a:effectLst/>
                  <a:latin typeface="+mn-lt"/>
                  <a:ea typeface="+mn-ea"/>
                  <a:cs typeface="+mn-cs"/>
                </a:endParaRPr>
              </a:p>
              <a:p>
                <a:r>
                  <a:rPr lang="en-US" sz="1800" b="1" i="0" kern="1200" dirty="0" smtClean="0">
                    <a:solidFill>
                      <a:schemeClr val="tx1"/>
                    </a:solidFill>
                    <a:effectLst/>
                    <a:latin typeface="+mn-lt"/>
                    <a:ea typeface="+mn-ea"/>
                    <a:cs typeface="+mn-cs"/>
                  </a:rPr>
                  <a:t>How</a:t>
                </a:r>
                <a:r>
                  <a:rPr lang="en-US" sz="1800" b="1" i="0" kern="1200" baseline="0" dirty="0" smtClean="0">
                    <a:solidFill>
                      <a:schemeClr val="tx1"/>
                    </a:solidFill>
                    <a:effectLst/>
                    <a:latin typeface="+mn-lt"/>
                    <a:ea typeface="+mn-ea"/>
                    <a:cs typeface="+mn-cs"/>
                  </a:rPr>
                  <a:t> to use: </a:t>
                </a:r>
                <a:r>
                  <a:rPr lang="en-US" sz="1800" b="1" i="0" kern="1200" dirty="0" smtClean="0">
                    <a:solidFill>
                      <a:schemeClr val="tx1"/>
                    </a:solidFill>
                    <a:effectLst/>
                    <a:latin typeface="+mn-lt"/>
                    <a:ea typeface="+mn-ea"/>
                    <a:cs typeface="+mn-cs"/>
                  </a:rPr>
                  <a:t>JL belch itself + new!!! </a:t>
                </a:r>
              </a:p>
              <a:p>
                <a:r>
                  <a:rPr lang="en-US" sz="1800" b="1" i="0" kern="1200" dirty="0" smtClean="0">
                    <a:solidFill>
                      <a:schemeClr val="tx1"/>
                    </a:solidFill>
                    <a:effectLst/>
                    <a:latin typeface="+mn-lt"/>
                    <a:ea typeface="+mn-ea"/>
                    <a:cs typeface="+mn-cs"/>
                  </a:rPr>
                  <a:t>Volume!</a:t>
                </a:r>
                <a:r>
                  <a:rPr lang="en-US" sz="1800" b="1" i="0" kern="1200" baseline="0" dirty="0" smtClean="0">
                    <a:solidFill>
                      <a:schemeClr val="tx1"/>
                    </a:solidFill>
                    <a:effectLst/>
                    <a:latin typeface="+mn-lt"/>
                    <a:ea typeface="+mn-ea"/>
                    <a:cs typeface="+mn-cs"/>
                  </a:rPr>
                  <a:t> Rectangular!</a:t>
                </a:r>
                <a:endParaRPr lang="en-US" sz="1800" b="1"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a:t>
                </a:r>
                <a:r>
                  <a:rPr lang="en-US" sz="1200" b="0" i="1" kern="1200" dirty="0" smtClean="0">
                    <a:solidFill>
                      <a:schemeClr val="tx1"/>
                    </a:solidFill>
                    <a:effectLst/>
                    <a:latin typeface="+mn-lt"/>
                    <a:ea typeface="+mn-ea"/>
                    <a:cs typeface="+mn-cs"/>
                  </a:rPr>
                  <a:t>bulk modulus</a:t>
                </a:r>
                <a:r>
                  <a:rPr lang="en-US" sz="1200" b="0" i="0" kern="1200" dirty="0" smtClean="0">
                    <a:solidFill>
                      <a:schemeClr val="tx1"/>
                    </a:solidFill>
                    <a:effectLst/>
                    <a:latin typeface="+mn-lt"/>
                    <a:ea typeface="+mn-ea"/>
                    <a:cs typeface="+mn-cs"/>
                  </a:rPr>
                  <a:t> ( or ) of a substance measures the substance's resistance to uniform compression.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model offers a systematic way of determining the actual </a:t>
                </a:r>
                <a14:m>
                  <m:oMath xmlns:m="http://schemas.openxmlformats.org/officeDocument/2006/math">
                    <m:sSub>
                      <m:sSubPr>
                        <m:ctrlPr>
                          <a:rPr lang="en-US" sz="1200" i="1" kern="1200">
                            <a:solidFill>
                              <a:schemeClr val="tx1"/>
                            </a:solidFill>
                            <a:effectLst/>
                            <a:latin typeface="Cambria Math"/>
                            <a:ea typeface="+mn-ea"/>
                            <a:cs typeface="+mn-cs"/>
                          </a:rPr>
                        </m:ctrlPr>
                      </m:sSubPr>
                      <m:e>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panose="02040503050406030204" pitchFamily="18" charset="0"/>
                                <a:ea typeface="+mn-ea"/>
                                <a:cs typeface="+mn-cs"/>
                              </a:rPr>
                              <m:t>𝑗𝐿</m:t>
                            </m:r>
                          </m:e>
                        </m:d>
                      </m:e>
                      <m:sub>
                        <m:r>
                          <a:rPr lang="en-US" sz="1200" i="1" kern="1200">
                            <a:solidFill>
                              <a:schemeClr val="tx1"/>
                            </a:solidFill>
                            <a:effectLst/>
                            <a:latin typeface="Cambria Math" panose="02040503050406030204" pitchFamily="18" charset="0"/>
                            <a:ea typeface="+mn-ea"/>
                            <a:cs typeface="+mn-cs"/>
                          </a:rPr>
                          <m:t>𝑒𝑓𝑓</m:t>
                        </m:r>
                      </m:sub>
                    </m:sSub>
                  </m:oMath>
                </a14:m>
                <a:r>
                  <a:rPr lang="en-US" sz="1200" kern="1200" dirty="0">
                    <a:solidFill>
                      <a:schemeClr val="tx1"/>
                    </a:solidFill>
                    <a:effectLst/>
                    <a:latin typeface="+mn-lt"/>
                    <a:ea typeface="+mn-ea"/>
                    <a:cs typeface="+mn-cs"/>
                  </a:rPr>
                  <a:t> and the actual stress distribution based on the atom conservation principle</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where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𝑐</m:t>
                    </m:r>
                  </m:oMath>
                </a14:m>
                <a:r>
                  <a:rPr lang="en-US" sz="1200" kern="1200" dirty="0">
                    <a:solidFill>
                      <a:schemeClr val="tx1"/>
                    </a:solidFill>
                    <a:effectLst/>
                    <a:latin typeface="+mn-lt"/>
                    <a:ea typeface="+mn-ea"/>
                    <a:cs typeface="+mn-cs"/>
                  </a:rPr>
                  <a:t> is the concentration of atoms along the net and </a:t>
                </a:r>
                <a14:m>
                  <m:oMath xmlns:m="http://schemas.openxmlformats.org/officeDocument/2006/math">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panose="02040503050406030204" pitchFamily="18" charset="0"/>
                            <a:ea typeface="+mn-ea"/>
                            <a:cs typeface="+mn-cs"/>
                          </a:rPr>
                          <m:t>𝑁</m:t>
                        </m:r>
                      </m:e>
                      <m:sub>
                        <m:r>
                          <a:rPr lang="en-US" sz="1200" i="1" kern="1200">
                            <a:solidFill>
                              <a:schemeClr val="tx1"/>
                            </a:solidFill>
                            <a:effectLst/>
                            <a:latin typeface="Cambria Math" panose="02040503050406030204" pitchFamily="18" charset="0"/>
                            <a:ea typeface="+mn-ea"/>
                            <a:cs typeface="+mn-cs"/>
                          </a:rPr>
                          <m:t>0</m:t>
                        </m:r>
                      </m:sub>
                    </m:sSub>
                  </m:oMath>
                </a14:m>
                <a:r>
                  <a:rPr lang="en-US" sz="1200" kern="1200" dirty="0">
                    <a:solidFill>
                      <a:schemeClr val="tx1"/>
                    </a:solidFill>
                    <a:effectLst/>
                    <a:latin typeface="+mn-lt"/>
                    <a:ea typeface="+mn-ea"/>
                    <a:cs typeface="+mn-cs"/>
                  </a:rPr>
                  <a:t> is the total number of atoms. The total number of atoms must be equal in the initial state and in the steady state. In other words, the number of atoms accumulated and depleted in different segments of the net is zero:</a:t>
                </a:r>
              </a:p>
              <a:p>
                <a:endParaRPr lang="en-US" dirty="0" smtClean="0"/>
              </a:p>
              <a:p>
                <a:r>
                  <a:rPr lang="en-US" sz="1200" kern="1200" dirty="0" smtClean="0">
                    <a:solidFill>
                      <a:schemeClr val="tx1"/>
                    </a:solidFill>
                    <a:effectLst/>
                    <a:latin typeface="+mn-lt"/>
                    <a:ea typeface="+mn-ea"/>
                    <a:cs typeface="+mn-cs"/>
                  </a:rPr>
                  <a:t>From </a:t>
                </a:r>
                <a:r>
                  <a:rPr lang="en-US" sz="1200" kern="1200" dirty="0" err="1" smtClean="0">
                    <a:solidFill>
                      <a:schemeClr val="tx1"/>
                    </a:solidFill>
                    <a:effectLst/>
                    <a:latin typeface="+mn-lt"/>
                    <a:ea typeface="+mn-ea"/>
                    <a:cs typeface="+mn-cs"/>
                  </a:rPr>
                  <a:t>Blech’s</a:t>
                </a:r>
                <a:r>
                  <a:rPr lang="en-US" sz="1200" kern="1200" dirty="0" smtClean="0">
                    <a:solidFill>
                      <a:schemeClr val="tx1"/>
                    </a:solidFill>
                    <a:effectLst/>
                    <a:latin typeface="+mn-lt"/>
                    <a:ea typeface="+mn-ea"/>
                    <a:cs typeface="+mn-cs"/>
                  </a:rPr>
                  <a:t> equation (2), the stress within a segment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first order approximation of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𝜎</m:t>
                    </m:r>
                  </m:oMath>
                </a14:m>
                <a:r>
                  <a:rPr lang="en-US" sz="1200" kern="1200" dirty="0">
                    <a:solidFill>
                      <a:schemeClr val="tx1"/>
                    </a:solidFill>
                    <a:effectLst/>
                    <a:latin typeface="+mn-lt"/>
                    <a:ea typeface="+mn-ea"/>
                    <a:cs typeface="+mn-cs"/>
                  </a:rPr>
                  <a:t> depends linearly on the concentration of atomic lattice sites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𝐶</m:t>
                    </m:r>
                  </m:oMath>
                </a14:m>
                <a:endParaRPr lang="en-US" dirty="0"/>
              </a:p>
            </p:txBody>
          </p:sp>
        </mc:Choice>
        <mc:Fallback xmlns="">
          <p:sp>
            <p:nvSpPr>
              <p:cNvPr id="3" name="Notes Placeholder 2"/>
              <p:cNvSpPr>
                <a:spLocks noGrp="1"/>
              </p:cNvSpPr>
              <p:nvPr>
                <p:ph type="body" idx="1"/>
              </p:nvPr>
            </p:nvSpPr>
            <p:spPr/>
            <p:txBody>
              <a:bodyPr/>
              <a:lstStyle/>
              <a:p>
                <a:r>
                  <a:rPr lang="en-US" sz="1800" b="1" i="0" kern="1200" dirty="0" smtClean="0">
                    <a:solidFill>
                      <a:schemeClr val="tx1"/>
                    </a:solidFill>
                    <a:effectLst/>
                    <a:latin typeface="+mn-lt"/>
                    <a:ea typeface="+mn-ea"/>
                    <a:cs typeface="+mn-cs"/>
                  </a:rPr>
                  <a:t>RED BLUE &amp;&amp;&amp; area  &amp;&amp; </a:t>
                </a:r>
                <a:r>
                  <a:rPr lang="en-US" sz="1800" b="1" i="0" kern="1200" dirty="0" err="1" smtClean="0">
                    <a:solidFill>
                      <a:schemeClr val="tx1"/>
                    </a:solidFill>
                    <a:effectLst/>
                    <a:latin typeface="+mn-lt"/>
                    <a:ea typeface="+mn-ea"/>
                    <a:cs typeface="+mn-cs"/>
                  </a:rPr>
                  <a:t>deltaC</a:t>
                </a:r>
                <a:endParaRPr lang="en-US" sz="1800" b="1" i="0" kern="1200" dirty="0" smtClean="0">
                  <a:solidFill>
                    <a:schemeClr val="tx1"/>
                  </a:solidFill>
                  <a:effectLst/>
                  <a:latin typeface="+mn-lt"/>
                  <a:ea typeface="+mn-ea"/>
                  <a:cs typeface="+mn-cs"/>
                </a:endParaRPr>
              </a:p>
              <a:p>
                <a:r>
                  <a:rPr lang="en-US" sz="1800" b="1" i="0" kern="1200" dirty="0" smtClean="0">
                    <a:solidFill>
                      <a:schemeClr val="tx1"/>
                    </a:solidFill>
                    <a:effectLst/>
                    <a:latin typeface="+mn-lt"/>
                    <a:ea typeface="+mn-ea"/>
                    <a:cs typeface="+mn-cs"/>
                  </a:rPr>
                  <a:t>How</a:t>
                </a:r>
                <a:r>
                  <a:rPr lang="en-US" sz="1800" b="1" i="0" kern="1200" baseline="0" dirty="0" smtClean="0">
                    <a:solidFill>
                      <a:schemeClr val="tx1"/>
                    </a:solidFill>
                    <a:effectLst/>
                    <a:latin typeface="+mn-lt"/>
                    <a:ea typeface="+mn-ea"/>
                    <a:cs typeface="+mn-cs"/>
                  </a:rPr>
                  <a:t> to use: </a:t>
                </a:r>
                <a:r>
                  <a:rPr lang="en-US" sz="1800" b="1" i="0" kern="1200" dirty="0" smtClean="0">
                    <a:solidFill>
                      <a:schemeClr val="tx1"/>
                    </a:solidFill>
                    <a:effectLst/>
                    <a:latin typeface="+mn-lt"/>
                    <a:ea typeface="+mn-ea"/>
                    <a:cs typeface="+mn-cs"/>
                  </a:rPr>
                  <a:t>JL belch itself + new!!! </a:t>
                </a:r>
              </a:p>
              <a:p>
                <a:r>
                  <a:rPr lang="en-US" sz="1800" b="1" i="0" kern="1200" dirty="0" smtClean="0">
                    <a:solidFill>
                      <a:schemeClr val="tx1"/>
                    </a:solidFill>
                    <a:effectLst/>
                    <a:latin typeface="+mn-lt"/>
                    <a:ea typeface="+mn-ea"/>
                    <a:cs typeface="+mn-cs"/>
                  </a:rPr>
                  <a:t>Volume!</a:t>
                </a:r>
                <a:r>
                  <a:rPr lang="en-US" sz="1800" b="1" i="0" kern="1200" baseline="0" dirty="0" smtClean="0">
                    <a:solidFill>
                      <a:schemeClr val="tx1"/>
                    </a:solidFill>
                    <a:effectLst/>
                    <a:latin typeface="+mn-lt"/>
                    <a:ea typeface="+mn-ea"/>
                    <a:cs typeface="+mn-cs"/>
                  </a:rPr>
                  <a:t> Rectangular!</a:t>
                </a:r>
                <a:endParaRPr lang="en-US" sz="1800" b="1"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a:t>
                </a:r>
                <a:r>
                  <a:rPr lang="en-US" sz="1200" b="0" i="1" kern="1200" dirty="0" smtClean="0">
                    <a:solidFill>
                      <a:schemeClr val="tx1"/>
                    </a:solidFill>
                    <a:effectLst/>
                    <a:latin typeface="+mn-lt"/>
                    <a:ea typeface="+mn-ea"/>
                    <a:cs typeface="+mn-cs"/>
                  </a:rPr>
                  <a:t>bulk modulus</a:t>
                </a:r>
                <a:r>
                  <a:rPr lang="en-US" sz="1200" b="0" i="0" kern="1200" dirty="0" smtClean="0">
                    <a:solidFill>
                      <a:schemeClr val="tx1"/>
                    </a:solidFill>
                    <a:effectLst/>
                    <a:latin typeface="+mn-lt"/>
                    <a:ea typeface="+mn-ea"/>
                    <a:cs typeface="+mn-cs"/>
                  </a:rPr>
                  <a:t> ( or ) of a substance measures the substance's resistance to uniform compression.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model offers a systematic way of determining the actual </a:t>
                </a:r>
                <a:r>
                  <a:rPr lang="en-US" sz="1200" i="0" kern="1200">
                    <a:solidFill>
                      <a:schemeClr val="tx1"/>
                    </a:solidFill>
                    <a:effectLst/>
                    <a:latin typeface="Cambria Math" panose="02040503050406030204" pitchFamily="18" charset="0"/>
                    <a:ea typeface="+mn-ea"/>
                    <a:cs typeface="+mn-cs"/>
                  </a:rPr>
                  <a:t>(𝑗𝐿)_𝑒𝑓𝑓</a:t>
                </a:r>
                <a:r>
                  <a:rPr lang="en-US" sz="1200" kern="1200" dirty="0">
                    <a:solidFill>
                      <a:schemeClr val="tx1"/>
                    </a:solidFill>
                    <a:effectLst/>
                    <a:latin typeface="+mn-lt"/>
                    <a:ea typeface="+mn-ea"/>
                    <a:cs typeface="+mn-cs"/>
                  </a:rPr>
                  <a:t> and the actual stress distribution based on the atom conservation principle</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where </a:t>
                </a:r>
                <a:r>
                  <a:rPr lang="en-US" sz="1200" i="0" kern="1200">
                    <a:solidFill>
                      <a:schemeClr val="tx1"/>
                    </a:solidFill>
                    <a:effectLst/>
                    <a:latin typeface="Cambria Math" panose="02040503050406030204" pitchFamily="18" charset="0"/>
                    <a:ea typeface="+mn-ea"/>
                    <a:cs typeface="+mn-cs"/>
                  </a:rPr>
                  <a:t>𝑐</a:t>
                </a:r>
                <a:r>
                  <a:rPr lang="en-US" sz="1200" kern="1200" dirty="0">
                    <a:solidFill>
                      <a:schemeClr val="tx1"/>
                    </a:solidFill>
                    <a:effectLst/>
                    <a:latin typeface="+mn-lt"/>
                    <a:ea typeface="+mn-ea"/>
                    <a:cs typeface="+mn-cs"/>
                  </a:rPr>
                  <a:t> is the concentration of atoms along the net and </a:t>
                </a:r>
                <a:r>
                  <a:rPr lang="en-US" sz="1200" i="0" kern="1200">
                    <a:solidFill>
                      <a:schemeClr val="tx1"/>
                    </a:solidFill>
                    <a:effectLst/>
                    <a:latin typeface="Cambria Math" panose="02040503050406030204" pitchFamily="18" charset="0"/>
                    <a:ea typeface="+mn-ea"/>
                    <a:cs typeface="+mn-cs"/>
                  </a:rPr>
                  <a:t>𝑁_0</a:t>
                </a:r>
                <a:r>
                  <a:rPr lang="en-US" sz="1200" kern="1200" dirty="0">
                    <a:solidFill>
                      <a:schemeClr val="tx1"/>
                    </a:solidFill>
                    <a:effectLst/>
                    <a:latin typeface="+mn-lt"/>
                    <a:ea typeface="+mn-ea"/>
                    <a:cs typeface="+mn-cs"/>
                  </a:rPr>
                  <a:t> is the total number of atoms. The total number of atoms must be equal in the initial state and in the steady state. In other words, the number of atoms accumulated and depleted in different segments of the net is zero:</a:t>
                </a:r>
              </a:p>
              <a:p>
                <a:endParaRPr lang="en-US" dirty="0" smtClean="0"/>
              </a:p>
              <a:p>
                <a:r>
                  <a:rPr lang="en-US" sz="1200" kern="1200" dirty="0" smtClean="0">
                    <a:solidFill>
                      <a:schemeClr val="tx1"/>
                    </a:solidFill>
                    <a:effectLst/>
                    <a:latin typeface="+mn-lt"/>
                    <a:ea typeface="+mn-ea"/>
                    <a:cs typeface="+mn-cs"/>
                  </a:rPr>
                  <a:t>From </a:t>
                </a:r>
                <a:r>
                  <a:rPr lang="en-US" sz="1200" kern="1200" dirty="0" err="1" smtClean="0">
                    <a:solidFill>
                      <a:schemeClr val="tx1"/>
                    </a:solidFill>
                    <a:effectLst/>
                    <a:latin typeface="+mn-lt"/>
                    <a:ea typeface="+mn-ea"/>
                    <a:cs typeface="+mn-cs"/>
                  </a:rPr>
                  <a:t>Blech’s</a:t>
                </a:r>
                <a:r>
                  <a:rPr lang="en-US" sz="1200" kern="1200" dirty="0" smtClean="0">
                    <a:solidFill>
                      <a:schemeClr val="tx1"/>
                    </a:solidFill>
                    <a:effectLst/>
                    <a:latin typeface="+mn-lt"/>
                    <a:ea typeface="+mn-ea"/>
                    <a:cs typeface="+mn-cs"/>
                  </a:rPr>
                  <a:t> equation (2), the stress within a segment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first order approximation of </a:t>
                </a:r>
                <a:r>
                  <a:rPr lang="en-US" sz="1200" i="0" kern="1200">
                    <a:solidFill>
                      <a:schemeClr val="tx1"/>
                    </a:solidFill>
                    <a:effectLst/>
                    <a:latin typeface="Cambria Math" panose="02040503050406030204" pitchFamily="18" charset="0"/>
                    <a:ea typeface="+mn-ea"/>
                    <a:cs typeface="+mn-cs"/>
                  </a:rPr>
                  <a:t>𝜎</a:t>
                </a:r>
                <a:r>
                  <a:rPr lang="en-US" sz="1200" kern="1200" dirty="0">
                    <a:solidFill>
                      <a:schemeClr val="tx1"/>
                    </a:solidFill>
                    <a:effectLst/>
                    <a:latin typeface="+mn-lt"/>
                    <a:ea typeface="+mn-ea"/>
                    <a:cs typeface="+mn-cs"/>
                  </a:rPr>
                  <a:t> depends linearly on the concentration of atomic lattice sites </a:t>
                </a:r>
                <a:r>
                  <a:rPr lang="en-US" sz="1200" i="0" kern="1200">
                    <a:solidFill>
                      <a:schemeClr val="tx1"/>
                    </a:solidFill>
                    <a:effectLst/>
                    <a:latin typeface="Cambria Math" panose="02040503050406030204" pitchFamily="18" charset="0"/>
                    <a:ea typeface="+mn-ea"/>
                    <a:cs typeface="+mn-cs"/>
                  </a:rPr>
                  <a:t>𝐶</a:t>
                </a:r>
                <a:r>
                  <a:rPr lang="en-US" sz="1200" kern="1200" dirty="0">
                    <a:solidFill>
                      <a:schemeClr val="tx1"/>
                    </a:solidFill>
                    <a:effectLst/>
                    <a:latin typeface="+mn-lt"/>
                    <a:ea typeface="+mn-ea"/>
                    <a:cs typeface="+mn-cs"/>
                  </a:rPr>
                  <a:t> by</a:t>
                </a:r>
                <a:endParaRPr lang="en-US" dirty="0"/>
              </a:p>
            </p:txBody>
          </p:sp>
        </mc:Fallback>
      </mc:AlternateContent>
      <p:sp>
        <p:nvSpPr>
          <p:cNvPr id="4" name="Slide Number Placeholder 3"/>
          <p:cNvSpPr>
            <a:spLocks noGrp="1"/>
          </p:cNvSpPr>
          <p:nvPr>
            <p:ph type="sldNum" sz="quarter" idx="10"/>
          </p:nvPr>
        </p:nvSpPr>
        <p:spPr/>
        <p:txBody>
          <a:bodyPr/>
          <a:lstStyle/>
          <a:p>
            <a:fld id="{E4D1A0D2-B5BC-4715-9AF4-C9C4FD36CF0F}" type="slidenum">
              <a:rPr lang="en-US" smtClean="0"/>
              <a:pPr/>
              <a:t>15</a:t>
            </a:fld>
            <a:endParaRPr lang="en-US"/>
          </a:p>
        </p:txBody>
      </p:sp>
    </p:spTree>
    <p:extLst>
      <p:ext uri="{BB962C8B-B14F-4D97-AF65-F5344CB8AC3E}">
        <p14:creationId xmlns:p14="http://schemas.microsoft.com/office/powerpoint/2010/main" val="114728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800" b="1" i="0" kern="1200" dirty="0" smtClean="0">
                    <a:solidFill>
                      <a:schemeClr val="tx1"/>
                    </a:solidFill>
                    <a:effectLst/>
                    <a:latin typeface="+mn-lt"/>
                    <a:ea typeface="+mn-ea"/>
                    <a:cs typeface="+mn-cs"/>
                  </a:rPr>
                  <a:t>RED BLUE &amp;&amp;&amp; area  &amp;&amp; </a:t>
                </a:r>
                <a:r>
                  <a:rPr lang="en-US" sz="1800" b="1" i="0" kern="1200" dirty="0" err="1" smtClean="0">
                    <a:solidFill>
                      <a:schemeClr val="tx1"/>
                    </a:solidFill>
                    <a:effectLst/>
                    <a:latin typeface="+mn-lt"/>
                    <a:ea typeface="+mn-ea"/>
                    <a:cs typeface="+mn-cs"/>
                  </a:rPr>
                  <a:t>deltaC</a:t>
                </a:r>
                <a:endParaRPr lang="en-US" sz="1800" b="1" i="0" kern="1200" dirty="0" smtClean="0">
                  <a:solidFill>
                    <a:schemeClr val="tx1"/>
                  </a:solidFill>
                  <a:effectLst/>
                  <a:latin typeface="+mn-lt"/>
                  <a:ea typeface="+mn-ea"/>
                  <a:cs typeface="+mn-cs"/>
                </a:endParaRPr>
              </a:p>
              <a:p>
                <a:r>
                  <a:rPr lang="en-US" sz="1800" b="1" i="0" kern="1200" dirty="0" smtClean="0">
                    <a:solidFill>
                      <a:schemeClr val="tx1"/>
                    </a:solidFill>
                    <a:effectLst/>
                    <a:latin typeface="+mn-lt"/>
                    <a:ea typeface="+mn-ea"/>
                    <a:cs typeface="+mn-cs"/>
                  </a:rPr>
                  <a:t>How</a:t>
                </a:r>
                <a:r>
                  <a:rPr lang="en-US" sz="1800" b="1" i="0" kern="1200" baseline="0" dirty="0" smtClean="0">
                    <a:solidFill>
                      <a:schemeClr val="tx1"/>
                    </a:solidFill>
                    <a:effectLst/>
                    <a:latin typeface="+mn-lt"/>
                    <a:ea typeface="+mn-ea"/>
                    <a:cs typeface="+mn-cs"/>
                  </a:rPr>
                  <a:t> to use: </a:t>
                </a:r>
                <a:r>
                  <a:rPr lang="en-US" sz="1800" b="1" i="0" kern="1200" dirty="0" smtClean="0">
                    <a:solidFill>
                      <a:schemeClr val="tx1"/>
                    </a:solidFill>
                    <a:effectLst/>
                    <a:latin typeface="+mn-lt"/>
                    <a:ea typeface="+mn-ea"/>
                    <a:cs typeface="+mn-cs"/>
                  </a:rPr>
                  <a:t>JL belch itself + new!!! </a:t>
                </a:r>
              </a:p>
              <a:p>
                <a:r>
                  <a:rPr lang="en-US" sz="1800" b="1" i="0" kern="1200" dirty="0" smtClean="0">
                    <a:solidFill>
                      <a:schemeClr val="tx1"/>
                    </a:solidFill>
                    <a:effectLst/>
                    <a:latin typeface="+mn-lt"/>
                    <a:ea typeface="+mn-ea"/>
                    <a:cs typeface="+mn-cs"/>
                  </a:rPr>
                  <a:t>Volume!</a:t>
                </a:r>
                <a:r>
                  <a:rPr lang="en-US" sz="1800" b="1" i="0" kern="1200" baseline="0" dirty="0" smtClean="0">
                    <a:solidFill>
                      <a:schemeClr val="tx1"/>
                    </a:solidFill>
                    <a:effectLst/>
                    <a:latin typeface="+mn-lt"/>
                    <a:ea typeface="+mn-ea"/>
                    <a:cs typeface="+mn-cs"/>
                  </a:rPr>
                  <a:t> Rectangular!</a:t>
                </a:r>
                <a:endParaRPr lang="en-US" sz="1800" b="1"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a:t>
                </a:r>
                <a:r>
                  <a:rPr lang="en-US" sz="1200" b="0" i="1" kern="1200" dirty="0" smtClean="0">
                    <a:solidFill>
                      <a:schemeClr val="tx1"/>
                    </a:solidFill>
                    <a:effectLst/>
                    <a:latin typeface="+mn-lt"/>
                    <a:ea typeface="+mn-ea"/>
                    <a:cs typeface="+mn-cs"/>
                  </a:rPr>
                  <a:t>bulk modulus</a:t>
                </a:r>
                <a:r>
                  <a:rPr lang="en-US" sz="1200" b="0" i="0" kern="1200" dirty="0" smtClean="0">
                    <a:solidFill>
                      <a:schemeClr val="tx1"/>
                    </a:solidFill>
                    <a:effectLst/>
                    <a:latin typeface="+mn-lt"/>
                    <a:ea typeface="+mn-ea"/>
                    <a:cs typeface="+mn-cs"/>
                  </a:rPr>
                  <a:t> ( or ) of a substance measures the substance's resistance to uniform compression.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model offers a systematic way of determining the actual </a:t>
                </a:r>
                <a14:m>
                  <m:oMath xmlns:m="http://schemas.openxmlformats.org/officeDocument/2006/math">
                    <m:sSub>
                      <m:sSubPr>
                        <m:ctrlPr>
                          <a:rPr lang="en-US" sz="1200" i="1" kern="1200">
                            <a:solidFill>
                              <a:schemeClr val="tx1"/>
                            </a:solidFill>
                            <a:effectLst/>
                            <a:latin typeface="Cambria Math"/>
                            <a:ea typeface="+mn-ea"/>
                            <a:cs typeface="+mn-cs"/>
                          </a:rPr>
                        </m:ctrlPr>
                      </m:sSubPr>
                      <m:e>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panose="02040503050406030204" pitchFamily="18" charset="0"/>
                                <a:ea typeface="+mn-ea"/>
                                <a:cs typeface="+mn-cs"/>
                              </a:rPr>
                              <m:t>𝑗𝐿</m:t>
                            </m:r>
                          </m:e>
                        </m:d>
                      </m:e>
                      <m:sub>
                        <m:r>
                          <a:rPr lang="en-US" sz="1200" i="1" kern="1200">
                            <a:solidFill>
                              <a:schemeClr val="tx1"/>
                            </a:solidFill>
                            <a:effectLst/>
                            <a:latin typeface="Cambria Math" panose="02040503050406030204" pitchFamily="18" charset="0"/>
                            <a:ea typeface="+mn-ea"/>
                            <a:cs typeface="+mn-cs"/>
                          </a:rPr>
                          <m:t>𝑒𝑓𝑓</m:t>
                        </m:r>
                      </m:sub>
                    </m:sSub>
                  </m:oMath>
                </a14:m>
                <a:r>
                  <a:rPr lang="en-US" sz="1200" kern="1200" dirty="0">
                    <a:solidFill>
                      <a:schemeClr val="tx1"/>
                    </a:solidFill>
                    <a:effectLst/>
                    <a:latin typeface="+mn-lt"/>
                    <a:ea typeface="+mn-ea"/>
                    <a:cs typeface="+mn-cs"/>
                  </a:rPr>
                  <a:t> and the actual stress distribution based on the atom conservation principle</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where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𝑐</m:t>
                    </m:r>
                  </m:oMath>
                </a14:m>
                <a:r>
                  <a:rPr lang="en-US" sz="1200" kern="1200" dirty="0">
                    <a:solidFill>
                      <a:schemeClr val="tx1"/>
                    </a:solidFill>
                    <a:effectLst/>
                    <a:latin typeface="+mn-lt"/>
                    <a:ea typeface="+mn-ea"/>
                    <a:cs typeface="+mn-cs"/>
                  </a:rPr>
                  <a:t> is the concentration of atoms along the net and </a:t>
                </a:r>
                <a14:m>
                  <m:oMath xmlns:m="http://schemas.openxmlformats.org/officeDocument/2006/math">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panose="02040503050406030204" pitchFamily="18" charset="0"/>
                            <a:ea typeface="+mn-ea"/>
                            <a:cs typeface="+mn-cs"/>
                          </a:rPr>
                          <m:t>𝑁</m:t>
                        </m:r>
                      </m:e>
                      <m:sub>
                        <m:r>
                          <a:rPr lang="en-US" sz="1200" i="1" kern="1200">
                            <a:solidFill>
                              <a:schemeClr val="tx1"/>
                            </a:solidFill>
                            <a:effectLst/>
                            <a:latin typeface="Cambria Math" panose="02040503050406030204" pitchFamily="18" charset="0"/>
                            <a:ea typeface="+mn-ea"/>
                            <a:cs typeface="+mn-cs"/>
                          </a:rPr>
                          <m:t>0</m:t>
                        </m:r>
                      </m:sub>
                    </m:sSub>
                  </m:oMath>
                </a14:m>
                <a:r>
                  <a:rPr lang="en-US" sz="1200" kern="1200" dirty="0">
                    <a:solidFill>
                      <a:schemeClr val="tx1"/>
                    </a:solidFill>
                    <a:effectLst/>
                    <a:latin typeface="+mn-lt"/>
                    <a:ea typeface="+mn-ea"/>
                    <a:cs typeface="+mn-cs"/>
                  </a:rPr>
                  <a:t> is the total number of atoms. The total number of atoms must be equal in the initial state and in the steady state. In other words, the number of atoms accumulated and depleted in different segments of the net is zero:</a:t>
                </a:r>
              </a:p>
              <a:p>
                <a:endParaRPr lang="en-US" dirty="0" smtClean="0"/>
              </a:p>
              <a:p>
                <a:r>
                  <a:rPr lang="en-US" sz="1200" kern="1200" dirty="0" smtClean="0">
                    <a:solidFill>
                      <a:schemeClr val="tx1"/>
                    </a:solidFill>
                    <a:effectLst/>
                    <a:latin typeface="+mn-lt"/>
                    <a:ea typeface="+mn-ea"/>
                    <a:cs typeface="+mn-cs"/>
                  </a:rPr>
                  <a:t>From </a:t>
                </a:r>
                <a:r>
                  <a:rPr lang="en-US" sz="1200" kern="1200" dirty="0" err="1" smtClean="0">
                    <a:solidFill>
                      <a:schemeClr val="tx1"/>
                    </a:solidFill>
                    <a:effectLst/>
                    <a:latin typeface="+mn-lt"/>
                    <a:ea typeface="+mn-ea"/>
                    <a:cs typeface="+mn-cs"/>
                  </a:rPr>
                  <a:t>Blech’s</a:t>
                </a:r>
                <a:r>
                  <a:rPr lang="en-US" sz="1200" kern="1200" dirty="0" smtClean="0">
                    <a:solidFill>
                      <a:schemeClr val="tx1"/>
                    </a:solidFill>
                    <a:effectLst/>
                    <a:latin typeface="+mn-lt"/>
                    <a:ea typeface="+mn-ea"/>
                    <a:cs typeface="+mn-cs"/>
                  </a:rPr>
                  <a:t> equation (2), the stress within a segment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first order approximation of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𝜎</m:t>
                    </m:r>
                  </m:oMath>
                </a14:m>
                <a:r>
                  <a:rPr lang="en-US" sz="1200" kern="1200" dirty="0">
                    <a:solidFill>
                      <a:schemeClr val="tx1"/>
                    </a:solidFill>
                    <a:effectLst/>
                    <a:latin typeface="+mn-lt"/>
                    <a:ea typeface="+mn-ea"/>
                    <a:cs typeface="+mn-cs"/>
                  </a:rPr>
                  <a:t> depends linearly on the concentration of atomic lattice sites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𝐶</m:t>
                    </m:r>
                  </m:oMath>
                </a14:m>
                <a:endParaRPr lang="en-US" dirty="0"/>
              </a:p>
            </p:txBody>
          </p:sp>
        </mc:Choice>
        <mc:Fallback xmlns="">
          <p:sp>
            <p:nvSpPr>
              <p:cNvPr id="3" name="Notes Placeholder 2"/>
              <p:cNvSpPr>
                <a:spLocks noGrp="1"/>
              </p:cNvSpPr>
              <p:nvPr>
                <p:ph type="body" idx="1"/>
              </p:nvPr>
            </p:nvSpPr>
            <p:spPr/>
            <p:txBody>
              <a:bodyPr/>
              <a:lstStyle/>
              <a:p>
                <a:r>
                  <a:rPr lang="en-US" sz="1800" b="1" i="0" kern="1200" dirty="0" smtClean="0">
                    <a:solidFill>
                      <a:schemeClr val="tx1"/>
                    </a:solidFill>
                    <a:effectLst/>
                    <a:latin typeface="+mn-lt"/>
                    <a:ea typeface="+mn-ea"/>
                    <a:cs typeface="+mn-cs"/>
                  </a:rPr>
                  <a:t>RED BLUE &amp;&amp;&amp; area  &amp;&amp; </a:t>
                </a:r>
                <a:r>
                  <a:rPr lang="en-US" sz="1800" b="1" i="0" kern="1200" dirty="0" err="1" smtClean="0">
                    <a:solidFill>
                      <a:schemeClr val="tx1"/>
                    </a:solidFill>
                    <a:effectLst/>
                    <a:latin typeface="+mn-lt"/>
                    <a:ea typeface="+mn-ea"/>
                    <a:cs typeface="+mn-cs"/>
                  </a:rPr>
                  <a:t>deltaC</a:t>
                </a:r>
                <a:endParaRPr lang="en-US" sz="1800" b="1" i="0" kern="1200" dirty="0" smtClean="0">
                  <a:solidFill>
                    <a:schemeClr val="tx1"/>
                  </a:solidFill>
                  <a:effectLst/>
                  <a:latin typeface="+mn-lt"/>
                  <a:ea typeface="+mn-ea"/>
                  <a:cs typeface="+mn-cs"/>
                </a:endParaRPr>
              </a:p>
              <a:p>
                <a:r>
                  <a:rPr lang="en-US" sz="1800" b="1" i="0" kern="1200" dirty="0" smtClean="0">
                    <a:solidFill>
                      <a:schemeClr val="tx1"/>
                    </a:solidFill>
                    <a:effectLst/>
                    <a:latin typeface="+mn-lt"/>
                    <a:ea typeface="+mn-ea"/>
                    <a:cs typeface="+mn-cs"/>
                  </a:rPr>
                  <a:t>How</a:t>
                </a:r>
                <a:r>
                  <a:rPr lang="en-US" sz="1800" b="1" i="0" kern="1200" baseline="0" dirty="0" smtClean="0">
                    <a:solidFill>
                      <a:schemeClr val="tx1"/>
                    </a:solidFill>
                    <a:effectLst/>
                    <a:latin typeface="+mn-lt"/>
                    <a:ea typeface="+mn-ea"/>
                    <a:cs typeface="+mn-cs"/>
                  </a:rPr>
                  <a:t> to use: </a:t>
                </a:r>
                <a:r>
                  <a:rPr lang="en-US" sz="1800" b="1" i="0" kern="1200" dirty="0" smtClean="0">
                    <a:solidFill>
                      <a:schemeClr val="tx1"/>
                    </a:solidFill>
                    <a:effectLst/>
                    <a:latin typeface="+mn-lt"/>
                    <a:ea typeface="+mn-ea"/>
                    <a:cs typeface="+mn-cs"/>
                  </a:rPr>
                  <a:t>JL belch itself + new!!! </a:t>
                </a:r>
              </a:p>
              <a:p>
                <a:r>
                  <a:rPr lang="en-US" sz="1800" b="1" i="0" kern="1200" dirty="0" smtClean="0">
                    <a:solidFill>
                      <a:schemeClr val="tx1"/>
                    </a:solidFill>
                    <a:effectLst/>
                    <a:latin typeface="+mn-lt"/>
                    <a:ea typeface="+mn-ea"/>
                    <a:cs typeface="+mn-cs"/>
                  </a:rPr>
                  <a:t>Volume!</a:t>
                </a:r>
                <a:r>
                  <a:rPr lang="en-US" sz="1800" b="1" i="0" kern="1200" baseline="0" dirty="0" smtClean="0">
                    <a:solidFill>
                      <a:schemeClr val="tx1"/>
                    </a:solidFill>
                    <a:effectLst/>
                    <a:latin typeface="+mn-lt"/>
                    <a:ea typeface="+mn-ea"/>
                    <a:cs typeface="+mn-cs"/>
                  </a:rPr>
                  <a:t> Rectangular!</a:t>
                </a:r>
                <a:endParaRPr lang="en-US" sz="1800" b="1"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a:t>
                </a:r>
                <a:r>
                  <a:rPr lang="en-US" sz="1200" b="0" i="1" kern="1200" dirty="0" smtClean="0">
                    <a:solidFill>
                      <a:schemeClr val="tx1"/>
                    </a:solidFill>
                    <a:effectLst/>
                    <a:latin typeface="+mn-lt"/>
                    <a:ea typeface="+mn-ea"/>
                    <a:cs typeface="+mn-cs"/>
                  </a:rPr>
                  <a:t>bulk modulus</a:t>
                </a:r>
                <a:r>
                  <a:rPr lang="en-US" sz="1200" b="0" i="0" kern="1200" dirty="0" smtClean="0">
                    <a:solidFill>
                      <a:schemeClr val="tx1"/>
                    </a:solidFill>
                    <a:effectLst/>
                    <a:latin typeface="+mn-lt"/>
                    <a:ea typeface="+mn-ea"/>
                    <a:cs typeface="+mn-cs"/>
                  </a:rPr>
                  <a:t> ( or ) of a substance measures the substance's resistance to uniform compression.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model offers a systematic way of determining the actual </a:t>
                </a:r>
                <a:r>
                  <a:rPr lang="en-US" sz="1200" i="0" kern="1200">
                    <a:solidFill>
                      <a:schemeClr val="tx1"/>
                    </a:solidFill>
                    <a:effectLst/>
                    <a:latin typeface="Cambria Math" panose="02040503050406030204" pitchFamily="18" charset="0"/>
                    <a:ea typeface="+mn-ea"/>
                    <a:cs typeface="+mn-cs"/>
                  </a:rPr>
                  <a:t>(𝑗𝐿)_𝑒𝑓𝑓</a:t>
                </a:r>
                <a:r>
                  <a:rPr lang="en-US" sz="1200" kern="1200" dirty="0">
                    <a:solidFill>
                      <a:schemeClr val="tx1"/>
                    </a:solidFill>
                    <a:effectLst/>
                    <a:latin typeface="+mn-lt"/>
                    <a:ea typeface="+mn-ea"/>
                    <a:cs typeface="+mn-cs"/>
                  </a:rPr>
                  <a:t> and the actual stress distribution based on the atom conservation principle</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where </a:t>
                </a:r>
                <a:r>
                  <a:rPr lang="en-US" sz="1200" i="0" kern="1200">
                    <a:solidFill>
                      <a:schemeClr val="tx1"/>
                    </a:solidFill>
                    <a:effectLst/>
                    <a:latin typeface="Cambria Math" panose="02040503050406030204" pitchFamily="18" charset="0"/>
                    <a:ea typeface="+mn-ea"/>
                    <a:cs typeface="+mn-cs"/>
                  </a:rPr>
                  <a:t>𝑐</a:t>
                </a:r>
                <a:r>
                  <a:rPr lang="en-US" sz="1200" kern="1200" dirty="0">
                    <a:solidFill>
                      <a:schemeClr val="tx1"/>
                    </a:solidFill>
                    <a:effectLst/>
                    <a:latin typeface="+mn-lt"/>
                    <a:ea typeface="+mn-ea"/>
                    <a:cs typeface="+mn-cs"/>
                  </a:rPr>
                  <a:t> is the concentration of atoms along the net and </a:t>
                </a:r>
                <a:r>
                  <a:rPr lang="en-US" sz="1200" i="0" kern="1200">
                    <a:solidFill>
                      <a:schemeClr val="tx1"/>
                    </a:solidFill>
                    <a:effectLst/>
                    <a:latin typeface="Cambria Math" panose="02040503050406030204" pitchFamily="18" charset="0"/>
                    <a:ea typeface="+mn-ea"/>
                    <a:cs typeface="+mn-cs"/>
                  </a:rPr>
                  <a:t>𝑁_0</a:t>
                </a:r>
                <a:r>
                  <a:rPr lang="en-US" sz="1200" kern="1200" dirty="0">
                    <a:solidFill>
                      <a:schemeClr val="tx1"/>
                    </a:solidFill>
                    <a:effectLst/>
                    <a:latin typeface="+mn-lt"/>
                    <a:ea typeface="+mn-ea"/>
                    <a:cs typeface="+mn-cs"/>
                  </a:rPr>
                  <a:t> is the total number of atoms. The total number of atoms must be equal in the initial state and in the steady state. In other words, the number of atoms accumulated and depleted in different segments of the net is zero:</a:t>
                </a:r>
              </a:p>
              <a:p>
                <a:endParaRPr lang="en-US" dirty="0" smtClean="0"/>
              </a:p>
              <a:p>
                <a:r>
                  <a:rPr lang="en-US" sz="1200" kern="1200" dirty="0" smtClean="0">
                    <a:solidFill>
                      <a:schemeClr val="tx1"/>
                    </a:solidFill>
                    <a:effectLst/>
                    <a:latin typeface="+mn-lt"/>
                    <a:ea typeface="+mn-ea"/>
                    <a:cs typeface="+mn-cs"/>
                  </a:rPr>
                  <a:t>From </a:t>
                </a:r>
                <a:r>
                  <a:rPr lang="en-US" sz="1200" kern="1200" dirty="0" err="1" smtClean="0">
                    <a:solidFill>
                      <a:schemeClr val="tx1"/>
                    </a:solidFill>
                    <a:effectLst/>
                    <a:latin typeface="+mn-lt"/>
                    <a:ea typeface="+mn-ea"/>
                    <a:cs typeface="+mn-cs"/>
                  </a:rPr>
                  <a:t>Blech’s</a:t>
                </a:r>
                <a:r>
                  <a:rPr lang="en-US" sz="1200" kern="1200" dirty="0" smtClean="0">
                    <a:solidFill>
                      <a:schemeClr val="tx1"/>
                    </a:solidFill>
                    <a:effectLst/>
                    <a:latin typeface="+mn-lt"/>
                    <a:ea typeface="+mn-ea"/>
                    <a:cs typeface="+mn-cs"/>
                  </a:rPr>
                  <a:t> equation (2), the stress within a segment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first order approximation of </a:t>
                </a:r>
                <a:r>
                  <a:rPr lang="en-US" sz="1200" i="0" kern="1200">
                    <a:solidFill>
                      <a:schemeClr val="tx1"/>
                    </a:solidFill>
                    <a:effectLst/>
                    <a:latin typeface="Cambria Math" panose="02040503050406030204" pitchFamily="18" charset="0"/>
                    <a:ea typeface="+mn-ea"/>
                    <a:cs typeface="+mn-cs"/>
                  </a:rPr>
                  <a:t>𝜎</a:t>
                </a:r>
                <a:r>
                  <a:rPr lang="en-US" sz="1200" kern="1200" dirty="0">
                    <a:solidFill>
                      <a:schemeClr val="tx1"/>
                    </a:solidFill>
                    <a:effectLst/>
                    <a:latin typeface="+mn-lt"/>
                    <a:ea typeface="+mn-ea"/>
                    <a:cs typeface="+mn-cs"/>
                  </a:rPr>
                  <a:t> depends linearly on the concentration of atomic lattice sites </a:t>
                </a:r>
                <a:r>
                  <a:rPr lang="en-US" sz="1200" i="0" kern="1200">
                    <a:solidFill>
                      <a:schemeClr val="tx1"/>
                    </a:solidFill>
                    <a:effectLst/>
                    <a:latin typeface="Cambria Math" panose="02040503050406030204" pitchFamily="18" charset="0"/>
                    <a:ea typeface="+mn-ea"/>
                    <a:cs typeface="+mn-cs"/>
                  </a:rPr>
                  <a:t>𝐶</a:t>
                </a:r>
                <a:r>
                  <a:rPr lang="en-US" sz="1200" kern="1200" dirty="0">
                    <a:solidFill>
                      <a:schemeClr val="tx1"/>
                    </a:solidFill>
                    <a:effectLst/>
                    <a:latin typeface="+mn-lt"/>
                    <a:ea typeface="+mn-ea"/>
                    <a:cs typeface="+mn-cs"/>
                  </a:rPr>
                  <a:t> by</a:t>
                </a:r>
                <a:endParaRPr lang="en-US" dirty="0"/>
              </a:p>
            </p:txBody>
          </p:sp>
        </mc:Fallback>
      </mc:AlternateContent>
      <p:sp>
        <p:nvSpPr>
          <p:cNvPr id="4" name="Slide Number Placeholder 3"/>
          <p:cNvSpPr>
            <a:spLocks noGrp="1"/>
          </p:cNvSpPr>
          <p:nvPr>
            <p:ph type="sldNum" sz="quarter" idx="10"/>
          </p:nvPr>
        </p:nvSpPr>
        <p:spPr/>
        <p:txBody>
          <a:bodyPr/>
          <a:lstStyle/>
          <a:p>
            <a:fld id="{E4D1A0D2-B5BC-4715-9AF4-C9C4FD36CF0F}" type="slidenum">
              <a:rPr lang="en-US" smtClean="0"/>
              <a:pPr/>
              <a:t>16</a:t>
            </a:fld>
            <a:endParaRPr lang="en-US"/>
          </a:p>
        </p:txBody>
      </p:sp>
    </p:spTree>
    <p:extLst>
      <p:ext uri="{BB962C8B-B14F-4D97-AF65-F5344CB8AC3E}">
        <p14:creationId xmlns:p14="http://schemas.microsoft.com/office/powerpoint/2010/main" val="400214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800" b="1" i="0" kern="1200" dirty="0" smtClean="0">
                    <a:solidFill>
                      <a:schemeClr val="tx1"/>
                    </a:solidFill>
                    <a:effectLst/>
                    <a:latin typeface="+mn-lt"/>
                    <a:ea typeface="+mn-ea"/>
                    <a:cs typeface="+mn-cs"/>
                  </a:rPr>
                  <a:t>RED BLUE &amp;&amp;&amp; area  &amp;&amp; </a:t>
                </a:r>
                <a:r>
                  <a:rPr lang="en-US" sz="1800" b="1" i="0" kern="1200" dirty="0" err="1" smtClean="0">
                    <a:solidFill>
                      <a:schemeClr val="tx1"/>
                    </a:solidFill>
                    <a:effectLst/>
                    <a:latin typeface="+mn-lt"/>
                    <a:ea typeface="+mn-ea"/>
                    <a:cs typeface="+mn-cs"/>
                  </a:rPr>
                  <a:t>deltaC</a:t>
                </a:r>
                <a:endParaRPr lang="en-US" sz="1800" b="1" i="0" kern="1200" dirty="0" smtClean="0">
                  <a:solidFill>
                    <a:schemeClr val="tx1"/>
                  </a:solidFill>
                  <a:effectLst/>
                  <a:latin typeface="+mn-lt"/>
                  <a:ea typeface="+mn-ea"/>
                  <a:cs typeface="+mn-cs"/>
                </a:endParaRPr>
              </a:p>
              <a:p>
                <a:endParaRPr lang="en-US" sz="1800" b="1" i="0" kern="1200" dirty="0" smtClean="0">
                  <a:solidFill>
                    <a:schemeClr val="tx1"/>
                  </a:solidFill>
                  <a:effectLst/>
                  <a:latin typeface="+mn-lt"/>
                  <a:ea typeface="+mn-ea"/>
                  <a:cs typeface="+mn-cs"/>
                </a:endParaRPr>
              </a:p>
              <a:p>
                <a:r>
                  <a:rPr lang="en-US" sz="1800" b="1" i="0" kern="1200" dirty="0" smtClean="0">
                    <a:solidFill>
                      <a:schemeClr val="tx1"/>
                    </a:solidFill>
                    <a:effectLst/>
                    <a:latin typeface="+mn-lt"/>
                    <a:ea typeface="+mn-ea"/>
                    <a:cs typeface="+mn-cs"/>
                  </a:rPr>
                  <a:t>How</a:t>
                </a:r>
                <a:r>
                  <a:rPr lang="en-US" sz="1800" b="1" i="0" kern="1200" baseline="0" dirty="0" smtClean="0">
                    <a:solidFill>
                      <a:schemeClr val="tx1"/>
                    </a:solidFill>
                    <a:effectLst/>
                    <a:latin typeface="+mn-lt"/>
                    <a:ea typeface="+mn-ea"/>
                    <a:cs typeface="+mn-cs"/>
                  </a:rPr>
                  <a:t> to use: </a:t>
                </a:r>
                <a:r>
                  <a:rPr lang="en-US" sz="1800" b="1" i="0" kern="1200" dirty="0" smtClean="0">
                    <a:solidFill>
                      <a:schemeClr val="tx1"/>
                    </a:solidFill>
                    <a:effectLst/>
                    <a:latin typeface="+mn-lt"/>
                    <a:ea typeface="+mn-ea"/>
                    <a:cs typeface="+mn-cs"/>
                  </a:rPr>
                  <a:t>JL belch itself + new!!! </a:t>
                </a:r>
              </a:p>
              <a:p>
                <a:r>
                  <a:rPr lang="en-US" sz="1800" b="1" i="0" kern="1200" dirty="0" smtClean="0">
                    <a:solidFill>
                      <a:schemeClr val="tx1"/>
                    </a:solidFill>
                    <a:effectLst/>
                    <a:latin typeface="+mn-lt"/>
                    <a:ea typeface="+mn-ea"/>
                    <a:cs typeface="+mn-cs"/>
                  </a:rPr>
                  <a:t>Volume!</a:t>
                </a:r>
                <a:r>
                  <a:rPr lang="en-US" sz="1800" b="1" i="0" kern="1200" baseline="0" dirty="0" smtClean="0">
                    <a:solidFill>
                      <a:schemeClr val="tx1"/>
                    </a:solidFill>
                    <a:effectLst/>
                    <a:latin typeface="+mn-lt"/>
                    <a:ea typeface="+mn-ea"/>
                    <a:cs typeface="+mn-cs"/>
                  </a:rPr>
                  <a:t> Rectangular!</a:t>
                </a:r>
                <a:endParaRPr lang="en-US" sz="1800" b="1"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a:t>
                </a:r>
                <a:r>
                  <a:rPr lang="en-US" sz="1200" b="0" i="1" kern="1200" dirty="0" smtClean="0">
                    <a:solidFill>
                      <a:schemeClr val="tx1"/>
                    </a:solidFill>
                    <a:effectLst/>
                    <a:latin typeface="+mn-lt"/>
                    <a:ea typeface="+mn-ea"/>
                    <a:cs typeface="+mn-cs"/>
                  </a:rPr>
                  <a:t>bulk modulus</a:t>
                </a:r>
                <a:r>
                  <a:rPr lang="en-US" sz="1200" b="0" i="0" kern="1200" dirty="0" smtClean="0">
                    <a:solidFill>
                      <a:schemeClr val="tx1"/>
                    </a:solidFill>
                    <a:effectLst/>
                    <a:latin typeface="+mn-lt"/>
                    <a:ea typeface="+mn-ea"/>
                    <a:cs typeface="+mn-cs"/>
                  </a:rPr>
                  <a:t> ( or ) of a substance measures the substance's resistance to uniform compression.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model offers a systematic way of determining the actual </a:t>
                </a:r>
                <a14:m>
                  <m:oMath xmlns:m="http://schemas.openxmlformats.org/officeDocument/2006/math">
                    <m:sSub>
                      <m:sSubPr>
                        <m:ctrlPr>
                          <a:rPr lang="en-US" sz="1200" i="1" kern="1200">
                            <a:solidFill>
                              <a:schemeClr val="tx1"/>
                            </a:solidFill>
                            <a:effectLst/>
                            <a:latin typeface="Cambria Math"/>
                            <a:ea typeface="+mn-ea"/>
                            <a:cs typeface="+mn-cs"/>
                          </a:rPr>
                        </m:ctrlPr>
                      </m:sSubPr>
                      <m:e>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panose="02040503050406030204" pitchFamily="18" charset="0"/>
                                <a:ea typeface="+mn-ea"/>
                                <a:cs typeface="+mn-cs"/>
                              </a:rPr>
                              <m:t>𝑗𝐿</m:t>
                            </m:r>
                          </m:e>
                        </m:d>
                      </m:e>
                      <m:sub>
                        <m:r>
                          <a:rPr lang="en-US" sz="1200" i="1" kern="1200">
                            <a:solidFill>
                              <a:schemeClr val="tx1"/>
                            </a:solidFill>
                            <a:effectLst/>
                            <a:latin typeface="Cambria Math" panose="02040503050406030204" pitchFamily="18" charset="0"/>
                            <a:ea typeface="+mn-ea"/>
                            <a:cs typeface="+mn-cs"/>
                          </a:rPr>
                          <m:t>𝑒𝑓𝑓</m:t>
                        </m:r>
                      </m:sub>
                    </m:sSub>
                  </m:oMath>
                </a14:m>
                <a:r>
                  <a:rPr lang="en-US" sz="1200" kern="1200" dirty="0">
                    <a:solidFill>
                      <a:schemeClr val="tx1"/>
                    </a:solidFill>
                    <a:effectLst/>
                    <a:latin typeface="+mn-lt"/>
                    <a:ea typeface="+mn-ea"/>
                    <a:cs typeface="+mn-cs"/>
                  </a:rPr>
                  <a:t> and the actual stress distribution based on the atom conservation principle</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where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𝑐</m:t>
                    </m:r>
                  </m:oMath>
                </a14:m>
                <a:r>
                  <a:rPr lang="en-US" sz="1200" kern="1200" dirty="0">
                    <a:solidFill>
                      <a:schemeClr val="tx1"/>
                    </a:solidFill>
                    <a:effectLst/>
                    <a:latin typeface="+mn-lt"/>
                    <a:ea typeface="+mn-ea"/>
                    <a:cs typeface="+mn-cs"/>
                  </a:rPr>
                  <a:t> is the concentration of atoms along the net and </a:t>
                </a:r>
                <a14:m>
                  <m:oMath xmlns:m="http://schemas.openxmlformats.org/officeDocument/2006/math">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panose="02040503050406030204" pitchFamily="18" charset="0"/>
                            <a:ea typeface="+mn-ea"/>
                            <a:cs typeface="+mn-cs"/>
                          </a:rPr>
                          <m:t>𝑁</m:t>
                        </m:r>
                      </m:e>
                      <m:sub>
                        <m:r>
                          <a:rPr lang="en-US" sz="1200" i="1" kern="1200">
                            <a:solidFill>
                              <a:schemeClr val="tx1"/>
                            </a:solidFill>
                            <a:effectLst/>
                            <a:latin typeface="Cambria Math" panose="02040503050406030204" pitchFamily="18" charset="0"/>
                            <a:ea typeface="+mn-ea"/>
                            <a:cs typeface="+mn-cs"/>
                          </a:rPr>
                          <m:t>0</m:t>
                        </m:r>
                      </m:sub>
                    </m:sSub>
                  </m:oMath>
                </a14:m>
                <a:r>
                  <a:rPr lang="en-US" sz="1200" kern="1200" dirty="0">
                    <a:solidFill>
                      <a:schemeClr val="tx1"/>
                    </a:solidFill>
                    <a:effectLst/>
                    <a:latin typeface="+mn-lt"/>
                    <a:ea typeface="+mn-ea"/>
                    <a:cs typeface="+mn-cs"/>
                  </a:rPr>
                  <a:t> is the total number of atoms. The total number of atoms must be equal in the initial state and in the steady state. In other words, the number of atoms accumulated and depleted in different segments of the net is zero:</a:t>
                </a:r>
              </a:p>
              <a:p>
                <a:endParaRPr lang="en-US" dirty="0" smtClean="0"/>
              </a:p>
              <a:p>
                <a:r>
                  <a:rPr lang="en-US" sz="1200" kern="1200" dirty="0" smtClean="0">
                    <a:solidFill>
                      <a:schemeClr val="tx1"/>
                    </a:solidFill>
                    <a:effectLst/>
                    <a:latin typeface="+mn-lt"/>
                    <a:ea typeface="+mn-ea"/>
                    <a:cs typeface="+mn-cs"/>
                  </a:rPr>
                  <a:t>From </a:t>
                </a:r>
                <a:r>
                  <a:rPr lang="en-US" sz="1200" kern="1200" dirty="0" err="1" smtClean="0">
                    <a:solidFill>
                      <a:schemeClr val="tx1"/>
                    </a:solidFill>
                    <a:effectLst/>
                    <a:latin typeface="+mn-lt"/>
                    <a:ea typeface="+mn-ea"/>
                    <a:cs typeface="+mn-cs"/>
                  </a:rPr>
                  <a:t>Blech’s</a:t>
                </a:r>
                <a:r>
                  <a:rPr lang="en-US" sz="1200" kern="1200" dirty="0" smtClean="0">
                    <a:solidFill>
                      <a:schemeClr val="tx1"/>
                    </a:solidFill>
                    <a:effectLst/>
                    <a:latin typeface="+mn-lt"/>
                    <a:ea typeface="+mn-ea"/>
                    <a:cs typeface="+mn-cs"/>
                  </a:rPr>
                  <a:t> equation (2), the stress within a segment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first order approximation of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𝜎</m:t>
                    </m:r>
                  </m:oMath>
                </a14:m>
                <a:r>
                  <a:rPr lang="en-US" sz="1200" kern="1200" dirty="0">
                    <a:solidFill>
                      <a:schemeClr val="tx1"/>
                    </a:solidFill>
                    <a:effectLst/>
                    <a:latin typeface="+mn-lt"/>
                    <a:ea typeface="+mn-ea"/>
                    <a:cs typeface="+mn-cs"/>
                  </a:rPr>
                  <a:t> depends linearly on the concentration of atomic lattice sites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𝐶</m:t>
                    </m:r>
                  </m:oMath>
                </a14:m>
                <a:r>
                  <a:rPr lang="en-US" sz="1200" kern="1200" dirty="0">
                    <a:solidFill>
                      <a:schemeClr val="tx1"/>
                    </a:solidFill>
                    <a:effectLst/>
                    <a:latin typeface="+mn-lt"/>
                    <a:ea typeface="+mn-ea"/>
                    <a:cs typeface="+mn-cs"/>
                  </a:rPr>
                  <a:t> by</a:t>
                </a:r>
                <a:endParaRPr lang="en-US" dirty="0"/>
              </a:p>
            </p:txBody>
          </p:sp>
        </mc:Choice>
        <mc:Fallback xmlns="">
          <p:sp>
            <p:nvSpPr>
              <p:cNvPr id="3" name="Notes Placeholder 2"/>
              <p:cNvSpPr>
                <a:spLocks noGrp="1"/>
              </p:cNvSpPr>
              <p:nvPr>
                <p:ph type="body" idx="1"/>
              </p:nvPr>
            </p:nvSpPr>
            <p:spPr/>
            <p:txBody>
              <a:bodyPr/>
              <a:lstStyle/>
              <a:p>
                <a:r>
                  <a:rPr lang="en-US" sz="1800" b="1" i="0" kern="1200" dirty="0" smtClean="0">
                    <a:solidFill>
                      <a:schemeClr val="tx1"/>
                    </a:solidFill>
                    <a:effectLst/>
                    <a:latin typeface="+mn-lt"/>
                    <a:ea typeface="+mn-ea"/>
                    <a:cs typeface="+mn-cs"/>
                  </a:rPr>
                  <a:t>RED BLUE &amp;&amp;&amp; area  &amp;&amp; </a:t>
                </a:r>
                <a:r>
                  <a:rPr lang="en-US" sz="1800" b="1" i="0" kern="1200" dirty="0" err="1" smtClean="0">
                    <a:solidFill>
                      <a:schemeClr val="tx1"/>
                    </a:solidFill>
                    <a:effectLst/>
                    <a:latin typeface="+mn-lt"/>
                    <a:ea typeface="+mn-ea"/>
                    <a:cs typeface="+mn-cs"/>
                  </a:rPr>
                  <a:t>deltaC</a:t>
                </a:r>
                <a:endParaRPr lang="en-US" sz="1800" b="1" i="0" kern="1200" dirty="0" smtClean="0">
                  <a:solidFill>
                    <a:schemeClr val="tx1"/>
                  </a:solidFill>
                  <a:effectLst/>
                  <a:latin typeface="+mn-lt"/>
                  <a:ea typeface="+mn-ea"/>
                  <a:cs typeface="+mn-cs"/>
                </a:endParaRPr>
              </a:p>
              <a:p>
                <a:endParaRPr lang="en-US" sz="1800" b="1" i="0" kern="1200" dirty="0" smtClean="0">
                  <a:solidFill>
                    <a:schemeClr val="tx1"/>
                  </a:solidFill>
                  <a:effectLst/>
                  <a:latin typeface="+mn-lt"/>
                  <a:ea typeface="+mn-ea"/>
                  <a:cs typeface="+mn-cs"/>
                </a:endParaRPr>
              </a:p>
              <a:p>
                <a:r>
                  <a:rPr lang="en-US" sz="1800" b="1" i="0" kern="1200" dirty="0" smtClean="0">
                    <a:solidFill>
                      <a:schemeClr val="tx1"/>
                    </a:solidFill>
                    <a:effectLst/>
                    <a:latin typeface="+mn-lt"/>
                    <a:ea typeface="+mn-ea"/>
                    <a:cs typeface="+mn-cs"/>
                  </a:rPr>
                  <a:t>How</a:t>
                </a:r>
                <a:r>
                  <a:rPr lang="en-US" sz="1800" b="1" i="0" kern="1200" baseline="0" dirty="0" smtClean="0">
                    <a:solidFill>
                      <a:schemeClr val="tx1"/>
                    </a:solidFill>
                    <a:effectLst/>
                    <a:latin typeface="+mn-lt"/>
                    <a:ea typeface="+mn-ea"/>
                    <a:cs typeface="+mn-cs"/>
                  </a:rPr>
                  <a:t> to use: </a:t>
                </a:r>
                <a:r>
                  <a:rPr lang="en-US" sz="1800" b="1" i="0" kern="1200" dirty="0" smtClean="0">
                    <a:solidFill>
                      <a:schemeClr val="tx1"/>
                    </a:solidFill>
                    <a:effectLst/>
                    <a:latin typeface="+mn-lt"/>
                    <a:ea typeface="+mn-ea"/>
                    <a:cs typeface="+mn-cs"/>
                  </a:rPr>
                  <a:t>JL belch itself + new!!! </a:t>
                </a:r>
              </a:p>
              <a:p>
                <a:r>
                  <a:rPr lang="en-US" sz="1800" b="1" i="0" kern="1200" dirty="0" smtClean="0">
                    <a:solidFill>
                      <a:schemeClr val="tx1"/>
                    </a:solidFill>
                    <a:effectLst/>
                    <a:latin typeface="+mn-lt"/>
                    <a:ea typeface="+mn-ea"/>
                    <a:cs typeface="+mn-cs"/>
                  </a:rPr>
                  <a:t>Volume!</a:t>
                </a:r>
                <a:r>
                  <a:rPr lang="en-US" sz="1800" b="1" i="0" kern="1200" baseline="0" dirty="0" smtClean="0">
                    <a:solidFill>
                      <a:schemeClr val="tx1"/>
                    </a:solidFill>
                    <a:effectLst/>
                    <a:latin typeface="+mn-lt"/>
                    <a:ea typeface="+mn-ea"/>
                    <a:cs typeface="+mn-cs"/>
                  </a:rPr>
                  <a:t> Rectangular!</a:t>
                </a:r>
                <a:endParaRPr lang="en-US" sz="1800" b="1"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a:t>
                </a:r>
                <a:r>
                  <a:rPr lang="en-US" sz="1200" b="0" i="1" kern="1200" dirty="0" smtClean="0">
                    <a:solidFill>
                      <a:schemeClr val="tx1"/>
                    </a:solidFill>
                    <a:effectLst/>
                    <a:latin typeface="+mn-lt"/>
                    <a:ea typeface="+mn-ea"/>
                    <a:cs typeface="+mn-cs"/>
                  </a:rPr>
                  <a:t>bulk modulus</a:t>
                </a:r>
                <a:r>
                  <a:rPr lang="en-US" sz="1200" b="0" i="0" kern="1200" dirty="0" smtClean="0">
                    <a:solidFill>
                      <a:schemeClr val="tx1"/>
                    </a:solidFill>
                    <a:effectLst/>
                    <a:latin typeface="+mn-lt"/>
                    <a:ea typeface="+mn-ea"/>
                    <a:cs typeface="+mn-cs"/>
                  </a:rPr>
                  <a:t> ( or ) of a substance measures the substance's resistance to uniform compression.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model offers a systematic way of determining the actual </a:t>
                </a:r>
                <a:r>
                  <a:rPr lang="en-US" sz="1200" i="0" kern="1200">
                    <a:solidFill>
                      <a:schemeClr val="tx1"/>
                    </a:solidFill>
                    <a:effectLst/>
                    <a:latin typeface="Cambria Math" panose="02040503050406030204" pitchFamily="18" charset="0"/>
                    <a:ea typeface="+mn-ea"/>
                    <a:cs typeface="+mn-cs"/>
                  </a:rPr>
                  <a:t>(𝑗𝐿)_𝑒𝑓𝑓</a:t>
                </a:r>
                <a:r>
                  <a:rPr lang="en-US" sz="1200" kern="1200" dirty="0">
                    <a:solidFill>
                      <a:schemeClr val="tx1"/>
                    </a:solidFill>
                    <a:effectLst/>
                    <a:latin typeface="+mn-lt"/>
                    <a:ea typeface="+mn-ea"/>
                    <a:cs typeface="+mn-cs"/>
                  </a:rPr>
                  <a:t> and the actual stress distribution based on the atom conservation principle</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where </a:t>
                </a:r>
                <a:r>
                  <a:rPr lang="en-US" sz="1200" i="0" kern="1200">
                    <a:solidFill>
                      <a:schemeClr val="tx1"/>
                    </a:solidFill>
                    <a:effectLst/>
                    <a:latin typeface="Cambria Math" panose="02040503050406030204" pitchFamily="18" charset="0"/>
                    <a:ea typeface="+mn-ea"/>
                    <a:cs typeface="+mn-cs"/>
                  </a:rPr>
                  <a:t>𝑐</a:t>
                </a:r>
                <a:r>
                  <a:rPr lang="en-US" sz="1200" kern="1200" dirty="0">
                    <a:solidFill>
                      <a:schemeClr val="tx1"/>
                    </a:solidFill>
                    <a:effectLst/>
                    <a:latin typeface="+mn-lt"/>
                    <a:ea typeface="+mn-ea"/>
                    <a:cs typeface="+mn-cs"/>
                  </a:rPr>
                  <a:t> is the concentration of atoms along the net and </a:t>
                </a:r>
                <a:r>
                  <a:rPr lang="en-US" sz="1200" i="0" kern="1200">
                    <a:solidFill>
                      <a:schemeClr val="tx1"/>
                    </a:solidFill>
                    <a:effectLst/>
                    <a:latin typeface="Cambria Math" panose="02040503050406030204" pitchFamily="18" charset="0"/>
                    <a:ea typeface="+mn-ea"/>
                    <a:cs typeface="+mn-cs"/>
                  </a:rPr>
                  <a:t>𝑁_0</a:t>
                </a:r>
                <a:r>
                  <a:rPr lang="en-US" sz="1200" kern="1200" dirty="0">
                    <a:solidFill>
                      <a:schemeClr val="tx1"/>
                    </a:solidFill>
                    <a:effectLst/>
                    <a:latin typeface="+mn-lt"/>
                    <a:ea typeface="+mn-ea"/>
                    <a:cs typeface="+mn-cs"/>
                  </a:rPr>
                  <a:t> is the total number of atoms. The total number of atoms must be equal in the initial state and in the steady state. In other words, the number of atoms accumulated and depleted in different segments of the net is zero:</a:t>
                </a:r>
              </a:p>
              <a:p>
                <a:endParaRPr lang="en-US" dirty="0" smtClean="0"/>
              </a:p>
              <a:p>
                <a:r>
                  <a:rPr lang="en-US" sz="1200" kern="1200" dirty="0" smtClean="0">
                    <a:solidFill>
                      <a:schemeClr val="tx1"/>
                    </a:solidFill>
                    <a:effectLst/>
                    <a:latin typeface="+mn-lt"/>
                    <a:ea typeface="+mn-ea"/>
                    <a:cs typeface="+mn-cs"/>
                  </a:rPr>
                  <a:t>From </a:t>
                </a:r>
                <a:r>
                  <a:rPr lang="en-US" sz="1200" kern="1200" dirty="0" err="1" smtClean="0">
                    <a:solidFill>
                      <a:schemeClr val="tx1"/>
                    </a:solidFill>
                    <a:effectLst/>
                    <a:latin typeface="+mn-lt"/>
                    <a:ea typeface="+mn-ea"/>
                    <a:cs typeface="+mn-cs"/>
                  </a:rPr>
                  <a:t>Blech’s</a:t>
                </a:r>
                <a:r>
                  <a:rPr lang="en-US" sz="1200" kern="1200" dirty="0" smtClean="0">
                    <a:solidFill>
                      <a:schemeClr val="tx1"/>
                    </a:solidFill>
                    <a:effectLst/>
                    <a:latin typeface="+mn-lt"/>
                    <a:ea typeface="+mn-ea"/>
                    <a:cs typeface="+mn-cs"/>
                  </a:rPr>
                  <a:t> equation (2), the stress within a segment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first order approximation of </a:t>
                </a:r>
                <a:r>
                  <a:rPr lang="en-US" sz="1200" i="0" kern="1200">
                    <a:solidFill>
                      <a:schemeClr val="tx1"/>
                    </a:solidFill>
                    <a:effectLst/>
                    <a:latin typeface="Cambria Math" panose="02040503050406030204" pitchFamily="18" charset="0"/>
                    <a:ea typeface="+mn-ea"/>
                    <a:cs typeface="+mn-cs"/>
                  </a:rPr>
                  <a:t>𝜎</a:t>
                </a:r>
                <a:r>
                  <a:rPr lang="en-US" sz="1200" kern="1200" dirty="0">
                    <a:solidFill>
                      <a:schemeClr val="tx1"/>
                    </a:solidFill>
                    <a:effectLst/>
                    <a:latin typeface="+mn-lt"/>
                    <a:ea typeface="+mn-ea"/>
                    <a:cs typeface="+mn-cs"/>
                  </a:rPr>
                  <a:t> depends linearly on the concentration of atomic lattice sites </a:t>
                </a:r>
                <a:r>
                  <a:rPr lang="en-US" sz="1200" i="0" kern="1200">
                    <a:solidFill>
                      <a:schemeClr val="tx1"/>
                    </a:solidFill>
                    <a:effectLst/>
                    <a:latin typeface="Cambria Math" panose="02040503050406030204" pitchFamily="18" charset="0"/>
                    <a:ea typeface="+mn-ea"/>
                    <a:cs typeface="+mn-cs"/>
                  </a:rPr>
                  <a:t>𝐶</a:t>
                </a:r>
                <a:r>
                  <a:rPr lang="en-US" sz="1200" kern="1200" dirty="0">
                    <a:solidFill>
                      <a:schemeClr val="tx1"/>
                    </a:solidFill>
                    <a:effectLst/>
                    <a:latin typeface="+mn-lt"/>
                    <a:ea typeface="+mn-ea"/>
                    <a:cs typeface="+mn-cs"/>
                  </a:rPr>
                  <a:t> by</a:t>
                </a:r>
                <a:endParaRPr lang="en-US" dirty="0"/>
              </a:p>
            </p:txBody>
          </p:sp>
        </mc:Fallback>
      </mc:AlternateContent>
      <p:sp>
        <p:nvSpPr>
          <p:cNvPr id="4" name="Slide Number Placeholder 3"/>
          <p:cNvSpPr>
            <a:spLocks noGrp="1"/>
          </p:cNvSpPr>
          <p:nvPr>
            <p:ph type="sldNum" sz="quarter" idx="10"/>
          </p:nvPr>
        </p:nvSpPr>
        <p:spPr/>
        <p:txBody>
          <a:bodyPr/>
          <a:lstStyle/>
          <a:p>
            <a:fld id="{E4D1A0D2-B5BC-4715-9AF4-C9C4FD36CF0F}" type="slidenum">
              <a:rPr lang="en-US" smtClean="0"/>
              <a:pPr/>
              <a:t>17</a:t>
            </a:fld>
            <a:endParaRPr lang="en-US"/>
          </a:p>
        </p:txBody>
      </p:sp>
    </p:spTree>
    <p:extLst>
      <p:ext uri="{BB962C8B-B14F-4D97-AF65-F5344CB8AC3E}">
        <p14:creationId xmlns:p14="http://schemas.microsoft.com/office/powerpoint/2010/main" val="3104426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800" b="1" i="0" kern="1200" dirty="0" smtClean="0">
                    <a:solidFill>
                      <a:schemeClr val="tx1"/>
                    </a:solidFill>
                    <a:effectLst/>
                    <a:latin typeface="+mn-lt"/>
                    <a:ea typeface="+mn-ea"/>
                    <a:cs typeface="+mn-cs"/>
                  </a:rPr>
                  <a:t>RED BLUE &amp;&amp;&amp; area  &amp;&amp; </a:t>
                </a:r>
                <a:r>
                  <a:rPr lang="en-US" sz="1800" b="1" i="0" kern="1200" dirty="0" err="1" smtClean="0">
                    <a:solidFill>
                      <a:schemeClr val="tx1"/>
                    </a:solidFill>
                    <a:effectLst/>
                    <a:latin typeface="+mn-lt"/>
                    <a:ea typeface="+mn-ea"/>
                    <a:cs typeface="+mn-cs"/>
                  </a:rPr>
                  <a:t>deltaC</a:t>
                </a:r>
                <a:endParaRPr lang="en-US" sz="1800" b="1" i="0" kern="1200" dirty="0" smtClean="0">
                  <a:solidFill>
                    <a:schemeClr val="tx1"/>
                  </a:solidFill>
                  <a:effectLst/>
                  <a:latin typeface="+mn-lt"/>
                  <a:ea typeface="+mn-ea"/>
                  <a:cs typeface="+mn-cs"/>
                </a:endParaRPr>
              </a:p>
              <a:p>
                <a:r>
                  <a:rPr lang="en-US" sz="1800" b="1" i="0" kern="1200" dirty="0" smtClean="0">
                    <a:solidFill>
                      <a:schemeClr val="tx1"/>
                    </a:solidFill>
                    <a:effectLst/>
                    <a:latin typeface="+mn-lt"/>
                    <a:ea typeface="+mn-ea"/>
                    <a:cs typeface="+mn-cs"/>
                  </a:rPr>
                  <a:t>How</a:t>
                </a:r>
                <a:r>
                  <a:rPr lang="en-US" sz="1800" b="1" i="0" kern="1200" baseline="0" dirty="0" smtClean="0">
                    <a:solidFill>
                      <a:schemeClr val="tx1"/>
                    </a:solidFill>
                    <a:effectLst/>
                    <a:latin typeface="+mn-lt"/>
                    <a:ea typeface="+mn-ea"/>
                    <a:cs typeface="+mn-cs"/>
                  </a:rPr>
                  <a:t> to use: </a:t>
                </a:r>
                <a:r>
                  <a:rPr lang="en-US" sz="1800" b="1" i="0" kern="1200" dirty="0" smtClean="0">
                    <a:solidFill>
                      <a:schemeClr val="tx1"/>
                    </a:solidFill>
                    <a:effectLst/>
                    <a:latin typeface="+mn-lt"/>
                    <a:ea typeface="+mn-ea"/>
                    <a:cs typeface="+mn-cs"/>
                  </a:rPr>
                  <a:t>JL belch itself + new!!! </a:t>
                </a:r>
              </a:p>
              <a:p>
                <a:r>
                  <a:rPr lang="en-US" sz="1800" b="1" i="0" kern="1200" dirty="0" smtClean="0">
                    <a:solidFill>
                      <a:schemeClr val="tx1"/>
                    </a:solidFill>
                    <a:effectLst/>
                    <a:latin typeface="+mn-lt"/>
                    <a:ea typeface="+mn-ea"/>
                    <a:cs typeface="+mn-cs"/>
                  </a:rPr>
                  <a:t>Volume!</a:t>
                </a:r>
                <a:r>
                  <a:rPr lang="en-US" sz="1800" b="1" i="0" kern="1200" baseline="0" dirty="0" smtClean="0">
                    <a:solidFill>
                      <a:schemeClr val="tx1"/>
                    </a:solidFill>
                    <a:effectLst/>
                    <a:latin typeface="+mn-lt"/>
                    <a:ea typeface="+mn-ea"/>
                    <a:cs typeface="+mn-cs"/>
                  </a:rPr>
                  <a:t> Rectangular!</a:t>
                </a:r>
                <a:endParaRPr lang="en-US" sz="1800" b="1"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a:t>
                </a:r>
                <a:r>
                  <a:rPr lang="en-US" sz="1200" b="0" i="1" kern="1200" dirty="0" smtClean="0">
                    <a:solidFill>
                      <a:schemeClr val="tx1"/>
                    </a:solidFill>
                    <a:effectLst/>
                    <a:latin typeface="+mn-lt"/>
                    <a:ea typeface="+mn-ea"/>
                    <a:cs typeface="+mn-cs"/>
                  </a:rPr>
                  <a:t>bulk modulus</a:t>
                </a:r>
                <a:r>
                  <a:rPr lang="en-US" sz="1200" b="0" i="0" kern="1200" dirty="0" smtClean="0">
                    <a:solidFill>
                      <a:schemeClr val="tx1"/>
                    </a:solidFill>
                    <a:effectLst/>
                    <a:latin typeface="+mn-lt"/>
                    <a:ea typeface="+mn-ea"/>
                    <a:cs typeface="+mn-cs"/>
                  </a:rPr>
                  <a:t> ( or ) of a substance measures the substance's resistance to uniform compression.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model offers a systematic way of determining the actual </a:t>
                </a:r>
                <a14:m>
                  <m:oMath xmlns:m="http://schemas.openxmlformats.org/officeDocument/2006/math">
                    <m:sSub>
                      <m:sSubPr>
                        <m:ctrlPr>
                          <a:rPr lang="en-US" sz="1200" i="1" kern="1200">
                            <a:solidFill>
                              <a:schemeClr val="tx1"/>
                            </a:solidFill>
                            <a:effectLst/>
                            <a:latin typeface="Cambria Math"/>
                            <a:ea typeface="+mn-ea"/>
                            <a:cs typeface="+mn-cs"/>
                          </a:rPr>
                        </m:ctrlPr>
                      </m:sSubPr>
                      <m:e>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panose="02040503050406030204" pitchFamily="18" charset="0"/>
                                <a:ea typeface="+mn-ea"/>
                                <a:cs typeface="+mn-cs"/>
                              </a:rPr>
                              <m:t>𝑗𝐿</m:t>
                            </m:r>
                          </m:e>
                        </m:d>
                      </m:e>
                      <m:sub>
                        <m:r>
                          <a:rPr lang="en-US" sz="1200" i="1" kern="1200">
                            <a:solidFill>
                              <a:schemeClr val="tx1"/>
                            </a:solidFill>
                            <a:effectLst/>
                            <a:latin typeface="Cambria Math" panose="02040503050406030204" pitchFamily="18" charset="0"/>
                            <a:ea typeface="+mn-ea"/>
                            <a:cs typeface="+mn-cs"/>
                          </a:rPr>
                          <m:t>𝑒𝑓𝑓</m:t>
                        </m:r>
                      </m:sub>
                    </m:sSub>
                  </m:oMath>
                </a14:m>
                <a:r>
                  <a:rPr lang="en-US" sz="1200" kern="1200" dirty="0">
                    <a:solidFill>
                      <a:schemeClr val="tx1"/>
                    </a:solidFill>
                    <a:effectLst/>
                    <a:latin typeface="+mn-lt"/>
                    <a:ea typeface="+mn-ea"/>
                    <a:cs typeface="+mn-cs"/>
                  </a:rPr>
                  <a:t> and the actual stress distribution based on the atom conservation principle</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where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𝑐</m:t>
                    </m:r>
                  </m:oMath>
                </a14:m>
                <a:r>
                  <a:rPr lang="en-US" sz="1200" kern="1200" dirty="0">
                    <a:solidFill>
                      <a:schemeClr val="tx1"/>
                    </a:solidFill>
                    <a:effectLst/>
                    <a:latin typeface="+mn-lt"/>
                    <a:ea typeface="+mn-ea"/>
                    <a:cs typeface="+mn-cs"/>
                  </a:rPr>
                  <a:t> is the concentration of atoms along the net and </a:t>
                </a:r>
                <a14:m>
                  <m:oMath xmlns:m="http://schemas.openxmlformats.org/officeDocument/2006/math">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panose="02040503050406030204" pitchFamily="18" charset="0"/>
                            <a:ea typeface="+mn-ea"/>
                            <a:cs typeface="+mn-cs"/>
                          </a:rPr>
                          <m:t>𝑁</m:t>
                        </m:r>
                      </m:e>
                      <m:sub>
                        <m:r>
                          <a:rPr lang="en-US" sz="1200" i="1" kern="1200">
                            <a:solidFill>
                              <a:schemeClr val="tx1"/>
                            </a:solidFill>
                            <a:effectLst/>
                            <a:latin typeface="Cambria Math" panose="02040503050406030204" pitchFamily="18" charset="0"/>
                            <a:ea typeface="+mn-ea"/>
                            <a:cs typeface="+mn-cs"/>
                          </a:rPr>
                          <m:t>0</m:t>
                        </m:r>
                      </m:sub>
                    </m:sSub>
                  </m:oMath>
                </a14:m>
                <a:r>
                  <a:rPr lang="en-US" sz="1200" kern="1200" dirty="0">
                    <a:solidFill>
                      <a:schemeClr val="tx1"/>
                    </a:solidFill>
                    <a:effectLst/>
                    <a:latin typeface="+mn-lt"/>
                    <a:ea typeface="+mn-ea"/>
                    <a:cs typeface="+mn-cs"/>
                  </a:rPr>
                  <a:t> is the total number of atoms. The total number of atoms must be equal in the initial state and in the steady state. In other words, the number of atoms accumulated and depleted in different segments of the net is zero:</a:t>
                </a:r>
              </a:p>
              <a:p>
                <a:endParaRPr lang="en-US" dirty="0" smtClean="0"/>
              </a:p>
              <a:p>
                <a:r>
                  <a:rPr lang="en-US" sz="1200" kern="1200" dirty="0" smtClean="0">
                    <a:solidFill>
                      <a:schemeClr val="tx1"/>
                    </a:solidFill>
                    <a:effectLst/>
                    <a:latin typeface="+mn-lt"/>
                    <a:ea typeface="+mn-ea"/>
                    <a:cs typeface="+mn-cs"/>
                  </a:rPr>
                  <a:t>From </a:t>
                </a:r>
                <a:r>
                  <a:rPr lang="en-US" sz="1200" kern="1200" dirty="0" err="1" smtClean="0">
                    <a:solidFill>
                      <a:schemeClr val="tx1"/>
                    </a:solidFill>
                    <a:effectLst/>
                    <a:latin typeface="+mn-lt"/>
                    <a:ea typeface="+mn-ea"/>
                    <a:cs typeface="+mn-cs"/>
                  </a:rPr>
                  <a:t>Blech’s</a:t>
                </a:r>
                <a:r>
                  <a:rPr lang="en-US" sz="1200" kern="1200" dirty="0" smtClean="0">
                    <a:solidFill>
                      <a:schemeClr val="tx1"/>
                    </a:solidFill>
                    <a:effectLst/>
                    <a:latin typeface="+mn-lt"/>
                    <a:ea typeface="+mn-ea"/>
                    <a:cs typeface="+mn-cs"/>
                  </a:rPr>
                  <a:t> equation (2), the stress within a segment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first order approximation of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𝜎</m:t>
                    </m:r>
                  </m:oMath>
                </a14:m>
                <a:r>
                  <a:rPr lang="en-US" sz="1200" kern="1200" dirty="0">
                    <a:solidFill>
                      <a:schemeClr val="tx1"/>
                    </a:solidFill>
                    <a:effectLst/>
                    <a:latin typeface="+mn-lt"/>
                    <a:ea typeface="+mn-ea"/>
                    <a:cs typeface="+mn-cs"/>
                  </a:rPr>
                  <a:t> depends linearly on the concentration of atomic lattice sites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𝐶</m:t>
                    </m:r>
                  </m:oMath>
                </a14:m>
                <a:r>
                  <a:rPr lang="en-US" sz="1200" kern="1200" dirty="0">
                    <a:solidFill>
                      <a:schemeClr val="tx1"/>
                    </a:solidFill>
                    <a:effectLst/>
                    <a:latin typeface="+mn-lt"/>
                    <a:ea typeface="+mn-ea"/>
                    <a:cs typeface="+mn-cs"/>
                  </a:rPr>
                  <a:t> by</a:t>
                </a:r>
                <a:endParaRPr lang="en-US" dirty="0"/>
              </a:p>
            </p:txBody>
          </p:sp>
        </mc:Choice>
        <mc:Fallback xmlns="">
          <p:sp>
            <p:nvSpPr>
              <p:cNvPr id="3" name="Notes Placeholder 2"/>
              <p:cNvSpPr>
                <a:spLocks noGrp="1"/>
              </p:cNvSpPr>
              <p:nvPr>
                <p:ph type="body" idx="1"/>
              </p:nvPr>
            </p:nvSpPr>
            <p:spPr/>
            <p:txBody>
              <a:bodyPr/>
              <a:lstStyle/>
              <a:p>
                <a:r>
                  <a:rPr lang="en-US" sz="1800" b="1" i="0" kern="1200" dirty="0" smtClean="0">
                    <a:solidFill>
                      <a:schemeClr val="tx1"/>
                    </a:solidFill>
                    <a:effectLst/>
                    <a:latin typeface="+mn-lt"/>
                    <a:ea typeface="+mn-ea"/>
                    <a:cs typeface="+mn-cs"/>
                  </a:rPr>
                  <a:t>RED BLUE &amp;&amp;&amp; area  &amp;&amp; </a:t>
                </a:r>
                <a:r>
                  <a:rPr lang="en-US" sz="1800" b="1" i="0" kern="1200" dirty="0" err="1" smtClean="0">
                    <a:solidFill>
                      <a:schemeClr val="tx1"/>
                    </a:solidFill>
                    <a:effectLst/>
                    <a:latin typeface="+mn-lt"/>
                    <a:ea typeface="+mn-ea"/>
                    <a:cs typeface="+mn-cs"/>
                  </a:rPr>
                  <a:t>deltaC</a:t>
                </a:r>
                <a:endParaRPr lang="en-US" sz="1800" b="1" i="0" kern="1200" dirty="0" smtClean="0">
                  <a:solidFill>
                    <a:schemeClr val="tx1"/>
                  </a:solidFill>
                  <a:effectLst/>
                  <a:latin typeface="+mn-lt"/>
                  <a:ea typeface="+mn-ea"/>
                  <a:cs typeface="+mn-cs"/>
                </a:endParaRPr>
              </a:p>
              <a:p>
                <a:r>
                  <a:rPr lang="en-US" sz="1800" b="1" i="0" kern="1200" dirty="0" smtClean="0">
                    <a:solidFill>
                      <a:schemeClr val="tx1"/>
                    </a:solidFill>
                    <a:effectLst/>
                    <a:latin typeface="+mn-lt"/>
                    <a:ea typeface="+mn-ea"/>
                    <a:cs typeface="+mn-cs"/>
                  </a:rPr>
                  <a:t>How</a:t>
                </a:r>
                <a:r>
                  <a:rPr lang="en-US" sz="1800" b="1" i="0" kern="1200" baseline="0" dirty="0" smtClean="0">
                    <a:solidFill>
                      <a:schemeClr val="tx1"/>
                    </a:solidFill>
                    <a:effectLst/>
                    <a:latin typeface="+mn-lt"/>
                    <a:ea typeface="+mn-ea"/>
                    <a:cs typeface="+mn-cs"/>
                  </a:rPr>
                  <a:t> to use: </a:t>
                </a:r>
                <a:r>
                  <a:rPr lang="en-US" sz="1800" b="1" i="0" kern="1200" dirty="0" smtClean="0">
                    <a:solidFill>
                      <a:schemeClr val="tx1"/>
                    </a:solidFill>
                    <a:effectLst/>
                    <a:latin typeface="+mn-lt"/>
                    <a:ea typeface="+mn-ea"/>
                    <a:cs typeface="+mn-cs"/>
                  </a:rPr>
                  <a:t>JL belch itself + new!!! </a:t>
                </a:r>
              </a:p>
              <a:p>
                <a:r>
                  <a:rPr lang="en-US" sz="1800" b="1" i="0" kern="1200" dirty="0" smtClean="0">
                    <a:solidFill>
                      <a:schemeClr val="tx1"/>
                    </a:solidFill>
                    <a:effectLst/>
                    <a:latin typeface="+mn-lt"/>
                    <a:ea typeface="+mn-ea"/>
                    <a:cs typeface="+mn-cs"/>
                  </a:rPr>
                  <a:t>Volume!</a:t>
                </a:r>
                <a:r>
                  <a:rPr lang="en-US" sz="1800" b="1" i="0" kern="1200" baseline="0" dirty="0" smtClean="0">
                    <a:solidFill>
                      <a:schemeClr val="tx1"/>
                    </a:solidFill>
                    <a:effectLst/>
                    <a:latin typeface="+mn-lt"/>
                    <a:ea typeface="+mn-ea"/>
                    <a:cs typeface="+mn-cs"/>
                  </a:rPr>
                  <a:t> Rectangular!</a:t>
                </a:r>
                <a:endParaRPr lang="en-US" sz="1800" b="1"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a:t>
                </a:r>
                <a:r>
                  <a:rPr lang="en-US" sz="1200" b="0" i="1" kern="1200" dirty="0" smtClean="0">
                    <a:solidFill>
                      <a:schemeClr val="tx1"/>
                    </a:solidFill>
                    <a:effectLst/>
                    <a:latin typeface="+mn-lt"/>
                    <a:ea typeface="+mn-ea"/>
                    <a:cs typeface="+mn-cs"/>
                  </a:rPr>
                  <a:t>bulk modulus</a:t>
                </a:r>
                <a:r>
                  <a:rPr lang="en-US" sz="1200" b="0" i="0" kern="1200" dirty="0" smtClean="0">
                    <a:solidFill>
                      <a:schemeClr val="tx1"/>
                    </a:solidFill>
                    <a:effectLst/>
                    <a:latin typeface="+mn-lt"/>
                    <a:ea typeface="+mn-ea"/>
                    <a:cs typeface="+mn-cs"/>
                  </a:rPr>
                  <a:t> ( or ) of a substance measures the substance's resistance to uniform compression.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model offers a systematic way of determining the actual </a:t>
                </a:r>
                <a:r>
                  <a:rPr lang="en-US" sz="1200" i="0" kern="1200">
                    <a:solidFill>
                      <a:schemeClr val="tx1"/>
                    </a:solidFill>
                    <a:effectLst/>
                    <a:latin typeface="Cambria Math" panose="02040503050406030204" pitchFamily="18" charset="0"/>
                    <a:ea typeface="+mn-ea"/>
                    <a:cs typeface="+mn-cs"/>
                  </a:rPr>
                  <a:t>(𝑗𝐿)_𝑒𝑓𝑓</a:t>
                </a:r>
                <a:r>
                  <a:rPr lang="en-US" sz="1200" kern="1200" dirty="0">
                    <a:solidFill>
                      <a:schemeClr val="tx1"/>
                    </a:solidFill>
                    <a:effectLst/>
                    <a:latin typeface="+mn-lt"/>
                    <a:ea typeface="+mn-ea"/>
                    <a:cs typeface="+mn-cs"/>
                  </a:rPr>
                  <a:t> and the actual stress distribution based on the atom conservation principle</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where </a:t>
                </a:r>
                <a:r>
                  <a:rPr lang="en-US" sz="1200" i="0" kern="1200">
                    <a:solidFill>
                      <a:schemeClr val="tx1"/>
                    </a:solidFill>
                    <a:effectLst/>
                    <a:latin typeface="Cambria Math" panose="02040503050406030204" pitchFamily="18" charset="0"/>
                    <a:ea typeface="+mn-ea"/>
                    <a:cs typeface="+mn-cs"/>
                  </a:rPr>
                  <a:t>𝑐</a:t>
                </a:r>
                <a:r>
                  <a:rPr lang="en-US" sz="1200" kern="1200" dirty="0">
                    <a:solidFill>
                      <a:schemeClr val="tx1"/>
                    </a:solidFill>
                    <a:effectLst/>
                    <a:latin typeface="+mn-lt"/>
                    <a:ea typeface="+mn-ea"/>
                    <a:cs typeface="+mn-cs"/>
                  </a:rPr>
                  <a:t> is the concentration of atoms along the net and </a:t>
                </a:r>
                <a:r>
                  <a:rPr lang="en-US" sz="1200" i="0" kern="1200">
                    <a:solidFill>
                      <a:schemeClr val="tx1"/>
                    </a:solidFill>
                    <a:effectLst/>
                    <a:latin typeface="Cambria Math" panose="02040503050406030204" pitchFamily="18" charset="0"/>
                    <a:ea typeface="+mn-ea"/>
                    <a:cs typeface="+mn-cs"/>
                  </a:rPr>
                  <a:t>𝑁_0</a:t>
                </a:r>
                <a:r>
                  <a:rPr lang="en-US" sz="1200" kern="1200" dirty="0">
                    <a:solidFill>
                      <a:schemeClr val="tx1"/>
                    </a:solidFill>
                    <a:effectLst/>
                    <a:latin typeface="+mn-lt"/>
                    <a:ea typeface="+mn-ea"/>
                    <a:cs typeface="+mn-cs"/>
                  </a:rPr>
                  <a:t> is the total number of atoms. The total number of atoms must be equal in the initial state and in the steady state. In other words, the number of atoms accumulated and depleted in different segments of the net is zero:</a:t>
                </a:r>
              </a:p>
              <a:p>
                <a:endParaRPr lang="en-US" dirty="0" smtClean="0"/>
              </a:p>
              <a:p>
                <a:r>
                  <a:rPr lang="en-US" sz="1200" kern="1200" dirty="0" smtClean="0">
                    <a:solidFill>
                      <a:schemeClr val="tx1"/>
                    </a:solidFill>
                    <a:effectLst/>
                    <a:latin typeface="+mn-lt"/>
                    <a:ea typeface="+mn-ea"/>
                    <a:cs typeface="+mn-cs"/>
                  </a:rPr>
                  <a:t>From </a:t>
                </a:r>
                <a:r>
                  <a:rPr lang="en-US" sz="1200" kern="1200" dirty="0" err="1" smtClean="0">
                    <a:solidFill>
                      <a:schemeClr val="tx1"/>
                    </a:solidFill>
                    <a:effectLst/>
                    <a:latin typeface="+mn-lt"/>
                    <a:ea typeface="+mn-ea"/>
                    <a:cs typeface="+mn-cs"/>
                  </a:rPr>
                  <a:t>Blech’s</a:t>
                </a:r>
                <a:r>
                  <a:rPr lang="en-US" sz="1200" kern="1200" dirty="0" smtClean="0">
                    <a:solidFill>
                      <a:schemeClr val="tx1"/>
                    </a:solidFill>
                    <a:effectLst/>
                    <a:latin typeface="+mn-lt"/>
                    <a:ea typeface="+mn-ea"/>
                    <a:cs typeface="+mn-cs"/>
                  </a:rPr>
                  <a:t> equation (2), the stress within a segment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first order approximation of </a:t>
                </a:r>
                <a:r>
                  <a:rPr lang="en-US" sz="1200" i="0" kern="1200">
                    <a:solidFill>
                      <a:schemeClr val="tx1"/>
                    </a:solidFill>
                    <a:effectLst/>
                    <a:latin typeface="Cambria Math" panose="02040503050406030204" pitchFamily="18" charset="0"/>
                    <a:ea typeface="+mn-ea"/>
                    <a:cs typeface="+mn-cs"/>
                  </a:rPr>
                  <a:t>𝜎</a:t>
                </a:r>
                <a:r>
                  <a:rPr lang="en-US" sz="1200" kern="1200" dirty="0">
                    <a:solidFill>
                      <a:schemeClr val="tx1"/>
                    </a:solidFill>
                    <a:effectLst/>
                    <a:latin typeface="+mn-lt"/>
                    <a:ea typeface="+mn-ea"/>
                    <a:cs typeface="+mn-cs"/>
                  </a:rPr>
                  <a:t> depends linearly on the concentration of atomic lattice sites </a:t>
                </a:r>
                <a:r>
                  <a:rPr lang="en-US" sz="1200" i="0" kern="1200">
                    <a:solidFill>
                      <a:schemeClr val="tx1"/>
                    </a:solidFill>
                    <a:effectLst/>
                    <a:latin typeface="Cambria Math" panose="02040503050406030204" pitchFamily="18" charset="0"/>
                    <a:ea typeface="+mn-ea"/>
                    <a:cs typeface="+mn-cs"/>
                  </a:rPr>
                  <a:t>𝐶</a:t>
                </a:r>
                <a:r>
                  <a:rPr lang="en-US" sz="1200" kern="1200" dirty="0">
                    <a:solidFill>
                      <a:schemeClr val="tx1"/>
                    </a:solidFill>
                    <a:effectLst/>
                    <a:latin typeface="+mn-lt"/>
                    <a:ea typeface="+mn-ea"/>
                    <a:cs typeface="+mn-cs"/>
                  </a:rPr>
                  <a:t> by</a:t>
                </a:r>
                <a:endParaRPr lang="en-US" dirty="0"/>
              </a:p>
            </p:txBody>
          </p:sp>
        </mc:Fallback>
      </mc:AlternateContent>
      <p:sp>
        <p:nvSpPr>
          <p:cNvPr id="4" name="Slide Number Placeholder 3"/>
          <p:cNvSpPr>
            <a:spLocks noGrp="1"/>
          </p:cNvSpPr>
          <p:nvPr>
            <p:ph type="sldNum" sz="quarter" idx="10"/>
          </p:nvPr>
        </p:nvSpPr>
        <p:spPr/>
        <p:txBody>
          <a:bodyPr/>
          <a:lstStyle/>
          <a:p>
            <a:fld id="{E4D1A0D2-B5BC-4715-9AF4-C9C4FD36CF0F}" type="slidenum">
              <a:rPr lang="en-US" smtClean="0"/>
              <a:pPr/>
              <a:t>18</a:t>
            </a:fld>
            <a:endParaRPr lang="en-US"/>
          </a:p>
        </p:txBody>
      </p:sp>
    </p:spTree>
    <p:extLst>
      <p:ext uri="{BB962C8B-B14F-4D97-AF65-F5344CB8AC3E}">
        <p14:creationId xmlns:p14="http://schemas.microsoft.com/office/powerpoint/2010/main" val="1859307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Interesting results illustrate how layering can affect EM performance. (limbs)</a:t>
                </a:r>
              </a:p>
              <a:p>
                <a:r>
                  <a:rPr lang="en-US" sz="1200" b="1" kern="1200" dirty="0" smtClean="0">
                    <a:solidFill>
                      <a:schemeClr val="tx1"/>
                    </a:solidFill>
                    <a:effectLst/>
                    <a:latin typeface="+mn-lt"/>
                    <a:ea typeface="+mn-ea"/>
                    <a:cs typeface="+mn-cs"/>
                  </a:rPr>
                  <a:t>The topology is the same yet the</a:t>
                </a:r>
                <a:r>
                  <a:rPr lang="en-US" sz="1200" b="1" kern="1200" baseline="0" dirty="0" smtClean="0">
                    <a:solidFill>
                      <a:schemeClr val="tx1"/>
                    </a:solidFill>
                    <a:effectLst/>
                    <a:latin typeface="+mn-lt"/>
                    <a:ea typeface="+mn-ea"/>
                    <a:cs typeface="+mn-cs"/>
                  </a:rPr>
                  <a:t> part of net which conservation holds true is different, due to the blocking via that was enabled through dual damascene</a:t>
                </a:r>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 multi-segment net. </a:t>
                </a:r>
                <a14:m>
                  <m:oMath xmlns:m="http://schemas.openxmlformats.org/officeDocument/2006/math">
                    <m:r>
                      <a:rPr lang="en-US" sz="1200" b="1" i="1" kern="1200">
                        <a:solidFill>
                          <a:schemeClr val="tx1"/>
                        </a:solidFill>
                        <a:effectLst/>
                        <a:latin typeface="Cambria Math" panose="02040503050406030204" pitchFamily="18" charset="0"/>
                        <a:ea typeface="+mn-ea"/>
                        <a:cs typeface="+mn-cs"/>
                      </a:rPr>
                      <m:t>𝒋</m:t>
                    </m:r>
                    <m:sSub>
                      <m:sSubPr>
                        <m:ctrlPr>
                          <a:rPr lang="en-US" sz="1200" b="1" i="1" kern="1200">
                            <a:solidFill>
                              <a:schemeClr val="tx1"/>
                            </a:solidFill>
                            <a:effectLst/>
                            <a:latin typeface="Cambria Math"/>
                            <a:ea typeface="+mn-ea"/>
                            <a:cs typeface="+mn-cs"/>
                          </a:rPr>
                        </m:ctrlPr>
                      </m:sSubPr>
                      <m:e>
                        <m:r>
                          <a:rPr lang="en-US" sz="1200" b="1" i="1" kern="1200">
                            <a:solidFill>
                              <a:schemeClr val="tx1"/>
                            </a:solidFill>
                            <a:effectLst/>
                            <a:latin typeface="Cambria Math" panose="02040503050406030204" pitchFamily="18" charset="0"/>
                            <a:ea typeface="+mn-ea"/>
                            <a:cs typeface="+mn-cs"/>
                          </a:rPr>
                          <m:t>𝑳</m:t>
                        </m:r>
                      </m:e>
                      <m:sub>
                        <m:r>
                          <a:rPr lang="en-US" sz="1200" b="1" i="1" kern="1200">
                            <a:solidFill>
                              <a:schemeClr val="tx1"/>
                            </a:solidFill>
                            <a:effectLst/>
                            <a:latin typeface="Cambria Math" panose="02040503050406030204" pitchFamily="18" charset="0"/>
                            <a:ea typeface="+mn-ea"/>
                            <a:cs typeface="+mn-cs"/>
                          </a:rPr>
                          <m:t>𝒆𝒇𝒇</m:t>
                        </m:r>
                      </m:sub>
                    </m:sSub>
                    <m:r>
                      <a:rPr lang="en-US" sz="1200" b="1" i="1" kern="1200">
                        <a:solidFill>
                          <a:schemeClr val="tx1"/>
                        </a:solidFill>
                        <a:effectLst/>
                        <a:latin typeface="Cambria Math" panose="02040503050406030204" pitchFamily="18" charset="0"/>
                        <a:ea typeface="+mn-ea"/>
                        <a:cs typeface="+mn-cs"/>
                      </a:rPr>
                      <m:t>=</m:t>
                    </m:r>
                    <m:r>
                      <a:rPr lang="en-US" sz="1200" b="1" i="1" kern="1200">
                        <a:solidFill>
                          <a:schemeClr val="tx1"/>
                        </a:solidFill>
                        <a:effectLst/>
                        <a:latin typeface="Cambria Math" panose="02040503050406030204" pitchFamily="18" charset="0"/>
                        <a:ea typeface="+mn-ea"/>
                        <a:cs typeface="+mn-cs"/>
                      </a:rPr>
                      <m:t>𝒎𝒂𝒙</m:t>
                    </m:r>
                    <m:r>
                      <a:rPr lang="en-US" sz="1200" b="1" i="1" kern="1200">
                        <a:solidFill>
                          <a:schemeClr val="tx1"/>
                        </a:solidFill>
                        <a:effectLst/>
                        <a:latin typeface="Cambria Math" panose="02040503050406030204" pitchFamily="18" charset="0"/>
                        <a:ea typeface="+mn-ea"/>
                        <a:cs typeface="+mn-cs"/>
                      </a:rPr>
                      <m:t>𝚺</m:t>
                    </m:r>
                    <m:r>
                      <a:rPr lang="en-US" sz="1200" b="1" i="1" kern="1200">
                        <a:solidFill>
                          <a:schemeClr val="tx1"/>
                        </a:solidFill>
                        <a:effectLst/>
                        <a:latin typeface="Cambria Math" panose="02040503050406030204" pitchFamily="18" charset="0"/>
                        <a:ea typeface="+mn-ea"/>
                        <a:cs typeface="+mn-cs"/>
                      </a:rPr>
                      <m:t>𝒋𝑳</m:t>
                    </m:r>
                    <m:r>
                      <a:rPr lang="en-US" sz="1200" b="1" i="1" kern="1200">
                        <a:solidFill>
                          <a:schemeClr val="tx1"/>
                        </a:solidFill>
                        <a:effectLst/>
                        <a:latin typeface="Cambria Math" panose="02040503050406030204" pitchFamily="18" charset="0"/>
                        <a:ea typeface="+mn-ea"/>
                        <a:cs typeface="+mn-cs"/>
                      </a:rPr>
                      <m:t> </m:t>
                    </m:r>
                  </m:oMath>
                </a14:m>
                <a:r>
                  <a:rPr lang="en-US" sz="1200" b="1" kern="1200" dirty="0">
                    <a:solidFill>
                      <a:schemeClr val="tx1"/>
                    </a:solidFill>
                    <a:effectLst/>
                    <a:latin typeface="+mn-lt"/>
                    <a:ea typeface="+mn-ea"/>
                    <a:cs typeface="+mn-cs"/>
                  </a:rPr>
                  <a:t>is the same either segment </a:t>
                </a:r>
                <a:r>
                  <a:rPr lang="en-US" sz="1200" b="1" kern="1200" dirty="0" smtClean="0">
                    <a:solidFill>
                      <a:schemeClr val="tx1"/>
                    </a:solidFill>
                    <a:effectLst/>
                    <a:latin typeface="+mn-lt"/>
                    <a:ea typeface="+mn-ea"/>
                    <a:cs typeface="+mn-cs"/>
                  </a:rPr>
                  <a:t>a1a2 </a:t>
                </a:r>
                <a:r>
                  <a:rPr lang="en-US" sz="1200" b="1" kern="1200" dirty="0">
                    <a:solidFill>
                      <a:schemeClr val="tx1"/>
                    </a:solidFill>
                    <a:effectLst/>
                    <a:latin typeface="+mn-lt"/>
                    <a:ea typeface="+mn-ea"/>
                    <a:cs typeface="+mn-cs"/>
                  </a:rPr>
                  <a:t>is connected to </a:t>
                </a:r>
                <a:r>
                  <a:rPr lang="en-US" sz="1200" b="1" kern="1200" dirty="0" smtClean="0">
                    <a:solidFill>
                      <a:schemeClr val="tx1"/>
                    </a:solidFill>
                    <a:effectLst/>
                    <a:latin typeface="+mn-lt"/>
                    <a:ea typeface="+mn-ea"/>
                    <a:cs typeface="+mn-cs"/>
                  </a:rPr>
                  <a:t>b1 </a:t>
                </a:r>
                <a:r>
                  <a:rPr lang="en-US" sz="1200" b="1" kern="1200" dirty="0">
                    <a:solidFill>
                      <a:schemeClr val="tx1"/>
                    </a:solidFill>
                    <a:effectLst/>
                    <a:latin typeface="+mn-lt"/>
                    <a:ea typeface="+mn-ea"/>
                    <a:cs typeface="+mn-cs"/>
                  </a:rPr>
                  <a:t>as a side branch directly in the same layer or </a:t>
                </a:r>
                <a:r>
                  <a:rPr lang="en-US" sz="1200" b="1" kern="1200" dirty="0" smtClean="0">
                    <a:solidFill>
                      <a:schemeClr val="tx1"/>
                    </a:solidFill>
                    <a:effectLst/>
                    <a:latin typeface="+mn-lt"/>
                    <a:ea typeface="+mn-ea"/>
                    <a:cs typeface="+mn-cs"/>
                  </a:rPr>
                  <a:t>a1’a2’ to b1’ with </a:t>
                </a:r>
                <a:r>
                  <a:rPr lang="en-US" sz="1200" b="1" kern="1200" dirty="0">
                    <a:solidFill>
                      <a:schemeClr val="tx1"/>
                    </a:solidFill>
                    <a:effectLst/>
                    <a:latin typeface="+mn-lt"/>
                    <a:ea typeface="+mn-ea"/>
                    <a:cs typeface="+mn-cs"/>
                  </a:rPr>
                  <a:t>a via through the lower layer. Red and green dots indicate via above and via below, respectively. </a:t>
                </a:r>
                <a:r>
                  <a:rPr lang="en-US" sz="1200" b="1" kern="1200" dirty="0" smtClean="0">
                    <a:solidFill>
                      <a:schemeClr val="tx1"/>
                    </a:solidFill>
                    <a:effectLst/>
                    <a:latin typeface="+mn-lt"/>
                    <a:ea typeface="+mn-ea"/>
                    <a:cs typeface="+mn-cs"/>
                  </a:rPr>
                  <a:t>Blue is the site  of a potential</a:t>
                </a:r>
                <a:r>
                  <a:rPr lang="en-US" sz="1200" b="1" kern="1200" baseline="0" dirty="0" smtClean="0">
                    <a:solidFill>
                      <a:schemeClr val="tx1"/>
                    </a:solidFill>
                    <a:effectLst/>
                    <a:latin typeface="+mn-lt"/>
                    <a:ea typeface="+mn-ea"/>
                    <a:cs typeface="+mn-cs"/>
                  </a:rPr>
                  <a:t> via. </a:t>
                </a:r>
                <a:r>
                  <a:rPr lang="en-US" sz="1200" b="1" kern="1200" dirty="0" smtClean="0">
                    <a:solidFill>
                      <a:schemeClr val="tx1"/>
                    </a:solidFill>
                    <a:effectLst/>
                    <a:latin typeface="+mn-lt"/>
                    <a:ea typeface="+mn-ea"/>
                    <a:cs typeface="+mn-cs"/>
                  </a:rPr>
                  <a:t>Hydrostatic </a:t>
                </a:r>
                <a:r>
                  <a:rPr lang="en-US" sz="1200" b="1" kern="1200" dirty="0">
                    <a:solidFill>
                      <a:schemeClr val="tx1"/>
                    </a:solidFill>
                    <a:effectLst/>
                    <a:latin typeface="+mn-lt"/>
                    <a:ea typeface="+mn-ea"/>
                    <a:cs typeface="+mn-cs"/>
                  </a:rPr>
                  <a:t>stress along the broken line near the interface is shown at the bottom (j</a:t>
                </a:r>
                <a14:m>
                  <m:oMath xmlns:m="http://schemas.openxmlformats.org/officeDocument/2006/math">
                    <m:r>
                      <a:rPr lang="en-US" sz="1200" b="1" i="1" kern="1200">
                        <a:solidFill>
                          <a:schemeClr val="tx1"/>
                        </a:solidFill>
                        <a:effectLst/>
                        <a:latin typeface="Cambria Math" panose="02040503050406030204" pitchFamily="18" charset="0"/>
                        <a:ea typeface="+mn-ea"/>
                        <a:cs typeface="+mn-cs"/>
                      </a:rPr>
                      <m:t>=</m:t>
                    </m:r>
                    <m:r>
                      <a:rPr lang="en-US" sz="1200" b="1" i="1" kern="1200">
                        <a:solidFill>
                          <a:schemeClr val="tx1"/>
                        </a:solidFill>
                        <a:effectLst/>
                        <a:latin typeface="Cambria Math" panose="02040503050406030204" pitchFamily="18" charset="0"/>
                        <a:ea typeface="+mn-ea"/>
                        <a:cs typeface="+mn-cs"/>
                      </a:rPr>
                      <m:t>𝟏𝟎</m:t>
                    </m:r>
                    <m:r>
                      <a:rPr lang="en-US" sz="1200" b="1" i="1" kern="1200">
                        <a:solidFill>
                          <a:schemeClr val="tx1"/>
                        </a:solidFill>
                        <a:effectLst/>
                        <a:latin typeface="Cambria Math" panose="02040503050406030204" pitchFamily="18" charset="0"/>
                        <a:ea typeface="+mn-ea"/>
                        <a:cs typeface="+mn-cs"/>
                      </a:rPr>
                      <m:t>𝒎𝑨</m:t>
                    </m:r>
                    <m:r>
                      <a:rPr lang="en-US" sz="1200" b="1" i="1" kern="1200">
                        <a:solidFill>
                          <a:schemeClr val="tx1"/>
                        </a:solidFill>
                        <a:effectLst/>
                        <a:latin typeface="Cambria Math" panose="02040503050406030204" pitchFamily="18" charset="0"/>
                        <a:ea typeface="+mn-ea"/>
                        <a:cs typeface="+mn-cs"/>
                      </a:rPr>
                      <m:t>/</m:t>
                    </m:r>
                    <m:sSup>
                      <m:sSupPr>
                        <m:ctrlPr>
                          <a:rPr lang="en-US" sz="1200" b="1" i="1" kern="1200" baseline="30000">
                            <a:solidFill>
                              <a:schemeClr val="tx1"/>
                            </a:solidFill>
                            <a:effectLst/>
                            <a:latin typeface="Cambria Math"/>
                            <a:ea typeface="+mn-ea"/>
                            <a:cs typeface="+mn-cs"/>
                          </a:rPr>
                        </m:ctrlPr>
                      </m:sSupPr>
                      <m:e>
                        <m:r>
                          <a:rPr lang="en-US" sz="1200" b="1" i="1" kern="1200" baseline="30000">
                            <a:solidFill>
                              <a:schemeClr val="tx1"/>
                            </a:solidFill>
                            <a:effectLst/>
                            <a:latin typeface="Cambria Math" panose="02040503050406030204" pitchFamily="18" charset="0"/>
                            <a:ea typeface="+mn-ea"/>
                            <a:cs typeface="+mn-cs"/>
                          </a:rPr>
                          <m:t>𝒖𝒎</m:t>
                        </m:r>
                      </m:e>
                      <m:sup>
                        <m:r>
                          <a:rPr lang="en-US" sz="1200" b="1" i="1" kern="1200" baseline="30000">
                            <a:solidFill>
                              <a:schemeClr val="tx1"/>
                            </a:solidFill>
                            <a:effectLst/>
                            <a:latin typeface="Cambria Math" panose="02040503050406030204" pitchFamily="18" charset="0"/>
                            <a:ea typeface="+mn-ea"/>
                            <a:cs typeface="+mn-cs"/>
                          </a:rPr>
                          <m:t>𝟐</m:t>
                        </m:r>
                      </m:sup>
                    </m:sSup>
                  </m:oMath>
                </a14:m>
                <a:r>
                  <a:rPr lang="en-US" sz="1200" b="1" kern="1200" dirty="0">
                    <a:solidFill>
                      <a:schemeClr val="tx1"/>
                    </a:solidFill>
                    <a:effectLst/>
                    <a:latin typeface="+mn-lt"/>
                    <a:ea typeface="+mn-ea"/>
                    <a:cs typeface="+mn-cs"/>
                  </a:rPr>
                  <a:t>).</a:t>
                </a:r>
                <a:endParaRPr lang="en-US" dirty="0"/>
              </a:p>
            </p:txBody>
          </p:sp>
        </mc:Choice>
        <mc:Fallback xmlns="">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 multi-segment net. </a:t>
                </a:r>
                <a:r>
                  <a:rPr lang="en-US" sz="1200" b="1" i="0" kern="1200">
                    <a:solidFill>
                      <a:schemeClr val="tx1"/>
                    </a:solidFill>
                    <a:effectLst/>
                    <a:latin typeface="+mn-lt"/>
                    <a:ea typeface="+mn-ea"/>
                    <a:cs typeface="+mn-cs"/>
                  </a:rPr>
                  <a:t>𝒋𝑳_𝒆𝒇𝒇=𝒎𝒂𝒙𝚺𝒋𝑳 </a:t>
                </a:r>
                <a:r>
                  <a:rPr lang="en-US" sz="1200" b="1" kern="1200" dirty="0">
                    <a:solidFill>
                      <a:schemeClr val="tx1"/>
                    </a:solidFill>
                    <a:effectLst/>
                    <a:latin typeface="+mn-lt"/>
                    <a:ea typeface="+mn-ea"/>
                    <a:cs typeface="+mn-cs"/>
                  </a:rPr>
                  <a:t>is the same either segment </a:t>
                </a:r>
                <a:r>
                  <a:rPr lang="en-US" sz="1200" b="1" kern="1200" dirty="0" err="1">
                    <a:solidFill>
                      <a:schemeClr val="tx1"/>
                    </a:solidFill>
                    <a:effectLst/>
                    <a:latin typeface="+mn-lt"/>
                    <a:ea typeface="+mn-ea"/>
                    <a:cs typeface="+mn-cs"/>
                  </a:rPr>
                  <a:t>b'd</a:t>
                </a:r>
                <a:r>
                  <a:rPr lang="en-US" sz="1200" b="1" kern="1200" dirty="0">
                    <a:solidFill>
                      <a:schemeClr val="tx1"/>
                    </a:solidFill>
                    <a:effectLst/>
                    <a:latin typeface="+mn-lt"/>
                    <a:ea typeface="+mn-ea"/>
                    <a:cs typeface="+mn-cs"/>
                  </a:rPr>
                  <a:t>' is connected to b' as a side branch directly in the same layer or with a via through the lower layer. Red and green dots indicate via above and via below, respectively. Hydrostatic stress along the broken line near the interface is shown at the bottom (j</a:t>
                </a:r>
                <a:r>
                  <a:rPr lang="en-US" sz="1200" b="1" i="0" kern="1200">
                    <a:solidFill>
                      <a:schemeClr val="tx1"/>
                    </a:solidFill>
                    <a:effectLst/>
                    <a:latin typeface="+mn-lt"/>
                    <a:ea typeface="+mn-ea"/>
                    <a:cs typeface="+mn-cs"/>
                  </a:rPr>
                  <a:t>=𝟏𝟎𝒎𝑨/</a:t>
                </a:r>
                <a:r>
                  <a:rPr lang="en-US" sz="1200" b="1" i="0" kern="1200" baseline="30000">
                    <a:solidFill>
                      <a:schemeClr val="tx1"/>
                    </a:solidFill>
                    <a:effectLst/>
                    <a:latin typeface="+mn-lt"/>
                    <a:ea typeface="+mn-ea"/>
                    <a:cs typeface="+mn-cs"/>
                  </a:rPr>
                  <a:t>〖𝒖𝒎〗^𝟐</a:t>
                </a:r>
                <a:r>
                  <a:rPr lang="en-US" sz="1200" b="1" kern="1200" dirty="0">
                    <a:solidFill>
                      <a:schemeClr val="tx1"/>
                    </a:solidFill>
                    <a:effectLst/>
                    <a:latin typeface="+mn-lt"/>
                    <a:ea typeface="+mn-ea"/>
                    <a:cs typeface="+mn-cs"/>
                  </a:rPr>
                  <a:t>).</a:t>
                </a:r>
                <a:endParaRPr lang="en-US" dirty="0"/>
              </a:p>
            </p:txBody>
          </p:sp>
        </mc:Fallback>
      </mc:AlternateContent>
      <p:sp>
        <p:nvSpPr>
          <p:cNvPr id="4" name="Slide Number Placeholder 3"/>
          <p:cNvSpPr>
            <a:spLocks noGrp="1"/>
          </p:cNvSpPr>
          <p:nvPr>
            <p:ph type="sldNum" sz="quarter" idx="10"/>
          </p:nvPr>
        </p:nvSpPr>
        <p:spPr/>
        <p:txBody>
          <a:bodyPr/>
          <a:lstStyle/>
          <a:p>
            <a:fld id="{E4D1A0D2-B5BC-4715-9AF4-C9C4FD36CF0F}" type="slidenum">
              <a:rPr lang="en-US" smtClean="0"/>
              <a:pPr/>
              <a:t>19</a:t>
            </a:fld>
            <a:endParaRPr lang="en-US"/>
          </a:p>
        </p:txBody>
      </p:sp>
    </p:spTree>
    <p:extLst>
      <p:ext uri="{BB962C8B-B14F-4D97-AF65-F5344CB8AC3E}">
        <p14:creationId xmlns:p14="http://schemas.microsoft.com/office/powerpoint/2010/main" val="2732264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Interesting results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addition to current density, the stress growth in an interconnect t depends not only on its geometry but also on the geometry of other segments of the same net. The effect of geometry, including length, width and thickness are all captured by </a:t>
                </a:r>
                <a14:m>
                  <m:oMath xmlns:m="http://schemas.openxmlformats.org/officeDocument/2006/math">
                    <m:sSub>
                      <m:sSubPr>
                        <m:ctrlPr>
                          <a:rPr lang="en-US" sz="1200" i="1" kern="1200" smtClean="0">
                            <a:solidFill>
                              <a:schemeClr val="tx1"/>
                            </a:solidFill>
                            <a:effectLst/>
                            <a:latin typeface="+mn-lt"/>
                            <a:ea typeface="+mn-ea"/>
                            <a:cs typeface="+mn-cs"/>
                          </a:rPr>
                        </m:ctrlPr>
                      </m:sSubPr>
                      <m:e>
                        <m:d>
                          <m:dPr>
                            <m:ctrlPr>
                              <a:rPr lang="en-US" sz="1200" i="1" kern="1200">
                                <a:solidFill>
                                  <a:schemeClr val="tx1"/>
                                </a:solidFill>
                                <a:effectLst/>
                                <a:latin typeface="+mn-lt"/>
                                <a:ea typeface="+mn-ea"/>
                                <a:cs typeface="+mn-cs"/>
                              </a:rPr>
                            </m:ctrlPr>
                          </m:dPr>
                          <m:e>
                            <m:r>
                              <a:rPr lang="en-US" sz="1200" i="1" kern="1200">
                                <a:solidFill>
                                  <a:schemeClr val="tx1"/>
                                </a:solidFill>
                                <a:effectLst/>
                                <a:latin typeface="+mn-lt"/>
                                <a:ea typeface="+mn-ea"/>
                                <a:cs typeface="+mn-cs"/>
                              </a:rPr>
                              <m:t>𝑗𝐿</m:t>
                            </m:r>
                          </m:e>
                        </m:d>
                      </m:e>
                      <m:sub>
                        <m:r>
                          <a:rPr lang="en-US" sz="1200" i="1" kern="1200">
                            <a:solidFill>
                              <a:schemeClr val="tx1"/>
                            </a:solidFill>
                            <a:effectLst/>
                            <a:latin typeface="+mn-lt"/>
                            <a:ea typeface="+mn-ea"/>
                            <a:cs typeface="+mn-cs"/>
                          </a:rPr>
                          <m:t>𝑒𝑓𝑓</m:t>
                        </m:r>
                      </m:sub>
                    </m:sSub>
                    <m:r>
                      <a:rPr lang="en-US" sz="1200" i="1" kern="1200">
                        <a:solidFill>
                          <a:schemeClr val="tx1"/>
                        </a:solidFill>
                        <a:effectLst/>
                        <a:latin typeface="+mn-lt"/>
                        <a:ea typeface="+mn-ea"/>
                        <a:cs typeface="+mn-cs"/>
                      </a:rPr>
                      <m:t>=</m:t>
                    </m:r>
                    <m:func>
                      <m:funcPr>
                        <m:ctrlPr>
                          <a:rPr lang="en-US" sz="1200" i="1" kern="1200">
                            <a:solidFill>
                              <a:schemeClr val="tx1"/>
                            </a:solidFill>
                            <a:effectLst/>
                            <a:latin typeface="+mn-lt"/>
                            <a:ea typeface="+mn-ea"/>
                            <a:cs typeface="+mn-cs"/>
                          </a:rPr>
                        </m:ctrlPr>
                      </m:funcPr>
                      <m:fName>
                        <m:limLow>
                          <m:limLowPr>
                            <m:ctrlPr>
                              <a:rPr lang="en-US" sz="1200" i="1" kern="1200">
                                <a:solidFill>
                                  <a:schemeClr val="tx1"/>
                                </a:solidFill>
                                <a:effectLst/>
                                <a:latin typeface="+mn-lt"/>
                                <a:ea typeface="+mn-ea"/>
                                <a:cs typeface="+mn-cs"/>
                              </a:rPr>
                            </m:ctrlPr>
                          </m:limLowPr>
                          <m:e>
                            <m:r>
                              <m:rPr>
                                <m:sty m:val="p"/>
                              </m:rPr>
                              <a:rPr lang="en-US" sz="1200" kern="1200">
                                <a:solidFill>
                                  <a:schemeClr val="tx1"/>
                                </a:solidFill>
                                <a:effectLst/>
                                <a:latin typeface="+mn-lt"/>
                                <a:ea typeface="+mn-ea"/>
                                <a:cs typeface="+mn-cs"/>
                              </a:rPr>
                              <m:t>max</m:t>
                            </m:r>
                          </m:e>
                          <m:lim>
                            <m:eqArr>
                              <m:eqArrPr>
                                <m:ctrlPr>
                                  <a:rPr lang="en-US" sz="1200" i="1" kern="1200">
                                    <a:solidFill>
                                      <a:schemeClr val="tx1"/>
                                    </a:solidFill>
                                    <a:effectLst/>
                                    <a:latin typeface="+mn-lt"/>
                                    <a:ea typeface="+mn-ea"/>
                                    <a:cs typeface="+mn-cs"/>
                                  </a:rPr>
                                </m:ctrlPr>
                              </m:eqArrPr>
                              <m:e>
                                <m:r>
                                  <a:rPr lang="en-US" sz="1200" i="1" kern="1200">
                                    <a:solidFill>
                                      <a:schemeClr val="tx1"/>
                                    </a:solidFill>
                                    <a:effectLst/>
                                    <a:latin typeface="+mn-lt"/>
                                    <a:ea typeface="+mn-ea"/>
                                    <a:cs typeface="+mn-cs"/>
                                  </a:rPr>
                                  <m:t>𝑎𝑙𝑙</m:t>
                                </m:r>
                                <m:r>
                                  <a:rPr lang="en-US" sz="1200" i="1" kern="1200">
                                    <a:solidFill>
                                      <a:schemeClr val="tx1"/>
                                    </a:solidFill>
                                    <a:effectLst/>
                                    <a:latin typeface="+mn-lt"/>
                                    <a:ea typeface="+mn-ea"/>
                                    <a:cs typeface="+mn-cs"/>
                                  </a:rPr>
                                  <m:t> </m:t>
                                </m:r>
                                <m:r>
                                  <a:rPr lang="en-US" sz="1200" i="1" kern="1200">
                                    <a:solidFill>
                                      <a:schemeClr val="tx1"/>
                                    </a:solidFill>
                                    <a:effectLst/>
                                    <a:latin typeface="+mn-lt"/>
                                    <a:ea typeface="+mn-ea"/>
                                    <a:cs typeface="+mn-cs"/>
                                  </a:rPr>
                                  <m:t>𝑗𝑢𝑛𝑐𝑡𝑖𝑜𝑛</m:t>
                                </m:r>
                                <m:r>
                                  <a:rPr lang="en-US" sz="1200" i="1" kern="1200">
                                    <a:solidFill>
                                      <a:schemeClr val="tx1"/>
                                    </a:solidFill>
                                    <a:effectLst/>
                                    <a:latin typeface="+mn-lt"/>
                                    <a:ea typeface="+mn-ea"/>
                                    <a:cs typeface="+mn-cs"/>
                                  </a:rPr>
                                  <m:t> </m:t>
                                </m:r>
                              </m:e>
                              <m:e>
                                <m:r>
                                  <a:rPr lang="en-US" sz="1200" i="1" kern="1200">
                                    <a:solidFill>
                                      <a:schemeClr val="tx1"/>
                                    </a:solidFill>
                                    <a:effectLst/>
                                    <a:latin typeface="+mn-lt"/>
                                    <a:ea typeface="+mn-ea"/>
                                    <a:cs typeface="+mn-cs"/>
                                  </a:rPr>
                                  <m:t>𝑝𝑎𝑖𝑟𝑠</m:t>
                                </m:r>
                                <m:r>
                                  <a:rPr lang="en-US" sz="1200" i="1" kern="1200">
                                    <a:solidFill>
                                      <a:schemeClr val="tx1"/>
                                    </a:solidFill>
                                    <a:effectLst/>
                                    <a:latin typeface="+mn-lt"/>
                                    <a:ea typeface="+mn-ea"/>
                                    <a:cs typeface="+mn-cs"/>
                                  </a:rPr>
                                  <m:t> </m:t>
                                </m:r>
                                <m:r>
                                  <a:rPr lang="en-US" sz="1200" i="1" kern="1200">
                                    <a:solidFill>
                                      <a:schemeClr val="tx1"/>
                                    </a:solidFill>
                                    <a:effectLst/>
                                    <a:latin typeface="+mn-lt"/>
                                    <a:ea typeface="+mn-ea"/>
                                    <a:cs typeface="+mn-cs"/>
                                  </a:rPr>
                                  <m:t>𝑖</m:t>
                                </m:r>
                                <m:r>
                                  <a:rPr lang="en-US" sz="1200" i="1" kern="1200">
                                    <a:solidFill>
                                      <a:schemeClr val="tx1"/>
                                    </a:solidFill>
                                    <a:effectLst/>
                                    <a:latin typeface="+mn-lt"/>
                                    <a:ea typeface="+mn-ea"/>
                                    <a:cs typeface="+mn-cs"/>
                                  </a:rPr>
                                  <m:t>,</m:t>
                                </m:r>
                                <m:r>
                                  <a:rPr lang="en-US" sz="1200" i="1" kern="1200">
                                    <a:solidFill>
                                      <a:schemeClr val="tx1"/>
                                    </a:solidFill>
                                    <a:effectLst/>
                                    <a:latin typeface="+mn-lt"/>
                                    <a:ea typeface="+mn-ea"/>
                                    <a:cs typeface="+mn-cs"/>
                                  </a:rPr>
                                  <m:t>𝑗</m:t>
                                </m:r>
                              </m:e>
                            </m:eqArr>
                          </m:lim>
                        </m:limLow>
                      </m:fName>
                      <m:e>
                        <m:nary>
                          <m:naryPr>
                            <m:chr m:val="∑"/>
                            <m:limLoc m:val="undOvr"/>
                            <m:supHide m:val="on"/>
                            <m:ctrlPr>
                              <a:rPr lang="en-US" sz="1200" i="1" kern="1200">
                                <a:solidFill>
                                  <a:schemeClr val="tx1"/>
                                </a:solidFill>
                                <a:effectLst/>
                                <a:latin typeface="+mn-lt"/>
                                <a:ea typeface="+mn-ea"/>
                                <a:cs typeface="+mn-cs"/>
                              </a:rPr>
                            </m:ctrlPr>
                          </m:naryPr>
                          <m:sub>
                            <m:r>
                              <a:rPr lang="en-US" sz="1200" i="1" kern="1200">
                                <a:solidFill>
                                  <a:schemeClr val="tx1"/>
                                </a:solidFill>
                                <a:effectLst/>
                                <a:latin typeface="+mn-lt"/>
                                <a:ea typeface="+mn-ea"/>
                                <a:cs typeface="+mn-cs"/>
                              </a:rPr>
                              <m:t>𝑘</m:t>
                            </m:r>
                          </m:sub>
                          <m:sup/>
                          <m:e>
                            <m:sSub>
                              <m:sSubPr>
                                <m:ctrlPr>
                                  <a:rPr lang="en-US" sz="1200" i="1" kern="1200">
                                    <a:solidFill>
                                      <a:schemeClr val="tx1"/>
                                    </a:solidFill>
                                    <a:effectLst/>
                                    <a:latin typeface="+mn-lt"/>
                                    <a:ea typeface="+mn-ea"/>
                                    <a:cs typeface="+mn-cs"/>
                                  </a:rPr>
                                </m:ctrlPr>
                              </m:sSubPr>
                              <m:e>
                                <m:r>
                                  <a:rPr lang="en-US" sz="1200" i="1" kern="1200">
                                    <a:solidFill>
                                      <a:schemeClr val="tx1"/>
                                    </a:solidFill>
                                    <a:effectLst/>
                                    <a:latin typeface="+mn-lt"/>
                                    <a:ea typeface="+mn-ea"/>
                                    <a:cs typeface="+mn-cs"/>
                                  </a:rPr>
                                  <m:t>𝑗</m:t>
                                </m:r>
                              </m:e>
                              <m:sub>
                                <m:r>
                                  <a:rPr lang="en-US" sz="1200" i="1" kern="1200">
                                    <a:solidFill>
                                      <a:schemeClr val="tx1"/>
                                    </a:solidFill>
                                    <a:effectLst/>
                                    <a:latin typeface="+mn-lt"/>
                                    <a:ea typeface="+mn-ea"/>
                                    <a:cs typeface="+mn-cs"/>
                                  </a:rPr>
                                  <m:t>𝑘</m:t>
                                </m:r>
                              </m:sub>
                            </m:sSub>
                            <m:sSub>
                              <m:sSubPr>
                                <m:ctrlPr>
                                  <a:rPr lang="en-US" sz="1200" i="1" kern="1200">
                                    <a:solidFill>
                                      <a:schemeClr val="tx1"/>
                                    </a:solidFill>
                                    <a:effectLst/>
                                    <a:latin typeface="+mn-lt"/>
                                    <a:ea typeface="+mn-ea"/>
                                    <a:cs typeface="+mn-cs"/>
                                  </a:rPr>
                                </m:ctrlPr>
                              </m:sSubPr>
                              <m:e>
                                <m:r>
                                  <a:rPr lang="en-US" sz="1200" i="1" kern="1200">
                                    <a:solidFill>
                                      <a:schemeClr val="tx1"/>
                                    </a:solidFill>
                                    <a:effectLst/>
                                    <a:latin typeface="+mn-lt"/>
                                    <a:ea typeface="+mn-ea"/>
                                    <a:cs typeface="+mn-cs"/>
                                  </a:rPr>
                                  <m:t>𝐿</m:t>
                                </m:r>
                              </m:e>
                              <m:sub>
                                <m:r>
                                  <a:rPr lang="en-US" sz="1200" i="1" kern="1200">
                                    <a:solidFill>
                                      <a:schemeClr val="tx1"/>
                                    </a:solidFill>
                                    <a:effectLst/>
                                    <a:latin typeface="+mn-lt"/>
                                    <a:ea typeface="+mn-ea"/>
                                    <a:cs typeface="+mn-cs"/>
                                  </a:rPr>
                                  <m:t>𝑘</m:t>
                                </m:r>
                              </m:sub>
                            </m:sSub>
                          </m:e>
                        </m:nary>
                      </m:e>
                    </m:func>
                  </m:oMath>
                </a14:m>
                <a:r>
                  <a:rPr lang="en-US" sz="1200" kern="1200" dirty="0" smtClean="0">
                    <a:solidFill>
                      <a:schemeClr val="tx1"/>
                    </a:solidFill>
                    <a:effectLst/>
                    <a:latin typeface="+mn-lt"/>
                    <a:ea typeface="+mn-ea"/>
                    <a:cs typeface="+mn-cs"/>
                  </a:rPr>
                  <a:t> and </a:t>
                </a:r>
                <a14:m>
                  <m:oMath xmlns:m="http://schemas.openxmlformats.org/officeDocument/2006/math">
                    <m:r>
                      <a:rPr lang="en-US" sz="1200" i="1" kern="1200" smtClean="0">
                        <a:solidFill>
                          <a:schemeClr val="tx1"/>
                        </a:solidFill>
                        <a:effectLst/>
                        <a:latin typeface="+mn-lt"/>
                        <a:ea typeface="+mn-ea"/>
                        <a:cs typeface="+mn-cs"/>
                      </a:rPr>
                      <m:t> </m:t>
                    </m:r>
                    <m:nary>
                      <m:naryPr>
                        <m:chr m:val="∑"/>
                        <m:limLoc m:val="undOvr"/>
                        <m:supHide m:val="on"/>
                        <m:ctrlPr>
                          <a:rPr lang="en-US" sz="1200" i="1" kern="1200">
                            <a:solidFill>
                              <a:schemeClr val="tx1"/>
                            </a:solidFill>
                            <a:effectLst/>
                            <a:latin typeface="+mn-lt"/>
                            <a:ea typeface="+mn-ea"/>
                            <a:cs typeface="+mn-cs"/>
                          </a:rPr>
                        </m:ctrlPr>
                      </m:naryPr>
                      <m:sub>
                        <m:r>
                          <a:rPr lang="en-US" sz="1200" i="1" kern="1200">
                            <a:solidFill>
                              <a:schemeClr val="tx1"/>
                            </a:solidFill>
                            <a:effectLst/>
                            <a:latin typeface="+mn-lt"/>
                            <a:ea typeface="+mn-ea"/>
                            <a:cs typeface="+mn-cs"/>
                          </a:rPr>
                          <m:t>𝑠𝑒𝑔𝑚𝑒𝑛𝑡𝑠</m:t>
                        </m:r>
                        <m:r>
                          <a:rPr lang="en-US" sz="1200" i="1" kern="1200">
                            <a:solidFill>
                              <a:schemeClr val="tx1"/>
                            </a:solidFill>
                            <a:effectLst/>
                            <a:latin typeface="+mn-lt"/>
                            <a:ea typeface="+mn-ea"/>
                            <a:cs typeface="+mn-cs"/>
                          </a:rPr>
                          <m:t> </m:t>
                        </m:r>
                        <m:r>
                          <a:rPr lang="en-US" sz="1200" i="1" kern="1200">
                            <a:solidFill>
                              <a:schemeClr val="tx1"/>
                            </a:solidFill>
                            <a:effectLst/>
                            <a:latin typeface="+mn-lt"/>
                            <a:ea typeface="+mn-ea"/>
                            <a:cs typeface="+mn-cs"/>
                          </a:rPr>
                          <m:t>𝑘</m:t>
                        </m:r>
                      </m:sub>
                      <m:sup/>
                      <m:e>
                        <m:f>
                          <m:fPr>
                            <m:ctrlPr>
                              <a:rPr lang="en-US" sz="1200" i="1" kern="1200">
                                <a:solidFill>
                                  <a:schemeClr val="tx1"/>
                                </a:solidFill>
                                <a:effectLst/>
                                <a:latin typeface="+mn-lt"/>
                                <a:ea typeface="+mn-ea"/>
                                <a:cs typeface="+mn-cs"/>
                              </a:rPr>
                            </m:ctrlPr>
                          </m:fPr>
                          <m:num>
                            <m:sSub>
                              <m:sSubPr>
                                <m:ctrlPr>
                                  <a:rPr lang="en-US" sz="1200" i="1" kern="1200">
                                    <a:solidFill>
                                      <a:schemeClr val="tx1"/>
                                    </a:solidFill>
                                    <a:effectLst/>
                                    <a:latin typeface="+mn-lt"/>
                                    <a:ea typeface="+mn-ea"/>
                                    <a:cs typeface="+mn-cs"/>
                                  </a:rPr>
                                </m:ctrlPr>
                              </m:sSubPr>
                              <m:e>
                                <m:r>
                                  <a:rPr lang="en-US" sz="1200" i="1" kern="1200">
                                    <a:solidFill>
                                      <a:schemeClr val="tx1"/>
                                    </a:solidFill>
                                    <a:effectLst/>
                                    <a:latin typeface="+mn-lt"/>
                                    <a:ea typeface="+mn-ea"/>
                                    <a:cs typeface="+mn-cs"/>
                                  </a:rPr>
                                  <m:t>𝜎</m:t>
                                </m:r>
                              </m:e>
                              <m:sub>
                                <m:r>
                                  <a:rPr lang="en-US" sz="1200" i="1" kern="1200">
                                    <a:solidFill>
                                      <a:schemeClr val="tx1"/>
                                    </a:solidFill>
                                    <a:effectLst/>
                                    <a:latin typeface="+mn-lt"/>
                                    <a:ea typeface="+mn-ea"/>
                                    <a:cs typeface="+mn-cs"/>
                                  </a:rPr>
                                  <m:t>𝑘</m:t>
                                </m:r>
                                <m:r>
                                  <a:rPr lang="en-US" sz="1200" i="1" kern="1200">
                                    <a:solidFill>
                                      <a:schemeClr val="tx1"/>
                                    </a:solidFill>
                                    <a:effectLst/>
                                    <a:latin typeface="+mn-lt"/>
                                    <a:ea typeface="+mn-ea"/>
                                    <a:cs typeface="+mn-cs"/>
                                  </a:rPr>
                                  <m:t>−</m:t>
                                </m:r>
                                <m:r>
                                  <a:rPr lang="en-US" sz="1200" i="1" kern="1200">
                                    <a:solidFill>
                                      <a:schemeClr val="tx1"/>
                                    </a:solidFill>
                                    <a:effectLst/>
                                    <a:latin typeface="+mn-lt"/>
                                    <a:ea typeface="+mn-ea"/>
                                    <a:cs typeface="+mn-cs"/>
                                  </a:rPr>
                                  <m:t>𝑎𝑛𝑜𝑑𝑒</m:t>
                                </m:r>
                              </m:sub>
                            </m:sSub>
                            <m:r>
                              <a:rPr lang="en-US" sz="1200" i="1" kern="1200">
                                <a:solidFill>
                                  <a:schemeClr val="tx1"/>
                                </a:solidFill>
                                <a:effectLst/>
                                <a:latin typeface="+mn-lt"/>
                                <a:ea typeface="+mn-ea"/>
                                <a:cs typeface="+mn-cs"/>
                              </a:rPr>
                              <m:t>+</m:t>
                            </m:r>
                            <m:sSub>
                              <m:sSubPr>
                                <m:ctrlPr>
                                  <a:rPr lang="en-US" sz="1200" i="1" kern="1200">
                                    <a:solidFill>
                                      <a:schemeClr val="tx1"/>
                                    </a:solidFill>
                                    <a:effectLst/>
                                    <a:latin typeface="+mn-lt"/>
                                    <a:ea typeface="+mn-ea"/>
                                    <a:cs typeface="+mn-cs"/>
                                  </a:rPr>
                                </m:ctrlPr>
                              </m:sSubPr>
                              <m:e>
                                <m:r>
                                  <a:rPr lang="en-US" sz="1200" i="1" kern="1200">
                                    <a:solidFill>
                                      <a:schemeClr val="tx1"/>
                                    </a:solidFill>
                                    <a:effectLst/>
                                    <a:latin typeface="+mn-lt"/>
                                    <a:ea typeface="+mn-ea"/>
                                    <a:cs typeface="+mn-cs"/>
                                  </a:rPr>
                                  <m:t>𝜎</m:t>
                                </m:r>
                              </m:e>
                              <m:sub>
                                <m:r>
                                  <a:rPr lang="en-US" sz="1200" i="1" kern="1200">
                                    <a:solidFill>
                                      <a:schemeClr val="tx1"/>
                                    </a:solidFill>
                                    <a:effectLst/>
                                    <a:latin typeface="+mn-lt"/>
                                    <a:ea typeface="+mn-ea"/>
                                    <a:cs typeface="+mn-cs"/>
                                  </a:rPr>
                                  <m:t>𝑘</m:t>
                                </m:r>
                                <m:r>
                                  <a:rPr lang="en-US" sz="1200" i="1" kern="1200">
                                    <a:solidFill>
                                      <a:schemeClr val="tx1"/>
                                    </a:solidFill>
                                    <a:effectLst/>
                                    <a:latin typeface="+mn-lt"/>
                                    <a:ea typeface="+mn-ea"/>
                                    <a:cs typeface="+mn-cs"/>
                                  </a:rPr>
                                  <m:t>−</m:t>
                                </m:r>
                                <m:r>
                                  <a:rPr lang="en-US" sz="1200" i="1" kern="1200">
                                    <a:solidFill>
                                      <a:schemeClr val="tx1"/>
                                    </a:solidFill>
                                    <a:effectLst/>
                                    <a:latin typeface="+mn-lt"/>
                                    <a:ea typeface="+mn-ea"/>
                                    <a:cs typeface="+mn-cs"/>
                                  </a:rPr>
                                  <m:t>𝑐𝑎𝑡</m:t>
                                </m:r>
                                <m:r>
                                  <a:rPr lang="en-US" sz="1200" i="1" kern="1200">
                                    <a:solidFill>
                                      <a:schemeClr val="tx1"/>
                                    </a:solidFill>
                                    <a:effectLst/>
                                    <a:latin typeface="+mn-lt"/>
                                    <a:ea typeface="+mn-ea"/>
                                    <a:cs typeface="+mn-cs"/>
                                  </a:rPr>
                                  <m:t>h</m:t>
                                </m:r>
                                <m:r>
                                  <a:rPr lang="en-US" sz="1200" i="1" kern="1200">
                                    <a:solidFill>
                                      <a:schemeClr val="tx1"/>
                                    </a:solidFill>
                                    <a:effectLst/>
                                    <a:latin typeface="+mn-lt"/>
                                    <a:ea typeface="+mn-ea"/>
                                    <a:cs typeface="+mn-cs"/>
                                  </a:rPr>
                                  <m:t>𝑜𝑑𝑒</m:t>
                                </m:r>
                              </m:sub>
                            </m:sSub>
                          </m:num>
                          <m:den>
                            <m:r>
                              <a:rPr lang="en-US" sz="1200" i="1" kern="1200">
                                <a:solidFill>
                                  <a:schemeClr val="tx1"/>
                                </a:solidFill>
                                <a:effectLst/>
                                <a:latin typeface="+mn-lt"/>
                                <a:ea typeface="+mn-ea"/>
                                <a:cs typeface="+mn-cs"/>
                              </a:rPr>
                              <m:t>2</m:t>
                            </m:r>
                            <m:sSub>
                              <m:sSubPr>
                                <m:ctrlPr>
                                  <a:rPr lang="en-US" sz="1200" i="1" kern="1200">
                                    <a:solidFill>
                                      <a:schemeClr val="tx1"/>
                                    </a:solidFill>
                                    <a:effectLst/>
                                    <a:latin typeface="+mn-lt"/>
                                    <a:ea typeface="+mn-ea"/>
                                    <a:cs typeface="+mn-cs"/>
                                  </a:rPr>
                                </m:ctrlPr>
                              </m:sSubPr>
                              <m:e>
                                <m:r>
                                  <a:rPr lang="en-US" sz="1200" i="1" kern="1200">
                                    <a:solidFill>
                                      <a:schemeClr val="tx1"/>
                                    </a:solidFill>
                                    <a:effectLst/>
                                    <a:latin typeface="+mn-lt"/>
                                    <a:ea typeface="+mn-ea"/>
                                    <a:cs typeface="+mn-cs"/>
                                  </a:rPr>
                                  <m:t>𝐵</m:t>
                                </m:r>
                              </m:e>
                              <m:sub>
                                <m:r>
                                  <a:rPr lang="en-US" sz="1200" i="1" kern="1200">
                                    <a:solidFill>
                                      <a:schemeClr val="tx1"/>
                                    </a:solidFill>
                                    <a:effectLst/>
                                    <a:latin typeface="+mn-lt"/>
                                    <a:ea typeface="+mn-ea"/>
                                    <a:cs typeface="+mn-cs"/>
                                  </a:rPr>
                                  <m:t>𝑘</m:t>
                                </m:r>
                              </m:sub>
                            </m:sSub>
                          </m:den>
                        </m:f>
                      </m:e>
                    </m:nary>
                    <m:sSub>
                      <m:sSubPr>
                        <m:ctrlPr>
                          <a:rPr lang="en-US" sz="1200" i="1" kern="1200">
                            <a:solidFill>
                              <a:schemeClr val="tx1"/>
                            </a:solidFill>
                            <a:effectLst/>
                            <a:latin typeface="+mn-lt"/>
                            <a:ea typeface="+mn-ea"/>
                            <a:cs typeface="+mn-cs"/>
                          </a:rPr>
                        </m:ctrlPr>
                      </m:sSubPr>
                      <m:e>
                        <m:r>
                          <a:rPr lang="en-US" sz="1200" i="1" kern="1200">
                            <a:solidFill>
                              <a:schemeClr val="tx1"/>
                            </a:solidFill>
                            <a:effectLst/>
                            <a:latin typeface="+mn-lt"/>
                            <a:ea typeface="+mn-ea"/>
                            <a:cs typeface="+mn-cs"/>
                          </a:rPr>
                          <m:t>𝑉</m:t>
                        </m:r>
                      </m:e>
                      <m:sub>
                        <m:r>
                          <a:rPr lang="en-US" sz="1200" i="1" kern="1200">
                            <a:solidFill>
                              <a:schemeClr val="tx1"/>
                            </a:solidFill>
                            <a:effectLst/>
                            <a:latin typeface="+mn-lt"/>
                            <a:ea typeface="+mn-ea"/>
                            <a:cs typeface="+mn-cs"/>
                          </a:rPr>
                          <m:t>𝑘</m:t>
                        </m:r>
                      </m:sub>
                    </m:sSub>
                    <m:r>
                      <a:rPr lang="en-US" sz="1200" i="1" kern="1200">
                        <a:solidFill>
                          <a:schemeClr val="tx1"/>
                        </a:solidFill>
                        <a:effectLst/>
                        <a:latin typeface="+mn-lt"/>
                        <a:ea typeface="+mn-ea"/>
                        <a:cs typeface="+mn-cs"/>
                      </a:rPr>
                      <m:t>=</m:t>
                    </m:r>
                    <m:r>
                      <a:rPr lang="en-US" sz="1200" i="1" kern="1200">
                        <a:solidFill>
                          <a:schemeClr val="tx1"/>
                        </a:solidFill>
                        <a:effectLst/>
                        <a:latin typeface="+mn-lt"/>
                        <a:ea typeface="+mn-ea"/>
                        <a:cs typeface="+mn-cs"/>
                      </a:rPr>
                      <m:t>0</m:t>
                    </m:r>
                  </m:oMath>
                </a14:m>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figure </a:t>
                </a:r>
                <a:r>
                  <a:rPr lang="en-US" sz="1200" kern="1200" dirty="0" smtClean="0">
                    <a:solidFill>
                      <a:schemeClr val="tx1"/>
                    </a:solidFill>
                    <a:effectLst/>
                    <a:latin typeface="+mn-lt"/>
                    <a:ea typeface="+mn-ea"/>
                    <a:cs typeface="+mn-cs"/>
                  </a:rPr>
                  <a:t>shows the effect of length of adjacent segments. In both nets, all segments carry the same current density </a:t>
                </a:r>
                <a:r>
                  <a:rPr lang="en-US" sz="1200" i="1" kern="1200" dirty="0" smtClean="0">
                    <a:solidFill>
                      <a:schemeClr val="tx1"/>
                    </a:solidFill>
                    <a:effectLst/>
                    <a:latin typeface="+mn-lt"/>
                    <a:ea typeface="+mn-ea"/>
                    <a:cs typeface="+mn-cs"/>
                  </a:rPr>
                  <a:t>j</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flowing into the middle via. This can also be explained by the back stress built up in a shorter segment. In net </a:t>
                </a:r>
                <a:r>
                  <a:rPr lang="en-US" sz="1200" i="1" kern="1200" dirty="0" smtClean="0">
                    <a:solidFill>
                      <a:schemeClr val="tx1"/>
                    </a:solidFill>
                    <a:effectLst/>
                    <a:latin typeface="+mn-lt"/>
                    <a:ea typeface="+mn-ea"/>
                    <a:cs typeface="+mn-cs"/>
                  </a:rPr>
                  <a:t>II</a:t>
                </a:r>
                <a:r>
                  <a:rPr lang="en-US" sz="1200" kern="1200" dirty="0" smtClean="0">
                    <a:solidFill>
                      <a:schemeClr val="tx1"/>
                    </a:solidFill>
                    <a:effectLst/>
                    <a:latin typeface="+mn-lt"/>
                    <a:ea typeface="+mn-ea"/>
                    <a:cs typeface="+mn-cs"/>
                  </a:rPr>
                  <a:t>, the shorter segment sucks fewer atoms from the middle via compared to symmetric situation in net </a:t>
                </a:r>
                <a:r>
                  <a:rPr lang="en-US" sz="1200" i="1" kern="1200" dirty="0"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a:t>
                </a:r>
                <a:endParaRPr lang="en-US" dirty="0"/>
              </a:p>
            </p:txBody>
          </p:sp>
        </mc:Choice>
        <mc:Fallback>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Interesting results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addition to current density, the stress growth in an interconnect t depends not only on its geometry but also on the geometry of other segments of the same net. The effect of geometry, including length, width and thickness are all captured by </a:t>
                </a:r>
                <a:r>
                  <a:rPr lang="en-US" sz="1200" i="0" kern="1200">
                    <a:solidFill>
                      <a:schemeClr val="tx1"/>
                    </a:solidFill>
                    <a:effectLst/>
                    <a:latin typeface="+mn-lt"/>
                    <a:ea typeface="+mn-ea"/>
                    <a:cs typeface="+mn-cs"/>
                  </a:rPr>
                  <a:t>(𝑗𝐿)</a:t>
                </a:r>
                <a:r>
                  <a:rPr lang="en-US" sz="1200" i="0" kern="1200" smtClean="0">
                    <a:solidFill>
                      <a:schemeClr val="tx1"/>
                    </a:solidFill>
                    <a:effectLst/>
                    <a:latin typeface="+mn-lt"/>
                    <a:ea typeface="+mn-ea"/>
                    <a:cs typeface="+mn-cs"/>
                  </a:rPr>
                  <a:t>_</a:t>
                </a:r>
                <a:r>
                  <a:rPr lang="en-US" sz="1200" i="0" kern="1200">
                    <a:solidFill>
                      <a:schemeClr val="tx1"/>
                    </a:solidFill>
                    <a:effectLst/>
                    <a:latin typeface="+mn-lt"/>
                    <a:ea typeface="+mn-ea"/>
                    <a:cs typeface="+mn-cs"/>
                  </a:rPr>
                  <a:t>𝑒𝑓𝑓=max┬█(𝑎𝑙𝑙 𝑗𝑢𝑛𝑐𝑡𝑖𝑜𝑛 @𝑝𝑎𝑖𝑟𝑠 𝑖,𝑗)⁡∑1_𝑘▒〖𝑗_𝑘 𝐿_𝑘 〗</a:t>
                </a:r>
                <a:r>
                  <a:rPr lang="en-US" sz="1200" kern="1200" dirty="0" smtClean="0">
                    <a:solidFill>
                      <a:schemeClr val="tx1"/>
                    </a:solidFill>
                    <a:effectLst/>
                    <a:latin typeface="+mn-lt"/>
                    <a:ea typeface="+mn-ea"/>
                    <a:cs typeface="+mn-cs"/>
                  </a:rPr>
                  <a:t> and </a:t>
                </a:r>
                <a:r>
                  <a:rPr lang="en-US" sz="1200" i="0" kern="1200" smtClean="0">
                    <a:solidFill>
                      <a:schemeClr val="tx1"/>
                    </a:solidFill>
                    <a:effectLst/>
                    <a:latin typeface="+mn-lt"/>
                    <a:ea typeface="+mn-ea"/>
                    <a:cs typeface="+mn-cs"/>
                  </a:rPr>
                  <a:t> </a:t>
                </a:r>
                <a:r>
                  <a:rPr lang="en-US" sz="1200" i="0" kern="1200">
                    <a:solidFill>
                      <a:schemeClr val="tx1"/>
                    </a:solidFill>
                    <a:effectLst/>
                    <a:latin typeface="+mn-lt"/>
                    <a:ea typeface="+mn-ea"/>
                    <a:cs typeface="+mn-cs"/>
                  </a:rPr>
                  <a:t>∑1_(𝑠𝑒𝑔𝑚𝑒𝑛𝑡𝑠 𝑘)▒(𝜎_(𝑘−𝑎𝑛𝑜𝑑𝑒)+𝜎_(𝑘−𝑐𝑎𝑡ℎ𝑜𝑑𝑒))/(2𝐵_𝑘 ) 𝑉_𝑘=0</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figure </a:t>
                </a:r>
                <a:r>
                  <a:rPr lang="en-US" sz="1200" kern="1200" dirty="0" smtClean="0">
                    <a:solidFill>
                      <a:schemeClr val="tx1"/>
                    </a:solidFill>
                    <a:effectLst/>
                    <a:latin typeface="+mn-lt"/>
                    <a:ea typeface="+mn-ea"/>
                    <a:cs typeface="+mn-cs"/>
                  </a:rPr>
                  <a:t>shows the effect of length of adjacent segments. In both nets, all segments carry the same current density </a:t>
                </a:r>
                <a:r>
                  <a:rPr lang="en-US" sz="1200" i="1" kern="1200" dirty="0" smtClean="0">
                    <a:solidFill>
                      <a:schemeClr val="tx1"/>
                    </a:solidFill>
                    <a:effectLst/>
                    <a:latin typeface="+mn-lt"/>
                    <a:ea typeface="+mn-ea"/>
                    <a:cs typeface="+mn-cs"/>
                  </a:rPr>
                  <a:t>j</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flowing into the middle via. This can also be explained by the back stress built up in a shorter segment. In net </a:t>
                </a:r>
                <a:r>
                  <a:rPr lang="en-US" sz="1200" i="1" kern="1200" dirty="0" smtClean="0">
                    <a:solidFill>
                      <a:schemeClr val="tx1"/>
                    </a:solidFill>
                    <a:effectLst/>
                    <a:latin typeface="+mn-lt"/>
                    <a:ea typeface="+mn-ea"/>
                    <a:cs typeface="+mn-cs"/>
                  </a:rPr>
                  <a:t>II</a:t>
                </a:r>
                <a:r>
                  <a:rPr lang="en-US" sz="1200" kern="1200" dirty="0" smtClean="0">
                    <a:solidFill>
                      <a:schemeClr val="tx1"/>
                    </a:solidFill>
                    <a:effectLst/>
                    <a:latin typeface="+mn-lt"/>
                    <a:ea typeface="+mn-ea"/>
                    <a:cs typeface="+mn-cs"/>
                  </a:rPr>
                  <a:t>, the shorter segment sucks fewer atoms from the middle via compared to symmetric situation in net </a:t>
                </a:r>
                <a:r>
                  <a:rPr lang="en-US" sz="1200" i="1" kern="1200" dirty="0"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a:t>
                </a:r>
                <a:endParaRPr lang="en-US" dirty="0"/>
              </a:p>
            </p:txBody>
          </p:sp>
        </mc:Fallback>
      </mc:AlternateContent>
      <p:sp>
        <p:nvSpPr>
          <p:cNvPr id="4" name="Slide Number Placeholder 3"/>
          <p:cNvSpPr>
            <a:spLocks noGrp="1"/>
          </p:cNvSpPr>
          <p:nvPr>
            <p:ph type="sldNum" sz="quarter" idx="10"/>
          </p:nvPr>
        </p:nvSpPr>
        <p:spPr/>
        <p:txBody>
          <a:bodyPr/>
          <a:lstStyle/>
          <a:p>
            <a:fld id="{E4D1A0D2-B5BC-4715-9AF4-C9C4FD36CF0F}" type="slidenum">
              <a:rPr lang="en-US" smtClean="0"/>
              <a:pPr/>
              <a:t>20</a:t>
            </a:fld>
            <a:endParaRPr lang="en-US"/>
          </a:p>
        </p:txBody>
      </p:sp>
    </p:spTree>
    <p:extLst>
      <p:ext uri="{BB962C8B-B14F-4D97-AF65-F5344CB8AC3E}">
        <p14:creationId xmlns:p14="http://schemas.microsoft.com/office/powerpoint/2010/main" val="2323244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A0D2-B5BC-4715-9AF4-C9C4FD36CF0F}" type="slidenum">
              <a:rPr lang="en-US" smtClean="0"/>
              <a:pPr/>
              <a:t>2</a:t>
            </a:fld>
            <a:endParaRPr lang="en-US"/>
          </a:p>
        </p:txBody>
      </p:sp>
    </p:spTree>
    <p:extLst>
      <p:ext uri="{BB962C8B-B14F-4D97-AF65-F5344CB8AC3E}">
        <p14:creationId xmlns:p14="http://schemas.microsoft.com/office/powerpoint/2010/main" val="1090777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Extension matters,</a:t>
            </a:r>
            <a:r>
              <a:rPr lang="en-US" sz="1200" b="1" kern="1200" baseline="0" dirty="0" smtClean="0">
                <a:solidFill>
                  <a:schemeClr val="tx1"/>
                </a:solidFill>
                <a:effectLst/>
                <a:latin typeface="+mn-lt"/>
                <a:ea typeface="+mn-ea"/>
                <a:cs typeface="+mn-cs"/>
              </a:rPr>
              <a:t> adding extension in anode is detrimental while at cathode is helpful!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effects of passive elements (i.e. metal extensions with zero current) such as those added at cathode (reservoir), or anode (sink), or dummy </a:t>
            </a:r>
            <a:r>
              <a:rPr lang="en-US" sz="1200" kern="1200" dirty="0" err="1" smtClean="0">
                <a:solidFill>
                  <a:schemeClr val="tx1"/>
                </a:solidFill>
                <a:effectLst/>
                <a:latin typeface="+mn-lt"/>
                <a:ea typeface="+mn-ea"/>
                <a:cs typeface="+mn-cs"/>
              </a:rPr>
              <a:t>vias</a:t>
            </a:r>
            <a:r>
              <a:rPr lang="en-US" sz="1200" kern="1200" dirty="0" smtClean="0">
                <a:solidFill>
                  <a:schemeClr val="tx1"/>
                </a:solidFill>
                <a:effectLst/>
                <a:latin typeface="+mn-lt"/>
                <a:ea typeface="+mn-ea"/>
                <a:cs typeface="+mn-cs"/>
              </a:rPr>
              <a:t> have been investigated in many works [17]. However, a compact model suitable for CAD tools that can explain and model the underlying physics has not been </a:t>
            </a:r>
            <a:r>
              <a:rPr lang="en-US" sz="1200" kern="1200" dirty="0" smtClean="0">
                <a:solidFill>
                  <a:schemeClr val="tx1"/>
                </a:solidFill>
                <a:effectLst/>
                <a:latin typeface="+mn-lt"/>
                <a:ea typeface="+mn-ea"/>
                <a:cs typeface="+mn-cs"/>
              </a:rPr>
              <a:t>proposed before.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D1A0D2-B5BC-4715-9AF4-C9C4FD36CF0F}" type="slidenum">
              <a:rPr lang="en-US" smtClean="0"/>
              <a:pPr/>
              <a:t>21</a:t>
            </a:fld>
            <a:endParaRPr lang="en-US"/>
          </a:p>
        </p:txBody>
      </p:sp>
    </p:spTree>
    <p:extLst>
      <p:ext uri="{BB962C8B-B14F-4D97-AF65-F5344CB8AC3E}">
        <p14:creationId xmlns:p14="http://schemas.microsoft.com/office/powerpoint/2010/main" val="2602284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Our method not only explains the active segments but also offers a general model for reservoir and sink extension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figure </a:t>
                </a:r>
                <a:r>
                  <a:rPr lang="en-US" sz="1200" kern="1200" dirty="0" smtClean="0">
                    <a:solidFill>
                      <a:schemeClr val="tx1"/>
                    </a:solidFill>
                    <a:effectLst/>
                    <a:latin typeface="+mn-lt"/>
                    <a:ea typeface="+mn-ea"/>
                    <a:cs typeface="+mn-cs"/>
                  </a:rPr>
                  <a:t>shows an interconnect of a length </a:t>
                </a:r>
                <a:r>
                  <a:rPr lang="en-US" sz="1200" i="1" kern="1200" dirty="0">
                    <a:solidFill>
                      <a:schemeClr val="tx1"/>
                    </a:solidFill>
                    <a:effectLst/>
                    <a:latin typeface="+mn-lt"/>
                    <a:ea typeface="+mn-ea"/>
                    <a:cs typeface="+mn-cs"/>
                  </a:rPr>
                  <a:t>L</a:t>
                </a:r>
                <a:r>
                  <a:rPr lang="en-US" sz="1200" kern="1200" dirty="0">
                    <a:solidFill>
                      <a:schemeClr val="tx1"/>
                    </a:solidFill>
                    <a:effectLst/>
                    <a:latin typeface="+mn-lt"/>
                    <a:ea typeface="+mn-ea"/>
                    <a:cs typeface="+mn-cs"/>
                  </a:rPr>
                  <a:t>. This segment is connected to a reservoir and sink of lengths </a:t>
                </a:r>
                <a14:m>
                  <m:oMath xmlns:m="http://schemas.openxmlformats.org/officeDocument/2006/math">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panose="02040503050406030204" pitchFamily="18" charset="0"/>
                            <a:ea typeface="+mn-ea"/>
                            <a:cs typeface="+mn-cs"/>
                          </a:rPr>
                          <m:t>𝐿</m:t>
                        </m:r>
                      </m:e>
                      <m:sub>
                        <m:r>
                          <a:rPr lang="en-US" sz="1200" i="1" kern="1200">
                            <a:solidFill>
                              <a:schemeClr val="tx1"/>
                            </a:solidFill>
                            <a:effectLst/>
                            <a:latin typeface="Cambria Math" panose="02040503050406030204" pitchFamily="18" charset="0"/>
                            <a:ea typeface="+mn-ea"/>
                            <a:cs typeface="+mn-cs"/>
                          </a:rPr>
                          <m:t>𝑟</m:t>
                        </m:r>
                      </m:sub>
                    </m:sSub>
                  </m:oMath>
                </a14:m>
                <a:r>
                  <a:rPr lang="en-US" sz="1200" kern="1200" dirty="0">
                    <a:solidFill>
                      <a:schemeClr val="tx1"/>
                    </a:solidFill>
                    <a:effectLst/>
                    <a:latin typeface="+mn-lt"/>
                    <a:ea typeface="+mn-ea"/>
                    <a:cs typeface="+mn-cs"/>
                  </a:rPr>
                  <a:t> and </a:t>
                </a:r>
                <a14:m>
                  <m:oMath xmlns:m="http://schemas.openxmlformats.org/officeDocument/2006/math">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panose="02040503050406030204" pitchFamily="18" charset="0"/>
                            <a:ea typeface="+mn-ea"/>
                            <a:cs typeface="+mn-cs"/>
                          </a:rPr>
                          <m:t>𝐿</m:t>
                        </m:r>
                      </m:e>
                      <m:sub>
                        <m:r>
                          <a:rPr lang="en-US" sz="1200" i="1" kern="1200">
                            <a:solidFill>
                              <a:schemeClr val="tx1"/>
                            </a:solidFill>
                            <a:effectLst/>
                            <a:latin typeface="Cambria Math" panose="02040503050406030204" pitchFamily="18" charset="0"/>
                            <a:ea typeface="+mn-ea"/>
                            <a:cs typeface="+mn-cs"/>
                          </a:rPr>
                          <m:t>𝑠</m:t>
                        </m:r>
                      </m:sub>
                    </m:sSub>
                  </m:oMath>
                </a14:m>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respectively. Solving </a:t>
                </a:r>
                <a:r>
                  <a:rPr lang="en-US" sz="1200" kern="1200" dirty="0" smtClean="0">
                    <a:solidFill>
                      <a:schemeClr val="tx1"/>
                    </a:solidFill>
                    <a:effectLst/>
                    <a:latin typeface="+mn-lt"/>
                    <a:ea typeface="+mn-ea"/>
                    <a:cs typeface="+mn-cs"/>
                  </a:rPr>
                  <a:t>our model for this </a:t>
                </a:r>
                <a:r>
                  <a:rPr lang="en-US" sz="1200" kern="1200" dirty="0">
                    <a:solidFill>
                      <a:schemeClr val="tx1"/>
                    </a:solidFill>
                    <a:effectLst/>
                    <a:latin typeface="+mn-lt"/>
                    <a:ea typeface="+mn-ea"/>
                    <a:cs typeface="+mn-cs"/>
                  </a:rPr>
                  <a:t>net </a:t>
                </a:r>
                <a:r>
                  <a:rPr lang="en-US" sz="1200" kern="1200" dirty="0" smtClean="0">
                    <a:solidFill>
                      <a:schemeClr val="tx1"/>
                    </a:solidFill>
                    <a:effectLst/>
                    <a:latin typeface="+mn-lt"/>
                    <a:ea typeface="+mn-ea"/>
                    <a:cs typeface="+mn-cs"/>
                  </a:rPr>
                  <a:t>is </a:t>
                </a:r>
                <a:r>
                  <a:rPr lang="en-US" sz="1200" kern="1200" dirty="0">
                    <a:solidFill>
                      <a:schemeClr val="tx1"/>
                    </a:solidFill>
                    <a:effectLst/>
                    <a:latin typeface="+mn-lt"/>
                    <a:ea typeface="+mn-ea"/>
                    <a:cs typeface="+mn-cs"/>
                  </a:rPr>
                  <a:t>as </a:t>
                </a:r>
                <a:r>
                  <a:rPr lang="en-US" sz="1200" kern="1200" dirty="0" smtClean="0">
                    <a:solidFill>
                      <a:schemeClr val="tx1"/>
                    </a:solidFill>
                    <a:effectLst/>
                    <a:latin typeface="+mn-lt"/>
                    <a:ea typeface="+mn-ea"/>
                    <a:cs typeface="+mn-cs"/>
                  </a:rPr>
                  <a:t>shown in this slide.</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Our method not only explains the active segments but also offers a general model for reservoir and sink extension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Fig 5 shows an interconnect of a length </a:t>
                </a:r>
                <a:r>
                  <a:rPr lang="en-US" sz="1200" i="1" kern="1200" dirty="0">
                    <a:solidFill>
                      <a:schemeClr val="tx1"/>
                    </a:solidFill>
                    <a:effectLst/>
                    <a:latin typeface="+mn-lt"/>
                    <a:ea typeface="+mn-ea"/>
                    <a:cs typeface="+mn-cs"/>
                  </a:rPr>
                  <a:t>L</a:t>
                </a:r>
                <a:r>
                  <a:rPr lang="en-US" sz="1200" kern="1200" dirty="0">
                    <a:solidFill>
                      <a:schemeClr val="tx1"/>
                    </a:solidFill>
                    <a:effectLst/>
                    <a:latin typeface="+mn-lt"/>
                    <a:ea typeface="+mn-ea"/>
                    <a:cs typeface="+mn-cs"/>
                  </a:rPr>
                  <a:t>. This segment is connected to a reservoir and sink of lengths </a:t>
                </a:r>
                <a:r>
                  <a:rPr lang="en-US" sz="1200" i="0" kern="1200">
                    <a:solidFill>
                      <a:schemeClr val="tx1"/>
                    </a:solidFill>
                    <a:effectLst/>
                    <a:latin typeface="+mn-lt"/>
                    <a:ea typeface="+mn-ea"/>
                    <a:cs typeface="+mn-cs"/>
                  </a:rPr>
                  <a:t>𝐿_𝑟</a:t>
                </a:r>
                <a:r>
                  <a:rPr lang="en-US" sz="1200" kern="1200" dirty="0">
                    <a:solidFill>
                      <a:schemeClr val="tx1"/>
                    </a:solidFill>
                    <a:effectLst/>
                    <a:latin typeface="+mn-lt"/>
                    <a:ea typeface="+mn-ea"/>
                    <a:cs typeface="+mn-cs"/>
                  </a:rPr>
                  <a:t> and </a:t>
                </a:r>
                <a:r>
                  <a:rPr lang="en-US" sz="1200" i="0" kern="1200">
                    <a:solidFill>
                      <a:schemeClr val="tx1"/>
                    </a:solidFill>
                    <a:effectLst/>
                    <a:latin typeface="+mn-lt"/>
                    <a:ea typeface="+mn-ea"/>
                    <a:cs typeface="+mn-cs"/>
                  </a:rPr>
                  <a:t>𝐿_𝑠</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respectively. Solving equations (2) and (14) for the net shown in Fig 5 is as follows</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critical current density for extrusion can be similarly obtained.</a:t>
                </a:r>
              </a:p>
              <a:p>
                <a:endParaRPr lang="en-US" dirty="0"/>
              </a:p>
            </p:txBody>
          </p:sp>
        </mc:Fallback>
      </mc:AlternateContent>
      <p:sp>
        <p:nvSpPr>
          <p:cNvPr id="4" name="Slide Number Placeholder 3"/>
          <p:cNvSpPr>
            <a:spLocks noGrp="1"/>
          </p:cNvSpPr>
          <p:nvPr>
            <p:ph type="sldNum" sz="quarter" idx="10"/>
          </p:nvPr>
        </p:nvSpPr>
        <p:spPr/>
        <p:txBody>
          <a:bodyPr/>
          <a:lstStyle/>
          <a:p>
            <a:fld id="{E4D1A0D2-B5BC-4715-9AF4-C9C4FD36CF0F}" type="slidenum">
              <a:rPr lang="en-US" smtClean="0"/>
              <a:pPr/>
              <a:t>22</a:t>
            </a:fld>
            <a:endParaRPr lang="en-US"/>
          </a:p>
        </p:txBody>
      </p:sp>
    </p:spTree>
    <p:extLst>
      <p:ext uri="{BB962C8B-B14F-4D97-AF65-F5344CB8AC3E}">
        <p14:creationId xmlns:p14="http://schemas.microsoft.com/office/powerpoint/2010/main" val="1536921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a:t>
            </a:r>
            <a:r>
              <a:rPr lang="en-US" sz="1200" b="0" i="1" kern="1200" dirty="0" smtClean="0">
                <a:solidFill>
                  <a:schemeClr val="tx1"/>
                </a:solidFill>
                <a:effectLst/>
                <a:latin typeface="+mn-lt"/>
                <a:ea typeface="+mn-ea"/>
                <a:cs typeface="+mn-cs"/>
              </a:rPr>
              <a:t>bulk modulus</a:t>
            </a:r>
            <a:r>
              <a:rPr lang="en-US" sz="1200" b="0" i="0" kern="1200" dirty="0" smtClean="0">
                <a:solidFill>
                  <a:schemeClr val="tx1"/>
                </a:solidFill>
                <a:effectLst/>
                <a:latin typeface="+mn-lt"/>
                <a:ea typeface="+mn-ea"/>
                <a:cs typeface="+mn-cs"/>
              </a:rPr>
              <a:t> ( or ) of a substance measures the substance's resistance to uniform compression. It is defined as the ratio of the </a:t>
            </a:r>
            <a:r>
              <a:rPr lang="en-US" sz="1200" b="0" i="0" u="none" strike="noStrike" kern="1200" dirty="0" smtClean="0">
                <a:solidFill>
                  <a:schemeClr val="tx1"/>
                </a:solidFill>
                <a:effectLst/>
                <a:latin typeface="+mn-lt"/>
                <a:ea typeface="+mn-ea"/>
                <a:cs typeface="+mn-cs"/>
                <a:hlinkClick r:id="rId3" tooltip="Infinitesimal"/>
              </a:rPr>
              <a:t>infinitesimal</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4" tooltip="Pressure"/>
              </a:rPr>
              <a:t>pressure</a:t>
            </a:r>
            <a:r>
              <a:rPr lang="en-US" sz="1200" b="0" i="0" kern="1200" dirty="0" smtClean="0">
                <a:solidFill>
                  <a:schemeClr val="tx1"/>
                </a:solidFill>
                <a:effectLst/>
                <a:latin typeface="+mn-lt"/>
                <a:ea typeface="+mn-ea"/>
                <a:cs typeface="+mn-cs"/>
              </a:rPr>
              <a:t> increase to the resulting </a:t>
            </a:r>
            <a:r>
              <a:rPr lang="en-US" sz="1200" b="0" i="1" kern="1200" dirty="0" smtClean="0">
                <a:solidFill>
                  <a:schemeClr val="tx1"/>
                </a:solidFill>
                <a:effectLst/>
                <a:latin typeface="+mn-lt"/>
                <a:ea typeface="+mn-ea"/>
                <a:cs typeface="+mn-cs"/>
              </a:rPr>
              <a:t>relative </a:t>
            </a:r>
            <a:r>
              <a:rPr lang="en-US" sz="1200" b="0" i="0" kern="1200" dirty="0" smtClean="0">
                <a:solidFill>
                  <a:schemeClr val="tx1"/>
                </a:solidFill>
                <a:effectLst/>
                <a:latin typeface="+mn-lt"/>
                <a:ea typeface="+mn-ea"/>
                <a:cs typeface="+mn-cs"/>
              </a:rPr>
              <a:t>decrease </a:t>
            </a:r>
            <a:r>
              <a:rPr lang="en-US" sz="1200" b="0" i="0" kern="1200" dirty="0" smtClean="0">
                <a:solidFill>
                  <a:schemeClr val="tx1"/>
                </a:solidFill>
                <a:effectLst/>
                <a:latin typeface="+mn-lt"/>
                <a:ea typeface="+mn-ea"/>
                <a:cs typeface="+mn-cs"/>
              </a:rPr>
              <a:t>of the </a:t>
            </a:r>
            <a:r>
              <a:rPr lang="en-US" sz="1200" b="0" i="0" u="none" strike="noStrike" kern="1200" dirty="0" smtClean="0">
                <a:solidFill>
                  <a:schemeClr val="tx1"/>
                </a:solidFill>
                <a:effectLst/>
                <a:latin typeface="+mn-lt"/>
                <a:ea typeface="+mn-ea"/>
                <a:cs typeface="+mn-cs"/>
                <a:hlinkClick r:id="rId5" tooltip="Volume"/>
              </a:rPr>
              <a:t>volume</a:t>
            </a:r>
            <a:r>
              <a:rPr lang="en-US" sz="1200" b="0" i="0" kern="1200" dirty="0" smtClean="0">
                <a:solidFill>
                  <a:schemeClr val="tx1"/>
                </a:solidFill>
                <a:effectLst/>
                <a:latin typeface="+mn-lt"/>
                <a:ea typeface="+mn-ea"/>
                <a:cs typeface="+mn-cs"/>
              </a:rPr>
              <a: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We think that it can be explained by B,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Slows down the diffusion</a:t>
            </a:r>
            <a:r>
              <a:rPr lang="en-US" sz="1200" b="1" i="0" kern="1200" baseline="0" dirty="0" smtClean="0">
                <a:solidFill>
                  <a:schemeClr val="tx1"/>
                </a:solidFill>
                <a:effectLst/>
                <a:latin typeface="+mn-lt"/>
                <a:ea typeface="+mn-ea"/>
                <a:cs typeface="+mn-cs"/>
              </a:rPr>
              <a:t> path at interface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smtClean="0">
                <a:solidFill>
                  <a:schemeClr val="tx1"/>
                </a:solidFill>
                <a:effectLst/>
                <a:latin typeface="+mn-lt"/>
                <a:ea typeface="+mn-ea"/>
                <a:cs typeface="+mn-cs"/>
              </a:rPr>
              <a:t>The wire live safely under the critical stress for a long time and reach to SS in a much longer time.</a:t>
            </a:r>
            <a:endParaRPr lang="en-US" sz="1200" b="1" i="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This also can be</a:t>
            </a:r>
            <a:r>
              <a:rPr lang="en-US" sz="1200" b="1" i="0" kern="1200" baseline="0" dirty="0" smtClean="0">
                <a:solidFill>
                  <a:schemeClr val="tx1"/>
                </a:solidFill>
                <a:effectLst/>
                <a:latin typeface="+mn-lt"/>
                <a:ea typeface="+mn-ea"/>
                <a:cs typeface="+mn-cs"/>
              </a:rPr>
              <a:t> used for EM performance improvement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1" i="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B=-V </a:t>
            </a:r>
            <a:r>
              <a:rPr lang="en-US" sz="1200" b="0" i="0" kern="1200" dirty="0" err="1" smtClean="0">
                <a:solidFill>
                  <a:schemeClr val="tx1"/>
                </a:solidFill>
                <a:effectLst/>
                <a:latin typeface="+mn-lt"/>
                <a:ea typeface="+mn-ea"/>
                <a:cs typeface="+mn-cs"/>
              </a:rPr>
              <a:t>dp</a:t>
            </a:r>
            <a:r>
              <a:rPr lang="en-US" sz="1200" b="0" i="0" kern="1200" dirty="0" smtClean="0">
                <a:solidFill>
                  <a:schemeClr val="tx1"/>
                </a:solidFill>
                <a:effectLst/>
                <a:latin typeface="+mn-lt"/>
                <a:ea typeface="+mn-ea"/>
                <a:cs typeface="+mn-cs"/>
              </a:rPr>
              <a:t>/dv</a:t>
            </a:r>
            <a:endParaRPr lang="en-US" dirty="0"/>
          </a:p>
        </p:txBody>
      </p:sp>
      <p:sp>
        <p:nvSpPr>
          <p:cNvPr id="4" name="Slide Number Placeholder 3"/>
          <p:cNvSpPr>
            <a:spLocks noGrp="1"/>
          </p:cNvSpPr>
          <p:nvPr>
            <p:ph type="sldNum" sz="quarter" idx="10"/>
          </p:nvPr>
        </p:nvSpPr>
        <p:spPr/>
        <p:txBody>
          <a:bodyPr/>
          <a:lstStyle/>
          <a:p>
            <a:fld id="{E4D1A0D2-B5BC-4715-9AF4-C9C4FD36CF0F}" type="slidenum">
              <a:rPr lang="en-US" smtClean="0"/>
              <a:pPr/>
              <a:t>23</a:t>
            </a:fld>
            <a:endParaRPr lang="en-US"/>
          </a:p>
        </p:txBody>
      </p:sp>
    </p:spTree>
    <p:extLst>
      <p:ext uri="{BB962C8B-B14F-4D97-AF65-F5344CB8AC3E}">
        <p14:creationId xmlns:p14="http://schemas.microsoft.com/office/powerpoint/2010/main" val="2646180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A0D2-B5BC-4715-9AF4-C9C4FD36CF0F}" type="slidenum">
              <a:rPr lang="en-US" smtClean="0"/>
              <a:pPr/>
              <a:t>24</a:t>
            </a:fld>
            <a:endParaRPr lang="en-US"/>
          </a:p>
        </p:txBody>
      </p:sp>
    </p:spTree>
    <p:extLst>
      <p:ext uri="{BB962C8B-B14F-4D97-AF65-F5344CB8AC3E}">
        <p14:creationId xmlns:p14="http://schemas.microsoft.com/office/powerpoint/2010/main" val="1643660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A0D2-B5BC-4715-9AF4-C9C4FD36CF0F}" type="slidenum">
              <a:rPr lang="en-US" smtClean="0"/>
              <a:pPr/>
              <a:t>25</a:t>
            </a:fld>
            <a:endParaRPr lang="en-US"/>
          </a:p>
        </p:txBody>
      </p:sp>
    </p:spTree>
    <p:extLst>
      <p:ext uri="{BB962C8B-B14F-4D97-AF65-F5344CB8AC3E}">
        <p14:creationId xmlns:p14="http://schemas.microsoft.com/office/powerpoint/2010/main" val="4260620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A0D2-B5BC-4715-9AF4-C9C4FD36CF0F}" type="slidenum">
              <a:rPr lang="en-US" smtClean="0"/>
              <a:pPr/>
              <a:t>3</a:t>
            </a:fld>
            <a:endParaRPr lang="en-US"/>
          </a:p>
        </p:txBody>
      </p:sp>
    </p:spTree>
    <p:extLst>
      <p:ext uri="{BB962C8B-B14F-4D97-AF65-F5344CB8AC3E}">
        <p14:creationId xmlns:p14="http://schemas.microsoft.com/office/powerpoint/2010/main" val="38005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lgn="just">
                  <a:buNone/>
                </a:pPr>
                <a:r>
                  <a:rPr lang="en-US" b="1" dirty="0" smtClean="0"/>
                  <a:t>FLUX</a:t>
                </a:r>
              </a:p>
              <a:p>
                <a:pPr marL="0" indent="0" algn="just">
                  <a:buNone/>
                </a:pPr>
                <a:r>
                  <a:rPr lang="en-US" dirty="0" smtClean="0"/>
                  <a:t>Change </a:t>
                </a:r>
                <a:r>
                  <a:rPr lang="en-US" dirty="0"/>
                  <a:t>in atom concentration (or </a:t>
                </a:r>
                <a:r>
                  <a:rPr lang="en-US" dirty="0" smtClean="0"/>
                  <a:t>vacancy </a:t>
                </a:r>
                <a:r>
                  <a:rPr lang="en-US" dirty="0"/>
                  <a:t>concentration) can </a:t>
                </a:r>
                <a:r>
                  <a:rPr lang="en-US" dirty="0" smtClean="0"/>
                  <a:t>be caused </a:t>
                </a:r>
                <a:r>
                  <a:rPr lang="en-US" dirty="0"/>
                  <a:t>by different sources ranging from electrical, </a:t>
                </a:r>
                <a:r>
                  <a:rPr lang="en-US" dirty="0" smtClean="0"/>
                  <a:t>mechanical and </a:t>
                </a:r>
                <a:r>
                  <a:rPr lang="en-US" dirty="0"/>
                  <a:t>thermal </a:t>
                </a:r>
                <a:r>
                  <a:rPr lang="en-US" dirty="0" smtClean="0"/>
                  <a:t>to </a:t>
                </a:r>
                <a:r>
                  <a:rPr lang="en-US" dirty="0"/>
                  <a:t>the material chemical </a:t>
                </a:r>
                <a:r>
                  <a:rPr lang="en-US" dirty="0" smtClean="0"/>
                  <a:t>properties. </a:t>
                </a:r>
              </a:p>
              <a:p>
                <a:pPr marL="0" indent="0" algn="just">
                  <a:buNone/>
                </a:pPr>
                <a:r>
                  <a:rPr lang="en-US" dirty="0" smtClean="0"/>
                  <a:t>Material </a:t>
                </a:r>
                <a:r>
                  <a:rPr lang="en-US" dirty="0"/>
                  <a:t>concentration change or vacancy transport </a:t>
                </a:r>
                <a:r>
                  <a:rPr lang="en-US" dirty="0" smtClean="0"/>
                  <a:t>can </a:t>
                </a:r>
                <a:r>
                  <a:rPr lang="en-US" dirty="0"/>
                  <a:t>be described by continuity </a:t>
                </a:r>
                <a:r>
                  <a:rPr lang="en-US" dirty="0" smtClean="0"/>
                  <a:t>equation:</a:t>
                </a:r>
                <a:endParaRPr lang="en-US" dirty="0"/>
              </a:p>
              <a:p>
                <a:pPr marL="0" indent="0">
                  <a:buNone/>
                </a:pPr>
                <a:r>
                  <a:rPr lang="en-US" dirty="0"/>
                  <a:t> </a:t>
                </a:r>
              </a:p>
              <a:p>
                <a:pPr marL="0" indent="0" algn="ctr">
                  <a:buNone/>
                </a:pPr>
                <a:r>
                  <a:rPr lang="en-US" dirty="0"/>
                  <a:t> </a:t>
                </a:r>
                <a14:m>
                  <m:oMath xmlns:m="http://schemas.openxmlformats.org/officeDocument/2006/math">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m:t>
                            </m:r>
                            <m:r>
                              <a:rPr lang="en-US" i="1">
                                <a:latin typeface="Cambria Math" panose="02040503050406030204" pitchFamily="18" charset="0"/>
                              </a:rPr>
                              <m:t>𝐶</m:t>
                            </m:r>
                          </m:e>
                          <m:sub>
                            <m:r>
                              <a:rPr lang="en-US" i="1">
                                <a:latin typeface="Cambria Math" panose="02040503050406030204" pitchFamily="18" charset="0"/>
                              </a:rPr>
                              <m:t>𝑣</m:t>
                            </m:r>
                          </m:sub>
                        </m:sSub>
                      </m:num>
                      <m:den>
                        <m:r>
                          <a:rPr lang="en-US" i="1">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m:t>
                    </m:r>
                    <m:r>
                      <a:rPr lang="en-US">
                        <a:latin typeface="Cambria Math" panose="02040503050406030204" pitchFamily="18" charset="0"/>
                      </a:rPr>
                      <m:t>𝛻</m:t>
                    </m:r>
                    <m:r>
                      <a:rPr lang="en-US" i="1">
                        <a:latin typeface="Cambria Math" panose="02040503050406030204" pitchFamily="18" charset="0"/>
                      </a:rPr>
                      <m:t>. </m:t>
                    </m:r>
                    <m:r>
                      <a:rPr lang="en-US" i="1">
                        <a:latin typeface="Cambria Math" panose="02040503050406030204" pitchFamily="18" charset="0"/>
                      </a:rPr>
                      <m:t>𝐽</m:t>
                    </m:r>
                    <m:r>
                      <a:rPr lang="en-US">
                        <a:latin typeface="Cambria Math" panose="02040503050406030204" pitchFamily="18" charset="0"/>
                      </a:rPr>
                      <m:t>=</m:t>
                    </m:r>
                    <m:r>
                      <m:rPr>
                        <m:sty m:val="p"/>
                      </m:rPr>
                      <a:rPr lang="en-US">
                        <a:latin typeface="Cambria Math" panose="02040503050406030204" pitchFamily="18" charset="0"/>
                      </a:rPr>
                      <m:t>G</m:t>
                    </m:r>
                  </m:oMath>
                </a14:m>
                <a:endParaRPr lang="en-US" dirty="0" smtClean="0"/>
              </a:p>
              <a:p>
                <a:pPr marL="0" indent="0">
                  <a:buNone/>
                </a:pPr>
                <a:endParaRPr lang="en-US" dirty="0"/>
              </a:p>
              <a:p>
                <a:pPr marL="0" indent="0">
                  <a:buNone/>
                </a:pPr>
                <a:r>
                  <a:rPr lang="en-US" dirty="0" smtClean="0"/>
                  <a:t>where </a:t>
                </a:r>
                <a:r>
                  <a:rPr lang="en-US" i="1" dirty="0" err="1" smtClean="0"/>
                  <a:t>C</a:t>
                </a:r>
                <a:r>
                  <a:rPr lang="en-US" i="1" baseline="-25000" dirty="0" err="1" smtClean="0"/>
                  <a:t>v</a:t>
                </a:r>
                <a:r>
                  <a:rPr lang="en-US" dirty="0" smtClean="0"/>
                  <a:t> is </a:t>
                </a:r>
                <a:r>
                  <a:rPr lang="en-US" dirty="0"/>
                  <a:t>the vacancy concentration, </a:t>
                </a:r>
                <a:r>
                  <a:rPr lang="en-US" i="1" dirty="0" smtClean="0"/>
                  <a:t>J </a:t>
                </a:r>
                <a:r>
                  <a:rPr lang="en-US" dirty="0" smtClean="0"/>
                  <a:t>is </a:t>
                </a:r>
                <a:r>
                  <a:rPr lang="en-US" dirty="0"/>
                  <a:t>the vacancy flux and </a:t>
                </a:r>
                <a:r>
                  <a:rPr lang="en-US" i="1" dirty="0"/>
                  <a:t>G</a:t>
                </a:r>
                <a:r>
                  <a:rPr lang="en-US" dirty="0"/>
                  <a:t> is the source/sink model for generation and annihilation of </a:t>
                </a:r>
                <a:r>
                  <a:rPr lang="en-US" dirty="0" smtClean="0"/>
                  <a:t>vacancies. </a:t>
                </a:r>
                <a:endParaRPr lang="en-US" dirty="0"/>
              </a:p>
              <a:p>
                <a:endParaRPr lang="en-US" dirty="0" smtClean="0"/>
              </a:p>
              <a:p>
                <a:r>
                  <a:rPr lang="en-US" dirty="0" smtClean="0"/>
                  <a:t>Electro-migration</a:t>
                </a:r>
              </a:p>
              <a:p>
                <a:pPr lvl="1"/>
                <a:r>
                  <a:rPr lang="en-US" dirty="0" smtClean="0"/>
                  <a:t>Electron wind: </a:t>
                </a:r>
                <a14:m>
                  <m:oMath xmlns:m="http://schemas.openxmlformats.org/officeDocument/2006/math">
                    <m:sSub>
                      <m:sSubPr>
                        <m:ctrlPr>
                          <a:rPr lang="en-US" i="1">
                            <a:latin typeface="Cambria Math"/>
                          </a:rPr>
                        </m:ctrlPr>
                      </m:sSubPr>
                      <m:e>
                        <m:r>
                          <a:rPr lang="en-US" i="1">
                            <a:latin typeface="Cambria Math" panose="02040503050406030204" pitchFamily="18" charset="0"/>
                          </a:rPr>
                          <m:t>𝐽</m:t>
                        </m:r>
                      </m:e>
                      <m:sub>
                        <m:r>
                          <a:rPr lang="en-US" i="1">
                            <a:latin typeface="Cambria Math" panose="02040503050406030204" pitchFamily="18" charset="0"/>
                          </a:rPr>
                          <m:t>𝑒𝑚</m:t>
                        </m:r>
                      </m:sub>
                    </m:sSub>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𝐷</m:t>
                        </m:r>
                        <m:sSub>
                          <m:sSubPr>
                            <m:ctrlPr>
                              <a:rPr lang="en-US"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𝑣</m:t>
                            </m:r>
                          </m:sub>
                        </m:sSub>
                      </m:num>
                      <m:den>
                        <m:r>
                          <a:rPr lang="en-US" i="1">
                            <a:latin typeface="Cambria Math" panose="02040503050406030204" pitchFamily="18" charset="0"/>
                          </a:rPr>
                          <m:t>𝑘𝑇</m:t>
                        </m:r>
                      </m:den>
                    </m:f>
                    <m:r>
                      <a:rPr lang="en-US" i="1">
                        <a:latin typeface="Cambria Math" panose="02040503050406030204" pitchFamily="18" charset="0"/>
                      </a:rPr>
                      <m:t>𝑒</m:t>
                    </m:r>
                    <m:sSup>
                      <m:sSupPr>
                        <m:ctrlPr>
                          <a:rPr lang="en-US" i="1">
                            <a:latin typeface="Cambria Math"/>
                          </a:rPr>
                        </m:ctrlPr>
                      </m:sSupPr>
                      <m:e>
                        <m:r>
                          <a:rPr lang="en-US" i="1">
                            <a:latin typeface="Cambria Math" panose="02040503050406030204" pitchFamily="18" charset="0"/>
                          </a:rPr>
                          <m:t>𝑍</m:t>
                        </m:r>
                      </m:e>
                      <m:sup>
                        <m:r>
                          <a:rPr lang="en-US" i="1">
                            <a:latin typeface="Cambria Math" panose="02040503050406030204" pitchFamily="18" charset="0"/>
                          </a:rPr>
                          <m:t>∗</m:t>
                        </m:r>
                      </m:sup>
                    </m:sSup>
                    <m:r>
                      <a:rPr lang="en-US" i="1">
                        <a:latin typeface="Cambria Math" panose="02040503050406030204" pitchFamily="18" charset="0"/>
                      </a:rPr>
                      <m:t>𝑗</m:t>
                    </m:r>
                    <m:r>
                      <a:rPr lang="en-US" i="1">
                        <a:latin typeface="Cambria Math" panose="02040503050406030204" pitchFamily="18" charset="0"/>
                      </a:rPr>
                      <m:t>𝜌</m:t>
                    </m:r>
                  </m:oMath>
                </a14:m>
                <a:endParaRPr lang="en-US" dirty="0"/>
              </a:p>
              <a:p>
                <a:r>
                  <a:rPr lang="en-US" dirty="0"/>
                  <a:t>Stress-migration</a:t>
                </a:r>
              </a:p>
              <a:p>
                <a:pPr marL="742950" lvl="2" indent="-342900"/>
                <a:r>
                  <a:rPr lang="en-US" dirty="0"/>
                  <a:t>Back stress: </a:t>
                </a:r>
                <a14:m>
                  <m:oMath xmlns:m="http://schemas.openxmlformats.org/officeDocument/2006/math">
                    <m:sSub>
                      <m:sSubPr>
                        <m:ctrlPr>
                          <a:rPr lang="en-US" i="1">
                            <a:latin typeface="Cambria Math"/>
                          </a:rPr>
                        </m:ctrlPr>
                      </m:sSubPr>
                      <m:e>
                        <m:r>
                          <a:rPr lang="en-US" i="1">
                            <a:latin typeface="Cambria Math" panose="02040503050406030204" pitchFamily="18" charset="0"/>
                          </a:rPr>
                          <m:t>𝐽</m:t>
                        </m:r>
                      </m:e>
                      <m:sub>
                        <m:r>
                          <a:rPr lang="en-US" i="1">
                            <a:latin typeface="Cambria Math" panose="02040503050406030204" pitchFamily="18" charset="0"/>
                          </a:rPr>
                          <m:t>𝑠𝑚</m:t>
                        </m:r>
                      </m:sub>
                    </m:sSub>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𝐷</m:t>
                        </m:r>
                        <m:sSub>
                          <m:sSubPr>
                            <m:ctrlPr>
                              <a:rPr lang="en-US"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𝑣</m:t>
                            </m:r>
                          </m:sub>
                        </m:sSub>
                      </m:num>
                      <m:den>
                        <m:r>
                          <a:rPr lang="en-US" i="1">
                            <a:latin typeface="Cambria Math" panose="02040503050406030204" pitchFamily="18" charset="0"/>
                          </a:rPr>
                          <m:t>𝑘𝑇</m:t>
                        </m:r>
                      </m:den>
                    </m:f>
                    <m:r>
                      <a:rPr lang="en-US" i="1">
                        <a:latin typeface="Cambria Math" panose="02040503050406030204" pitchFamily="18" charset="0"/>
                      </a:rPr>
                      <m:t>𝑓</m:t>
                    </m:r>
                    <m:r>
                      <a:rPr lang="en-US">
                        <a:latin typeface="Cambria Math" panose="02040503050406030204" pitchFamily="18" charset="0"/>
                      </a:rPr>
                      <m:t>Ω</m:t>
                    </m:r>
                    <m:r>
                      <a:rPr lang="en-US">
                        <a:latin typeface="Cambria Math" panose="02040503050406030204" pitchFamily="18" charset="0"/>
                      </a:rPr>
                      <m:t>𝛻</m:t>
                    </m:r>
                    <m:r>
                      <m:rPr>
                        <m:sty m:val="p"/>
                      </m:rPr>
                      <a:rPr lang="en-US">
                        <a:latin typeface="Cambria Math" panose="02040503050406030204" pitchFamily="18" charset="0"/>
                      </a:rPr>
                      <m:t>σ</m:t>
                    </m:r>
                  </m:oMath>
                </a14:m>
                <a:endParaRPr lang="en-US" dirty="0"/>
              </a:p>
              <a:p>
                <a:r>
                  <a:rPr lang="en-US" dirty="0" smtClean="0"/>
                  <a:t>Thermo-migration</a:t>
                </a:r>
              </a:p>
              <a:p>
                <a:pPr marL="742950" lvl="2" indent="-342900"/>
                <a:r>
                  <a:rPr lang="en-US" dirty="0" smtClean="0"/>
                  <a:t>Joule Heating: </a:t>
                </a:r>
                <a14:m>
                  <m:oMath xmlns:m="http://schemas.openxmlformats.org/officeDocument/2006/math">
                    <m:sSub>
                      <m:sSubPr>
                        <m:ctrlPr>
                          <a:rPr lang="en-US" i="1">
                            <a:latin typeface="Cambria Math"/>
                          </a:rPr>
                        </m:ctrlPr>
                      </m:sSubPr>
                      <m:e>
                        <m:r>
                          <a:rPr lang="en-US" i="1">
                            <a:latin typeface="Cambria Math" panose="02040503050406030204" pitchFamily="18" charset="0"/>
                          </a:rPr>
                          <m:t>𝐽</m:t>
                        </m:r>
                      </m:e>
                      <m:sub>
                        <m:r>
                          <a:rPr lang="en-US" i="1">
                            <a:latin typeface="Cambria Math" panose="02040503050406030204" pitchFamily="18" charset="0"/>
                          </a:rPr>
                          <m:t>𝑡𝑚</m:t>
                        </m:r>
                      </m:sub>
                    </m:sSub>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𝐷</m:t>
                        </m:r>
                        <m:sSub>
                          <m:sSubPr>
                            <m:ctrlPr>
                              <a:rPr lang="en-US"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𝑣</m:t>
                            </m:r>
                          </m:sub>
                        </m:sSub>
                      </m:num>
                      <m:den>
                        <m:r>
                          <a:rPr lang="en-US" i="1">
                            <a:latin typeface="Cambria Math" panose="02040503050406030204" pitchFamily="18" charset="0"/>
                          </a:rPr>
                          <m:t>𝑘𝑇</m:t>
                        </m:r>
                      </m:den>
                    </m:f>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𝑄</m:t>
                            </m:r>
                          </m:e>
                          <m:sup>
                            <m:r>
                              <a:rPr lang="en-US" i="1">
                                <a:latin typeface="Cambria Math" panose="02040503050406030204" pitchFamily="18" charset="0"/>
                              </a:rPr>
                              <m:t>∗</m:t>
                            </m:r>
                          </m:sup>
                        </m:sSup>
                      </m:num>
                      <m:den>
                        <m:r>
                          <a:rPr lang="en-US" i="1">
                            <a:latin typeface="Cambria Math" panose="02040503050406030204" pitchFamily="18" charset="0"/>
                          </a:rPr>
                          <m:t>𝑇</m:t>
                        </m:r>
                      </m:den>
                    </m:f>
                    <m:r>
                      <a:rPr lang="en-US">
                        <a:latin typeface="Cambria Math" panose="02040503050406030204" pitchFamily="18" charset="0"/>
                      </a:rPr>
                      <m:t>𝛻</m:t>
                    </m:r>
                    <m:r>
                      <m:rPr>
                        <m:sty m:val="p"/>
                      </m:rPr>
                      <a:rPr lang="en-US">
                        <a:latin typeface="Cambria Math" panose="02040503050406030204" pitchFamily="18" charset="0"/>
                      </a:rPr>
                      <m:t>T</m:t>
                    </m:r>
                  </m:oMath>
                </a14:m>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4</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A local variation in the atomic concentration can then occur during the fabrication and mostly in the grain boundary regions during the crystal growth. It can have an important impact on the degradation caused by particles diffusion induced migration.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continuity equation, G can be representing both vacancy generation and vacancy annihilation. When the concentration of vacancy is larger than its equilibrium value, vacancies are produced, while vacancies are annihilated when their concentration is less than the equilibrium value.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Tau is the lifetime of a vacancy in the presence of sinks (surface, dislocation) – not necessarily a constant</a:t>
                </a:r>
                <a:r>
                  <a:rPr lang="en-US" sz="1200" b="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These</a:t>
                </a:r>
                <a:r>
                  <a:rPr lang="en-US" sz="1200" b="0" kern="1200" baseline="0" dirty="0" smtClean="0">
                    <a:solidFill>
                      <a:schemeClr val="tx1"/>
                    </a:solidFill>
                    <a:effectLst/>
                    <a:latin typeface="+mn-lt"/>
                    <a:ea typeface="+mn-ea"/>
                    <a:cs typeface="+mn-cs"/>
                  </a:rPr>
                  <a:t> equations are pretty complicated – difficult to use by a designer.</a:t>
                </a: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a:p>
                <a:endParaRPr lang="en-US" dirty="0"/>
              </a:p>
            </p:txBody>
          </p:sp>
        </mc:Choice>
        <mc:Fallback xmlns="">
          <p:sp>
            <p:nvSpPr>
              <p:cNvPr id="3" name="Notes Placeholder 2"/>
              <p:cNvSpPr>
                <a:spLocks noGrp="1"/>
              </p:cNvSpPr>
              <p:nvPr>
                <p:ph type="body" idx="1"/>
              </p:nvPr>
            </p:nvSpPr>
            <p:spPr/>
            <p:txBody>
              <a:bodyPr/>
              <a:lstStyle/>
              <a:p>
                <a:pPr marL="0" indent="0" algn="just">
                  <a:buNone/>
                </a:pPr>
                <a:r>
                  <a:rPr lang="en-US" b="1" dirty="0" smtClean="0"/>
                  <a:t>FLUX</a:t>
                </a:r>
              </a:p>
              <a:p>
                <a:pPr marL="0" indent="0" algn="just">
                  <a:buNone/>
                </a:pPr>
                <a:r>
                  <a:rPr lang="en-US" dirty="0" smtClean="0"/>
                  <a:t>Change </a:t>
                </a:r>
                <a:r>
                  <a:rPr lang="en-US" dirty="0"/>
                  <a:t>in atom concentration (or </a:t>
                </a:r>
                <a:r>
                  <a:rPr lang="en-US" dirty="0" smtClean="0"/>
                  <a:t>vacancy </a:t>
                </a:r>
                <a:r>
                  <a:rPr lang="en-US" dirty="0"/>
                  <a:t>concentration) can </a:t>
                </a:r>
                <a:r>
                  <a:rPr lang="en-US" dirty="0" smtClean="0"/>
                  <a:t>be caused </a:t>
                </a:r>
                <a:r>
                  <a:rPr lang="en-US" dirty="0"/>
                  <a:t>by different sources ranging from electrical, </a:t>
                </a:r>
                <a:r>
                  <a:rPr lang="en-US" dirty="0" smtClean="0"/>
                  <a:t>mechanical and </a:t>
                </a:r>
                <a:r>
                  <a:rPr lang="en-US" dirty="0"/>
                  <a:t>thermal </a:t>
                </a:r>
                <a:r>
                  <a:rPr lang="en-US" dirty="0" smtClean="0"/>
                  <a:t>to </a:t>
                </a:r>
                <a:r>
                  <a:rPr lang="en-US" dirty="0"/>
                  <a:t>the material chemical </a:t>
                </a:r>
                <a:r>
                  <a:rPr lang="en-US" dirty="0" smtClean="0"/>
                  <a:t>properties. </a:t>
                </a:r>
              </a:p>
              <a:p>
                <a:pPr marL="0" indent="0" algn="just">
                  <a:buNone/>
                </a:pPr>
                <a:r>
                  <a:rPr lang="en-US" dirty="0" smtClean="0"/>
                  <a:t>Material </a:t>
                </a:r>
                <a:r>
                  <a:rPr lang="en-US" dirty="0"/>
                  <a:t>concentration change or vacancy transport </a:t>
                </a:r>
                <a:r>
                  <a:rPr lang="en-US" dirty="0" smtClean="0"/>
                  <a:t>can </a:t>
                </a:r>
                <a:r>
                  <a:rPr lang="en-US" dirty="0"/>
                  <a:t>be described by continuity </a:t>
                </a:r>
                <a:r>
                  <a:rPr lang="en-US" dirty="0" smtClean="0"/>
                  <a:t>equation:</a:t>
                </a:r>
                <a:endParaRPr lang="en-US" dirty="0"/>
              </a:p>
              <a:p>
                <a:pPr marL="0" indent="0">
                  <a:buNone/>
                </a:pPr>
                <a:r>
                  <a:rPr lang="en-US" dirty="0"/>
                  <a:t> </a:t>
                </a:r>
              </a:p>
              <a:p>
                <a:pPr marL="0" indent="0" algn="ctr">
                  <a:buNone/>
                </a:pPr>
                <a:r>
                  <a:rPr lang="en-US" dirty="0"/>
                  <a:t> </a:t>
                </a:r>
                <a:r>
                  <a:rPr lang="en-US" i="0">
                    <a:latin typeface="Cambria Math" panose="02040503050406030204" pitchFamily="18" charset="0"/>
                  </a:rPr>
                  <a:t>〖𝜕𝐶〗_𝑣/𝜕𝑡+𝛻. 𝐽=G</a:t>
                </a:r>
                <a:endParaRPr lang="en-US" dirty="0" smtClean="0"/>
              </a:p>
              <a:p>
                <a:pPr marL="0" indent="0">
                  <a:buNone/>
                </a:pPr>
                <a:endParaRPr lang="en-US" dirty="0"/>
              </a:p>
              <a:p>
                <a:pPr marL="0" indent="0">
                  <a:buNone/>
                </a:pPr>
                <a:r>
                  <a:rPr lang="en-US" dirty="0" smtClean="0"/>
                  <a:t>where </a:t>
                </a:r>
                <a:r>
                  <a:rPr lang="en-US" i="1" dirty="0" err="1" smtClean="0"/>
                  <a:t>C</a:t>
                </a:r>
                <a:r>
                  <a:rPr lang="en-US" i="1" baseline="-25000" dirty="0" err="1" smtClean="0"/>
                  <a:t>v</a:t>
                </a:r>
                <a:r>
                  <a:rPr lang="en-US" dirty="0" smtClean="0"/>
                  <a:t> is </a:t>
                </a:r>
                <a:r>
                  <a:rPr lang="en-US" dirty="0"/>
                  <a:t>the vacancy concentration, </a:t>
                </a:r>
                <a:r>
                  <a:rPr lang="en-US" i="1" dirty="0" smtClean="0"/>
                  <a:t>J </a:t>
                </a:r>
                <a:r>
                  <a:rPr lang="en-US" dirty="0" smtClean="0"/>
                  <a:t>is </a:t>
                </a:r>
                <a:r>
                  <a:rPr lang="en-US" dirty="0"/>
                  <a:t>the vacancy flux and </a:t>
                </a:r>
                <a:r>
                  <a:rPr lang="en-US" i="1" dirty="0"/>
                  <a:t>G</a:t>
                </a:r>
                <a:r>
                  <a:rPr lang="en-US" dirty="0"/>
                  <a:t> is the source/sink model for generation and annihilation of </a:t>
                </a:r>
                <a:r>
                  <a:rPr lang="en-US" dirty="0" smtClean="0"/>
                  <a:t>vacancies. </a:t>
                </a:r>
                <a:endParaRPr lang="en-US" dirty="0"/>
              </a:p>
              <a:p>
                <a:endParaRPr lang="en-US" dirty="0" smtClean="0"/>
              </a:p>
              <a:p>
                <a:r>
                  <a:rPr lang="en-US" dirty="0" smtClean="0"/>
                  <a:t>Electro-migration</a:t>
                </a:r>
              </a:p>
              <a:p>
                <a:pPr lvl="1"/>
                <a:r>
                  <a:rPr lang="en-US" dirty="0" smtClean="0"/>
                  <a:t>Electron wind: </a:t>
                </a:r>
                <a:r>
                  <a:rPr lang="en-US" i="0">
                    <a:latin typeface="Cambria Math" panose="02040503050406030204" pitchFamily="18" charset="0"/>
                  </a:rPr>
                  <a:t>𝐽_𝑒𝑚=−(𝐷𝐶_𝑣)/𝑘𝑇 𝑒𝑍^∗ 𝑗𝜌</a:t>
                </a:r>
                <a:endParaRPr lang="en-US" dirty="0"/>
              </a:p>
              <a:p>
                <a:r>
                  <a:rPr lang="en-US" dirty="0"/>
                  <a:t>Stress-migration</a:t>
                </a:r>
              </a:p>
              <a:p>
                <a:pPr marL="742950" lvl="2" indent="-342900"/>
                <a:r>
                  <a:rPr lang="en-US" dirty="0"/>
                  <a:t>Back stress: </a:t>
                </a:r>
                <a:r>
                  <a:rPr lang="en-US" i="0">
                    <a:latin typeface="Cambria Math" panose="02040503050406030204" pitchFamily="18" charset="0"/>
                  </a:rPr>
                  <a:t>𝐽_𝑠𝑚= −(𝐷𝐶_𝑣)/𝑘𝑇 𝑓Ω𝛻σ</a:t>
                </a:r>
                <a:endParaRPr lang="en-US" dirty="0"/>
              </a:p>
              <a:p>
                <a:r>
                  <a:rPr lang="en-US" dirty="0" smtClean="0"/>
                  <a:t>Thermo-migration</a:t>
                </a:r>
              </a:p>
              <a:p>
                <a:pPr marL="742950" lvl="2" indent="-342900"/>
                <a:r>
                  <a:rPr lang="en-US" dirty="0" smtClean="0"/>
                  <a:t>Joule Heating: </a:t>
                </a:r>
                <a:r>
                  <a:rPr lang="en-US" i="0">
                    <a:latin typeface="Cambria Math" panose="02040503050406030204" pitchFamily="18" charset="0"/>
                  </a:rPr>
                  <a:t>𝐽_𝑡𝑚= −(𝐷𝐶_𝑣)/𝑘𝑇  𝑄^∗/𝑇 𝛻T</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4</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A local variation in the atomic concentration can then occur during the fabrication and mostly in the grain boundary regions during the crystal growth. It can </a:t>
                </a:r>
                <a:r>
                  <a:rPr lang="en-US" sz="1200" kern="1200" dirty="0" err="1" smtClean="0">
                    <a:solidFill>
                      <a:schemeClr val="tx1"/>
                    </a:solidFill>
                    <a:effectLst/>
                    <a:latin typeface="+mn-lt"/>
                    <a:ea typeface="+mn-ea"/>
                    <a:cs typeface="+mn-cs"/>
                  </a:rPr>
                  <a:t>can</a:t>
                </a:r>
                <a:r>
                  <a:rPr lang="en-US" sz="1200" kern="1200" dirty="0" smtClean="0">
                    <a:solidFill>
                      <a:schemeClr val="tx1"/>
                    </a:solidFill>
                    <a:effectLst/>
                    <a:latin typeface="+mn-lt"/>
                    <a:ea typeface="+mn-ea"/>
                    <a:cs typeface="+mn-cs"/>
                  </a:rPr>
                  <a:t> have an important impact on the degradation caused by particles diffusion induced migration.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Minor improvement, in the interests of time</a:t>
                </a:r>
                <a:r>
                  <a:rPr lang="en-US" sz="1200" b="1" kern="1200" baseline="0" dirty="0" smtClean="0">
                    <a:solidFill>
                      <a:schemeClr val="tx1"/>
                    </a:solidFill>
                    <a:effectLst/>
                    <a:latin typeface="+mn-lt"/>
                    <a:ea typeface="+mn-ea"/>
                    <a:cs typeface="+mn-cs"/>
                  </a:rPr>
                  <a:t>, we will discuss it later.</a:t>
                </a: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By adding all different fluxes the total mass flux 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continuity equation, G can be represented both vacancy generation and vacancy annihilation. When the concentration of vacancy is larger than its equilibrium value, vacancies are produced, while vacancies are annihilated when their concentration is less than the equilibrium value. Therefore, G is modeled as: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While tau is considered to be a constant number</a:t>
                </a:r>
                <a:r>
                  <a:rPr lang="en-US" sz="1200" kern="1200" baseline="0" dirty="0" smtClean="0">
                    <a:solidFill>
                      <a:schemeClr val="tx1"/>
                    </a:solidFill>
                    <a:effectLst/>
                    <a:latin typeface="+mn-lt"/>
                    <a:ea typeface="+mn-ea"/>
                    <a:cs typeface="+mn-cs"/>
                  </a:rPr>
                  <a:t> which we noticed that it’s not true depending on crystalline </a:t>
                </a:r>
                <a:r>
                  <a:rPr lang="en-US" sz="1200" kern="1200" baseline="0" dirty="0" err="1" smtClean="0">
                    <a:solidFill>
                      <a:schemeClr val="tx1"/>
                    </a:solidFill>
                    <a:effectLst/>
                    <a:latin typeface="+mn-lt"/>
                    <a:ea typeface="+mn-ea"/>
                    <a:cs typeface="+mn-cs"/>
                  </a:rPr>
                  <a:t>oriantationa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nd</a:t>
                </a:r>
                <a:r>
                  <a:rPr lang="en-US" sz="1200" kern="1200" baseline="0" dirty="0" smtClean="0">
                    <a:solidFill>
                      <a:schemeClr val="tx1"/>
                    </a:solidFill>
                    <a:effectLst/>
                    <a:latin typeface="+mn-lt"/>
                    <a:ea typeface="+mn-ea"/>
                    <a:cs typeface="+mn-cs"/>
                  </a:rPr>
                  <a:t> grain size, in our simulation we improved it by modeling as pi r 2 which represent the </a:t>
                </a:r>
                <a:r>
                  <a:rPr lang="en-US" sz="1200" kern="1200" baseline="0" dirty="0" err="1"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average time that a vacancy travels in order to have a relaxed lattice  which is proportional to grain size, radius. </a:t>
                </a:r>
                <a:r>
                  <a:rPr lang="en-US" sz="1200" b="1" kern="1200" dirty="0" smtClean="0">
                    <a:solidFill>
                      <a:schemeClr val="tx1"/>
                    </a:solidFill>
                    <a:effectLst/>
                    <a:latin typeface="+mn-lt"/>
                    <a:ea typeface="+mn-ea"/>
                    <a:cs typeface="+mn-cs"/>
                  </a:rPr>
                  <a:t>Tau basically is the lifetime of a vacancy in the presence of sinks (surface, dislocation)</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dirty="0" smtClean="0"/>
                  <a:t>Electro-migration</a:t>
                </a:r>
              </a:p>
              <a:p>
                <a:pPr lvl="1"/>
                <a:r>
                  <a:rPr lang="en-US" dirty="0" smtClean="0"/>
                  <a:t>Electron wind: </a:t>
                </a:r>
                <a:r>
                  <a:rPr lang="en-US" i="0">
                    <a:latin typeface="Cambria Math" panose="02040503050406030204" pitchFamily="18" charset="0"/>
                  </a:rPr>
                  <a:t>𝐽_𝑒𝑚=−(𝐷𝐶_𝑣)/𝑘𝑇 𝑒𝑍^∗ 𝑗𝜌</a:t>
                </a:r>
                <a:endParaRPr lang="en-US" dirty="0"/>
              </a:p>
              <a:p>
                <a:r>
                  <a:rPr lang="en-US" dirty="0"/>
                  <a:t>Stress-migration</a:t>
                </a:r>
              </a:p>
              <a:p>
                <a:pPr marL="742950" lvl="2" indent="-342900"/>
                <a:r>
                  <a:rPr lang="en-US" dirty="0"/>
                  <a:t>Back stress: </a:t>
                </a:r>
                <a:r>
                  <a:rPr lang="en-US" i="0">
                    <a:latin typeface="Cambria Math" panose="02040503050406030204" pitchFamily="18" charset="0"/>
                  </a:rPr>
                  <a:t>𝐽_𝑠𝑚= −(𝐷𝐶_𝑣)/𝑘𝑇 𝑓Ω𝛻σ</a:t>
                </a:r>
                <a:endParaRPr lang="en-US" dirty="0"/>
              </a:p>
              <a:p>
                <a:r>
                  <a:rPr lang="en-US" dirty="0" smtClean="0"/>
                  <a:t>Thermo-migration</a:t>
                </a:r>
              </a:p>
              <a:p>
                <a:pPr marL="742950" lvl="2" indent="-342900"/>
                <a:r>
                  <a:rPr lang="en-US" dirty="0" smtClean="0"/>
                  <a:t>Joule Heating: </a:t>
                </a:r>
                <a:r>
                  <a:rPr lang="en-US" i="0">
                    <a:latin typeface="Cambria Math" panose="02040503050406030204" pitchFamily="18" charset="0"/>
                  </a:rPr>
                  <a:t>𝐽_𝑡𝑚= −(𝐷𝐶_𝑣)/𝑘𝑇  𝑄^∗/𝑇 𝛻T</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a:p>
                <a:endParaRPr lang="en-US" dirty="0"/>
              </a:p>
            </p:txBody>
          </p:sp>
        </mc:Fallback>
      </mc:AlternateContent>
      <p:sp>
        <p:nvSpPr>
          <p:cNvPr id="4" name="Slide Number Placeholder 3"/>
          <p:cNvSpPr>
            <a:spLocks noGrp="1"/>
          </p:cNvSpPr>
          <p:nvPr>
            <p:ph type="sldNum" sz="quarter" idx="10"/>
          </p:nvPr>
        </p:nvSpPr>
        <p:spPr/>
        <p:txBody>
          <a:bodyPr/>
          <a:lstStyle/>
          <a:p>
            <a:fld id="{E4D1A0D2-B5BC-4715-9AF4-C9C4FD36CF0F}" type="slidenum">
              <a:rPr lang="en-US" smtClean="0"/>
              <a:pPr/>
              <a:t>5</a:t>
            </a:fld>
            <a:endParaRPr lang="en-US"/>
          </a:p>
        </p:txBody>
      </p:sp>
    </p:spTree>
    <p:extLst>
      <p:ext uri="{BB962C8B-B14F-4D97-AF65-F5344CB8AC3E}">
        <p14:creationId xmlns:p14="http://schemas.microsoft.com/office/powerpoint/2010/main" val="3556848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A0D2-B5BC-4715-9AF4-C9C4FD36CF0F}" type="slidenum">
              <a:rPr lang="en-US" smtClean="0"/>
              <a:pPr/>
              <a:t>6</a:t>
            </a:fld>
            <a:endParaRPr lang="en-US"/>
          </a:p>
        </p:txBody>
      </p:sp>
    </p:spTree>
    <p:extLst>
      <p:ext uri="{BB962C8B-B14F-4D97-AF65-F5344CB8AC3E}">
        <p14:creationId xmlns:p14="http://schemas.microsoft.com/office/powerpoint/2010/main" val="2753285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P2P where Ps</a:t>
                </a:r>
                <a:r>
                  <a:rPr lang="en-US" sz="1200" b="1" kern="1200" baseline="0" dirty="0" smtClean="0">
                    <a:solidFill>
                      <a:schemeClr val="tx1"/>
                    </a:solidFill>
                    <a:effectLst/>
                    <a:latin typeface="+mn-lt"/>
                    <a:ea typeface="+mn-ea"/>
                    <a:cs typeface="+mn-cs"/>
                  </a:rPr>
                  <a:t> are </a:t>
                </a:r>
                <a:r>
                  <a:rPr lang="en-US" sz="1200" b="1" kern="1200" baseline="0" dirty="0" err="1" smtClean="0">
                    <a:solidFill>
                      <a:schemeClr val="tx1"/>
                    </a:solidFill>
                    <a:effectLst/>
                    <a:latin typeface="+mn-lt"/>
                    <a:ea typeface="+mn-ea"/>
                    <a:cs typeface="+mn-cs"/>
                  </a:rPr>
                  <a:t>vias</a:t>
                </a:r>
                <a:endParaRPr lang="en-US" sz="1200" b="1"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jL</a:t>
                </a:r>
                <a:r>
                  <a:rPr lang="en-US" sz="1200" kern="1200" dirty="0" smtClean="0">
                    <a:solidFill>
                      <a:schemeClr val="tx1"/>
                    </a:solidFill>
                    <a:effectLst/>
                    <a:latin typeface="+mn-lt"/>
                    <a:ea typeface="+mn-ea"/>
                    <a:cs typeface="+mn-cs"/>
                  </a:rPr>
                  <a:t> provides a</a:t>
                </a:r>
                <a:r>
                  <a:rPr lang="en-US" sz="1200" kern="1200" baseline="0" dirty="0" smtClean="0">
                    <a:solidFill>
                      <a:schemeClr val="tx1"/>
                    </a:solidFill>
                    <a:effectLst/>
                    <a:latin typeface="+mn-lt"/>
                    <a:ea typeface="+mn-ea"/>
                    <a:cs typeface="+mn-cs"/>
                  </a:rPr>
                  <a:t> mortality </a:t>
                </a:r>
                <a:r>
                  <a:rPr lang="en-US" sz="1200" kern="1200" dirty="0" smtClean="0">
                    <a:solidFill>
                      <a:schemeClr val="tx1"/>
                    </a:solidFill>
                    <a:effectLst/>
                    <a:latin typeface="+mn-lt"/>
                    <a:ea typeface="+mn-ea"/>
                    <a:cs typeface="+mn-cs"/>
                  </a:rPr>
                  <a:t>filter – compared to a value characteristic for specific technology.</a:t>
                </a:r>
              </a:p>
              <a:p>
                <a:r>
                  <a:rPr lang="en-US" sz="1200" kern="1200" dirty="0" smtClean="0">
                    <a:solidFill>
                      <a:schemeClr val="tx1"/>
                    </a:solidFill>
                    <a:effectLst/>
                    <a:latin typeface="+mn-lt"/>
                    <a:ea typeface="+mn-ea"/>
                    <a:cs typeface="+mn-cs"/>
                  </a:rPr>
                  <a:t>Effects of these four different driving forces which contribute to the EM process are not equal. Their typical contributions in terms of atomic flux are </a:t>
                </a:r>
                <a14:m>
                  <m:oMath xmlns:m="http://schemas.openxmlformats.org/officeDocument/2006/math">
                    <m:d>
                      <m:dPr>
                        <m:begChr m:val="|"/>
                        <m:endChr m:val="|"/>
                        <m:ctrlPr>
                          <a:rPr lang="en-US" sz="1200" i="1" kern="1200">
                            <a:solidFill>
                              <a:schemeClr val="tx1"/>
                            </a:solidFill>
                            <a:effectLst/>
                            <a:latin typeface="Cambria Math"/>
                            <a:ea typeface="+mn-ea"/>
                            <a:cs typeface="+mn-cs"/>
                          </a:rPr>
                        </m:ctrlPr>
                      </m:dPr>
                      <m:e>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panose="02040503050406030204" pitchFamily="18" charset="0"/>
                                <a:ea typeface="+mn-ea"/>
                                <a:cs typeface="+mn-cs"/>
                              </a:rPr>
                              <m:t>𝐽</m:t>
                            </m:r>
                          </m:e>
                          <m:sub>
                            <m:r>
                              <a:rPr lang="en-US" sz="1200" i="1" kern="1200">
                                <a:solidFill>
                                  <a:schemeClr val="tx1"/>
                                </a:solidFill>
                                <a:effectLst/>
                                <a:latin typeface="Cambria Math" panose="02040503050406030204" pitchFamily="18" charset="0"/>
                                <a:ea typeface="+mn-ea"/>
                                <a:cs typeface="+mn-cs"/>
                              </a:rPr>
                              <m:t>𝑡𝑚</m:t>
                            </m:r>
                          </m:sub>
                        </m:sSub>
                      </m:e>
                    </m:d>
                    <m:r>
                      <a:rPr lang="en-US" sz="1200" i="1" kern="1200">
                        <a:solidFill>
                          <a:schemeClr val="tx1"/>
                        </a:solidFill>
                        <a:effectLst/>
                        <a:latin typeface="Cambria Math" panose="02040503050406030204" pitchFamily="18" charset="0"/>
                        <a:ea typeface="+mn-ea"/>
                        <a:cs typeface="+mn-cs"/>
                      </a:rPr>
                      <m:t>≪</m:t>
                    </m:r>
                    <m:d>
                      <m:dPr>
                        <m:begChr m:val="|"/>
                        <m:endChr m:val="|"/>
                        <m:ctrlPr>
                          <a:rPr lang="en-US" sz="1200" i="1" kern="1200">
                            <a:solidFill>
                              <a:schemeClr val="tx1"/>
                            </a:solidFill>
                            <a:effectLst/>
                            <a:latin typeface="Cambria Math"/>
                            <a:ea typeface="+mn-ea"/>
                            <a:cs typeface="+mn-cs"/>
                          </a:rPr>
                        </m:ctrlPr>
                      </m:dPr>
                      <m:e>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panose="02040503050406030204" pitchFamily="18" charset="0"/>
                                <a:ea typeface="+mn-ea"/>
                                <a:cs typeface="+mn-cs"/>
                              </a:rPr>
                              <m:t>𝐽</m:t>
                            </m:r>
                          </m:e>
                          <m:sub>
                            <m:r>
                              <a:rPr lang="en-US" sz="1200" i="1" kern="1200">
                                <a:solidFill>
                                  <a:schemeClr val="tx1"/>
                                </a:solidFill>
                                <a:effectLst/>
                                <a:latin typeface="Cambria Math" panose="02040503050406030204" pitchFamily="18" charset="0"/>
                                <a:ea typeface="+mn-ea"/>
                                <a:cs typeface="+mn-cs"/>
                              </a:rPr>
                              <m:t>𝑚𝑚</m:t>
                            </m:r>
                          </m:sub>
                        </m:sSub>
                      </m:e>
                    </m:d>
                    <m:r>
                      <a:rPr lang="en-US" sz="1200" i="1" kern="1200">
                        <a:solidFill>
                          <a:schemeClr val="tx1"/>
                        </a:solidFill>
                        <a:effectLst/>
                        <a:latin typeface="Cambria Math" panose="02040503050406030204" pitchFamily="18" charset="0"/>
                        <a:ea typeface="+mn-ea"/>
                        <a:cs typeface="+mn-cs"/>
                      </a:rPr>
                      <m:t>&lt; </m:t>
                    </m:r>
                    <m:d>
                      <m:dPr>
                        <m:begChr m:val="|"/>
                        <m:endChr m:val="|"/>
                        <m:ctrlPr>
                          <a:rPr lang="en-US" sz="1200" i="1" kern="1200">
                            <a:solidFill>
                              <a:schemeClr val="tx1"/>
                            </a:solidFill>
                            <a:effectLst/>
                            <a:latin typeface="Cambria Math"/>
                            <a:ea typeface="+mn-ea"/>
                            <a:cs typeface="+mn-cs"/>
                          </a:rPr>
                        </m:ctrlPr>
                      </m:dPr>
                      <m:e>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panose="02040503050406030204" pitchFamily="18" charset="0"/>
                                <a:ea typeface="+mn-ea"/>
                                <a:cs typeface="+mn-cs"/>
                              </a:rPr>
                              <m:t>𝐽</m:t>
                            </m:r>
                          </m:e>
                          <m:sub>
                            <m:r>
                              <a:rPr lang="en-US" sz="1200" i="1" kern="1200">
                                <a:solidFill>
                                  <a:schemeClr val="tx1"/>
                                </a:solidFill>
                                <a:effectLst/>
                                <a:latin typeface="Cambria Math" panose="02040503050406030204" pitchFamily="18" charset="0"/>
                                <a:ea typeface="+mn-ea"/>
                                <a:cs typeface="+mn-cs"/>
                              </a:rPr>
                              <m:t>𝑠𝑚</m:t>
                            </m:r>
                          </m:sub>
                        </m:sSub>
                      </m:e>
                    </m:d>
                    <m:r>
                      <a:rPr lang="en-US" sz="1200" i="1" kern="1200">
                        <a:solidFill>
                          <a:schemeClr val="tx1"/>
                        </a:solidFill>
                        <a:effectLst/>
                        <a:latin typeface="Cambria Math" panose="02040503050406030204" pitchFamily="18" charset="0"/>
                        <a:ea typeface="+mn-ea"/>
                        <a:cs typeface="+mn-cs"/>
                      </a:rPr>
                      <m:t> ≈</m:t>
                    </m:r>
                    <m:d>
                      <m:dPr>
                        <m:begChr m:val="|"/>
                        <m:endChr m:val="|"/>
                        <m:ctrlPr>
                          <a:rPr lang="en-US" sz="1200" i="1" kern="1200">
                            <a:solidFill>
                              <a:schemeClr val="tx1"/>
                            </a:solidFill>
                            <a:effectLst/>
                            <a:latin typeface="Cambria Math"/>
                            <a:ea typeface="+mn-ea"/>
                            <a:cs typeface="+mn-cs"/>
                          </a:rPr>
                        </m:ctrlPr>
                      </m:dPr>
                      <m:e>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panose="02040503050406030204" pitchFamily="18" charset="0"/>
                                <a:ea typeface="+mn-ea"/>
                                <a:cs typeface="+mn-cs"/>
                              </a:rPr>
                              <m:t>𝐽</m:t>
                            </m:r>
                          </m:e>
                          <m:sub>
                            <m:r>
                              <a:rPr lang="en-US" sz="1200" i="1" kern="1200">
                                <a:solidFill>
                                  <a:schemeClr val="tx1"/>
                                </a:solidFill>
                                <a:effectLst/>
                                <a:latin typeface="Cambria Math" panose="02040503050406030204" pitchFamily="18" charset="0"/>
                                <a:ea typeface="+mn-ea"/>
                                <a:cs typeface="+mn-cs"/>
                              </a:rPr>
                              <m:t>𝑒𝑚</m:t>
                            </m:r>
                          </m:sub>
                        </m:sSub>
                      </m:e>
                    </m:d>
                    <m:r>
                      <a:rPr lang="en-US" sz="1200" i="1" kern="1200">
                        <a:solidFill>
                          <a:schemeClr val="tx1"/>
                        </a:solidFill>
                        <a:effectLst/>
                        <a:latin typeface="Cambria Math" panose="02040503050406030204" pitchFamily="18" charset="0"/>
                        <a:ea typeface="+mn-ea"/>
                        <a:cs typeface="+mn-cs"/>
                      </a:rPr>
                      <m:t> </m:t>
                    </m:r>
                  </m:oMath>
                </a14:m>
                <a:endParaRPr lang="en-US" dirty="0" smtClean="0"/>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Blech</a:t>
                </a:r>
                <a:r>
                  <a:rPr lang="en-US" sz="1200" kern="1200" dirty="0" smtClean="0">
                    <a:solidFill>
                      <a:schemeClr val="tx1"/>
                    </a:solidFill>
                    <a:effectLst/>
                    <a:latin typeface="+mn-lt"/>
                    <a:ea typeface="+mn-ea"/>
                    <a:cs typeface="+mn-cs"/>
                  </a:rPr>
                  <a:t> studied EM in </a:t>
                </a:r>
              </a:p>
              <a:p>
                <a:endParaRPr lang="en-US" sz="1200" kern="1200" dirty="0" smtClean="0">
                  <a:solidFill>
                    <a:schemeClr val="tx1"/>
                  </a:solidFill>
                  <a:effectLst/>
                  <a:latin typeface="+mn-lt"/>
                  <a:ea typeface="+mn-ea"/>
                  <a:cs typeface="+mn-cs"/>
                </a:endParaRPr>
              </a:p>
              <a:p>
                <a:pPr marL="0" indent="0" algn="ctr">
                  <a:buNone/>
                </a:pPr>
                <a:r>
                  <a:rPr lang="en-US" sz="1200" b="1" dirty="0" smtClean="0"/>
                  <a:t>Electron Wind Force:</a:t>
                </a:r>
              </a:p>
              <a:p>
                <a:pPr marL="0" indent="0">
                  <a:buNone/>
                </a:pPr>
                <a14:m>
                  <m:oMathPara xmlns:m="http://schemas.openxmlformats.org/officeDocument/2006/math">
                    <m:oMathParaPr>
                      <m:jc m:val="centerGroup"/>
                    </m:oMathParaPr>
                    <m:oMath xmlns:m="http://schemas.openxmlformats.org/officeDocument/2006/math">
                      <m:sSub>
                        <m:sSubPr>
                          <m:ctrlPr>
                            <a:rPr lang="en-US" sz="1200" b="1" i="1">
                              <a:latin typeface="Cambria Math"/>
                            </a:rPr>
                          </m:ctrlPr>
                        </m:sSubPr>
                        <m:e>
                          <m:r>
                            <a:rPr lang="en-US" sz="1200" b="1" i="1">
                              <a:latin typeface="Cambria Math" panose="02040503050406030204" pitchFamily="18" charset="0"/>
                            </a:rPr>
                            <m:t>𝑭</m:t>
                          </m:r>
                        </m:e>
                        <m:sub>
                          <m:r>
                            <a:rPr lang="en-US" sz="1200" b="1" i="1">
                              <a:latin typeface="Cambria Math" panose="02040503050406030204" pitchFamily="18" charset="0"/>
                            </a:rPr>
                            <m:t>𝒆𝒎</m:t>
                          </m:r>
                        </m:sub>
                      </m:sSub>
                      <m:r>
                        <a:rPr lang="en-US" sz="1200" b="1" i="1">
                          <a:latin typeface="Cambria Math" panose="02040503050406030204" pitchFamily="18" charset="0"/>
                        </a:rPr>
                        <m:t>=</m:t>
                      </m:r>
                      <m:r>
                        <a:rPr lang="en-US" sz="1200" b="1" i="1">
                          <a:latin typeface="Cambria Math" panose="02040503050406030204" pitchFamily="18" charset="0"/>
                        </a:rPr>
                        <m:t>𝒆</m:t>
                      </m:r>
                      <m:sSup>
                        <m:sSupPr>
                          <m:ctrlPr>
                            <a:rPr lang="en-US" sz="1200" b="1" i="1">
                              <a:latin typeface="Cambria Math"/>
                            </a:rPr>
                          </m:ctrlPr>
                        </m:sSupPr>
                        <m:e>
                          <m:r>
                            <a:rPr lang="en-US" sz="1200" b="1" i="1">
                              <a:latin typeface="Cambria Math" panose="02040503050406030204" pitchFamily="18" charset="0"/>
                            </a:rPr>
                            <m:t>𝒁</m:t>
                          </m:r>
                        </m:e>
                        <m:sup>
                          <m:r>
                            <a:rPr lang="en-US" sz="1200" b="1" i="1">
                              <a:latin typeface="Cambria Math" panose="02040503050406030204" pitchFamily="18" charset="0"/>
                            </a:rPr>
                            <m:t>∗</m:t>
                          </m:r>
                        </m:sup>
                      </m:sSup>
                      <m:r>
                        <a:rPr lang="en-US" sz="1200" b="1" i="1">
                          <a:latin typeface="Cambria Math" panose="02040503050406030204" pitchFamily="18" charset="0"/>
                        </a:rPr>
                        <m:t>𝑬</m:t>
                      </m:r>
                      <m:r>
                        <a:rPr lang="en-US" sz="1200" b="1" i="1">
                          <a:latin typeface="Cambria Math" panose="02040503050406030204" pitchFamily="18" charset="0"/>
                        </a:rPr>
                        <m:t>= </m:t>
                      </m:r>
                      <m:r>
                        <a:rPr lang="en-US" sz="1200" b="1" i="1">
                          <a:latin typeface="Cambria Math" panose="02040503050406030204" pitchFamily="18" charset="0"/>
                        </a:rPr>
                        <m:t>𝒆</m:t>
                      </m:r>
                      <m:sSup>
                        <m:sSupPr>
                          <m:ctrlPr>
                            <a:rPr lang="en-US" sz="1200" b="1" i="1">
                              <a:latin typeface="Cambria Math"/>
                            </a:rPr>
                          </m:ctrlPr>
                        </m:sSupPr>
                        <m:e>
                          <m:r>
                            <a:rPr lang="en-US" sz="1200" b="1" i="1">
                              <a:latin typeface="Cambria Math" panose="02040503050406030204" pitchFamily="18" charset="0"/>
                            </a:rPr>
                            <m:t>𝒁</m:t>
                          </m:r>
                        </m:e>
                        <m:sup>
                          <m:r>
                            <a:rPr lang="en-US" sz="1200" b="1" i="1">
                              <a:latin typeface="Cambria Math" panose="02040503050406030204" pitchFamily="18" charset="0"/>
                            </a:rPr>
                            <m:t>∗</m:t>
                          </m:r>
                        </m:sup>
                      </m:sSup>
                      <m:r>
                        <a:rPr lang="en-US" sz="1200" b="1" i="1">
                          <a:latin typeface="Cambria Math" panose="02040503050406030204" pitchFamily="18" charset="0"/>
                        </a:rPr>
                        <m:t>𝒋</m:t>
                      </m:r>
                      <m:r>
                        <a:rPr lang="en-US" sz="1200" b="1" i="1">
                          <a:latin typeface="Cambria Math" panose="02040503050406030204" pitchFamily="18" charset="0"/>
                        </a:rPr>
                        <m:t>𝝆</m:t>
                      </m:r>
                      <m:r>
                        <a:rPr lang="en-US" sz="1200" b="1" i="1">
                          <a:latin typeface="Cambria Math" panose="02040503050406030204" pitchFamily="18" charset="0"/>
                        </a:rPr>
                        <m:t>= −</m:t>
                      </m:r>
                      <m:r>
                        <a:rPr lang="en-US" sz="1200" b="1" i="1">
                          <a:latin typeface="Cambria Math" panose="02040503050406030204" pitchFamily="18" charset="0"/>
                        </a:rPr>
                        <m:t>𝒆</m:t>
                      </m:r>
                      <m:sSup>
                        <m:sSupPr>
                          <m:ctrlPr>
                            <a:rPr lang="en-US" sz="1200" b="1" i="1">
                              <a:latin typeface="Cambria Math"/>
                            </a:rPr>
                          </m:ctrlPr>
                        </m:sSupPr>
                        <m:e>
                          <m:r>
                            <a:rPr lang="en-US" sz="1200" b="1" i="1">
                              <a:latin typeface="Cambria Math" panose="02040503050406030204" pitchFamily="18" charset="0"/>
                            </a:rPr>
                            <m:t>𝒁</m:t>
                          </m:r>
                        </m:e>
                        <m:sup>
                          <m:r>
                            <a:rPr lang="en-US" sz="1200" b="1" i="1">
                              <a:latin typeface="Cambria Math" panose="02040503050406030204" pitchFamily="18" charset="0"/>
                            </a:rPr>
                            <m:t>∗</m:t>
                          </m:r>
                        </m:sup>
                      </m:sSup>
                      <m:r>
                        <a:rPr lang="en-US" sz="1200" b="1" i="1">
                          <a:latin typeface="Cambria Math" panose="02040503050406030204" pitchFamily="18" charset="0"/>
                        </a:rPr>
                        <m:t>𝑽</m:t>
                      </m:r>
                      <m:r>
                        <a:rPr lang="en-US" sz="1200" b="1" i="1" smtClean="0">
                          <a:latin typeface="Cambria Math" panose="02040503050406030204" pitchFamily="18" charset="0"/>
                        </a:rPr>
                        <m:t> </m:t>
                      </m:r>
                      <m:groupChr>
                        <m:groupChrPr>
                          <m:chr m:val="→"/>
                          <m:vertJc m:val="bot"/>
                          <m:ctrlPr>
                            <a:rPr lang="en-US" sz="1200" b="1" i="1" smtClean="0">
                              <a:latin typeface="Cambria Math"/>
                            </a:rPr>
                          </m:ctrlPr>
                        </m:groupChrPr>
                        <m:e>
                          <m:r>
                            <m:rPr>
                              <m:brk m:alnAt="2"/>
                            </m:rPr>
                            <a:rPr lang="en-US" sz="1200" b="1" i="1" smtClean="0">
                              <a:latin typeface="Cambria Math" panose="02040503050406030204" pitchFamily="18" charset="0"/>
                            </a:rPr>
                            <m:t> </m:t>
                          </m:r>
                          <m:r>
                            <a:rPr lang="en-US" sz="1200" b="1" i="1" smtClean="0">
                              <a:latin typeface="Cambria Math" panose="02040503050406030204" pitchFamily="18" charset="0"/>
                            </a:rPr>
                            <m:t>             </m:t>
                          </m:r>
                        </m:e>
                      </m:groupChr>
                      <m:r>
                        <a:rPr lang="en-US" sz="1200" b="1" i="1" smtClean="0">
                          <a:latin typeface="Cambria Math" panose="02040503050406030204" pitchFamily="18" charset="0"/>
                        </a:rPr>
                        <m:t>  </m:t>
                      </m:r>
                      <m:sSub>
                        <m:sSubPr>
                          <m:ctrlPr>
                            <a:rPr lang="en-US" sz="1200" b="1" i="1">
                              <a:latin typeface="Cambria Math"/>
                            </a:rPr>
                          </m:ctrlPr>
                        </m:sSubPr>
                        <m:e>
                          <m:r>
                            <a:rPr lang="en-US" sz="1200" b="1" i="1">
                              <a:latin typeface="Cambria Math" panose="02040503050406030204" pitchFamily="18" charset="0"/>
                            </a:rPr>
                            <m:t>𝑱</m:t>
                          </m:r>
                        </m:e>
                        <m:sub>
                          <m:r>
                            <a:rPr lang="en-US" sz="1200" b="1" i="1">
                              <a:latin typeface="Cambria Math" panose="02040503050406030204" pitchFamily="18" charset="0"/>
                            </a:rPr>
                            <m:t>𝒆𝒎</m:t>
                          </m:r>
                        </m:sub>
                      </m:sSub>
                      <m:r>
                        <a:rPr lang="en-US" sz="1200" b="1" i="1">
                          <a:latin typeface="Cambria Math" panose="02040503050406030204" pitchFamily="18" charset="0"/>
                        </a:rPr>
                        <m:t>=−</m:t>
                      </m:r>
                      <m:f>
                        <m:fPr>
                          <m:ctrlPr>
                            <a:rPr lang="en-US" sz="1200" b="1" i="1">
                              <a:latin typeface="Cambria Math"/>
                            </a:rPr>
                          </m:ctrlPr>
                        </m:fPr>
                        <m:num>
                          <m:r>
                            <a:rPr lang="en-US" sz="1200" b="1" i="1">
                              <a:latin typeface="Cambria Math" panose="02040503050406030204" pitchFamily="18" charset="0"/>
                            </a:rPr>
                            <m:t>𝑫</m:t>
                          </m:r>
                          <m:sSub>
                            <m:sSubPr>
                              <m:ctrlPr>
                                <a:rPr lang="en-US" sz="1200" b="1" i="1">
                                  <a:latin typeface="Cambria Math"/>
                                </a:rPr>
                              </m:ctrlPr>
                            </m:sSubPr>
                            <m:e>
                              <m:r>
                                <a:rPr lang="en-US" sz="1200" b="1" i="1">
                                  <a:latin typeface="Cambria Math" panose="02040503050406030204" pitchFamily="18" charset="0"/>
                                </a:rPr>
                                <m:t>𝑪</m:t>
                              </m:r>
                            </m:e>
                            <m:sub>
                              <m:r>
                                <a:rPr lang="en-US" sz="1200" b="1" i="1">
                                  <a:latin typeface="Cambria Math" panose="02040503050406030204" pitchFamily="18" charset="0"/>
                                </a:rPr>
                                <m:t>𝒗</m:t>
                              </m:r>
                            </m:sub>
                          </m:sSub>
                        </m:num>
                        <m:den>
                          <m:r>
                            <a:rPr lang="en-US" sz="1200" b="1" i="1">
                              <a:latin typeface="Cambria Math" panose="02040503050406030204" pitchFamily="18" charset="0"/>
                            </a:rPr>
                            <m:t>𝒌𝑻</m:t>
                          </m:r>
                        </m:den>
                      </m:f>
                      <m:r>
                        <a:rPr lang="en-US" sz="1200" b="1" i="1">
                          <a:latin typeface="Cambria Math" panose="02040503050406030204" pitchFamily="18" charset="0"/>
                        </a:rPr>
                        <m:t>𝒆</m:t>
                      </m:r>
                      <m:sSup>
                        <m:sSupPr>
                          <m:ctrlPr>
                            <a:rPr lang="en-US" sz="1200" b="1" i="1">
                              <a:latin typeface="Cambria Math"/>
                            </a:rPr>
                          </m:ctrlPr>
                        </m:sSupPr>
                        <m:e>
                          <m:r>
                            <a:rPr lang="en-US" sz="1200" b="1" i="1">
                              <a:latin typeface="Cambria Math" panose="02040503050406030204" pitchFamily="18" charset="0"/>
                            </a:rPr>
                            <m:t>𝒁</m:t>
                          </m:r>
                        </m:e>
                        <m:sup>
                          <m:r>
                            <a:rPr lang="en-US" sz="1200" b="1" i="1">
                              <a:latin typeface="Cambria Math" panose="02040503050406030204" pitchFamily="18" charset="0"/>
                            </a:rPr>
                            <m:t>∗</m:t>
                          </m:r>
                        </m:sup>
                      </m:sSup>
                      <m:r>
                        <a:rPr lang="en-US" sz="1200" b="1" i="1">
                          <a:latin typeface="Cambria Math" panose="02040503050406030204" pitchFamily="18" charset="0"/>
                        </a:rPr>
                        <m:t>𝒋</m:t>
                      </m:r>
                      <m:r>
                        <a:rPr lang="en-US" sz="1200" b="1" i="1">
                          <a:latin typeface="Cambria Math" panose="02040503050406030204" pitchFamily="18" charset="0"/>
                        </a:rPr>
                        <m:t>𝝆</m:t>
                      </m:r>
                    </m:oMath>
                  </m:oMathPara>
                </a14:m>
                <a:endParaRPr lang="en-US" sz="1200" b="1" dirty="0"/>
              </a:p>
              <a:p>
                <a:pPr marL="0" indent="0">
                  <a:buNone/>
                </a:pPr>
                <a:endParaRPr lang="en-US" sz="1200" b="1" i="1" dirty="0" smtClean="0"/>
              </a:p>
              <a:p>
                <a:pPr marL="0" indent="0" algn="ctr">
                  <a:buNone/>
                </a:pPr>
                <a:r>
                  <a:rPr lang="en-US" sz="1200" b="1" dirty="0" smtClean="0"/>
                  <a:t>Back Stress Force:</a:t>
                </a:r>
                <a:endParaRPr lang="en-US" sz="1200" b="1" i="1" dirty="0" smtClean="0">
                  <a:latin typeface="Cambria Math" panose="02040503050406030204" pitchFamily="18" charset="0"/>
                </a:endParaRPr>
              </a:p>
              <a:p>
                <a:pPr marL="0" indent="0" algn="ctr">
                  <a:buNone/>
                </a:pPr>
                <a14:m>
                  <m:oMath xmlns:m="http://schemas.openxmlformats.org/officeDocument/2006/math">
                    <m:sSub>
                      <m:sSubPr>
                        <m:ctrlPr>
                          <a:rPr lang="en-US" sz="1200" b="1" i="1">
                            <a:latin typeface="Cambria Math"/>
                          </a:rPr>
                        </m:ctrlPr>
                      </m:sSubPr>
                      <m:e>
                        <m:r>
                          <a:rPr lang="en-US" sz="1200" b="1" i="1">
                            <a:latin typeface="Cambria Math" panose="02040503050406030204" pitchFamily="18" charset="0"/>
                          </a:rPr>
                          <m:t>𝑭</m:t>
                        </m:r>
                      </m:e>
                      <m:sub>
                        <m:r>
                          <a:rPr lang="en-US" sz="1200" b="1" i="1">
                            <a:latin typeface="Cambria Math" panose="02040503050406030204" pitchFamily="18" charset="0"/>
                          </a:rPr>
                          <m:t>𝒔</m:t>
                        </m:r>
                        <m:r>
                          <a:rPr lang="en-US" sz="1200" b="1" i="1" smtClean="0">
                            <a:latin typeface="Cambria Math" panose="02040503050406030204" pitchFamily="18" charset="0"/>
                          </a:rPr>
                          <m:t>𝒎</m:t>
                        </m:r>
                      </m:sub>
                    </m:sSub>
                    <m:r>
                      <a:rPr lang="en-US" sz="1200" b="1" i="1">
                        <a:latin typeface="Cambria Math" panose="02040503050406030204" pitchFamily="18" charset="0"/>
                      </a:rPr>
                      <m:t>=  </m:t>
                    </m:r>
                    <m:r>
                      <a:rPr lang="en-US" sz="1200" b="1" i="1">
                        <a:latin typeface="Cambria Math" panose="02040503050406030204" pitchFamily="18" charset="0"/>
                      </a:rPr>
                      <m:t>𝒇</m:t>
                    </m:r>
                    <m:r>
                      <a:rPr lang="en-US" sz="1200" b="1">
                        <a:latin typeface="Cambria Math" panose="02040503050406030204" pitchFamily="18" charset="0"/>
                      </a:rPr>
                      <m:t>Ω</m:t>
                    </m:r>
                    <m:r>
                      <a:rPr lang="en-US" sz="1200" b="1" i="1">
                        <a:latin typeface="Cambria Math" panose="02040503050406030204" pitchFamily="18" charset="0"/>
                      </a:rPr>
                      <m:t>𝛁𝛔</m:t>
                    </m:r>
                  </m:oMath>
                </a14:m>
                <a:r>
                  <a:rPr lang="en-US" sz="1200" b="1" dirty="0" smtClean="0"/>
                  <a:t> </a:t>
                </a:r>
                <a14:m>
                  <m:oMath xmlns:m="http://schemas.openxmlformats.org/officeDocument/2006/math">
                    <m:groupChr>
                      <m:groupChrPr>
                        <m:chr m:val="→"/>
                        <m:vertJc m:val="bot"/>
                        <m:ctrlPr>
                          <a:rPr lang="en-US" sz="1200" b="1" i="1">
                            <a:latin typeface="Cambria Math"/>
                          </a:rPr>
                        </m:ctrlPr>
                      </m:groupChrPr>
                      <m:e>
                        <m:r>
                          <m:rPr>
                            <m:brk m:alnAt="2"/>
                          </m:rPr>
                          <a:rPr lang="en-US" sz="1200" b="1" i="1">
                            <a:latin typeface="Cambria Math" panose="02040503050406030204" pitchFamily="18" charset="0"/>
                          </a:rPr>
                          <m:t> </m:t>
                        </m:r>
                        <m:r>
                          <a:rPr lang="en-US" sz="1200" b="1" i="1">
                            <a:latin typeface="Cambria Math" panose="02040503050406030204" pitchFamily="18" charset="0"/>
                          </a:rPr>
                          <m:t>             </m:t>
                        </m:r>
                      </m:e>
                    </m:groupChr>
                    <m:r>
                      <a:rPr lang="en-US" sz="1200" b="1" i="0" smtClean="0">
                        <a:latin typeface="Cambria Math" panose="02040503050406030204" pitchFamily="18" charset="0"/>
                      </a:rPr>
                      <m:t> </m:t>
                    </m:r>
                    <m:sSub>
                      <m:sSubPr>
                        <m:ctrlPr>
                          <a:rPr lang="en-US" sz="1200" b="1" i="1">
                            <a:latin typeface="Cambria Math"/>
                          </a:rPr>
                        </m:ctrlPr>
                      </m:sSubPr>
                      <m:e>
                        <m:r>
                          <a:rPr lang="en-US" sz="1200" b="1" i="1">
                            <a:latin typeface="Cambria Math" panose="02040503050406030204" pitchFamily="18" charset="0"/>
                          </a:rPr>
                          <m:t>𝑱</m:t>
                        </m:r>
                      </m:e>
                      <m:sub>
                        <m:r>
                          <a:rPr lang="en-US" sz="1200" b="1" i="1">
                            <a:latin typeface="Cambria Math" panose="02040503050406030204" pitchFamily="18" charset="0"/>
                          </a:rPr>
                          <m:t>𝒔𝒎</m:t>
                        </m:r>
                      </m:sub>
                    </m:sSub>
                    <m:r>
                      <a:rPr lang="en-US" sz="1200" b="1" i="1">
                        <a:latin typeface="Cambria Math" panose="02040503050406030204" pitchFamily="18" charset="0"/>
                      </a:rPr>
                      <m:t>= −</m:t>
                    </m:r>
                    <m:f>
                      <m:fPr>
                        <m:ctrlPr>
                          <a:rPr lang="en-US" sz="1200" b="1" i="1">
                            <a:latin typeface="Cambria Math"/>
                          </a:rPr>
                        </m:ctrlPr>
                      </m:fPr>
                      <m:num>
                        <m:r>
                          <a:rPr lang="en-US" sz="1200" b="1" i="1">
                            <a:latin typeface="Cambria Math" panose="02040503050406030204" pitchFamily="18" charset="0"/>
                          </a:rPr>
                          <m:t>𝑫</m:t>
                        </m:r>
                        <m:sSub>
                          <m:sSubPr>
                            <m:ctrlPr>
                              <a:rPr lang="en-US" sz="1200" b="1" i="1">
                                <a:latin typeface="Cambria Math"/>
                              </a:rPr>
                            </m:ctrlPr>
                          </m:sSubPr>
                          <m:e>
                            <m:r>
                              <a:rPr lang="en-US" sz="1200" b="1" i="1">
                                <a:latin typeface="Cambria Math" panose="02040503050406030204" pitchFamily="18" charset="0"/>
                              </a:rPr>
                              <m:t>𝑪</m:t>
                            </m:r>
                          </m:e>
                          <m:sub>
                            <m:r>
                              <a:rPr lang="en-US" sz="1200" b="1" i="1">
                                <a:latin typeface="Cambria Math" panose="02040503050406030204" pitchFamily="18" charset="0"/>
                              </a:rPr>
                              <m:t>𝒗</m:t>
                            </m:r>
                          </m:sub>
                        </m:sSub>
                      </m:num>
                      <m:den>
                        <m:r>
                          <a:rPr lang="en-US" sz="1200" b="1" i="1">
                            <a:latin typeface="Cambria Math" panose="02040503050406030204" pitchFamily="18" charset="0"/>
                          </a:rPr>
                          <m:t>𝒌𝑻</m:t>
                        </m:r>
                      </m:den>
                    </m:f>
                    <m:r>
                      <a:rPr lang="en-US" sz="1200" b="1" i="1">
                        <a:latin typeface="Cambria Math" panose="02040503050406030204" pitchFamily="18" charset="0"/>
                      </a:rPr>
                      <m:t>𝒇</m:t>
                    </m:r>
                    <m:r>
                      <a:rPr lang="en-US" sz="1200" b="1">
                        <a:latin typeface="Cambria Math" panose="02040503050406030204" pitchFamily="18" charset="0"/>
                      </a:rPr>
                      <m:t>Ω</m:t>
                    </m:r>
                    <m:r>
                      <a:rPr lang="en-US" sz="1200" b="1" i="1">
                        <a:latin typeface="Cambria Math" panose="02040503050406030204" pitchFamily="18" charset="0"/>
                      </a:rPr>
                      <m:t>𝛁𝛔</m:t>
                    </m:r>
                  </m:oMath>
                </a14:m>
                <a:endParaRPr lang="en-US" sz="1200" b="1" dirty="0" smtClean="0"/>
              </a:p>
              <a:p>
                <a:r>
                  <a:rPr lang="en-US" sz="1200" kern="1200" dirty="0" smtClean="0">
                    <a:solidFill>
                      <a:schemeClr val="tx1"/>
                    </a:solidFill>
                    <a:effectLst/>
                    <a:latin typeface="+mn-lt"/>
                    <a:ea typeface="+mn-ea"/>
                    <a:cs typeface="+mn-cs"/>
                  </a:rPr>
                  <a:t>simple end-to-end interconnects and observed that there is no mass transport when current density is less than a certain threshold value for a given wire length</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suggested that the presence of a back flow of atoms due to the back stress at the anode end opposes the electron wind. If the stress difference between the cathode and anode ends is less than that needed for void nucleation, the stress profile will evolve towards a steady state at which point the net atomic flux becomes zero and the wire is considered immortal. The condition of </a:t>
                </a:r>
                <a14:m>
                  <m:oMath xmlns:m="http://schemas.openxmlformats.org/officeDocument/2006/math">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panose="02040503050406030204" pitchFamily="18" charset="0"/>
                            <a:ea typeface="+mn-ea"/>
                            <a:cs typeface="+mn-cs"/>
                          </a:rPr>
                          <m:t>𝐽</m:t>
                        </m:r>
                      </m:e>
                      <m:sub>
                        <m:r>
                          <a:rPr lang="en-US" sz="1200" i="1" kern="1200">
                            <a:solidFill>
                              <a:schemeClr val="tx1"/>
                            </a:solidFill>
                            <a:effectLst/>
                            <a:latin typeface="Cambria Math" panose="02040503050406030204" pitchFamily="18" charset="0"/>
                            <a:ea typeface="+mn-ea"/>
                            <a:cs typeface="+mn-cs"/>
                          </a:rPr>
                          <m:t>𝑠𝑚</m:t>
                        </m:r>
                      </m:sub>
                    </m:sSub>
                  </m:oMath>
                </a14:m>
                <a:r>
                  <a:rPr lang="en-US" sz="1200" kern="1200" dirty="0">
                    <a:solidFill>
                      <a:schemeClr val="tx1"/>
                    </a:solidFill>
                    <a:effectLst/>
                    <a:latin typeface="+mn-lt"/>
                    <a:ea typeface="+mn-ea"/>
                    <a:cs typeface="+mn-cs"/>
                  </a:rPr>
                  <a:t> and </a:t>
                </a:r>
                <a14:m>
                  <m:oMath xmlns:m="http://schemas.openxmlformats.org/officeDocument/2006/math">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panose="02040503050406030204" pitchFamily="18" charset="0"/>
                            <a:ea typeface="+mn-ea"/>
                            <a:cs typeface="+mn-cs"/>
                          </a:rPr>
                          <m:t>𝐽</m:t>
                        </m:r>
                      </m:e>
                      <m:sub>
                        <m:r>
                          <a:rPr lang="en-US" sz="1200" i="1" kern="1200">
                            <a:solidFill>
                              <a:schemeClr val="tx1"/>
                            </a:solidFill>
                            <a:effectLst/>
                            <a:latin typeface="Cambria Math" panose="02040503050406030204" pitchFamily="18" charset="0"/>
                            <a:ea typeface="+mn-ea"/>
                            <a:cs typeface="+mn-cs"/>
                          </a:rPr>
                          <m:t>𝑒𝑚</m:t>
                        </m:r>
                      </m:sub>
                    </m:sSub>
                  </m:oMath>
                </a14:m>
                <a:r>
                  <a:rPr lang="en-US" sz="1200" kern="1200" dirty="0">
                    <a:solidFill>
                      <a:schemeClr val="tx1"/>
                    </a:solidFill>
                    <a:effectLst/>
                    <a:latin typeface="+mn-lt"/>
                    <a:ea typeface="+mn-ea"/>
                    <a:cs typeface="+mn-cs"/>
                  </a:rPr>
                  <a:t> being equal is mathematically expressed </a:t>
                </a:r>
                <a:r>
                  <a:rPr lang="en-US" sz="1200" kern="1200" dirty="0" smtClean="0">
                    <a:solidFill>
                      <a:schemeClr val="tx1"/>
                    </a:solidFill>
                    <a:effectLst/>
                    <a:latin typeface="+mn-lt"/>
                    <a:ea typeface="+mn-ea"/>
                    <a:cs typeface="+mn-cs"/>
                  </a:rPr>
                  <a:t>as</a:t>
                </a:r>
              </a:p>
              <a:p>
                <a:endParaRPr lang="en-US" sz="1200" kern="1200" dirty="0" smtClean="0">
                  <a:solidFill>
                    <a:schemeClr val="tx1"/>
                  </a:solidFill>
                  <a:effectLst/>
                  <a:latin typeface="+mn-lt"/>
                  <a:ea typeface="+mn-ea"/>
                  <a:cs typeface="+mn-cs"/>
                </a:endParaRPr>
              </a:p>
              <a:p>
                <a:r>
                  <a:rPr lang="en-US" dirty="0" smtClean="0"/>
                  <a:t>Electromigration is electron-flow induced diffusion of atoms in a metal line. </a:t>
                </a:r>
                <a:endParaRPr lang="en-US" dirty="0" smtClean="0"/>
              </a:p>
              <a:p>
                <a:endParaRPr lang="en-US" dirty="0" smtClean="0"/>
              </a:p>
              <a:p>
                <a:r>
                  <a:rPr lang="en-US" dirty="0" smtClean="0"/>
                  <a:t>Z* - effective atomic</a:t>
                </a:r>
                <a:r>
                  <a:rPr lang="en-US" baseline="0" dirty="0" smtClean="0"/>
                  <a:t> charge number, </a:t>
                </a:r>
                <a14:m>
                  <m:oMath xmlns:m="http://schemas.openxmlformats.org/officeDocument/2006/math">
                    <m:r>
                      <a:rPr lang="en-US" sz="1200" b="1" i="1" smtClean="0">
                        <a:solidFill>
                          <a:srgbClr val="FFC000"/>
                        </a:solidFill>
                        <a:latin typeface="Cambria Math" panose="02040503050406030204" pitchFamily="18" charset="0"/>
                      </a:rPr>
                      <m:t>𝝆</m:t>
                    </m:r>
                  </m:oMath>
                </a14:m>
                <a:r>
                  <a:rPr lang="en-US" dirty="0" smtClean="0"/>
                  <a:t> is electrical resistivity of metal, </a:t>
                </a:r>
                <a14:m>
                  <m:oMath xmlns:m="http://schemas.openxmlformats.org/officeDocument/2006/math">
                    <m:r>
                      <a:rPr lang="en-US" sz="1200" b="1" i="1" smtClean="0">
                        <a:solidFill>
                          <a:srgbClr val="FFC000"/>
                        </a:solidFill>
                        <a:latin typeface="Cambria Math" panose="02040503050406030204" pitchFamily="18" charset="0"/>
                      </a:rPr>
                      <m:t>𝝈</m:t>
                    </m:r>
                  </m:oMath>
                </a14:m>
                <a:r>
                  <a:rPr lang="en-US" dirty="0" smtClean="0"/>
                  <a:t> is stress.</a:t>
                </a:r>
                <a:endParaRPr lang="en-US" dirty="0"/>
              </a:p>
            </p:txBody>
          </p:sp>
        </mc:Choice>
        <mc:Fallback xmlns="">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P2P where Ps</a:t>
                </a:r>
                <a:r>
                  <a:rPr lang="en-US" sz="1200" b="1" kern="1200" baseline="0" dirty="0" smtClean="0">
                    <a:solidFill>
                      <a:schemeClr val="tx1"/>
                    </a:solidFill>
                    <a:effectLst/>
                    <a:latin typeface="+mn-lt"/>
                    <a:ea typeface="+mn-ea"/>
                    <a:cs typeface="+mn-cs"/>
                  </a:rPr>
                  <a:t> are </a:t>
                </a:r>
                <a:r>
                  <a:rPr lang="en-US" sz="1200" b="1" kern="1200" baseline="0" dirty="0" err="1" smtClean="0">
                    <a:solidFill>
                      <a:schemeClr val="tx1"/>
                    </a:solidFill>
                    <a:effectLst/>
                    <a:latin typeface="+mn-lt"/>
                    <a:ea typeface="+mn-ea"/>
                    <a:cs typeface="+mn-cs"/>
                  </a:rPr>
                  <a:t>vias</a:t>
                </a:r>
                <a:r>
                  <a:rPr lang="en-US" sz="1200" b="1" kern="1200" baseline="0" dirty="0" smtClean="0">
                    <a:solidFill>
                      <a:schemeClr val="tx1"/>
                    </a:solidFill>
                    <a:effectLst/>
                    <a:latin typeface="+mn-lt"/>
                    <a:ea typeface="+mn-ea"/>
                    <a:cs typeface="+mn-cs"/>
                  </a:rPr>
                  <a:t> how JL does not work for multiple Ps</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Provides an</a:t>
                </a:r>
                <a:r>
                  <a:rPr lang="en-US" sz="1200" kern="1200" baseline="0" dirty="0" smtClean="0">
                    <a:solidFill>
                      <a:schemeClr val="tx1"/>
                    </a:solidFill>
                    <a:effectLst/>
                    <a:latin typeface="+mn-lt"/>
                    <a:ea typeface="+mn-ea"/>
                    <a:cs typeface="+mn-cs"/>
                  </a:rPr>
                  <a:t> mortality </a:t>
                </a:r>
                <a:r>
                  <a:rPr lang="en-US" sz="1200" kern="1200" dirty="0" smtClean="0">
                    <a:solidFill>
                      <a:schemeClr val="tx1"/>
                    </a:solidFill>
                    <a:effectLst/>
                    <a:latin typeface="+mn-lt"/>
                    <a:ea typeface="+mn-ea"/>
                    <a:cs typeface="+mn-cs"/>
                  </a:rPr>
                  <a:t>filter in terms</a:t>
                </a:r>
                <a:r>
                  <a:rPr lang="en-US" sz="1200" kern="1200" baseline="0" dirty="0" smtClean="0">
                    <a:solidFill>
                      <a:schemeClr val="tx1"/>
                    </a:solidFill>
                    <a:effectLst/>
                    <a:latin typeface="+mn-lt"/>
                    <a:ea typeface="+mn-ea"/>
                    <a:cs typeface="+mn-cs"/>
                  </a:rPr>
                  <a:t> of </a:t>
                </a:r>
                <a:r>
                  <a:rPr lang="en-US" sz="1200" kern="1200" dirty="0" smtClean="0">
                    <a:solidFill>
                      <a:schemeClr val="tx1"/>
                    </a:solidFill>
                    <a:effectLst/>
                    <a:latin typeface="+mn-lt"/>
                    <a:ea typeface="+mn-ea"/>
                    <a:cs typeface="+mn-cs"/>
                  </a:rPr>
                  <a:t>some critical product for immortality check</a:t>
                </a:r>
              </a:p>
              <a:p>
                <a:r>
                  <a:rPr lang="en-US" sz="1200" kern="1200" dirty="0" smtClean="0">
                    <a:solidFill>
                      <a:schemeClr val="tx1"/>
                    </a:solidFill>
                    <a:effectLst/>
                    <a:latin typeface="+mn-lt"/>
                    <a:ea typeface="+mn-ea"/>
                    <a:cs typeface="+mn-cs"/>
                  </a:rPr>
                  <a:t>Effects of these four different driving forces which contribute to the EM process are not equal. Their typical contributions in terms of atomic flux are </a:t>
                </a:r>
                <a:r>
                  <a:rPr lang="en-US" sz="1200" i="0" kern="1200">
                    <a:solidFill>
                      <a:schemeClr val="tx1"/>
                    </a:solidFill>
                    <a:effectLst/>
                    <a:latin typeface="Cambria Math" panose="02040503050406030204" pitchFamily="18" charset="0"/>
                    <a:ea typeface="+mn-ea"/>
                    <a:cs typeface="+mn-cs"/>
                  </a:rPr>
                  <a:t>|𝐽_𝑡𝑚 |≪|𝐽_𝑚𝑚 |&lt; |𝐽_𝑠𝑚 |  ≈|𝐽_𝑒𝑚 |  </a:t>
                </a:r>
                <a:endParaRPr lang="en-US" dirty="0" smtClean="0"/>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Blech</a:t>
                </a:r>
                <a:r>
                  <a:rPr lang="en-US" sz="1200" kern="1200" dirty="0" smtClean="0">
                    <a:solidFill>
                      <a:schemeClr val="tx1"/>
                    </a:solidFill>
                    <a:effectLst/>
                    <a:latin typeface="+mn-lt"/>
                    <a:ea typeface="+mn-ea"/>
                    <a:cs typeface="+mn-cs"/>
                  </a:rPr>
                  <a:t> studied EM in </a:t>
                </a:r>
              </a:p>
              <a:p>
                <a:endParaRPr lang="en-US" sz="1200" kern="1200" dirty="0" smtClean="0">
                  <a:solidFill>
                    <a:schemeClr val="tx1"/>
                  </a:solidFill>
                  <a:effectLst/>
                  <a:latin typeface="+mn-lt"/>
                  <a:ea typeface="+mn-ea"/>
                  <a:cs typeface="+mn-cs"/>
                </a:endParaRPr>
              </a:p>
              <a:p>
                <a:pPr marL="0" indent="0" algn="ctr">
                  <a:buNone/>
                </a:pPr>
                <a:r>
                  <a:rPr lang="en-US" sz="1200" b="1" dirty="0" smtClean="0"/>
                  <a:t>Electron Wind Force:</a:t>
                </a:r>
              </a:p>
              <a:p>
                <a:pPr marL="0" indent="0">
                  <a:buNone/>
                </a:pPr>
                <a:r>
                  <a:rPr lang="en-US" sz="1200" b="1" i="0">
                    <a:latin typeface="Cambria Math" panose="02040503050406030204" pitchFamily="18" charset="0"/>
                  </a:rPr>
                  <a:t>𝑭_𝒆𝒎=𝒆𝒁^∗ 𝑬= 𝒆𝒁^∗ 𝒋𝝆= −𝒆𝒁^∗ 𝑽</a:t>
                </a:r>
                <a:r>
                  <a:rPr lang="en-US" sz="1200" b="1" i="0" smtClean="0">
                    <a:latin typeface="Cambria Math" panose="02040503050406030204" pitchFamily="18" charset="0"/>
                  </a:rPr>
                  <a:t> →┴(              )   </a:t>
                </a:r>
                <a:r>
                  <a:rPr lang="en-US" sz="1200" b="1" i="0">
                    <a:latin typeface="Cambria Math" panose="02040503050406030204" pitchFamily="18" charset="0"/>
                  </a:rPr>
                  <a:t>𝑱_𝒆𝒎=−(𝑫𝑪_𝒗)/𝒌𝑻 𝒆𝒁^∗ 𝒋𝝆</a:t>
                </a:r>
                <a:endParaRPr lang="en-US" sz="1200" b="1" dirty="0"/>
              </a:p>
              <a:p>
                <a:pPr marL="0" indent="0">
                  <a:buNone/>
                </a:pPr>
                <a:endParaRPr lang="en-US" sz="1200" b="1" i="1" dirty="0" smtClean="0"/>
              </a:p>
              <a:p>
                <a:pPr marL="0" indent="0" algn="ctr">
                  <a:buNone/>
                </a:pPr>
                <a:r>
                  <a:rPr lang="en-US" sz="1200" b="1" dirty="0" smtClean="0"/>
                  <a:t>Back Stress Force:</a:t>
                </a:r>
                <a:endParaRPr lang="en-US" sz="1200" b="1" i="1" dirty="0" smtClean="0">
                  <a:latin typeface="Cambria Math" panose="02040503050406030204" pitchFamily="18" charset="0"/>
                </a:endParaRPr>
              </a:p>
              <a:p>
                <a:pPr marL="0" indent="0" algn="ctr">
                  <a:buNone/>
                </a:pPr>
                <a:r>
                  <a:rPr lang="en-US" sz="1200" b="1" i="0">
                    <a:latin typeface="Cambria Math" panose="02040503050406030204" pitchFamily="18" charset="0"/>
                  </a:rPr>
                  <a:t>𝑭_𝒔</a:t>
                </a:r>
                <a:r>
                  <a:rPr lang="en-US" sz="1200" b="1" i="0" smtClean="0">
                    <a:latin typeface="Cambria Math" panose="02040503050406030204" pitchFamily="18" charset="0"/>
                  </a:rPr>
                  <a:t>𝒎</a:t>
                </a:r>
                <a:r>
                  <a:rPr lang="en-US" sz="1200" b="1" i="0">
                    <a:latin typeface="Cambria Math" panose="02040503050406030204" pitchFamily="18" charset="0"/>
                  </a:rPr>
                  <a:t>=  𝒇Ω𝛁𝛔</a:t>
                </a:r>
                <a:r>
                  <a:rPr lang="en-US" sz="1200" b="1" dirty="0" smtClean="0"/>
                  <a:t> </a:t>
                </a:r>
                <a:r>
                  <a:rPr lang="en-US" sz="1200" b="1" i="0">
                    <a:latin typeface="Cambria Math" panose="02040503050406030204" pitchFamily="18" charset="0"/>
                  </a:rPr>
                  <a:t>→┴(              )</a:t>
                </a:r>
                <a:r>
                  <a:rPr lang="en-US" sz="1200" b="1" i="0" smtClean="0">
                    <a:latin typeface="Cambria Math" panose="02040503050406030204" pitchFamily="18" charset="0"/>
                  </a:rPr>
                  <a:t>  </a:t>
                </a:r>
                <a:r>
                  <a:rPr lang="en-US" sz="1200" b="1" i="0">
                    <a:latin typeface="Cambria Math" panose="02040503050406030204" pitchFamily="18" charset="0"/>
                  </a:rPr>
                  <a:t>𝑱_𝒔𝒎= −(𝑫𝑪_𝒗)/𝒌𝑻 𝒇Ω𝛁𝛔</a:t>
                </a:r>
                <a:endParaRPr lang="en-US" sz="1200" b="1" dirty="0" smtClean="0"/>
              </a:p>
              <a:p>
                <a:r>
                  <a:rPr lang="en-US" sz="1200" kern="1200" dirty="0" smtClean="0">
                    <a:solidFill>
                      <a:schemeClr val="tx1"/>
                    </a:solidFill>
                    <a:effectLst/>
                    <a:latin typeface="+mn-lt"/>
                    <a:ea typeface="+mn-ea"/>
                    <a:cs typeface="+mn-cs"/>
                  </a:rPr>
                  <a:t>simple end-to-end interconnects and observed that there is no mass transport when current density is less than a certain threshold value for a given wire length</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 suggested that the presence of a back flow of atoms due to the back stress at the anode end opposes the electron wind. If the stress difference between the cathode and anode ends is less than that needed for void nucleation, the stress profile will evolve towards a steady state at which point the net atomic flux becomes zero and the wire is considered immortal. The condition of </a:t>
                </a:r>
                <a:r>
                  <a:rPr lang="en-US" sz="1200" i="0" kern="1200">
                    <a:solidFill>
                      <a:schemeClr val="tx1"/>
                    </a:solidFill>
                    <a:effectLst/>
                    <a:latin typeface="Cambria Math" panose="02040503050406030204" pitchFamily="18" charset="0"/>
                    <a:ea typeface="+mn-ea"/>
                    <a:cs typeface="+mn-cs"/>
                  </a:rPr>
                  <a:t>𝐽_𝑠𝑚</a:t>
                </a:r>
                <a:r>
                  <a:rPr lang="en-US" sz="1200" kern="1200" dirty="0">
                    <a:solidFill>
                      <a:schemeClr val="tx1"/>
                    </a:solidFill>
                    <a:effectLst/>
                    <a:latin typeface="+mn-lt"/>
                    <a:ea typeface="+mn-ea"/>
                    <a:cs typeface="+mn-cs"/>
                  </a:rPr>
                  <a:t> and </a:t>
                </a:r>
                <a:r>
                  <a:rPr lang="en-US" sz="1200" i="0" kern="1200">
                    <a:solidFill>
                      <a:schemeClr val="tx1"/>
                    </a:solidFill>
                    <a:effectLst/>
                    <a:latin typeface="Cambria Math" panose="02040503050406030204" pitchFamily="18" charset="0"/>
                    <a:ea typeface="+mn-ea"/>
                    <a:cs typeface="+mn-cs"/>
                  </a:rPr>
                  <a:t>𝐽_𝑒𝑚</a:t>
                </a:r>
                <a:r>
                  <a:rPr lang="en-US" sz="1200" kern="1200" dirty="0">
                    <a:solidFill>
                      <a:schemeClr val="tx1"/>
                    </a:solidFill>
                    <a:effectLst/>
                    <a:latin typeface="+mn-lt"/>
                    <a:ea typeface="+mn-ea"/>
                    <a:cs typeface="+mn-cs"/>
                  </a:rPr>
                  <a:t> being equal is mathematically expressed </a:t>
                </a:r>
                <a:r>
                  <a:rPr lang="en-US" sz="1200" kern="1200" dirty="0" smtClean="0">
                    <a:solidFill>
                      <a:schemeClr val="tx1"/>
                    </a:solidFill>
                    <a:effectLst/>
                    <a:latin typeface="+mn-lt"/>
                    <a:ea typeface="+mn-ea"/>
                    <a:cs typeface="+mn-cs"/>
                  </a:rPr>
                  <a:t>as</a:t>
                </a:r>
              </a:p>
              <a:p>
                <a:endParaRPr lang="en-US" sz="1200" kern="1200" dirty="0" smtClean="0">
                  <a:solidFill>
                    <a:schemeClr val="tx1"/>
                  </a:solidFill>
                  <a:effectLst/>
                  <a:latin typeface="+mn-lt"/>
                  <a:ea typeface="+mn-ea"/>
                  <a:cs typeface="+mn-cs"/>
                </a:endParaRPr>
              </a:p>
              <a:p>
                <a:r>
                  <a:rPr lang="en-US" dirty="0" smtClean="0"/>
                  <a:t>Electromigration is electron-flow induced diffusion of atoms in a metal line. </a:t>
                </a:r>
                <a:endParaRPr lang="en-US" dirty="0"/>
              </a:p>
            </p:txBody>
          </p:sp>
        </mc:Fallback>
      </mc:AlternateContent>
      <p:sp>
        <p:nvSpPr>
          <p:cNvPr id="4" name="Slide Number Placeholder 3"/>
          <p:cNvSpPr>
            <a:spLocks noGrp="1"/>
          </p:cNvSpPr>
          <p:nvPr>
            <p:ph type="sldNum" sz="quarter" idx="10"/>
          </p:nvPr>
        </p:nvSpPr>
        <p:spPr/>
        <p:txBody>
          <a:bodyPr/>
          <a:lstStyle/>
          <a:p>
            <a:fld id="{E4D1A0D2-B5BC-4715-9AF4-C9C4FD36CF0F}" type="slidenum">
              <a:rPr lang="en-US" smtClean="0"/>
              <a:pPr/>
              <a:t>7</a:t>
            </a:fld>
            <a:endParaRPr lang="en-US"/>
          </a:p>
        </p:txBody>
      </p:sp>
    </p:spTree>
    <p:extLst>
      <p:ext uri="{BB962C8B-B14F-4D97-AF65-F5344CB8AC3E}">
        <p14:creationId xmlns:p14="http://schemas.microsoft.com/office/powerpoint/2010/main" val="4104935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A0D2-B5BC-4715-9AF4-C9C4FD36CF0F}" type="slidenum">
              <a:rPr lang="en-US" smtClean="0"/>
              <a:pPr/>
              <a:t>8</a:t>
            </a:fld>
            <a:endParaRPr lang="en-US"/>
          </a:p>
        </p:txBody>
      </p:sp>
    </p:spTree>
    <p:extLst>
      <p:ext uri="{BB962C8B-B14F-4D97-AF65-F5344CB8AC3E}">
        <p14:creationId xmlns:p14="http://schemas.microsoft.com/office/powerpoint/2010/main" val="4272923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E4D1A0D2-B5BC-4715-9AF4-C9C4FD36CF0F}" type="slidenum">
              <a:rPr lang="en-US" smtClean="0"/>
              <a:pPr/>
              <a:t>9</a:t>
            </a:fld>
            <a:endParaRPr lang="en-US"/>
          </a:p>
        </p:txBody>
      </p:sp>
    </p:spTree>
    <p:extLst>
      <p:ext uri="{BB962C8B-B14F-4D97-AF65-F5344CB8AC3E}">
        <p14:creationId xmlns:p14="http://schemas.microsoft.com/office/powerpoint/2010/main" val="2543898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observed while sigma JL is true yet the hydrostatic distribution</a:t>
            </a:r>
            <a:r>
              <a:rPr lang="en-US" baseline="0" dirty="0" smtClean="0"/>
              <a:t> is different </a:t>
            </a:r>
            <a:endParaRPr lang="en-US" dirty="0"/>
          </a:p>
        </p:txBody>
      </p:sp>
      <p:sp>
        <p:nvSpPr>
          <p:cNvPr id="4" name="Slide Number Placeholder 3"/>
          <p:cNvSpPr>
            <a:spLocks noGrp="1"/>
          </p:cNvSpPr>
          <p:nvPr>
            <p:ph type="sldNum" sz="quarter" idx="10"/>
          </p:nvPr>
        </p:nvSpPr>
        <p:spPr/>
        <p:txBody>
          <a:bodyPr/>
          <a:lstStyle/>
          <a:p>
            <a:fld id="{E4D1A0D2-B5BC-4715-9AF4-C9C4FD36CF0F}" type="slidenum">
              <a:rPr lang="en-US" smtClean="0"/>
              <a:pPr/>
              <a:t>10</a:t>
            </a:fld>
            <a:endParaRPr lang="en-US"/>
          </a:p>
        </p:txBody>
      </p:sp>
    </p:spTree>
    <p:extLst>
      <p:ext uri="{BB962C8B-B14F-4D97-AF65-F5344CB8AC3E}">
        <p14:creationId xmlns:p14="http://schemas.microsoft.com/office/powerpoint/2010/main" val="3245224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1A80F06-8C57-4503-9853-0E6C496B57B2}" type="datetime1">
              <a:rPr lang="en-US" smtClean="0"/>
              <a:pPr/>
              <a:t>3/24/2015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500873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8E193E-DEED-4EBA-BB93-01507EA271F7}" type="datetime1">
              <a:rPr lang="en-US" smtClean="0"/>
              <a:pPr/>
              <a:t>3/24/2015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0926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F13D9-9A08-4B02-9A45-8AAFBED883D8}" type="datetime1">
              <a:rPr lang="en-US" smtClean="0"/>
              <a:pPr/>
              <a:t>3/24/2015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456686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BFC9C8-5D26-4E1B-B684-26618147FB3F}" type="datetime1">
              <a:rPr lang="en-US" smtClean="0"/>
              <a:pPr/>
              <a:t>3/24/2015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2012521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9068C3-F447-4335-BCE1-A042206F55F2}" type="datetime1">
              <a:rPr lang="en-US" smtClean="0"/>
              <a:pPr/>
              <a:t>3/24/2015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224716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CF38B36-DEA1-42F3-A63C-60C6335E3DB5}" type="datetime1">
              <a:rPr lang="en-US" smtClean="0"/>
              <a:pPr/>
              <a:t>3/24/2015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663933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BB80007-91D1-4CF4-ADF5-10692908B7EA}" type="datetime1">
              <a:rPr lang="en-US" smtClean="0"/>
              <a:pPr/>
              <a:t>3/24/2015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52190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404927-9BE0-441A-9AA8-DE30147DBE6E}" type="datetime1">
              <a:rPr lang="en-US" smtClean="0"/>
              <a:pPr/>
              <a:t>3/24/2015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484608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82D840-E5B0-47AD-9799-09E7637116C7}" type="datetime1">
              <a:rPr lang="en-US" smtClean="0"/>
              <a:pPr/>
              <a:t>3/24/2015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106380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8D412B-27C5-4707-81A9-89403A8DD96B}" type="datetime1">
              <a:rPr lang="en-US" smtClean="0"/>
              <a:pPr/>
              <a:t>3/24/2015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937479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D8EB67-CC97-4762-9973-E21A4E942344}" type="datetime1">
              <a:rPr lang="en-US" smtClean="0"/>
              <a:pPr/>
              <a:t>3/24/2015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67604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08D99B-DBD5-4970-84A2-C5B5A26FDF5F}" type="datetime1">
              <a:rPr lang="en-US" smtClean="0"/>
              <a:pPr/>
              <a:t>3/24/2015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594573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50B1EE-98E4-4F25-9B24-780AB427949F}" type="datetime1">
              <a:rPr lang="en-US" smtClean="0"/>
              <a:pPr/>
              <a:t>3/24/2015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83453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58DD8EA2-A396-4C7A-81F6-36F91439B2BC}" type="datetime1">
              <a:rPr lang="en-US" smtClean="0"/>
              <a:pPr/>
              <a:t>3/24/2015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78023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B6AC213-5763-405C-81FE-76C51F512A72}" type="datetime1">
              <a:rPr lang="en-US" smtClean="0"/>
              <a:pPr/>
              <a:t>3/24/2015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117754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0039648E-75BE-407E-AD8B-6734EB7E6010}" type="datetime1">
              <a:rPr lang="en-US" smtClean="0"/>
              <a:pPr/>
              <a:t>3/24/2015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837117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58B3A-3AF1-4D0D-AEF5-95430B79D2B6}" type="datetime1">
              <a:rPr lang="en-US" smtClean="0"/>
              <a:pPr/>
              <a:t>3/24/2015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821009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47D5E86-FBB9-4162-9D05-2EC452E5B151}" type="datetime1">
              <a:rPr lang="en-US" smtClean="0"/>
              <a:pPr/>
              <a:t>3/24/2015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963119888"/>
      </p:ext>
    </p:extLst>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45.png"/><Relationship Id="rId3" Type="http://schemas.openxmlformats.org/officeDocument/2006/relationships/image" Target="../media/image10.jpeg"/><Relationship Id="rId7" Type="http://schemas.openxmlformats.org/officeDocument/2006/relationships/image" Target="../media/image23.jpeg"/><Relationship Id="rId12" Type="http://schemas.openxmlformats.org/officeDocument/2006/relationships/image" Target="../media/image44.png"/><Relationship Id="rId2" Type="http://schemas.openxmlformats.org/officeDocument/2006/relationships/notesSlide" Target="../notesSlides/notesSlide11.xml"/><Relationship Id="rId16"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310.png"/><Relationship Id="rId5" Type="http://schemas.openxmlformats.org/officeDocument/2006/relationships/image" Target="../media/image21.jpeg"/><Relationship Id="rId15" Type="http://schemas.openxmlformats.org/officeDocument/2006/relationships/image" Target="../media/image47.png"/><Relationship Id="rId10" Type="http://schemas.openxmlformats.org/officeDocument/2006/relationships/image" Target="../media/image300.png"/><Relationship Id="rId4" Type="http://schemas.openxmlformats.org/officeDocument/2006/relationships/image" Target="../media/image11.jpeg"/><Relationship Id="rId9" Type="http://schemas.openxmlformats.org/officeDocument/2006/relationships/image" Target="../media/image43.png"/><Relationship Id="rId14" Type="http://schemas.openxmlformats.org/officeDocument/2006/relationships/image" Target="../media/image4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5.emf"/><Relationship Id="rId7"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5.emf"/><Relationship Id="rId7"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6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26.emf"/></Relationships>
</file>

<file path=ppt/slides/_rels/slide19.xml.rels><?xml version="1.0" encoding="UTF-8" standalone="yes"?>
<Relationships xmlns="http://schemas.openxmlformats.org/package/2006/relationships"><Relationship Id="rId3" Type="http://schemas.openxmlformats.org/officeDocument/2006/relationships/image" Target="../media/image59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00.png"/><Relationship Id="rId5" Type="http://schemas.openxmlformats.org/officeDocument/2006/relationships/image" Target="../media/image69.png"/><Relationship Id="rId4" Type="http://schemas.openxmlformats.org/officeDocument/2006/relationships/image" Target="../media/image68.png"/></Relationships>
</file>

<file path=ppt/slides/_rels/slide2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60.png"/><Relationship Id="rId4" Type="http://schemas.openxmlformats.org/officeDocument/2006/relationships/image" Target="../media/image40.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34.pn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32.png"/><Relationship Id="rId5" Type="http://schemas.openxmlformats.org/officeDocument/2006/relationships/image" Target="../media/image12.jpeg"/><Relationship Id="rId10" Type="http://schemas.openxmlformats.org/officeDocument/2006/relationships/image" Target="../media/image31.png"/><Relationship Id="rId4" Type="http://schemas.openxmlformats.org/officeDocument/2006/relationships/image" Target="../media/image11.jpeg"/><Relationship Id="rId9" Type="http://schemas.openxmlformats.org/officeDocument/2006/relationships/image" Target="../media/image30.png"/><Relationship Id="rId14" Type="http://schemas.openxmlformats.org/officeDocument/2006/relationships/image" Target="../media/image3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221064"/>
            <a:ext cx="9009771" cy="3225521"/>
          </a:xfrm>
        </p:spPr>
        <p:txBody>
          <a:bodyPr/>
          <a:lstStyle/>
          <a:p>
            <a:r>
              <a:rPr lang="en-US" dirty="0" err="1" smtClean="0"/>
              <a:t>Blech</a:t>
            </a:r>
            <a:r>
              <a:rPr lang="en-US" dirty="0" smtClean="0"/>
              <a:t> Effect </a:t>
            </a:r>
            <a:br>
              <a:rPr lang="en-US" dirty="0" smtClean="0"/>
            </a:br>
            <a:r>
              <a:rPr lang="en-US" dirty="0" smtClean="0"/>
              <a:t>in Interconnects: </a:t>
            </a:r>
            <a:r>
              <a:rPr lang="en-US" sz="4000" dirty="0" smtClean="0"/>
              <a:t>Applications and Design Guidelines</a:t>
            </a:r>
            <a:endParaRPr lang="en-US" sz="4000" dirty="0"/>
          </a:p>
        </p:txBody>
      </p:sp>
      <p:sp>
        <p:nvSpPr>
          <p:cNvPr id="3" name="Subtitle 2"/>
          <p:cNvSpPr>
            <a:spLocks noGrp="1"/>
          </p:cNvSpPr>
          <p:nvPr>
            <p:ph type="subTitle" idx="1"/>
          </p:nvPr>
        </p:nvSpPr>
        <p:spPr>
          <a:xfrm>
            <a:off x="1154955" y="5635256"/>
            <a:ext cx="8825658" cy="926318"/>
          </a:xfrm>
        </p:spPr>
        <p:txBody>
          <a:bodyPr>
            <a:normAutofit/>
          </a:bodyPr>
          <a:lstStyle/>
          <a:p>
            <a:r>
              <a:rPr lang="en-US" cap="none" dirty="0" smtClean="0"/>
              <a:t>Ali Abbasinasab</a:t>
            </a:r>
          </a:p>
          <a:p>
            <a:r>
              <a:rPr lang="en-US" cap="none" dirty="0" err="1" smtClean="0"/>
              <a:t>Malgorzata</a:t>
            </a:r>
            <a:r>
              <a:rPr lang="en-US" cap="none" dirty="0" smtClean="0"/>
              <a:t> </a:t>
            </a:r>
            <a:r>
              <a:rPr lang="en-US" cap="none" dirty="0" err="1" smtClean="0"/>
              <a:t>Marek-Sadowska</a:t>
            </a:r>
            <a:endParaRPr lang="en-US" cap="none" dirty="0" smtClean="0"/>
          </a:p>
        </p:txBody>
      </p:sp>
      <p:pic>
        <p:nvPicPr>
          <p:cNvPr id="49160" name="Picture 8" descr="http://www.ucsb.edu/webguide/images-graphic-identity/ucsbseal-officia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2402" y="5041834"/>
            <a:ext cx="1676400" cy="168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451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smtClean="0"/>
              <a:t>Past Works</a:t>
            </a:r>
            <a:r>
              <a:rPr lang="en-US" sz="4400" b="1" dirty="0" smtClean="0"/>
              <a:t/>
            </a:r>
            <a:br>
              <a:rPr lang="en-US" sz="4400" b="1" dirty="0" smtClean="0"/>
            </a:br>
            <a:r>
              <a:rPr lang="en-US" sz="2000" b="1" dirty="0"/>
              <a:t>CAD Model: new </a:t>
            </a:r>
            <a:r>
              <a:rPr lang="en-US" sz="2000" b="1" dirty="0" smtClean="0"/>
              <a:t>Mortality Criterion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23564" y="2036207"/>
                <a:ext cx="9659709" cy="4195481"/>
              </a:xfrm>
            </p:spPr>
            <p:txBody>
              <a:bodyPr>
                <a:normAutofit/>
              </a:bodyPr>
              <a:lstStyle/>
              <a:p>
                <a:r>
                  <a:rPr lang="en-US" dirty="0" smtClean="0"/>
                  <a:t>Other advanced models:</a:t>
                </a:r>
                <a:endParaRPr lang="en-US" dirty="0"/>
              </a:p>
              <a:p>
                <a:pPr lvl="1"/>
                <a14:m>
                  <m:oMath xmlns:m="http://schemas.openxmlformats.org/officeDocument/2006/math">
                    <m:nary>
                      <m:naryPr>
                        <m:chr m:val="∑"/>
                        <m:subHide m:val="on"/>
                        <m:supHide m:val="on"/>
                        <m:ctrlPr>
                          <a:rPr lang="en-US" i="1">
                            <a:latin typeface="Cambria Math"/>
                          </a:rPr>
                        </m:ctrlPr>
                      </m:naryPr>
                      <m:sub/>
                      <m:sup/>
                      <m:e>
                        <m:r>
                          <a:rPr lang="en-US" i="1">
                            <a:latin typeface="Cambria Math" panose="02040503050406030204" pitchFamily="18" charset="0"/>
                          </a:rPr>
                          <m:t>𝑗𝐿</m:t>
                        </m:r>
                      </m:e>
                    </m:nary>
                  </m:oMath>
                </a14:m>
                <a:r>
                  <a:rPr lang="en-US" dirty="0" smtClean="0"/>
                  <a:t> [</a:t>
                </a:r>
                <a:r>
                  <a:rPr lang="en-US" dirty="0" err="1" smtClean="0"/>
                  <a:t>Riege</a:t>
                </a:r>
                <a:r>
                  <a:rPr lang="en-US" dirty="0" smtClean="0"/>
                  <a:t> TED‘98]: </a:t>
                </a:r>
              </a:p>
              <a:p>
                <a:pPr marL="457200" lvl="1" indent="0">
                  <a:buNone/>
                </a:pPr>
                <a:r>
                  <a:rPr lang="en-US" dirty="0" smtClean="0"/>
                  <a:t>	Find the longest anode-cathode path with respect to </a:t>
                </a:r>
                <a:r>
                  <a:rPr lang="en-US" dirty="0" err="1" smtClean="0"/>
                  <a:t>jL</a:t>
                </a:r>
                <a:r>
                  <a:rPr lang="en-US" dirty="0" smtClean="0"/>
                  <a:t> </a:t>
                </a:r>
              </a:p>
              <a:p>
                <a:pPr lvl="2"/>
                <a:r>
                  <a:rPr lang="en-US" dirty="0" smtClean="0"/>
                  <a:t>Does not capture interconnect interaction accurately.</a:t>
                </a:r>
              </a:p>
              <a:p>
                <a:pPr lvl="2"/>
                <a:r>
                  <a:rPr lang="en-US" dirty="0" smtClean="0"/>
                  <a:t>Not applicable to </a:t>
                </a:r>
                <a:r>
                  <a:rPr lang="en-US" dirty="0"/>
                  <a:t>complex </a:t>
                </a:r>
                <a:r>
                  <a:rPr lang="en-US" dirty="0" smtClean="0"/>
                  <a:t>structures</a:t>
                </a:r>
              </a:p>
              <a:p>
                <a:pPr lvl="1"/>
                <a:endParaRPr lang="en-US" dirty="0" smtClean="0"/>
              </a:p>
              <a:p>
                <a:pPr lvl="1"/>
                <a:r>
                  <a:rPr lang="en-US" dirty="0" smtClean="0"/>
                  <a:t>Via Vector [Park RPS’10]: </a:t>
                </a:r>
              </a:p>
              <a:p>
                <a:pPr marL="457200" lvl="1" indent="0">
                  <a:buNone/>
                </a:pPr>
                <a:r>
                  <a:rPr lang="en-US" dirty="0" smtClean="0"/>
                  <a:t>	Calculate the atomic flux divergence at via nodes</a:t>
                </a:r>
              </a:p>
              <a:p>
                <a:pPr lvl="2"/>
                <a:r>
                  <a:rPr lang="en-US" dirty="0" smtClean="0"/>
                  <a:t>Does not offer a compact model or a systematic analysis</a:t>
                </a:r>
                <a:endParaRPr lang="en-US" dirty="0"/>
              </a:p>
              <a:p>
                <a:pPr lvl="2"/>
                <a:r>
                  <a:rPr lang="en-US" dirty="0" smtClean="0"/>
                  <a:t>Lack </a:t>
                </a:r>
                <a:r>
                  <a:rPr lang="en-US" dirty="0"/>
                  <a:t>of explanation for experimental observations</a:t>
                </a:r>
              </a:p>
              <a:p>
                <a:endParaRPr lang="en-US" dirty="0" smtClean="0"/>
              </a:p>
              <a:p>
                <a:pPr marL="457200" lvl="1" indent="0" algn="ctr">
                  <a:buNone/>
                </a:pPr>
                <a:endParaRPr lang="en-US" sz="1900" b="1"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23564" y="2036207"/>
                <a:ext cx="9659709" cy="4195481"/>
              </a:xfrm>
              <a:blipFill rotWithShape="1">
                <a:blip r:embed="rId3"/>
                <a:stretch>
                  <a:fillRect l="-252" t="-72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57F1E4F-1CFF-5643-939E-02111984F565}" type="slidenum">
              <a:rPr lang="en-US" smtClean="0"/>
              <a:pPr/>
              <a:t>10</a:t>
            </a:fld>
            <a:endParaRPr lang="en-US" dirty="0"/>
          </a:p>
        </p:txBody>
      </p:sp>
      <p:pic>
        <p:nvPicPr>
          <p:cNvPr id="5" name="Picture 4"/>
          <p:cNvPicPr>
            <a:picLocks noChangeAspect="1"/>
          </p:cNvPicPr>
          <p:nvPr/>
        </p:nvPicPr>
        <p:blipFill>
          <a:blip r:embed="rId4"/>
          <a:stretch>
            <a:fillRect/>
          </a:stretch>
        </p:blipFill>
        <p:spPr>
          <a:xfrm>
            <a:off x="7654005" y="1708220"/>
            <a:ext cx="4304201" cy="2349024"/>
          </a:xfrm>
          <a:prstGeom prst="rect">
            <a:avLst/>
          </a:prstGeom>
        </p:spPr>
      </p:pic>
      <p:pic>
        <p:nvPicPr>
          <p:cNvPr id="6" name="Picture 5"/>
          <p:cNvPicPr>
            <a:picLocks noChangeAspect="1"/>
          </p:cNvPicPr>
          <p:nvPr/>
        </p:nvPicPr>
        <p:blipFill>
          <a:blip r:embed="rId5"/>
          <a:stretch>
            <a:fillRect/>
          </a:stretch>
        </p:blipFill>
        <p:spPr>
          <a:xfrm>
            <a:off x="7603763" y="4699216"/>
            <a:ext cx="4354443" cy="2054339"/>
          </a:xfrm>
          <a:prstGeom prst="rect">
            <a:avLst/>
          </a:prstGeom>
        </p:spPr>
      </p:pic>
    </p:spTree>
    <p:extLst>
      <p:ext uri="{BB962C8B-B14F-4D97-AF65-F5344CB8AC3E}">
        <p14:creationId xmlns:p14="http://schemas.microsoft.com/office/powerpoint/2010/main" val="1809646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a:t>Motivation and </a:t>
            </a:r>
            <a:r>
              <a:rPr lang="en-US" sz="3000" b="1" dirty="0" smtClean="0"/>
              <a:t>Problem Description</a:t>
            </a:r>
            <a:r>
              <a:rPr lang="en-US" sz="4400" b="1" dirty="0" smtClean="0"/>
              <a:t/>
            </a:r>
            <a:br>
              <a:rPr lang="en-US" sz="4400" b="1" dirty="0" smtClean="0"/>
            </a:br>
            <a:r>
              <a:rPr lang="en-US" sz="2000" b="1" dirty="0"/>
              <a:t>CAD Model: new Mortality </a:t>
            </a:r>
            <a:r>
              <a:rPr lang="en-US" sz="2000" b="1" dirty="0" smtClean="0"/>
              <a:t>Criterion</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11</a:t>
            </a:fld>
            <a:endParaRPr lang="en-US" dirty="0"/>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786083" y="1789873"/>
            <a:ext cx="3505259" cy="4197666"/>
          </a:xfrm>
          <a:prstGeom prst="rect">
            <a:avLst/>
          </a:prstGeom>
          <a:noFill/>
          <a:ln>
            <a:noFill/>
          </a:ln>
        </p:spPr>
      </p:pic>
      <p:pic>
        <p:nvPicPr>
          <p:cNvPr id="11" name="Picture 10" descr="C:\Users\Ali\Desktop\ispd\again\HH.jpg"/>
          <p:cNvPicPr/>
          <p:nvPr/>
        </p:nvPicPr>
        <p:blipFill>
          <a:blip r:embed="rId4">
            <a:extLst>
              <a:ext uri="{28A0092B-C50C-407E-A947-70E740481C1C}">
                <a14:useLocalDpi xmlns:a14="http://schemas.microsoft.com/office/drawing/2010/main" val="0"/>
              </a:ext>
            </a:extLst>
          </a:blip>
          <a:srcRect/>
          <a:stretch>
            <a:fillRect/>
          </a:stretch>
        </p:blipFill>
        <p:spPr bwMode="auto">
          <a:xfrm>
            <a:off x="4480064" y="1789874"/>
            <a:ext cx="7145949" cy="4197665"/>
          </a:xfrm>
          <a:prstGeom prst="rect">
            <a:avLst/>
          </a:prstGeom>
          <a:noFill/>
          <a:ln>
            <a:noFill/>
          </a:ln>
        </p:spPr>
      </p:pic>
      <p:sp>
        <p:nvSpPr>
          <p:cNvPr id="6" name="Rectangle 5"/>
          <p:cNvSpPr/>
          <p:nvPr/>
        </p:nvSpPr>
        <p:spPr>
          <a:xfrm>
            <a:off x="875525" y="6206181"/>
            <a:ext cx="9797875" cy="369332"/>
          </a:xfrm>
          <a:prstGeom prst="rect">
            <a:avLst/>
          </a:prstGeom>
        </p:spPr>
        <p:txBody>
          <a:bodyPr wrap="none">
            <a:spAutoFit/>
          </a:bodyPr>
          <a:lstStyle/>
          <a:p>
            <a:pPr lvl="2"/>
            <a:r>
              <a:rPr lang="en-US" dirty="0" smtClean="0">
                <a:solidFill>
                  <a:srgbClr val="FFFF00"/>
                </a:solidFill>
              </a:rPr>
              <a:t>Same longest anode-cathode path, yet different hydrostatic stress distribution </a:t>
            </a:r>
            <a:endParaRPr lang="en-US" dirty="0">
              <a:solidFill>
                <a:srgbClr val="FFFF00"/>
              </a:solidFill>
            </a:endParaRPr>
          </a:p>
        </p:txBody>
      </p:sp>
    </p:spTree>
    <p:extLst>
      <p:ext uri="{BB962C8B-B14F-4D97-AF65-F5344CB8AC3E}">
        <p14:creationId xmlns:p14="http://schemas.microsoft.com/office/powerpoint/2010/main" val="3509017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28486"/>
          </a:xfrm>
        </p:spPr>
        <p:txBody>
          <a:bodyPr/>
          <a:lstStyle/>
          <a:p>
            <a:r>
              <a:rPr lang="en-US" sz="3000" b="1" dirty="0"/>
              <a:t>Motivation and </a:t>
            </a:r>
            <a:r>
              <a:rPr lang="en-US" sz="3000" b="1" dirty="0" smtClean="0"/>
              <a:t>Problem Description</a:t>
            </a:r>
            <a:r>
              <a:rPr lang="en-US" sz="4400" b="1" dirty="0" smtClean="0"/>
              <a:t/>
            </a:r>
            <a:br>
              <a:rPr lang="en-US" sz="4400" b="1" dirty="0" smtClean="0"/>
            </a:br>
            <a:r>
              <a:rPr lang="en-US" sz="2000" b="1" dirty="0"/>
              <a:t>CAD Model: new Mortality </a:t>
            </a:r>
            <a:r>
              <a:rPr lang="en-US" sz="2000" b="1" dirty="0" smtClean="0"/>
              <a:t>Criterion</a:t>
            </a:r>
            <a:endParaRPr lang="en-US" dirty="0"/>
          </a:p>
        </p:txBody>
      </p:sp>
      <p:pic>
        <p:nvPicPr>
          <p:cNvPr id="5" name="Content Placeholder 4" descr="C:\Users\Ali\Desktop\Daily Code\X{-JL-j.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26795" y="1591991"/>
            <a:ext cx="3247862" cy="2426970"/>
          </a:xfrm>
          <a:prstGeom prst="rect">
            <a:avLst/>
          </a:prstGeom>
          <a:noFill/>
          <a:ln>
            <a:noFill/>
          </a:ln>
        </p:spPr>
      </p:pic>
      <p:sp>
        <p:nvSpPr>
          <p:cNvPr id="4" name="Slide Number Placeholder 3"/>
          <p:cNvSpPr>
            <a:spLocks noGrp="1"/>
          </p:cNvSpPr>
          <p:nvPr>
            <p:ph type="sldNum" sz="quarter" idx="12"/>
          </p:nvPr>
        </p:nvSpPr>
        <p:spPr/>
        <p:txBody>
          <a:bodyPr/>
          <a:lstStyle/>
          <a:p>
            <a:fld id="{D57F1E4F-1CFF-5643-939E-02111984F565}" type="slidenum">
              <a:rPr lang="en-US" smtClean="0"/>
              <a:pPr/>
              <a:t>12</a:t>
            </a:fld>
            <a:endParaRPr lang="en-US" dirty="0"/>
          </a:p>
        </p:txBody>
      </p:sp>
      <p:pic>
        <p:nvPicPr>
          <p:cNvPr id="6" name="Picture 5" descr="C:\Users\Ali\Desktop\Daily Code\X{-JL-s.jpg"/>
          <p:cNvPicPr/>
          <p:nvPr/>
        </p:nvPicPr>
        <p:blipFill>
          <a:blip r:embed="rId4">
            <a:extLst>
              <a:ext uri="{28A0092B-C50C-407E-A947-70E740481C1C}">
                <a14:useLocalDpi xmlns:a14="http://schemas.microsoft.com/office/drawing/2010/main" val="0"/>
              </a:ext>
            </a:extLst>
          </a:blip>
          <a:srcRect/>
          <a:stretch>
            <a:fillRect/>
          </a:stretch>
        </p:blipFill>
        <p:spPr bwMode="auto">
          <a:xfrm>
            <a:off x="726795" y="4171577"/>
            <a:ext cx="3236595" cy="2426970"/>
          </a:xfrm>
          <a:prstGeom prst="rect">
            <a:avLst/>
          </a:prstGeom>
          <a:noFill/>
          <a:ln>
            <a:noFill/>
          </a:ln>
        </p:spPr>
      </p:pic>
      <p:pic>
        <p:nvPicPr>
          <p:cNvPr id="7" name="Picture 6" descr="C:\Users\Ali\Desktop\Daily Code\0L-}{-JL-j.jpg"/>
          <p:cNvPicPr/>
          <p:nvPr/>
        </p:nvPicPr>
        <p:blipFill>
          <a:blip r:embed="rId5">
            <a:extLst>
              <a:ext uri="{28A0092B-C50C-407E-A947-70E740481C1C}">
                <a14:useLocalDpi xmlns:a14="http://schemas.microsoft.com/office/drawing/2010/main" val="0"/>
              </a:ext>
            </a:extLst>
          </a:blip>
          <a:srcRect/>
          <a:stretch>
            <a:fillRect/>
          </a:stretch>
        </p:blipFill>
        <p:spPr bwMode="auto">
          <a:xfrm>
            <a:off x="4545045" y="1580561"/>
            <a:ext cx="3251200" cy="2438400"/>
          </a:xfrm>
          <a:prstGeom prst="rect">
            <a:avLst/>
          </a:prstGeom>
          <a:noFill/>
          <a:ln>
            <a:noFill/>
          </a:ln>
        </p:spPr>
      </p:pic>
      <p:pic>
        <p:nvPicPr>
          <p:cNvPr id="8" name="Picture 7" descr="C:\Users\Ali\Desktop\Daily Code\0L-}{-JL-s.jpg"/>
          <p:cNvPicPr/>
          <p:nvPr/>
        </p:nvPicPr>
        <p:blipFill>
          <a:blip r:embed="rId6">
            <a:extLst>
              <a:ext uri="{28A0092B-C50C-407E-A947-70E740481C1C}">
                <a14:useLocalDpi xmlns:a14="http://schemas.microsoft.com/office/drawing/2010/main" val="0"/>
              </a:ext>
            </a:extLst>
          </a:blip>
          <a:srcRect/>
          <a:stretch>
            <a:fillRect/>
          </a:stretch>
        </p:blipFill>
        <p:spPr bwMode="auto">
          <a:xfrm>
            <a:off x="4543221" y="4165862"/>
            <a:ext cx="3243580" cy="2432685"/>
          </a:xfrm>
          <a:prstGeom prst="rect">
            <a:avLst/>
          </a:prstGeom>
          <a:noFill/>
          <a:ln>
            <a:noFill/>
          </a:ln>
        </p:spPr>
      </p:pic>
      <p:pic>
        <p:nvPicPr>
          <p:cNvPr id="9" name="Picture 8" descr="C:\Users\Ali\Desktop\Daily Code\JL-}{-JL-j.jpg"/>
          <p:cNvPicPr/>
          <p:nvPr/>
        </p:nvPicPr>
        <p:blipFill>
          <a:blip r:embed="rId7">
            <a:extLst>
              <a:ext uri="{28A0092B-C50C-407E-A947-70E740481C1C}">
                <a14:useLocalDpi xmlns:a14="http://schemas.microsoft.com/office/drawing/2010/main" val="0"/>
              </a:ext>
            </a:extLst>
          </a:blip>
          <a:srcRect/>
          <a:stretch>
            <a:fillRect/>
          </a:stretch>
        </p:blipFill>
        <p:spPr bwMode="auto">
          <a:xfrm>
            <a:off x="8366633" y="1580561"/>
            <a:ext cx="3192780" cy="2394585"/>
          </a:xfrm>
          <a:prstGeom prst="rect">
            <a:avLst/>
          </a:prstGeom>
          <a:noFill/>
          <a:ln>
            <a:noFill/>
          </a:ln>
        </p:spPr>
      </p:pic>
      <p:pic>
        <p:nvPicPr>
          <p:cNvPr id="10" name="Picture 9" descr="C:\Users\Ali\Desktop\Daily Code\JL-}{-JL-s.jpg"/>
          <p:cNvPicPr/>
          <p:nvPr/>
        </p:nvPicPr>
        <p:blipFill>
          <a:blip r:embed="rId8">
            <a:extLst>
              <a:ext uri="{28A0092B-C50C-407E-A947-70E740481C1C}">
                <a14:useLocalDpi xmlns:a14="http://schemas.microsoft.com/office/drawing/2010/main" val="0"/>
              </a:ext>
            </a:extLst>
          </a:blip>
          <a:srcRect/>
          <a:stretch>
            <a:fillRect/>
          </a:stretch>
        </p:blipFill>
        <p:spPr bwMode="auto">
          <a:xfrm>
            <a:off x="8357743" y="4165862"/>
            <a:ext cx="3201670" cy="2401570"/>
          </a:xfrm>
          <a:prstGeom prst="rect">
            <a:avLst/>
          </a:prstGeom>
          <a:noFill/>
          <a:ln>
            <a:noFill/>
          </a:ln>
        </p:spPr>
      </p:pic>
      <p:sp>
        <p:nvSpPr>
          <p:cNvPr id="11" name="Rectangle 10"/>
          <p:cNvSpPr/>
          <p:nvPr/>
        </p:nvSpPr>
        <p:spPr>
          <a:xfrm>
            <a:off x="824429" y="1240502"/>
            <a:ext cx="10684812" cy="369332"/>
          </a:xfrm>
          <a:prstGeom prst="rect">
            <a:avLst/>
          </a:prstGeom>
        </p:spPr>
        <p:txBody>
          <a:bodyPr wrap="square">
            <a:spAutoFit/>
          </a:bodyPr>
          <a:lstStyle/>
          <a:p>
            <a:r>
              <a:rPr lang="en-US" dirty="0" err="1" smtClean="0">
                <a:solidFill>
                  <a:srgbClr val="FFFF00"/>
                </a:solidFill>
              </a:rPr>
              <a:t>jL</a:t>
            </a:r>
            <a:r>
              <a:rPr lang="en-US" baseline="-25000" dirty="0" err="1" smtClean="0">
                <a:solidFill>
                  <a:srgbClr val="FFFF00"/>
                </a:solidFill>
              </a:rPr>
              <a:t>Blech</a:t>
            </a:r>
            <a:r>
              <a:rPr lang="en-US" dirty="0" smtClean="0">
                <a:solidFill>
                  <a:srgbClr val="FFFF00"/>
                </a:solidFill>
              </a:rPr>
              <a:t> </a:t>
            </a:r>
            <a:r>
              <a:rPr lang="en-US" dirty="0">
                <a:solidFill>
                  <a:srgbClr val="FFFF00"/>
                </a:solidFill>
              </a:rPr>
              <a:t>can be used only for single bounded </a:t>
            </a:r>
            <a:r>
              <a:rPr lang="en-US" dirty="0" smtClean="0">
                <a:solidFill>
                  <a:srgbClr val="FFFF00"/>
                </a:solidFill>
              </a:rPr>
              <a:t>wire (due to adjacent </a:t>
            </a:r>
            <a:r>
              <a:rPr lang="en-US" dirty="0">
                <a:solidFill>
                  <a:srgbClr val="FFFF00"/>
                </a:solidFill>
              </a:rPr>
              <a:t>wire segment </a:t>
            </a:r>
            <a:r>
              <a:rPr lang="en-US" dirty="0" smtClean="0">
                <a:solidFill>
                  <a:srgbClr val="FFFF00"/>
                </a:solidFill>
              </a:rPr>
              <a:t>interaction)</a:t>
            </a:r>
            <a:endParaRPr lang="en-US" dirty="0">
              <a:solidFill>
                <a:srgbClr val="FFFF00"/>
              </a:solidFill>
            </a:endParaRPr>
          </a:p>
        </p:txBody>
      </p:sp>
      <p:sp>
        <p:nvSpPr>
          <p:cNvPr id="12" name="TextBox 11"/>
          <p:cNvSpPr txBox="1"/>
          <p:nvPr/>
        </p:nvSpPr>
        <p:spPr>
          <a:xfrm>
            <a:off x="231430" y="1705522"/>
            <a:ext cx="461665" cy="1781898"/>
          </a:xfrm>
          <a:prstGeom prst="rect">
            <a:avLst/>
          </a:prstGeom>
          <a:noFill/>
        </p:spPr>
        <p:txBody>
          <a:bodyPr vert="vert270" wrap="none" rtlCol="0">
            <a:spAutoFit/>
          </a:bodyPr>
          <a:lstStyle/>
          <a:p>
            <a:r>
              <a:rPr lang="en-US" dirty="0" smtClean="0">
                <a:solidFill>
                  <a:srgbClr val="FFFF00"/>
                </a:solidFill>
              </a:rPr>
              <a:t>Current density</a:t>
            </a:r>
            <a:endParaRPr lang="en-US" dirty="0">
              <a:solidFill>
                <a:srgbClr val="FFFF00"/>
              </a:solidFill>
            </a:endParaRPr>
          </a:p>
        </p:txBody>
      </p:sp>
      <mc:AlternateContent xmlns:mc="http://schemas.openxmlformats.org/markup-compatibility/2006" xmlns:a14="http://schemas.microsoft.com/office/drawing/2010/main">
        <mc:Choice Requires="a14">
          <p:sp>
            <p:nvSpPr>
              <p:cNvPr id="13" name="TextBox 12"/>
              <p:cNvSpPr txBox="1"/>
              <p:nvPr/>
            </p:nvSpPr>
            <p:spPr>
              <a:xfrm>
                <a:off x="184446" y="4266124"/>
                <a:ext cx="461665" cy="2516073"/>
              </a:xfrm>
              <a:prstGeom prst="rect">
                <a:avLst/>
              </a:prstGeom>
              <a:noFill/>
            </p:spPr>
            <p:txBody>
              <a:bodyPr vert="vert270" wrap="none" rtlCol="0">
                <a:spAutoFit/>
              </a:bodyPr>
              <a:lstStyle/>
              <a:p>
                <a:r>
                  <a:rPr lang="en-US" dirty="0" smtClean="0">
                    <a:solidFill>
                      <a:srgbClr val="FFFF00"/>
                    </a:solidFill>
                  </a:rPr>
                  <a:t>Hydrostatic Stress </a:t>
                </a:r>
                <a14:m>
                  <m:oMath xmlns:m="http://schemas.openxmlformats.org/officeDocument/2006/math">
                    <m:r>
                      <a:rPr lang="en-US" i="1" smtClean="0">
                        <a:solidFill>
                          <a:srgbClr val="FFFF00"/>
                        </a:solidFill>
                        <a:latin typeface="Cambria Math" panose="02040503050406030204" pitchFamily="18" charset="0"/>
                        <a:ea typeface="Cambria Math" panose="02040503050406030204" pitchFamily="18" charset="0"/>
                      </a:rPr>
                      <m:t>∝</m:t>
                    </m:r>
                  </m:oMath>
                </a14:m>
                <a:r>
                  <a:rPr lang="en-US" dirty="0" smtClean="0">
                    <a:solidFill>
                      <a:srgbClr val="FFFF00"/>
                    </a:solidFill>
                  </a:rPr>
                  <a:t> JL</a:t>
                </a:r>
                <a:endParaRPr lang="en-US" dirty="0">
                  <a:solidFill>
                    <a:srgbClr val="FFFF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84446" y="4266124"/>
                <a:ext cx="461665" cy="2516073"/>
              </a:xfrm>
              <a:prstGeom prst="rect">
                <a:avLst/>
              </a:prstGeom>
              <a:blipFill rotWithShape="0">
                <a:blip r:embed="rId9"/>
                <a:stretch>
                  <a:fillRect t="-3148" r="-10526" b="-3874"/>
                </a:stretch>
              </a:blipFill>
            </p:spPr>
            <p:txBody>
              <a:bodyPr/>
              <a:lstStyle/>
              <a:p>
                <a:r>
                  <a:rPr lang="en-US">
                    <a:noFill/>
                  </a:rPr>
                  <a:t> </a:t>
                </a:r>
              </a:p>
            </p:txBody>
          </p:sp>
        </mc:Fallback>
      </mc:AlternateContent>
      <p:sp>
        <p:nvSpPr>
          <p:cNvPr id="14" name="TextBox 13"/>
          <p:cNvSpPr txBox="1"/>
          <p:nvPr/>
        </p:nvSpPr>
        <p:spPr>
          <a:xfrm>
            <a:off x="5888441" y="6525342"/>
            <a:ext cx="402674" cy="369332"/>
          </a:xfrm>
          <a:prstGeom prst="rect">
            <a:avLst/>
          </a:prstGeom>
          <a:noFill/>
        </p:spPr>
        <p:txBody>
          <a:bodyPr wrap="none" rtlCol="0">
            <a:spAutoFit/>
          </a:bodyPr>
          <a:lstStyle/>
          <a:p>
            <a:r>
              <a:rPr lang="en-US" b="1" dirty="0" smtClean="0">
                <a:solidFill>
                  <a:srgbClr val="FFFF00"/>
                </a:solidFill>
              </a:rPr>
              <a:t>JL</a:t>
            </a:r>
            <a:endParaRPr lang="en-US" b="1" dirty="0">
              <a:solidFill>
                <a:srgbClr val="FFFF00"/>
              </a:solidFill>
            </a:endParaRPr>
          </a:p>
        </p:txBody>
      </p:sp>
      <mc:AlternateContent xmlns:mc="http://schemas.openxmlformats.org/markup-compatibility/2006" xmlns:a14="http://schemas.microsoft.com/office/drawing/2010/main">
        <mc:Choice Requires="a14">
          <p:sp>
            <p:nvSpPr>
              <p:cNvPr id="15" name="Rectangle 14"/>
              <p:cNvSpPr/>
              <p:nvPr/>
            </p:nvSpPr>
            <p:spPr>
              <a:xfrm>
                <a:off x="6412771" y="2317192"/>
                <a:ext cx="304891"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400" b="1" i="1" dirty="0" smtClean="0">
                              <a:solidFill>
                                <a:schemeClr val="bg1"/>
                              </a:solidFill>
                              <a:latin typeface="Cambria Math"/>
                            </a:rPr>
                          </m:ctrlPr>
                        </m:accPr>
                        <m:e>
                          <m:r>
                            <a:rPr lang="en-US" sz="1400" b="1" i="1" dirty="0" smtClean="0">
                              <a:solidFill>
                                <a:schemeClr val="bg1"/>
                              </a:solidFill>
                              <a:latin typeface="Cambria Math" panose="02040503050406030204" pitchFamily="18" charset="0"/>
                            </a:rPr>
                            <m:t>𝒋</m:t>
                          </m:r>
                        </m:e>
                      </m:acc>
                    </m:oMath>
                  </m:oMathPara>
                </a14:m>
                <a:endParaRPr lang="en-US" dirty="0">
                  <a:solidFill>
                    <a:schemeClr val="bg1"/>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6412771" y="2317192"/>
                <a:ext cx="304891" cy="307777"/>
              </a:xfrm>
              <a:prstGeom prst="rect">
                <a:avLst/>
              </a:prstGeom>
              <a:blipFill rotWithShape="0">
                <a:blip r:embed="rId10"/>
                <a:stretch>
                  <a:fillRect t="-7843" r="-10000" b="-39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0200094" y="2299406"/>
                <a:ext cx="304891"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400" b="1" i="1" dirty="0" smtClean="0">
                              <a:solidFill>
                                <a:schemeClr val="bg1"/>
                              </a:solidFill>
                              <a:latin typeface="Cambria Math"/>
                            </a:rPr>
                          </m:ctrlPr>
                        </m:accPr>
                        <m:e>
                          <m:r>
                            <a:rPr lang="en-US" sz="1400" b="1" i="1" dirty="0" smtClean="0">
                              <a:solidFill>
                                <a:schemeClr val="bg1"/>
                              </a:solidFill>
                              <a:latin typeface="Cambria Math" panose="02040503050406030204" pitchFamily="18" charset="0"/>
                            </a:rPr>
                            <m:t>𝒋</m:t>
                          </m:r>
                        </m:e>
                      </m:acc>
                    </m:oMath>
                  </m:oMathPara>
                </a14:m>
                <a:endParaRPr lang="en-US" dirty="0">
                  <a:solidFill>
                    <a:schemeClr val="bg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10200094" y="2299406"/>
                <a:ext cx="304891" cy="307777"/>
              </a:xfrm>
              <a:prstGeom prst="rect">
                <a:avLst/>
              </a:prstGeom>
              <a:blipFill rotWithShape="0">
                <a:blip r:embed="rId11"/>
                <a:stretch>
                  <a:fillRect t="-7843" r="-12000" b="-39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072405" y="2299407"/>
                <a:ext cx="304891"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400" b="1" i="1" dirty="0" smtClean="0">
                              <a:solidFill>
                                <a:schemeClr val="bg1"/>
                              </a:solidFill>
                              <a:latin typeface="Cambria Math"/>
                            </a:rPr>
                          </m:ctrlPr>
                        </m:accPr>
                        <m:e>
                          <m:r>
                            <a:rPr lang="en-US" sz="1400" b="1" i="1" dirty="0" smtClean="0">
                              <a:solidFill>
                                <a:schemeClr val="bg1"/>
                              </a:solidFill>
                              <a:latin typeface="Cambria Math" panose="02040503050406030204" pitchFamily="18" charset="0"/>
                            </a:rPr>
                            <m:t>𝒋</m:t>
                          </m:r>
                        </m:e>
                      </m:acc>
                    </m:oMath>
                  </m:oMathPara>
                </a14:m>
                <a:endParaRPr lang="en-US" dirty="0">
                  <a:solidFill>
                    <a:schemeClr val="bg1"/>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2072405" y="2299407"/>
                <a:ext cx="304891" cy="307777"/>
              </a:xfrm>
              <a:prstGeom prst="rect">
                <a:avLst/>
              </a:prstGeom>
              <a:blipFill rotWithShape="0">
                <a:blip r:embed="rId10"/>
                <a:stretch>
                  <a:fillRect t="-7843" r="-10000" b="-39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9180236" y="2299406"/>
                <a:ext cx="304892"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400" b="1" i="1" smtClean="0">
                              <a:solidFill>
                                <a:schemeClr val="bg1"/>
                              </a:solidFill>
                              <a:latin typeface="Cambria Math"/>
                            </a:rPr>
                          </m:ctrlPr>
                        </m:accPr>
                        <m:e>
                          <m:r>
                            <a:rPr lang="en-US" sz="1400" b="1" i="1" smtClean="0">
                              <a:solidFill>
                                <a:schemeClr val="bg1"/>
                              </a:solidFill>
                              <a:latin typeface="Cambria Math" panose="02040503050406030204" pitchFamily="18" charset="0"/>
                            </a:rPr>
                            <m:t>𝒋</m:t>
                          </m:r>
                        </m:e>
                      </m:acc>
                    </m:oMath>
                  </m:oMathPara>
                </a14:m>
                <a:endParaRPr lang="en-US" sz="1400" b="1" dirty="0">
                  <a:solidFill>
                    <a:schemeClr val="bg1"/>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9180236" y="2299406"/>
                <a:ext cx="304892" cy="307777"/>
              </a:xfrm>
              <a:prstGeom prst="rect">
                <a:avLst/>
              </a:prstGeom>
              <a:blipFill rotWithShape="0">
                <a:blip r:embed="rId12"/>
                <a:stretch>
                  <a:fillRect t="-7843" r="-8000" b="-39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5320267" y="2317191"/>
                <a:ext cx="341760" cy="3353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400" b="1" i="1" smtClean="0">
                              <a:solidFill>
                                <a:schemeClr val="bg1"/>
                              </a:solidFill>
                              <a:latin typeface="Cambria Math"/>
                            </a:rPr>
                          </m:ctrlPr>
                        </m:accPr>
                        <m:e>
                          <m:r>
                            <a:rPr lang="en-US" sz="1400" b="1" i="1" smtClean="0">
                              <a:solidFill>
                                <a:schemeClr val="bg1"/>
                              </a:solidFill>
                              <a:latin typeface="Cambria Math" panose="02040503050406030204" pitchFamily="18" charset="0"/>
                            </a:rPr>
                            <m:t>𝟎</m:t>
                          </m:r>
                        </m:e>
                      </m:acc>
                    </m:oMath>
                  </m:oMathPara>
                </a14:m>
                <a:endParaRPr lang="en-US" sz="1400" b="1" dirty="0">
                  <a:solidFill>
                    <a:schemeClr val="bg1"/>
                  </a:solidFill>
                </a:endParaRPr>
              </a:p>
            </p:txBody>
          </p:sp>
        </mc:Choice>
        <mc:Fallback xmlns="">
          <p:sp>
            <p:nvSpPr>
              <p:cNvPr id="19" name="Rectangle 18"/>
              <p:cNvSpPr>
                <a:spLocks noRot="1" noChangeAspect="1" noMove="1" noResize="1" noEditPoints="1" noAdjustHandles="1" noChangeArrowheads="1" noChangeShapeType="1" noTextEdit="1"/>
              </p:cNvSpPr>
              <p:nvPr/>
            </p:nvSpPr>
            <p:spPr>
              <a:xfrm>
                <a:off x="5320267" y="2317191"/>
                <a:ext cx="341760" cy="335348"/>
              </a:xfrm>
              <a:prstGeom prst="rect">
                <a:avLst/>
              </a:prstGeom>
              <a:blipFill rotWithShape="0">
                <a:blip r:embed="rId13"/>
                <a:stretch>
                  <a:fillRect/>
                </a:stretch>
              </a:blipFill>
            </p:spPr>
            <p:txBody>
              <a:bodyPr/>
              <a:lstStyle/>
              <a:p>
                <a:r>
                  <a:rPr lang="en-US">
                    <a:noFill/>
                  </a:rPr>
                  <a:t> </a:t>
                </a:r>
              </a:p>
            </p:txBody>
          </p:sp>
        </mc:Fallback>
      </mc:AlternateContent>
      <p:sp>
        <p:nvSpPr>
          <p:cNvPr id="20" name="TextBox 19"/>
          <p:cNvSpPr txBox="1"/>
          <p:nvPr/>
        </p:nvSpPr>
        <p:spPr>
          <a:xfrm>
            <a:off x="5793324" y="5160936"/>
            <a:ext cx="402674" cy="369332"/>
          </a:xfrm>
          <a:prstGeom prst="rect">
            <a:avLst/>
          </a:prstGeom>
          <a:noFill/>
        </p:spPr>
        <p:txBody>
          <a:bodyPr wrap="none" rtlCol="0">
            <a:spAutoFit/>
          </a:bodyPr>
          <a:lstStyle/>
          <a:p>
            <a:r>
              <a:rPr lang="en-US" b="1" dirty="0" smtClean="0">
                <a:solidFill>
                  <a:schemeClr val="bg1"/>
                </a:solidFill>
              </a:rPr>
              <a:t>JL</a:t>
            </a:r>
            <a:endParaRPr lang="en-US" b="1" dirty="0">
              <a:solidFill>
                <a:schemeClr val="bg1"/>
              </a:solidFill>
            </a:endParaRPr>
          </a:p>
        </p:txBody>
      </p:sp>
      <p:cxnSp>
        <p:nvCxnSpPr>
          <p:cNvPr id="21" name="Straight Arrow Connector 20"/>
          <p:cNvCxnSpPr/>
          <p:nvPr/>
        </p:nvCxnSpPr>
        <p:spPr>
          <a:xfrm>
            <a:off x="6195998" y="4361793"/>
            <a:ext cx="0" cy="194311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990655" y="5101869"/>
            <a:ext cx="402674" cy="369332"/>
          </a:xfrm>
          <a:prstGeom prst="rect">
            <a:avLst/>
          </a:prstGeom>
          <a:noFill/>
        </p:spPr>
        <p:txBody>
          <a:bodyPr wrap="square" rtlCol="0">
            <a:spAutoFit/>
          </a:bodyPr>
          <a:lstStyle/>
          <a:p>
            <a:r>
              <a:rPr lang="en-US" b="1" dirty="0" smtClean="0">
                <a:solidFill>
                  <a:schemeClr val="bg1"/>
                </a:solidFill>
              </a:rPr>
              <a:t>JL</a:t>
            </a:r>
            <a:endParaRPr lang="en-US" b="1" dirty="0">
              <a:solidFill>
                <a:schemeClr val="bg1"/>
              </a:solidFill>
            </a:endParaRPr>
          </a:p>
        </p:txBody>
      </p:sp>
      <p:cxnSp>
        <p:nvCxnSpPr>
          <p:cNvPr id="23" name="Straight Arrow Connector 22"/>
          <p:cNvCxnSpPr/>
          <p:nvPr/>
        </p:nvCxnSpPr>
        <p:spPr>
          <a:xfrm>
            <a:off x="2393329" y="4266124"/>
            <a:ext cx="0" cy="203878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740287" y="5101869"/>
            <a:ext cx="402674" cy="369332"/>
          </a:xfrm>
          <a:prstGeom prst="rect">
            <a:avLst/>
          </a:prstGeom>
          <a:noFill/>
        </p:spPr>
        <p:txBody>
          <a:bodyPr wrap="none" rtlCol="0">
            <a:spAutoFit/>
          </a:bodyPr>
          <a:lstStyle/>
          <a:p>
            <a:r>
              <a:rPr lang="en-US" b="1" dirty="0" smtClean="0">
                <a:solidFill>
                  <a:schemeClr val="bg1"/>
                </a:solidFill>
              </a:rPr>
              <a:t>JL</a:t>
            </a:r>
            <a:endParaRPr lang="en-US" b="1" dirty="0">
              <a:solidFill>
                <a:schemeClr val="bg1"/>
              </a:solidFill>
            </a:endParaRPr>
          </a:p>
        </p:txBody>
      </p:sp>
      <p:cxnSp>
        <p:nvCxnSpPr>
          <p:cNvPr id="26" name="Straight Arrow Connector 25"/>
          <p:cNvCxnSpPr/>
          <p:nvPr/>
        </p:nvCxnSpPr>
        <p:spPr>
          <a:xfrm>
            <a:off x="10142961" y="4302726"/>
            <a:ext cx="0" cy="194311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10071704" y="4248139"/>
                <a:ext cx="159030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1" i="1" smtClean="0">
                              <a:solidFill>
                                <a:schemeClr val="bg1"/>
                              </a:solidFill>
                              <a:latin typeface="Cambria Math"/>
                              <a:ea typeface="Cambria Math" panose="02040503050406030204" pitchFamily="18" charset="0"/>
                            </a:rPr>
                          </m:ctrlPr>
                        </m:sSubPr>
                        <m:e>
                          <m:r>
                            <a:rPr lang="en-US" sz="1400" b="1" i="1" smtClean="0">
                              <a:solidFill>
                                <a:schemeClr val="bg1"/>
                              </a:solidFill>
                              <a:latin typeface="Cambria Math" panose="02040503050406030204" pitchFamily="18" charset="0"/>
                              <a:ea typeface="Cambria Math" panose="02040503050406030204" pitchFamily="18" charset="0"/>
                            </a:rPr>
                            <m:t>𝝈</m:t>
                          </m:r>
                        </m:e>
                        <m:sub>
                          <m:r>
                            <a:rPr lang="en-US" sz="1400" b="1" i="1" smtClean="0">
                              <a:solidFill>
                                <a:schemeClr val="bg1"/>
                              </a:solidFill>
                              <a:latin typeface="Cambria Math" panose="02040503050406030204" pitchFamily="18" charset="0"/>
                              <a:ea typeface="Cambria Math" panose="02040503050406030204" pitchFamily="18" charset="0"/>
                            </a:rPr>
                            <m:t>𝒎𝒂𝒙</m:t>
                          </m:r>
                        </m:sub>
                      </m:sSub>
                      <m:r>
                        <a:rPr lang="en-US" sz="1400" b="1" i="1" smtClean="0">
                          <a:solidFill>
                            <a:schemeClr val="bg1"/>
                          </a:solidFill>
                          <a:latin typeface="Cambria Math" panose="02040503050406030204" pitchFamily="18" charset="0"/>
                          <a:ea typeface="Cambria Math" panose="02040503050406030204" pitchFamily="18" charset="0"/>
                        </a:rPr>
                        <m:t>=</m:t>
                      </m:r>
                      <m:r>
                        <a:rPr lang="en-US" sz="1400" b="1" i="1" smtClean="0">
                          <a:solidFill>
                            <a:schemeClr val="bg1"/>
                          </a:solidFill>
                          <a:latin typeface="Cambria Math" panose="02040503050406030204" pitchFamily="18" charset="0"/>
                          <a:ea typeface="Cambria Math" panose="02040503050406030204" pitchFamily="18" charset="0"/>
                        </a:rPr>
                        <m:t>𝟔𝟎𝟎</m:t>
                      </m:r>
                      <m:r>
                        <a:rPr lang="en-US" sz="1400" b="1" i="1" smtClean="0">
                          <a:solidFill>
                            <a:schemeClr val="bg1"/>
                          </a:solidFill>
                          <a:latin typeface="Cambria Math" panose="02040503050406030204" pitchFamily="18" charset="0"/>
                          <a:ea typeface="Cambria Math" panose="02040503050406030204" pitchFamily="18" charset="0"/>
                        </a:rPr>
                        <m:t>𝑴𝑷𝒂</m:t>
                      </m:r>
                    </m:oMath>
                  </m:oMathPara>
                </a14:m>
                <a:endParaRPr lang="en-US" sz="1400" b="1" dirty="0">
                  <a:solidFill>
                    <a:schemeClr val="bg1"/>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10071704" y="4248139"/>
                <a:ext cx="1590307" cy="307777"/>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6165011" y="4361793"/>
                <a:ext cx="159030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1" i="1" smtClean="0">
                              <a:solidFill>
                                <a:schemeClr val="bg1"/>
                              </a:solidFill>
                              <a:latin typeface="Cambria Math"/>
                              <a:ea typeface="Cambria Math" panose="02040503050406030204" pitchFamily="18" charset="0"/>
                            </a:rPr>
                          </m:ctrlPr>
                        </m:sSubPr>
                        <m:e>
                          <m:r>
                            <a:rPr lang="en-US" sz="1400" b="1" i="1" smtClean="0">
                              <a:solidFill>
                                <a:schemeClr val="bg1"/>
                              </a:solidFill>
                              <a:latin typeface="Cambria Math" panose="02040503050406030204" pitchFamily="18" charset="0"/>
                              <a:ea typeface="Cambria Math" panose="02040503050406030204" pitchFamily="18" charset="0"/>
                            </a:rPr>
                            <m:t>𝝈</m:t>
                          </m:r>
                        </m:e>
                        <m:sub>
                          <m:r>
                            <a:rPr lang="en-US" sz="1400" b="1" i="1" smtClean="0">
                              <a:solidFill>
                                <a:schemeClr val="bg1"/>
                              </a:solidFill>
                              <a:latin typeface="Cambria Math" panose="02040503050406030204" pitchFamily="18" charset="0"/>
                              <a:ea typeface="Cambria Math" panose="02040503050406030204" pitchFamily="18" charset="0"/>
                            </a:rPr>
                            <m:t>𝒎𝒂𝒙</m:t>
                          </m:r>
                        </m:sub>
                      </m:sSub>
                      <m:r>
                        <a:rPr lang="en-US" sz="1400" b="1" i="1" smtClean="0">
                          <a:solidFill>
                            <a:schemeClr val="bg1"/>
                          </a:solidFill>
                          <a:latin typeface="Cambria Math" panose="02040503050406030204" pitchFamily="18" charset="0"/>
                          <a:ea typeface="Cambria Math" panose="02040503050406030204" pitchFamily="18" charset="0"/>
                        </a:rPr>
                        <m:t>=</m:t>
                      </m:r>
                      <m:r>
                        <a:rPr lang="en-US" sz="1400" b="1" i="1" smtClean="0">
                          <a:solidFill>
                            <a:schemeClr val="bg1"/>
                          </a:solidFill>
                          <a:latin typeface="Cambria Math" panose="02040503050406030204" pitchFamily="18" charset="0"/>
                          <a:ea typeface="Cambria Math" panose="02040503050406030204" pitchFamily="18" charset="0"/>
                        </a:rPr>
                        <m:t>𝟑𝟎𝟎</m:t>
                      </m:r>
                      <m:r>
                        <a:rPr lang="en-US" sz="1400" b="1" i="1" smtClean="0">
                          <a:solidFill>
                            <a:schemeClr val="bg1"/>
                          </a:solidFill>
                          <a:latin typeface="Cambria Math" panose="02040503050406030204" pitchFamily="18" charset="0"/>
                          <a:ea typeface="Cambria Math" panose="02040503050406030204" pitchFamily="18" charset="0"/>
                        </a:rPr>
                        <m:t>𝑴𝑷𝒂</m:t>
                      </m:r>
                    </m:oMath>
                  </m:oMathPara>
                </a14:m>
                <a:endParaRPr lang="en-US" sz="1400" b="1" dirty="0">
                  <a:solidFill>
                    <a:schemeClr val="bg1"/>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6165011" y="4361793"/>
                <a:ext cx="1590307" cy="307777"/>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410057" y="4248138"/>
                <a:ext cx="159030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1" i="1" smtClean="0">
                              <a:solidFill>
                                <a:schemeClr val="bg1"/>
                              </a:solidFill>
                              <a:latin typeface="Cambria Math"/>
                              <a:ea typeface="Cambria Math" panose="02040503050406030204" pitchFamily="18" charset="0"/>
                            </a:rPr>
                          </m:ctrlPr>
                        </m:sSubPr>
                        <m:e>
                          <m:r>
                            <a:rPr lang="en-US" sz="1400" b="1" i="1" smtClean="0">
                              <a:solidFill>
                                <a:schemeClr val="bg1"/>
                              </a:solidFill>
                              <a:latin typeface="Cambria Math" panose="02040503050406030204" pitchFamily="18" charset="0"/>
                              <a:ea typeface="Cambria Math" panose="02040503050406030204" pitchFamily="18" charset="0"/>
                            </a:rPr>
                            <m:t>𝝈</m:t>
                          </m:r>
                        </m:e>
                        <m:sub>
                          <m:r>
                            <a:rPr lang="en-US" sz="1400" b="1" i="1" smtClean="0">
                              <a:solidFill>
                                <a:schemeClr val="bg1"/>
                              </a:solidFill>
                              <a:latin typeface="Cambria Math" panose="02040503050406030204" pitchFamily="18" charset="0"/>
                              <a:ea typeface="Cambria Math" panose="02040503050406030204" pitchFamily="18" charset="0"/>
                            </a:rPr>
                            <m:t>𝒎𝒂𝒙</m:t>
                          </m:r>
                        </m:sub>
                      </m:sSub>
                      <m:r>
                        <a:rPr lang="en-US" sz="1400" b="1" i="1" smtClean="0">
                          <a:solidFill>
                            <a:schemeClr val="bg1"/>
                          </a:solidFill>
                          <a:latin typeface="Cambria Math" panose="02040503050406030204" pitchFamily="18" charset="0"/>
                          <a:ea typeface="Cambria Math" panose="02040503050406030204" pitchFamily="18" charset="0"/>
                        </a:rPr>
                        <m:t>=</m:t>
                      </m:r>
                      <m:r>
                        <a:rPr lang="en-US" sz="1400" b="1" i="1" smtClean="0">
                          <a:solidFill>
                            <a:schemeClr val="bg1"/>
                          </a:solidFill>
                          <a:latin typeface="Cambria Math" panose="02040503050406030204" pitchFamily="18" charset="0"/>
                          <a:ea typeface="Cambria Math" panose="02040503050406030204" pitchFamily="18" charset="0"/>
                        </a:rPr>
                        <m:t>𝟓𝟎𝟎</m:t>
                      </m:r>
                      <m:r>
                        <a:rPr lang="en-US" sz="1400" b="1" i="1" smtClean="0">
                          <a:solidFill>
                            <a:schemeClr val="bg1"/>
                          </a:solidFill>
                          <a:latin typeface="Cambria Math" panose="02040503050406030204" pitchFamily="18" charset="0"/>
                          <a:ea typeface="Cambria Math" panose="02040503050406030204" pitchFamily="18" charset="0"/>
                        </a:rPr>
                        <m:t>𝑴𝑷𝒂</m:t>
                      </m:r>
                    </m:oMath>
                  </m:oMathPara>
                </a14:m>
                <a:endParaRPr lang="en-US" sz="1400" b="1" dirty="0">
                  <a:solidFill>
                    <a:schemeClr val="bg1"/>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2410057" y="4248138"/>
                <a:ext cx="1590307" cy="307777"/>
              </a:xfrm>
              <a:prstGeom prst="rect">
                <a:avLst/>
              </a:prstGeom>
              <a:blipFill rotWithShape="0">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55021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a:t>Motivation and Problem Description</a:t>
            </a:r>
            <a:r>
              <a:rPr lang="en-US" sz="4400" b="1" dirty="0"/>
              <a:t/>
            </a:r>
            <a:br>
              <a:rPr lang="en-US" sz="4400" b="1" dirty="0"/>
            </a:br>
            <a:r>
              <a:rPr lang="en-US" sz="2000" b="1" dirty="0"/>
              <a:t>CAD Model: new Mortality </a:t>
            </a:r>
            <a:r>
              <a:rPr lang="en-US" sz="2000" b="1" dirty="0" smtClean="0"/>
              <a:t>Criterion</a:t>
            </a:r>
            <a:r>
              <a:rPr lang="en-US" sz="4400" b="1" dirty="0" smtClean="0"/>
              <a:t/>
            </a:r>
            <a:br>
              <a:rPr lang="en-US" sz="4400" b="1" dirty="0" smtClean="0"/>
            </a:br>
            <a:endParaRPr lang="en-US" dirty="0"/>
          </a:p>
        </p:txBody>
      </p:sp>
      <p:sp>
        <p:nvSpPr>
          <p:cNvPr id="3" name="Content Placeholder 2"/>
          <p:cNvSpPr>
            <a:spLocks noGrp="1"/>
          </p:cNvSpPr>
          <p:nvPr>
            <p:ph idx="1"/>
          </p:nvPr>
        </p:nvSpPr>
        <p:spPr>
          <a:xfrm>
            <a:off x="365760" y="1317172"/>
            <a:ext cx="10824979" cy="5421086"/>
          </a:xfrm>
        </p:spPr>
        <p:txBody>
          <a:bodyPr>
            <a:noAutofit/>
          </a:bodyPr>
          <a:lstStyle/>
          <a:p>
            <a:pPr marL="0" indent="0" algn="ctr">
              <a:buNone/>
            </a:pPr>
            <a:r>
              <a:rPr lang="en-US" sz="2400" b="1" dirty="0" smtClean="0">
                <a:solidFill>
                  <a:srgbClr val="FFFF00"/>
                </a:solidFill>
              </a:rPr>
              <a:t>What is missing </a:t>
            </a:r>
            <a:r>
              <a:rPr lang="en-US" sz="2400" b="1" dirty="0">
                <a:solidFill>
                  <a:srgbClr val="FFFF00"/>
                </a:solidFill>
              </a:rPr>
              <a:t>in </a:t>
            </a:r>
            <a:r>
              <a:rPr lang="en-US" sz="2400" b="1" dirty="0" smtClean="0">
                <a:solidFill>
                  <a:srgbClr val="FFFF00"/>
                </a:solidFill>
              </a:rPr>
              <a:t>previous models?</a:t>
            </a:r>
            <a:endParaRPr lang="en-US" sz="2400" b="1" dirty="0">
              <a:solidFill>
                <a:srgbClr val="FFFF00"/>
              </a:solidFill>
            </a:endParaRPr>
          </a:p>
          <a:p>
            <a:r>
              <a:rPr lang="en-US" sz="1600" b="1" dirty="0" smtClean="0"/>
              <a:t>Electrical </a:t>
            </a:r>
          </a:p>
          <a:p>
            <a:pPr lvl="1"/>
            <a:r>
              <a:rPr lang="en-US" sz="1400" dirty="0" smtClean="0"/>
              <a:t>Atomic flux divergence </a:t>
            </a:r>
          </a:p>
          <a:p>
            <a:r>
              <a:rPr lang="en-US" sz="1600" b="1" dirty="0" smtClean="0"/>
              <a:t>Geometry </a:t>
            </a:r>
            <a:r>
              <a:rPr lang="en-US" sz="1600" dirty="0"/>
              <a:t>(studied only </a:t>
            </a:r>
            <a:r>
              <a:rPr lang="en-US" sz="1600" dirty="0" smtClean="0"/>
              <a:t>for </a:t>
            </a:r>
            <a:r>
              <a:rPr lang="en-US" sz="1600" dirty="0"/>
              <a:t>single bounded </a:t>
            </a:r>
            <a:r>
              <a:rPr lang="en-US" sz="1600" dirty="0" smtClean="0"/>
              <a:t>wire &amp; other extensions are inaccurate)</a:t>
            </a:r>
          </a:p>
          <a:p>
            <a:pPr lvl="1"/>
            <a:r>
              <a:rPr lang="en-US" sz="1400" dirty="0" smtClean="0"/>
              <a:t>Length, Width, Thickness Effect</a:t>
            </a:r>
          </a:p>
          <a:p>
            <a:pPr lvl="1"/>
            <a:r>
              <a:rPr lang="en-US" sz="1400" dirty="0" smtClean="0"/>
              <a:t>Angle Effect: Current crowding</a:t>
            </a:r>
          </a:p>
          <a:p>
            <a:pPr lvl="1"/>
            <a:r>
              <a:rPr lang="en-US" sz="1400" dirty="0" smtClean="0"/>
              <a:t>Via cut surface, thickness and perpendicularity</a:t>
            </a:r>
          </a:p>
          <a:p>
            <a:r>
              <a:rPr lang="en-US" sz="1600" b="1" dirty="0" smtClean="0"/>
              <a:t>Layout Topology</a:t>
            </a:r>
          </a:p>
          <a:p>
            <a:pPr lvl="1"/>
            <a:r>
              <a:rPr lang="en-US" sz="1400" dirty="0" smtClean="0"/>
              <a:t>Multi-branch structure and remote connections</a:t>
            </a:r>
          </a:p>
          <a:p>
            <a:pPr lvl="1"/>
            <a:r>
              <a:rPr lang="en-US" sz="1400" dirty="0" smtClean="0"/>
              <a:t>Passive segments: dummy </a:t>
            </a:r>
            <a:r>
              <a:rPr lang="en-US" sz="1400" dirty="0" err="1" smtClean="0"/>
              <a:t>vias</a:t>
            </a:r>
            <a:r>
              <a:rPr lang="en-US" sz="1400" dirty="0" smtClean="0"/>
              <a:t> and reservoirs</a:t>
            </a:r>
          </a:p>
          <a:p>
            <a:r>
              <a:rPr lang="en-US" sz="1600" b="1" dirty="0"/>
              <a:t>Damascene</a:t>
            </a:r>
            <a:r>
              <a:rPr lang="en-US" sz="1600" b="1" dirty="0" smtClean="0"/>
              <a:t> Materials</a:t>
            </a:r>
          </a:p>
          <a:p>
            <a:pPr lvl="1"/>
            <a:r>
              <a:rPr lang="en-US" sz="1400" dirty="0" smtClean="0"/>
              <a:t>Interface Thickness: Barrier and Capping </a:t>
            </a:r>
          </a:p>
          <a:p>
            <a:pPr lvl="1"/>
            <a:r>
              <a:rPr lang="en-US" sz="1400" dirty="0" smtClean="0"/>
              <a:t>Grain boundaries configuration</a:t>
            </a:r>
          </a:p>
          <a:p>
            <a:pPr lvl="1"/>
            <a:r>
              <a:rPr lang="en-US" sz="1400" dirty="0"/>
              <a:t>Interface Properties: Stiffness (Young’s Modulus</a:t>
            </a:r>
            <a:r>
              <a:rPr lang="en-US" sz="1400" dirty="0" smtClean="0"/>
              <a:t>)</a:t>
            </a:r>
            <a:endParaRPr lang="en-US" sz="1400"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13</a:t>
            </a:fld>
            <a:endParaRPr lang="en-US" dirty="0"/>
          </a:p>
        </p:txBody>
      </p:sp>
      <p:sp>
        <p:nvSpPr>
          <p:cNvPr id="7" name="Right Brace 6"/>
          <p:cNvSpPr/>
          <p:nvPr/>
        </p:nvSpPr>
        <p:spPr>
          <a:xfrm>
            <a:off x="5009583" y="5388437"/>
            <a:ext cx="242596" cy="48127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5686637" y="5448135"/>
            <a:ext cx="3393878" cy="261610"/>
          </a:xfrm>
          <a:prstGeom prst="rect">
            <a:avLst/>
          </a:prstGeom>
          <a:noFill/>
        </p:spPr>
        <p:txBody>
          <a:bodyPr wrap="none" rtlCol="0">
            <a:spAutoFit/>
          </a:bodyPr>
          <a:lstStyle/>
          <a:p>
            <a:r>
              <a:rPr lang="en-US" sz="1100" dirty="0" smtClean="0"/>
              <a:t>Can be compacted into a diffusion coefficient</a:t>
            </a:r>
            <a:endParaRPr lang="en-US" sz="1100" dirty="0"/>
          </a:p>
        </p:txBody>
      </p:sp>
    </p:spTree>
    <p:extLst>
      <p:ext uri="{BB962C8B-B14F-4D97-AF65-F5344CB8AC3E}">
        <p14:creationId xmlns:p14="http://schemas.microsoft.com/office/powerpoint/2010/main" val="1069185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smtClean="0"/>
              <a:t>New Compact Model</a:t>
            </a:r>
            <a:r>
              <a:rPr lang="en-US" sz="4400" b="1" dirty="0"/>
              <a:t/>
            </a:r>
            <a:br>
              <a:rPr lang="en-US" sz="4400" b="1" dirty="0"/>
            </a:br>
            <a:r>
              <a:rPr lang="en-US" sz="2000" b="1" dirty="0"/>
              <a:t>CAD Model: new Mortality Criterion</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14</a:t>
            </a:fld>
            <a:endParaRPr lang="en-US" dirty="0"/>
          </a:p>
        </p:txBody>
      </p:sp>
      <mc:AlternateContent xmlns:mc="http://schemas.openxmlformats.org/markup-compatibility/2006" xmlns:a14="http://schemas.microsoft.com/office/drawing/2010/main">
        <mc:Choice Requires="a14">
          <p:sp>
            <p:nvSpPr>
              <p:cNvPr id="3" name="Rectangle 2"/>
              <p:cNvSpPr/>
              <p:nvPr/>
            </p:nvSpPr>
            <p:spPr>
              <a:xfrm>
                <a:off x="4038666" y="1707683"/>
                <a:ext cx="3487686" cy="8558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n-US" sz="1600" b="1" i="1" smtClean="0">
                              <a:latin typeface="Cambria Math"/>
                            </a:rPr>
                          </m:ctrlPr>
                        </m:naryPr>
                        <m:sub>
                          <m:r>
                            <a:rPr lang="en-US" sz="1600" b="1" i="1">
                              <a:latin typeface="Cambria Math" panose="02040503050406030204" pitchFamily="18" charset="0"/>
                            </a:rPr>
                            <m:t>𝒏𝒆𝒕</m:t>
                          </m:r>
                        </m:sub>
                        <m:sup/>
                        <m:e>
                          <m:r>
                            <a:rPr lang="en-US" sz="1600" b="1" i="1">
                              <a:latin typeface="Cambria Math" panose="02040503050406030204" pitchFamily="18" charset="0"/>
                            </a:rPr>
                            <m:t>𝒄</m:t>
                          </m:r>
                          <m:r>
                            <a:rPr lang="en-US" sz="1600" b="1" i="0">
                              <a:latin typeface="Cambria Math" panose="02040503050406030204" pitchFamily="18" charset="0"/>
                            </a:rPr>
                            <m:t> </m:t>
                          </m:r>
                          <m:r>
                            <a:rPr lang="en-US" sz="1600" b="1" i="1">
                              <a:latin typeface="Cambria Math" panose="02040503050406030204" pitchFamily="18" charset="0"/>
                            </a:rPr>
                            <m:t>𝒅𝑽</m:t>
                          </m:r>
                          <m:r>
                            <a:rPr lang="en-US" sz="1600" b="1" i="0">
                              <a:latin typeface="Cambria Math" panose="02040503050406030204" pitchFamily="18" charset="0"/>
                            </a:rPr>
                            <m:t>=</m:t>
                          </m:r>
                          <m:sSub>
                            <m:sSubPr>
                              <m:ctrlPr>
                                <a:rPr lang="en-US" sz="1600" b="1" i="1">
                                  <a:latin typeface="Cambria Math"/>
                                </a:rPr>
                              </m:ctrlPr>
                            </m:sSubPr>
                            <m:e>
                              <m:r>
                                <a:rPr lang="en-US" sz="1600" b="1" i="1">
                                  <a:latin typeface="Cambria Math" panose="02040503050406030204" pitchFamily="18" charset="0"/>
                                </a:rPr>
                                <m:t>𝑵</m:t>
                              </m:r>
                            </m:e>
                            <m:sub>
                              <m:r>
                                <a:rPr lang="en-US" sz="1600" b="1" i="0">
                                  <a:latin typeface="Cambria Math" panose="02040503050406030204" pitchFamily="18" charset="0"/>
                                </a:rPr>
                                <m:t>𝟎</m:t>
                              </m:r>
                            </m:sub>
                          </m:sSub>
                        </m:e>
                      </m:nary>
                      <m:r>
                        <a:rPr lang="en-US" sz="1600" b="1" i="1" smtClean="0">
                          <a:latin typeface="Cambria Math" panose="02040503050406030204" pitchFamily="18" charset="0"/>
                        </a:rPr>
                        <m:t>   </m:t>
                      </m:r>
                      <m:groupChr>
                        <m:groupChrPr>
                          <m:chr m:val="→"/>
                          <m:vertJc m:val="bot"/>
                          <m:ctrlPr>
                            <a:rPr lang="en-US" sz="1600" b="1" i="1" smtClean="0">
                              <a:latin typeface="Cambria Math"/>
                            </a:rPr>
                          </m:ctrlPr>
                        </m:groupChrPr>
                        <m:e>
                          <m:r>
                            <m:rPr>
                              <m:brk m:alnAt="2"/>
                            </m:rPr>
                            <a:rPr lang="en-US" sz="1600" b="1" i="1" smtClean="0">
                              <a:latin typeface="Cambria Math" panose="02040503050406030204" pitchFamily="18" charset="0"/>
                            </a:rPr>
                            <m:t> </m:t>
                          </m:r>
                          <m:r>
                            <a:rPr lang="en-US" sz="1600" b="1" i="1" smtClean="0">
                              <a:latin typeface="Cambria Math" panose="02040503050406030204" pitchFamily="18" charset="0"/>
                            </a:rPr>
                            <m:t>         </m:t>
                          </m:r>
                        </m:e>
                      </m:groupChr>
                      <m:r>
                        <a:rPr lang="en-US" sz="1600" b="1" i="1" smtClean="0">
                          <a:latin typeface="Cambria Math" panose="02040503050406030204" pitchFamily="18" charset="0"/>
                        </a:rPr>
                        <m:t>   </m:t>
                      </m:r>
                      <m:nary>
                        <m:naryPr>
                          <m:chr m:val="∭"/>
                          <m:limLoc m:val="undOvr"/>
                          <m:ctrlPr>
                            <a:rPr lang="en-US" sz="1600" b="1" i="1">
                              <a:latin typeface="Cambria Math"/>
                            </a:rPr>
                          </m:ctrlPr>
                        </m:naryPr>
                        <m:sub>
                          <m:r>
                            <a:rPr lang="en-US" sz="1600" b="1" i="1">
                              <a:latin typeface="Cambria Math" panose="02040503050406030204" pitchFamily="18" charset="0"/>
                            </a:rPr>
                            <m:t>𝒏𝒆𝒕</m:t>
                          </m:r>
                        </m:sub>
                        <m:sup/>
                        <m:e>
                          <m:r>
                            <a:rPr lang="en-US" sz="1600" b="1" i="1">
                              <a:latin typeface="Cambria Math" panose="02040503050406030204" pitchFamily="18" charset="0"/>
                            </a:rPr>
                            <m:t>𝜟</m:t>
                          </m:r>
                          <m:r>
                            <a:rPr lang="en-US" sz="1600" b="1" i="1">
                              <a:latin typeface="Cambria Math" panose="02040503050406030204" pitchFamily="18" charset="0"/>
                            </a:rPr>
                            <m:t>𝒄</m:t>
                          </m:r>
                          <m:r>
                            <a:rPr lang="en-US" sz="1600" b="1">
                              <a:latin typeface="Cambria Math" panose="02040503050406030204" pitchFamily="18" charset="0"/>
                            </a:rPr>
                            <m:t> </m:t>
                          </m:r>
                          <m:r>
                            <a:rPr lang="en-US" sz="1600" b="1" i="1">
                              <a:latin typeface="Cambria Math" panose="02040503050406030204" pitchFamily="18" charset="0"/>
                            </a:rPr>
                            <m:t>𝒅𝑽</m:t>
                          </m:r>
                        </m:e>
                      </m:nary>
                      <m:r>
                        <a:rPr lang="en-US" sz="1600" b="1">
                          <a:latin typeface="Cambria Math" panose="02040503050406030204" pitchFamily="18" charset="0"/>
                        </a:rPr>
                        <m:t>=</m:t>
                      </m:r>
                      <m:r>
                        <a:rPr lang="en-US" sz="1600" b="1" i="1">
                          <a:latin typeface="Cambria Math" panose="02040503050406030204" pitchFamily="18" charset="0"/>
                        </a:rPr>
                        <m:t>𝟎</m:t>
                      </m:r>
                    </m:oMath>
                  </m:oMathPara>
                </a14:m>
                <a:endParaRPr lang="en-US" sz="1600" b="1" dirty="0"/>
              </a:p>
            </p:txBody>
          </p:sp>
        </mc:Choice>
        <mc:Fallback xmlns="">
          <p:sp>
            <p:nvSpPr>
              <p:cNvPr id="3" name="Rectangle 2"/>
              <p:cNvSpPr>
                <a:spLocks noRot="1" noChangeAspect="1" noMove="1" noResize="1" noEditPoints="1" noAdjustHandles="1" noChangeArrowheads="1" noChangeShapeType="1" noTextEdit="1"/>
              </p:cNvSpPr>
              <p:nvPr/>
            </p:nvSpPr>
            <p:spPr>
              <a:xfrm>
                <a:off x="4038666" y="1707683"/>
                <a:ext cx="3487686" cy="85581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9682275" y="6390744"/>
                <a:ext cx="2509725" cy="4583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sz="1400" i="1" smtClean="0">
                              <a:latin typeface="Cambria Math"/>
                            </a:rPr>
                          </m:ctrlPr>
                        </m:dPr>
                        <m:e>
                          <m:r>
                            <a:rPr lang="en-US" sz="1400" i="1">
                              <a:latin typeface="Cambria Math" panose="02040503050406030204" pitchFamily="18" charset="0"/>
                            </a:rPr>
                            <m:t>𝑐</m:t>
                          </m:r>
                          <m:r>
                            <a:rPr lang="en-US" sz="1400" i="0">
                              <a:latin typeface="Cambria Math" panose="02040503050406030204" pitchFamily="18" charset="0"/>
                            </a:rPr>
                            <m:t>=</m:t>
                          </m:r>
                          <m:sSub>
                            <m:sSubPr>
                              <m:ctrlPr>
                                <a:rPr lang="en-US" sz="1400" i="1">
                                  <a:latin typeface="Cambria Math"/>
                                </a:rPr>
                              </m:ctrlPr>
                            </m:sSubPr>
                            <m:e>
                              <m:r>
                                <a:rPr lang="en-US" sz="1400" i="1">
                                  <a:latin typeface="Cambria Math" panose="02040503050406030204" pitchFamily="18" charset="0"/>
                                </a:rPr>
                                <m:t>𝑐</m:t>
                              </m:r>
                            </m:e>
                            <m:sub>
                              <m:r>
                                <a:rPr lang="en-US" sz="1400" i="0">
                                  <a:latin typeface="Cambria Math" panose="02040503050406030204" pitchFamily="18" charset="0"/>
                                </a:rPr>
                                <m:t>0</m:t>
                              </m:r>
                            </m:sub>
                          </m:sSub>
                          <m:func>
                            <m:funcPr>
                              <m:ctrlPr>
                                <a:rPr lang="en-US" sz="1400" i="1">
                                  <a:latin typeface="Cambria Math"/>
                                </a:rPr>
                              </m:ctrlPr>
                            </m:funcPr>
                            <m:fName>
                              <m:r>
                                <m:rPr>
                                  <m:sty m:val="p"/>
                                </m:rPr>
                                <a:rPr lang="en-US" sz="1400" i="0">
                                  <a:latin typeface="Cambria Math" panose="02040503050406030204" pitchFamily="18" charset="0"/>
                                </a:rPr>
                                <m:t>exp</m:t>
                              </m:r>
                            </m:fName>
                            <m:e>
                              <m:d>
                                <m:dPr>
                                  <m:ctrlPr>
                                    <a:rPr lang="en-US" sz="1400" i="1">
                                      <a:latin typeface="Cambria Math"/>
                                    </a:rPr>
                                  </m:ctrlPr>
                                </m:dPr>
                                <m:e>
                                  <m:r>
                                    <a:rPr lang="en-US" sz="1400" i="0">
                                      <a:latin typeface="Cambria Math" panose="02040503050406030204" pitchFamily="18" charset="0"/>
                                    </a:rPr>
                                    <m:t>−</m:t>
                                  </m:r>
                                  <m:f>
                                    <m:fPr>
                                      <m:ctrlPr>
                                        <a:rPr lang="en-US" sz="1400" i="1">
                                          <a:latin typeface="Cambria Math"/>
                                        </a:rPr>
                                      </m:ctrlPr>
                                    </m:fPr>
                                    <m:num>
                                      <m:r>
                                        <a:rPr lang="en-US" sz="1400" i="1">
                                          <a:latin typeface="Cambria Math" panose="02040503050406030204" pitchFamily="18" charset="0"/>
                                        </a:rPr>
                                        <m:t>𝜎</m:t>
                                      </m:r>
                                    </m:num>
                                    <m:den>
                                      <m:r>
                                        <a:rPr lang="en-US" sz="1400" i="1">
                                          <a:latin typeface="Cambria Math" panose="02040503050406030204" pitchFamily="18" charset="0"/>
                                        </a:rPr>
                                        <m:t>𝐵</m:t>
                                      </m:r>
                                    </m:den>
                                  </m:f>
                                </m:e>
                              </m:d>
                            </m:e>
                          </m:func>
                          <m:r>
                            <a:rPr lang="en-US" sz="1400" i="0">
                              <a:latin typeface="Cambria Math" panose="02040503050406030204" pitchFamily="18" charset="0"/>
                            </a:rPr>
                            <m:t>≈</m:t>
                          </m:r>
                          <m:sSub>
                            <m:sSubPr>
                              <m:ctrlPr>
                                <a:rPr lang="en-US" sz="1400" i="1">
                                  <a:latin typeface="Cambria Math"/>
                                </a:rPr>
                              </m:ctrlPr>
                            </m:sSubPr>
                            <m:e>
                              <m:r>
                                <a:rPr lang="en-US" sz="1400" i="1">
                                  <a:latin typeface="Cambria Math" panose="02040503050406030204" pitchFamily="18" charset="0"/>
                                </a:rPr>
                                <m:t>𝑐</m:t>
                              </m:r>
                            </m:e>
                            <m:sub>
                              <m:r>
                                <a:rPr lang="en-US" sz="1400" i="0">
                                  <a:latin typeface="Cambria Math" panose="02040503050406030204" pitchFamily="18" charset="0"/>
                                </a:rPr>
                                <m:t>0</m:t>
                              </m:r>
                            </m:sub>
                          </m:sSub>
                          <m:r>
                            <a:rPr lang="en-US" sz="1400" i="0">
                              <a:latin typeface="Cambria Math" panose="02040503050406030204" pitchFamily="18" charset="0"/>
                            </a:rPr>
                            <m:t>(</m:t>
                          </m:r>
                          <m:r>
                            <a:rPr lang="en-US" sz="1400" i="0">
                              <a:latin typeface="Cambria Math" panose="02040503050406030204" pitchFamily="18" charset="0"/>
                            </a:rPr>
                            <m:t>1</m:t>
                          </m:r>
                          <m:r>
                            <a:rPr lang="en-US" sz="1400" i="0">
                              <a:latin typeface="Cambria Math" panose="02040503050406030204" pitchFamily="18" charset="0"/>
                            </a:rPr>
                            <m:t>−</m:t>
                          </m:r>
                          <m:f>
                            <m:fPr>
                              <m:ctrlPr>
                                <a:rPr lang="en-US" sz="1400" i="1">
                                  <a:latin typeface="Cambria Math"/>
                                </a:rPr>
                              </m:ctrlPr>
                            </m:fPr>
                            <m:num>
                              <m:r>
                                <a:rPr lang="en-US" sz="1400" i="1">
                                  <a:latin typeface="Cambria Math" panose="02040503050406030204" pitchFamily="18" charset="0"/>
                                </a:rPr>
                                <m:t>𝜎</m:t>
                              </m:r>
                            </m:num>
                            <m:den>
                              <m:r>
                                <a:rPr lang="en-US" sz="1400" i="1">
                                  <a:latin typeface="Cambria Math" panose="02040503050406030204" pitchFamily="18" charset="0"/>
                                </a:rPr>
                                <m:t>𝐵</m:t>
                              </m:r>
                            </m:den>
                          </m:f>
                        </m:e>
                      </m:d>
                    </m:oMath>
                  </m:oMathPara>
                </a14:m>
                <a:endParaRPr lang="en-US" sz="1400" dirty="0"/>
              </a:p>
            </p:txBody>
          </p:sp>
        </mc:Choice>
        <mc:Fallback xmlns="">
          <p:sp>
            <p:nvSpPr>
              <p:cNvPr id="12" name="Rectangle 11"/>
              <p:cNvSpPr>
                <a:spLocks noRot="1" noChangeAspect="1" noMove="1" noResize="1" noEditPoints="1" noAdjustHandles="1" noChangeArrowheads="1" noChangeShapeType="1" noTextEdit="1"/>
              </p:cNvSpPr>
              <p:nvPr/>
            </p:nvSpPr>
            <p:spPr>
              <a:xfrm>
                <a:off x="9682275" y="6390744"/>
                <a:ext cx="2509725" cy="458395"/>
              </a:xfrm>
              <a:prstGeom prst="rect">
                <a:avLst/>
              </a:prstGeom>
              <a:blipFill rotWithShape="0">
                <a:blip r:embed="rId4"/>
                <a:stretch>
                  <a:fillRect t="-138158" r="-25485" b="-20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28246" y="2722760"/>
                <a:ext cx="11338275" cy="100046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limLoc m:val="undOvr"/>
                          <m:ctrlPr>
                            <a:rPr lang="en-US" sz="1400" i="1" smtClean="0">
                              <a:latin typeface="Cambria Math"/>
                            </a:rPr>
                          </m:ctrlPr>
                        </m:naryPr>
                        <m:sub>
                          <m:r>
                            <a:rPr lang="en-US" sz="1400" i="1">
                              <a:latin typeface="Cambria Math" panose="02040503050406030204" pitchFamily="18" charset="0"/>
                            </a:rPr>
                            <m:t>𝑠𝑒𝑔𝑚𝑒𝑛𝑡</m:t>
                          </m:r>
                        </m:sub>
                        <m:sup/>
                        <m:e>
                          <m:r>
                            <m:rPr>
                              <m:sty m:val="p"/>
                            </m:rPr>
                            <a:rPr lang="en-US" sz="1400" i="0">
                              <a:latin typeface="Cambria Math" panose="02040503050406030204" pitchFamily="18" charset="0"/>
                            </a:rPr>
                            <m:t>Δ</m:t>
                          </m:r>
                          <m:r>
                            <a:rPr lang="en-US" sz="1400" i="1">
                              <a:latin typeface="Cambria Math" panose="02040503050406030204" pitchFamily="18" charset="0"/>
                            </a:rPr>
                            <m:t>𝑐𝑑𝑉</m:t>
                          </m:r>
                        </m:e>
                      </m:nary>
                      <m:r>
                        <a:rPr lang="en-US" sz="1400" i="0">
                          <a:latin typeface="Cambria Math" panose="02040503050406030204" pitchFamily="18" charset="0"/>
                        </a:rPr>
                        <m:t>=</m:t>
                      </m:r>
                      <m:r>
                        <a:rPr lang="en-US" sz="1400">
                          <a:latin typeface="Cambria Math" panose="02040503050406030204" pitchFamily="18" charset="0"/>
                        </a:rPr>
                        <m:t> </m:t>
                      </m:r>
                      <m:d>
                        <m:dPr>
                          <m:ctrlPr>
                            <a:rPr lang="en-US" sz="1400" i="1">
                              <a:latin typeface="Cambria Math"/>
                            </a:rPr>
                          </m:ctrlPr>
                        </m:dPr>
                        <m:e>
                          <m:sSub>
                            <m:sSubPr>
                              <m:ctrlPr>
                                <a:rPr lang="en-US" sz="1400" i="1">
                                  <a:latin typeface="Cambria Math"/>
                                </a:rPr>
                              </m:ctrlPr>
                            </m:sSubPr>
                            <m:e>
                              <m:sSub>
                                <m:sSubPr>
                                  <m:ctrlPr>
                                    <a:rPr lang="en-US" sz="1400" i="1">
                                      <a:latin typeface="Cambria Math"/>
                                    </a:rPr>
                                  </m:ctrlPr>
                                </m:sSubPr>
                                <m:e>
                                  <m:r>
                                    <a:rPr lang="en-US" sz="1400" i="1">
                                      <a:latin typeface="Cambria Math" panose="02040503050406030204" pitchFamily="18" charset="0"/>
                                    </a:rPr>
                                    <m:t>𝑐</m:t>
                                  </m:r>
                                </m:e>
                                <m:sub>
                                  <m:r>
                                    <a:rPr lang="en-US" sz="1400">
                                      <a:latin typeface="Cambria Math" panose="02040503050406030204" pitchFamily="18" charset="0"/>
                                    </a:rPr>
                                    <m:t>0</m:t>
                                  </m:r>
                                </m:sub>
                              </m:sSub>
                              <m:f>
                                <m:fPr>
                                  <m:ctrlPr>
                                    <a:rPr lang="en-US" sz="1400" i="1">
                                      <a:latin typeface="Cambria Math"/>
                                    </a:rPr>
                                  </m:ctrlPr>
                                </m:fPr>
                                <m:num>
                                  <m:sSub>
                                    <m:sSubPr>
                                      <m:ctrlPr>
                                        <a:rPr lang="en-US" sz="1400" i="1">
                                          <a:latin typeface="Cambria Math"/>
                                        </a:rPr>
                                      </m:ctrlPr>
                                    </m:sSubPr>
                                    <m:e>
                                      <m:r>
                                        <a:rPr lang="en-US" sz="1400" i="1">
                                          <a:latin typeface="Cambria Math" panose="02040503050406030204" pitchFamily="18" charset="0"/>
                                        </a:rPr>
                                        <m:t>𝜎</m:t>
                                      </m:r>
                                    </m:e>
                                    <m:sub>
                                      <m:r>
                                        <a:rPr lang="en-US" sz="1400" i="1">
                                          <a:latin typeface="Cambria Math" panose="02040503050406030204" pitchFamily="18" charset="0"/>
                                        </a:rPr>
                                        <m:t>𝑎𝑛𝑜𝑑𝑒</m:t>
                                      </m:r>
                                    </m:sub>
                                  </m:sSub>
                                </m:num>
                                <m:den>
                                  <m:r>
                                    <a:rPr lang="en-US" sz="1400" i="1">
                                      <a:latin typeface="Cambria Math" panose="02040503050406030204" pitchFamily="18" charset="0"/>
                                    </a:rPr>
                                    <m:t>𝐵</m:t>
                                  </m:r>
                                </m:den>
                              </m:f>
                              <m:r>
                                <a:rPr lang="en-US" sz="1400">
                                  <a:latin typeface="Cambria Math" panose="02040503050406030204" pitchFamily="18" charset="0"/>
                                </a:rPr>
                                <m:t>−</m:t>
                              </m:r>
                              <m:r>
                                <a:rPr lang="en-US" sz="1400" i="1">
                                  <a:latin typeface="Cambria Math" panose="02040503050406030204" pitchFamily="18" charset="0"/>
                                </a:rPr>
                                <m:t>𝑐</m:t>
                              </m:r>
                            </m:e>
                            <m:sub>
                              <m:r>
                                <a:rPr lang="en-US" sz="1400">
                                  <a:latin typeface="Cambria Math" panose="02040503050406030204" pitchFamily="18" charset="0"/>
                                </a:rPr>
                                <m:t>0</m:t>
                              </m:r>
                            </m:sub>
                          </m:sSub>
                          <m:f>
                            <m:fPr>
                              <m:ctrlPr>
                                <a:rPr lang="en-US" sz="1400" i="1">
                                  <a:latin typeface="Cambria Math"/>
                                </a:rPr>
                              </m:ctrlPr>
                            </m:fPr>
                            <m:num>
                              <m:sSup>
                                <m:sSupPr>
                                  <m:ctrlPr>
                                    <a:rPr lang="en-US" sz="1400" i="1">
                                      <a:latin typeface="Cambria Math"/>
                                    </a:rPr>
                                  </m:ctrlPr>
                                </m:sSupPr>
                                <m:e>
                                  <m:r>
                                    <a:rPr lang="en-US" sz="1400" i="1">
                                      <a:latin typeface="Cambria Math" panose="02040503050406030204" pitchFamily="18" charset="0"/>
                                    </a:rPr>
                                    <m:t>𝑍</m:t>
                                  </m:r>
                                </m:e>
                                <m:sup>
                                  <m:r>
                                    <a:rPr lang="en-US" sz="1400">
                                      <a:latin typeface="Cambria Math" panose="02040503050406030204" pitchFamily="18" charset="0"/>
                                    </a:rPr>
                                    <m:t>∗</m:t>
                                  </m:r>
                                </m:sup>
                              </m:sSup>
                              <m:r>
                                <m:rPr>
                                  <m:sty m:val="p"/>
                                </m:rPr>
                                <a:rPr lang="en-US" sz="1400">
                                  <a:latin typeface="Cambria Math" panose="02040503050406030204" pitchFamily="18" charset="0"/>
                                </a:rPr>
                                <m:t>eρ</m:t>
                              </m:r>
                            </m:num>
                            <m:den>
                              <m:r>
                                <a:rPr lang="en-US" sz="1400">
                                  <a:latin typeface="Cambria Math" panose="02040503050406030204" pitchFamily="18" charset="0"/>
                                </a:rPr>
                                <m:t>2</m:t>
                              </m:r>
                              <m:r>
                                <m:rPr>
                                  <m:sty m:val="p"/>
                                </m:rPr>
                                <a:rPr lang="en-US" sz="1400">
                                  <a:latin typeface="Cambria Math" panose="02040503050406030204" pitchFamily="18" charset="0"/>
                                </a:rPr>
                                <m:t>BΩ</m:t>
                              </m:r>
                            </m:den>
                          </m:f>
                          <m:r>
                            <a:rPr lang="en-US" sz="1400" i="1">
                              <a:latin typeface="Cambria Math" panose="02040503050406030204" pitchFamily="18" charset="0"/>
                            </a:rPr>
                            <m:t>𝑗𝐿</m:t>
                          </m:r>
                        </m:e>
                      </m:d>
                      <m:r>
                        <a:rPr lang="en-US" sz="1400" i="1">
                          <a:latin typeface="Cambria Math" panose="02040503050406030204" pitchFamily="18" charset="0"/>
                        </a:rPr>
                        <m:t>𝑉</m:t>
                      </m:r>
                      <m:r>
                        <a:rPr lang="en-US" sz="1400">
                          <a:latin typeface="Cambria Math" panose="02040503050406030204" pitchFamily="18" charset="0"/>
                        </a:rPr>
                        <m:t>=</m:t>
                      </m:r>
                      <m:d>
                        <m:dPr>
                          <m:ctrlPr>
                            <a:rPr lang="en-US" sz="1400" i="1">
                              <a:latin typeface="Cambria Math"/>
                            </a:rPr>
                          </m:ctrlPr>
                        </m:dPr>
                        <m:e>
                          <m:sSub>
                            <m:sSubPr>
                              <m:ctrlPr>
                                <a:rPr lang="en-US" sz="1400" i="1">
                                  <a:latin typeface="Cambria Math"/>
                                </a:rPr>
                              </m:ctrlPr>
                            </m:sSubPr>
                            <m:e>
                              <m:sSub>
                                <m:sSubPr>
                                  <m:ctrlPr>
                                    <a:rPr lang="en-US" sz="1400" i="1">
                                      <a:latin typeface="Cambria Math"/>
                                    </a:rPr>
                                  </m:ctrlPr>
                                </m:sSubPr>
                                <m:e>
                                  <m:r>
                                    <a:rPr lang="en-US" sz="1400" i="1">
                                      <a:latin typeface="Cambria Math" panose="02040503050406030204" pitchFamily="18" charset="0"/>
                                    </a:rPr>
                                    <m:t>𝑐</m:t>
                                  </m:r>
                                </m:e>
                                <m:sub>
                                  <m:r>
                                    <a:rPr lang="en-US" sz="1400">
                                      <a:latin typeface="Cambria Math" panose="02040503050406030204" pitchFamily="18" charset="0"/>
                                    </a:rPr>
                                    <m:t>0</m:t>
                                  </m:r>
                                </m:sub>
                              </m:sSub>
                              <m:f>
                                <m:fPr>
                                  <m:ctrlPr>
                                    <a:rPr lang="en-US" sz="1400" i="1">
                                      <a:latin typeface="Cambria Math"/>
                                    </a:rPr>
                                  </m:ctrlPr>
                                </m:fPr>
                                <m:num>
                                  <m:sSub>
                                    <m:sSubPr>
                                      <m:ctrlPr>
                                        <a:rPr lang="en-US" sz="1400" i="1">
                                          <a:latin typeface="Cambria Math"/>
                                        </a:rPr>
                                      </m:ctrlPr>
                                    </m:sSubPr>
                                    <m:e>
                                      <m:r>
                                        <a:rPr lang="en-US" sz="1400" i="1">
                                          <a:latin typeface="Cambria Math" panose="02040503050406030204" pitchFamily="18" charset="0"/>
                                        </a:rPr>
                                        <m:t>𝜎</m:t>
                                      </m:r>
                                    </m:e>
                                    <m:sub>
                                      <m:r>
                                        <a:rPr lang="en-US" sz="1400" i="1">
                                          <a:latin typeface="Cambria Math" panose="02040503050406030204" pitchFamily="18" charset="0"/>
                                        </a:rPr>
                                        <m:t>𝑎𝑛𝑜𝑑𝑒</m:t>
                                      </m:r>
                                    </m:sub>
                                  </m:sSub>
                                </m:num>
                                <m:den>
                                  <m:r>
                                    <a:rPr lang="en-US" sz="1400" i="1">
                                      <a:latin typeface="Cambria Math" panose="02040503050406030204" pitchFamily="18" charset="0"/>
                                    </a:rPr>
                                    <m:t>𝐵</m:t>
                                  </m:r>
                                </m:den>
                              </m:f>
                              <m:r>
                                <a:rPr lang="en-US" sz="1400">
                                  <a:latin typeface="Cambria Math" panose="02040503050406030204" pitchFamily="18" charset="0"/>
                                </a:rPr>
                                <m:t>−</m:t>
                              </m:r>
                              <m:r>
                                <a:rPr lang="en-US" sz="1400" i="1">
                                  <a:latin typeface="Cambria Math" panose="02040503050406030204" pitchFamily="18" charset="0"/>
                                </a:rPr>
                                <m:t>𝑐</m:t>
                              </m:r>
                            </m:e>
                            <m:sub>
                              <m:r>
                                <a:rPr lang="en-US" sz="1400">
                                  <a:latin typeface="Cambria Math" panose="02040503050406030204" pitchFamily="18" charset="0"/>
                                </a:rPr>
                                <m:t>0</m:t>
                              </m:r>
                            </m:sub>
                          </m:sSub>
                          <m:f>
                            <m:fPr>
                              <m:ctrlPr>
                                <a:rPr lang="en-US" sz="1400" i="1">
                                  <a:latin typeface="Cambria Math"/>
                                </a:rPr>
                              </m:ctrlPr>
                            </m:fPr>
                            <m:num>
                              <m:r>
                                <m:rPr>
                                  <m:sty m:val="p"/>
                                </m:rPr>
                                <a:rPr lang="en-US" sz="1400">
                                  <a:latin typeface="Cambria Math" panose="02040503050406030204" pitchFamily="18" charset="0"/>
                                </a:rPr>
                                <m:t>Δ</m:t>
                              </m:r>
                              <m:r>
                                <a:rPr lang="en-US" sz="1400" i="1">
                                  <a:latin typeface="Cambria Math" panose="02040503050406030204" pitchFamily="18" charset="0"/>
                                </a:rPr>
                                <m:t>𝜎</m:t>
                              </m:r>
                            </m:num>
                            <m:den>
                              <m:r>
                                <a:rPr lang="en-US" sz="1400">
                                  <a:latin typeface="Cambria Math" panose="02040503050406030204" pitchFamily="18" charset="0"/>
                                </a:rPr>
                                <m:t>2</m:t>
                              </m:r>
                              <m:r>
                                <a:rPr lang="en-US" sz="1400" i="1">
                                  <a:latin typeface="Cambria Math" panose="02040503050406030204" pitchFamily="18" charset="0"/>
                                </a:rPr>
                                <m:t>𝐵</m:t>
                              </m:r>
                            </m:den>
                          </m:f>
                        </m:e>
                      </m:d>
                      <m:r>
                        <a:rPr lang="en-US" sz="1400" i="1">
                          <a:latin typeface="Cambria Math" panose="02040503050406030204" pitchFamily="18" charset="0"/>
                        </a:rPr>
                        <m:t>𝑉</m:t>
                      </m:r>
                      <m:r>
                        <a:rPr lang="en-US" sz="1400">
                          <a:latin typeface="Cambria Math" panose="02040503050406030204" pitchFamily="18" charset="0"/>
                        </a:rPr>
                        <m:t>= </m:t>
                      </m:r>
                      <m:f>
                        <m:fPr>
                          <m:ctrlPr>
                            <a:rPr lang="en-US" sz="1400" i="1">
                              <a:latin typeface="Cambria Math"/>
                            </a:rPr>
                          </m:ctrlPr>
                        </m:fPr>
                        <m:num>
                          <m:sSub>
                            <m:sSubPr>
                              <m:ctrlPr>
                                <a:rPr lang="en-US" sz="1400" i="1">
                                  <a:latin typeface="Cambria Math"/>
                                </a:rPr>
                              </m:ctrlPr>
                            </m:sSubPr>
                            <m:e>
                              <m:r>
                                <a:rPr lang="en-US" sz="1400" i="1">
                                  <a:latin typeface="Cambria Math" panose="02040503050406030204" pitchFamily="18" charset="0"/>
                                </a:rPr>
                                <m:t>𝜎</m:t>
                              </m:r>
                            </m:e>
                            <m:sub>
                              <m:r>
                                <a:rPr lang="en-US" sz="1400" i="1">
                                  <a:latin typeface="Cambria Math" panose="02040503050406030204" pitchFamily="18" charset="0"/>
                                </a:rPr>
                                <m:t>𝑎𝑛𝑜𝑑𝑒</m:t>
                              </m:r>
                            </m:sub>
                          </m:sSub>
                          <m:r>
                            <a:rPr lang="en-US" sz="1400">
                              <a:latin typeface="Cambria Math" panose="02040503050406030204" pitchFamily="18" charset="0"/>
                            </a:rPr>
                            <m:t>+</m:t>
                          </m:r>
                          <m:sSub>
                            <m:sSubPr>
                              <m:ctrlPr>
                                <a:rPr lang="en-US" sz="1400" i="1">
                                  <a:latin typeface="Cambria Math"/>
                                </a:rPr>
                              </m:ctrlPr>
                            </m:sSubPr>
                            <m:e>
                              <m:r>
                                <a:rPr lang="en-US" sz="1400" i="1">
                                  <a:latin typeface="Cambria Math" panose="02040503050406030204" pitchFamily="18" charset="0"/>
                                </a:rPr>
                                <m:t>𝜎</m:t>
                              </m:r>
                            </m:e>
                            <m:sub>
                              <m:r>
                                <a:rPr lang="en-US" sz="1400" i="1">
                                  <a:latin typeface="Cambria Math" panose="02040503050406030204" pitchFamily="18" charset="0"/>
                                </a:rPr>
                                <m:t>𝑎𝑛𝑜𝑑𝑒</m:t>
                              </m:r>
                            </m:sub>
                          </m:sSub>
                        </m:num>
                        <m:den>
                          <m:r>
                            <a:rPr lang="en-US" sz="1400">
                              <a:latin typeface="Cambria Math" panose="02040503050406030204" pitchFamily="18" charset="0"/>
                            </a:rPr>
                            <m:t>2</m:t>
                          </m:r>
                          <m:r>
                            <a:rPr lang="en-US" sz="1400" i="1">
                              <a:latin typeface="Cambria Math" panose="02040503050406030204" pitchFamily="18" charset="0"/>
                            </a:rPr>
                            <m:t>𝐵</m:t>
                          </m:r>
                        </m:den>
                      </m:f>
                      <m:r>
                        <a:rPr lang="en-US" sz="1400" i="1">
                          <a:latin typeface="Cambria Math" panose="02040503050406030204" pitchFamily="18" charset="0"/>
                        </a:rPr>
                        <m:t>𝑉</m:t>
                      </m:r>
                    </m:oMath>
                  </m:oMathPara>
                </a14:m>
                <a:endParaRPr lang="en-US" sz="1400" dirty="0"/>
              </a:p>
              <a:p>
                <a:endParaRPr lang="en-US" sz="1400" dirty="0"/>
              </a:p>
            </p:txBody>
          </p:sp>
        </mc:Choice>
        <mc:Fallback xmlns="">
          <p:sp>
            <p:nvSpPr>
              <p:cNvPr id="13" name="Rectangle 12"/>
              <p:cNvSpPr>
                <a:spLocks noRot="1" noChangeAspect="1" noMove="1" noResize="1" noEditPoints="1" noAdjustHandles="1" noChangeArrowheads="1" noChangeShapeType="1" noTextEdit="1"/>
              </p:cNvSpPr>
              <p:nvPr/>
            </p:nvSpPr>
            <p:spPr>
              <a:xfrm>
                <a:off x="328246" y="2722760"/>
                <a:ext cx="11338275" cy="100046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3799562" y="3806809"/>
                <a:ext cx="3965894" cy="9829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n-US" i="1" smtClean="0">
                              <a:latin typeface="Cambria Math"/>
                            </a:rPr>
                          </m:ctrlPr>
                        </m:naryPr>
                        <m:sub>
                          <m:r>
                            <a:rPr lang="en-US" i="1">
                              <a:latin typeface="Cambria Math" panose="02040503050406030204" pitchFamily="18" charset="0"/>
                            </a:rPr>
                            <m:t>𝑛𝑒𝑡</m:t>
                          </m:r>
                        </m:sub>
                        <m:sup/>
                        <m:e>
                          <m:r>
                            <m:rPr>
                              <m:sty m:val="p"/>
                            </m:rPr>
                            <a:rPr lang="en-US">
                              <a:latin typeface="Cambria Math" panose="02040503050406030204" pitchFamily="18" charset="0"/>
                            </a:rPr>
                            <m:t>Δ</m:t>
                          </m:r>
                          <m:r>
                            <a:rPr lang="en-US" i="1">
                              <a:latin typeface="Cambria Math" panose="02040503050406030204" pitchFamily="18" charset="0"/>
                            </a:rPr>
                            <m:t>𝑐</m:t>
                          </m:r>
                          <m:r>
                            <a:rPr lang="en-US">
                              <a:latin typeface="Cambria Math" panose="02040503050406030204" pitchFamily="18" charset="0"/>
                            </a:rPr>
                            <m:t> </m:t>
                          </m:r>
                          <m:r>
                            <a:rPr lang="en-US" i="1">
                              <a:latin typeface="Cambria Math" panose="02040503050406030204" pitchFamily="18" charset="0"/>
                            </a:rPr>
                            <m:t>𝑑𝑉</m:t>
                          </m:r>
                        </m:e>
                      </m:nary>
                      <m:r>
                        <a:rPr lang="en-US" i="0">
                          <a:latin typeface="Cambria Math" panose="02040503050406030204" pitchFamily="18" charset="0"/>
                        </a:rPr>
                        <m:t>=</m:t>
                      </m:r>
                      <m:nary>
                        <m:naryPr>
                          <m:chr m:val="∑"/>
                          <m:limLoc m:val="undOvr"/>
                          <m:supHide m:val="on"/>
                          <m:ctrlPr>
                            <a:rPr lang="en-US" i="1">
                              <a:latin typeface="Cambria Math"/>
                            </a:rPr>
                          </m:ctrlPr>
                        </m:naryPr>
                        <m:sub>
                          <m:r>
                            <a:rPr lang="en-US" i="1">
                              <a:latin typeface="Cambria Math" panose="02040503050406030204" pitchFamily="18" charset="0"/>
                            </a:rPr>
                            <m:t>𝑠𝑒𝑔𝑚𝑒𝑛𝑡𝑠</m:t>
                          </m:r>
                        </m:sub>
                        <m:sup/>
                        <m:e>
                          <m:nary>
                            <m:naryPr>
                              <m:limLoc m:val="undOvr"/>
                              <m:ctrlPr>
                                <a:rPr lang="en-US" i="1">
                                  <a:latin typeface="Cambria Math"/>
                                </a:rPr>
                              </m:ctrlPr>
                            </m:naryPr>
                            <m:sub>
                              <m:r>
                                <a:rPr lang="en-US" i="1">
                                  <a:latin typeface="Cambria Math" panose="02040503050406030204" pitchFamily="18" charset="0"/>
                                </a:rPr>
                                <m:t>𝑠𝑒𝑔𝑚𝑒𝑛𝑡</m:t>
                              </m:r>
                            </m:sub>
                            <m:sup/>
                            <m:e>
                              <m:r>
                                <m:rPr>
                                  <m:sty m:val="p"/>
                                </m:rPr>
                                <a:rPr lang="en-US" i="0">
                                  <a:latin typeface="Cambria Math" panose="02040503050406030204" pitchFamily="18" charset="0"/>
                                </a:rPr>
                                <m:t>Δ</m:t>
                              </m:r>
                              <m:r>
                                <a:rPr lang="en-US" i="1">
                                  <a:latin typeface="Cambria Math" panose="02040503050406030204" pitchFamily="18" charset="0"/>
                                </a:rPr>
                                <m:t>𝑐</m:t>
                              </m:r>
                              <m:r>
                                <a:rPr lang="en-US" i="0">
                                  <a:latin typeface="Cambria Math" panose="02040503050406030204" pitchFamily="18" charset="0"/>
                                </a:rPr>
                                <m:t> </m:t>
                              </m:r>
                              <m:r>
                                <a:rPr lang="en-US" i="1">
                                  <a:latin typeface="Cambria Math" panose="02040503050406030204" pitchFamily="18" charset="0"/>
                                </a:rPr>
                                <m:t>𝑑𝑉</m:t>
                              </m:r>
                            </m:e>
                          </m:nary>
                        </m:e>
                      </m:nary>
                      <m:r>
                        <a:rPr lang="en-CA" b="0" i="1" smtClean="0">
                          <a:latin typeface="Cambria Math"/>
                        </a:rPr>
                        <m:t>=</m:t>
                      </m:r>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3799562" y="3806809"/>
                <a:ext cx="3965894" cy="982961"/>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424427" y="5441599"/>
                <a:ext cx="4716163" cy="7998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nary>
                        <m:naryPr>
                          <m:chr m:val="∑"/>
                          <m:limLoc m:val="undOvr"/>
                          <m:supHide m:val="on"/>
                          <m:ctrlPr>
                            <a:rPr lang="en-US" b="1" i="1" smtClean="0">
                              <a:solidFill>
                                <a:srgbClr val="FF0000"/>
                              </a:solidFill>
                              <a:latin typeface="Cambria Math"/>
                            </a:rPr>
                          </m:ctrlPr>
                        </m:naryPr>
                        <m:sub>
                          <m:r>
                            <a:rPr lang="en-US" b="1" i="1">
                              <a:solidFill>
                                <a:srgbClr val="FF0000"/>
                              </a:solidFill>
                              <a:latin typeface="Cambria Math" panose="02040503050406030204" pitchFamily="18" charset="0"/>
                            </a:rPr>
                            <m:t>𝒔𝒆𝒈𝒎𝒆𝒏𝒕𝒔</m:t>
                          </m:r>
                          <m:r>
                            <a:rPr lang="en-US" b="1" i="0">
                              <a:solidFill>
                                <a:srgbClr val="FF0000"/>
                              </a:solidFill>
                              <a:latin typeface="Cambria Math" panose="02040503050406030204" pitchFamily="18" charset="0"/>
                            </a:rPr>
                            <m:t> </m:t>
                          </m:r>
                          <m:r>
                            <a:rPr lang="en-US" b="1" i="1">
                              <a:solidFill>
                                <a:srgbClr val="FF0000"/>
                              </a:solidFill>
                              <a:latin typeface="Cambria Math" panose="02040503050406030204" pitchFamily="18" charset="0"/>
                            </a:rPr>
                            <m:t>𝒌</m:t>
                          </m:r>
                        </m:sub>
                        <m:sup/>
                        <m:e>
                          <m:f>
                            <m:fPr>
                              <m:ctrlPr>
                                <a:rPr lang="en-US" b="1" i="1">
                                  <a:solidFill>
                                    <a:srgbClr val="FF0000"/>
                                  </a:solidFill>
                                  <a:latin typeface="Cambria Math"/>
                                </a:rPr>
                              </m:ctrlPr>
                            </m:fPr>
                            <m:num>
                              <m:sSub>
                                <m:sSubPr>
                                  <m:ctrlPr>
                                    <a:rPr lang="en-US" b="1" i="1">
                                      <a:solidFill>
                                        <a:srgbClr val="FF0000"/>
                                      </a:solidFill>
                                      <a:latin typeface="Cambria Math"/>
                                    </a:rPr>
                                  </m:ctrlPr>
                                </m:sSubPr>
                                <m:e>
                                  <m:r>
                                    <a:rPr lang="en-US" b="1" i="1">
                                      <a:solidFill>
                                        <a:srgbClr val="FF0000"/>
                                      </a:solidFill>
                                      <a:latin typeface="Cambria Math" panose="02040503050406030204" pitchFamily="18" charset="0"/>
                                    </a:rPr>
                                    <m:t>𝝈</m:t>
                                  </m:r>
                                </m:e>
                                <m:sub>
                                  <m:r>
                                    <a:rPr lang="en-US" b="1" i="1">
                                      <a:solidFill>
                                        <a:srgbClr val="FF0000"/>
                                      </a:solidFill>
                                      <a:latin typeface="Cambria Math" panose="02040503050406030204" pitchFamily="18" charset="0"/>
                                    </a:rPr>
                                    <m:t>𝒌</m:t>
                                  </m:r>
                                  <m:r>
                                    <a:rPr lang="en-US" b="1" i="0">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𝒂𝒏𝒐𝒅𝒆</m:t>
                                  </m:r>
                                </m:sub>
                              </m:sSub>
                              <m:r>
                                <a:rPr lang="en-US" b="1" i="0">
                                  <a:solidFill>
                                    <a:srgbClr val="FF0000"/>
                                  </a:solidFill>
                                  <a:latin typeface="Cambria Math" panose="02040503050406030204" pitchFamily="18" charset="0"/>
                                </a:rPr>
                                <m:t>+</m:t>
                              </m:r>
                              <m:sSub>
                                <m:sSubPr>
                                  <m:ctrlPr>
                                    <a:rPr lang="en-US" b="1" i="1">
                                      <a:solidFill>
                                        <a:srgbClr val="FF0000"/>
                                      </a:solidFill>
                                      <a:latin typeface="Cambria Math"/>
                                    </a:rPr>
                                  </m:ctrlPr>
                                </m:sSubPr>
                                <m:e>
                                  <m:r>
                                    <a:rPr lang="en-US" b="1" i="1">
                                      <a:solidFill>
                                        <a:srgbClr val="FF0000"/>
                                      </a:solidFill>
                                      <a:latin typeface="Cambria Math" panose="02040503050406030204" pitchFamily="18" charset="0"/>
                                    </a:rPr>
                                    <m:t>𝝈</m:t>
                                  </m:r>
                                </m:e>
                                <m:sub>
                                  <m:r>
                                    <a:rPr lang="en-US" b="1" i="1">
                                      <a:solidFill>
                                        <a:srgbClr val="FF0000"/>
                                      </a:solidFill>
                                      <a:latin typeface="Cambria Math" panose="02040503050406030204" pitchFamily="18" charset="0"/>
                                    </a:rPr>
                                    <m:t>𝒌</m:t>
                                  </m:r>
                                  <m:r>
                                    <a:rPr lang="en-US" b="1" i="0">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𝒄𝒂𝒕𝒉𝒐𝒅𝒆</m:t>
                                  </m:r>
                                </m:sub>
                              </m:sSub>
                            </m:num>
                            <m:den>
                              <m:r>
                                <a:rPr lang="en-US" b="1" i="0">
                                  <a:solidFill>
                                    <a:srgbClr val="FF0000"/>
                                  </a:solidFill>
                                  <a:latin typeface="Cambria Math" panose="02040503050406030204" pitchFamily="18" charset="0"/>
                                </a:rPr>
                                <m:t>𝟐</m:t>
                              </m:r>
                              <m:sSub>
                                <m:sSubPr>
                                  <m:ctrlPr>
                                    <a:rPr lang="en-US" b="1" i="1">
                                      <a:solidFill>
                                        <a:srgbClr val="FF0000"/>
                                      </a:solidFill>
                                      <a:latin typeface="Cambria Math"/>
                                    </a:rPr>
                                  </m:ctrlPr>
                                </m:sSubPr>
                                <m:e>
                                  <m:r>
                                    <a:rPr lang="en-US" b="1" i="1">
                                      <a:solidFill>
                                        <a:srgbClr val="FF0000"/>
                                      </a:solidFill>
                                      <a:latin typeface="Cambria Math" panose="02040503050406030204" pitchFamily="18" charset="0"/>
                                    </a:rPr>
                                    <m:t>𝑩</m:t>
                                  </m:r>
                                </m:e>
                                <m:sub>
                                  <m:r>
                                    <a:rPr lang="en-US" b="1" i="1">
                                      <a:solidFill>
                                        <a:srgbClr val="FF0000"/>
                                      </a:solidFill>
                                      <a:latin typeface="Cambria Math" panose="02040503050406030204" pitchFamily="18" charset="0"/>
                                    </a:rPr>
                                    <m:t>𝒌</m:t>
                                  </m:r>
                                </m:sub>
                              </m:sSub>
                            </m:den>
                          </m:f>
                        </m:e>
                      </m:nary>
                      <m:sSub>
                        <m:sSubPr>
                          <m:ctrlPr>
                            <a:rPr lang="en-US" b="1" i="1">
                              <a:solidFill>
                                <a:srgbClr val="FF0000"/>
                              </a:solidFill>
                              <a:latin typeface="Cambria Math"/>
                            </a:rPr>
                          </m:ctrlPr>
                        </m:sSubPr>
                        <m:e>
                          <m:r>
                            <a:rPr lang="en-US" b="1" i="1">
                              <a:solidFill>
                                <a:srgbClr val="FF0000"/>
                              </a:solidFill>
                              <a:latin typeface="Cambria Math" panose="02040503050406030204" pitchFamily="18" charset="0"/>
                            </a:rPr>
                            <m:t>𝑽</m:t>
                          </m:r>
                        </m:e>
                        <m:sub>
                          <m:r>
                            <a:rPr lang="en-US" b="1" i="1">
                              <a:solidFill>
                                <a:srgbClr val="FF0000"/>
                              </a:solidFill>
                              <a:latin typeface="Cambria Math" panose="02040503050406030204" pitchFamily="18" charset="0"/>
                            </a:rPr>
                            <m:t>𝒌</m:t>
                          </m:r>
                        </m:sub>
                      </m:sSub>
                      <m:r>
                        <a:rPr lang="en-US" b="1" i="0">
                          <a:solidFill>
                            <a:srgbClr val="FF0000"/>
                          </a:solidFill>
                          <a:latin typeface="Cambria Math" panose="02040503050406030204" pitchFamily="18" charset="0"/>
                        </a:rPr>
                        <m:t>=</m:t>
                      </m:r>
                      <m:r>
                        <a:rPr lang="en-US" b="1" i="0">
                          <a:solidFill>
                            <a:srgbClr val="FF0000"/>
                          </a:solidFill>
                          <a:latin typeface="Cambria Math" panose="02040503050406030204" pitchFamily="18" charset="0"/>
                        </a:rPr>
                        <m:t>𝟎</m:t>
                      </m:r>
                      <m:r>
                        <a:rPr lang="en-US" b="1" i="1" smtClean="0">
                          <a:solidFill>
                            <a:srgbClr val="FF0000"/>
                          </a:solidFill>
                          <a:latin typeface="Cambria Math" panose="02040503050406030204" pitchFamily="18" charset="0"/>
                        </a:rPr>
                        <m:t>   </m:t>
                      </m:r>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3424427" y="5441599"/>
                <a:ext cx="4716163" cy="799834"/>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03630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259" y="155835"/>
            <a:ext cx="9404723" cy="1400530"/>
          </a:xfrm>
        </p:spPr>
        <p:txBody>
          <a:bodyPr/>
          <a:lstStyle/>
          <a:p>
            <a:r>
              <a:rPr lang="en-US" sz="3000" b="1" dirty="0" smtClean="0"/>
              <a:t>New Compact Model</a:t>
            </a:r>
            <a:r>
              <a:rPr lang="en-US" sz="4400" b="1" dirty="0"/>
              <a:t/>
            </a:r>
            <a:br>
              <a:rPr lang="en-US" sz="4400" b="1" dirty="0"/>
            </a:br>
            <a:r>
              <a:rPr lang="en-US" sz="2000" b="1" dirty="0"/>
              <a:t>CAD Model: new Mortality Criterion</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15</a:t>
            </a:fld>
            <a:endParaRPr lang="en-US" dirty="0"/>
          </a:p>
        </p:txBody>
      </p:sp>
      <p:pic>
        <p:nvPicPr>
          <p:cNvPr id="7" name="Picture 6"/>
          <p:cNvPicPr/>
          <p:nvPr/>
        </p:nvPicPr>
        <p:blipFill>
          <a:blip r:embed="rId3">
            <a:lum contrast="40000"/>
            <a:extLst>
              <a:ext uri="{28A0092B-C50C-407E-A947-70E740481C1C}">
                <a14:useLocalDpi xmlns:a14="http://schemas.microsoft.com/office/drawing/2010/main" val="0"/>
              </a:ext>
            </a:extLst>
          </a:blip>
          <a:srcRect/>
          <a:stretch>
            <a:fillRect/>
          </a:stretch>
        </p:blipFill>
        <p:spPr bwMode="auto">
          <a:xfrm>
            <a:off x="244259" y="1657284"/>
            <a:ext cx="7119781" cy="4918657"/>
          </a:xfrm>
          <a:prstGeom prst="rect">
            <a:avLst/>
          </a:prstGeom>
          <a:noFill/>
          <a:ln>
            <a:noFill/>
          </a:ln>
        </p:spPr>
      </p:pic>
      <mc:AlternateContent xmlns:mc="http://schemas.openxmlformats.org/markup-compatibility/2006" xmlns:a14="http://schemas.microsoft.com/office/drawing/2010/main">
        <mc:Choice Requires="a14">
          <p:sp>
            <p:nvSpPr>
              <p:cNvPr id="16" name="Rectangle 15"/>
              <p:cNvSpPr/>
              <p:nvPr/>
            </p:nvSpPr>
            <p:spPr>
              <a:xfrm>
                <a:off x="4327330" y="674323"/>
                <a:ext cx="2861809" cy="9829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supHide m:val="on"/>
                          <m:ctrlPr>
                            <a:rPr lang="en-US" i="1">
                              <a:latin typeface="Cambria Math"/>
                            </a:rPr>
                          </m:ctrlPr>
                        </m:naryPr>
                        <m:sub>
                          <m:r>
                            <a:rPr lang="en-US" i="1">
                              <a:latin typeface="Cambria Math" panose="02040503050406030204" pitchFamily="18" charset="0"/>
                            </a:rPr>
                            <m:t>𝑠𝑒𝑔𝑚𝑒𝑛𝑡𝑠</m:t>
                          </m:r>
                        </m:sub>
                        <m:sup/>
                        <m:e>
                          <m:nary>
                            <m:naryPr>
                              <m:limLoc m:val="undOvr"/>
                              <m:ctrlPr>
                                <a:rPr lang="en-US" i="1">
                                  <a:latin typeface="Cambria Math"/>
                                </a:rPr>
                              </m:ctrlPr>
                            </m:naryPr>
                            <m:sub>
                              <m:r>
                                <a:rPr lang="en-US" i="1">
                                  <a:latin typeface="Cambria Math" panose="02040503050406030204" pitchFamily="18" charset="0"/>
                                </a:rPr>
                                <m:t>𝑠𝑒𝑔𝑚𝑒𝑛𝑡</m:t>
                              </m:r>
                            </m:sub>
                            <m:sup/>
                            <m:e>
                              <m:r>
                                <m:rPr>
                                  <m:sty m:val="p"/>
                                </m:rPr>
                                <a:rPr lang="en-US" i="0">
                                  <a:latin typeface="Cambria Math" panose="02040503050406030204" pitchFamily="18" charset="0"/>
                                </a:rPr>
                                <m:t>Δ</m:t>
                              </m:r>
                              <m:r>
                                <a:rPr lang="en-US" i="1">
                                  <a:latin typeface="Cambria Math" panose="02040503050406030204" pitchFamily="18" charset="0"/>
                                </a:rPr>
                                <m:t>𝑐</m:t>
                              </m:r>
                              <m:r>
                                <a:rPr lang="en-US" i="0">
                                  <a:latin typeface="Cambria Math" panose="02040503050406030204" pitchFamily="18" charset="0"/>
                                </a:rPr>
                                <m:t> </m:t>
                              </m:r>
                              <m:r>
                                <a:rPr lang="en-US" i="1">
                                  <a:latin typeface="Cambria Math" panose="02040503050406030204" pitchFamily="18" charset="0"/>
                                </a:rPr>
                                <m:t>𝑑𝑉</m:t>
                              </m:r>
                            </m:e>
                          </m:nary>
                        </m:e>
                      </m:nary>
                      <m:r>
                        <a:rPr lang="en-CA" b="0" i="1" smtClean="0">
                          <a:latin typeface="Cambria Math"/>
                        </a:rPr>
                        <m:t>=</m:t>
                      </m:r>
                      <m:r>
                        <a:rPr lang="en-CA" b="0" i="1" smtClean="0">
                          <a:latin typeface="Cambria Math"/>
                        </a:rPr>
                        <m:t>0</m:t>
                      </m:r>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4327330" y="674323"/>
                <a:ext cx="2861809" cy="982961"/>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068309" y="3947309"/>
                <a:ext cx="2996697" cy="78765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CA" b="0" i="1" smtClean="0">
                              <a:solidFill>
                                <a:schemeClr val="bg1"/>
                              </a:solidFill>
                              <a:latin typeface="Cambria Math"/>
                              <a:ea typeface="Cambria Math" panose="02040503050406030204" pitchFamily="18" charset="0"/>
                            </a:rPr>
                          </m:ctrlPr>
                        </m:sSubPr>
                        <m:e>
                          <m:r>
                            <m:rPr>
                              <m:sty m:val="p"/>
                            </m:rPr>
                            <a:rPr lang="en-CA" b="0" i="0" smtClean="0">
                              <a:solidFill>
                                <a:schemeClr val="bg1"/>
                              </a:solidFill>
                              <a:latin typeface="Cambria Math" panose="02040503050406030204" pitchFamily="18" charset="0"/>
                              <a:ea typeface="Cambria Math" panose="02040503050406030204" pitchFamily="18" charset="0"/>
                            </a:rPr>
                            <m:t>S</m:t>
                          </m:r>
                        </m:e>
                        <m:sub>
                          <m:r>
                            <m:rPr>
                              <m:sty m:val="p"/>
                            </m:rPr>
                            <a:rPr lang="en-CA" b="0" i="0" smtClean="0">
                              <a:solidFill>
                                <a:schemeClr val="bg1"/>
                              </a:solidFill>
                              <a:latin typeface="Cambria Math" panose="02040503050406030204" pitchFamily="18" charset="0"/>
                              <a:ea typeface="Cambria Math" panose="02040503050406030204" pitchFamily="18" charset="0"/>
                            </a:rPr>
                            <m:t>ab</m:t>
                          </m:r>
                        </m:sub>
                      </m:sSub>
                      <m:r>
                        <a:rPr lang="en-CA" b="0" i="0" smtClean="0">
                          <a:solidFill>
                            <a:schemeClr val="bg1"/>
                          </a:solidFill>
                          <a:latin typeface="Cambria Math" panose="02040503050406030204" pitchFamily="18" charset="0"/>
                          <a:ea typeface="Cambria Math" panose="02040503050406030204" pitchFamily="18" charset="0"/>
                        </a:rPr>
                        <m:t>=|</m:t>
                      </m:r>
                      <m:f>
                        <m:fPr>
                          <m:ctrlPr>
                            <a:rPr lang="en-CA" i="1">
                              <a:solidFill>
                                <a:schemeClr val="bg1"/>
                              </a:solidFill>
                              <a:latin typeface="Cambria Math"/>
                              <a:ea typeface="Cambria Math" panose="02040503050406030204" pitchFamily="18" charset="0"/>
                            </a:rPr>
                          </m:ctrlPr>
                        </m:fPr>
                        <m:num>
                          <m:sSub>
                            <m:sSubPr>
                              <m:ctrlPr>
                                <a:rPr lang="en-CA" i="1">
                                  <a:solidFill>
                                    <a:schemeClr val="bg1"/>
                                  </a:solidFill>
                                  <a:latin typeface="Cambria Math"/>
                                  <a:ea typeface="Cambria Math" panose="02040503050406030204" pitchFamily="18" charset="0"/>
                                </a:rPr>
                              </m:ctrlPr>
                            </m:sSubPr>
                            <m:e>
                              <m:r>
                                <m:rPr>
                                  <m:sty m:val="p"/>
                                </m:rPr>
                                <a:rPr lang="en-US" i="0">
                                  <a:solidFill>
                                    <a:schemeClr val="bg1"/>
                                  </a:solidFill>
                                  <a:latin typeface="Cambria Math" panose="02040503050406030204" pitchFamily="18" charset="0"/>
                                  <a:ea typeface="Cambria Math" panose="02040503050406030204" pitchFamily="18" charset="0"/>
                                </a:rPr>
                                <m:t>σ</m:t>
                              </m:r>
                            </m:e>
                            <m:sub>
                              <m:r>
                                <m:rPr>
                                  <m:sty m:val="p"/>
                                </m:rPr>
                                <a:rPr lang="en-CA" b="0" i="0" smtClean="0">
                                  <a:solidFill>
                                    <a:schemeClr val="bg1"/>
                                  </a:solidFill>
                                  <a:latin typeface="Cambria Math" panose="02040503050406030204" pitchFamily="18" charset="0"/>
                                  <a:ea typeface="Cambria Math" panose="02040503050406030204" pitchFamily="18" charset="0"/>
                                </a:rPr>
                                <m:t>a</m:t>
                              </m:r>
                            </m:sub>
                          </m:sSub>
                          <m:r>
                            <a:rPr lang="en-US" i="0">
                              <a:solidFill>
                                <a:schemeClr val="bg1"/>
                              </a:solidFill>
                              <a:latin typeface="Cambria Math" panose="02040503050406030204" pitchFamily="18" charset="0"/>
                              <a:ea typeface="Cambria Math" panose="02040503050406030204" pitchFamily="18" charset="0"/>
                            </a:rPr>
                            <m:t>+</m:t>
                          </m:r>
                          <m:sSub>
                            <m:sSubPr>
                              <m:ctrlPr>
                                <a:rPr lang="en-CA" i="1">
                                  <a:solidFill>
                                    <a:schemeClr val="bg1"/>
                                  </a:solidFill>
                                  <a:latin typeface="Cambria Math"/>
                                  <a:ea typeface="Cambria Math" panose="02040503050406030204" pitchFamily="18" charset="0"/>
                                </a:rPr>
                              </m:ctrlPr>
                            </m:sSubPr>
                            <m:e>
                              <m:r>
                                <m:rPr>
                                  <m:sty m:val="p"/>
                                </m:rPr>
                                <a:rPr lang="en-US" i="0">
                                  <a:solidFill>
                                    <a:schemeClr val="bg1"/>
                                  </a:solidFill>
                                  <a:latin typeface="Cambria Math" panose="02040503050406030204" pitchFamily="18" charset="0"/>
                                  <a:ea typeface="Cambria Math" panose="02040503050406030204" pitchFamily="18" charset="0"/>
                                </a:rPr>
                                <m:t>σ</m:t>
                              </m:r>
                            </m:e>
                            <m:sub>
                              <m:r>
                                <m:rPr>
                                  <m:sty m:val="p"/>
                                </m:rPr>
                                <a:rPr lang="en-CA" b="0" i="0" smtClean="0">
                                  <a:solidFill>
                                    <a:schemeClr val="bg1"/>
                                  </a:solidFill>
                                  <a:latin typeface="Cambria Math" panose="02040503050406030204" pitchFamily="18" charset="0"/>
                                  <a:ea typeface="Cambria Math" panose="02040503050406030204" pitchFamily="18" charset="0"/>
                                </a:rPr>
                                <m:t>b</m:t>
                              </m:r>
                            </m:sub>
                          </m:sSub>
                        </m:num>
                        <m:den>
                          <m:r>
                            <a:rPr lang="en-US" i="0">
                              <a:solidFill>
                                <a:schemeClr val="bg1"/>
                              </a:solidFill>
                              <a:latin typeface="Cambria Math" panose="02040503050406030204" pitchFamily="18" charset="0"/>
                              <a:ea typeface="Cambria Math" panose="02040503050406030204" pitchFamily="18" charset="0"/>
                            </a:rPr>
                            <m:t>2</m:t>
                          </m:r>
                        </m:den>
                      </m:f>
                      <m:sSub>
                        <m:sSubPr>
                          <m:ctrlPr>
                            <a:rPr lang="en-CA" i="1">
                              <a:solidFill>
                                <a:schemeClr val="bg1"/>
                              </a:solidFill>
                              <a:latin typeface="Cambria Math"/>
                              <a:ea typeface="Cambria Math" panose="02040503050406030204" pitchFamily="18" charset="0"/>
                            </a:rPr>
                          </m:ctrlPr>
                        </m:sSubPr>
                        <m:e>
                          <m:r>
                            <m:rPr>
                              <m:sty m:val="p"/>
                            </m:rPr>
                            <a:rPr lang="en-US" i="0">
                              <a:solidFill>
                                <a:schemeClr val="bg1"/>
                              </a:solidFill>
                              <a:latin typeface="Cambria Math" panose="02040503050406030204" pitchFamily="18" charset="0"/>
                              <a:ea typeface="Cambria Math" panose="02040503050406030204" pitchFamily="18" charset="0"/>
                            </a:rPr>
                            <m:t>L</m:t>
                          </m:r>
                        </m:e>
                        <m:sub>
                          <m:r>
                            <m:rPr>
                              <m:sty m:val="p"/>
                            </m:rPr>
                            <a:rPr lang="en-CA" b="0" i="0" smtClean="0">
                              <a:solidFill>
                                <a:schemeClr val="bg1"/>
                              </a:solidFill>
                              <a:latin typeface="Cambria Math" panose="02040503050406030204" pitchFamily="18" charset="0"/>
                              <a:ea typeface="Cambria Math" panose="02040503050406030204" pitchFamily="18" charset="0"/>
                            </a:rPr>
                            <m:t>ab</m:t>
                          </m:r>
                        </m:sub>
                      </m:sSub>
                      <m:r>
                        <a:rPr lang="en-CA" b="0" i="0" smtClean="0">
                          <a:solidFill>
                            <a:schemeClr val="bg1"/>
                          </a:solidFill>
                          <a:latin typeface="Cambria Math" panose="02040503050406030204" pitchFamily="18" charset="0"/>
                          <a:ea typeface="Cambria Math" panose="02040503050406030204" pitchFamily="18" charset="0"/>
                        </a:rPr>
                        <m:t>|</m:t>
                      </m:r>
                    </m:oMath>
                  </m:oMathPara>
                </a14:m>
                <a:endParaRPr lang="en-CA" dirty="0">
                  <a:solidFill>
                    <a:schemeClr val="bg1"/>
                  </a:solidFill>
                  <a:latin typeface="Cambria Math" panose="02040503050406030204" pitchFamily="18" charset="0"/>
                  <a:ea typeface="Cambria Math" panose="020405030504060302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068309" y="3947309"/>
                <a:ext cx="2996697" cy="787651"/>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4065006" y="3159658"/>
                <a:ext cx="2996697" cy="78765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CA" b="0" i="1" smtClean="0">
                              <a:solidFill>
                                <a:schemeClr val="bg1"/>
                              </a:solidFill>
                              <a:latin typeface="Cambria Math"/>
                              <a:ea typeface="Cambria Math" panose="02040503050406030204" pitchFamily="18" charset="0"/>
                            </a:rPr>
                          </m:ctrlPr>
                        </m:sSubPr>
                        <m:e>
                          <m:r>
                            <m:rPr>
                              <m:sty m:val="p"/>
                            </m:rPr>
                            <a:rPr lang="en-CA" b="0" i="0" smtClean="0">
                              <a:solidFill>
                                <a:schemeClr val="bg1"/>
                              </a:solidFill>
                              <a:latin typeface="Cambria Math" panose="02040503050406030204" pitchFamily="18" charset="0"/>
                              <a:ea typeface="Cambria Math" panose="02040503050406030204" pitchFamily="18" charset="0"/>
                            </a:rPr>
                            <m:t>S</m:t>
                          </m:r>
                        </m:e>
                        <m:sub>
                          <m:r>
                            <m:rPr>
                              <m:sty m:val="p"/>
                            </m:rPr>
                            <a:rPr lang="en-CA" b="0" i="0" smtClean="0">
                              <a:solidFill>
                                <a:schemeClr val="bg1"/>
                              </a:solidFill>
                              <a:latin typeface="Cambria Math" panose="02040503050406030204" pitchFamily="18" charset="0"/>
                              <a:ea typeface="Cambria Math" panose="02040503050406030204" pitchFamily="18" charset="0"/>
                            </a:rPr>
                            <m:t>bc</m:t>
                          </m:r>
                        </m:sub>
                      </m:sSub>
                      <m:r>
                        <a:rPr lang="en-CA" b="0" i="0" smtClean="0">
                          <a:solidFill>
                            <a:schemeClr val="bg1"/>
                          </a:solidFill>
                          <a:latin typeface="Cambria Math" panose="02040503050406030204" pitchFamily="18" charset="0"/>
                          <a:ea typeface="Cambria Math" panose="02040503050406030204" pitchFamily="18" charset="0"/>
                        </a:rPr>
                        <m:t>=</m:t>
                      </m:r>
                      <m:f>
                        <m:fPr>
                          <m:ctrlPr>
                            <a:rPr lang="en-CA" i="1">
                              <a:solidFill>
                                <a:schemeClr val="bg1"/>
                              </a:solidFill>
                              <a:latin typeface="Cambria Math"/>
                              <a:ea typeface="Cambria Math" panose="02040503050406030204" pitchFamily="18" charset="0"/>
                            </a:rPr>
                          </m:ctrlPr>
                        </m:fPr>
                        <m:num>
                          <m:sSub>
                            <m:sSubPr>
                              <m:ctrlPr>
                                <a:rPr lang="en-CA" i="1">
                                  <a:solidFill>
                                    <a:schemeClr val="bg1"/>
                                  </a:solidFill>
                                  <a:latin typeface="Cambria Math"/>
                                  <a:ea typeface="Cambria Math" panose="02040503050406030204" pitchFamily="18" charset="0"/>
                                </a:rPr>
                              </m:ctrlPr>
                            </m:sSubPr>
                            <m:e>
                              <m:r>
                                <m:rPr>
                                  <m:sty m:val="p"/>
                                </m:rPr>
                                <a:rPr lang="en-US" i="0">
                                  <a:solidFill>
                                    <a:schemeClr val="bg1"/>
                                  </a:solidFill>
                                  <a:latin typeface="Cambria Math" panose="02040503050406030204" pitchFamily="18" charset="0"/>
                                  <a:ea typeface="Cambria Math" panose="02040503050406030204" pitchFamily="18" charset="0"/>
                                </a:rPr>
                                <m:t>σ</m:t>
                              </m:r>
                            </m:e>
                            <m:sub>
                              <m:r>
                                <m:rPr>
                                  <m:sty m:val="p"/>
                                </m:rPr>
                                <a:rPr lang="en-CA" b="0" i="0" smtClean="0">
                                  <a:solidFill>
                                    <a:schemeClr val="bg1"/>
                                  </a:solidFill>
                                  <a:latin typeface="Cambria Math" panose="02040503050406030204" pitchFamily="18" charset="0"/>
                                  <a:ea typeface="Cambria Math" panose="02040503050406030204" pitchFamily="18" charset="0"/>
                                </a:rPr>
                                <m:t>b</m:t>
                              </m:r>
                            </m:sub>
                          </m:sSub>
                          <m:r>
                            <a:rPr lang="en-US" i="0">
                              <a:solidFill>
                                <a:schemeClr val="bg1"/>
                              </a:solidFill>
                              <a:latin typeface="Cambria Math" panose="02040503050406030204" pitchFamily="18" charset="0"/>
                              <a:ea typeface="Cambria Math" panose="02040503050406030204" pitchFamily="18" charset="0"/>
                            </a:rPr>
                            <m:t>+</m:t>
                          </m:r>
                          <m:sSub>
                            <m:sSubPr>
                              <m:ctrlPr>
                                <a:rPr lang="en-CA" i="1">
                                  <a:solidFill>
                                    <a:schemeClr val="bg1"/>
                                  </a:solidFill>
                                  <a:latin typeface="Cambria Math"/>
                                  <a:ea typeface="Cambria Math" panose="02040503050406030204" pitchFamily="18" charset="0"/>
                                </a:rPr>
                              </m:ctrlPr>
                            </m:sSubPr>
                            <m:e>
                              <m:r>
                                <m:rPr>
                                  <m:sty m:val="p"/>
                                </m:rPr>
                                <a:rPr lang="en-US" i="0">
                                  <a:solidFill>
                                    <a:schemeClr val="bg1"/>
                                  </a:solidFill>
                                  <a:latin typeface="Cambria Math" panose="02040503050406030204" pitchFamily="18" charset="0"/>
                                  <a:ea typeface="Cambria Math" panose="02040503050406030204" pitchFamily="18" charset="0"/>
                                </a:rPr>
                                <m:t>σ</m:t>
                              </m:r>
                            </m:e>
                            <m:sub>
                              <m:r>
                                <m:rPr>
                                  <m:sty m:val="p"/>
                                </m:rPr>
                                <a:rPr lang="en-CA" b="0" i="0" smtClean="0">
                                  <a:solidFill>
                                    <a:schemeClr val="bg1"/>
                                  </a:solidFill>
                                  <a:latin typeface="Cambria Math" panose="02040503050406030204" pitchFamily="18" charset="0"/>
                                  <a:ea typeface="Cambria Math" panose="02040503050406030204" pitchFamily="18" charset="0"/>
                                </a:rPr>
                                <m:t>c</m:t>
                              </m:r>
                            </m:sub>
                          </m:sSub>
                        </m:num>
                        <m:den>
                          <m:r>
                            <a:rPr lang="en-US" i="0">
                              <a:solidFill>
                                <a:schemeClr val="bg1"/>
                              </a:solidFill>
                              <a:latin typeface="Cambria Math" panose="02040503050406030204" pitchFamily="18" charset="0"/>
                              <a:ea typeface="Cambria Math" panose="02040503050406030204" pitchFamily="18" charset="0"/>
                            </a:rPr>
                            <m:t>2</m:t>
                          </m:r>
                        </m:den>
                      </m:f>
                      <m:sSub>
                        <m:sSubPr>
                          <m:ctrlPr>
                            <a:rPr lang="en-CA" i="1">
                              <a:solidFill>
                                <a:schemeClr val="bg1"/>
                              </a:solidFill>
                              <a:latin typeface="Cambria Math"/>
                              <a:ea typeface="Cambria Math" panose="02040503050406030204" pitchFamily="18" charset="0"/>
                            </a:rPr>
                          </m:ctrlPr>
                        </m:sSubPr>
                        <m:e>
                          <m:r>
                            <m:rPr>
                              <m:sty m:val="p"/>
                            </m:rPr>
                            <a:rPr lang="en-US" i="0">
                              <a:solidFill>
                                <a:schemeClr val="bg1"/>
                              </a:solidFill>
                              <a:latin typeface="Cambria Math" panose="02040503050406030204" pitchFamily="18" charset="0"/>
                              <a:ea typeface="Cambria Math" panose="02040503050406030204" pitchFamily="18" charset="0"/>
                            </a:rPr>
                            <m:t>L</m:t>
                          </m:r>
                        </m:e>
                        <m:sub>
                          <m:r>
                            <m:rPr>
                              <m:sty m:val="p"/>
                            </m:rPr>
                            <a:rPr lang="en-US" i="0">
                              <a:solidFill>
                                <a:schemeClr val="bg1"/>
                              </a:solidFill>
                              <a:latin typeface="Cambria Math" panose="02040503050406030204" pitchFamily="18" charset="0"/>
                              <a:ea typeface="Cambria Math" panose="02040503050406030204" pitchFamily="18" charset="0"/>
                            </a:rPr>
                            <m:t>b</m:t>
                          </m:r>
                          <m:r>
                            <m:rPr>
                              <m:sty m:val="p"/>
                            </m:rPr>
                            <a:rPr lang="en-CA" b="0" i="0" smtClean="0">
                              <a:solidFill>
                                <a:schemeClr val="bg1"/>
                              </a:solidFill>
                              <a:latin typeface="Cambria Math" panose="02040503050406030204" pitchFamily="18" charset="0"/>
                              <a:ea typeface="Cambria Math" panose="02040503050406030204" pitchFamily="18" charset="0"/>
                            </a:rPr>
                            <m:t>c</m:t>
                          </m:r>
                        </m:sub>
                      </m:sSub>
                    </m:oMath>
                  </m:oMathPara>
                </a14:m>
                <a:endParaRPr lang="en-CA" dirty="0">
                  <a:solidFill>
                    <a:schemeClr val="bg1"/>
                  </a:solidFill>
                  <a:latin typeface="Cambria Math" panose="02040503050406030204" pitchFamily="18" charset="0"/>
                  <a:ea typeface="Cambria Math" panose="020405030504060302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4065006" y="3159658"/>
                <a:ext cx="2996697" cy="787651"/>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958837" y="4971619"/>
                <a:ext cx="221233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sz="2800" b="0" i="1" smtClean="0">
                              <a:solidFill>
                                <a:schemeClr val="tx1"/>
                              </a:solidFill>
                              <a:latin typeface="Cambria Math"/>
                            </a:rPr>
                          </m:ctrlPr>
                        </m:sSubPr>
                        <m:e>
                          <m:r>
                            <a:rPr lang="en-CA" sz="2800" b="0" i="1" smtClean="0">
                              <a:solidFill>
                                <a:schemeClr val="tx1"/>
                              </a:solidFill>
                              <a:latin typeface="Cambria Math"/>
                            </a:rPr>
                            <m:t>|</m:t>
                          </m:r>
                          <m:r>
                            <a:rPr lang="en-CA" sz="2800" b="0" i="1" smtClean="0">
                              <a:solidFill>
                                <a:schemeClr val="tx1"/>
                              </a:solidFill>
                              <a:latin typeface="Cambria Math"/>
                            </a:rPr>
                            <m:t>𝑆</m:t>
                          </m:r>
                        </m:e>
                        <m:sub>
                          <m:r>
                            <a:rPr lang="en-CA" sz="2800" b="0" i="1" smtClean="0">
                              <a:solidFill>
                                <a:schemeClr val="tx1"/>
                              </a:solidFill>
                              <a:latin typeface="Cambria Math"/>
                            </a:rPr>
                            <m:t>𝑎𝑏</m:t>
                          </m:r>
                        </m:sub>
                      </m:sSub>
                      <m:r>
                        <a:rPr lang="en-CA" sz="2800" b="0" i="1" smtClean="0">
                          <a:solidFill>
                            <a:schemeClr val="tx1"/>
                          </a:solidFill>
                          <a:latin typeface="Cambria Math"/>
                        </a:rPr>
                        <m:t>|=|</m:t>
                      </m:r>
                      <m:sSub>
                        <m:sSubPr>
                          <m:ctrlPr>
                            <a:rPr lang="en-CA" sz="2800" b="0" i="1" smtClean="0">
                              <a:solidFill>
                                <a:schemeClr val="tx1"/>
                              </a:solidFill>
                              <a:latin typeface="Cambria Math"/>
                            </a:rPr>
                          </m:ctrlPr>
                        </m:sSubPr>
                        <m:e>
                          <m:r>
                            <a:rPr lang="en-CA" sz="2800" b="0" i="1" smtClean="0">
                              <a:solidFill>
                                <a:schemeClr val="tx1"/>
                              </a:solidFill>
                              <a:latin typeface="Cambria Math"/>
                            </a:rPr>
                            <m:t>𝑆</m:t>
                          </m:r>
                        </m:e>
                        <m:sub>
                          <m:r>
                            <a:rPr lang="en-CA" sz="2800" b="0" i="1" smtClean="0">
                              <a:solidFill>
                                <a:schemeClr val="tx1"/>
                              </a:solidFill>
                              <a:latin typeface="Cambria Math"/>
                            </a:rPr>
                            <m:t>𝑏𝑐</m:t>
                          </m:r>
                        </m:sub>
                      </m:sSub>
                      <m:r>
                        <a:rPr lang="en-CA" sz="2800" b="0" i="1" smtClean="0">
                          <a:solidFill>
                            <a:schemeClr val="tx1"/>
                          </a:solidFill>
                          <a:latin typeface="Cambria Math"/>
                        </a:rPr>
                        <m:t>|</m:t>
                      </m:r>
                    </m:oMath>
                  </m:oMathPara>
                </a14:m>
                <a:endParaRPr lang="en-CA" sz="2800" dirty="0" smtClean="0">
                  <a:solidFill>
                    <a:schemeClr val="tx1"/>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958837" y="4971619"/>
                <a:ext cx="2212337" cy="523220"/>
              </a:xfrm>
              <a:prstGeom prst="rect">
                <a:avLst/>
              </a:prstGeom>
              <a:blipFill rotWithShape="0">
                <a:blip r:embed="rId7"/>
                <a:stretch>
                  <a:fillRect/>
                </a:stretch>
              </a:blipFill>
            </p:spPr>
            <p:txBody>
              <a:bodyPr/>
              <a:lstStyle/>
              <a:p>
                <a:r>
                  <a:rPr lang="en-US">
                    <a:noFill/>
                  </a:rPr>
                  <a:t> </a:t>
                </a:r>
              </a:p>
            </p:txBody>
          </p:sp>
        </mc:Fallback>
      </mc:AlternateContent>
      <p:sp>
        <p:nvSpPr>
          <p:cNvPr id="18" name="TextBox 17"/>
          <p:cNvSpPr txBox="1"/>
          <p:nvPr/>
        </p:nvSpPr>
        <p:spPr>
          <a:xfrm>
            <a:off x="1621982" y="5530445"/>
            <a:ext cx="4496744" cy="369332"/>
          </a:xfrm>
          <a:prstGeom prst="rect">
            <a:avLst/>
          </a:prstGeom>
          <a:noFill/>
        </p:spPr>
        <p:txBody>
          <a:bodyPr wrap="none" rtlCol="0">
            <a:spAutoFit/>
          </a:bodyPr>
          <a:lstStyle/>
          <a:p>
            <a:r>
              <a:rPr lang="en-CA" b="1" dirty="0" smtClean="0"/>
              <a:t>Atom </a:t>
            </a:r>
            <a:r>
              <a:rPr lang="en-CA" b="1" dirty="0" smtClean="0">
                <a:solidFill>
                  <a:srgbClr val="0070C0"/>
                </a:solidFill>
              </a:rPr>
              <a:t>Accumulation</a:t>
            </a:r>
            <a:r>
              <a:rPr lang="en-CA" b="1" dirty="0" smtClean="0"/>
              <a:t> </a:t>
            </a:r>
            <a:r>
              <a:rPr lang="en-CA" b="1" dirty="0" smtClean="0">
                <a:solidFill>
                  <a:srgbClr val="0070C0"/>
                </a:solidFill>
              </a:rPr>
              <a:t>= Atom Depletion</a:t>
            </a:r>
            <a:endParaRPr lang="en-CA" b="1" dirty="0">
              <a:solidFill>
                <a:srgbClr val="0070C0"/>
              </a:solidFill>
            </a:endParaRPr>
          </a:p>
        </p:txBody>
      </p:sp>
      <p:pic>
        <p:nvPicPr>
          <p:cNvPr id="19" name="Picture 18"/>
          <p:cNvPicPr/>
          <p:nvPr/>
        </p:nvPicPr>
        <p:blipFill>
          <a:blip r:embed="rId8">
            <a:extLst>
              <a:ext uri="{28A0092B-C50C-407E-A947-70E740481C1C}">
                <a14:useLocalDpi xmlns:a14="http://schemas.microsoft.com/office/drawing/2010/main" val="0"/>
              </a:ext>
            </a:extLst>
          </a:blip>
          <a:srcRect/>
          <a:stretch>
            <a:fillRect/>
          </a:stretch>
        </p:blipFill>
        <p:spPr bwMode="auto">
          <a:xfrm>
            <a:off x="7510723" y="0"/>
            <a:ext cx="4681277" cy="2743583"/>
          </a:xfrm>
          <a:prstGeom prst="rect">
            <a:avLst/>
          </a:prstGeom>
          <a:noFill/>
          <a:ln>
            <a:noFill/>
          </a:ln>
        </p:spPr>
      </p:pic>
      <mc:AlternateContent xmlns:mc="http://schemas.openxmlformats.org/markup-compatibility/2006">
        <mc:Choice xmlns:a14="http://schemas.microsoft.com/office/drawing/2010/main" Requires="a14">
          <p:sp>
            <p:nvSpPr>
              <p:cNvPr id="21" name="Rectangle 20"/>
              <p:cNvSpPr/>
              <p:nvPr/>
            </p:nvSpPr>
            <p:spPr>
              <a:xfrm>
                <a:off x="7510723" y="4241107"/>
                <a:ext cx="4421744" cy="103554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chr m:val="∑"/>
                          <m:limLoc m:val="undOvr"/>
                          <m:supHide m:val="on"/>
                          <m:ctrlPr>
                            <a:rPr lang="en-US" sz="2400" b="1" i="1" smtClean="0">
                              <a:solidFill>
                                <a:schemeClr val="accent3">
                                  <a:lumMod val="40000"/>
                                  <a:lumOff val="60000"/>
                                </a:schemeClr>
                              </a:solidFill>
                              <a:latin typeface="Cambria Math"/>
                            </a:rPr>
                          </m:ctrlPr>
                        </m:naryPr>
                        <m:sub>
                          <m:r>
                            <a:rPr lang="en-US" sz="2400" b="1" i="1">
                              <a:solidFill>
                                <a:schemeClr val="accent3">
                                  <a:lumMod val="40000"/>
                                  <a:lumOff val="60000"/>
                                </a:schemeClr>
                              </a:solidFill>
                              <a:latin typeface="Cambria Math" panose="02040503050406030204" pitchFamily="18" charset="0"/>
                            </a:rPr>
                            <m:t>𝒔𝒆𝒈𝒎𝒆𝒏𝒕𝒔</m:t>
                          </m:r>
                          <m:r>
                            <a:rPr lang="en-US" sz="2400" b="1" i="0">
                              <a:solidFill>
                                <a:schemeClr val="accent3">
                                  <a:lumMod val="40000"/>
                                  <a:lumOff val="60000"/>
                                </a:schemeClr>
                              </a:solidFill>
                              <a:latin typeface="Cambria Math" panose="02040503050406030204" pitchFamily="18" charset="0"/>
                            </a:rPr>
                            <m:t> </m:t>
                          </m:r>
                          <m:r>
                            <a:rPr lang="en-US" sz="2400" b="1" i="1">
                              <a:solidFill>
                                <a:schemeClr val="accent3">
                                  <a:lumMod val="40000"/>
                                  <a:lumOff val="60000"/>
                                </a:schemeClr>
                              </a:solidFill>
                              <a:latin typeface="Cambria Math" panose="02040503050406030204" pitchFamily="18" charset="0"/>
                            </a:rPr>
                            <m:t>𝒌</m:t>
                          </m:r>
                        </m:sub>
                        <m:sup/>
                        <m:e>
                          <m:r>
                            <a:rPr lang="en-CA" sz="2400" b="1" i="1" smtClean="0">
                              <a:solidFill>
                                <a:schemeClr val="accent3">
                                  <a:lumMod val="40000"/>
                                  <a:lumOff val="60000"/>
                                </a:schemeClr>
                              </a:solidFill>
                              <a:latin typeface="Cambria Math"/>
                            </a:rPr>
                            <m:t>(</m:t>
                          </m:r>
                          <m:f>
                            <m:fPr>
                              <m:ctrlPr>
                                <a:rPr lang="en-US" sz="2400" b="1" i="1">
                                  <a:solidFill>
                                    <a:schemeClr val="accent3">
                                      <a:lumMod val="40000"/>
                                      <a:lumOff val="60000"/>
                                    </a:schemeClr>
                                  </a:solidFill>
                                  <a:latin typeface="Cambria Math"/>
                                </a:rPr>
                              </m:ctrlPr>
                            </m:fPr>
                            <m:num>
                              <m:sSub>
                                <m:sSubPr>
                                  <m:ctrlPr>
                                    <a:rPr lang="en-US" sz="2400" b="1" i="1">
                                      <a:solidFill>
                                        <a:schemeClr val="accent3">
                                          <a:lumMod val="40000"/>
                                          <a:lumOff val="60000"/>
                                        </a:schemeClr>
                                      </a:solidFill>
                                      <a:latin typeface="Cambria Math"/>
                                    </a:rPr>
                                  </m:ctrlPr>
                                </m:sSubPr>
                                <m:e>
                                  <m:r>
                                    <a:rPr lang="en-US" sz="2400" b="1" i="1">
                                      <a:solidFill>
                                        <a:schemeClr val="accent3">
                                          <a:lumMod val="40000"/>
                                          <a:lumOff val="60000"/>
                                        </a:schemeClr>
                                      </a:solidFill>
                                      <a:latin typeface="Cambria Math" panose="02040503050406030204" pitchFamily="18" charset="0"/>
                                    </a:rPr>
                                    <m:t>𝝈</m:t>
                                  </m:r>
                                </m:e>
                                <m:sub>
                                  <m:sSub>
                                    <m:sSubPr>
                                      <m:ctrlPr>
                                        <a:rPr lang="en-CA" sz="2400" b="1" i="1" smtClean="0">
                                          <a:solidFill>
                                            <a:schemeClr val="accent3">
                                              <a:lumMod val="40000"/>
                                              <a:lumOff val="60000"/>
                                            </a:schemeClr>
                                          </a:solidFill>
                                          <a:latin typeface="Cambria Math"/>
                                        </a:rPr>
                                      </m:ctrlPr>
                                    </m:sSubPr>
                                    <m:e>
                                      <m:r>
                                        <a:rPr lang="en-US" sz="2400" b="1" i="1">
                                          <a:solidFill>
                                            <a:schemeClr val="accent3">
                                              <a:lumMod val="40000"/>
                                              <a:lumOff val="60000"/>
                                            </a:schemeClr>
                                          </a:solidFill>
                                          <a:latin typeface="Cambria Math" panose="02040503050406030204" pitchFamily="18" charset="0"/>
                                        </a:rPr>
                                        <m:t>𝒂</m:t>
                                      </m:r>
                                    </m:e>
                                    <m:sub>
                                      <m:r>
                                        <a:rPr lang="en-CA" sz="2400" b="1" i="1" smtClean="0">
                                          <a:solidFill>
                                            <a:schemeClr val="accent3">
                                              <a:lumMod val="40000"/>
                                              <a:lumOff val="60000"/>
                                            </a:schemeClr>
                                          </a:solidFill>
                                          <a:latin typeface="Cambria Math"/>
                                        </a:rPr>
                                        <m:t>𝒌</m:t>
                                      </m:r>
                                    </m:sub>
                                  </m:sSub>
                                </m:sub>
                              </m:sSub>
                              <m:r>
                                <a:rPr lang="en-US" sz="2400" b="1" i="0">
                                  <a:solidFill>
                                    <a:schemeClr val="accent3">
                                      <a:lumMod val="40000"/>
                                      <a:lumOff val="60000"/>
                                    </a:schemeClr>
                                  </a:solidFill>
                                  <a:latin typeface="Cambria Math" panose="02040503050406030204" pitchFamily="18" charset="0"/>
                                </a:rPr>
                                <m:t>+</m:t>
                              </m:r>
                              <m:sSub>
                                <m:sSubPr>
                                  <m:ctrlPr>
                                    <a:rPr lang="en-US" sz="2400" b="1" i="1">
                                      <a:solidFill>
                                        <a:schemeClr val="accent3">
                                          <a:lumMod val="40000"/>
                                          <a:lumOff val="60000"/>
                                        </a:schemeClr>
                                      </a:solidFill>
                                      <a:latin typeface="Cambria Math"/>
                                    </a:rPr>
                                  </m:ctrlPr>
                                </m:sSubPr>
                                <m:e>
                                  <m:r>
                                    <a:rPr lang="en-US" sz="2400" b="1" i="1">
                                      <a:solidFill>
                                        <a:schemeClr val="accent3">
                                          <a:lumMod val="40000"/>
                                          <a:lumOff val="60000"/>
                                        </a:schemeClr>
                                      </a:solidFill>
                                      <a:latin typeface="Cambria Math" panose="02040503050406030204" pitchFamily="18" charset="0"/>
                                    </a:rPr>
                                    <m:t>𝝈</m:t>
                                  </m:r>
                                </m:e>
                                <m:sub>
                                  <m:sSub>
                                    <m:sSubPr>
                                      <m:ctrlPr>
                                        <a:rPr lang="en-CA" sz="2400" b="1" i="1" smtClean="0">
                                          <a:solidFill>
                                            <a:schemeClr val="accent3">
                                              <a:lumMod val="40000"/>
                                              <a:lumOff val="60000"/>
                                            </a:schemeClr>
                                          </a:solidFill>
                                          <a:latin typeface="Cambria Math"/>
                                        </a:rPr>
                                      </m:ctrlPr>
                                    </m:sSubPr>
                                    <m:e>
                                      <m:r>
                                        <a:rPr lang="en-CA" sz="2400" b="1" i="1">
                                          <a:solidFill>
                                            <a:schemeClr val="accent3">
                                              <a:lumMod val="40000"/>
                                              <a:lumOff val="60000"/>
                                            </a:schemeClr>
                                          </a:solidFill>
                                          <a:latin typeface="Cambria Math"/>
                                        </a:rPr>
                                        <m:t>𝒄</m:t>
                                      </m:r>
                                    </m:e>
                                    <m:sub>
                                      <m:r>
                                        <a:rPr lang="en-CA" sz="2400" b="1" i="1" smtClean="0">
                                          <a:solidFill>
                                            <a:schemeClr val="accent3">
                                              <a:lumMod val="40000"/>
                                              <a:lumOff val="60000"/>
                                            </a:schemeClr>
                                          </a:solidFill>
                                          <a:latin typeface="Cambria Math"/>
                                        </a:rPr>
                                        <m:t>𝒌</m:t>
                                      </m:r>
                                    </m:sub>
                                  </m:sSub>
                                </m:sub>
                              </m:sSub>
                            </m:num>
                            <m:den>
                              <m:r>
                                <a:rPr lang="en-US" sz="2400" b="1" i="0">
                                  <a:solidFill>
                                    <a:schemeClr val="accent3">
                                      <a:lumMod val="40000"/>
                                      <a:lumOff val="60000"/>
                                    </a:schemeClr>
                                  </a:solidFill>
                                  <a:latin typeface="Cambria Math" panose="02040503050406030204" pitchFamily="18" charset="0"/>
                                </a:rPr>
                                <m:t>𝟐</m:t>
                              </m:r>
                            </m:den>
                          </m:f>
                        </m:e>
                      </m:nary>
                      <m:r>
                        <a:rPr lang="en-CA" sz="2400" b="1" i="1" smtClean="0">
                          <a:solidFill>
                            <a:schemeClr val="accent3">
                              <a:lumMod val="40000"/>
                              <a:lumOff val="60000"/>
                            </a:schemeClr>
                          </a:solidFill>
                          <a:latin typeface="Cambria Math"/>
                        </a:rPr>
                        <m:t>)×</m:t>
                      </m:r>
                      <m:sSub>
                        <m:sSubPr>
                          <m:ctrlPr>
                            <a:rPr lang="en-US" sz="2400" b="1" i="1">
                              <a:solidFill>
                                <a:schemeClr val="accent3">
                                  <a:lumMod val="40000"/>
                                  <a:lumOff val="60000"/>
                                </a:schemeClr>
                              </a:solidFill>
                              <a:latin typeface="Cambria Math"/>
                            </a:rPr>
                          </m:ctrlPr>
                        </m:sSubPr>
                        <m:e>
                          <m:r>
                            <a:rPr lang="en-CA" sz="2400" b="1" i="1" smtClean="0">
                              <a:solidFill>
                                <a:schemeClr val="accent3">
                                  <a:lumMod val="40000"/>
                                  <a:lumOff val="60000"/>
                                </a:schemeClr>
                              </a:solidFill>
                              <a:latin typeface="Cambria Math"/>
                            </a:rPr>
                            <m:t>𝑳</m:t>
                          </m:r>
                        </m:e>
                        <m:sub>
                          <m:r>
                            <a:rPr lang="en-US" sz="2400" b="1" i="1">
                              <a:solidFill>
                                <a:schemeClr val="accent3">
                                  <a:lumMod val="40000"/>
                                  <a:lumOff val="60000"/>
                                </a:schemeClr>
                              </a:solidFill>
                              <a:latin typeface="Cambria Math" panose="02040503050406030204" pitchFamily="18" charset="0"/>
                            </a:rPr>
                            <m:t>𝒌</m:t>
                          </m:r>
                        </m:sub>
                      </m:sSub>
                      <m:r>
                        <a:rPr lang="en-US" sz="2400" b="1" i="0">
                          <a:solidFill>
                            <a:schemeClr val="accent3">
                              <a:lumMod val="40000"/>
                              <a:lumOff val="60000"/>
                            </a:schemeClr>
                          </a:solidFill>
                          <a:latin typeface="Cambria Math" panose="02040503050406030204" pitchFamily="18" charset="0"/>
                        </a:rPr>
                        <m:t>=</m:t>
                      </m:r>
                      <m:r>
                        <a:rPr lang="en-US" sz="2400" b="1" i="0">
                          <a:solidFill>
                            <a:schemeClr val="accent3">
                              <a:lumMod val="40000"/>
                              <a:lumOff val="60000"/>
                            </a:schemeClr>
                          </a:solidFill>
                          <a:latin typeface="Cambria Math" panose="02040503050406030204" pitchFamily="18" charset="0"/>
                        </a:rPr>
                        <m:t>𝟎</m:t>
                      </m:r>
                    </m:oMath>
                  </m:oMathPara>
                </a14:m>
                <a:endParaRPr lang="en-US" sz="2400" dirty="0">
                  <a:solidFill>
                    <a:schemeClr val="accent3">
                      <a:lumMod val="40000"/>
                      <a:lumOff val="60000"/>
                    </a:schemeClr>
                  </a:solidFill>
                </a:endParaRPr>
              </a:p>
            </p:txBody>
          </p:sp>
        </mc:Choice>
        <mc:Fallback>
          <p:sp>
            <p:nvSpPr>
              <p:cNvPr id="21" name="Rectangle 20"/>
              <p:cNvSpPr>
                <a:spLocks noRot="1" noChangeAspect="1" noMove="1" noResize="1" noEditPoints="1" noAdjustHandles="1" noChangeArrowheads="1" noChangeShapeType="1" noTextEdit="1"/>
              </p:cNvSpPr>
              <p:nvPr/>
            </p:nvSpPr>
            <p:spPr>
              <a:xfrm>
                <a:off x="7510723" y="4241107"/>
                <a:ext cx="4421744" cy="1035540"/>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39494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smtClean="0"/>
              <a:t>New Compact Model</a:t>
            </a:r>
            <a:r>
              <a:rPr lang="en-US" sz="4400" b="1" dirty="0"/>
              <a:t/>
            </a:r>
            <a:br>
              <a:rPr lang="en-US" sz="4400" b="1" dirty="0"/>
            </a:br>
            <a:r>
              <a:rPr lang="en-US" sz="2000" b="1" dirty="0"/>
              <a:t>CAD Model: new Mortality </a:t>
            </a:r>
            <a:r>
              <a:rPr lang="en-US" sz="2000" b="1" dirty="0" smtClean="0"/>
              <a:t>Criterion</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16</a:t>
            </a:fld>
            <a:endParaRPr lang="en-US" dirty="0"/>
          </a:p>
        </p:txBody>
      </p:sp>
      <p:pic>
        <p:nvPicPr>
          <p:cNvPr id="7" name="Picture 6"/>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244259" y="1657284"/>
            <a:ext cx="7119781" cy="4918657"/>
          </a:xfrm>
          <a:prstGeom prst="rect">
            <a:avLst/>
          </a:prstGeom>
          <a:noFill/>
          <a:ln>
            <a:noFill/>
          </a:ln>
        </p:spPr>
      </p:pic>
      <mc:AlternateContent xmlns:mc="http://schemas.openxmlformats.org/markup-compatibility/2006" xmlns:a14="http://schemas.microsoft.com/office/drawing/2010/main">
        <mc:Choice Requires="a14">
          <p:sp>
            <p:nvSpPr>
              <p:cNvPr id="6" name="Rectangle 5"/>
              <p:cNvSpPr/>
              <p:nvPr/>
            </p:nvSpPr>
            <p:spPr>
              <a:xfrm>
                <a:off x="1068309" y="3947310"/>
                <a:ext cx="2996697" cy="54188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CA" sz="1600" i="1" smtClean="0">
                              <a:solidFill>
                                <a:schemeClr val="bg1"/>
                              </a:solidFill>
                              <a:latin typeface="Cambria Math"/>
                              <a:ea typeface="Cambria Math" panose="02040503050406030204" pitchFamily="18" charset="0"/>
                            </a:rPr>
                          </m:ctrlPr>
                        </m:sSubPr>
                        <m:e>
                          <m:r>
                            <m:rPr>
                              <m:sty m:val="p"/>
                            </m:rPr>
                            <a:rPr lang="en-CA" sz="1600" b="0" i="0" smtClean="0">
                              <a:solidFill>
                                <a:schemeClr val="bg1"/>
                              </a:solidFill>
                              <a:latin typeface="Cambria Math" panose="02040503050406030204" pitchFamily="18" charset="0"/>
                              <a:ea typeface="Cambria Math" panose="02040503050406030204" pitchFamily="18" charset="0"/>
                            </a:rPr>
                            <m:t>S</m:t>
                          </m:r>
                        </m:e>
                        <m:sub>
                          <m:r>
                            <m:rPr>
                              <m:sty m:val="p"/>
                            </m:rPr>
                            <a:rPr lang="en-CA" sz="1600" b="0" i="0" smtClean="0">
                              <a:solidFill>
                                <a:schemeClr val="bg1"/>
                              </a:solidFill>
                              <a:latin typeface="Cambria Math" panose="02040503050406030204" pitchFamily="18" charset="0"/>
                              <a:ea typeface="Cambria Math" panose="02040503050406030204" pitchFamily="18" charset="0"/>
                            </a:rPr>
                            <m:t>a</m:t>
                          </m:r>
                          <m:r>
                            <a:rPr lang="en-CA" sz="1600" b="0" i="0" smtClean="0">
                              <a:solidFill>
                                <a:schemeClr val="bg1"/>
                              </a:solidFill>
                              <a:latin typeface="Cambria Math" panose="02040503050406030204" pitchFamily="18" charset="0"/>
                              <a:ea typeface="Cambria Math" panose="02040503050406030204" pitchFamily="18" charset="0"/>
                            </a:rPr>
                            <m:t>′</m:t>
                          </m:r>
                          <m:r>
                            <m:rPr>
                              <m:sty m:val="p"/>
                            </m:rPr>
                            <a:rPr lang="en-CA" sz="1600" b="0" i="0" smtClean="0">
                              <a:solidFill>
                                <a:schemeClr val="bg1"/>
                              </a:solidFill>
                              <a:latin typeface="Cambria Math" panose="02040503050406030204" pitchFamily="18" charset="0"/>
                              <a:ea typeface="Cambria Math" panose="02040503050406030204" pitchFamily="18" charset="0"/>
                            </a:rPr>
                            <m:t>b</m:t>
                          </m:r>
                          <m:r>
                            <a:rPr lang="en-CA" sz="1600" b="0" i="0" smtClean="0">
                              <a:solidFill>
                                <a:schemeClr val="bg1"/>
                              </a:solidFill>
                              <a:latin typeface="Cambria Math" panose="02040503050406030204" pitchFamily="18" charset="0"/>
                              <a:ea typeface="Cambria Math" panose="02040503050406030204" pitchFamily="18" charset="0"/>
                            </a:rPr>
                            <m:t>′</m:t>
                          </m:r>
                        </m:sub>
                      </m:sSub>
                      <m:r>
                        <a:rPr lang="en-CA" sz="1600" b="0" i="0" smtClean="0">
                          <a:solidFill>
                            <a:schemeClr val="bg1"/>
                          </a:solidFill>
                          <a:latin typeface="Cambria Math" panose="02040503050406030204" pitchFamily="18" charset="0"/>
                          <a:ea typeface="Cambria Math" panose="02040503050406030204" pitchFamily="18" charset="0"/>
                        </a:rPr>
                        <m:t>=</m:t>
                      </m:r>
                      <m:sSub>
                        <m:sSubPr>
                          <m:ctrlPr>
                            <a:rPr lang="en-CA" sz="1600" i="1" smtClean="0">
                              <a:solidFill>
                                <a:schemeClr val="bg1"/>
                              </a:solidFill>
                              <a:latin typeface="Cambria Math"/>
                              <a:ea typeface="Cambria Math" panose="02040503050406030204" pitchFamily="18" charset="0"/>
                            </a:rPr>
                          </m:ctrlPr>
                        </m:sSubPr>
                        <m:e>
                          <m:r>
                            <m:rPr>
                              <m:sty m:val="p"/>
                            </m:rPr>
                            <a:rPr lang="en-CA" sz="1600" b="0" i="0" smtClean="0">
                              <a:solidFill>
                                <a:schemeClr val="bg1"/>
                              </a:solidFill>
                              <a:latin typeface="Cambria Math" panose="02040503050406030204" pitchFamily="18" charset="0"/>
                              <a:ea typeface="Cambria Math" panose="02040503050406030204" pitchFamily="18" charset="0"/>
                            </a:rPr>
                            <m:t>S</m:t>
                          </m:r>
                        </m:e>
                        <m:sub>
                          <m:sSup>
                            <m:sSupPr>
                              <m:ctrlPr>
                                <a:rPr lang="en-CA" sz="1600" i="1" smtClean="0">
                                  <a:solidFill>
                                    <a:schemeClr val="bg1"/>
                                  </a:solidFill>
                                  <a:latin typeface="Cambria Math"/>
                                  <a:ea typeface="Cambria Math" panose="02040503050406030204" pitchFamily="18" charset="0"/>
                                </a:rPr>
                              </m:ctrlPr>
                            </m:sSupPr>
                            <m:e>
                              <m:r>
                                <m:rPr>
                                  <m:sty m:val="p"/>
                                </m:rPr>
                                <a:rPr lang="en-CA" sz="1600" b="0" i="0" smtClean="0">
                                  <a:solidFill>
                                    <a:schemeClr val="bg1"/>
                                  </a:solidFill>
                                  <a:latin typeface="Cambria Math" panose="02040503050406030204" pitchFamily="18" charset="0"/>
                                  <a:ea typeface="Cambria Math" panose="02040503050406030204" pitchFamily="18" charset="0"/>
                                </a:rPr>
                                <m:t>d</m:t>
                              </m:r>
                            </m:e>
                            <m:sup>
                              <m:r>
                                <a:rPr lang="en-CA" sz="1600" b="0" i="0" smtClean="0">
                                  <a:solidFill>
                                    <a:schemeClr val="bg1"/>
                                  </a:solidFill>
                                  <a:latin typeface="Cambria Math" panose="02040503050406030204" pitchFamily="18" charset="0"/>
                                  <a:ea typeface="Cambria Math" panose="02040503050406030204" pitchFamily="18" charset="0"/>
                                </a:rPr>
                                <m:t>′</m:t>
                              </m:r>
                            </m:sup>
                          </m:sSup>
                          <m:r>
                            <m:rPr>
                              <m:sty m:val="p"/>
                            </m:rPr>
                            <a:rPr lang="en-CA" sz="1600" b="0" i="0" smtClean="0">
                              <a:solidFill>
                                <a:schemeClr val="bg1"/>
                              </a:solidFill>
                              <a:latin typeface="Cambria Math" panose="02040503050406030204" pitchFamily="18" charset="0"/>
                              <a:ea typeface="Cambria Math" panose="02040503050406030204" pitchFamily="18" charset="0"/>
                            </a:rPr>
                            <m:t>b</m:t>
                          </m:r>
                          <m:r>
                            <a:rPr lang="en-CA" sz="1600" b="0" i="0" smtClean="0">
                              <a:solidFill>
                                <a:schemeClr val="bg1"/>
                              </a:solidFill>
                              <a:latin typeface="Cambria Math" panose="02040503050406030204" pitchFamily="18" charset="0"/>
                              <a:ea typeface="Cambria Math" panose="02040503050406030204" pitchFamily="18" charset="0"/>
                            </a:rPr>
                            <m:t>′</m:t>
                          </m:r>
                        </m:sub>
                      </m:sSub>
                      <m:r>
                        <a:rPr lang="en-CA" sz="1600" b="0" i="0" smtClean="0">
                          <a:solidFill>
                            <a:schemeClr val="bg1"/>
                          </a:solidFill>
                          <a:latin typeface="Cambria Math" panose="02040503050406030204" pitchFamily="18" charset="0"/>
                          <a:ea typeface="Cambria Math" panose="02040503050406030204" pitchFamily="18" charset="0"/>
                        </a:rPr>
                        <m:t>=</m:t>
                      </m:r>
                      <m:f>
                        <m:fPr>
                          <m:ctrlPr>
                            <a:rPr lang="en-CA" sz="1600" i="1">
                              <a:solidFill>
                                <a:schemeClr val="bg1"/>
                              </a:solidFill>
                              <a:latin typeface="Cambria Math"/>
                              <a:ea typeface="Cambria Math" panose="02040503050406030204" pitchFamily="18" charset="0"/>
                            </a:rPr>
                          </m:ctrlPr>
                        </m:fPr>
                        <m:num>
                          <m:sSub>
                            <m:sSubPr>
                              <m:ctrlPr>
                                <a:rPr lang="en-CA" sz="1600" i="1">
                                  <a:solidFill>
                                    <a:schemeClr val="bg1"/>
                                  </a:solidFill>
                                  <a:latin typeface="Cambria Math"/>
                                  <a:ea typeface="Cambria Math" panose="02040503050406030204" pitchFamily="18" charset="0"/>
                                </a:rPr>
                              </m:ctrlPr>
                            </m:sSubPr>
                            <m:e>
                              <m:r>
                                <m:rPr>
                                  <m:sty m:val="p"/>
                                </m:rPr>
                                <a:rPr lang="en-US" sz="1600" b="0" i="0">
                                  <a:solidFill>
                                    <a:schemeClr val="bg1"/>
                                  </a:solidFill>
                                  <a:latin typeface="Cambria Math" panose="02040503050406030204" pitchFamily="18" charset="0"/>
                                  <a:ea typeface="Cambria Math" panose="02040503050406030204" pitchFamily="18" charset="0"/>
                                </a:rPr>
                                <m:t>σ</m:t>
                              </m:r>
                            </m:e>
                            <m:sub>
                              <m:r>
                                <m:rPr>
                                  <m:sty m:val="p"/>
                                </m:rPr>
                                <a:rPr lang="en-CA" sz="1600" b="0" i="0" smtClean="0">
                                  <a:solidFill>
                                    <a:schemeClr val="bg1"/>
                                  </a:solidFill>
                                  <a:latin typeface="Cambria Math" panose="02040503050406030204" pitchFamily="18" charset="0"/>
                                  <a:ea typeface="Cambria Math" panose="02040503050406030204" pitchFamily="18" charset="0"/>
                                </a:rPr>
                                <m:t>a</m:t>
                              </m:r>
                              <m:r>
                                <a:rPr lang="en-CA" sz="1600" b="0" i="0" smtClean="0">
                                  <a:solidFill>
                                    <a:schemeClr val="bg1"/>
                                  </a:solidFill>
                                  <a:latin typeface="Cambria Math" panose="02040503050406030204" pitchFamily="18" charset="0"/>
                                  <a:ea typeface="Cambria Math" panose="02040503050406030204" pitchFamily="18" charset="0"/>
                                </a:rPr>
                                <m:t>′</m:t>
                              </m:r>
                            </m:sub>
                          </m:sSub>
                          <m:r>
                            <a:rPr lang="en-US" sz="1600" b="0" i="0">
                              <a:solidFill>
                                <a:schemeClr val="bg1"/>
                              </a:solidFill>
                              <a:latin typeface="Cambria Math" panose="02040503050406030204" pitchFamily="18" charset="0"/>
                              <a:ea typeface="Cambria Math" panose="02040503050406030204" pitchFamily="18" charset="0"/>
                            </a:rPr>
                            <m:t>+</m:t>
                          </m:r>
                          <m:sSub>
                            <m:sSubPr>
                              <m:ctrlPr>
                                <a:rPr lang="en-CA" sz="1600" i="1">
                                  <a:solidFill>
                                    <a:schemeClr val="bg1"/>
                                  </a:solidFill>
                                  <a:latin typeface="Cambria Math"/>
                                  <a:ea typeface="Cambria Math" panose="02040503050406030204" pitchFamily="18" charset="0"/>
                                </a:rPr>
                              </m:ctrlPr>
                            </m:sSubPr>
                            <m:e>
                              <m:r>
                                <m:rPr>
                                  <m:sty m:val="p"/>
                                </m:rPr>
                                <a:rPr lang="en-US" sz="1600" b="0" i="0">
                                  <a:solidFill>
                                    <a:schemeClr val="bg1"/>
                                  </a:solidFill>
                                  <a:latin typeface="Cambria Math" panose="02040503050406030204" pitchFamily="18" charset="0"/>
                                  <a:ea typeface="Cambria Math" panose="02040503050406030204" pitchFamily="18" charset="0"/>
                                </a:rPr>
                                <m:t>σ</m:t>
                              </m:r>
                            </m:e>
                            <m:sub>
                              <m:r>
                                <m:rPr>
                                  <m:sty m:val="p"/>
                                </m:rPr>
                                <a:rPr lang="en-CA" sz="1600" b="0" i="0" smtClean="0">
                                  <a:solidFill>
                                    <a:schemeClr val="bg1"/>
                                  </a:solidFill>
                                  <a:latin typeface="Cambria Math" panose="02040503050406030204" pitchFamily="18" charset="0"/>
                                  <a:ea typeface="Cambria Math" panose="02040503050406030204" pitchFamily="18" charset="0"/>
                                </a:rPr>
                                <m:t>b</m:t>
                              </m:r>
                              <m:r>
                                <a:rPr lang="en-CA" sz="1600" b="0" i="0" smtClean="0">
                                  <a:solidFill>
                                    <a:schemeClr val="bg1"/>
                                  </a:solidFill>
                                  <a:latin typeface="Cambria Math" panose="02040503050406030204" pitchFamily="18" charset="0"/>
                                  <a:ea typeface="Cambria Math" panose="02040503050406030204" pitchFamily="18" charset="0"/>
                                </a:rPr>
                                <m:t>′</m:t>
                              </m:r>
                            </m:sub>
                          </m:sSub>
                        </m:num>
                        <m:den>
                          <m:r>
                            <a:rPr lang="en-US" sz="1600" b="0" i="0">
                              <a:solidFill>
                                <a:schemeClr val="bg1"/>
                              </a:solidFill>
                              <a:latin typeface="Cambria Math" panose="02040503050406030204" pitchFamily="18" charset="0"/>
                              <a:ea typeface="Cambria Math" panose="02040503050406030204" pitchFamily="18" charset="0"/>
                            </a:rPr>
                            <m:t>2</m:t>
                          </m:r>
                        </m:den>
                      </m:f>
                      <m:sSub>
                        <m:sSubPr>
                          <m:ctrlPr>
                            <a:rPr lang="en-CA" sz="1600" i="1">
                              <a:solidFill>
                                <a:schemeClr val="bg1"/>
                              </a:solidFill>
                              <a:latin typeface="Cambria Math"/>
                              <a:ea typeface="Cambria Math" panose="02040503050406030204" pitchFamily="18" charset="0"/>
                            </a:rPr>
                          </m:ctrlPr>
                        </m:sSubPr>
                        <m:e>
                          <m:r>
                            <m:rPr>
                              <m:sty m:val="p"/>
                            </m:rPr>
                            <a:rPr lang="en-US" sz="1600" b="0" i="0">
                              <a:solidFill>
                                <a:schemeClr val="bg1"/>
                              </a:solidFill>
                              <a:latin typeface="Cambria Math" panose="02040503050406030204" pitchFamily="18" charset="0"/>
                              <a:ea typeface="Cambria Math" panose="02040503050406030204" pitchFamily="18" charset="0"/>
                            </a:rPr>
                            <m:t>L</m:t>
                          </m:r>
                        </m:e>
                        <m:sub>
                          <m:r>
                            <m:rPr>
                              <m:sty m:val="p"/>
                            </m:rPr>
                            <a:rPr lang="en-CA" sz="1600" b="0" i="0" smtClean="0">
                              <a:solidFill>
                                <a:schemeClr val="bg1"/>
                              </a:solidFill>
                              <a:latin typeface="Cambria Math" panose="02040503050406030204" pitchFamily="18" charset="0"/>
                              <a:ea typeface="Cambria Math" panose="02040503050406030204" pitchFamily="18" charset="0"/>
                            </a:rPr>
                            <m:t>a</m:t>
                          </m:r>
                          <m:r>
                            <a:rPr lang="en-CA" sz="1600" b="0" i="0" smtClean="0">
                              <a:solidFill>
                                <a:schemeClr val="bg1"/>
                              </a:solidFill>
                              <a:latin typeface="Cambria Math" panose="02040503050406030204" pitchFamily="18" charset="0"/>
                              <a:ea typeface="Cambria Math" panose="02040503050406030204" pitchFamily="18" charset="0"/>
                            </a:rPr>
                            <m:t>′</m:t>
                          </m:r>
                          <m:r>
                            <m:rPr>
                              <m:sty m:val="p"/>
                            </m:rPr>
                            <a:rPr lang="en-CA" sz="1600" b="0" i="0" smtClean="0">
                              <a:solidFill>
                                <a:schemeClr val="bg1"/>
                              </a:solidFill>
                              <a:latin typeface="Cambria Math" panose="02040503050406030204" pitchFamily="18" charset="0"/>
                              <a:ea typeface="Cambria Math" panose="02040503050406030204" pitchFamily="18" charset="0"/>
                            </a:rPr>
                            <m:t>b</m:t>
                          </m:r>
                          <m:r>
                            <a:rPr lang="en-CA" sz="1600" b="0" i="0" smtClean="0">
                              <a:solidFill>
                                <a:schemeClr val="bg1"/>
                              </a:solidFill>
                              <a:latin typeface="Cambria Math" panose="02040503050406030204" pitchFamily="18" charset="0"/>
                              <a:ea typeface="Cambria Math" panose="02040503050406030204" pitchFamily="18" charset="0"/>
                            </a:rPr>
                            <m:t>′</m:t>
                          </m:r>
                        </m:sub>
                      </m:sSub>
                    </m:oMath>
                  </m:oMathPara>
                </a14:m>
                <a:endParaRPr lang="en-CA" dirty="0">
                  <a:solidFill>
                    <a:schemeClr val="bg1"/>
                  </a:solidFill>
                  <a:latin typeface="Cambria Math" panose="02040503050406030204" pitchFamily="18" charset="0"/>
                  <a:ea typeface="Cambria Math" panose="020405030504060302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068309" y="3947310"/>
                <a:ext cx="2996697" cy="541886"/>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4065006" y="2960484"/>
                <a:ext cx="2996697" cy="98682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CA" sz="1600" i="1" smtClean="0">
                              <a:solidFill>
                                <a:schemeClr val="bg1"/>
                              </a:solidFill>
                              <a:latin typeface="Cambria Math"/>
                              <a:ea typeface="Cambria Math" panose="02040503050406030204" pitchFamily="18" charset="0"/>
                            </a:rPr>
                          </m:ctrlPr>
                        </m:sSubPr>
                        <m:e>
                          <m:r>
                            <m:rPr>
                              <m:sty m:val="p"/>
                            </m:rPr>
                            <a:rPr lang="en-CA" sz="1600" b="0" i="0" smtClean="0">
                              <a:solidFill>
                                <a:schemeClr val="bg1"/>
                              </a:solidFill>
                              <a:latin typeface="Cambria Math" panose="02040503050406030204" pitchFamily="18" charset="0"/>
                              <a:ea typeface="Cambria Math" panose="02040503050406030204" pitchFamily="18" charset="0"/>
                            </a:rPr>
                            <m:t>S</m:t>
                          </m:r>
                        </m:e>
                        <m:sub>
                          <m:r>
                            <m:rPr>
                              <m:sty m:val="p"/>
                            </m:rPr>
                            <a:rPr lang="en-CA" sz="1600" b="0" i="0" smtClean="0">
                              <a:solidFill>
                                <a:schemeClr val="bg1"/>
                              </a:solidFill>
                              <a:latin typeface="Cambria Math" panose="02040503050406030204" pitchFamily="18" charset="0"/>
                              <a:ea typeface="Cambria Math" panose="02040503050406030204" pitchFamily="18" charset="0"/>
                            </a:rPr>
                            <m:t>b</m:t>
                          </m:r>
                          <m:r>
                            <a:rPr lang="en-CA" sz="1600" b="0" i="0" smtClean="0">
                              <a:solidFill>
                                <a:schemeClr val="bg1"/>
                              </a:solidFill>
                              <a:latin typeface="Cambria Math" panose="02040503050406030204" pitchFamily="18" charset="0"/>
                              <a:ea typeface="Cambria Math" panose="02040503050406030204" pitchFamily="18" charset="0"/>
                            </a:rPr>
                            <m:t>′</m:t>
                          </m:r>
                          <m:r>
                            <m:rPr>
                              <m:sty m:val="p"/>
                            </m:rPr>
                            <a:rPr lang="en-CA" sz="1600" b="0" i="0" smtClean="0">
                              <a:solidFill>
                                <a:schemeClr val="bg1"/>
                              </a:solidFill>
                              <a:latin typeface="Cambria Math" panose="02040503050406030204" pitchFamily="18" charset="0"/>
                              <a:ea typeface="Cambria Math" panose="02040503050406030204" pitchFamily="18" charset="0"/>
                            </a:rPr>
                            <m:t>c</m:t>
                          </m:r>
                          <m:r>
                            <a:rPr lang="en-CA" sz="1600" b="0" i="0" smtClean="0">
                              <a:solidFill>
                                <a:schemeClr val="bg1"/>
                              </a:solidFill>
                              <a:latin typeface="Cambria Math" panose="02040503050406030204" pitchFamily="18" charset="0"/>
                              <a:ea typeface="Cambria Math" panose="02040503050406030204" pitchFamily="18" charset="0"/>
                            </a:rPr>
                            <m:t>′</m:t>
                          </m:r>
                        </m:sub>
                      </m:sSub>
                      <m:r>
                        <a:rPr lang="en-CA" sz="1600" b="0" i="0" smtClean="0">
                          <a:solidFill>
                            <a:schemeClr val="bg1"/>
                          </a:solidFill>
                          <a:latin typeface="Cambria Math" panose="02040503050406030204" pitchFamily="18" charset="0"/>
                          <a:ea typeface="Cambria Math" panose="02040503050406030204" pitchFamily="18" charset="0"/>
                        </a:rPr>
                        <m:t>=</m:t>
                      </m:r>
                      <m:f>
                        <m:fPr>
                          <m:ctrlPr>
                            <a:rPr lang="en-CA" sz="1600" i="1">
                              <a:solidFill>
                                <a:schemeClr val="bg1"/>
                              </a:solidFill>
                              <a:latin typeface="Cambria Math"/>
                              <a:ea typeface="Cambria Math" panose="02040503050406030204" pitchFamily="18" charset="0"/>
                            </a:rPr>
                          </m:ctrlPr>
                        </m:fPr>
                        <m:num>
                          <m:sSub>
                            <m:sSubPr>
                              <m:ctrlPr>
                                <a:rPr lang="en-CA" sz="1600" i="1">
                                  <a:solidFill>
                                    <a:schemeClr val="bg1"/>
                                  </a:solidFill>
                                  <a:latin typeface="Cambria Math"/>
                                  <a:ea typeface="Cambria Math" panose="02040503050406030204" pitchFamily="18" charset="0"/>
                                </a:rPr>
                              </m:ctrlPr>
                            </m:sSubPr>
                            <m:e>
                              <m:r>
                                <m:rPr>
                                  <m:sty m:val="p"/>
                                </m:rPr>
                                <a:rPr lang="en-US" sz="1600" b="0" i="0">
                                  <a:solidFill>
                                    <a:schemeClr val="bg1"/>
                                  </a:solidFill>
                                  <a:latin typeface="Cambria Math" panose="02040503050406030204" pitchFamily="18" charset="0"/>
                                  <a:ea typeface="Cambria Math" panose="02040503050406030204" pitchFamily="18" charset="0"/>
                                </a:rPr>
                                <m:t>σ</m:t>
                              </m:r>
                            </m:e>
                            <m:sub>
                              <m:r>
                                <m:rPr>
                                  <m:sty m:val="p"/>
                                </m:rPr>
                                <a:rPr lang="en-CA" sz="1600" b="0" i="0" smtClean="0">
                                  <a:solidFill>
                                    <a:schemeClr val="bg1"/>
                                  </a:solidFill>
                                  <a:latin typeface="Cambria Math" panose="02040503050406030204" pitchFamily="18" charset="0"/>
                                  <a:ea typeface="Cambria Math" panose="02040503050406030204" pitchFamily="18" charset="0"/>
                                </a:rPr>
                                <m:t>b</m:t>
                              </m:r>
                              <m:r>
                                <a:rPr lang="en-CA" sz="1600" b="0" i="0" smtClean="0">
                                  <a:solidFill>
                                    <a:schemeClr val="bg1"/>
                                  </a:solidFill>
                                  <a:latin typeface="Cambria Math" panose="02040503050406030204" pitchFamily="18" charset="0"/>
                                  <a:ea typeface="Cambria Math" panose="02040503050406030204" pitchFamily="18" charset="0"/>
                                </a:rPr>
                                <m:t>′</m:t>
                              </m:r>
                            </m:sub>
                          </m:sSub>
                          <m:r>
                            <a:rPr lang="en-US" sz="1600" b="0" i="0">
                              <a:solidFill>
                                <a:schemeClr val="bg1"/>
                              </a:solidFill>
                              <a:latin typeface="Cambria Math" panose="02040503050406030204" pitchFamily="18" charset="0"/>
                              <a:ea typeface="Cambria Math" panose="02040503050406030204" pitchFamily="18" charset="0"/>
                            </a:rPr>
                            <m:t>+</m:t>
                          </m:r>
                          <m:sSub>
                            <m:sSubPr>
                              <m:ctrlPr>
                                <a:rPr lang="en-CA" sz="1600" i="1">
                                  <a:solidFill>
                                    <a:schemeClr val="bg1"/>
                                  </a:solidFill>
                                  <a:latin typeface="Cambria Math"/>
                                  <a:ea typeface="Cambria Math" panose="02040503050406030204" pitchFamily="18" charset="0"/>
                                </a:rPr>
                              </m:ctrlPr>
                            </m:sSubPr>
                            <m:e>
                              <m:r>
                                <m:rPr>
                                  <m:sty m:val="p"/>
                                </m:rPr>
                                <a:rPr lang="en-US" sz="1600" b="0" i="0">
                                  <a:solidFill>
                                    <a:schemeClr val="bg1"/>
                                  </a:solidFill>
                                  <a:latin typeface="Cambria Math" panose="02040503050406030204" pitchFamily="18" charset="0"/>
                                  <a:ea typeface="Cambria Math" panose="02040503050406030204" pitchFamily="18" charset="0"/>
                                </a:rPr>
                                <m:t>σ</m:t>
                              </m:r>
                            </m:e>
                            <m:sub>
                              <m:r>
                                <m:rPr>
                                  <m:sty m:val="p"/>
                                </m:rPr>
                                <a:rPr lang="en-CA" sz="1600" b="0" i="0" smtClean="0">
                                  <a:solidFill>
                                    <a:schemeClr val="bg1"/>
                                  </a:solidFill>
                                  <a:latin typeface="Cambria Math" panose="02040503050406030204" pitchFamily="18" charset="0"/>
                                  <a:ea typeface="Cambria Math" panose="02040503050406030204" pitchFamily="18" charset="0"/>
                                </a:rPr>
                                <m:t>c</m:t>
                              </m:r>
                              <m:r>
                                <a:rPr lang="en-CA" sz="1600" b="0" i="0" smtClean="0">
                                  <a:solidFill>
                                    <a:schemeClr val="bg1"/>
                                  </a:solidFill>
                                  <a:latin typeface="Cambria Math" panose="02040503050406030204" pitchFamily="18" charset="0"/>
                                  <a:ea typeface="Cambria Math" panose="02040503050406030204" pitchFamily="18" charset="0"/>
                                </a:rPr>
                                <m:t>′</m:t>
                              </m:r>
                            </m:sub>
                          </m:sSub>
                        </m:num>
                        <m:den>
                          <m:r>
                            <a:rPr lang="en-US" sz="1600" b="0" i="0">
                              <a:solidFill>
                                <a:schemeClr val="bg1"/>
                              </a:solidFill>
                              <a:latin typeface="Cambria Math" panose="02040503050406030204" pitchFamily="18" charset="0"/>
                              <a:ea typeface="Cambria Math" panose="02040503050406030204" pitchFamily="18" charset="0"/>
                            </a:rPr>
                            <m:t>2</m:t>
                          </m:r>
                        </m:den>
                      </m:f>
                      <m:sSub>
                        <m:sSubPr>
                          <m:ctrlPr>
                            <a:rPr lang="en-CA" sz="1600" i="1">
                              <a:solidFill>
                                <a:schemeClr val="bg1"/>
                              </a:solidFill>
                              <a:latin typeface="Cambria Math"/>
                              <a:ea typeface="Cambria Math" panose="02040503050406030204" pitchFamily="18" charset="0"/>
                            </a:rPr>
                          </m:ctrlPr>
                        </m:sSubPr>
                        <m:e>
                          <m:r>
                            <m:rPr>
                              <m:sty m:val="p"/>
                            </m:rPr>
                            <a:rPr lang="en-US" sz="1600" b="0" i="0">
                              <a:solidFill>
                                <a:schemeClr val="bg1"/>
                              </a:solidFill>
                              <a:latin typeface="Cambria Math" panose="02040503050406030204" pitchFamily="18" charset="0"/>
                              <a:ea typeface="Cambria Math" panose="02040503050406030204" pitchFamily="18" charset="0"/>
                            </a:rPr>
                            <m:t>L</m:t>
                          </m:r>
                        </m:e>
                        <m:sub>
                          <m:r>
                            <m:rPr>
                              <m:sty m:val="p"/>
                            </m:rPr>
                            <a:rPr lang="en-US" sz="1600" b="0" i="0">
                              <a:solidFill>
                                <a:schemeClr val="bg1"/>
                              </a:solidFill>
                              <a:latin typeface="Cambria Math" panose="02040503050406030204" pitchFamily="18" charset="0"/>
                              <a:ea typeface="Cambria Math" panose="02040503050406030204" pitchFamily="18" charset="0"/>
                            </a:rPr>
                            <m:t>b</m:t>
                          </m:r>
                          <m:r>
                            <a:rPr lang="en-CA" sz="1600" b="0" i="0" smtClean="0">
                              <a:solidFill>
                                <a:schemeClr val="bg1"/>
                              </a:solidFill>
                              <a:latin typeface="Cambria Math" panose="02040503050406030204" pitchFamily="18" charset="0"/>
                              <a:ea typeface="Cambria Math" panose="02040503050406030204" pitchFamily="18" charset="0"/>
                            </a:rPr>
                            <m:t>′</m:t>
                          </m:r>
                          <m:r>
                            <m:rPr>
                              <m:sty m:val="p"/>
                            </m:rPr>
                            <a:rPr lang="en-CA" sz="1600" b="0" i="0" smtClean="0">
                              <a:solidFill>
                                <a:schemeClr val="bg1"/>
                              </a:solidFill>
                              <a:latin typeface="Cambria Math" panose="02040503050406030204" pitchFamily="18" charset="0"/>
                              <a:ea typeface="Cambria Math" panose="02040503050406030204" pitchFamily="18" charset="0"/>
                            </a:rPr>
                            <m:t>c</m:t>
                          </m:r>
                          <m:r>
                            <a:rPr lang="en-CA" sz="1600" b="0" i="0" smtClean="0">
                              <a:solidFill>
                                <a:schemeClr val="bg1"/>
                              </a:solidFill>
                              <a:latin typeface="Cambria Math" panose="02040503050406030204" pitchFamily="18" charset="0"/>
                              <a:ea typeface="Cambria Math" panose="02040503050406030204" pitchFamily="18" charset="0"/>
                            </a:rPr>
                            <m:t>′</m:t>
                          </m:r>
                        </m:sub>
                      </m:sSub>
                    </m:oMath>
                  </m:oMathPara>
                </a14:m>
                <a:endParaRPr lang="en-CA" sz="1600" dirty="0">
                  <a:solidFill>
                    <a:schemeClr val="bg1"/>
                  </a:solidFill>
                  <a:latin typeface="Cambria Math" panose="02040503050406030204" pitchFamily="18" charset="0"/>
                  <a:ea typeface="Cambria Math" panose="020405030504060302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4065006" y="2960484"/>
                <a:ext cx="2996697" cy="986826"/>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p:cNvSpPr txBox="1"/>
              <p:nvPr/>
            </p:nvSpPr>
            <p:spPr>
              <a:xfrm>
                <a:off x="2023455" y="4963839"/>
                <a:ext cx="4078232" cy="5282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sz="2800" b="0" i="1" smtClean="0">
                          <a:solidFill>
                            <a:srgbClr val="FF0000"/>
                          </a:solidFill>
                          <a:latin typeface="Cambria Math"/>
                        </a:rPr>
                        <m:t>|</m:t>
                      </m:r>
                      <m:sSub>
                        <m:sSubPr>
                          <m:ctrlPr>
                            <a:rPr lang="en-CA" sz="2800" b="0" i="1" smtClean="0">
                              <a:solidFill>
                                <a:srgbClr val="FF0000"/>
                              </a:solidFill>
                              <a:latin typeface="Cambria Math"/>
                            </a:rPr>
                          </m:ctrlPr>
                        </m:sSubPr>
                        <m:e>
                          <m:r>
                            <a:rPr lang="en-CA" sz="2800" b="0" i="1" smtClean="0">
                              <a:solidFill>
                                <a:srgbClr val="FF0000"/>
                              </a:solidFill>
                              <a:latin typeface="Cambria Math"/>
                            </a:rPr>
                            <m:t>𝑆</m:t>
                          </m:r>
                        </m:e>
                        <m:sub>
                          <m:sSup>
                            <m:sSupPr>
                              <m:ctrlPr>
                                <a:rPr lang="en-CA" sz="2800" b="0" i="1" smtClean="0">
                                  <a:solidFill>
                                    <a:srgbClr val="FF0000"/>
                                  </a:solidFill>
                                  <a:latin typeface="Cambria Math"/>
                                </a:rPr>
                              </m:ctrlPr>
                            </m:sSupPr>
                            <m:e>
                              <m:r>
                                <a:rPr lang="en-CA" sz="2800" b="0" i="1" smtClean="0">
                                  <a:solidFill>
                                    <a:srgbClr val="FF0000"/>
                                  </a:solidFill>
                                  <a:latin typeface="Cambria Math"/>
                                </a:rPr>
                                <m:t>𝑎</m:t>
                              </m:r>
                            </m:e>
                            <m:sup>
                              <m:r>
                                <a:rPr lang="en-CA" sz="2800" b="0" i="1" smtClean="0">
                                  <a:solidFill>
                                    <a:srgbClr val="FF0000"/>
                                  </a:solidFill>
                                  <a:latin typeface="Cambria Math"/>
                                </a:rPr>
                                <m:t>′</m:t>
                              </m:r>
                            </m:sup>
                          </m:sSup>
                          <m:sSup>
                            <m:sSupPr>
                              <m:ctrlPr>
                                <a:rPr lang="en-CA" sz="2800" b="0" i="1" smtClean="0">
                                  <a:solidFill>
                                    <a:srgbClr val="FF0000"/>
                                  </a:solidFill>
                                  <a:latin typeface="Cambria Math"/>
                                </a:rPr>
                              </m:ctrlPr>
                            </m:sSupPr>
                            <m:e>
                              <m:r>
                                <a:rPr lang="en-CA" sz="2800" b="0" i="1" smtClean="0">
                                  <a:solidFill>
                                    <a:srgbClr val="FF0000"/>
                                  </a:solidFill>
                                  <a:latin typeface="Cambria Math"/>
                                </a:rPr>
                                <m:t>𝑏</m:t>
                              </m:r>
                            </m:e>
                            <m:sup>
                              <m:r>
                                <a:rPr lang="en-CA" sz="2800" b="0" i="1" smtClean="0">
                                  <a:solidFill>
                                    <a:srgbClr val="FF0000"/>
                                  </a:solidFill>
                                  <a:latin typeface="Cambria Math"/>
                                </a:rPr>
                                <m:t>′</m:t>
                              </m:r>
                            </m:sup>
                          </m:sSup>
                        </m:sub>
                      </m:sSub>
                      <m:r>
                        <a:rPr lang="en-CA" sz="2800" b="0" i="1" smtClean="0">
                          <a:solidFill>
                            <a:srgbClr val="FF0000"/>
                          </a:solidFill>
                          <a:latin typeface="Cambria Math"/>
                        </a:rPr>
                        <m:t>|+|</m:t>
                      </m:r>
                      <m:sSub>
                        <m:sSubPr>
                          <m:ctrlPr>
                            <a:rPr lang="en-CA" sz="2800" b="0" i="1" smtClean="0">
                              <a:solidFill>
                                <a:srgbClr val="FF0000"/>
                              </a:solidFill>
                              <a:latin typeface="Cambria Math"/>
                            </a:rPr>
                          </m:ctrlPr>
                        </m:sSubPr>
                        <m:e>
                          <m:r>
                            <a:rPr lang="en-CA" sz="2800" b="0" i="1" smtClean="0">
                              <a:solidFill>
                                <a:srgbClr val="FF0000"/>
                              </a:solidFill>
                              <a:latin typeface="Cambria Math"/>
                            </a:rPr>
                            <m:t>𝑆</m:t>
                          </m:r>
                        </m:e>
                        <m:sub>
                          <m:sSup>
                            <m:sSupPr>
                              <m:ctrlPr>
                                <a:rPr lang="en-CA" sz="2800" b="0" i="1" smtClean="0">
                                  <a:solidFill>
                                    <a:srgbClr val="FF0000"/>
                                  </a:solidFill>
                                  <a:latin typeface="Cambria Math"/>
                                </a:rPr>
                              </m:ctrlPr>
                            </m:sSupPr>
                            <m:e>
                              <m:r>
                                <a:rPr lang="en-CA" sz="2800" b="0" i="1" smtClean="0">
                                  <a:solidFill>
                                    <a:srgbClr val="FF0000"/>
                                  </a:solidFill>
                                  <a:latin typeface="Cambria Math"/>
                                </a:rPr>
                                <m:t>𝑑</m:t>
                              </m:r>
                            </m:e>
                            <m:sup>
                              <m:r>
                                <a:rPr lang="en-CA" sz="2800" b="0" i="1" smtClean="0">
                                  <a:solidFill>
                                    <a:srgbClr val="FF0000"/>
                                  </a:solidFill>
                                  <a:latin typeface="Cambria Math"/>
                                </a:rPr>
                                <m:t>′</m:t>
                              </m:r>
                            </m:sup>
                          </m:sSup>
                          <m:sSup>
                            <m:sSupPr>
                              <m:ctrlPr>
                                <a:rPr lang="en-CA" sz="2800" b="0" i="1" smtClean="0">
                                  <a:solidFill>
                                    <a:srgbClr val="FF0000"/>
                                  </a:solidFill>
                                  <a:latin typeface="Cambria Math"/>
                                </a:rPr>
                              </m:ctrlPr>
                            </m:sSupPr>
                            <m:e>
                              <m:r>
                                <a:rPr lang="en-CA" sz="2800" b="0" i="1" smtClean="0">
                                  <a:solidFill>
                                    <a:srgbClr val="FF0000"/>
                                  </a:solidFill>
                                  <a:latin typeface="Cambria Math"/>
                                </a:rPr>
                                <m:t>𝑏</m:t>
                              </m:r>
                            </m:e>
                            <m:sup>
                              <m:r>
                                <a:rPr lang="en-CA" sz="2800" b="0" i="1" smtClean="0">
                                  <a:solidFill>
                                    <a:srgbClr val="FF0000"/>
                                  </a:solidFill>
                                  <a:latin typeface="Cambria Math"/>
                                </a:rPr>
                                <m:t>′</m:t>
                              </m:r>
                            </m:sup>
                          </m:sSup>
                        </m:sub>
                      </m:sSub>
                      <m:r>
                        <a:rPr lang="en-CA" sz="2800" b="0" i="1" smtClean="0">
                          <a:solidFill>
                            <a:srgbClr val="FF0000"/>
                          </a:solidFill>
                          <a:latin typeface="Cambria Math"/>
                        </a:rPr>
                        <m:t>|=|</m:t>
                      </m:r>
                      <m:sSub>
                        <m:sSubPr>
                          <m:ctrlPr>
                            <a:rPr lang="en-CA" sz="2800" b="0" i="1" smtClean="0">
                              <a:solidFill>
                                <a:srgbClr val="FF0000"/>
                              </a:solidFill>
                              <a:latin typeface="Cambria Math"/>
                            </a:rPr>
                          </m:ctrlPr>
                        </m:sSubPr>
                        <m:e>
                          <m:r>
                            <a:rPr lang="en-CA" sz="2800" b="0" i="1" smtClean="0">
                              <a:solidFill>
                                <a:srgbClr val="FF0000"/>
                              </a:solidFill>
                              <a:latin typeface="Cambria Math"/>
                            </a:rPr>
                            <m:t>𝑆</m:t>
                          </m:r>
                        </m:e>
                        <m:sub>
                          <m:sSup>
                            <m:sSupPr>
                              <m:ctrlPr>
                                <a:rPr lang="en-CA" sz="2800" b="0" i="1" smtClean="0">
                                  <a:solidFill>
                                    <a:srgbClr val="FF0000"/>
                                  </a:solidFill>
                                  <a:latin typeface="Cambria Math"/>
                                </a:rPr>
                              </m:ctrlPr>
                            </m:sSupPr>
                            <m:e>
                              <m:r>
                                <a:rPr lang="en-CA" sz="2800" b="0" i="1" smtClean="0">
                                  <a:solidFill>
                                    <a:srgbClr val="FF0000"/>
                                  </a:solidFill>
                                  <a:latin typeface="Cambria Math"/>
                                </a:rPr>
                                <m:t>𝑏</m:t>
                              </m:r>
                            </m:e>
                            <m:sup>
                              <m:r>
                                <a:rPr lang="en-CA" sz="2800" b="0" i="1" smtClean="0">
                                  <a:solidFill>
                                    <a:srgbClr val="FF0000"/>
                                  </a:solidFill>
                                  <a:latin typeface="Cambria Math"/>
                                </a:rPr>
                                <m:t>′</m:t>
                              </m:r>
                            </m:sup>
                          </m:sSup>
                          <m:sSup>
                            <m:sSupPr>
                              <m:ctrlPr>
                                <a:rPr lang="en-CA" sz="2800" b="0" i="1" smtClean="0">
                                  <a:solidFill>
                                    <a:srgbClr val="FF0000"/>
                                  </a:solidFill>
                                  <a:latin typeface="Cambria Math"/>
                                </a:rPr>
                              </m:ctrlPr>
                            </m:sSupPr>
                            <m:e>
                              <m:r>
                                <a:rPr lang="en-CA" sz="2800" b="0" i="1" smtClean="0">
                                  <a:solidFill>
                                    <a:srgbClr val="FF0000"/>
                                  </a:solidFill>
                                  <a:latin typeface="Cambria Math"/>
                                </a:rPr>
                                <m:t>𝑐</m:t>
                              </m:r>
                            </m:e>
                            <m:sup>
                              <m:r>
                                <a:rPr lang="en-CA" sz="2800" b="0" i="1" smtClean="0">
                                  <a:solidFill>
                                    <a:srgbClr val="FF0000"/>
                                  </a:solidFill>
                                  <a:latin typeface="Cambria Math"/>
                                </a:rPr>
                                <m:t>′</m:t>
                              </m:r>
                            </m:sup>
                          </m:sSup>
                        </m:sub>
                      </m:sSub>
                      <m:r>
                        <a:rPr lang="en-CA" sz="2800" b="0" i="1" smtClean="0">
                          <a:solidFill>
                            <a:srgbClr val="FF0000"/>
                          </a:solidFill>
                          <a:latin typeface="Cambria Math"/>
                        </a:rPr>
                        <m:t>|</m:t>
                      </m:r>
                    </m:oMath>
                  </m:oMathPara>
                </a14:m>
                <a:endParaRPr lang="en-CA" sz="2800" dirty="0" smtClean="0">
                  <a:solidFill>
                    <a:srgbClr val="FF0000"/>
                  </a:solidFill>
                </a:endParaRPr>
              </a:p>
            </p:txBody>
          </p:sp>
        </mc:Choice>
        <mc:Fallback>
          <p:sp>
            <p:nvSpPr>
              <p:cNvPr id="3" name="TextBox 2"/>
              <p:cNvSpPr txBox="1">
                <a:spLocks noRot="1" noChangeAspect="1" noMove="1" noResize="1" noEditPoints="1" noAdjustHandles="1" noChangeArrowheads="1" noChangeShapeType="1" noTextEdit="1"/>
              </p:cNvSpPr>
              <p:nvPr/>
            </p:nvSpPr>
            <p:spPr>
              <a:xfrm>
                <a:off x="2023455" y="4963839"/>
                <a:ext cx="4078232" cy="528286"/>
              </a:xfrm>
              <a:prstGeom prst="rect">
                <a:avLst/>
              </a:prstGeom>
              <a:blipFill rotWithShape="1">
                <a:blip r:embed="rId6"/>
                <a:stretch>
                  <a:fillRect/>
                </a:stretch>
              </a:blipFill>
            </p:spPr>
            <p:txBody>
              <a:bodyPr/>
              <a:lstStyle/>
              <a:p>
                <a:r>
                  <a:rPr lang="en-US">
                    <a:noFill/>
                  </a:rPr>
                  <a:t> </a:t>
                </a:r>
              </a:p>
            </p:txBody>
          </p:sp>
        </mc:Fallback>
      </mc:AlternateContent>
      <p:sp>
        <p:nvSpPr>
          <p:cNvPr id="8" name="TextBox 7"/>
          <p:cNvSpPr txBox="1"/>
          <p:nvPr/>
        </p:nvSpPr>
        <p:spPr>
          <a:xfrm>
            <a:off x="2106103" y="5569739"/>
            <a:ext cx="4496744" cy="369332"/>
          </a:xfrm>
          <a:prstGeom prst="rect">
            <a:avLst/>
          </a:prstGeom>
          <a:noFill/>
        </p:spPr>
        <p:txBody>
          <a:bodyPr wrap="none" rtlCol="0">
            <a:spAutoFit/>
          </a:bodyPr>
          <a:lstStyle/>
          <a:p>
            <a:r>
              <a:rPr lang="en-CA" b="1" dirty="0" smtClean="0"/>
              <a:t>Atom Accumulation = Atom Depletion</a:t>
            </a:r>
            <a:endParaRPr lang="en-CA" b="1" dirty="0"/>
          </a:p>
        </p:txBody>
      </p:sp>
      <mc:AlternateContent xmlns:mc="http://schemas.openxmlformats.org/markup-compatibility/2006" xmlns:a14="http://schemas.microsoft.com/office/drawing/2010/main">
        <mc:Choice Requires="a14">
          <p:sp>
            <p:nvSpPr>
              <p:cNvPr id="15" name="Rectangle 14"/>
              <p:cNvSpPr/>
              <p:nvPr/>
            </p:nvSpPr>
            <p:spPr>
              <a:xfrm>
                <a:off x="7510723" y="4241107"/>
                <a:ext cx="4421744" cy="103554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chr m:val="∑"/>
                          <m:limLoc m:val="undOvr"/>
                          <m:supHide m:val="on"/>
                          <m:ctrlPr>
                            <a:rPr lang="en-US" sz="2400" b="1" i="1" smtClean="0">
                              <a:solidFill>
                                <a:srgbClr val="FF0000"/>
                              </a:solidFill>
                              <a:latin typeface="Cambria Math"/>
                            </a:rPr>
                          </m:ctrlPr>
                        </m:naryPr>
                        <m:sub>
                          <m:r>
                            <a:rPr lang="en-US" sz="2400" b="1" i="1">
                              <a:solidFill>
                                <a:srgbClr val="FF0000"/>
                              </a:solidFill>
                              <a:latin typeface="Cambria Math" panose="02040503050406030204" pitchFamily="18" charset="0"/>
                            </a:rPr>
                            <m:t>𝒔𝒆𝒈𝒎𝒆𝒏𝒕𝒔</m:t>
                          </m:r>
                          <m:r>
                            <a:rPr lang="en-US" sz="2400" b="1" i="0">
                              <a:solidFill>
                                <a:srgbClr val="FF0000"/>
                              </a:solidFill>
                              <a:latin typeface="Cambria Math" panose="02040503050406030204" pitchFamily="18" charset="0"/>
                            </a:rPr>
                            <m:t> </m:t>
                          </m:r>
                          <m:r>
                            <a:rPr lang="en-US" sz="2400" b="1" i="1">
                              <a:solidFill>
                                <a:srgbClr val="FF0000"/>
                              </a:solidFill>
                              <a:latin typeface="Cambria Math" panose="02040503050406030204" pitchFamily="18" charset="0"/>
                            </a:rPr>
                            <m:t>𝒌</m:t>
                          </m:r>
                        </m:sub>
                        <m:sup/>
                        <m:e>
                          <m:r>
                            <a:rPr lang="en-CA" sz="2400" b="1" i="1" smtClean="0">
                              <a:solidFill>
                                <a:srgbClr val="FF0000"/>
                              </a:solidFill>
                              <a:latin typeface="Cambria Math"/>
                            </a:rPr>
                            <m:t>(</m:t>
                          </m:r>
                          <m:f>
                            <m:fPr>
                              <m:ctrlPr>
                                <a:rPr lang="en-US" sz="2400" b="1" i="1">
                                  <a:solidFill>
                                    <a:srgbClr val="FF0000"/>
                                  </a:solidFill>
                                  <a:latin typeface="Cambria Math"/>
                                </a:rPr>
                              </m:ctrlPr>
                            </m:fPr>
                            <m:num>
                              <m:sSub>
                                <m:sSubPr>
                                  <m:ctrlPr>
                                    <a:rPr lang="en-US" sz="2400" b="1" i="1">
                                      <a:solidFill>
                                        <a:srgbClr val="FF0000"/>
                                      </a:solidFill>
                                      <a:latin typeface="Cambria Math"/>
                                    </a:rPr>
                                  </m:ctrlPr>
                                </m:sSubPr>
                                <m:e>
                                  <m:r>
                                    <a:rPr lang="en-US" sz="2400" b="1" i="1">
                                      <a:solidFill>
                                        <a:srgbClr val="FF0000"/>
                                      </a:solidFill>
                                      <a:latin typeface="Cambria Math" panose="02040503050406030204" pitchFamily="18" charset="0"/>
                                    </a:rPr>
                                    <m:t>𝝈</m:t>
                                  </m:r>
                                </m:e>
                                <m:sub>
                                  <m:sSub>
                                    <m:sSubPr>
                                      <m:ctrlPr>
                                        <a:rPr lang="en-CA" sz="2400" b="1" i="1" smtClean="0">
                                          <a:solidFill>
                                            <a:srgbClr val="FF0000"/>
                                          </a:solidFill>
                                          <a:latin typeface="Cambria Math"/>
                                        </a:rPr>
                                      </m:ctrlPr>
                                    </m:sSubPr>
                                    <m:e>
                                      <m:r>
                                        <a:rPr lang="en-US" sz="2400" b="1" i="1">
                                          <a:solidFill>
                                            <a:srgbClr val="FF0000"/>
                                          </a:solidFill>
                                          <a:latin typeface="Cambria Math" panose="02040503050406030204" pitchFamily="18" charset="0"/>
                                        </a:rPr>
                                        <m:t>𝒂</m:t>
                                      </m:r>
                                    </m:e>
                                    <m:sub>
                                      <m:r>
                                        <a:rPr lang="en-CA" sz="2400" b="1" i="1" smtClean="0">
                                          <a:solidFill>
                                            <a:srgbClr val="FF0000"/>
                                          </a:solidFill>
                                          <a:latin typeface="Cambria Math"/>
                                        </a:rPr>
                                        <m:t>𝒌</m:t>
                                      </m:r>
                                    </m:sub>
                                  </m:sSub>
                                </m:sub>
                              </m:sSub>
                              <m:r>
                                <a:rPr lang="en-US" sz="2400" b="1" i="0">
                                  <a:solidFill>
                                    <a:srgbClr val="FF0000"/>
                                  </a:solidFill>
                                  <a:latin typeface="Cambria Math" panose="02040503050406030204" pitchFamily="18" charset="0"/>
                                </a:rPr>
                                <m:t>+</m:t>
                              </m:r>
                              <m:sSub>
                                <m:sSubPr>
                                  <m:ctrlPr>
                                    <a:rPr lang="en-US" sz="2400" b="1" i="1">
                                      <a:solidFill>
                                        <a:srgbClr val="FF0000"/>
                                      </a:solidFill>
                                      <a:latin typeface="Cambria Math"/>
                                    </a:rPr>
                                  </m:ctrlPr>
                                </m:sSubPr>
                                <m:e>
                                  <m:r>
                                    <a:rPr lang="en-US" sz="2400" b="1" i="1">
                                      <a:solidFill>
                                        <a:srgbClr val="FF0000"/>
                                      </a:solidFill>
                                      <a:latin typeface="Cambria Math" panose="02040503050406030204" pitchFamily="18" charset="0"/>
                                    </a:rPr>
                                    <m:t>𝝈</m:t>
                                  </m:r>
                                </m:e>
                                <m:sub>
                                  <m:sSub>
                                    <m:sSubPr>
                                      <m:ctrlPr>
                                        <a:rPr lang="en-CA" sz="2400" b="1" i="1" smtClean="0">
                                          <a:solidFill>
                                            <a:srgbClr val="FF0000"/>
                                          </a:solidFill>
                                          <a:latin typeface="Cambria Math"/>
                                        </a:rPr>
                                      </m:ctrlPr>
                                    </m:sSubPr>
                                    <m:e>
                                      <m:r>
                                        <a:rPr lang="en-CA" sz="2400" b="1" i="1">
                                          <a:solidFill>
                                            <a:srgbClr val="FF0000"/>
                                          </a:solidFill>
                                          <a:latin typeface="Cambria Math"/>
                                        </a:rPr>
                                        <m:t>𝒄</m:t>
                                      </m:r>
                                    </m:e>
                                    <m:sub>
                                      <m:r>
                                        <a:rPr lang="en-CA" sz="2400" b="1" i="1" smtClean="0">
                                          <a:solidFill>
                                            <a:srgbClr val="FF0000"/>
                                          </a:solidFill>
                                          <a:latin typeface="Cambria Math"/>
                                        </a:rPr>
                                        <m:t>𝒌</m:t>
                                      </m:r>
                                    </m:sub>
                                  </m:sSub>
                                </m:sub>
                              </m:sSub>
                            </m:num>
                            <m:den>
                              <m:r>
                                <a:rPr lang="en-US" sz="2400" b="1" i="0">
                                  <a:solidFill>
                                    <a:srgbClr val="FF0000"/>
                                  </a:solidFill>
                                  <a:latin typeface="Cambria Math" panose="02040503050406030204" pitchFamily="18" charset="0"/>
                                </a:rPr>
                                <m:t>𝟐</m:t>
                              </m:r>
                            </m:den>
                          </m:f>
                        </m:e>
                      </m:nary>
                      <m:r>
                        <a:rPr lang="en-CA" sz="2400" b="1" i="1" smtClean="0">
                          <a:solidFill>
                            <a:srgbClr val="FF0000"/>
                          </a:solidFill>
                          <a:latin typeface="Cambria Math"/>
                        </a:rPr>
                        <m:t>)×</m:t>
                      </m:r>
                      <m:sSub>
                        <m:sSubPr>
                          <m:ctrlPr>
                            <a:rPr lang="en-US" sz="2400" b="1" i="1">
                              <a:solidFill>
                                <a:srgbClr val="FF0000"/>
                              </a:solidFill>
                              <a:latin typeface="Cambria Math"/>
                            </a:rPr>
                          </m:ctrlPr>
                        </m:sSubPr>
                        <m:e>
                          <m:r>
                            <a:rPr lang="en-CA" sz="2400" b="1" i="1" smtClean="0">
                              <a:solidFill>
                                <a:srgbClr val="FF0000"/>
                              </a:solidFill>
                              <a:latin typeface="Cambria Math"/>
                            </a:rPr>
                            <m:t>𝑳</m:t>
                          </m:r>
                        </m:e>
                        <m:sub>
                          <m:r>
                            <a:rPr lang="en-US" sz="2400" b="1" i="1">
                              <a:solidFill>
                                <a:srgbClr val="FF0000"/>
                              </a:solidFill>
                              <a:latin typeface="Cambria Math" panose="02040503050406030204" pitchFamily="18" charset="0"/>
                            </a:rPr>
                            <m:t>𝒌</m:t>
                          </m:r>
                        </m:sub>
                      </m:sSub>
                      <m:r>
                        <a:rPr lang="en-US" sz="2400" b="1" i="0">
                          <a:solidFill>
                            <a:srgbClr val="FF0000"/>
                          </a:solidFill>
                          <a:latin typeface="Cambria Math" panose="02040503050406030204" pitchFamily="18" charset="0"/>
                        </a:rPr>
                        <m:t>=</m:t>
                      </m:r>
                      <m:r>
                        <a:rPr lang="en-US" sz="2400" b="1" i="0">
                          <a:solidFill>
                            <a:srgbClr val="FF0000"/>
                          </a:solidFill>
                          <a:latin typeface="Cambria Math" panose="02040503050406030204" pitchFamily="18" charset="0"/>
                        </a:rPr>
                        <m:t>𝟎</m:t>
                      </m:r>
                    </m:oMath>
                  </m:oMathPara>
                </a14:m>
                <a:endParaRPr lang="en-US" sz="2400" dirty="0">
                  <a:solidFill>
                    <a:srgbClr val="FF0000"/>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7510723" y="4241107"/>
                <a:ext cx="4421744" cy="1035540"/>
              </a:xfrm>
              <a:prstGeom prst="rect">
                <a:avLst/>
              </a:prstGeom>
              <a:blipFill rotWithShape="1">
                <a:blip r:embed="rId7"/>
                <a:stretch>
                  <a:fillRect/>
                </a:stretch>
              </a:blipFill>
            </p:spPr>
            <p:txBody>
              <a:bodyPr/>
              <a:lstStyle/>
              <a:p>
                <a:r>
                  <a:rPr lang="en-US">
                    <a:noFill/>
                  </a:rPr>
                  <a:t> </a:t>
                </a:r>
              </a:p>
            </p:txBody>
          </p:sp>
        </mc:Fallback>
      </mc:AlternateContent>
      <p:pic>
        <p:nvPicPr>
          <p:cNvPr id="18" name="Picture 17"/>
          <p:cNvPicPr/>
          <p:nvPr/>
        </p:nvPicPr>
        <p:blipFill>
          <a:blip r:embed="rId8">
            <a:extLst>
              <a:ext uri="{28A0092B-C50C-407E-A947-70E740481C1C}">
                <a14:useLocalDpi xmlns:a14="http://schemas.microsoft.com/office/drawing/2010/main" val="0"/>
              </a:ext>
            </a:extLst>
          </a:blip>
          <a:srcRect/>
          <a:stretch>
            <a:fillRect/>
          </a:stretch>
        </p:blipFill>
        <p:spPr bwMode="auto">
          <a:xfrm>
            <a:off x="7510723" y="0"/>
            <a:ext cx="4681277" cy="2743583"/>
          </a:xfrm>
          <a:prstGeom prst="rect">
            <a:avLst/>
          </a:prstGeom>
          <a:noFill/>
          <a:ln>
            <a:noFill/>
          </a:ln>
        </p:spPr>
      </p:pic>
      <mc:AlternateContent xmlns:mc="http://schemas.openxmlformats.org/markup-compatibility/2006" xmlns:a14="http://schemas.microsoft.com/office/drawing/2010/main">
        <mc:Choice Requires="a14">
          <p:sp>
            <p:nvSpPr>
              <p:cNvPr id="19" name="Rectangle 18"/>
              <p:cNvSpPr/>
              <p:nvPr/>
            </p:nvSpPr>
            <p:spPr>
              <a:xfrm>
                <a:off x="4327330" y="674323"/>
                <a:ext cx="2861809" cy="9829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supHide m:val="on"/>
                          <m:ctrlPr>
                            <a:rPr lang="en-US" i="1">
                              <a:latin typeface="Cambria Math"/>
                            </a:rPr>
                          </m:ctrlPr>
                        </m:naryPr>
                        <m:sub>
                          <m:r>
                            <a:rPr lang="en-US" i="1">
                              <a:latin typeface="Cambria Math" panose="02040503050406030204" pitchFamily="18" charset="0"/>
                            </a:rPr>
                            <m:t>𝑠𝑒𝑔𝑚𝑒𝑛𝑡𝑠</m:t>
                          </m:r>
                        </m:sub>
                        <m:sup/>
                        <m:e>
                          <m:nary>
                            <m:naryPr>
                              <m:limLoc m:val="undOvr"/>
                              <m:ctrlPr>
                                <a:rPr lang="en-US" i="1">
                                  <a:latin typeface="Cambria Math"/>
                                </a:rPr>
                              </m:ctrlPr>
                            </m:naryPr>
                            <m:sub>
                              <m:r>
                                <a:rPr lang="en-US" i="1">
                                  <a:latin typeface="Cambria Math" panose="02040503050406030204" pitchFamily="18" charset="0"/>
                                </a:rPr>
                                <m:t>𝑠𝑒𝑔𝑚𝑒𝑛𝑡</m:t>
                              </m:r>
                            </m:sub>
                            <m:sup/>
                            <m:e>
                              <m:r>
                                <m:rPr>
                                  <m:sty m:val="p"/>
                                </m:rPr>
                                <a:rPr lang="en-US" i="0">
                                  <a:latin typeface="Cambria Math" panose="02040503050406030204" pitchFamily="18" charset="0"/>
                                </a:rPr>
                                <m:t>Δ</m:t>
                              </m:r>
                              <m:r>
                                <a:rPr lang="en-US" i="1">
                                  <a:latin typeface="Cambria Math" panose="02040503050406030204" pitchFamily="18" charset="0"/>
                                </a:rPr>
                                <m:t>𝑐</m:t>
                              </m:r>
                              <m:r>
                                <a:rPr lang="en-US" i="0">
                                  <a:latin typeface="Cambria Math" panose="02040503050406030204" pitchFamily="18" charset="0"/>
                                </a:rPr>
                                <m:t> </m:t>
                              </m:r>
                              <m:r>
                                <a:rPr lang="en-US" i="1">
                                  <a:latin typeface="Cambria Math" panose="02040503050406030204" pitchFamily="18" charset="0"/>
                                </a:rPr>
                                <m:t>𝑑𝑉</m:t>
                              </m:r>
                            </m:e>
                          </m:nary>
                        </m:e>
                      </m:nary>
                      <m:r>
                        <a:rPr lang="en-CA" b="0" i="1" smtClean="0">
                          <a:latin typeface="Cambria Math"/>
                        </a:rPr>
                        <m:t>=</m:t>
                      </m:r>
                      <m:r>
                        <a:rPr lang="en-CA" b="0" i="1" smtClean="0">
                          <a:latin typeface="Cambria Math"/>
                        </a:rPr>
                        <m:t>0</m:t>
                      </m:r>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4327330" y="674323"/>
                <a:ext cx="2861809" cy="982961"/>
              </a:xfrm>
              <a:prstGeom prst="rect">
                <a:avLst/>
              </a:prstGeom>
              <a:blipFill rotWithShape="0">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98193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smtClean="0"/>
              <a:t>New Compact Model: HOWTO</a:t>
            </a:r>
            <a:r>
              <a:rPr lang="en-US" sz="4400" b="1" dirty="0"/>
              <a:t/>
            </a:r>
            <a:br>
              <a:rPr lang="en-US" sz="4400" b="1" dirty="0"/>
            </a:br>
            <a:r>
              <a:rPr lang="en-US" sz="2000" b="1" dirty="0"/>
              <a:t>CAD Model: new Mortality Criterion</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17</a:t>
            </a:fld>
            <a:endParaRPr lang="en-US" dirty="0"/>
          </a:p>
        </p:txBody>
      </p:sp>
      <mc:AlternateContent xmlns:mc="http://schemas.openxmlformats.org/markup-compatibility/2006" xmlns:a14="http://schemas.microsoft.com/office/drawing/2010/main">
        <mc:Choice Requires="a14">
          <p:sp>
            <p:nvSpPr>
              <p:cNvPr id="17" name="Rectangle 16"/>
              <p:cNvSpPr/>
              <p:nvPr/>
            </p:nvSpPr>
            <p:spPr>
              <a:xfrm>
                <a:off x="3081815" y="2238745"/>
                <a:ext cx="6172587" cy="1623650"/>
              </a:xfrm>
              <a:prstGeom prst="rect">
                <a:avLst/>
              </a:prstGeom>
            </p:spPr>
            <p:txBody>
              <a:bodyPr wrap="none">
                <a:spAutoFit/>
              </a:bodyPr>
              <a:lstStyle/>
              <a:p>
                <a14:m>
                  <m:oMath xmlns:m="http://schemas.openxmlformats.org/officeDocument/2006/math">
                    <m:r>
                      <a:rPr lang="en-US" sz="2800" b="1" i="1" smtClean="0">
                        <a:solidFill>
                          <a:srgbClr val="FFFF00"/>
                        </a:solidFill>
                        <a:latin typeface="Cambria Math" panose="02040503050406030204" pitchFamily="18" charset="0"/>
                      </a:rPr>
                      <m:t>𝑵𝒆𝒘</m:t>
                    </m:r>
                    <m:r>
                      <a:rPr lang="en-US" sz="2800" b="1" i="1" smtClean="0">
                        <a:solidFill>
                          <a:srgbClr val="FFFF00"/>
                        </a:solidFill>
                        <a:latin typeface="Cambria Math" panose="02040503050406030204" pitchFamily="18" charset="0"/>
                      </a:rPr>
                      <m:t> </m:t>
                    </m:r>
                    <m:r>
                      <a:rPr lang="en-US" sz="2800" b="1" i="1" smtClean="0">
                        <a:solidFill>
                          <a:srgbClr val="FFFF00"/>
                        </a:solidFill>
                        <a:latin typeface="Cambria Math" panose="02040503050406030204" pitchFamily="18" charset="0"/>
                      </a:rPr>
                      <m:t>𝑪𝒓𝒊𝒕𝒆𝒓𝒊𝒐𝒏</m:t>
                    </m:r>
                    <m:r>
                      <a:rPr lang="en-US" sz="2800" b="1" i="1" smtClean="0">
                        <a:solidFill>
                          <a:srgbClr val="FFFF00"/>
                        </a:solidFill>
                        <a:latin typeface="Cambria Math" panose="02040503050406030204" pitchFamily="18" charset="0"/>
                      </a:rPr>
                      <m:t> </m:t>
                    </m:r>
                    <m:d>
                      <m:dPr>
                        <m:ctrlPr>
                          <a:rPr lang="en-US" sz="2800" b="1" i="1" smtClean="0">
                            <a:solidFill>
                              <a:srgbClr val="FFFF00"/>
                            </a:solidFill>
                            <a:latin typeface="Cambria Math"/>
                          </a:rPr>
                        </m:ctrlPr>
                      </m:dPr>
                      <m:e>
                        <m:r>
                          <a:rPr lang="en-US" sz="2800" b="1" i="1" smtClean="0">
                            <a:solidFill>
                              <a:srgbClr val="FFFF00"/>
                            </a:solidFill>
                            <a:latin typeface="Cambria Math" panose="02040503050406030204" pitchFamily="18" charset="0"/>
                          </a:rPr>
                          <m:t>𝒎𝒖𝒍𝒕𝒊</m:t>
                        </m:r>
                        <m:r>
                          <a:rPr lang="en-US" sz="2800" b="1" i="1" smtClean="0">
                            <a:solidFill>
                              <a:srgbClr val="FFFF00"/>
                            </a:solidFill>
                            <a:latin typeface="Cambria Math" panose="02040503050406030204" pitchFamily="18" charset="0"/>
                          </a:rPr>
                          <m:t>−</m:t>
                        </m:r>
                        <m:r>
                          <a:rPr lang="en-US" sz="2800" b="1" i="1" smtClean="0">
                            <a:solidFill>
                              <a:srgbClr val="FFFF00"/>
                            </a:solidFill>
                            <a:latin typeface="Cambria Math" panose="02040503050406030204" pitchFamily="18" charset="0"/>
                          </a:rPr>
                          <m:t>𝒔𝒆𝒈𝒎𝒆𝒏𝒕</m:t>
                        </m:r>
                      </m:e>
                    </m:d>
                    <m:r>
                      <a:rPr lang="en-US" sz="2800" b="1" i="1" smtClean="0">
                        <a:solidFill>
                          <a:srgbClr val="FFFF00"/>
                        </a:solidFill>
                        <a:latin typeface="Cambria Math" panose="02040503050406030204" pitchFamily="18" charset="0"/>
                      </a:rPr>
                      <m:t>:</m:t>
                    </m:r>
                  </m:oMath>
                </a14:m>
                <a:r>
                  <a:rPr lang="en-US" sz="2800" b="1" i="1" dirty="0" smtClean="0">
                    <a:solidFill>
                      <a:srgbClr val="FFFF00"/>
                    </a:solidFill>
                    <a:latin typeface="Cambria Math" panose="02040503050406030204" pitchFamily="18" charset="0"/>
                  </a:rPr>
                  <a:t> </a:t>
                </a:r>
              </a:p>
              <a:p>
                <a:pPr/>
                <a14:m>
                  <m:oMathPara xmlns:m="http://schemas.openxmlformats.org/officeDocument/2006/math">
                    <m:oMathParaPr>
                      <m:jc m:val="centerGroup"/>
                    </m:oMathParaPr>
                    <m:oMath xmlns:m="http://schemas.openxmlformats.org/officeDocument/2006/math">
                      <m:nary>
                        <m:naryPr>
                          <m:chr m:val="∑"/>
                          <m:limLoc m:val="undOvr"/>
                          <m:supHide m:val="on"/>
                          <m:ctrlPr>
                            <a:rPr lang="en-US" sz="2800" b="1" i="1" smtClean="0">
                              <a:solidFill>
                                <a:srgbClr val="FFFF00"/>
                              </a:solidFill>
                              <a:latin typeface="Cambria Math"/>
                            </a:rPr>
                          </m:ctrlPr>
                        </m:naryPr>
                        <m:sub>
                          <m:r>
                            <a:rPr lang="en-US" sz="2800" b="1" i="1">
                              <a:solidFill>
                                <a:srgbClr val="FFFF00"/>
                              </a:solidFill>
                              <a:latin typeface="Cambria Math" panose="02040503050406030204" pitchFamily="18" charset="0"/>
                            </a:rPr>
                            <m:t>𝒔𝒆𝒈𝒎𝒆𝒏𝒕𝒔</m:t>
                          </m:r>
                          <m:r>
                            <a:rPr lang="en-US" sz="2800" b="1" i="0">
                              <a:solidFill>
                                <a:srgbClr val="FFFF00"/>
                              </a:solidFill>
                              <a:latin typeface="Cambria Math" panose="02040503050406030204" pitchFamily="18" charset="0"/>
                            </a:rPr>
                            <m:t> </m:t>
                          </m:r>
                          <m:r>
                            <a:rPr lang="en-US" sz="2800" b="1" i="1">
                              <a:solidFill>
                                <a:srgbClr val="FFFF00"/>
                              </a:solidFill>
                              <a:latin typeface="Cambria Math" panose="02040503050406030204" pitchFamily="18" charset="0"/>
                            </a:rPr>
                            <m:t>𝒌</m:t>
                          </m:r>
                        </m:sub>
                        <m:sup/>
                        <m:e>
                          <m:r>
                            <a:rPr lang="en-CA" sz="2800" b="1" i="1" smtClean="0">
                              <a:solidFill>
                                <a:srgbClr val="FFFF00"/>
                              </a:solidFill>
                              <a:latin typeface="Cambria Math"/>
                            </a:rPr>
                            <m:t>(</m:t>
                          </m:r>
                          <m:sSub>
                            <m:sSubPr>
                              <m:ctrlPr>
                                <a:rPr lang="en-CA" sz="2800" b="1" i="1" smtClean="0">
                                  <a:solidFill>
                                    <a:srgbClr val="FFFF00"/>
                                  </a:solidFill>
                                  <a:latin typeface="Cambria Math"/>
                                </a:rPr>
                              </m:ctrlPr>
                            </m:sSubPr>
                            <m:e>
                              <m:sSub>
                                <m:sSubPr>
                                  <m:ctrlPr>
                                    <a:rPr lang="en-CA" sz="2800" b="1" i="1" smtClean="0">
                                      <a:solidFill>
                                        <a:srgbClr val="FFFF00"/>
                                      </a:solidFill>
                                      <a:latin typeface="Cambria Math"/>
                                    </a:rPr>
                                  </m:ctrlPr>
                                </m:sSubPr>
                                <m:e>
                                  <m:r>
                                    <a:rPr lang="en-CA" sz="2800" b="1" i="1" smtClean="0">
                                      <a:solidFill>
                                        <a:srgbClr val="FFFF00"/>
                                      </a:solidFill>
                                      <a:latin typeface="Cambria Math"/>
                                    </a:rPr>
                                    <m:t>𝝈</m:t>
                                  </m:r>
                                </m:e>
                                <m:sub>
                                  <m:r>
                                    <a:rPr lang="en-CA" sz="2800" b="1" i="1" smtClean="0">
                                      <a:solidFill>
                                        <a:srgbClr val="FFFF00"/>
                                      </a:solidFill>
                                      <a:latin typeface="Cambria Math"/>
                                    </a:rPr>
                                    <m:t>𝒂</m:t>
                                  </m:r>
                                </m:sub>
                              </m:sSub>
                            </m:e>
                            <m:sub>
                              <m:r>
                                <a:rPr lang="en-CA" sz="2800" b="1" i="1" smtClean="0">
                                  <a:solidFill>
                                    <a:srgbClr val="FFFF00"/>
                                  </a:solidFill>
                                  <a:latin typeface="Cambria Math"/>
                                </a:rPr>
                                <m:t>𝒌</m:t>
                              </m:r>
                            </m:sub>
                          </m:sSub>
                          <m:r>
                            <a:rPr lang="en-CA" sz="2800" b="1" i="1" smtClean="0">
                              <a:solidFill>
                                <a:srgbClr val="FFFF00"/>
                              </a:solidFill>
                              <a:latin typeface="Cambria Math"/>
                            </a:rPr>
                            <m:t>+</m:t>
                          </m:r>
                          <m:sSub>
                            <m:sSubPr>
                              <m:ctrlPr>
                                <a:rPr lang="en-CA" sz="2800" b="1" i="1" smtClean="0">
                                  <a:solidFill>
                                    <a:srgbClr val="FFFF00"/>
                                  </a:solidFill>
                                  <a:latin typeface="Cambria Math"/>
                                </a:rPr>
                              </m:ctrlPr>
                            </m:sSubPr>
                            <m:e>
                              <m:sSub>
                                <m:sSubPr>
                                  <m:ctrlPr>
                                    <a:rPr lang="en-CA" sz="2800" b="1" i="1" smtClean="0">
                                      <a:solidFill>
                                        <a:srgbClr val="FFFF00"/>
                                      </a:solidFill>
                                      <a:latin typeface="Cambria Math"/>
                                    </a:rPr>
                                  </m:ctrlPr>
                                </m:sSubPr>
                                <m:e>
                                  <m:r>
                                    <a:rPr lang="en-CA" sz="2800" b="1" i="1" smtClean="0">
                                      <a:solidFill>
                                        <a:srgbClr val="FFFF00"/>
                                      </a:solidFill>
                                      <a:latin typeface="Cambria Math"/>
                                    </a:rPr>
                                    <m:t>𝝈</m:t>
                                  </m:r>
                                </m:e>
                                <m:sub>
                                  <m:r>
                                    <a:rPr lang="en-CA" sz="2800" b="1" i="1" smtClean="0">
                                      <a:solidFill>
                                        <a:srgbClr val="FFFF00"/>
                                      </a:solidFill>
                                      <a:latin typeface="Cambria Math"/>
                                    </a:rPr>
                                    <m:t>𝒄</m:t>
                                  </m:r>
                                </m:sub>
                              </m:sSub>
                            </m:e>
                            <m:sub>
                              <m:r>
                                <a:rPr lang="en-CA" sz="2800" b="1" i="1" smtClean="0">
                                  <a:solidFill>
                                    <a:srgbClr val="FFFF00"/>
                                  </a:solidFill>
                                  <a:latin typeface="Cambria Math"/>
                                </a:rPr>
                                <m:t>𝒌</m:t>
                              </m:r>
                            </m:sub>
                          </m:sSub>
                          <m:r>
                            <a:rPr lang="en-CA" sz="2800" b="1" i="1" smtClean="0">
                              <a:solidFill>
                                <a:srgbClr val="FFFF00"/>
                              </a:solidFill>
                              <a:latin typeface="Cambria Math"/>
                            </a:rPr>
                            <m:t>)</m:t>
                          </m:r>
                        </m:e>
                      </m:nary>
                      <m:r>
                        <a:rPr lang="en-CA" sz="2800" b="1" i="1" smtClean="0">
                          <a:solidFill>
                            <a:srgbClr val="FFFF00"/>
                          </a:solidFill>
                          <a:latin typeface="Cambria Math"/>
                        </a:rPr>
                        <m:t>×</m:t>
                      </m:r>
                      <m:sSub>
                        <m:sSubPr>
                          <m:ctrlPr>
                            <a:rPr lang="en-US" sz="2800" b="1" i="1">
                              <a:solidFill>
                                <a:srgbClr val="FFFF00"/>
                              </a:solidFill>
                              <a:latin typeface="Cambria Math"/>
                            </a:rPr>
                          </m:ctrlPr>
                        </m:sSubPr>
                        <m:e>
                          <m:r>
                            <a:rPr lang="en-CA" sz="2800" b="1" i="1" smtClean="0">
                              <a:solidFill>
                                <a:srgbClr val="FFFF00"/>
                              </a:solidFill>
                              <a:latin typeface="Cambria Math"/>
                            </a:rPr>
                            <m:t>𝑳</m:t>
                          </m:r>
                        </m:e>
                        <m:sub>
                          <m:r>
                            <a:rPr lang="en-US" sz="2800" b="1" i="1">
                              <a:solidFill>
                                <a:srgbClr val="FFFF00"/>
                              </a:solidFill>
                              <a:latin typeface="Cambria Math" panose="02040503050406030204" pitchFamily="18" charset="0"/>
                            </a:rPr>
                            <m:t>𝒌</m:t>
                          </m:r>
                        </m:sub>
                      </m:sSub>
                      <m:r>
                        <a:rPr lang="en-US" sz="2800" b="1" i="0">
                          <a:solidFill>
                            <a:srgbClr val="FFFF00"/>
                          </a:solidFill>
                          <a:latin typeface="Cambria Math" panose="02040503050406030204" pitchFamily="18" charset="0"/>
                        </a:rPr>
                        <m:t>=</m:t>
                      </m:r>
                      <m:r>
                        <a:rPr lang="en-US" sz="2800" b="1" i="0">
                          <a:solidFill>
                            <a:srgbClr val="FFFF00"/>
                          </a:solidFill>
                          <a:latin typeface="Cambria Math" panose="02040503050406030204" pitchFamily="18" charset="0"/>
                        </a:rPr>
                        <m:t>𝟎</m:t>
                      </m:r>
                      <m:r>
                        <a:rPr lang="en-US" sz="2800" b="1" i="1" smtClean="0">
                          <a:solidFill>
                            <a:srgbClr val="FFFF00"/>
                          </a:solidFill>
                          <a:latin typeface="Cambria Math" panose="02040503050406030204" pitchFamily="18" charset="0"/>
                        </a:rPr>
                        <m:t>   </m:t>
                      </m:r>
                    </m:oMath>
                  </m:oMathPara>
                </a14:m>
                <a:endParaRPr lang="en-US" sz="2800" dirty="0">
                  <a:solidFill>
                    <a:srgbClr val="FFFF00"/>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3081815" y="2238745"/>
                <a:ext cx="6172587" cy="162365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710720" y="4430084"/>
                <a:ext cx="6632778" cy="13625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𝑩𝒍𝒆𝒄𝒉</m:t>
                      </m:r>
                      <m:r>
                        <a:rPr lang="en-US" sz="2800" b="1" i="1" smtClean="0">
                          <a:latin typeface="Cambria Math" panose="02040503050406030204" pitchFamily="18" charset="0"/>
                        </a:rPr>
                        <m:t> </m:t>
                      </m:r>
                      <m:r>
                        <a:rPr lang="en-US" sz="2800" b="1" i="1" smtClean="0">
                          <a:latin typeface="Cambria Math" panose="02040503050406030204" pitchFamily="18" charset="0"/>
                        </a:rPr>
                        <m:t>𝑪𝒓𝒊𝒕𝒆𝒓𝒊𝒐𝒏</m:t>
                      </m:r>
                      <m:r>
                        <a:rPr lang="en-US" sz="2800" b="1" i="1" smtClean="0">
                          <a:latin typeface="Cambria Math" panose="02040503050406030204" pitchFamily="18" charset="0"/>
                        </a:rPr>
                        <m:t> (</m:t>
                      </m:r>
                      <m:r>
                        <a:rPr lang="en-US" sz="2800" b="1" i="1" smtClean="0">
                          <a:latin typeface="Cambria Math" panose="02040503050406030204" pitchFamily="18" charset="0"/>
                        </a:rPr>
                        <m:t>𝒔𝒊𝒏𝒈𝒍𝒆</m:t>
                      </m:r>
                      <m:r>
                        <a:rPr lang="en-US" sz="2800" b="1" i="1" smtClean="0">
                          <a:latin typeface="Cambria Math" panose="02040503050406030204" pitchFamily="18" charset="0"/>
                        </a:rPr>
                        <m:t>−</m:t>
                      </m:r>
                      <m:r>
                        <a:rPr lang="en-US" sz="2800" b="1" i="1" smtClean="0">
                          <a:latin typeface="Cambria Math" panose="02040503050406030204" pitchFamily="18" charset="0"/>
                        </a:rPr>
                        <m:t>𝒔𝒆𝒈𝒎𝒆𝒏𝒕</m:t>
                      </m:r>
                      <m:r>
                        <a:rPr lang="en-US" sz="2800" b="1" i="1" smtClean="0">
                          <a:latin typeface="Cambria Math" panose="02040503050406030204" pitchFamily="18" charset="0"/>
                        </a:rPr>
                        <m:t>): </m:t>
                      </m:r>
                    </m:oMath>
                  </m:oMathPara>
                </a14:m>
                <a:endParaRPr lang="en-US" sz="2800" b="1"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CA" sz="2800" b="1" i="1" smtClean="0">
                          <a:latin typeface="Cambria Math"/>
                        </a:rPr>
                        <m:t>𝒆</m:t>
                      </m:r>
                      <m:sSup>
                        <m:sSupPr>
                          <m:ctrlPr>
                            <a:rPr lang="en-CA" sz="2800" b="1" i="1" smtClean="0">
                              <a:latin typeface="Cambria Math"/>
                            </a:rPr>
                          </m:ctrlPr>
                        </m:sSupPr>
                        <m:e>
                          <m:r>
                            <a:rPr lang="en-CA" sz="2800" b="1" i="1" smtClean="0">
                              <a:latin typeface="Cambria Math"/>
                            </a:rPr>
                            <m:t>𝒁</m:t>
                          </m:r>
                        </m:e>
                        <m:sup>
                          <m:r>
                            <a:rPr lang="en-CA" sz="2800" b="1" i="1" smtClean="0">
                              <a:latin typeface="Cambria Math"/>
                            </a:rPr>
                            <m:t>∗</m:t>
                          </m:r>
                        </m:sup>
                      </m:sSup>
                      <m:r>
                        <a:rPr lang="en-CA" sz="2800" b="1" i="1" smtClean="0">
                          <a:latin typeface="Cambria Math"/>
                        </a:rPr>
                        <m:t>𝝆</m:t>
                      </m:r>
                      <m:sSup>
                        <m:sSupPr>
                          <m:ctrlPr>
                            <a:rPr lang="en-CA" sz="2800" b="1" i="1" smtClean="0">
                              <a:latin typeface="Cambria Math"/>
                            </a:rPr>
                          </m:ctrlPr>
                        </m:sSupPr>
                        <m:e>
                          <m:r>
                            <a:rPr lang="en-CA" sz="2800" b="1" i="0" smtClean="0">
                              <a:latin typeface="Cambria Math"/>
                            </a:rPr>
                            <m:t>𝛀</m:t>
                          </m:r>
                        </m:e>
                        <m:sup>
                          <m:r>
                            <a:rPr lang="en-CA" sz="2800" b="1" i="1" smtClean="0">
                              <a:latin typeface="Cambria Math"/>
                            </a:rPr>
                            <m:t>−</m:t>
                          </m:r>
                          <m:r>
                            <a:rPr lang="en-CA" sz="2800" b="1" i="1" smtClean="0">
                              <a:latin typeface="Cambria Math"/>
                            </a:rPr>
                            <m:t>𝟏</m:t>
                          </m:r>
                        </m:sup>
                      </m:sSup>
                      <m:r>
                        <a:rPr lang="en-CA" sz="2800" b="1" i="1" smtClean="0">
                          <a:latin typeface="Cambria Math"/>
                        </a:rPr>
                        <m:t>=</m:t>
                      </m:r>
                      <m:f>
                        <m:fPr>
                          <m:ctrlPr>
                            <a:rPr lang="en-CA" sz="2800" b="1" i="1" smtClean="0">
                              <a:latin typeface="Cambria Math"/>
                            </a:rPr>
                          </m:ctrlPr>
                        </m:fPr>
                        <m:num>
                          <m:sSub>
                            <m:sSubPr>
                              <m:ctrlPr>
                                <a:rPr lang="en-CA" sz="2800" b="1" i="1" smtClean="0">
                                  <a:latin typeface="Cambria Math"/>
                                </a:rPr>
                              </m:ctrlPr>
                            </m:sSubPr>
                            <m:e>
                              <m:sSub>
                                <m:sSubPr>
                                  <m:ctrlPr>
                                    <a:rPr lang="en-CA" sz="2800" b="1" i="1" smtClean="0">
                                      <a:latin typeface="Cambria Math"/>
                                    </a:rPr>
                                  </m:ctrlPr>
                                </m:sSubPr>
                                <m:e>
                                  <m:r>
                                    <a:rPr lang="en-CA" sz="2800" b="1" i="1" smtClean="0">
                                      <a:latin typeface="Cambria Math"/>
                                    </a:rPr>
                                    <m:t>𝝈</m:t>
                                  </m:r>
                                </m:e>
                                <m:sub>
                                  <m:r>
                                    <a:rPr lang="en-CA" sz="2800" b="1" i="1" smtClean="0">
                                      <a:latin typeface="Cambria Math"/>
                                    </a:rPr>
                                    <m:t>𝒂</m:t>
                                  </m:r>
                                </m:sub>
                              </m:sSub>
                            </m:e>
                            <m:sub>
                              <m:r>
                                <a:rPr lang="en-CA" sz="2800" b="1" i="1" smtClean="0">
                                  <a:latin typeface="Cambria Math"/>
                                </a:rPr>
                                <m:t>𝒌</m:t>
                              </m:r>
                            </m:sub>
                          </m:sSub>
                          <m:r>
                            <a:rPr lang="en-CA" sz="2800" b="1" i="1" smtClean="0">
                              <a:latin typeface="Cambria Math"/>
                            </a:rPr>
                            <m:t>−</m:t>
                          </m:r>
                          <m:sSub>
                            <m:sSubPr>
                              <m:ctrlPr>
                                <a:rPr lang="en-CA" sz="2800" b="1" i="1" smtClean="0">
                                  <a:latin typeface="Cambria Math"/>
                                </a:rPr>
                              </m:ctrlPr>
                            </m:sSubPr>
                            <m:e>
                              <m:sSub>
                                <m:sSubPr>
                                  <m:ctrlPr>
                                    <a:rPr lang="en-CA" sz="2800" b="1" i="1" smtClean="0">
                                      <a:latin typeface="Cambria Math"/>
                                    </a:rPr>
                                  </m:ctrlPr>
                                </m:sSubPr>
                                <m:e>
                                  <m:r>
                                    <a:rPr lang="en-CA" sz="2800" b="1" i="1" smtClean="0">
                                      <a:latin typeface="Cambria Math"/>
                                    </a:rPr>
                                    <m:t>𝝈</m:t>
                                  </m:r>
                                </m:e>
                                <m:sub>
                                  <m:r>
                                    <a:rPr lang="en-CA" sz="2800" b="1" i="1" smtClean="0">
                                      <a:latin typeface="Cambria Math"/>
                                    </a:rPr>
                                    <m:t>𝒄</m:t>
                                  </m:r>
                                </m:sub>
                              </m:sSub>
                            </m:e>
                            <m:sub>
                              <m:r>
                                <a:rPr lang="en-CA" sz="2800" b="1" i="1" smtClean="0">
                                  <a:latin typeface="Cambria Math"/>
                                </a:rPr>
                                <m:t>𝒌</m:t>
                              </m:r>
                            </m:sub>
                          </m:sSub>
                        </m:num>
                        <m:den>
                          <m:sSub>
                            <m:sSubPr>
                              <m:ctrlPr>
                                <a:rPr lang="en-CA" sz="2800" b="1" i="1" smtClean="0">
                                  <a:latin typeface="Cambria Math"/>
                                </a:rPr>
                              </m:ctrlPr>
                            </m:sSubPr>
                            <m:e>
                              <m:r>
                                <a:rPr lang="en-CA" sz="2800" b="1" i="1" smtClean="0">
                                  <a:latin typeface="Cambria Math"/>
                                </a:rPr>
                                <m:t>(</m:t>
                              </m:r>
                              <m:r>
                                <a:rPr lang="en-CA" sz="2800" b="1" i="1" smtClean="0">
                                  <a:latin typeface="Cambria Math"/>
                                </a:rPr>
                                <m:t>𝒋𝑳</m:t>
                              </m:r>
                              <m:r>
                                <a:rPr lang="en-CA" sz="2800" b="1" i="1" smtClean="0">
                                  <a:latin typeface="Cambria Math"/>
                                </a:rPr>
                                <m:t>)</m:t>
                              </m:r>
                            </m:e>
                            <m:sub>
                              <m:r>
                                <a:rPr lang="en-CA" sz="2800" b="1" i="1" smtClean="0">
                                  <a:latin typeface="Cambria Math"/>
                                </a:rPr>
                                <m:t>𝒌</m:t>
                              </m:r>
                            </m:sub>
                          </m:sSub>
                        </m:den>
                      </m:f>
                      <m:r>
                        <a:rPr lang="en-US" sz="2800" b="1" i="1" smtClean="0">
                          <a:latin typeface="Cambria Math" panose="02040503050406030204" pitchFamily="18" charset="0"/>
                        </a:rPr>
                        <m:t> </m:t>
                      </m:r>
                    </m:oMath>
                  </m:oMathPara>
                </a14:m>
                <a:endParaRPr lang="en-CA" sz="2800" b="1" dirty="0"/>
              </a:p>
            </p:txBody>
          </p:sp>
        </mc:Choice>
        <mc:Fallback xmlns="">
          <p:sp>
            <p:nvSpPr>
              <p:cNvPr id="5" name="Rectangle 4"/>
              <p:cNvSpPr>
                <a:spLocks noRot="1" noChangeAspect="1" noMove="1" noResize="1" noEditPoints="1" noAdjustHandles="1" noChangeArrowheads="1" noChangeShapeType="1" noTextEdit="1"/>
              </p:cNvSpPr>
              <p:nvPr/>
            </p:nvSpPr>
            <p:spPr>
              <a:xfrm>
                <a:off x="2710720" y="4430084"/>
                <a:ext cx="6632778" cy="1362552"/>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3240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smtClean="0"/>
              <a:t>New Compact Model</a:t>
            </a:r>
            <a:r>
              <a:rPr lang="en-US" sz="4400" b="1" dirty="0"/>
              <a:t/>
            </a:r>
            <a:br>
              <a:rPr lang="en-US" sz="4400" b="1" dirty="0"/>
            </a:br>
            <a:r>
              <a:rPr lang="en-US" sz="2000" b="1" dirty="0"/>
              <a:t>CAD Model: new Mortality </a:t>
            </a:r>
            <a:r>
              <a:rPr lang="en-US" sz="2000" b="1" dirty="0" smtClean="0"/>
              <a:t>Criterion</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18</a:t>
            </a:fld>
            <a:endParaRPr lang="en-US" dirty="0"/>
          </a:p>
        </p:txBody>
      </p:sp>
      <p:pic>
        <p:nvPicPr>
          <p:cNvPr id="7" name="Picture 6"/>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244259" y="1657284"/>
            <a:ext cx="7119781" cy="4918657"/>
          </a:xfrm>
          <a:prstGeom prst="rect">
            <a:avLst/>
          </a:prstGeom>
          <a:noFill/>
          <a:ln>
            <a:noFill/>
          </a:ln>
        </p:spPr>
      </p:pic>
      <p:pic>
        <p:nvPicPr>
          <p:cNvPr id="18" name="Picture 17"/>
          <p:cNvPicPr/>
          <p:nvPr/>
        </p:nvPicPr>
        <p:blipFill>
          <a:blip r:embed="rId4">
            <a:extLst>
              <a:ext uri="{28A0092B-C50C-407E-A947-70E740481C1C}">
                <a14:useLocalDpi xmlns:a14="http://schemas.microsoft.com/office/drawing/2010/main" val="0"/>
              </a:ext>
            </a:extLst>
          </a:blip>
          <a:srcRect/>
          <a:stretch>
            <a:fillRect/>
          </a:stretch>
        </p:blipFill>
        <p:spPr bwMode="auto">
          <a:xfrm>
            <a:off x="7510723" y="0"/>
            <a:ext cx="4681277" cy="2743583"/>
          </a:xfrm>
          <a:prstGeom prst="rect">
            <a:avLst/>
          </a:prstGeom>
          <a:noFill/>
          <a:ln>
            <a:noFill/>
          </a:ln>
        </p:spPr>
      </p:pic>
      <mc:AlternateContent xmlns:mc="http://schemas.openxmlformats.org/markup-compatibility/2006" xmlns:a14="http://schemas.microsoft.com/office/drawing/2010/main">
        <mc:Choice Requires="a14">
          <p:sp>
            <p:nvSpPr>
              <p:cNvPr id="12" name="Rectangle 11"/>
              <p:cNvSpPr/>
              <p:nvPr/>
            </p:nvSpPr>
            <p:spPr>
              <a:xfrm>
                <a:off x="7639575" y="3632691"/>
                <a:ext cx="3629455" cy="29151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𝑎</m:t>
                          </m:r>
                        </m:sub>
                      </m:sSub>
                      <m:r>
                        <a:rPr lang="en-US" i="0">
                          <a:latin typeface="Cambria Math" panose="02040503050406030204" pitchFamily="18" charset="0"/>
                        </a:rPr>
                        <m:t>=</m:t>
                      </m:r>
                      <m:f>
                        <m:fPr>
                          <m:ctrlPr>
                            <a:rPr lang="en-US" i="1">
                              <a:latin typeface="Cambria Math"/>
                            </a:rPr>
                          </m:ctrlPr>
                        </m:fPr>
                        <m:num>
                          <m:r>
                            <a:rPr lang="en-US" i="0">
                              <a:latin typeface="Cambria Math" panose="02040503050406030204" pitchFamily="18" charset="0"/>
                            </a:rPr>
                            <m:t>5</m:t>
                          </m:r>
                          <m:sSup>
                            <m:sSupPr>
                              <m:ctrlPr>
                                <a:rPr lang="en-US" i="1">
                                  <a:latin typeface="Cambria Math"/>
                                </a:rPr>
                              </m:ctrlPr>
                            </m:sSupPr>
                            <m:e>
                              <m:r>
                                <a:rPr lang="en-US" i="1">
                                  <a:latin typeface="Cambria Math" panose="02040503050406030204" pitchFamily="18" charset="0"/>
                                </a:rPr>
                                <m:t>𝑍</m:t>
                              </m:r>
                            </m:e>
                            <m:sup>
                              <m:r>
                                <a:rPr lang="en-US" i="0">
                                  <a:latin typeface="Cambria Math" panose="02040503050406030204" pitchFamily="18" charset="0"/>
                                </a:rPr>
                                <m:t>∗</m:t>
                              </m:r>
                            </m:sup>
                          </m:sSup>
                          <m:r>
                            <m:rPr>
                              <m:sty m:val="p"/>
                            </m:rPr>
                            <a:rPr lang="en-US" i="0">
                              <a:latin typeface="Cambria Math" panose="02040503050406030204" pitchFamily="18" charset="0"/>
                            </a:rPr>
                            <m:t>eρ</m:t>
                          </m:r>
                        </m:num>
                        <m:den>
                          <m:r>
                            <a:rPr lang="en-US" i="0">
                              <a:latin typeface="Cambria Math" panose="02040503050406030204" pitchFamily="18" charset="0"/>
                            </a:rPr>
                            <m:t>4</m:t>
                          </m:r>
                          <m:r>
                            <m:rPr>
                              <m:sty m:val="p"/>
                            </m:rPr>
                            <a:rPr lang="en-US" i="0">
                              <a:latin typeface="Cambria Math" panose="02040503050406030204" pitchFamily="18" charset="0"/>
                            </a:rPr>
                            <m:t>Ω</m:t>
                          </m:r>
                        </m:den>
                      </m:f>
                      <m:r>
                        <a:rPr lang="en-US" i="1">
                          <a:latin typeface="Cambria Math" panose="02040503050406030204" pitchFamily="18" charset="0"/>
                        </a:rPr>
                        <m:t>𝑗𝐿</m:t>
                      </m:r>
                      <m:r>
                        <a:rPr lang="en-US" b="0" i="1" smtClean="0">
                          <a:latin typeface="Cambria Math" panose="02040503050406030204" pitchFamily="18" charset="0"/>
                        </a:rPr>
                        <m:t> </m:t>
                      </m:r>
                      <m:r>
                        <a:rPr lang="fa-IR" b="0" i="1" smtClean="0">
                          <a:latin typeface="Cambria Math" panose="02040503050406030204" pitchFamily="18" charset="0"/>
                        </a:rPr>
                        <m:t>&lt;</m:t>
                      </m:r>
                      <m:r>
                        <a:rPr lang="en-US" b="0" i="1" smtClean="0">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𝑎</m:t>
                          </m:r>
                          <m:r>
                            <a:rPr lang="en-US">
                              <a:latin typeface="Cambria Math" panose="02040503050406030204" pitchFamily="18" charset="0"/>
                            </a:rPr>
                            <m:t>′</m:t>
                          </m:r>
                        </m:sub>
                      </m:sSub>
                      <m:r>
                        <a:rPr lang="en-US">
                          <a:latin typeface="Cambria Math" panose="02040503050406030204" pitchFamily="18" charset="0"/>
                        </a:rPr>
                        <m:t>=</m:t>
                      </m:r>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𝑍</m:t>
                              </m:r>
                            </m:e>
                            <m:sup>
                              <m:r>
                                <a:rPr lang="en-US">
                                  <a:latin typeface="Cambria Math" panose="02040503050406030204" pitchFamily="18" charset="0"/>
                                </a:rPr>
                                <m:t>∗</m:t>
                              </m:r>
                            </m:sup>
                          </m:sSup>
                          <m:r>
                            <m:rPr>
                              <m:sty m:val="p"/>
                            </m:rPr>
                            <a:rPr lang="en-US">
                              <a:latin typeface="Cambria Math" panose="02040503050406030204" pitchFamily="18" charset="0"/>
                            </a:rPr>
                            <m:t>eρ</m:t>
                          </m:r>
                        </m:num>
                        <m:den>
                          <m:r>
                            <m:rPr>
                              <m:sty m:val="p"/>
                            </m:rPr>
                            <a:rPr lang="en-US">
                              <a:latin typeface="Cambria Math" panose="02040503050406030204" pitchFamily="18" charset="0"/>
                            </a:rPr>
                            <m:t>Ω</m:t>
                          </m:r>
                        </m:den>
                      </m:f>
                      <m:r>
                        <a:rPr lang="en-US" i="1">
                          <a:latin typeface="Cambria Math" panose="02040503050406030204" pitchFamily="18" charset="0"/>
                        </a:rPr>
                        <m:t>𝑗𝐿</m:t>
                      </m:r>
                    </m:oMath>
                  </m:oMathPara>
                </a14:m>
                <a:endParaRPr lang="en-US" i="1" dirty="0" smtClean="0">
                  <a:latin typeface="Cambria Math" panose="02040503050406030204" pitchFamily="18" charset="0"/>
                </a:endParaRPr>
              </a:p>
              <a:p>
                <a:endParaRPr lang="en-US"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𝑏</m:t>
                          </m:r>
                        </m:sub>
                      </m:sSub>
                      <m:r>
                        <a:rPr lang="en-US" i="0">
                          <a:latin typeface="Cambria Math" panose="02040503050406030204" pitchFamily="18" charset="0"/>
                        </a:rPr>
                        <m:t>=</m:t>
                      </m:r>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𝑍</m:t>
                              </m:r>
                            </m:e>
                            <m:sup>
                              <m:r>
                                <a:rPr lang="en-US" i="0">
                                  <a:latin typeface="Cambria Math" panose="02040503050406030204" pitchFamily="18" charset="0"/>
                                </a:rPr>
                                <m:t>∗</m:t>
                              </m:r>
                            </m:sup>
                          </m:sSup>
                          <m:r>
                            <m:rPr>
                              <m:sty m:val="p"/>
                            </m:rPr>
                            <a:rPr lang="en-US" i="0">
                              <a:latin typeface="Cambria Math" panose="02040503050406030204" pitchFamily="18" charset="0"/>
                            </a:rPr>
                            <m:t>eρ</m:t>
                          </m:r>
                        </m:num>
                        <m:den>
                          <m:r>
                            <a:rPr lang="en-US" i="0">
                              <a:latin typeface="Cambria Math" panose="02040503050406030204" pitchFamily="18" charset="0"/>
                            </a:rPr>
                            <m:t>4</m:t>
                          </m:r>
                          <m:r>
                            <m:rPr>
                              <m:sty m:val="p"/>
                            </m:rPr>
                            <a:rPr lang="en-US" i="0">
                              <a:latin typeface="Cambria Math" panose="02040503050406030204" pitchFamily="18" charset="0"/>
                            </a:rPr>
                            <m:t>Ω</m:t>
                          </m:r>
                        </m:den>
                      </m:f>
                      <m:r>
                        <a:rPr lang="en-US" i="1">
                          <a:latin typeface="Cambria Math" panose="02040503050406030204" pitchFamily="18" charset="0"/>
                        </a:rPr>
                        <m:t>𝑗𝐿</m:t>
                      </m:r>
                      <m:r>
                        <a:rPr lang="en-US" b="0" i="1" smtClean="0">
                          <a:latin typeface="Cambria Math" panose="02040503050406030204" pitchFamily="18" charset="0"/>
                        </a:rPr>
                        <m:t>   </m:t>
                      </m:r>
                      <m:r>
                        <a:rPr lang="fa-IR" b="0" i="0" smtClean="0">
                          <a:latin typeface="Cambria Math" panose="02040503050406030204" pitchFamily="18" charset="0"/>
                        </a:rPr>
                        <m:t>&lt;</m:t>
                      </m:r>
                      <m:r>
                        <a:rPr lang="en-US" b="0" i="1" smtClean="0">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𝑏</m:t>
                          </m:r>
                          <m:r>
                            <a:rPr lang="en-US">
                              <a:latin typeface="Cambria Math" panose="02040503050406030204" pitchFamily="18" charset="0"/>
                            </a:rPr>
                            <m:t>′</m:t>
                          </m:r>
                        </m:sub>
                      </m:sSub>
                      <m:r>
                        <a:rPr lang="en-US">
                          <a:latin typeface="Cambria Math" panose="02040503050406030204" pitchFamily="18" charset="0"/>
                        </a:rPr>
                        <m:t>=</m:t>
                      </m:r>
                      <m:r>
                        <a:rPr lang="en-US">
                          <a:latin typeface="Cambria Math" panose="02040503050406030204" pitchFamily="18" charset="0"/>
                        </a:rPr>
                        <m:t>0</m:t>
                      </m:r>
                      <m:r>
                        <a:rPr lang="en-US" b="0" i="0" smtClean="0">
                          <a:latin typeface="Cambria Math" panose="02040503050406030204" pitchFamily="18" charset="0"/>
                        </a:rPr>
                        <m:t>          </m:t>
                      </m:r>
                    </m:oMath>
                  </m:oMathPara>
                </a14:m>
                <a:endParaRPr lang="en-US" dirty="0" smtClean="0">
                  <a:latin typeface="Cambria Math" panose="02040503050406030204" pitchFamily="18" charset="0"/>
                </a:endParaRPr>
              </a:p>
              <a:p>
                <a:endParaRPr lang="en-US" dirty="0" smtClean="0">
                  <a:latin typeface="Cambria Math" panose="02040503050406030204" pitchFamily="18" charset="0"/>
                </a:endParaRPr>
              </a:p>
              <a:p>
                <a14:m>
                  <m:oMath xmlns:m="http://schemas.openxmlformats.org/officeDocument/2006/math">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𝑐</m:t>
                        </m:r>
                      </m:sub>
                    </m:sSub>
                    <m:r>
                      <a:rPr lang="en-US" i="0">
                        <a:latin typeface="Cambria Math" panose="02040503050406030204" pitchFamily="18" charset="0"/>
                      </a:rPr>
                      <m:t>=−</m:t>
                    </m:r>
                    <m:f>
                      <m:fPr>
                        <m:ctrlPr>
                          <a:rPr lang="en-US" i="1">
                            <a:latin typeface="Cambria Math"/>
                          </a:rPr>
                        </m:ctrlPr>
                      </m:fPr>
                      <m:num>
                        <m:r>
                          <a:rPr lang="en-US" i="0">
                            <a:latin typeface="Cambria Math" panose="02040503050406030204" pitchFamily="18" charset="0"/>
                          </a:rPr>
                          <m:t>7</m:t>
                        </m:r>
                        <m:sSup>
                          <m:sSupPr>
                            <m:ctrlPr>
                              <a:rPr lang="en-US" i="1">
                                <a:latin typeface="Cambria Math"/>
                              </a:rPr>
                            </m:ctrlPr>
                          </m:sSupPr>
                          <m:e>
                            <m:r>
                              <a:rPr lang="en-US" i="1">
                                <a:latin typeface="Cambria Math" panose="02040503050406030204" pitchFamily="18" charset="0"/>
                              </a:rPr>
                              <m:t>𝑍</m:t>
                            </m:r>
                          </m:e>
                          <m:sup>
                            <m:r>
                              <a:rPr lang="en-US" i="0">
                                <a:latin typeface="Cambria Math" panose="02040503050406030204" pitchFamily="18" charset="0"/>
                              </a:rPr>
                              <m:t>∗</m:t>
                            </m:r>
                          </m:sup>
                        </m:sSup>
                        <m:r>
                          <m:rPr>
                            <m:sty m:val="p"/>
                          </m:rPr>
                          <a:rPr lang="en-US" i="0">
                            <a:latin typeface="Cambria Math" panose="02040503050406030204" pitchFamily="18" charset="0"/>
                          </a:rPr>
                          <m:t>eρ</m:t>
                        </m:r>
                      </m:num>
                      <m:den>
                        <m:r>
                          <a:rPr lang="en-US" i="0">
                            <a:latin typeface="Cambria Math" panose="02040503050406030204" pitchFamily="18" charset="0"/>
                          </a:rPr>
                          <m:t>4</m:t>
                        </m:r>
                        <m:r>
                          <m:rPr>
                            <m:sty m:val="p"/>
                          </m:rPr>
                          <a:rPr lang="en-US" i="0">
                            <a:latin typeface="Cambria Math" panose="02040503050406030204" pitchFamily="18" charset="0"/>
                          </a:rPr>
                          <m:t>Ω</m:t>
                        </m:r>
                      </m:den>
                    </m:f>
                    <m:r>
                      <a:rPr lang="en-US" i="1">
                        <a:latin typeface="Cambria Math" panose="02040503050406030204" pitchFamily="18" charset="0"/>
                      </a:rPr>
                      <m:t>𝑗𝐿</m:t>
                    </m:r>
                  </m:oMath>
                </a14:m>
                <a:r>
                  <a:rPr lang="en-US" dirty="0"/>
                  <a:t> </a:t>
                </a:r>
                <a14:m>
                  <m:oMath xmlns:m="http://schemas.openxmlformats.org/officeDocument/2006/math">
                    <m:r>
                      <a:rPr lang="fa-IR" b="0" i="0" dirty="0" smtClean="0">
                        <a:latin typeface="Cambria Math" panose="02040503050406030204" pitchFamily="18" charset="0"/>
                      </a:rPr>
                      <m:t>&lt;</m:t>
                    </m:r>
                    <m:r>
                      <a:rPr lang="en-US" b="0" i="0" dirty="0" smtClean="0">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𝑐</m:t>
                        </m:r>
                        <m:r>
                          <a:rPr lang="en-US">
                            <a:latin typeface="Cambria Math" panose="02040503050406030204" pitchFamily="18" charset="0"/>
                          </a:rPr>
                          <m:t>′</m:t>
                        </m:r>
                      </m:sub>
                    </m:sSub>
                    <m:r>
                      <a:rPr lang="en-US">
                        <a:latin typeface="Cambria Math" panose="02040503050406030204" pitchFamily="18" charset="0"/>
                      </a:rPr>
                      <m:t>=−</m:t>
                    </m:r>
                    <m:f>
                      <m:fPr>
                        <m:ctrlPr>
                          <a:rPr lang="en-US" i="1">
                            <a:latin typeface="Cambria Math"/>
                          </a:rPr>
                        </m:ctrlPr>
                      </m:fPr>
                      <m:num>
                        <m:r>
                          <a:rPr lang="en-US">
                            <a:latin typeface="Cambria Math" panose="02040503050406030204" pitchFamily="18" charset="0"/>
                          </a:rPr>
                          <m:t>2</m:t>
                        </m:r>
                        <m:sSup>
                          <m:sSupPr>
                            <m:ctrlPr>
                              <a:rPr lang="en-US" i="1">
                                <a:latin typeface="Cambria Math"/>
                              </a:rPr>
                            </m:ctrlPr>
                          </m:sSupPr>
                          <m:e>
                            <m:r>
                              <a:rPr lang="en-US" i="1">
                                <a:latin typeface="Cambria Math" panose="02040503050406030204" pitchFamily="18" charset="0"/>
                              </a:rPr>
                              <m:t>𝑍</m:t>
                            </m:r>
                          </m:e>
                          <m:sup>
                            <m:r>
                              <a:rPr lang="en-US">
                                <a:latin typeface="Cambria Math" panose="02040503050406030204" pitchFamily="18" charset="0"/>
                              </a:rPr>
                              <m:t>∗</m:t>
                            </m:r>
                          </m:sup>
                        </m:sSup>
                        <m:r>
                          <m:rPr>
                            <m:sty m:val="p"/>
                          </m:rPr>
                          <a:rPr lang="en-US">
                            <a:latin typeface="Cambria Math" panose="02040503050406030204" pitchFamily="18" charset="0"/>
                          </a:rPr>
                          <m:t>eρ</m:t>
                        </m:r>
                      </m:num>
                      <m:den>
                        <m:r>
                          <m:rPr>
                            <m:sty m:val="p"/>
                          </m:rPr>
                          <a:rPr lang="en-US">
                            <a:latin typeface="Cambria Math" panose="02040503050406030204" pitchFamily="18" charset="0"/>
                          </a:rPr>
                          <m:t>Ω</m:t>
                        </m:r>
                      </m:den>
                    </m:f>
                    <m:r>
                      <a:rPr lang="en-US" i="1">
                        <a:latin typeface="Cambria Math" panose="02040503050406030204" pitchFamily="18" charset="0"/>
                      </a:rPr>
                      <m:t>𝑗𝐿</m:t>
                    </m:r>
                  </m:oMath>
                </a14:m>
                <a:endParaRPr lang="en-US" dirty="0" smtClean="0"/>
              </a:p>
              <a:p>
                <a:endParaRPr lang="en-US" dirty="0" smtClean="0"/>
              </a:p>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𝑑</m:t>
                          </m:r>
                          <m:r>
                            <a:rPr lang="en-US">
                              <a:latin typeface="Cambria Math" panose="02040503050406030204" pitchFamily="18" charset="0"/>
                            </a:rPr>
                            <m:t>′</m:t>
                          </m:r>
                        </m:sub>
                      </m:sSub>
                      <m:r>
                        <a:rPr lang="en-US">
                          <a:latin typeface="Cambria Math" panose="02040503050406030204" pitchFamily="18" charset="0"/>
                        </a:rPr>
                        <m:t>=</m:t>
                      </m:r>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𝑍</m:t>
                              </m:r>
                            </m:e>
                            <m:sup>
                              <m:r>
                                <a:rPr lang="en-US">
                                  <a:latin typeface="Cambria Math" panose="02040503050406030204" pitchFamily="18" charset="0"/>
                                </a:rPr>
                                <m:t>∗</m:t>
                              </m:r>
                            </m:sup>
                          </m:sSup>
                          <m:r>
                            <m:rPr>
                              <m:sty m:val="p"/>
                            </m:rPr>
                            <a:rPr lang="en-US">
                              <a:latin typeface="Cambria Math" panose="02040503050406030204" pitchFamily="18" charset="0"/>
                            </a:rPr>
                            <m:t>eρ</m:t>
                          </m:r>
                        </m:num>
                        <m:den>
                          <m:r>
                            <m:rPr>
                              <m:sty m:val="p"/>
                            </m:rPr>
                            <a:rPr lang="en-US">
                              <a:latin typeface="Cambria Math" panose="02040503050406030204" pitchFamily="18" charset="0"/>
                            </a:rPr>
                            <m:t>Ω</m:t>
                          </m:r>
                        </m:den>
                      </m:f>
                      <m:r>
                        <a:rPr lang="en-US" i="1">
                          <a:latin typeface="Cambria Math" panose="02040503050406030204" pitchFamily="18" charset="0"/>
                        </a:rPr>
                        <m:t>𝑗𝐿</m:t>
                      </m:r>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7639575" y="3632691"/>
                <a:ext cx="3629455" cy="291515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1037406" y="7650877"/>
                <a:ext cx="699550"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050" i="1" smtClean="0">
                              <a:latin typeface="Cambria Math"/>
                            </a:rPr>
                          </m:ctrlPr>
                        </m:sSupPr>
                        <m:e>
                          <m:r>
                            <a:rPr lang="en-US" sz="1050" i="1">
                              <a:latin typeface="Cambria Math" panose="02040503050406030204" pitchFamily="18" charset="0"/>
                            </a:rPr>
                            <m:t>𝑍</m:t>
                          </m:r>
                        </m:e>
                        <m:sup>
                          <m:r>
                            <a:rPr lang="en-US" sz="1050">
                              <a:latin typeface="Cambria Math" panose="02040503050406030204" pitchFamily="18" charset="0"/>
                            </a:rPr>
                            <m:t>∗</m:t>
                          </m:r>
                        </m:sup>
                      </m:sSup>
                      <m:r>
                        <m:rPr>
                          <m:sty m:val="p"/>
                        </m:rPr>
                        <a:rPr lang="en-US" sz="1050">
                          <a:latin typeface="Cambria Math" panose="02040503050406030204" pitchFamily="18" charset="0"/>
                        </a:rPr>
                        <m:t>e</m:t>
                      </m:r>
                      <m:r>
                        <a:rPr lang="en-US" sz="1050" b="0" i="0" smtClean="0">
                          <a:latin typeface="Cambria Math" panose="02040503050406030204" pitchFamily="18" charset="0"/>
                        </a:rPr>
                        <m:t>&lt;</m:t>
                      </m:r>
                      <m:r>
                        <a:rPr lang="en-US" sz="1050" b="0" i="0" smtClean="0">
                          <a:latin typeface="Cambria Math" panose="02040503050406030204" pitchFamily="18" charset="0"/>
                        </a:rPr>
                        <m:t>0</m:t>
                      </m:r>
                    </m:oMath>
                  </m:oMathPara>
                </a14:m>
                <a:endParaRPr lang="en-US" sz="1050" dirty="0"/>
              </a:p>
            </p:txBody>
          </p:sp>
        </mc:Choice>
        <mc:Fallback xmlns="">
          <p:sp>
            <p:nvSpPr>
              <p:cNvPr id="13" name="Rectangle 12"/>
              <p:cNvSpPr>
                <a:spLocks noRot="1" noChangeAspect="1" noMove="1" noResize="1" noEditPoints="1" noAdjustHandles="1" noChangeArrowheads="1" noChangeShapeType="1" noTextEdit="1"/>
              </p:cNvSpPr>
              <p:nvPr/>
            </p:nvSpPr>
            <p:spPr>
              <a:xfrm>
                <a:off x="11037406" y="7650877"/>
                <a:ext cx="699550" cy="261610"/>
              </a:xfrm>
              <a:prstGeom prst="rect">
                <a:avLst/>
              </a:prstGeom>
              <a:blipFill rotWithShape="0">
                <a:blip r:embed="rId6"/>
                <a:stretch>
                  <a:fillRect/>
                </a:stretch>
              </a:blipFill>
            </p:spPr>
            <p:txBody>
              <a:bodyPr/>
              <a:lstStyle/>
              <a:p>
                <a:r>
                  <a:rPr lang="en-US">
                    <a:noFill/>
                  </a:rPr>
                  <a:t> </a:t>
                </a:r>
              </a:p>
            </p:txBody>
          </p:sp>
        </mc:Fallback>
      </mc:AlternateContent>
      <p:sp>
        <p:nvSpPr>
          <p:cNvPr id="16" name="TextBox 15"/>
          <p:cNvSpPr txBox="1"/>
          <p:nvPr/>
        </p:nvSpPr>
        <p:spPr>
          <a:xfrm>
            <a:off x="8696723" y="2996246"/>
            <a:ext cx="1515158" cy="400110"/>
          </a:xfrm>
          <a:prstGeom prst="rect">
            <a:avLst/>
          </a:prstGeom>
          <a:noFill/>
        </p:spPr>
        <p:txBody>
          <a:bodyPr wrap="none" rtlCol="0">
            <a:spAutoFit/>
          </a:bodyPr>
          <a:lstStyle/>
          <a:p>
            <a:pPr marL="0" lvl="2"/>
            <a:r>
              <a:rPr lang="en-US" sz="2000" b="1" dirty="0" smtClean="0">
                <a:solidFill>
                  <a:srgbClr val="FFFF00"/>
                </a:solidFill>
              </a:rPr>
              <a:t>Simple Net</a:t>
            </a:r>
            <a:endParaRPr lang="en-US" sz="2000" b="1" dirty="0">
              <a:solidFill>
                <a:srgbClr val="FFFF00"/>
              </a:solidFill>
            </a:endParaRPr>
          </a:p>
        </p:txBody>
      </p:sp>
      <mc:AlternateContent xmlns:mc="http://schemas.openxmlformats.org/markup-compatibility/2006" xmlns:a14="http://schemas.microsoft.com/office/drawing/2010/main">
        <mc:Choice Requires="a14">
          <p:sp>
            <p:nvSpPr>
              <p:cNvPr id="17" name="Rectangle 16"/>
              <p:cNvSpPr/>
              <p:nvPr/>
            </p:nvSpPr>
            <p:spPr>
              <a:xfrm>
                <a:off x="11194790" y="6445136"/>
                <a:ext cx="699550"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050" i="1" smtClean="0">
                              <a:latin typeface="Cambria Math"/>
                            </a:rPr>
                          </m:ctrlPr>
                        </m:sSupPr>
                        <m:e>
                          <m:r>
                            <a:rPr lang="en-US" sz="1050" i="1">
                              <a:latin typeface="Cambria Math" panose="02040503050406030204" pitchFamily="18" charset="0"/>
                            </a:rPr>
                            <m:t>𝑍</m:t>
                          </m:r>
                        </m:e>
                        <m:sup>
                          <m:r>
                            <a:rPr lang="en-US" sz="1050">
                              <a:latin typeface="Cambria Math" panose="02040503050406030204" pitchFamily="18" charset="0"/>
                            </a:rPr>
                            <m:t>∗</m:t>
                          </m:r>
                        </m:sup>
                      </m:sSup>
                      <m:r>
                        <m:rPr>
                          <m:sty m:val="p"/>
                        </m:rPr>
                        <a:rPr lang="en-US" sz="1050">
                          <a:latin typeface="Cambria Math" panose="02040503050406030204" pitchFamily="18" charset="0"/>
                        </a:rPr>
                        <m:t>e</m:t>
                      </m:r>
                      <m:r>
                        <a:rPr lang="en-US" sz="1050" b="0" i="0" smtClean="0">
                          <a:latin typeface="Cambria Math" panose="02040503050406030204" pitchFamily="18" charset="0"/>
                        </a:rPr>
                        <m:t>&lt;</m:t>
                      </m:r>
                      <m:r>
                        <a:rPr lang="en-US" sz="1050" b="0" i="0" smtClean="0">
                          <a:latin typeface="Cambria Math" panose="02040503050406030204" pitchFamily="18" charset="0"/>
                        </a:rPr>
                        <m:t>0</m:t>
                      </m:r>
                    </m:oMath>
                  </m:oMathPara>
                </a14:m>
                <a:endParaRPr lang="en-US" sz="1050" dirty="0"/>
              </a:p>
            </p:txBody>
          </p:sp>
        </mc:Choice>
        <mc:Fallback xmlns="">
          <p:sp>
            <p:nvSpPr>
              <p:cNvPr id="17" name="Rectangle 16"/>
              <p:cNvSpPr>
                <a:spLocks noRot="1" noChangeAspect="1" noMove="1" noResize="1" noEditPoints="1" noAdjustHandles="1" noChangeArrowheads="1" noChangeShapeType="1" noTextEdit="1"/>
              </p:cNvSpPr>
              <p:nvPr/>
            </p:nvSpPr>
            <p:spPr>
              <a:xfrm>
                <a:off x="11194790" y="6445136"/>
                <a:ext cx="699550" cy="261610"/>
              </a:xfrm>
              <a:prstGeom prst="rect">
                <a:avLst/>
              </a:prstGeom>
              <a:blipFill rotWithShape="0">
                <a:blip r:embed="rId7"/>
                <a:stretch>
                  <a:fillRect/>
                </a:stretch>
              </a:blipFill>
            </p:spPr>
            <p:txBody>
              <a:bodyPr/>
              <a:lstStyle/>
              <a:p>
                <a:r>
                  <a:rPr lang="en-US">
                    <a:noFill/>
                  </a:rPr>
                  <a:t> </a:t>
                </a:r>
              </a:p>
            </p:txBody>
          </p:sp>
        </mc:Fallback>
      </mc:AlternateContent>
      <p:cxnSp>
        <p:nvCxnSpPr>
          <p:cNvPr id="5" name="Straight Arrow Connector 4"/>
          <p:cNvCxnSpPr/>
          <p:nvPr/>
        </p:nvCxnSpPr>
        <p:spPr>
          <a:xfrm>
            <a:off x="7148945" y="2244436"/>
            <a:ext cx="0" cy="2945081"/>
          </a:xfrm>
          <a:prstGeom prst="straightConnector1">
            <a:avLst/>
          </a:prstGeom>
          <a:ln w="38100">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95206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p:txBody>
          <a:bodyPr/>
          <a:lstStyle/>
          <a:p>
            <a:r>
              <a:rPr lang="en-US" sz="3000" b="1" dirty="0"/>
              <a:t>New Compact Model</a:t>
            </a:r>
            <a:br>
              <a:rPr lang="en-US" sz="3000" b="1" dirty="0"/>
            </a:br>
            <a:r>
              <a:rPr lang="en-US" sz="2000" b="1" dirty="0"/>
              <a:t>Improved </a:t>
            </a:r>
            <a:r>
              <a:rPr lang="en-US" sz="2000" b="1" dirty="0" err="1"/>
              <a:t>Blech</a:t>
            </a:r>
            <a:r>
              <a:rPr lang="en-US" sz="2000" b="1" dirty="0"/>
              <a:t> </a:t>
            </a:r>
            <a:r>
              <a:rPr lang="en-US" sz="2000" b="1" dirty="0" smtClean="0"/>
              <a:t>Effect</a:t>
            </a:r>
            <a:endParaRPr lang="en-US" sz="3200"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19</a:t>
            </a:fld>
            <a:endParaRPr lang="en-US" dirty="0"/>
          </a:p>
        </p:txBody>
      </p:sp>
      <mc:AlternateContent xmlns:mc="http://schemas.openxmlformats.org/markup-compatibility/2006" xmlns:a14="http://schemas.microsoft.com/office/drawing/2010/main">
        <mc:Choice Requires="a14">
          <p:sp>
            <p:nvSpPr>
              <p:cNvPr id="9" name="Rectangle 8"/>
              <p:cNvSpPr/>
              <p:nvPr/>
            </p:nvSpPr>
            <p:spPr>
              <a:xfrm>
                <a:off x="11426129" y="6459228"/>
                <a:ext cx="699550"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050" i="1" smtClean="0">
                              <a:latin typeface="Cambria Math"/>
                            </a:rPr>
                          </m:ctrlPr>
                        </m:sSupPr>
                        <m:e>
                          <m:r>
                            <a:rPr lang="en-US" sz="1050" i="1">
                              <a:latin typeface="Cambria Math" panose="02040503050406030204" pitchFamily="18" charset="0"/>
                            </a:rPr>
                            <m:t>𝑍</m:t>
                          </m:r>
                        </m:e>
                        <m:sup>
                          <m:r>
                            <a:rPr lang="en-US" sz="1050">
                              <a:latin typeface="Cambria Math" panose="02040503050406030204" pitchFamily="18" charset="0"/>
                            </a:rPr>
                            <m:t>∗</m:t>
                          </m:r>
                        </m:sup>
                      </m:sSup>
                      <m:r>
                        <m:rPr>
                          <m:sty m:val="p"/>
                        </m:rPr>
                        <a:rPr lang="en-US" sz="1050">
                          <a:latin typeface="Cambria Math" panose="02040503050406030204" pitchFamily="18" charset="0"/>
                        </a:rPr>
                        <m:t>e</m:t>
                      </m:r>
                      <m:r>
                        <a:rPr lang="en-US" sz="1050" b="0" i="0" smtClean="0">
                          <a:latin typeface="Cambria Math" panose="02040503050406030204" pitchFamily="18" charset="0"/>
                        </a:rPr>
                        <m:t>&lt;</m:t>
                      </m:r>
                      <m:r>
                        <a:rPr lang="en-US" sz="1050" b="0" i="0" smtClean="0">
                          <a:latin typeface="Cambria Math" panose="02040503050406030204" pitchFamily="18" charset="0"/>
                        </a:rPr>
                        <m:t>0</m:t>
                      </m:r>
                    </m:oMath>
                  </m:oMathPara>
                </a14:m>
                <a:endParaRPr lang="en-US" sz="1050" dirty="0"/>
              </a:p>
            </p:txBody>
          </p:sp>
        </mc:Choice>
        <mc:Fallback xmlns="">
          <p:sp>
            <p:nvSpPr>
              <p:cNvPr id="9" name="Rectangle 8"/>
              <p:cNvSpPr>
                <a:spLocks noRot="1" noChangeAspect="1" noMove="1" noResize="1" noEditPoints="1" noAdjustHandles="1" noChangeArrowheads="1" noChangeShapeType="1" noTextEdit="1"/>
              </p:cNvSpPr>
              <p:nvPr/>
            </p:nvSpPr>
            <p:spPr>
              <a:xfrm>
                <a:off x="11426129" y="6459228"/>
                <a:ext cx="699550" cy="261610"/>
              </a:xfrm>
              <a:prstGeom prst="rect">
                <a:avLst/>
              </a:prstGeom>
              <a:blipFill rotWithShape="0">
                <a:blip r:embed="rId3"/>
                <a:stretch>
                  <a:fillRect/>
                </a:stretch>
              </a:blipFill>
            </p:spPr>
            <p:txBody>
              <a:bodyPr/>
              <a:lstStyle/>
              <a:p>
                <a:r>
                  <a:rPr lang="en-US">
                    <a:noFill/>
                  </a:rPr>
                  <a:t> </a:t>
                </a:r>
              </a:p>
            </p:txBody>
          </p:sp>
        </mc:Fallback>
      </mc:AlternateContent>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38447" y="108642"/>
            <a:ext cx="5548541" cy="3322666"/>
          </a:xfrm>
          <a:prstGeom prst="rect">
            <a:avLst/>
          </a:prstGeom>
          <a:noFill/>
          <a:ln>
            <a:noFill/>
          </a:ln>
        </p:spPr>
      </p:pic>
      <p:pic>
        <p:nvPicPr>
          <p:cNvPr id="11" name="Picture 10"/>
          <p:cNvPicPr/>
          <p:nvPr/>
        </p:nvPicPr>
        <p:blipFill>
          <a:blip r:embed="rId5">
            <a:extLst>
              <a:ext uri="{28A0092B-C50C-407E-A947-70E740481C1C}">
                <a14:useLocalDpi xmlns:a14="http://schemas.microsoft.com/office/drawing/2010/main" val="0"/>
              </a:ext>
            </a:extLst>
          </a:blip>
          <a:srcRect/>
          <a:stretch>
            <a:fillRect/>
          </a:stretch>
        </p:blipFill>
        <p:spPr bwMode="auto">
          <a:xfrm>
            <a:off x="57770" y="3565705"/>
            <a:ext cx="5529218" cy="3155133"/>
          </a:xfrm>
          <a:prstGeom prst="rect">
            <a:avLst/>
          </a:prstGeom>
          <a:noFill/>
          <a:ln>
            <a:noFill/>
          </a:ln>
        </p:spPr>
      </p:pic>
      <p:pic>
        <p:nvPicPr>
          <p:cNvPr id="12" name="Picture 11"/>
          <p:cNvPicPr/>
          <p:nvPr/>
        </p:nvPicPr>
        <p:blipFill>
          <a:blip r:embed="rId6">
            <a:extLst>
              <a:ext uri="{28A0092B-C50C-407E-A947-70E740481C1C}">
                <a14:useLocalDpi xmlns:a14="http://schemas.microsoft.com/office/drawing/2010/main" val="0"/>
              </a:ext>
            </a:extLst>
          </a:blip>
          <a:srcRect/>
          <a:stretch>
            <a:fillRect/>
          </a:stretch>
        </p:blipFill>
        <p:spPr bwMode="auto">
          <a:xfrm>
            <a:off x="6312634" y="1769975"/>
            <a:ext cx="5813045" cy="4233229"/>
          </a:xfrm>
          <a:prstGeom prst="rect">
            <a:avLst/>
          </a:prstGeom>
          <a:noFill/>
          <a:ln>
            <a:noFill/>
          </a:ln>
        </p:spPr>
      </p:pic>
      <p:sp>
        <p:nvSpPr>
          <p:cNvPr id="8" name="TextBox 7"/>
          <p:cNvSpPr txBox="1"/>
          <p:nvPr/>
        </p:nvSpPr>
        <p:spPr>
          <a:xfrm>
            <a:off x="8344236" y="1299037"/>
            <a:ext cx="1829347" cy="400110"/>
          </a:xfrm>
          <a:prstGeom prst="rect">
            <a:avLst/>
          </a:prstGeom>
          <a:noFill/>
        </p:spPr>
        <p:txBody>
          <a:bodyPr wrap="none" rtlCol="0">
            <a:spAutoFit/>
          </a:bodyPr>
          <a:lstStyle/>
          <a:p>
            <a:pPr marL="0" lvl="2"/>
            <a:r>
              <a:rPr lang="en-US" sz="2000" b="1" dirty="0" smtClean="0">
                <a:solidFill>
                  <a:srgbClr val="FFFF00"/>
                </a:solidFill>
              </a:rPr>
              <a:t>Complex Net</a:t>
            </a:r>
            <a:endParaRPr lang="en-US" sz="2000" b="1" dirty="0">
              <a:solidFill>
                <a:srgbClr val="FFFF00"/>
              </a:solidFill>
            </a:endParaRPr>
          </a:p>
        </p:txBody>
      </p:sp>
      <p:sp>
        <p:nvSpPr>
          <p:cNvPr id="2" name="Oval 1"/>
          <p:cNvSpPr/>
          <p:nvPr/>
        </p:nvSpPr>
        <p:spPr>
          <a:xfrm>
            <a:off x="178129" y="467096"/>
            <a:ext cx="154380" cy="17813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242456" y="473034"/>
            <a:ext cx="154380" cy="17813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591293" y="1864426"/>
            <a:ext cx="154380" cy="17813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432608" y="1209972"/>
            <a:ext cx="154380" cy="17813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393870" y="1846613"/>
            <a:ext cx="154380" cy="178130"/>
          </a:xfrm>
          <a:prstGeom prst="ellipse">
            <a:avLst/>
          </a:prstGeom>
          <a:solidFill>
            <a:srgbClr val="00B0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023756" y="2458192"/>
            <a:ext cx="154380" cy="178130"/>
          </a:xfrm>
          <a:prstGeom prst="ellipse">
            <a:avLst/>
          </a:prstGeom>
          <a:solidFill>
            <a:srgbClr val="00B0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952997" y="3119252"/>
            <a:ext cx="154380" cy="178130"/>
          </a:xfrm>
          <a:prstGeom prst="ellipse">
            <a:avLst/>
          </a:prstGeom>
          <a:solidFill>
            <a:srgbClr val="00B0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958935" y="1834738"/>
            <a:ext cx="154380" cy="178130"/>
          </a:xfrm>
          <a:prstGeom prst="ellipse">
            <a:avLst/>
          </a:prstGeom>
          <a:solidFill>
            <a:srgbClr val="00B0F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9835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2</a:t>
            </a:fld>
            <a:endParaRPr lang="en-US" dirty="0"/>
          </a:p>
        </p:txBody>
      </p:sp>
      <p:sp>
        <p:nvSpPr>
          <p:cNvPr id="7" name="Content Placeholder 2"/>
          <p:cNvSpPr txBox="1">
            <a:spLocks/>
          </p:cNvSpPr>
          <p:nvPr/>
        </p:nvSpPr>
        <p:spPr>
          <a:xfrm>
            <a:off x="1103312" y="1626919"/>
            <a:ext cx="9525103" cy="474591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sz="2800" b="1" dirty="0" smtClean="0"/>
              <a:t>Introduction</a:t>
            </a:r>
            <a:endParaRPr lang="en-US" sz="2400" dirty="0" smtClean="0"/>
          </a:p>
          <a:p>
            <a:r>
              <a:rPr lang="en-US" sz="2800" b="1" dirty="0" smtClean="0"/>
              <a:t>Material Migration: </a:t>
            </a:r>
            <a:r>
              <a:rPr lang="en-US" sz="2800" b="1" dirty="0" err="1" smtClean="0"/>
              <a:t>Multiphysics</a:t>
            </a:r>
            <a:endParaRPr lang="en-US" sz="2800" dirty="0" smtClean="0"/>
          </a:p>
          <a:p>
            <a:pPr lvl="1"/>
            <a:r>
              <a:rPr lang="en-US" sz="2600" b="1" dirty="0" err="1" smtClean="0"/>
              <a:t>Blech</a:t>
            </a:r>
            <a:r>
              <a:rPr lang="en-US" sz="2600" b="1" dirty="0" smtClean="0"/>
              <a:t> Effect</a:t>
            </a:r>
          </a:p>
          <a:p>
            <a:r>
              <a:rPr lang="en-US" sz="2800" b="1" dirty="0" smtClean="0"/>
              <a:t>CAD Model: New Mortality Criterion</a:t>
            </a:r>
          </a:p>
          <a:p>
            <a:pPr lvl="0"/>
            <a:r>
              <a:rPr lang="en-US" sz="2800" b="1" dirty="0" smtClean="0"/>
              <a:t>Conclusions</a:t>
            </a:r>
          </a:p>
          <a:p>
            <a:pPr marL="0" indent="0">
              <a:buNone/>
            </a:pPr>
            <a:endParaRPr lang="en-US" b="1" dirty="0" smtClean="0"/>
          </a:p>
          <a:p>
            <a:endParaRPr lang="en-US" sz="1400" b="1" dirty="0"/>
          </a:p>
          <a:p>
            <a:pPr lvl="0"/>
            <a:endParaRPr lang="en-US" sz="1400" b="1" dirty="0"/>
          </a:p>
          <a:p>
            <a:endParaRPr lang="en-US" sz="1400" dirty="0" smtClean="0"/>
          </a:p>
          <a:p>
            <a:endParaRPr lang="en-US" sz="1400" dirty="0"/>
          </a:p>
        </p:txBody>
      </p:sp>
      <p:sp>
        <p:nvSpPr>
          <p:cNvPr id="8" name="Content Placeholder 2"/>
          <p:cNvSpPr txBox="1">
            <a:spLocks/>
          </p:cNvSpPr>
          <p:nvPr/>
        </p:nvSpPr>
        <p:spPr>
          <a:xfrm>
            <a:off x="5411755" y="1091878"/>
            <a:ext cx="4638097" cy="520006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lvl="1"/>
            <a:endParaRPr lang="en-US" sz="1200" b="1" dirty="0" smtClean="0"/>
          </a:p>
        </p:txBody>
      </p:sp>
    </p:spTree>
    <p:extLst>
      <p:ext uri="{BB962C8B-B14F-4D97-AF65-F5344CB8AC3E}">
        <p14:creationId xmlns:p14="http://schemas.microsoft.com/office/powerpoint/2010/main" val="2589878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sz="3000" b="1" dirty="0"/>
              <a:t>New Compact Model</a:t>
            </a:r>
            <a:br>
              <a:rPr lang="en-US" sz="3000" b="1" dirty="0"/>
            </a:br>
            <a:r>
              <a:rPr lang="en-US" sz="2000" b="1" dirty="0"/>
              <a:t>CAD Model: new Mortality </a:t>
            </a:r>
            <a:r>
              <a:rPr lang="en-US" sz="2000" b="1" dirty="0" smtClean="0"/>
              <a:t>Criterion</a:t>
            </a:r>
            <a:endParaRPr lang="en-US" sz="3200"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20</a:t>
            </a:fld>
            <a:endParaRPr lang="en-US" dirty="0"/>
          </a:p>
        </p:txBody>
      </p:sp>
      <p:sp>
        <p:nvSpPr>
          <p:cNvPr id="5" name="TextBox 4"/>
          <p:cNvSpPr txBox="1"/>
          <p:nvPr/>
        </p:nvSpPr>
        <p:spPr>
          <a:xfrm>
            <a:off x="6697446" y="6309569"/>
            <a:ext cx="5235729" cy="276999"/>
          </a:xfrm>
          <a:prstGeom prst="rect">
            <a:avLst/>
          </a:prstGeom>
          <a:noFill/>
        </p:spPr>
        <p:txBody>
          <a:bodyPr wrap="none" rtlCol="0">
            <a:spAutoFit/>
          </a:bodyPr>
          <a:lstStyle/>
          <a:p>
            <a:r>
              <a:rPr lang="en-US" sz="1200" dirty="0" smtClean="0"/>
              <a:t>Simulation Parameters T=459K, J=40MA/cm</a:t>
            </a:r>
            <a:r>
              <a:rPr lang="en-US" sz="1200" baseline="30000" dirty="0" smtClean="0"/>
              <a:t>2 </a:t>
            </a:r>
            <a:r>
              <a:rPr lang="en-US" sz="1200" dirty="0" smtClean="0"/>
              <a:t>, Critical Stress =120MPa</a:t>
            </a:r>
            <a:endParaRPr lang="en-US" sz="1200" dirty="0"/>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144856" y="2038523"/>
            <a:ext cx="5610475" cy="4124647"/>
          </a:xfrm>
          <a:prstGeom prst="rect">
            <a:avLst/>
          </a:prstGeom>
          <a:noFill/>
          <a:ln>
            <a:noFill/>
          </a:ln>
        </p:spPr>
      </p:pic>
      <p:pic>
        <p:nvPicPr>
          <p:cNvPr id="12" name="Picture 11"/>
          <p:cNvPicPr/>
          <p:nvPr/>
        </p:nvPicPr>
        <p:blipFill>
          <a:blip r:embed="rId4">
            <a:extLst>
              <a:ext uri="{28A0092B-C50C-407E-A947-70E740481C1C}">
                <a14:useLocalDpi xmlns:a14="http://schemas.microsoft.com/office/drawing/2010/main" val="0"/>
              </a:ext>
            </a:extLst>
          </a:blip>
          <a:srcRect/>
          <a:stretch>
            <a:fillRect/>
          </a:stretch>
        </p:blipFill>
        <p:spPr bwMode="auto">
          <a:xfrm>
            <a:off x="6491335" y="2033799"/>
            <a:ext cx="5511575" cy="4129371"/>
          </a:xfrm>
          <a:prstGeom prst="rect">
            <a:avLst/>
          </a:prstGeom>
          <a:noFill/>
          <a:ln>
            <a:noFill/>
          </a:ln>
        </p:spPr>
      </p:pic>
      <p:sp>
        <p:nvSpPr>
          <p:cNvPr id="7" name="TextBox 6"/>
          <p:cNvSpPr txBox="1"/>
          <p:nvPr/>
        </p:nvSpPr>
        <p:spPr>
          <a:xfrm>
            <a:off x="2163778" y="1453138"/>
            <a:ext cx="7523430" cy="400110"/>
          </a:xfrm>
          <a:prstGeom prst="rect">
            <a:avLst/>
          </a:prstGeom>
          <a:noFill/>
        </p:spPr>
        <p:txBody>
          <a:bodyPr wrap="square" rtlCol="0">
            <a:spAutoFit/>
          </a:bodyPr>
          <a:lstStyle/>
          <a:p>
            <a:pPr marL="0" lvl="2"/>
            <a:r>
              <a:rPr lang="en-US" sz="2000" b="1" dirty="0" smtClean="0">
                <a:solidFill>
                  <a:srgbClr val="FFFF00"/>
                </a:solidFill>
              </a:rPr>
              <a:t>Current Flows in Different Directions Also Impact Each Other </a:t>
            </a:r>
            <a:endParaRPr lang="en-US" sz="2000" b="1" dirty="0">
              <a:solidFill>
                <a:srgbClr val="FFFF00"/>
              </a:solidFill>
            </a:endParaRPr>
          </a:p>
        </p:txBody>
      </p:sp>
      <p:cxnSp>
        <p:nvCxnSpPr>
          <p:cNvPr id="3" name="Straight Connector 2"/>
          <p:cNvCxnSpPr/>
          <p:nvPr/>
        </p:nvCxnSpPr>
        <p:spPr>
          <a:xfrm>
            <a:off x="6842234" y="3026979"/>
            <a:ext cx="4887311"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106985" y="2657647"/>
            <a:ext cx="1622560" cy="369332"/>
          </a:xfrm>
          <a:prstGeom prst="rect">
            <a:avLst/>
          </a:prstGeom>
          <a:noFill/>
        </p:spPr>
        <p:txBody>
          <a:bodyPr wrap="none" rtlCol="0">
            <a:spAutoFit/>
          </a:bodyPr>
          <a:lstStyle/>
          <a:p>
            <a:r>
              <a:rPr lang="en-US" dirty="0" smtClean="0">
                <a:solidFill>
                  <a:srgbClr val="FF0000"/>
                </a:solidFill>
              </a:rPr>
              <a:t>Critical Stress</a:t>
            </a:r>
            <a:endParaRPr lang="en-US" dirty="0">
              <a:solidFill>
                <a:srgbClr val="FF0000"/>
              </a:solidFill>
            </a:endParaRPr>
          </a:p>
        </p:txBody>
      </p:sp>
    </p:spTree>
    <p:extLst>
      <p:ext uri="{BB962C8B-B14F-4D97-AF65-F5344CB8AC3E}">
        <p14:creationId xmlns:p14="http://schemas.microsoft.com/office/powerpoint/2010/main" val="23685844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z="3000" b="1" dirty="0"/>
              <a:t>New Compact Model</a:t>
            </a:r>
            <a:br>
              <a:rPr lang="en-US" sz="3000" b="1" dirty="0"/>
            </a:br>
            <a:r>
              <a:rPr lang="en-US" sz="2000" b="1" dirty="0"/>
              <a:t>CAD Model: new Mortality </a:t>
            </a:r>
            <a:r>
              <a:rPr lang="en-US" sz="2000" b="1" dirty="0" smtClean="0"/>
              <a:t>Criterion</a:t>
            </a:r>
            <a:endParaRPr lang="en-US" sz="3200"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21</a:t>
            </a:fld>
            <a:endParaRPr lang="en-US" dirty="0"/>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146981" y="2256318"/>
            <a:ext cx="7010602" cy="3735221"/>
          </a:xfrm>
          <a:prstGeom prst="rect">
            <a:avLst/>
          </a:prstGeom>
          <a:noFill/>
          <a:ln>
            <a:noFill/>
          </a:ln>
        </p:spPr>
      </p:pic>
      <p:pic>
        <p:nvPicPr>
          <p:cNvPr id="13" name="Picture 12"/>
          <p:cNvPicPr/>
          <p:nvPr/>
        </p:nvPicPr>
        <p:blipFill>
          <a:blip r:embed="rId4">
            <a:extLst>
              <a:ext uri="{28A0092B-C50C-407E-A947-70E740481C1C}">
                <a14:useLocalDpi xmlns:a14="http://schemas.microsoft.com/office/drawing/2010/main" val="0"/>
              </a:ext>
            </a:extLst>
          </a:blip>
          <a:srcRect/>
          <a:stretch>
            <a:fillRect/>
          </a:stretch>
        </p:blipFill>
        <p:spPr bwMode="auto">
          <a:xfrm>
            <a:off x="7306089" y="2256319"/>
            <a:ext cx="4786322" cy="3735221"/>
          </a:xfrm>
          <a:prstGeom prst="rect">
            <a:avLst/>
          </a:prstGeom>
          <a:noFill/>
          <a:ln>
            <a:noFill/>
          </a:ln>
        </p:spPr>
      </p:pic>
      <p:sp>
        <p:nvSpPr>
          <p:cNvPr id="6" name="TextBox 5"/>
          <p:cNvSpPr txBox="1"/>
          <p:nvPr/>
        </p:nvSpPr>
        <p:spPr>
          <a:xfrm>
            <a:off x="2254313" y="1459813"/>
            <a:ext cx="7093362" cy="400110"/>
          </a:xfrm>
          <a:prstGeom prst="rect">
            <a:avLst/>
          </a:prstGeom>
          <a:noFill/>
        </p:spPr>
        <p:txBody>
          <a:bodyPr wrap="square" rtlCol="0">
            <a:spAutoFit/>
          </a:bodyPr>
          <a:lstStyle/>
          <a:p>
            <a:pPr marL="0" lvl="2"/>
            <a:r>
              <a:rPr lang="en-US" sz="2000" b="1" dirty="0" smtClean="0">
                <a:solidFill>
                  <a:srgbClr val="FFFF00"/>
                </a:solidFill>
              </a:rPr>
              <a:t>Segments with No Current Also Impact Active Segments</a:t>
            </a:r>
            <a:endParaRPr lang="en-US" sz="2000" b="1" dirty="0">
              <a:solidFill>
                <a:srgbClr val="FFFF00"/>
              </a:solidFill>
            </a:endParaRPr>
          </a:p>
        </p:txBody>
      </p:sp>
      <p:cxnSp>
        <p:nvCxnSpPr>
          <p:cNvPr id="8" name="Straight Connector 7"/>
          <p:cNvCxnSpPr/>
          <p:nvPr/>
        </p:nvCxnSpPr>
        <p:spPr>
          <a:xfrm>
            <a:off x="7610475" y="3026979"/>
            <a:ext cx="4119070" cy="0"/>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106985" y="2657647"/>
            <a:ext cx="1622560" cy="369332"/>
          </a:xfrm>
          <a:prstGeom prst="rect">
            <a:avLst/>
          </a:prstGeom>
          <a:noFill/>
        </p:spPr>
        <p:txBody>
          <a:bodyPr wrap="none" rtlCol="0">
            <a:spAutoFit/>
          </a:bodyPr>
          <a:lstStyle/>
          <a:p>
            <a:r>
              <a:rPr lang="en-US" dirty="0" smtClean="0">
                <a:solidFill>
                  <a:srgbClr val="FF0000"/>
                </a:solidFill>
              </a:rPr>
              <a:t>Critical Stress</a:t>
            </a:r>
            <a:endParaRPr lang="en-US" dirty="0">
              <a:solidFill>
                <a:srgbClr val="FF0000"/>
              </a:solidFill>
            </a:endParaRPr>
          </a:p>
        </p:txBody>
      </p:sp>
      <p:sp>
        <p:nvSpPr>
          <p:cNvPr id="11" name="TextBox 10"/>
          <p:cNvSpPr txBox="1"/>
          <p:nvPr/>
        </p:nvSpPr>
        <p:spPr>
          <a:xfrm>
            <a:off x="10918265" y="5345936"/>
            <a:ext cx="869149" cy="369332"/>
          </a:xfrm>
          <a:prstGeom prst="rect">
            <a:avLst/>
          </a:prstGeom>
          <a:noFill/>
        </p:spPr>
        <p:txBody>
          <a:bodyPr wrap="none" rtlCol="0">
            <a:spAutoFit/>
          </a:bodyPr>
          <a:lstStyle/>
          <a:p>
            <a:r>
              <a:rPr lang="en-US" b="1" dirty="0" smtClean="0">
                <a:solidFill>
                  <a:schemeClr val="bg1"/>
                </a:solidFill>
              </a:rPr>
              <a:t>better</a:t>
            </a:r>
            <a:endParaRPr lang="en-US" b="1" dirty="0">
              <a:solidFill>
                <a:schemeClr val="bg1"/>
              </a:solidFill>
            </a:endParaRPr>
          </a:p>
        </p:txBody>
      </p:sp>
      <p:sp>
        <p:nvSpPr>
          <p:cNvPr id="12" name="TextBox 11"/>
          <p:cNvSpPr txBox="1"/>
          <p:nvPr/>
        </p:nvSpPr>
        <p:spPr>
          <a:xfrm>
            <a:off x="10892456" y="4310519"/>
            <a:ext cx="837089" cy="369332"/>
          </a:xfrm>
          <a:prstGeom prst="rect">
            <a:avLst/>
          </a:prstGeom>
          <a:noFill/>
        </p:spPr>
        <p:txBody>
          <a:bodyPr wrap="none" rtlCol="0">
            <a:spAutoFit/>
          </a:bodyPr>
          <a:lstStyle/>
          <a:p>
            <a:r>
              <a:rPr lang="en-US" b="1" dirty="0" smtClean="0">
                <a:solidFill>
                  <a:schemeClr val="bg1"/>
                </a:solidFill>
              </a:rPr>
              <a:t>worse</a:t>
            </a:r>
            <a:endParaRPr lang="en-US" b="1" dirty="0">
              <a:solidFill>
                <a:schemeClr val="bg1"/>
              </a:solidFill>
            </a:endParaRPr>
          </a:p>
        </p:txBody>
      </p:sp>
    </p:spTree>
    <p:extLst>
      <p:ext uri="{BB962C8B-B14F-4D97-AF65-F5344CB8AC3E}">
        <p14:creationId xmlns:p14="http://schemas.microsoft.com/office/powerpoint/2010/main" val="909034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sz="3000" b="1" dirty="0"/>
              <a:t>New Compact </a:t>
            </a:r>
            <a:r>
              <a:rPr lang="en-US" sz="3000" b="1" dirty="0" smtClean="0"/>
              <a:t>Model (passive elements)</a:t>
            </a:r>
            <a:r>
              <a:rPr lang="en-US" sz="3000" b="1" dirty="0"/>
              <a:t/>
            </a:r>
            <a:br>
              <a:rPr lang="en-US" sz="3000" b="1" dirty="0"/>
            </a:br>
            <a:r>
              <a:rPr lang="en-US" sz="2000" b="1" dirty="0"/>
              <a:t>CAD Model: new Mortality </a:t>
            </a:r>
            <a:r>
              <a:rPr lang="en-US" sz="2000" b="1" dirty="0" smtClean="0"/>
              <a:t>Criterion</a:t>
            </a:r>
            <a:endParaRPr lang="en-US" sz="3200"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22</a:t>
            </a:fld>
            <a:endParaRPr lang="en-US" dirty="0"/>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1445005" y="1808845"/>
            <a:ext cx="8605829" cy="1171333"/>
          </a:xfrm>
          <a:prstGeom prst="rect">
            <a:avLst/>
          </a:prstGeom>
          <a:solidFill>
            <a:schemeClr val="tx1"/>
          </a:solidFill>
          <a:ln>
            <a:noFill/>
          </a:ln>
        </p:spPr>
      </p:pic>
      <mc:AlternateContent xmlns:mc="http://schemas.openxmlformats.org/markup-compatibility/2006" xmlns:a14="http://schemas.microsoft.com/office/drawing/2010/main">
        <mc:Choice Requires="a14">
          <p:sp>
            <p:nvSpPr>
              <p:cNvPr id="6" name="Rectangle 5"/>
              <p:cNvSpPr/>
              <p:nvPr/>
            </p:nvSpPr>
            <p:spPr>
              <a:xfrm>
                <a:off x="2745965" y="3031699"/>
                <a:ext cx="2602507" cy="6619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a:latin typeface="Cambria Math" panose="02040503050406030204" pitchFamily="18" charset="0"/>
                            </a:rPr>
                            <m:t> </m:t>
                          </m:r>
                          <m:r>
                            <a:rPr lang="en-US" i="0">
                              <a:latin typeface="Cambria Math" panose="02040503050406030204" pitchFamily="18" charset="0"/>
                            </a:rPr>
                            <m:t>   </m:t>
                          </m:r>
                          <m:r>
                            <a:rPr lang="en-US" i="1">
                              <a:latin typeface="Cambria Math" panose="02040503050406030204" pitchFamily="18" charset="0"/>
                            </a:rPr>
                            <m:t>𝜎</m:t>
                          </m:r>
                        </m:e>
                        <m:sub>
                          <m:r>
                            <a:rPr lang="en-US" i="1">
                              <a:latin typeface="Cambria Math" panose="02040503050406030204" pitchFamily="18" charset="0"/>
                            </a:rPr>
                            <m:t>𝑎</m:t>
                          </m:r>
                        </m:sub>
                      </m:sSub>
                      <m:r>
                        <a:rPr lang="en-US" i="0">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𝐿</m:t>
                          </m:r>
                          <m:r>
                            <a:rPr lang="en-US" i="0">
                              <a:latin typeface="Cambria Math" panose="02040503050406030204" pitchFamily="18" charset="0"/>
                            </a:rPr>
                            <m:t>+</m:t>
                          </m:r>
                          <m:sSub>
                            <m:sSubPr>
                              <m:ctrlPr>
                                <a:rPr lang="en-US" i="1">
                                  <a:latin typeface="Cambria Math"/>
                                </a:rPr>
                              </m:ctrlPr>
                            </m:sSubPr>
                            <m:e>
                              <m:r>
                                <a:rPr lang="en-US" i="0">
                                  <a:latin typeface="Cambria Math" panose="02040503050406030204" pitchFamily="18" charset="0"/>
                                </a:rPr>
                                <m:t>2</m:t>
                              </m:r>
                              <m:r>
                                <a:rPr lang="en-US" i="1">
                                  <a:latin typeface="Cambria Math" panose="02040503050406030204" pitchFamily="18" charset="0"/>
                                </a:rPr>
                                <m:t>𝐿</m:t>
                              </m:r>
                            </m:e>
                            <m:sub>
                              <m:r>
                                <a:rPr lang="en-US" i="1">
                                  <a:latin typeface="Cambria Math" panose="02040503050406030204" pitchFamily="18" charset="0"/>
                                </a:rPr>
                                <m:t>𝑟</m:t>
                              </m:r>
                            </m:sub>
                          </m:sSub>
                        </m:num>
                        <m:den>
                          <m:d>
                            <m:dPr>
                              <m:begChr m:val=""/>
                              <m:ctrlPr>
                                <a:rPr lang="en-US" i="1">
                                  <a:latin typeface="Cambria Math"/>
                                </a:rPr>
                              </m:ctrlPr>
                            </m:dPr>
                            <m:e>
                              <m:r>
                                <a:rPr lang="en-US" i="0">
                                  <a:latin typeface="Cambria Math" panose="02040503050406030204" pitchFamily="18" charset="0"/>
                                </a:rPr>
                                <m:t>2</m:t>
                              </m:r>
                              <m:r>
                                <a:rPr lang="en-US" i="0">
                                  <a:latin typeface="Cambria Math" panose="02040503050406030204" pitchFamily="18" charset="0"/>
                                </a:rPr>
                                <m:t>(</m:t>
                              </m:r>
                              <m:sSub>
                                <m:sSubPr>
                                  <m:ctrlPr>
                                    <a:rPr lang="en-US" i="1">
                                      <a:latin typeface="Cambria Math"/>
                                    </a:rPr>
                                  </m:ctrlPr>
                                </m:sSubPr>
                                <m:e>
                                  <m:r>
                                    <m:rPr>
                                      <m:sty m:val="p"/>
                                    </m:rPr>
                                    <a:rPr lang="en-US" i="0">
                                      <a:latin typeface="Cambria Math" panose="02040503050406030204" pitchFamily="18" charset="0"/>
                                    </a:rPr>
                                    <m:t>L</m:t>
                                  </m:r>
                                </m:e>
                                <m:sub>
                                  <m:r>
                                    <m:rPr>
                                      <m:sty m:val="p"/>
                                    </m:rPr>
                                    <a:rPr lang="en-US" i="0">
                                      <a:latin typeface="Cambria Math" panose="02040503050406030204" pitchFamily="18" charset="0"/>
                                    </a:rPr>
                                    <m:t>s</m:t>
                                  </m:r>
                                </m:sub>
                              </m:sSub>
                              <m:r>
                                <a:rPr lang="en-US" i="0">
                                  <a:latin typeface="Cambria Math" panose="02040503050406030204" pitchFamily="18" charset="0"/>
                                </a:rPr>
                                <m:t>+</m:t>
                              </m:r>
                              <m:r>
                                <m:rPr>
                                  <m:sty m:val="p"/>
                                </m:rPr>
                                <a:rPr lang="en-US" i="0">
                                  <a:latin typeface="Cambria Math" panose="02040503050406030204" pitchFamily="18" charset="0"/>
                                </a:rPr>
                                <m:t>L</m:t>
                              </m:r>
                              <m:r>
                                <a:rPr lang="en-US" i="0">
                                  <a:latin typeface="Cambria Math" panose="02040503050406030204" pitchFamily="18" charset="0"/>
                                </a:rPr>
                                <m:t>+</m:t>
                              </m:r>
                              <m:sSub>
                                <m:sSubPr>
                                  <m:ctrlPr>
                                    <a:rPr lang="en-US" i="1">
                                      <a:latin typeface="Cambria Math"/>
                                    </a:rPr>
                                  </m:ctrlPr>
                                </m:sSubPr>
                                <m:e>
                                  <m:r>
                                    <m:rPr>
                                      <m:sty m:val="p"/>
                                    </m:rPr>
                                    <a:rPr lang="en-US" i="0">
                                      <a:latin typeface="Cambria Math" panose="02040503050406030204" pitchFamily="18" charset="0"/>
                                    </a:rPr>
                                    <m:t>L</m:t>
                                  </m:r>
                                </m:e>
                                <m:sub>
                                  <m:r>
                                    <m:rPr>
                                      <m:sty m:val="p"/>
                                    </m:rPr>
                                    <a:rPr lang="en-US" i="0">
                                      <a:latin typeface="Cambria Math" panose="02040503050406030204" pitchFamily="18" charset="0"/>
                                    </a:rPr>
                                    <m:t>r</m:t>
                                  </m:r>
                                </m:sub>
                              </m:sSub>
                            </m:e>
                          </m:d>
                        </m:den>
                      </m:f>
                      <m:r>
                        <a:rPr lang="en-US" i="1">
                          <a:latin typeface="Cambria Math" panose="02040503050406030204" pitchFamily="18" charset="0"/>
                        </a:rPr>
                        <m:t>𝑗𝐿</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2745965" y="3031699"/>
                <a:ext cx="2602507" cy="66191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7052032" y="3043412"/>
                <a:ext cx="2691891" cy="6619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a:latin typeface="Cambria Math" panose="02040503050406030204" pitchFamily="18" charset="0"/>
                            </a:rPr>
                            <m:t> </m:t>
                          </m:r>
                          <m:r>
                            <a:rPr lang="en-US" i="0">
                              <a:latin typeface="Cambria Math" panose="02040503050406030204" pitchFamily="18" charset="0"/>
                            </a:rPr>
                            <m:t> </m:t>
                          </m:r>
                          <m:r>
                            <a:rPr lang="en-US" i="1">
                              <a:latin typeface="Cambria Math" panose="02040503050406030204" pitchFamily="18" charset="0"/>
                            </a:rPr>
                            <m:t>𝜎</m:t>
                          </m:r>
                        </m:e>
                        <m:sub>
                          <m:r>
                            <a:rPr lang="en-US" i="1">
                              <a:latin typeface="Cambria Math" panose="02040503050406030204" pitchFamily="18" charset="0"/>
                            </a:rPr>
                            <m:t>𝑐</m:t>
                          </m:r>
                        </m:sub>
                      </m:sSub>
                      <m:r>
                        <a:rPr lang="en-US" i="0">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𝐿</m:t>
                          </m:r>
                          <m:r>
                            <a:rPr lang="en-US" i="0">
                              <a:latin typeface="Cambria Math" panose="02040503050406030204" pitchFamily="18" charset="0"/>
                            </a:rPr>
                            <m:t>+</m:t>
                          </m:r>
                          <m:sSub>
                            <m:sSubPr>
                              <m:ctrlPr>
                                <a:rPr lang="en-US" i="1">
                                  <a:latin typeface="Cambria Math"/>
                                </a:rPr>
                              </m:ctrlPr>
                            </m:sSubPr>
                            <m:e>
                              <m:r>
                                <a:rPr lang="en-US" i="0">
                                  <a:latin typeface="Cambria Math" panose="02040503050406030204" pitchFamily="18" charset="0"/>
                                </a:rPr>
                                <m:t>2</m:t>
                              </m:r>
                              <m:r>
                                <a:rPr lang="en-US" i="1">
                                  <a:latin typeface="Cambria Math" panose="02040503050406030204" pitchFamily="18" charset="0"/>
                                </a:rPr>
                                <m:t>𝐿</m:t>
                              </m:r>
                            </m:e>
                            <m:sub>
                              <m:r>
                                <a:rPr lang="en-US" i="1">
                                  <a:latin typeface="Cambria Math" panose="02040503050406030204" pitchFamily="18" charset="0"/>
                                </a:rPr>
                                <m:t>𝑠</m:t>
                              </m:r>
                            </m:sub>
                          </m:sSub>
                        </m:num>
                        <m:den>
                          <m:d>
                            <m:dPr>
                              <m:begChr m:val=""/>
                              <m:ctrlPr>
                                <a:rPr lang="en-US" i="1">
                                  <a:latin typeface="Cambria Math"/>
                                </a:rPr>
                              </m:ctrlPr>
                            </m:dPr>
                            <m:e>
                              <m:r>
                                <a:rPr lang="en-US" i="0">
                                  <a:latin typeface="Cambria Math" panose="02040503050406030204" pitchFamily="18" charset="0"/>
                                </a:rPr>
                                <m:t>2</m:t>
                              </m:r>
                              <m:r>
                                <a:rPr lang="en-US" i="0">
                                  <a:latin typeface="Cambria Math" panose="02040503050406030204" pitchFamily="18" charset="0"/>
                                </a:rPr>
                                <m:t>(</m:t>
                              </m:r>
                              <m:sSub>
                                <m:sSubPr>
                                  <m:ctrlPr>
                                    <a:rPr lang="en-US" i="1">
                                      <a:latin typeface="Cambria Math"/>
                                    </a:rPr>
                                  </m:ctrlPr>
                                </m:sSubPr>
                                <m:e>
                                  <m:r>
                                    <m:rPr>
                                      <m:sty m:val="p"/>
                                    </m:rPr>
                                    <a:rPr lang="en-US" i="0">
                                      <a:latin typeface="Cambria Math" panose="02040503050406030204" pitchFamily="18" charset="0"/>
                                    </a:rPr>
                                    <m:t>L</m:t>
                                  </m:r>
                                </m:e>
                                <m:sub>
                                  <m:r>
                                    <m:rPr>
                                      <m:sty m:val="p"/>
                                    </m:rPr>
                                    <a:rPr lang="en-US" i="0">
                                      <a:latin typeface="Cambria Math" panose="02040503050406030204" pitchFamily="18" charset="0"/>
                                    </a:rPr>
                                    <m:t>s</m:t>
                                  </m:r>
                                </m:sub>
                              </m:sSub>
                              <m:r>
                                <a:rPr lang="en-US" i="0">
                                  <a:latin typeface="Cambria Math" panose="02040503050406030204" pitchFamily="18" charset="0"/>
                                </a:rPr>
                                <m:t>+</m:t>
                              </m:r>
                              <m:r>
                                <m:rPr>
                                  <m:sty m:val="p"/>
                                </m:rPr>
                                <a:rPr lang="en-US" i="0">
                                  <a:latin typeface="Cambria Math" panose="02040503050406030204" pitchFamily="18" charset="0"/>
                                </a:rPr>
                                <m:t>L</m:t>
                              </m:r>
                              <m:r>
                                <a:rPr lang="en-US" i="0">
                                  <a:latin typeface="Cambria Math" panose="02040503050406030204" pitchFamily="18" charset="0"/>
                                </a:rPr>
                                <m:t>+</m:t>
                              </m:r>
                              <m:sSub>
                                <m:sSubPr>
                                  <m:ctrlPr>
                                    <a:rPr lang="en-US" i="1">
                                      <a:latin typeface="Cambria Math"/>
                                    </a:rPr>
                                  </m:ctrlPr>
                                </m:sSubPr>
                                <m:e>
                                  <m:r>
                                    <m:rPr>
                                      <m:sty m:val="p"/>
                                    </m:rPr>
                                    <a:rPr lang="en-US" i="0">
                                      <a:latin typeface="Cambria Math" panose="02040503050406030204" pitchFamily="18" charset="0"/>
                                    </a:rPr>
                                    <m:t>L</m:t>
                                  </m:r>
                                </m:e>
                                <m:sub>
                                  <m:r>
                                    <m:rPr>
                                      <m:sty m:val="p"/>
                                    </m:rPr>
                                    <a:rPr lang="en-US" i="0">
                                      <a:latin typeface="Cambria Math" panose="02040503050406030204" pitchFamily="18" charset="0"/>
                                    </a:rPr>
                                    <m:t>r</m:t>
                                  </m:r>
                                </m:sub>
                              </m:sSub>
                            </m:e>
                          </m:d>
                        </m:den>
                      </m:f>
                      <m:r>
                        <a:rPr lang="en-US" i="1">
                          <a:latin typeface="Cambria Math" panose="02040503050406030204" pitchFamily="18" charset="0"/>
                        </a:rPr>
                        <m:t>𝑗𝐿</m:t>
                      </m:r>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7052032" y="3043412"/>
                <a:ext cx="2691891" cy="66191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576192" y="5272304"/>
                <a:ext cx="4341252" cy="6576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a:latin typeface="Cambria Math" panose="02040503050406030204" pitchFamily="18" charset="0"/>
                            </a:rPr>
                            <m:t> </m:t>
                          </m:r>
                          <m:r>
                            <a:rPr lang="en-US" i="0">
                              <a:latin typeface="Cambria Math" panose="02040503050406030204" pitchFamily="18" charset="0"/>
                            </a:rPr>
                            <m:t>      </m:t>
                          </m:r>
                          <m:r>
                            <a:rPr lang="en-US" i="1">
                              <a:latin typeface="Cambria Math" panose="02040503050406030204" pitchFamily="18" charset="0"/>
                            </a:rPr>
                            <m:t>𝑗</m:t>
                          </m:r>
                        </m:e>
                        <m:sub>
                          <m:r>
                            <a:rPr lang="en-US" i="1">
                              <a:latin typeface="Cambria Math" panose="02040503050406030204" pitchFamily="18" charset="0"/>
                            </a:rPr>
                            <m:t>𝑒𝑥𝑡𝑒𝑛𝑠𝑖𝑜𝑛</m:t>
                          </m:r>
                          <m:r>
                            <a:rPr lang="en-US" i="0">
                              <a:latin typeface="Cambria Math" panose="02040503050406030204" pitchFamily="18" charset="0"/>
                            </a:rPr>
                            <m:t>−</m:t>
                          </m:r>
                          <m:r>
                            <a:rPr lang="en-US" i="1">
                              <a:latin typeface="Cambria Math" panose="02040503050406030204" pitchFamily="18" charset="0"/>
                            </a:rPr>
                            <m:t>𝑐𝑟𝑖𝑡𝑖𝑐𝑎𝑙</m:t>
                          </m:r>
                        </m:sub>
                      </m:sSub>
                      <m:r>
                        <a:rPr lang="en-US" i="0">
                          <a:latin typeface="Cambria Math" panose="02040503050406030204" pitchFamily="18" charset="0"/>
                        </a:rPr>
                        <m:t>=</m:t>
                      </m:r>
                      <m:f>
                        <m:fPr>
                          <m:ctrlPr>
                            <a:rPr lang="en-US" i="1">
                              <a:latin typeface="Cambria Math"/>
                            </a:rPr>
                          </m:ctrlPr>
                        </m:fPr>
                        <m:num>
                          <m:sSub>
                            <m:sSubPr>
                              <m:ctrlPr>
                                <a:rPr lang="en-US" i="1">
                                  <a:latin typeface="Cambria Math"/>
                                </a:rPr>
                              </m:ctrlPr>
                            </m:sSubPr>
                            <m:e>
                              <m:r>
                                <m:rPr>
                                  <m:sty m:val="p"/>
                                </m:rPr>
                                <a:rPr lang="en-US" i="0">
                                  <a:latin typeface="Cambria Math" panose="02040503050406030204" pitchFamily="18" charset="0"/>
                                </a:rPr>
                                <m:t>L</m:t>
                              </m:r>
                            </m:e>
                            <m:sub>
                              <m:r>
                                <m:rPr>
                                  <m:sty m:val="p"/>
                                </m:rPr>
                                <a:rPr lang="en-US" i="0">
                                  <a:latin typeface="Cambria Math" panose="02040503050406030204" pitchFamily="18" charset="0"/>
                                </a:rPr>
                                <m:t>s</m:t>
                              </m:r>
                            </m:sub>
                          </m:sSub>
                          <m:r>
                            <a:rPr lang="en-US" i="0">
                              <a:latin typeface="Cambria Math" panose="02040503050406030204" pitchFamily="18" charset="0"/>
                            </a:rPr>
                            <m:t>+</m:t>
                          </m:r>
                          <m:r>
                            <m:rPr>
                              <m:sty m:val="p"/>
                            </m:rPr>
                            <a:rPr lang="en-US" i="0">
                              <a:latin typeface="Cambria Math" panose="02040503050406030204" pitchFamily="18" charset="0"/>
                            </a:rPr>
                            <m:t>L</m:t>
                          </m:r>
                          <m:r>
                            <a:rPr lang="en-US" i="0">
                              <a:latin typeface="Cambria Math" panose="02040503050406030204" pitchFamily="18" charset="0"/>
                            </a:rPr>
                            <m:t>+</m:t>
                          </m:r>
                          <m:sSub>
                            <m:sSubPr>
                              <m:ctrlPr>
                                <a:rPr lang="en-US" i="1">
                                  <a:latin typeface="Cambria Math"/>
                                </a:rPr>
                              </m:ctrlPr>
                            </m:sSubPr>
                            <m:e>
                              <m:r>
                                <m:rPr>
                                  <m:sty m:val="p"/>
                                </m:rPr>
                                <a:rPr lang="en-US" i="0">
                                  <a:latin typeface="Cambria Math" panose="02040503050406030204" pitchFamily="18" charset="0"/>
                                </a:rPr>
                                <m:t>L</m:t>
                              </m:r>
                            </m:e>
                            <m:sub>
                              <m:r>
                                <m:rPr>
                                  <m:sty m:val="p"/>
                                </m:rPr>
                                <a:rPr lang="en-US" i="0">
                                  <a:latin typeface="Cambria Math" panose="02040503050406030204" pitchFamily="18" charset="0"/>
                                </a:rPr>
                                <m:t>r</m:t>
                              </m:r>
                            </m:sub>
                          </m:sSub>
                        </m:num>
                        <m:den>
                          <m:r>
                            <a:rPr lang="en-US" i="1">
                              <a:latin typeface="Cambria Math" panose="02040503050406030204" pitchFamily="18" charset="0"/>
                            </a:rPr>
                            <m:t>𝐿</m:t>
                          </m:r>
                          <m:r>
                            <a:rPr lang="en-US" i="0">
                              <a:latin typeface="Cambria Math" panose="02040503050406030204" pitchFamily="18" charset="0"/>
                            </a:rPr>
                            <m:t>+</m:t>
                          </m:r>
                          <m:sSub>
                            <m:sSubPr>
                              <m:ctrlPr>
                                <a:rPr lang="en-US" i="1">
                                  <a:latin typeface="Cambria Math"/>
                                </a:rPr>
                              </m:ctrlPr>
                            </m:sSubPr>
                            <m:e>
                              <m:r>
                                <a:rPr lang="en-US" i="0">
                                  <a:latin typeface="Cambria Math" panose="02040503050406030204" pitchFamily="18" charset="0"/>
                                </a:rPr>
                                <m:t>2</m:t>
                              </m:r>
                              <m:r>
                                <a:rPr lang="en-US" i="1">
                                  <a:latin typeface="Cambria Math" panose="02040503050406030204" pitchFamily="18" charset="0"/>
                                </a:rPr>
                                <m:t>𝐿</m:t>
                              </m:r>
                            </m:e>
                            <m:sub>
                              <m:r>
                                <a:rPr lang="en-US" i="1">
                                  <a:latin typeface="Cambria Math" panose="02040503050406030204" pitchFamily="18" charset="0"/>
                                </a:rPr>
                                <m:t>𝑠</m:t>
                              </m:r>
                            </m:sub>
                          </m:sSub>
                        </m:den>
                      </m:f>
                      <m:sSub>
                        <m:sSubPr>
                          <m:ctrlPr>
                            <a:rPr lang="en-US" i="1">
                              <a:latin typeface="Cambria Math"/>
                            </a:rPr>
                          </m:ctrlPr>
                        </m:sSubPr>
                        <m:e>
                          <m:r>
                            <a:rPr lang="en-US" i="1">
                              <a:latin typeface="Cambria Math" panose="02040503050406030204" pitchFamily="18" charset="0"/>
                            </a:rPr>
                            <m:t>𝑗</m:t>
                          </m:r>
                        </m:e>
                        <m:sub>
                          <m:r>
                            <a:rPr lang="en-US" i="1">
                              <a:latin typeface="Cambria Math" panose="02040503050406030204" pitchFamily="18" charset="0"/>
                            </a:rPr>
                            <m:t>𝑐𝑟𝑖𝑡𝑖𝑐𝑎𝑙</m:t>
                          </m:r>
                        </m:sub>
                      </m:sSub>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3576192" y="5272304"/>
                <a:ext cx="4341252" cy="657681"/>
              </a:xfrm>
              <a:prstGeom prst="rect">
                <a:avLst/>
              </a:prstGeom>
              <a:blipFill rotWithShape="0">
                <a:blip r:embed="rId6"/>
                <a:stretch>
                  <a:fillRect/>
                </a:stretch>
              </a:blipFill>
            </p:spPr>
            <p:txBody>
              <a:bodyPr/>
              <a:lstStyle/>
              <a:p>
                <a:r>
                  <a:rPr lang="en-US">
                    <a:noFill/>
                  </a:rPr>
                  <a:t> </a:t>
                </a:r>
              </a:p>
            </p:txBody>
          </p:sp>
        </mc:Fallback>
      </mc:AlternateContent>
      <p:sp>
        <p:nvSpPr>
          <p:cNvPr id="12" name="Rectangle 11"/>
          <p:cNvSpPr/>
          <p:nvPr/>
        </p:nvSpPr>
        <p:spPr>
          <a:xfrm>
            <a:off x="792180" y="4239928"/>
            <a:ext cx="6677169" cy="707886"/>
          </a:xfrm>
          <a:prstGeom prst="rect">
            <a:avLst/>
          </a:prstGeom>
        </p:spPr>
        <p:txBody>
          <a:bodyPr wrap="square">
            <a:spAutoFit/>
          </a:bodyPr>
          <a:lstStyle/>
          <a:p>
            <a:r>
              <a:rPr lang="en-US" sz="2000" dirty="0" smtClean="0">
                <a:latin typeface="Times New Roman" panose="02020603050405020304" pitchFamily="18" charset="0"/>
                <a:ea typeface="Times New Roman" panose="02020603050405020304" pitchFamily="18" charset="0"/>
              </a:rPr>
              <a:t>The </a:t>
            </a:r>
            <a:r>
              <a:rPr lang="en-US" sz="2000" dirty="0">
                <a:latin typeface="Times New Roman" panose="02020603050405020304" pitchFamily="18" charset="0"/>
                <a:ea typeface="Times New Roman" panose="02020603050405020304" pitchFamily="18" charset="0"/>
              </a:rPr>
              <a:t>critical current density for interconnect void nucleation in  a wire connected to a passive reservoir and a sink is</a:t>
            </a:r>
            <a:endParaRPr lang="en-US" sz="2000" dirty="0"/>
          </a:p>
        </p:txBody>
      </p:sp>
      <p:sp>
        <p:nvSpPr>
          <p:cNvPr id="13" name="TextBox 12"/>
          <p:cNvSpPr txBox="1"/>
          <p:nvPr/>
        </p:nvSpPr>
        <p:spPr>
          <a:xfrm>
            <a:off x="2281473" y="1406120"/>
            <a:ext cx="7462450" cy="400110"/>
          </a:xfrm>
          <a:prstGeom prst="rect">
            <a:avLst/>
          </a:prstGeom>
          <a:noFill/>
        </p:spPr>
        <p:txBody>
          <a:bodyPr wrap="square" rtlCol="0">
            <a:spAutoFit/>
          </a:bodyPr>
          <a:lstStyle/>
          <a:p>
            <a:pPr marL="0" lvl="2"/>
            <a:r>
              <a:rPr lang="en-US" sz="2000" b="1" dirty="0" smtClean="0">
                <a:solidFill>
                  <a:srgbClr val="FFFF00"/>
                </a:solidFill>
              </a:rPr>
              <a:t>Proposed Compact Model Holds True For Passive Elements</a:t>
            </a:r>
            <a:endParaRPr lang="en-US" sz="2000" b="1" dirty="0">
              <a:solidFill>
                <a:srgbClr val="FFFF00"/>
              </a:solidFill>
            </a:endParaRPr>
          </a:p>
        </p:txBody>
      </p:sp>
    </p:spTree>
    <p:extLst>
      <p:ext uri="{BB962C8B-B14F-4D97-AF65-F5344CB8AC3E}">
        <p14:creationId xmlns:p14="http://schemas.microsoft.com/office/powerpoint/2010/main" val="12491239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sz="3000" b="1" dirty="0"/>
              <a:t>Material Effects on </a:t>
            </a:r>
            <a:r>
              <a:rPr lang="en-US" sz="3000" b="1" dirty="0" smtClean="0"/>
              <a:t>Lifetime</a:t>
            </a:r>
            <a:br>
              <a:rPr lang="en-US" sz="3000" b="1" dirty="0" smtClean="0"/>
            </a:br>
            <a:r>
              <a:rPr lang="en-US" sz="2000" b="1" dirty="0" smtClean="0"/>
              <a:t>CAD Model: new </a:t>
            </a:r>
            <a:r>
              <a:rPr lang="en-US" sz="2000" b="1" dirty="0"/>
              <a:t>Mortality </a:t>
            </a:r>
            <a:r>
              <a:rPr lang="en-US" sz="2000" b="1" dirty="0" smtClean="0"/>
              <a:t>Criterion</a:t>
            </a:r>
            <a:endParaRPr lang="en-US" sz="3200"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23</a:t>
            </a:fld>
            <a:endParaRPr lang="en-US"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947700" y="1408113"/>
            <a:ext cx="4565861" cy="3612212"/>
          </a:xfrm>
          <a:prstGeom prst="rect">
            <a:avLst/>
          </a:prstGeom>
          <a:noFill/>
          <a:ln>
            <a:noFill/>
          </a:ln>
        </p:spPr>
      </p:pic>
      <p:pic>
        <p:nvPicPr>
          <p:cNvPr id="7" name="Picture 6"/>
          <p:cNvPicPr/>
          <p:nvPr/>
        </p:nvPicPr>
        <p:blipFill>
          <a:blip r:embed="rId4"/>
          <a:stretch>
            <a:fillRect/>
          </a:stretch>
        </p:blipFill>
        <p:spPr>
          <a:xfrm>
            <a:off x="5876380" y="40869"/>
            <a:ext cx="4505308" cy="3378469"/>
          </a:xfrm>
          <a:prstGeom prst="rect">
            <a:avLst/>
          </a:prstGeom>
        </p:spPr>
      </p:pic>
      <p:pic>
        <p:nvPicPr>
          <p:cNvPr id="8" name="Picture 7"/>
          <p:cNvPicPr/>
          <p:nvPr/>
        </p:nvPicPr>
        <p:blipFill>
          <a:blip r:embed="rId5"/>
          <a:stretch>
            <a:fillRect/>
          </a:stretch>
        </p:blipFill>
        <p:spPr>
          <a:xfrm>
            <a:off x="5876380" y="3478048"/>
            <a:ext cx="4505308" cy="3376915"/>
          </a:xfrm>
          <a:prstGeom prst="rect">
            <a:avLst/>
          </a:prstGeom>
        </p:spPr>
      </p:pic>
      <p:sp>
        <p:nvSpPr>
          <p:cNvPr id="9" name="TextBox 8"/>
          <p:cNvSpPr txBox="1"/>
          <p:nvPr/>
        </p:nvSpPr>
        <p:spPr>
          <a:xfrm>
            <a:off x="10352540" y="2276968"/>
            <a:ext cx="1955740" cy="2554545"/>
          </a:xfrm>
          <a:prstGeom prst="rect">
            <a:avLst/>
          </a:prstGeom>
          <a:noFill/>
        </p:spPr>
        <p:txBody>
          <a:bodyPr wrap="square" rtlCol="0">
            <a:spAutoFit/>
          </a:bodyPr>
          <a:lstStyle/>
          <a:p>
            <a:pPr marL="0" lvl="2"/>
            <a:r>
              <a:rPr lang="en-US" sz="2000" dirty="0">
                <a:solidFill>
                  <a:srgbClr val="FFFF00"/>
                </a:solidFill>
              </a:rPr>
              <a:t>Steady state analysis does not capture temporal effects of microstructure and material properties</a:t>
            </a:r>
            <a:endParaRPr lang="en-US" sz="2000" b="1" dirty="0">
              <a:solidFill>
                <a:srgbClr val="FFFF00"/>
              </a:solidFill>
            </a:endParaRPr>
          </a:p>
        </p:txBody>
      </p:sp>
      <p:cxnSp>
        <p:nvCxnSpPr>
          <p:cNvPr id="11" name="Straight Connector 10"/>
          <p:cNvCxnSpPr/>
          <p:nvPr/>
        </p:nvCxnSpPr>
        <p:spPr>
          <a:xfrm>
            <a:off x="8534400" y="4327042"/>
            <a:ext cx="0" cy="135908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0772" y="4327042"/>
            <a:ext cx="0" cy="135908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084459" y="4206766"/>
            <a:ext cx="49398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07069" y="3519242"/>
            <a:ext cx="1705916" cy="646331"/>
          </a:xfrm>
          <a:prstGeom prst="rect">
            <a:avLst/>
          </a:prstGeom>
          <a:noFill/>
        </p:spPr>
        <p:txBody>
          <a:bodyPr wrap="none" rtlCol="0">
            <a:spAutoFit/>
          </a:bodyPr>
          <a:lstStyle/>
          <a:p>
            <a:pPr algn="ctr"/>
            <a:r>
              <a:rPr lang="en-US" dirty="0">
                <a:solidFill>
                  <a:schemeClr val="bg1"/>
                </a:solidFill>
              </a:rPr>
              <a:t>low diffusivity </a:t>
            </a:r>
            <a:endParaRPr lang="en-US" dirty="0" smtClean="0">
              <a:solidFill>
                <a:schemeClr val="bg1"/>
              </a:solidFill>
            </a:endParaRPr>
          </a:p>
          <a:p>
            <a:pPr algn="ctr"/>
            <a:r>
              <a:rPr lang="en-US" dirty="0" smtClean="0">
                <a:solidFill>
                  <a:schemeClr val="bg1"/>
                </a:solidFill>
              </a:rPr>
              <a:t>region </a:t>
            </a:r>
            <a:endParaRPr lang="en-US" baseline="-25000" dirty="0">
              <a:solidFill>
                <a:schemeClr val="bg1"/>
              </a:solidFill>
            </a:endParaRPr>
          </a:p>
        </p:txBody>
      </p:sp>
      <mc:AlternateContent xmlns:mc="http://schemas.openxmlformats.org/markup-compatibility/2006" xmlns:a14="http://schemas.microsoft.com/office/drawing/2010/main">
        <mc:Choice Requires="a14">
          <p:sp>
            <p:nvSpPr>
              <p:cNvPr id="17" name="Rectangle 16"/>
              <p:cNvSpPr/>
              <p:nvPr/>
            </p:nvSpPr>
            <p:spPr>
              <a:xfrm>
                <a:off x="1061914" y="5488121"/>
                <a:ext cx="4286558" cy="7998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supHide m:val="on"/>
                          <m:ctrlPr>
                            <a:rPr lang="en-US" b="1" i="1" smtClean="0">
                              <a:solidFill>
                                <a:srgbClr val="FF0000"/>
                              </a:solidFill>
                              <a:latin typeface="Cambria Math"/>
                            </a:rPr>
                          </m:ctrlPr>
                        </m:naryPr>
                        <m:sub>
                          <m:r>
                            <a:rPr lang="en-US" b="1" i="1">
                              <a:solidFill>
                                <a:srgbClr val="FF0000"/>
                              </a:solidFill>
                              <a:latin typeface="Cambria Math" panose="02040503050406030204" pitchFamily="18" charset="0"/>
                            </a:rPr>
                            <m:t>𝒔𝒆𝒈𝒎𝒆𝒏𝒕𝒔</m:t>
                          </m:r>
                          <m:r>
                            <a:rPr lang="en-US" b="1" i="0">
                              <a:solidFill>
                                <a:srgbClr val="FF0000"/>
                              </a:solidFill>
                              <a:latin typeface="Cambria Math" panose="02040503050406030204" pitchFamily="18" charset="0"/>
                            </a:rPr>
                            <m:t> </m:t>
                          </m:r>
                          <m:r>
                            <a:rPr lang="en-US" b="1" i="1">
                              <a:solidFill>
                                <a:srgbClr val="FF0000"/>
                              </a:solidFill>
                              <a:latin typeface="Cambria Math" panose="02040503050406030204" pitchFamily="18" charset="0"/>
                            </a:rPr>
                            <m:t>𝒌</m:t>
                          </m:r>
                        </m:sub>
                        <m:sup/>
                        <m:e>
                          <m:f>
                            <m:fPr>
                              <m:ctrlPr>
                                <a:rPr lang="en-US" b="1" i="1">
                                  <a:solidFill>
                                    <a:srgbClr val="FF0000"/>
                                  </a:solidFill>
                                  <a:latin typeface="Cambria Math"/>
                                </a:rPr>
                              </m:ctrlPr>
                            </m:fPr>
                            <m:num>
                              <m:sSub>
                                <m:sSubPr>
                                  <m:ctrlPr>
                                    <a:rPr lang="en-US" b="1" i="1">
                                      <a:solidFill>
                                        <a:srgbClr val="FF0000"/>
                                      </a:solidFill>
                                      <a:latin typeface="Cambria Math"/>
                                    </a:rPr>
                                  </m:ctrlPr>
                                </m:sSubPr>
                                <m:e>
                                  <m:r>
                                    <a:rPr lang="en-US" b="1" i="1">
                                      <a:solidFill>
                                        <a:srgbClr val="FF0000"/>
                                      </a:solidFill>
                                      <a:latin typeface="Cambria Math" panose="02040503050406030204" pitchFamily="18" charset="0"/>
                                    </a:rPr>
                                    <m:t>𝝈</m:t>
                                  </m:r>
                                </m:e>
                                <m:sub>
                                  <m:r>
                                    <a:rPr lang="en-US" b="1" i="1">
                                      <a:solidFill>
                                        <a:srgbClr val="FF0000"/>
                                      </a:solidFill>
                                      <a:latin typeface="Cambria Math" panose="02040503050406030204" pitchFamily="18" charset="0"/>
                                    </a:rPr>
                                    <m:t>𝒌</m:t>
                                  </m:r>
                                  <m:r>
                                    <a:rPr lang="en-US" b="1" i="0">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𝒂𝒏𝒐𝒅𝒆</m:t>
                                  </m:r>
                                </m:sub>
                              </m:sSub>
                              <m:r>
                                <a:rPr lang="en-US" b="1" i="0">
                                  <a:solidFill>
                                    <a:srgbClr val="FF0000"/>
                                  </a:solidFill>
                                  <a:latin typeface="Cambria Math" panose="02040503050406030204" pitchFamily="18" charset="0"/>
                                </a:rPr>
                                <m:t>+</m:t>
                              </m:r>
                              <m:sSub>
                                <m:sSubPr>
                                  <m:ctrlPr>
                                    <a:rPr lang="en-US" b="1" i="1">
                                      <a:solidFill>
                                        <a:srgbClr val="FF0000"/>
                                      </a:solidFill>
                                      <a:latin typeface="Cambria Math"/>
                                    </a:rPr>
                                  </m:ctrlPr>
                                </m:sSubPr>
                                <m:e>
                                  <m:r>
                                    <a:rPr lang="en-US" b="1" i="1">
                                      <a:solidFill>
                                        <a:srgbClr val="FF0000"/>
                                      </a:solidFill>
                                      <a:latin typeface="Cambria Math" panose="02040503050406030204" pitchFamily="18" charset="0"/>
                                    </a:rPr>
                                    <m:t>𝝈</m:t>
                                  </m:r>
                                </m:e>
                                <m:sub>
                                  <m:r>
                                    <a:rPr lang="en-US" b="1" i="1">
                                      <a:solidFill>
                                        <a:srgbClr val="FF0000"/>
                                      </a:solidFill>
                                      <a:latin typeface="Cambria Math" panose="02040503050406030204" pitchFamily="18" charset="0"/>
                                    </a:rPr>
                                    <m:t>𝒌</m:t>
                                  </m:r>
                                  <m:r>
                                    <a:rPr lang="en-US" b="1" i="0">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𝒄𝒂𝒕𝒉𝒐𝒅𝒆</m:t>
                                  </m:r>
                                </m:sub>
                              </m:sSub>
                            </m:num>
                            <m:den>
                              <m:r>
                                <a:rPr lang="en-US" b="1" i="0">
                                  <a:solidFill>
                                    <a:srgbClr val="FF0000"/>
                                  </a:solidFill>
                                  <a:latin typeface="Cambria Math" panose="02040503050406030204" pitchFamily="18" charset="0"/>
                                </a:rPr>
                                <m:t>𝟐</m:t>
                              </m:r>
                              <m:sSub>
                                <m:sSubPr>
                                  <m:ctrlPr>
                                    <a:rPr lang="en-US" b="1" i="1" smtClean="0">
                                      <a:solidFill>
                                        <a:srgbClr val="FF0000"/>
                                      </a:solidFill>
                                      <a:latin typeface="Cambria Math"/>
                                    </a:rPr>
                                  </m:ctrlPr>
                                </m:sSubPr>
                                <m:e>
                                  <m:r>
                                    <a:rPr lang="en-US" b="1" i="1">
                                      <a:solidFill>
                                        <a:srgbClr val="FF0000"/>
                                      </a:solidFill>
                                      <a:latin typeface="Cambria Math" panose="02040503050406030204" pitchFamily="18" charset="0"/>
                                    </a:rPr>
                                    <m:t>𝑩</m:t>
                                  </m:r>
                                </m:e>
                                <m:sub>
                                  <m:r>
                                    <a:rPr lang="en-US" b="1" i="1">
                                      <a:solidFill>
                                        <a:srgbClr val="FF0000"/>
                                      </a:solidFill>
                                      <a:latin typeface="Cambria Math" panose="02040503050406030204" pitchFamily="18" charset="0"/>
                                    </a:rPr>
                                    <m:t>𝒌</m:t>
                                  </m:r>
                                </m:sub>
                              </m:sSub>
                            </m:den>
                          </m:f>
                        </m:e>
                      </m:nary>
                      <m:sSub>
                        <m:sSubPr>
                          <m:ctrlPr>
                            <a:rPr lang="en-US" b="1" i="1">
                              <a:solidFill>
                                <a:srgbClr val="FF0000"/>
                              </a:solidFill>
                              <a:latin typeface="Cambria Math"/>
                            </a:rPr>
                          </m:ctrlPr>
                        </m:sSubPr>
                        <m:e>
                          <m:r>
                            <a:rPr lang="en-US" b="1" i="1">
                              <a:solidFill>
                                <a:srgbClr val="FF0000"/>
                              </a:solidFill>
                              <a:latin typeface="Cambria Math" panose="02040503050406030204" pitchFamily="18" charset="0"/>
                            </a:rPr>
                            <m:t>𝑽</m:t>
                          </m:r>
                        </m:e>
                        <m:sub>
                          <m:r>
                            <a:rPr lang="en-US" b="1" i="1">
                              <a:solidFill>
                                <a:srgbClr val="FF0000"/>
                              </a:solidFill>
                              <a:latin typeface="Cambria Math" panose="02040503050406030204" pitchFamily="18" charset="0"/>
                            </a:rPr>
                            <m:t>𝒌</m:t>
                          </m:r>
                        </m:sub>
                      </m:sSub>
                      <m:r>
                        <a:rPr lang="en-US" b="1" i="0">
                          <a:solidFill>
                            <a:srgbClr val="FF0000"/>
                          </a:solidFill>
                          <a:latin typeface="Cambria Math" panose="02040503050406030204" pitchFamily="18" charset="0"/>
                        </a:rPr>
                        <m:t>=</m:t>
                      </m:r>
                      <m:r>
                        <a:rPr lang="en-US" b="1" i="0">
                          <a:solidFill>
                            <a:srgbClr val="FF0000"/>
                          </a:solidFill>
                          <a:latin typeface="Cambria Math" panose="02040503050406030204" pitchFamily="18" charset="0"/>
                        </a:rPr>
                        <m:t>𝟎</m:t>
                      </m:r>
                      <m:r>
                        <a:rPr lang="en-US" b="0" i="1" smtClean="0">
                          <a:solidFill>
                            <a:srgbClr val="FF0000"/>
                          </a:solidFill>
                          <a:latin typeface="Cambria Math" panose="02040503050406030204" pitchFamily="18" charset="0"/>
                        </a:rPr>
                        <m:t>  </m:t>
                      </m:r>
                    </m:oMath>
                  </m:oMathPara>
                </a14:m>
                <a:endParaRPr lang="en-US" dirty="0">
                  <a:solidFill>
                    <a:srgbClr val="FF0000"/>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1061914" y="5488121"/>
                <a:ext cx="4286558" cy="799834"/>
              </a:xfrm>
              <a:prstGeom prst="rect">
                <a:avLst/>
              </a:prstGeom>
              <a:blipFill rotWithShape="1">
                <a:blip r:embed="rId6"/>
                <a:stretch>
                  <a:fillRect/>
                </a:stretch>
              </a:blipFill>
            </p:spPr>
            <p:txBody>
              <a:bodyPr/>
              <a:lstStyle/>
              <a:p>
                <a:r>
                  <a:rPr lang="en-US">
                    <a:noFill/>
                  </a:rPr>
                  <a:t> </a:t>
                </a:r>
              </a:p>
            </p:txBody>
          </p:sp>
        </mc:Fallback>
      </mc:AlternateContent>
      <p:sp>
        <p:nvSpPr>
          <p:cNvPr id="18" name="TextBox 17"/>
          <p:cNvSpPr txBox="1"/>
          <p:nvPr/>
        </p:nvSpPr>
        <p:spPr>
          <a:xfrm>
            <a:off x="8129034" y="5856487"/>
            <a:ext cx="461986" cy="369332"/>
          </a:xfrm>
          <a:prstGeom prst="rect">
            <a:avLst/>
          </a:prstGeom>
          <a:noFill/>
        </p:spPr>
        <p:txBody>
          <a:bodyPr wrap="none" rtlCol="0">
            <a:spAutoFit/>
          </a:bodyPr>
          <a:lstStyle/>
          <a:p>
            <a:r>
              <a:rPr lang="en-US" b="1" dirty="0" err="1" smtClean="0">
                <a:solidFill>
                  <a:srgbClr val="FF0000"/>
                </a:solidFill>
              </a:rPr>
              <a:t>B</a:t>
            </a:r>
            <a:r>
              <a:rPr lang="en-US" b="1" baseline="-25000" dirty="0" err="1" smtClean="0">
                <a:solidFill>
                  <a:srgbClr val="FF0000"/>
                </a:solidFill>
              </a:rPr>
              <a:t>m</a:t>
            </a:r>
            <a:endParaRPr lang="en-US" b="1" baseline="-25000" dirty="0">
              <a:solidFill>
                <a:srgbClr val="FF0000"/>
              </a:solidFill>
            </a:endParaRPr>
          </a:p>
        </p:txBody>
      </p:sp>
      <p:sp>
        <p:nvSpPr>
          <p:cNvPr id="19" name="TextBox 18"/>
          <p:cNvSpPr txBox="1"/>
          <p:nvPr/>
        </p:nvSpPr>
        <p:spPr>
          <a:xfrm>
            <a:off x="6669826" y="5180344"/>
            <a:ext cx="1154483" cy="307777"/>
          </a:xfrm>
          <a:prstGeom prst="rect">
            <a:avLst/>
          </a:prstGeom>
          <a:noFill/>
        </p:spPr>
        <p:txBody>
          <a:bodyPr wrap="none" rtlCol="0">
            <a:spAutoFit/>
          </a:bodyPr>
          <a:lstStyle/>
          <a:p>
            <a:r>
              <a:rPr lang="en-US" sz="1400" b="1" dirty="0" smtClean="0">
                <a:solidFill>
                  <a:schemeClr val="bg1"/>
                </a:solidFill>
              </a:rPr>
              <a:t>B</a:t>
            </a:r>
            <a:r>
              <a:rPr lang="en-US" sz="1400" b="1" baseline="-25000" dirty="0" smtClean="0">
                <a:solidFill>
                  <a:schemeClr val="bg1"/>
                </a:solidFill>
              </a:rPr>
              <a:t>1</a:t>
            </a:r>
            <a:r>
              <a:rPr lang="en-US" sz="1400" b="1" dirty="0" smtClean="0">
                <a:solidFill>
                  <a:schemeClr val="bg1"/>
                </a:solidFill>
              </a:rPr>
              <a:t>~140Gpa</a:t>
            </a:r>
            <a:endParaRPr lang="en-US" sz="1400" b="1" baseline="-25000" dirty="0">
              <a:solidFill>
                <a:schemeClr val="bg1"/>
              </a:solidFill>
            </a:endParaRPr>
          </a:p>
        </p:txBody>
      </p:sp>
      <p:cxnSp>
        <p:nvCxnSpPr>
          <p:cNvPr id="21" name="Straight Arrow Connector 20"/>
          <p:cNvCxnSpPr/>
          <p:nvPr/>
        </p:nvCxnSpPr>
        <p:spPr>
          <a:xfrm>
            <a:off x="6442844" y="5418083"/>
            <a:ext cx="163435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8571126" y="5418083"/>
            <a:ext cx="163435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910277" y="5180344"/>
            <a:ext cx="1154483" cy="307777"/>
          </a:xfrm>
          <a:prstGeom prst="rect">
            <a:avLst/>
          </a:prstGeom>
          <a:noFill/>
        </p:spPr>
        <p:txBody>
          <a:bodyPr wrap="none" rtlCol="0">
            <a:spAutoFit/>
          </a:bodyPr>
          <a:lstStyle/>
          <a:p>
            <a:r>
              <a:rPr lang="en-US" sz="1400" b="1" dirty="0" smtClean="0">
                <a:solidFill>
                  <a:schemeClr val="bg1"/>
                </a:solidFill>
              </a:rPr>
              <a:t>B</a:t>
            </a:r>
            <a:r>
              <a:rPr lang="en-US" sz="1400" b="1" baseline="-25000" dirty="0" smtClean="0">
                <a:solidFill>
                  <a:schemeClr val="bg1"/>
                </a:solidFill>
              </a:rPr>
              <a:t>1</a:t>
            </a:r>
            <a:r>
              <a:rPr lang="en-US" sz="1400" b="1" dirty="0" smtClean="0">
                <a:solidFill>
                  <a:schemeClr val="bg1"/>
                </a:solidFill>
              </a:rPr>
              <a:t>~140Gpa</a:t>
            </a:r>
            <a:endParaRPr lang="en-US" sz="1400" b="1" baseline="-25000" dirty="0">
              <a:solidFill>
                <a:schemeClr val="bg1"/>
              </a:solidFill>
            </a:endParaRPr>
          </a:p>
        </p:txBody>
      </p:sp>
    </p:spTree>
    <p:extLst>
      <p:ext uri="{BB962C8B-B14F-4D97-AF65-F5344CB8AC3E}">
        <p14:creationId xmlns:p14="http://schemas.microsoft.com/office/powerpoint/2010/main" val="696130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z="3000" b="1" dirty="0" smtClean="0">
                <a:solidFill>
                  <a:srgbClr val="EBEBEB"/>
                </a:solidFill>
              </a:rPr>
              <a:t>Applications Explored</a:t>
            </a:r>
            <a:r>
              <a:rPr lang="en-US" sz="3000" b="1" dirty="0">
                <a:solidFill>
                  <a:srgbClr val="EBEBEB"/>
                </a:solidFill>
              </a:rPr>
              <a:t/>
            </a:r>
            <a:br>
              <a:rPr lang="en-US" sz="3000" b="1" dirty="0">
                <a:solidFill>
                  <a:srgbClr val="EBEBEB"/>
                </a:solidFill>
              </a:rPr>
            </a:br>
            <a:r>
              <a:rPr lang="en-US" sz="2000" b="1" dirty="0">
                <a:solidFill>
                  <a:srgbClr val="EBEBEB"/>
                </a:solidFill>
              </a:rPr>
              <a:t>New Mortality </a:t>
            </a:r>
            <a:r>
              <a:rPr lang="en-US" sz="2000" b="1" dirty="0" smtClean="0">
                <a:solidFill>
                  <a:srgbClr val="EBEBEB"/>
                </a:solidFill>
              </a:rPr>
              <a:t>Criterion</a:t>
            </a:r>
            <a:endParaRPr lang="en-US" sz="3200" dirty="0"/>
          </a:p>
        </p:txBody>
      </p:sp>
      <p:sp>
        <p:nvSpPr>
          <p:cNvPr id="7" name="Content Placeholder 2"/>
          <p:cNvSpPr>
            <a:spLocks noGrp="1"/>
          </p:cNvSpPr>
          <p:nvPr>
            <p:ph idx="1"/>
          </p:nvPr>
        </p:nvSpPr>
        <p:spPr>
          <a:xfrm>
            <a:off x="344406" y="1499616"/>
            <a:ext cx="9705448" cy="4748783"/>
          </a:xfrm>
        </p:spPr>
        <p:txBody>
          <a:bodyPr>
            <a:normAutofit/>
          </a:bodyPr>
          <a:lstStyle/>
          <a:p>
            <a:pPr lvl="1"/>
            <a:r>
              <a:rPr lang="en-US" dirty="0" smtClean="0"/>
              <a:t>EM-resilient Design Guideline:</a:t>
            </a:r>
          </a:p>
          <a:p>
            <a:pPr lvl="2"/>
            <a:r>
              <a:rPr lang="en-US" dirty="0" smtClean="0"/>
              <a:t>Partial widening</a:t>
            </a:r>
          </a:p>
          <a:p>
            <a:pPr lvl="3"/>
            <a:r>
              <a:rPr lang="en-US" dirty="0" smtClean="0"/>
              <a:t>Decreasing width –if helps! </a:t>
            </a:r>
          </a:p>
          <a:p>
            <a:pPr lvl="2"/>
            <a:r>
              <a:rPr lang="en-US" dirty="0" smtClean="0"/>
              <a:t>Round L shape connection(avoid current crowding)</a:t>
            </a:r>
          </a:p>
          <a:p>
            <a:pPr lvl="2"/>
            <a:r>
              <a:rPr lang="en-US" dirty="0" smtClean="0"/>
              <a:t>Passive </a:t>
            </a:r>
            <a:r>
              <a:rPr lang="en-US" dirty="0" err="1" smtClean="0"/>
              <a:t>Extention</a:t>
            </a:r>
            <a:endParaRPr lang="en-US" dirty="0" smtClean="0"/>
          </a:p>
          <a:p>
            <a:pPr lvl="2"/>
            <a:r>
              <a:rPr lang="en-US" dirty="0" smtClean="0"/>
              <a:t>EM-tolerant configuration</a:t>
            </a:r>
          </a:p>
          <a:p>
            <a:pPr lvl="2"/>
            <a:r>
              <a:rPr lang="en-US" dirty="0" smtClean="0"/>
              <a:t>Routing through alternative paths and layers!</a:t>
            </a:r>
          </a:p>
          <a:p>
            <a:pPr lvl="2"/>
            <a:r>
              <a:rPr lang="en-US" dirty="0"/>
              <a:t>Multiple </a:t>
            </a:r>
            <a:r>
              <a:rPr lang="en-US" dirty="0" err="1" smtClean="0"/>
              <a:t>vias</a:t>
            </a:r>
            <a:r>
              <a:rPr lang="en-US" dirty="0" smtClean="0"/>
              <a:t>, Dummy </a:t>
            </a:r>
            <a:r>
              <a:rPr lang="en-US" dirty="0" err="1" smtClean="0"/>
              <a:t>Vias</a:t>
            </a:r>
            <a:endParaRPr lang="en-US" dirty="0" smtClean="0"/>
          </a:p>
          <a:p>
            <a:pPr lvl="2"/>
            <a:endParaRPr lang="en-US" dirty="0" smtClean="0"/>
          </a:p>
          <a:p>
            <a:pPr lvl="2"/>
            <a:endParaRPr lang="en-US" dirty="0" smtClean="0"/>
          </a:p>
          <a:p>
            <a:pPr lvl="2"/>
            <a:endParaRPr lang="en-US" dirty="0" smtClean="0"/>
          </a:p>
          <a:p>
            <a:pPr lvl="2"/>
            <a:endParaRPr lang="en-US" dirty="0"/>
          </a:p>
          <a:p>
            <a:pPr lvl="2"/>
            <a:endParaRPr lang="en-US" dirty="0" smtClean="0"/>
          </a:p>
          <a:p>
            <a:pPr lvl="2"/>
            <a:endParaRPr lang="en-US" dirty="0"/>
          </a:p>
          <a:p>
            <a:pPr lvl="2"/>
            <a:endParaRPr lang="en-US" dirty="0" smtClean="0"/>
          </a:p>
          <a:p>
            <a:pPr lvl="2"/>
            <a:endParaRPr lang="en-US" dirty="0"/>
          </a:p>
          <a:p>
            <a:pPr lvl="2"/>
            <a:endParaRPr lang="en-US" dirty="0" smtClean="0"/>
          </a:p>
          <a:p>
            <a:pPr lvl="2"/>
            <a:endParaRPr lang="en-US" dirty="0" smtClean="0"/>
          </a:p>
          <a:p>
            <a:pPr lvl="2"/>
            <a:endParaRPr lang="en-US" dirty="0" smtClean="0"/>
          </a:p>
          <a:p>
            <a:pPr lvl="1"/>
            <a:endParaRPr lang="en-US" dirty="0" smtClean="0"/>
          </a:p>
          <a:p>
            <a:pPr lvl="2"/>
            <a:endParaRPr lang="en-US" dirty="0" smtClean="0"/>
          </a:p>
        </p:txBody>
      </p:sp>
      <p:sp>
        <p:nvSpPr>
          <p:cNvPr id="4" name="Slide Number Placeholder 3"/>
          <p:cNvSpPr>
            <a:spLocks noGrp="1"/>
          </p:cNvSpPr>
          <p:nvPr>
            <p:ph type="sldNum" sz="quarter" idx="12"/>
          </p:nvPr>
        </p:nvSpPr>
        <p:spPr/>
        <p:txBody>
          <a:bodyPr/>
          <a:lstStyle/>
          <a:p>
            <a:fld id="{D57F1E4F-1CFF-5643-939E-02111984F565}" type="slidenum">
              <a:rPr lang="en-US" smtClean="0"/>
              <a:pPr/>
              <a:t>24</a:t>
            </a:fld>
            <a:endParaRPr lang="en-US" dirty="0"/>
          </a:p>
        </p:txBody>
      </p:sp>
      <p:pic>
        <p:nvPicPr>
          <p:cNvPr id="2" name="Picture 1"/>
          <p:cNvPicPr>
            <a:picLocks noChangeAspect="1"/>
          </p:cNvPicPr>
          <p:nvPr/>
        </p:nvPicPr>
        <p:blipFill>
          <a:blip r:embed="rId3"/>
          <a:stretch>
            <a:fillRect/>
          </a:stretch>
        </p:blipFill>
        <p:spPr>
          <a:xfrm>
            <a:off x="8195674" y="614901"/>
            <a:ext cx="3735791" cy="2439352"/>
          </a:xfrm>
          <a:prstGeom prst="rect">
            <a:avLst/>
          </a:prstGeom>
        </p:spPr>
      </p:pic>
      <p:pic>
        <p:nvPicPr>
          <p:cNvPr id="12" name="Picture 11"/>
          <p:cNvPicPr/>
          <p:nvPr/>
        </p:nvPicPr>
        <p:blipFill>
          <a:blip r:embed="rId4">
            <a:extLst>
              <a:ext uri="{28A0092B-C50C-407E-A947-70E740481C1C}">
                <a14:useLocalDpi xmlns:a14="http://schemas.microsoft.com/office/drawing/2010/main" val="0"/>
              </a:ext>
            </a:extLst>
          </a:blip>
          <a:srcRect/>
          <a:stretch>
            <a:fillRect/>
          </a:stretch>
        </p:blipFill>
        <p:spPr bwMode="auto">
          <a:xfrm>
            <a:off x="3691621" y="4637304"/>
            <a:ext cx="2724415" cy="2155380"/>
          </a:xfrm>
          <a:prstGeom prst="rect">
            <a:avLst/>
          </a:prstGeom>
          <a:noFill/>
          <a:ln>
            <a:noFill/>
          </a:ln>
        </p:spPr>
      </p:pic>
      <p:pic>
        <p:nvPicPr>
          <p:cNvPr id="13" name="Picture 12"/>
          <p:cNvPicPr>
            <a:picLocks noChangeAspect="1"/>
          </p:cNvPicPr>
          <p:nvPr/>
        </p:nvPicPr>
        <p:blipFill>
          <a:blip r:embed="rId5"/>
          <a:stretch>
            <a:fillRect/>
          </a:stretch>
        </p:blipFill>
        <p:spPr>
          <a:xfrm>
            <a:off x="5811781" y="614901"/>
            <a:ext cx="2219325" cy="1943100"/>
          </a:xfrm>
          <a:prstGeom prst="rect">
            <a:avLst/>
          </a:prstGeom>
        </p:spPr>
      </p:pic>
      <p:pic>
        <p:nvPicPr>
          <p:cNvPr id="8" name="Picture 7"/>
          <p:cNvPicPr/>
          <p:nvPr/>
        </p:nvPicPr>
        <p:blipFill>
          <a:blip r:embed="rId6">
            <a:extLst>
              <a:ext uri="{28A0092B-C50C-407E-A947-70E740481C1C}">
                <a14:useLocalDpi xmlns:a14="http://schemas.microsoft.com/office/drawing/2010/main" val="0"/>
              </a:ext>
            </a:extLst>
          </a:blip>
          <a:srcRect/>
          <a:stretch>
            <a:fillRect/>
          </a:stretch>
        </p:blipFill>
        <p:spPr bwMode="auto">
          <a:xfrm>
            <a:off x="6527839" y="3659323"/>
            <a:ext cx="5529218" cy="3155133"/>
          </a:xfrm>
          <a:prstGeom prst="rect">
            <a:avLst/>
          </a:prstGeom>
          <a:noFill/>
          <a:ln>
            <a:noFill/>
          </a:ln>
        </p:spPr>
      </p:pic>
    </p:spTree>
    <p:extLst>
      <p:ext uri="{BB962C8B-B14F-4D97-AF65-F5344CB8AC3E}">
        <p14:creationId xmlns:p14="http://schemas.microsoft.com/office/powerpoint/2010/main" val="1823030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z="3000" b="1" dirty="0" smtClean="0"/>
              <a:t>Conclusions</a:t>
            </a:r>
            <a:r>
              <a:rPr lang="en-US" sz="3000" b="1" dirty="0"/>
              <a:t/>
            </a:r>
            <a:br>
              <a:rPr lang="en-US" sz="3000" b="1" dirty="0"/>
            </a:br>
            <a:endParaRPr lang="en-US" sz="3200" dirty="0"/>
          </a:p>
        </p:txBody>
      </p:sp>
      <p:sp>
        <p:nvSpPr>
          <p:cNvPr id="3" name="Content Placeholder 2"/>
          <p:cNvSpPr>
            <a:spLocks noGrp="1"/>
          </p:cNvSpPr>
          <p:nvPr>
            <p:ph idx="1"/>
          </p:nvPr>
        </p:nvSpPr>
        <p:spPr>
          <a:xfrm>
            <a:off x="1028883" y="1594884"/>
            <a:ext cx="9624939" cy="4876799"/>
          </a:xfrm>
        </p:spPr>
        <p:txBody>
          <a:bodyPr>
            <a:normAutofit/>
          </a:bodyPr>
          <a:lstStyle/>
          <a:p>
            <a:r>
              <a:rPr lang="en-US" b="1" dirty="0" smtClean="0"/>
              <a:t>DONEs:</a:t>
            </a:r>
          </a:p>
          <a:p>
            <a:pPr lvl="1"/>
            <a:r>
              <a:rPr lang="en-US" b="1" dirty="0" smtClean="0"/>
              <a:t>New compact model that captures</a:t>
            </a:r>
          </a:p>
          <a:p>
            <a:pPr lvl="2"/>
            <a:r>
              <a:rPr lang="en-US" dirty="0" smtClean="0"/>
              <a:t>Physical and Electrical Impact</a:t>
            </a:r>
          </a:p>
          <a:p>
            <a:pPr lvl="2"/>
            <a:r>
              <a:rPr lang="en-US" dirty="0" smtClean="0"/>
              <a:t>Explains wire segments interactions</a:t>
            </a:r>
          </a:p>
          <a:p>
            <a:r>
              <a:rPr lang="en-US" b="1" dirty="0" smtClean="0"/>
              <a:t>TODOs:</a:t>
            </a:r>
          </a:p>
          <a:p>
            <a:pPr lvl="1"/>
            <a:r>
              <a:rPr lang="en-US" b="1" dirty="0" smtClean="0"/>
              <a:t>EM-Resilient </a:t>
            </a:r>
            <a:r>
              <a:rPr lang="en-US" b="1" dirty="0"/>
              <a:t>Design </a:t>
            </a:r>
            <a:r>
              <a:rPr lang="en-US" b="1" dirty="0" smtClean="0"/>
              <a:t>Guidelines</a:t>
            </a:r>
          </a:p>
          <a:p>
            <a:pPr lvl="2"/>
            <a:r>
              <a:rPr lang="en-US" dirty="0" smtClean="0"/>
              <a:t>Can be readily developed based on the proposed model</a:t>
            </a:r>
          </a:p>
          <a:p>
            <a:pPr lvl="1"/>
            <a:endParaRPr lang="en-US" b="1"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25</a:t>
            </a:fld>
            <a:endParaRPr lang="en-US" dirty="0"/>
          </a:p>
        </p:txBody>
      </p:sp>
    </p:spTree>
    <p:extLst>
      <p:ext uri="{BB962C8B-B14F-4D97-AF65-F5344CB8AC3E}">
        <p14:creationId xmlns:p14="http://schemas.microsoft.com/office/powerpoint/2010/main" val="1870274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Trends in </a:t>
            </a:r>
            <a:r>
              <a:rPr lang="en-US" sz="3200" b="1" dirty="0" smtClean="0"/>
              <a:t>Interconnect Design </a:t>
            </a:r>
            <a:r>
              <a:rPr lang="en-US" sz="4400" b="1" dirty="0" smtClean="0"/>
              <a:t/>
            </a:r>
            <a:br>
              <a:rPr lang="en-US" sz="4400" b="1" dirty="0" smtClean="0"/>
            </a:br>
            <a:r>
              <a:rPr lang="en-US" sz="2000" b="1" dirty="0" smtClean="0"/>
              <a:t>Introduction </a:t>
            </a:r>
            <a:endParaRPr lang="en-US" b="1" dirty="0"/>
          </a:p>
        </p:txBody>
      </p:sp>
      <p:sp>
        <p:nvSpPr>
          <p:cNvPr id="3" name="Content Placeholder 2"/>
          <p:cNvSpPr>
            <a:spLocks noGrp="1"/>
          </p:cNvSpPr>
          <p:nvPr>
            <p:ph idx="1"/>
          </p:nvPr>
        </p:nvSpPr>
        <p:spPr>
          <a:xfrm>
            <a:off x="321548" y="1587640"/>
            <a:ext cx="8027795" cy="4660759"/>
          </a:xfrm>
        </p:spPr>
        <p:txBody>
          <a:bodyPr>
            <a:normAutofit fontScale="92500" lnSpcReduction="10000"/>
          </a:bodyPr>
          <a:lstStyle/>
          <a:p>
            <a:pPr marL="0" indent="0" algn="ctr">
              <a:buNone/>
            </a:pPr>
            <a:r>
              <a:rPr lang="en-US" sz="3000" b="1" dirty="0" smtClean="0">
                <a:solidFill>
                  <a:srgbClr val="FFC000"/>
                </a:solidFill>
              </a:rPr>
              <a:t>Current Status</a:t>
            </a:r>
          </a:p>
          <a:p>
            <a:pPr marL="0" indent="0" algn="ctr">
              <a:buNone/>
            </a:pPr>
            <a:r>
              <a:rPr lang="en-US" sz="3000" b="1" dirty="0" smtClean="0"/>
              <a:t>ITRS 2014-2020 (</a:t>
            </a:r>
            <a:r>
              <a:rPr lang="en-US" sz="3200" b="1" dirty="0"/>
              <a:t>Reliability </a:t>
            </a:r>
            <a:r>
              <a:rPr lang="en-US" sz="3200" b="1" dirty="0" smtClean="0"/>
              <a:t>Challenge</a:t>
            </a:r>
            <a:r>
              <a:rPr lang="en-US" sz="3000" b="1" dirty="0" smtClean="0"/>
              <a:t>)</a:t>
            </a:r>
          </a:p>
          <a:p>
            <a:r>
              <a:rPr lang="en-US" dirty="0" smtClean="0"/>
              <a:t>TCAD / </a:t>
            </a:r>
            <a:r>
              <a:rPr lang="en-US" dirty="0" err="1" smtClean="0"/>
              <a:t>Multiphysics</a:t>
            </a:r>
            <a:r>
              <a:rPr lang="en-US" dirty="0" smtClean="0"/>
              <a:t> Simulations </a:t>
            </a:r>
            <a:endParaRPr lang="en-US" dirty="0"/>
          </a:p>
          <a:p>
            <a:pPr marL="0" indent="0">
              <a:buNone/>
            </a:pPr>
            <a:r>
              <a:rPr lang="en-US" dirty="0" smtClean="0"/>
              <a:t>	Devices, Interconnects and </a:t>
            </a:r>
            <a:r>
              <a:rPr lang="en-US" dirty="0"/>
              <a:t>Packaging </a:t>
            </a:r>
            <a:r>
              <a:rPr lang="en-US" dirty="0" smtClean="0"/>
              <a:t>(nanoscale </a:t>
            </a:r>
            <a:r>
              <a:rPr lang="en-US" dirty="0"/>
              <a:t>process</a:t>
            </a:r>
            <a:r>
              <a:rPr lang="en-US" dirty="0" smtClean="0"/>
              <a:t>)</a:t>
            </a:r>
          </a:p>
          <a:p>
            <a:pPr lvl="1"/>
            <a:r>
              <a:rPr lang="en-US" dirty="0" smtClean="0"/>
              <a:t>Chemical</a:t>
            </a:r>
            <a:r>
              <a:rPr lang="en-US" dirty="0"/>
              <a:t>, thermal, mechanical and electrical properties of new </a:t>
            </a:r>
            <a:r>
              <a:rPr lang="en-US" dirty="0" smtClean="0"/>
              <a:t>materials: capping (</a:t>
            </a:r>
            <a:r>
              <a:rPr lang="en-US" dirty="0" err="1"/>
              <a:t>MnSiO</a:t>
            </a:r>
            <a:r>
              <a:rPr lang="en-US" dirty="0"/>
              <a:t>, </a:t>
            </a:r>
            <a:r>
              <a:rPr lang="en-US" dirty="0" err="1"/>
              <a:t>CuAl</a:t>
            </a:r>
            <a:r>
              <a:rPr lang="en-US" dirty="0"/>
              <a:t> , </a:t>
            </a:r>
            <a:r>
              <a:rPr lang="en-US" dirty="0" err="1"/>
              <a:t>CuTi</a:t>
            </a:r>
            <a:r>
              <a:rPr lang="en-US" dirty="0"/>
              <a:t>….), </a:t>
            </a:r>
            <a:r>
              <a:rPr lang="en-US" dirty="0" smtClean="0"/>
              <a:t>liners </a:t>
            </a:r>
            <a:r>
              <a:rPr lang="en-US" dirty="0"/>
              <a:t>(Co, </a:t>
            </a:r>
            <a:r>
              <a:rPr lang="en-US" dirty="0" smtClean="0"/>
              <a:t>Ru) </a:t>
            </a:r>
            <a:r>
              <a:rPr lang="en-US" dirty="0"/>
              <a:t>and thickness, </a:t>
            </a:r>
            <a:r>
              <a:rPr lang="en-US" dirty="0" smtClean="0"/>
              <a:t>air-gap, </a:t>
            </a:r>
            <a:r>
              <a:rPr lang="en-US" dirty="0"/>
              <a:t>low-k </a:t>
            </a:r>
            <a:r>
              <a:rPr lang="en-US" dirty="0" smtClean="0"/>
              <a:t>ILD</a:t>
            </a:r>
          </a:p>
          <a:p>
            <a:pPr lvl="1"/>
            <a:r>
              <a:rPr lang="en-US" dirty="0"/>
              <a:t>Technology, dual-damascene </a:t>
            </a:r>
          </a:p>
          <a:p>
            <a:pPr lvl="3"/>
            <a:endParaRPr lang="en-US" dirty="0" smtClean="0"/>
          </a:p>
          <a:p>
            <a:r>
              <a:rPr lang="en-US" dirty="0" smtClean="0"/>
              <a:t>CAD</a:t>
            </a:r>
          </a:p>
          <a:p>
            <a:pPr lvl="1"/>
            <a:r>
              <a:rPr lang="en-US" dirty="0" smtClean="0"/>
              <a:t>Accurate Compact Models</a:t>
            </a:r>
          </a:p>
          <a:p>
            <a:pPr lvl="1"/>
            <a:r>
              <a:rPr lang="en-US" dirty="0" smtClean="0"/>
              <a:t>Chip level assessment </a:t>
            </a:r>
          </a:p>
          <a:p>
            <a:pPr lvl="1"/>
            <a:endParaRPr lang="en-US" dirty="0" smtClean="0"/>
          </a:p>
        </p:txBody>
      </p:sp>
      <p:sp>
        <p:nvSpPr>
          <p:cNvPr id="4" name="Slide Number Placeholder 3"/>
          <p:cNvSpPr>
            <a:spLocks noGrp="1"/>
          </p:cNvSpPr>
          <p:nvPr>
            <p:ph type="sldNum" sz="quarter" idx="12"/>
          </p:nvPr>
        </p:nvSpPr>
        <p:spPr/>
        <p:txBody>
          <a:bodyPr/>
          <a:lstStyle/>
          <a:p>
            <a:fld id="{D57F1E4F-1CFF-5643-939E-02111984F565}" type="slidenum">
              <a:rPr lang="en-US" smtClean="0"/>
              <a:pPr/>
              <a:t>3</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751474964"/>
              </p:ext>
            </p:extLst>
          </p:nvPr>
        </p:nvGraphicFramePr>
        <p:xfrm>
          <a:off x="8349343" y="76202"/>
          <a:ext cx="3656127" cy="20657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6"/>
          <p:cNvGraphicFramePr>
            <a:graphicFrameLocks/>
          </p:cNvGraphicFramePr>
          <p:nvPr>
            <p:extLst>
              <p:ext uri="{D42A27DB-BD31-4B8C-83A1-F6EECF244321}">
                <p14:modId xmlns:p14="http://schemas.microsoft.com/office/powerpoint/2010/main" val="3659253384"/>
              </p:ext>
            </p:extLst>
          </p:nvPr>
        </p:nvGraphicFramePr>
        <p:xfrm>
          <a:off x="8349343" y="4680860"/>
          <a:ext cx="3635809" cy="2098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3164745201"/>
              </p:ext>
            </p:extLst>
          </p:nvPr>
        </p:nvGraphicFramePr>
        <p:xfrm>
          <a:off x="8349343" y="2253345"/>
          <a:ext cx="3646714" cy="23177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95232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smtClean="0"/>
              <a:t>Material Migration</a:t>
            </a:r>
            <a:r>
              <a:rPr lang="en-US" sz="4400" b="1" dirty="0" smtClean="0"/>
              <a:t/>
            </a:r>
            <a:br>
              <a:rPr lang="en-US" sz="4400" b="1" dirty="0" smtClean="0"/>
            </a:br>
            <a:r>
              <a:rPr lang="en-US" sz="2000" b="1" dirty="0" smtClean="0"/>
              <a:t>Introduction </a:t>
            </a:r>
            <a:endParaRPr lang="en-US" dirty="0"/>
          </a:p>
        </p:txBody>
      </p:sp>
      <p:sp>
        <p:nvSpPr>
          <p:cNvPr id="3" name="Content Placeholder 2"/>
          <p:cNvSpPr>
            <a:spLocks noGrp="1"/>
          </p:cNvSpPr>
          <p:nvPr>
            <p:ph idx="1"/>
          </p:nvPr>
        </p:nvSpPr>
        <p:spPr/>
        <p:txBody>
          <a:bodyPr>
            <a:normAutofit/>
          </a:bodyPr>
          <a:lstStyle/>
          <a:p>
            <a:r>
              <a:rPr lang="en-US" dirty="0" smtClean="0"/>
              <a:t>Material-migration</a:t>
            </a:r>
          </a:p>
          <a:p>
            <a:pPr marL="0" indent="0">
              <a:buNone/>
            </a:pPr>
            <a:r>
              <a:rPr lang="en-US" sz="1600" i="1" dirty="0"/>
              <a:t> </a:t>
            </a:r>
            <a:r>
              <a:rPr lang="en-US" sz="1600" i="1" dirty="0" smtClean="0"/>
              <a:t>     Material transportation caused by the gradual movement of the atoms in conductor</a:t>
            </a:r>
          </a:p>
          <a:p>
            <a:pPr lvl="1"/>
            <a:r>
              <a:rPr lang="en-US" dirty="0" smtClean="0"/>
              <a:t>Electromigration</a:t>
            </a:r>
            <a:endParaRPr lang="en-US" dirty="0"/>
          </a:p>
          <a:p>
            <a:pPr lvl="1"/>
            <a:r>
              <a:rPr lang="en-US" dirty="0" err="1"/>
              <a:t>Stressmigration</a:t>
            </a:r>
            <a:endParaRPr lang="en-US" dirty="0"/>
          </a:p>
          <a:p>
            <a:pPr lvl="1"/>
            <a:r>
              <a:rPr lang="en-US" dirty="0" err="1"/>
              <a:t>Thermomigration</a:t>
            </a:r>
            <a:endParaRPr lang="en-US" dirty="0"/>
          </a:p>
          <a:p>
            <a:endParaRPr lang="en-US" dirty="0" smtClean="0"/>
          </a:p>
          <a:p>
            <a:r>
              <a:rPr lang="en-US" dirty="0" smtClean="0"/>
              <a:t>Criticality: Technologies and Applications</a:t>
            </a:r>
          </a:p>
          <a:p>
            <a:pPr lvl="1"/>
            <a:r>
              <a:rPr lang="en-US" dirty="0" smtClean="0"/>
              <a:t>Process, Manufacturing</a:t>
            </a:r>
            <a:r>
              <a:rPr lang="en-US" dirty="0"/>
              <a:t>, 3D Integration, Packaging</a:t>
            </a:r>
          </a:p>
          <a:p>
            <a:pPr lvl="1"/>
            <a:r>
              <a:rPr lang="en-US" dirty="0"/>
              <a:t>Power and Signal/Clock Lines</a:t>
            </a:r>
          </a:p>
          <a:p>
            <a:pPr lvl="1"/>
            <a:r>
              <a:rPr lang="en-US" dirty="0" smtClean="0"/>
              <a:t>Long-Term/Constantly-In-Use </a:t>
            </a:r>
            <a:r>
              <a:rPr lang="en-US" dirty="0"/>
              <a:t>Chips: Automotive, </a:t>
            </a:r>
            <a:r>
              <a:rPr lang="en-US" dirty="0" smtClean="0"/>
              <a:t>Servers and  Routers</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4</a:t>
            </a:fld>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8202769" y="2975376"/>
            <a:ext cx="3989231" cy="2625836"/>
          </a:xfrm>
          <a:prstGeom prst="rect">
            <a:avLst/>
          </a:prstGeom>
          <a:noFill/>
          <a:ln>
            <a:noFill/>
          </a:ln>
        </p:spPr>
      </p:pic>
    </p:spTree>
    <p:extLst>
      <p:ext uri="{BB962C8B-B14F-4D97-AF65-F5344CB8AC3E}">
        <p14:creationId xmlns:p14="http://schemas.microsoft.com/office/powerpoint/2010/main" val="3956548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Material </a:t>
            </a:r>
            <a:r>
              <a:rPr lang="en-US" sz="3200" b="1" dirty="0"/>
              <a:t>Migration: </a:t>
            </a:r>
            <a:r>
              <a:rPr lang="en-US" sz="3200" b="1" dirty="0" err="1"/>
              <a:t>Multiphysics</a:t>
            </a:r>
            <a:r>
              <a:rPr lang="en-US" sz="3200" b="1" dirty="0"/>
              <a:t>  </a:t>
            </a:r>
            <a:endParaRPr lang="en-US" sz="5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46111" y="1567542"/>
                <a:ext cx="11077803" cy="5290457"/>
              </a:xfrm>
            </p:spPr>
            <p:txBody>
              <a:bodyPr>
                <a:normAutofit fontScale="92500" lnSpcReduction="10000"/>
              </a:bodyPr>
              <a:lstStyle/>
              <a:p>
                <a:pPr marL="0" indent="0" algn="just">
                  <a:buNone/>
                </a:pPr>
                <a:r>
                  <a:rPr lang="en-US" dirty="0"/>
                  <a:t>Material concentration change </a:t>
                </a:r>
                <a:r>
                  <a:rPr lang="en-US" dirty="0" smtClean="0"/>
                  <a:t>(vacancy transport) described </a:t>
                </a:r>
                <a:r>
                  <a:rPr lang="en-US" dirty="0"/>
                  <a:t>by continuity equation:</a:t>
                </a:r>
              </a:p>
              <a:p>
                <a:pPr marL="0" indent="0">
                  <a:buNone/>
                </a:pPr>
                <a:r>
                  <a:rPr lang="en-US" dirty="0"/>
                  <a:t> </a:t>
                </a:r>
              </a:p>
              <a:p>
                <a:pPr marL="0" indent="0" algn="ctr">
                  <a:buNone/>
                </a:pPr>
                <a:r>
                  <a:rPr lang="en-US" dirty="0"/>
                  <a:t> </a:t>
                </a:r>
                <a14:m>
                  <m:oMath xmlns:m="http://schemas.openxmlformats.org/officeDocument/2006/math">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m:t>
                            </m:r>
                            <m:r>
                              <a:rPr lang="en-US" i="1">
                                <a:latin typeface="Cambria Math" panose="02040503050406030204" pitchFamily="18" charset="0"/>
                              </a:rPr>
                              <m:t>𝐶</m:t>
                            </m:r>
                          </m:e>
                          <m:sub>
                            <m:r>
                              <a:rPr lang="en-US" i="1">
                                <a:latin typeface="Cambria Math" panose="02040503050406030204" pitchFamily="18" charset="0"/>
                              </a:rPr>
                              <m:t>𝑣</m:t>
                            </m:r>
                          </m:sub>
                        </m:sSub>
                      </m:num>
                      <m:den>
                        <m:r>
                          <a:rPr lang="en-US" i="1">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m:t>
                    </m:r>
                    <m:r>
                      <a:rPr lang="en-US">
                        <a:latin typeface="Cambria Math" panose="02040503050406030204" pitchFamily="18" charset="0"/>
                      </a:rPr>
                      <m:t>𝛻</m:t>
                    </m:r>
                    <m:r>
                      <a:rPr lang="en-US" i="1">
                        <a:latin typeface="Cambria Math" panose="02040503050406030204" pitchFamily="18" charset="0"/>
                      </a:rPr>
                      <m:t>. </m:t>
                    </m:r>
                    <m:r>
                      <a:rPr lang="en-US" i="1">
                        <a:latin typeface="Cambria Math" panose="02040503050406030204" pitchFamily="18" charset="0"/>
                      </a:rPr>
                      <m:t>𝐽</m:t>
                    </m:r>
                    <m:r>
                      <a:rPr lang="en-US">
                        <a:latin typeface="Cambria Math" panose="02040503050406030204" pitchFamily="18" charset="0"/>
                      </a:rPr>
                      <m:t>=</m:t>
                    </m:r>
                    <m:r>
                      <m:rPr>
                        <m:sty m:val="p"/>
                      </m:rPr>
                      <a:rPr lang="en-US">
                        <a:latin typeface="Cambria Math" panose="02040503050406030204" pitchFamily="18" charset="0"/>
                      </a:rPr>
                      <m:t>G</m:t>
                    </m:r>
                  </m:oMath>
                </a14:m>
                <a:endParaRPr lang="en-US" dirty="0"/>
              </a:p>
              <a:p>
                <a:endParaRPr lang="en-US" dirty="0" smtClean="0"/>
              </a:p>
              <a:p>
                <a:r>
                  <a:rPr lang="en-US" dirty="0" smtClean="0"/>
                  <a:t>Electro-migration : </a:t>
                </a:r>
                <a14:m>
                  <m:oMath xmlns:m="http://schemas.openxmlformats.org/officeDocument/2006/math">
                    <m:sSub>
                      <m:sSubPr>
                        <m:ctrlPr>
                          <a:rPr lang="en-US" i="1">
                            <a:latin typeface="Cambria Math"/>
                          </a:rPr>
                        </m:ctrlPr>
                      </m:sSubPr>
                      <m:e>
                        <m:r>
                          <a:rPr lang="en-US" i="1">
                            <a:latin typeface="Cambria Math" panose="02040503050406030204" pitchFamily="18" charset="0"/>
                          </a:rPr>
                          <m:t>𝐽</m:t>
                        </m:r>
                      </m:e>
                      <m:sub>
                        <m:r>
                          <a:rPr lang="en-US" i="1">
                            <a:latin typeface="Cambria Math" panose="02040503050406030204" pitchFamily="18" charset="0"/>
                          </a:rPr>
                          <m:t>𝑒𝑚</m:t>
                        </m:r>
                      </m:sub>
                    </m:sSub>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𝐷</m:t>
                        </m:r>
                        <m:sSub>
                          <m:sSubPr>
                            <m:ctrlPr>
                              <a:rPr lang="en-US"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𝑣</m:t>
                            </m:r>
                          </m:sub>
                        </m:sSub>
                      </m:num>
                      <m:den>
                        <m:r>
                          <a:rPr lang="en-US" i="1">
                            <a:latin typeface="Cambria Math" panose="02040503050406030204" pitchFamily="18" charset="0"/>
                          </a:rPr>
                          <m:t>𝑘𝑇</m:t>
                        </m:r>
                      </m:den>
                    </m:f>
                    <m:r>
                      <a:rPr lang="en-US" i="1">
                        <a:latin typeface="Cambria Math" panose="02040503050406030204" pitchFamily="18" charset="0"/>
                      </a:rPr>
                      <m:t>𝑒</m:t>
                    </m:r>
                    <m:sSup>
                      <m:sSupPr>
                        <m:ctrlPr>
                          <a:rPr lang="en-US" i="1">
                            <a:latin typeface="Cambria Math"/>
                          </a:rPr>
                        </m:ctrlPr>
                      </m:sSupPr>
                      <m:e>
                        <m:r>
                          <a:rPr lang="en-US" i="1">
                            <a:latin typeface="Cambria Math" panose="02040503050406030204" pitchFamily="18" charset="0"/>
                          </a:rPr>
                          <m:t>𝑍</m:t>
                        </m:r>
                      </m:e>
                      <m:sup>
                        <m:r>
                          <a:rPr lang="en-US" i="1">
                            <a:latin typeface="Cambria Math" panose="02040503050406030204" pitchFamily="18" charset="0"/>
                          </a:rPr>
                          <m:t>∗</m:t>
                        </m:r>
                      </m:sup>
                    </m:sSup>
                    <m:r>
                      <a:rPr lang="en-US" i="1">
                        <a:latin typeface="Cambria Math" panose="02040503050406030204" pitchFamily="18" charset="0"/>
                      </a:rPr>
                      <m:t>𝑗</m:t>
                    </m:r>
                    <m:r>
                      <a:rPr lang="en-US" i="1">
                        <a:latin typeface="Cambria Math" panose="02040503050406030204" pitchFamily="18" charset="0"/>
                      </a:rPr>
                      <m:t>𝜌</m:t>
                    </m:r>
                  </m:oMath>
                </a14:m>
                <a:endParaRPr lang="en-US" dirty="0"/>
              </a:p>
              <a:p>
                <a:r>
                  <a:rPr lang="en-US" dirty="0" smtClean="0"/>
                  <a:t>Thermo-migration : </a:t>
                </a:r>
                <a14:m>
                  <m:oMath xmlns:m="http://schemas.openxmlformats.org/officeDocument/2006/math">
                    <m:sSub>
                      <m:sSubPr>
                        <m:ctrlPr>
                          <a:rPr lang="en-US" i="1">
                            <a:latin typeface="Cambria Math"/>
                          </a:rPr>
                        </m:ctrlPr>
                      </m:sSubPr>
                      <m:e>
                        <m:r>
                          <a:rPr lang="en-US" i="1">
                            <a:latin typeface="Cambria Math" panose="02040503050406030204" pitchFamily="18" charset="0"/>
                          </a:rPr>
                          <m:t>𝐽</m:t>
                        </m:r>
                      </m:e>
                      <m:sub>
                        <m:r>
                          <a:rPr lang="en-US" i="1">
                            <a:latin typeface="Cambria Math" panose="02040503050406030204" pitchFamily="18" charset="0"/>
                          </a:rPr>
                          <m:t>𝑡𝑚</m:t>
                        </m:r>
                      </m:sub>
                    </m:sSub>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𝐷</m:t>
                        </m:r>
                        <m:sSub>
                          <m:sSubPr>
                            <m:ctrlPr>
                              <a:rPr lang="en-US"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𝑣</m:t>
                            </m:r>
                          </m:sub>
                        </m:sSub>
                      </m:num>
                      <m:den>
                        <m:r>
                          <a:rPr lang="en-US" i="1">
                            <a:latin typeface="Cambria Math" panose="02040503050406030204" pitchFamily="18" charset="0"/>
                          </a:rPr>
                          <m:t>𝑘𝑇</m:t>
                        </m:r>
                      </m:den>
                    </m:f>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𝑄</m:t>
                            </m:r>
                          </m:e>
                          <m:sup>
                            <m:r>
                              <a:rPr lang="en-US" i="1">
                                <a:latin typeface="Cambria Math" panose="02040503050406030204" pitchFamily="18" charset="0"/>
                              </a:rPr>
                              <m:t>∗</m:t>
                            </m:r>
                          </m:sup>
                        </m:sSup>
                      </m:num>
                      <m:den>
                        <m:r>
                          <a:rPr lang="en-US" i="1">
                            <a:latin typeface="Cambria Math" panose="02040503050406030204" pitchFamily="18" charset="0"/>
                          </a:rPr>
                          <m:t>𝑇</m:t>
                        </m:r>
                      </m:den>
                    </m:f>
                    <m:r>
                      <a:rPr lang="en-US">
                        <a:latin typeface="Cambria Math" panose="02040503050406030204" pitchFamily="18" charset="0"/>
                      </a:rPr>
                      <m:t>𝛻</m:t>
                    </m:r>
                    <m:r>
                      <m:rPr>
                        <m:sty m:val="p"/>
                      </m:rPr>
                      <a:rPr lang="en-US">
                        <a:latin typeface="Cambria Math" panose="02040503050406030204" pitchFamily="18" charset="0"/>
                      </a:rPr>
                      <m:t>T</m:t>
                    </m:r>
                  </m:oMath>
                </a14:m>
                <a:endParaRPr lang="en-US" dirty="0"/>
              </a:p>
              <a:p>
                <a:r>
                  <a:rPr lang="en-US" dirty="0" smtClean="0"/>
                  <a:t>Stress-migration : </a:t>
                </a:r>
                <a14:m>
                  <m:oMath xmlns:m="http://schemas.openxmlformats.org/officeDocument/2006/math">
                    <m:sSub>
                      <m:sSubPr>
                        <m:ctrlPr>
                          <a:rPr lang="en-US" i="1">
                            <a:latin typeface="Cambria Math"/>
                          </a:rPr>
                        </m:ctrlPr>
                      </m:sSubPr>
                      <m:e>
                        <m:r>
                          <a:rPr lang="en-US" i="1">
                            <a:latin typeface="Cambria Math" panose="02040503050406030204" pitchFamily="18" charset="0"/>
                          </a:rPr>
                          <m:t>𝐽</m:t>
                        </m:r>
                      </m:e>
                      <m:sub>
                        <m:r>
                          <a:rPr lang="en-US" i="1">
                            <a:latin typeface="Cambria Math" panose="02040503050406030204" pitchFamily="18" charset="0"/>
                          </a:rPr>
                          <m:t>𝑠𝑚</m:t>
                        </m:r>
                      </m:sub>
                    </m:sSub>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𝐷</m:t>
                        </m:r>
                        <m:sSub>
                          <m:sSubPr>
                            <m:ctrlPr>
                              <a:rPr lang="en-US"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𝑣</m:t>
                            </m:r>
                          </m:sub>
                        </m:sSub>
                      </m:num>
                      <m:den>
                        <m:r>
                          <a:rPr lang="en-US" i="1">
                            <a:latin typeface="Cambria Math" panose="02040503050406030204" pitchFamily="18" charset="0"/>
                          </a:rPr>
                          <m:t>𝑘𝑇</m:t>
                        </m:r>
                      </m:den>
                    </m:f>
                    <m:r>
                      <a:rPr lang="en-US" i="1">
                        <a:latin typeface="Cambria Math" panose="02040503050406030204" pitchFamily="18" charset="0"/>
                      </a:rPr>
                      <m:t>𝑓</m:t>
                    </m:r>
                    <m:r>
                      <a:rPr lang="en-US">
                        <a:latin typeface="Cambria Math" panose="02040503050406030204" pitchFamily="18" charset="0"/>
                      </a:rPr>
                      <m:t>Ω</m:t>
                    </m:r>
                    <m:r>
                      <a:rPr lang="en-US">
                        <a:latin typeface="Cambria Math" panose="02040503050406030204" pitchFamily="18" charset="0"/>
                      </a:rPr>
                      <m:t>𝛻</m:t>
                    </m:r>
                    <m:r>
                      <m:rPr>
                        <m:sty m:val="p"/>
                      </m:rPr>
                      <a:rPr lang="en-US">
                        <a:latin typeface="Cambria Math" panose="02040503050406030204" pitchFamily="18" charset="0"/>
                      </a:rPr>
                      <m:t>σ</m:t>
                    </m:r>
                  </m:oMath>
                </a14:m>
                <a:endParaRPr lang="en-US" dirty="0" smtClean="0"/>
              </a:p>
              <a:p>
                <a:r>
                  <a:rPr lang="en-US" dirty="0" smtClean="0"/>
                  <a:t>Diffusion-migration : </a:t>
                </a:r>
                <a14:m>
                  <m:oMath xmlns:m="http://schemas.openxmlformats.org/officeDocument/2006/math">
                    <m:sSub>
                      <m:sSubPr>
                        <m:ctrlPr>
                          <a:rPr lang="en-US" i="1">
                            <a:latin typeface="Cambria Math"/>
                          </a:rPr>
                        </m:ctrlPr>
                      </m:sSubPr>
                      <m:e>
                        <m:r>
                          <a:rPr lang="en-US" i="1">
                            <a:latin typeface="Cambria Math" panose="02040503050406030204" pitchFamily="18" charset="0"/>
                          </a:rPr>
                          <m:t>𝐽</m:t>
                        </m:r>
                      </m:e>
                      <m:sub>
                        <m:r>
                          <a:rPr lang="en-US" b="0" i="1" smtClean="0">
                            <a:latin typeface="Cambria Math" panose="02040503050406030204" pitchFamily="18" charset="0"/>
                          </a:rPr>
                          <m:t>𝑚</m:t>
                        </m:r>
                        <m:r>
                          <a:rPr lang="en-US" i="1">
                            <a:latin typeface="Cambria Math" panose="02040503050406030204" pitchFamily="18" charset="0"/>
                          </a:rPr>
                          <m:t>𝑚</m:t>
                        </m:r>
                      </m:sub>
                    </m:sSub>
                    <m:r>
                      <a:rPr lang="en-US" i="1">
                        <a:latin typeface="Cambria Math" panose="02040503050406030204" pitchFamily="18" charset="0"/>
                      </a:rPr>
                      <m:t>=</m:t>
                    </m:r>
                    <m:r>
                      <a:rPr lang="en-US">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𝑣</m:t>
                        </m:r>
                      </m:sub>
                    </m:sSub>
                  </m:oMath>
                </a14:m>
                <a:endParaRPr lang="en-US" dirty="0"/>
              </a:p>
              <a:p>
                <a:pPr marL="457200" lvl="1" indent="0">
                  <a:buNone/>
                </a:pPr>
                <a:endParaRPr lang="en-US" b="0" i="1" dirty="0" smtClean="0">
                  <a:latin typeface="Cambria Math" panose="02040503050406030204" pitchFamily="18" charset="0"/>
                </a:endParaRPr>
              </a:p>
              <a:p>
                <a:pPr marL="457200" lvl="1" indent="0">
                  <a:buNone/>
                </a:pPr>
                <a:endParaRPr lang="en-US" dirty="0" smtClean="0"/>
              </a:p>
              <a:p>
                <a:pPr marL="457200" lvl="1" indent="0">
                  <a:buNone/>
                </a:pPr>
                <a14:m>
                  <m:oMathPara xmlns:m="http://schemas.openxmlformats.org/officeDocument/2006/math">
                    <m:oMathParaPr>
                      <m:jc m:val="centerGroup"/>
                    </m:oMathParaPr>
                    <m:oMath xmlns:m="http://schemas.openxmlformats.org/officeDocument/2006/math">
                      <m:f>
                        <m:fPr>
                          <m:ctrlPr>
                            <a:rPr lang="en-US" b="1" i="1" smtClean="0">
                              <a:solidFill>
                                <a:srgbClr val="FFC000"/>
                              </a:solidFill>
                              <a:latin typeface="Cambria Math"/>
                            </a:rPr>
                          </m:ctrlPr>
                        </m:fPr>
                        <m:num>
                          <m:sSub>
                            <m:sSubPr>
                              <m:ctrlPr>
                                <a:rPr lang="en-US" b="1" i="1">
                                  <a:solidFill>
                                    <a:srgbClr val="FFC000"/>
                                  </a:solidFill>
                                  <a:latin typeface="Cambria Math"/>
                                </a:rPr>
                              </m:ctrlPr>
                            </m:sSubPr>
                            <m:e>
                              <m:r>
                                <a:rPr lang="en-US" b="1" i="1">
                                  <a:solidFill>
                                    <a:srgbClr val="FFC000"/>
                                  </a:solidFill>
                                  <a:latin typeface="Cambria Math" panose="02040503050406030204" pitchFamily="18" charset="0"/>
                                </a:rPr>
                                <m:t>𝝏</m:t>
                              </m:r>
                              <m:r>
                                <a:rPr lang="en-US" b="1" i="1">
                                  <a:solidFill>
                                    <a:srgbClr val="FFC000"/>
                                  </a:solidFill>
                                  <a:latin typeface="Cambria Math" panose="02040503050406030204" pitchFamily="18" charset="0"/>
                                </a:rPr>
                                <m:t>𝑪</m:t>
                              </m:r>
                            </m:e>
                            <m:sub>
                              <m:r>
                                <a:rPr lang="en-US" b="1" i="1">
                                  <a:solidFill>
                                    <a:srgbClr val="FFC000"/>
                                  </a:solidFill>
                                  <a:latin typeface="Cambria Math" panose="02040503050406030204" pitchFamily="18" charset="0"/>
                                </a:rPr>
                                <m:t>𝒗</m:t>
                              </m:r>
                            </m:sub>
                          </m:sSub>
                        </m:num>
                        <m:den>
                          <m:r>
                            <a:rPr lang="en-US" b="1" i="1">
                              <a:solidFill>
                                <a:srgbClr val="FFC000"/>
                              </a:solidFill>
                              <a:latin typeface="Cambria Math" panose="02040503050406030204" pitchFamily="18" charset="0"/>
                            </a:rPr>
                            <m:t>𝝏</m:t>
                          </m:r>
                          <m:r>
                            <a:rPr lang="en-US" b="1" i="1">
                              <a:solidFill>
                                <a:srgbClr val="FFC000"/>
                              </a:solidFill>
                              <a:latin typeface="Cambria Math" panose="02040503050406030204" pitchFamily="18" charset="0"/>
                            </a:rPr>
                            <m:t>𝒕</m:t>
                          </m:r>
                        </m:den>
                      </m:f>
                      <m:r>
                        <a:rPr lang="en-US" b="1" i="1">
                          <a:solidFill>
                            <a:srgbClr val="FFC000"/>
                          </a:solidFill>
                          <a:latin typeface="Cambria Math" panose="02040503050406030204" pitchFamily="18" charset="0"/>
                        </a:rPr>
                        <m:t>=−</m:t>
                      </m:r>
                      <m:r>
                        <a:rPr lang="en-US" b="1" i="1">
                          <a:solidFill>
                            <a:srgbClr val="FFC000"/>
                          </a:solidFill>
                          <a:latin typeface="Cambria Math" panose="02040503050406030204" pitchFamily="18" charset="0"/>
                        </a:rPr>
                        <m:t>𝜵</m:t>
                      </m:r>
                      <m:r>
                        <a:rPr lang="en-US" b="1" i="1">
                          <a:solidFill>
                            <a:srgbClr val="FFC000"/>
                          </a:solidFill>
                          <a:latin typeface="Cambria Math" panose="02040503050406030204" pitchFamily="18" charset="0"/>
                        </a:rPr>
                        <m:t>. </m:t>
                      </m:r>
                      <m:d>
                        <m:dPr>
                          <m:begChr m:val="["/>
                          <m:endChr m:val="]"/>
                          <m:ctrlPr>
                            <a:rPr lang="en-US" b="1" i="1">
                              <a:solidFill>
                                <a:srgbClr val="FFC000"/>
                              </a:solidFill>
                              <a:latin typeface="Cambria Math"/>
                            </a:rPr>
                          </m:ctrlPr>
                        </m:dPr>
                        <m:e>
                          <m:r>
                            <a:rPr lang="en-US" b="1" i="1">
                              <a:solidFill>
                                <a:srgbClr val="FFC000"/>
                              </a:solidFill>
                              <a:latin typeface="Cambria Math" panose="02040503050406030204" pitchFamily="18" charset="0"/>
                            </a:rPr>
                            <m:t>−</m:t>
                          </m:r>
                          <m:r>
                            <a:rPr lang="en-US" b="1" i="1">
                              <a:solidFill>
                                <a:srgbClr val="FFC000"/>
                              </a:solidFill>
                              <a:latin typeface="Cambria Math" panose="02040503050406030204" pitchFamily="18" charset="0"/>
                            </a:rPr>
                            <m:t>𝑫</m:t>
                          </m:r>
                          <m:r>
                            <a:rPr lang="en-US" b="1" i="1">
                              <a:solidFill>
                                <a:srgbClr val="FFC000"/>
                              </a:solidFill>
                              <a:latin typeface="Cambria Math" panose="02040503050406030204" pitchFamily="18" charset="0"/>
                            </a:rPr>
                            <m:t>(</m:t>
                          </m:r>
                          <m:f>
                            <m:fPr>
                              <m:ctrlPr>
                                <a:rPr lang="en-US" b="1" i="1">
                                  <a:solidFill>
                                    <a:srgbClr val="FFC000"/>
                                  </a:solidFill>
                                  <a:latin typeface="Cambria Math"/>
                                </a:rPr>
                              </m:ctrlPr>
                            </m:fPr>
                            <m:num>
                              <m:sSub>
                                <m:sSubPr>
                                  <m:ctrlPr>
                                    <a:rPr lang="en-US" b="1" i="1">
                                      <a:solidFill>
                                        <a:srgbClr val="FFC000"/>
                                      </a:solidFill>
                                      <a:latin typeface="Cambria Math"/>
                                    </a:rPr>
                                  </m:ctrlPr>
                                </m:sSubPr>
                                <m:e>
                                  <m:r>
                                    <a:rPr lang="en-US" b="1" i="1">
                                      <a:solidFill>
                                        <a:srgbClr val="FFC000"/>
                                      </a:solidFill>
                                      <a:latin typeface="Cambria Math" panose="02040503050406030204" pitchFamily="18" charset="0"/>
                                    </a:rPr>
                                    <m:t>𝑪</m:t>
                                  </m:r>
                                </m:e>
                                <m:sub>
                                  <m:r>
                                    <a:rPr lang="en-US" b="1" i="1">
                                      <a:solidFill>
                                        <a:srgbClr val="FFC000"/>
                                      </a:solidFill>
                                      <a:latin typeface="Cambria Math" panose="02040503050406030204" pitchFamily="18" charset="0"/>
                                    </a:rPr>
                                    <m:t>𝒗</m:t>
                                  </m:r>
                                </m:sub>
                              </m:sSub>
                            </m:num>
                            <m:den>
                              <m:r>
                                <a:rPr lang="en-US" b="1" i="1">
                                  <a:solidFill>
                                    <a:srgbClr val="FFC000"/>
                                  </a:solidFill>
                                  <a:latin typeface="Cambria Math" panose="02040503050406030204" pitchFamily="18" charset="0"/>
                                </a:rPr>
                                <m:t>𝒌𝑻</m:t>
                              </m:r>
                            </m:den>
                          </m:f>
                          <m:r>
                            <a:rPr lang="en-US" b="1" i="1">
                              <a:solidFill>
                                <a:srgbClr val="FFC000"/>
                              </a:solidFill>
                              <a:latin typeface="Cambria Math" panose="02040503050406030204" pitchFamily="18" charset="0"/>
                            </a:rPr>
                            <m:t>𝒆</m:t>
                          </m:r>
                          <m:sSup>
                            <m:sSupPr>
                              <m:ctrlPr>
                                <a:rPr lang="en-US" b="1" i="1">
                                  <a:solidFill>
                                    <a:srgbClr val="FFC000"/>
                                  </a:solidFill>
                                  <a:latin typeface="Cambria Math"/>
                                </a:rPr>
                              </m:ctrlPr>
                            </m:sSupPr>
                            <m:e>
                              <m:r>
                                <a:rPr lang="en-US" b="1" i="1">
                                  <a:solidFill>
                                    <a:srgbClr val="FFC000"/>
                                  </a:solidFill>
                                  <a:latin typeface="Cambria Math" panose="02040503050406030204" pitchFamily="18" charset="0"/>
                                </a:rPr>
                                <m:t>𝒁</m:t>
                              </m:r>
                            </m:e>
                            <m:sup>
                              <m:r>
                                <a:rPr lang="en-US" b="1" i="1">
                                  <a:solidFill>
                                    <a:srgbClr val="FFC000"/>
                                  </a:solidFill>
                                  <a:latin typeface="Cambria Math" panose="02040503050406030204" pitchFamily="18" charset="0"/>
                                </a:rPr>
                                <m:t>∗</m:t>
                              </m:r>
                            </m:sup>
                          </m:sSup>
                          <m:r>
                            <a:rPr lang="en-US" b="1" i="1">
                              <a:solidFill>
                                <a:srgbClr val="FFC000"/>
                              </a:solidFill>
                              <a:latin typeface="Cambria Math" panose="02040503050406030204" pitchFamily="18" charset="0"/>
                            </a:rPr>
                            <m:t>𝒋</m:t>
                          </m:r>
                          <m:r>
                            <a:rPr lang="en-US" b="1" i="1">
                              <a:solidFill>
                                <a:srgbClr val="FFC000"/>
                              </a:solidFill>
                              <a:latin typeface="Cambria Math" panose="02040503050406030204" pitchFamily="18" charset="0"/>
                            </a:rPr>
                            <m:t>𝝆</m:t>
                          </m:r>
                          <m:r>
                            <a:rPr lang="en-US" b="1" i="1">
                              <a:solidFill>
                                <a:srgbClr val="FFC000"/>
                              </a:solidFill>
                              <a:latin typeface="Cambria Math" panose="02040503050406030204" pitchFamily="18" charset="0"/>
                            </a:rPr>
                            <m:t>+</m:t>
                          </m:r>
                          <m:f>
                            <m:fPr>
                              <m:ctrlPr>
                                <a:rPr lang="en-US" b="1" i="1">
                                  <a:solidFill>
                                    <a:srgbClr val="FFC000"/>
                                  </a:solidFill>
                                  <a:latin typeface="Cambria Math"/>
                                </a:rPr>
                              </m:ctrlPr>
                            </m:fPr>
                            <m:num>
                              <m:sSub>
                                <m:sSubPr>
                                  <m:ctrlPr>
                                    <a:rPr lang="en-US" b="1" i="1">
                                      <a:solidFill>
                                        <a:srgbClr val="FFC000"/>
                                      </a:solidFill>
                                      <a:latin typeface="Cambria Math"/>
                                    </a:rPr>
                                  </m:ctrlPr>
                                </m:sSubPr>
                                <m:e>
                                  <m:r>
                                    <a:rPr lang="en-US" b="1" i="1">
                                      <a:solidFill>
                                        <a:srgbClr val="FFC000"/>
                                      </a:solidFill>
                                      <a:latin typeface="Cambria Math" panose="02040503050406030204" pitchFamily="18" charset="0"/>
                                    </a:rPr>
                                    <m:t>𝑪</m:t>
                                  </m:r>
                                </m:e>
                                <m:sub>
                                  <m:r>
                                    <a:rPr lang="en-US" b="1" i="1">
                                      <a:solidFill>
                                        <a:srgbClr val="FFC000"/>
                                      </a:solidFill>
                                      <a:latin typeface="Cambria Math" panose="02040503050406030204" pitchFamily="18" charset="0"/>
                                    </a:rPr>
                                    <m:t>𝒗</m:t>
                                  </m:r>
                                </m:sub>
                              </m:sSub>
                            </m:num>
                            <m:den>
                              <m:r>
                                <a:rPr lang="en-US" b="1" i="1">
                                  <a:solidFill>
                                    <a:srgbClr val="FFC000"/>
                                  </a:solidFill>
                                  <a:latin typeface="Cambria Math" panose="02040503050406030204" pitchFamily="18" charset="0"/>
                                </a:rPr>
                                <m:t>𝒌𝑻</m:t>
                              </m:r>
                            </m:den>
                          </m:f>
                          <m:r>
                            <a:rPr lang="en-US" b="1" i="1">
                              <a:solidFill>
                                <a:srgbClr val="FFC000"/>
                              </a:solidFill>
                              <a:latin typeface="Cambria Math" panose="02040503050406030204" pitchFamily="18" charset="0"/>
                            </a:rPr>
                            <m:t>𝒇</m:t>
                          </m:r>
                          <m:r>
                            <a:rPr lang="en-US" b="1">
                              <a:solidFill>
                                <a:srgbClr val="FFC000"/>
                              </a:solidFill>
                              <a:latin typeface="Cambria Math" panose="02040503050406030204" pitchFamily="18" charset="0"/>
                            </a:rPr>
                            <m:t>Ω</m:t>
                          </m:r>
                          <m:r>
                            <a:rPr lang="en-US" b="1" i="1">
                              <a:solidFill>
                                <a:srgbClr val="FFC000"/>
                              </a:solidFill>
                              <a:latin typeface="Cambria Math" panose="02040503050406030204" pitchFamily="18" charset="0"/>
                            </a:rPr>
                            <m:t>𝜵𝝈</m:t>
                          </m:r>
                          <m:r>
                            <a:rPr lang="en-US" b="1" i="1">
                              <a:solidFill>
                                <a:srgbClr val="FFC000"/>
                              </a:solidFill>
                              <a:latin typeface="Cambria Math" panose="02040503050406030204" pitchFamily="18" charset="0"/>
                            </a:rPr>
                            <m:t>+</m:t>
                          </m:r>
                          <m:r>
                            <a:rPr lang="en-US" b="1" i="1">
                              <a:solidFill>
                                <a:srgbClr val="FFC000"/>
                              </a:solidFill>
                              <a:latin typeface="Cambria Math" panose="02040503050406030204" pitchFamily="18" charset="0"/>
                            </a:rPr>
                            <m:t>𝛁</m:t>
                          </m:r>
                          <m:sSub>
                            <m:sSubPr>
                              <m:ctrlPr>
                                <a:rPr lang="en-US" b="1" i="1">
                                  <a:solidFill>
                                    <a:srgbClr val="FFC000"/>
                                  </a:solidFill>
                                  <a:latin typeface="Cambria Math"/>
                                </a:rPr>
                              </m:ctrlPr>
                            </m:sSubPr>
                            <m:e>
                              <m:r>
                                <a:rPr lang="en-US" b="1" i="1">
                                  <a:solidFill>
                                    <a:srgbClr val="FFC000"/>
                                  </a:solidFill>
                                  <a:latin typeface="Cambria Math" panose="02040503050406030204" pitchFamily="18" charset="0"/>
                                </a:rPr>
                                <m:t>𝑪</m:t>
                              </m:r>
                            </m:e>
                            <m:sub>
                              <m:r>
                                <a:rPr lang="en-US" b="1" i="1">
                                  <a:solidFill>
                                    <a:srgbClr val="FFC000"/>
                                  </a:solidFill>
                                  <a:latin typeface="Cambria Math" panose="02040503050406030204" pitchFamily="18" charset="0"/>
                                </a:rPr>
                                <m:t>𝒗</m:t>
                              </m:r>
                            </m:sub>
                          </m:sSub>
                          <m:r>
                            <a:rPr lang="en-US" b="1" i="1">
                              <a:solidFill>
                                <a:srgbClr val="FFC000"/>
                              </a:solidFill>
                              <a:latin typeface="Cambria Math" panose="02040503050406030204" pitchFamily="18" charset="0"/>
                            </a:rPr>
                            <m:t>+</m:t>
                          </m:r>
                          <m:f>
                            <m:fPr>
                              <m:ctrlPr>
                                <a:rPr lang="en-US" b="1" i="1">
                                  <a:solidFill>
                                    <a:srgbClr val="FFC000"/>
                                  </a:solidFill>
                                  <a:latin typeface="Cambria Math"/>
                                </a:rPr>
                              </m:ctrlPr>
                            </m:fPr>
                            <m:num>
                              <m:sSub>
                                <m:sSubPr>
                                  <m:ctrlPr>
                                    <a:rPr lang="en-US" b="1" i="1">
                                      <a:solidFill>
                                        <a:srgbClr val="FFC000"/>
                                      </a:solidFill>
                                      <a:latin typeface="Cambria Math"/>
                                    </a:rPr>
                                  </m:ctrlPr>
                                </m:sSubPr>
                                <m:e>
                                  <m:r>
                                    <a:rPr lang="en-US" b="1" i="1">
                                      <a:solidFill>
                                        <a:srgbClr val="FFC000"/>
                                      </a:solidFill>
                                      <a:latin typeface="Cambria Math" panose="02040503050406030204" pitchFamily="18" charset="0"/>
                                    </a:rPr>
                                    <m:t>𝑪</m:t>
                                  </m:r>
                                </m:e>
                                <m:sub>
                                  <m:r>
                                    <a:rPr lang="en-US" b="1" i="1">
                                      <a:solidFill>
                                        <a:srgbClr val="FFC000"/>
                                      </a:solidFill>
                                      <a:latin typeface="Cambria Math" panose="02040503050406030204" pitchFamily="18" charset="0"/>
                                    </a:rPr>
                                    <m:t>𝒗</m:t>
                                  </m:r>
                                </m:sub>
                              </m:sSub>
                            </m:num>
                            <m:den>
                              <m:r>
                                <a:rPr lang="en-US" b="1" i="1">
                                  <a:solidFill>
                                    <a:srgbClr val="FFC000"/>
                                  </a:solidFill>
                                  <a:latin typeface="Cambria Math" panose="02040503050406030204" pitchFamily="18" charset="0"/>
                                </a:rPr>
                                <m:t>𝒌𝑻</m:t>
                              </m:r>
                            </m:den>
                          </m:f>
                          <m:f>
                            <m:fPr>
                              <m:ctrlPr>
                                <a:rPr lang="en-US" b="1" i="1">
                                  <a:solidFill>
                                    <a:srgbClr val="FFC000"/>
                                  </a:solidFill>
                                  <a:latin typeface="Cambria Math"/>
                                </a:rPr>
                              </m:ctrlPr>
                            </m:fPr>
                            <m:num>
                              <m:sSup>
                                <m:sSupPr>
                                  <m:ctrlPr>
                                    <a:rPr lang="en-US" b="1" i="1">
                                      <a:solidFill>
                                        <a:srgbClr val="FFC000"/>
                                      </a:solidFill>
                                      <a:latin typeface="Cambria Math"/>
                                    </a:rPr>
                                  </m:ctrlPr>
                                </m:sSupPr>
                                <m:e>
                                  <m:r>
                                    <a:rPr lang="en-US" b="1" i="1">
                                      <a:solidFill>
                                        <a:srgbClr val="FFC000"/>
                                      </a:solidFill>
                                      <a:latin typeface="Cambria Math" panose="02040503050406030204" pitchFamily="18" charset="0"/>
                                    </a:rPr>
                                    <m:t>𝑸</m:t>
                                  </m:r>
                                </m:e>
                                <m:sup>
                                  <m:r>
                                    <a:rPr lang="en-US" b="1" i="1">
                                      <a:solidFill>
                                        <a:srgbClr val="FFC000"/>
                                      </a:solidFill>
                                      <a:latin typeface="Cambria Math" panose="02040503050406030204" pitchFamily="18" charset="0"/>
                                    </a:rPr>
                                    <m:t>∗</m:t>
                                  </m:r>
                                </m:sup>
                              </m:sSup>
                            </m:num>
                            <m:den>
                              <m:r>
                                <a:rPr lang="en-US" b="1" i="1">
                                  <a:solidFill>
                                    <a:srgbClr val="FFC000"/>
                                  </a:solidFill>
                                  <a:latin typeface="Cambria Math" panose="02040503050406030204" pitchFamily="18" charset="0"/>
                                </a:rPr>
                                <m:t>𝑻</m:t>
                              </m:r>
                            </m:den>
                          </m:f>
                          <m:r>
                            <a:rPr lang="en-US" b="1" i="1">
                              <a:solidFill>
                                <a:srgbClr val="FFC000"/>
                              </a:solidFill>
                              <a:latin typeface="Cambria Math" panose="02040503050406030204" pitchFamily="18" charset="0"/>
                            </a:rPr>
                            <m:t>𝛁</m:t>
                          </m:r>
                          <m:r>
                            <a:rPr lang="en-US" b="1" i="1">
                              <a:solidFill>
                                <a:srgbClr val="FFC000"/>
                              </a:solidFill>
                              <a:latin typeface="Cambria Math" panose="02040503050406030204" pitchFamily="18" charset="0"/>
                            </a:rPr>
                            <m:t>𝐓</m:t>
                          </m:r>
                          <m:r>
                            <a:rPr lang="en-US" b="1">
                              <a:solidFill>
                                <a:srgbClr val="FFC000"/>
                              </a:solidFill>
                              <a:latin typeface="Cambria Math" panose="02040503050406030204" pitchFamily="18" charset="0"/>
                            </a:rPr>
                            <m:t>)</m:t>
                          </m:r>
                        </m:e>
                      </m:d>
                      <m:r>
                        <a:rPr lang="en-US" b="1" i="1">
                          <a:solidFill>
                            <a:srgbClr val="FFC000"/>
                          </a:solidFill>
                          <a:latin typeface="Cambria Math" panose="02040503050406030204" pitchFamily="18" charset="0"/>
                        </a:rPr>
                        <m:t>−</m:t>
                      </m:r>
                      <m:f>
                        <m:fPr>
                          <m:ctrlPr>
                            <a:rPr lang="en-US" b="1" i="1">
                              <a:solidFill>
                                <a:srgbClr val="FFC000"/>
                              </a:solidFill>
                              <a:latin typeface="Cambria Math"/>
                            </a:rPr>
                          </m:ctrlPr>
                        </m:fPr>
                        <m:num>
                          <m:sSub>
                            <m:sSubPr>
                              <m:ctrlPr>
                                <a:rPr lang="en-US" b="1" i="1">
                                  <a:solidFill>
                                    <a:srgbClr val="FFC000"/>
                                  </a:solidFill>
                                  <a:latin typeface="Cambria Math"/>
                                </a:rPr>
                              </m:ctrlPr>
                            </m:sSubPr>
                            <m:e>
                              <m:r>
                                <a:rPr lang="en-US" b="1" i="1">
                                  <a:solidFill>
                                    <a:srgbClr val="FFC000"/>
                                  </a:solidFill>
                                  <a:latin typeface="Cambria Math" panose="02040503050406030204" pitchFamily="18" charset="0"/>
                                </a:rPr>
                                <m:t>𝑪</m:t>
                              </m:r>
                            </m:e>
                            <m:sub>
                              <m:r>
                                <a:rPr lang="en-US" b="1" i="1">
                                  <a:solidFill>
                                    <a:srgbClr val="FFC000"/>
                                  </a:solidFill>
                                  <a:latin typeface="Cambria Math" panose="02040503050406030204" pitchFamily="18" charset="0"/>
                                </a:rPr>
                                <m:t>𝒗</m:t>
                              </m:r>
                            </m:sub>
                          </m:sSub>
                          <m:r>
                            <a:rPr lang="en-US" b="1" i="1">
                              <a:solidFill>
                                <a:srgbClr val="FFC000"/>
                              </a:solidFill>
                              <a:latin typeface="Cambria Math" panose="02040503050406030204" pitchFamily="18" charset="0"/>
                            </a:rPr>
                            <m:t>−</m:t>
                          </m:r>
                          <m:sSub>
                            <m:sSubPr>
                              <m:ctrlPr>
                                <a:rPr lang="en-US" b="1" i="1">
                                  <a:solidFill>
                                    <a:srgbClr val="FFC000"/>
                                  </a:solidFill>
                                  <a:latin typeface="Cambria Math"/>
                                </a:rPr>
                              </m:ctrlPr>
                            </m:sSubPr>
                            <m:e>
                              <m:r>
                                <a:rPr lang="en-US" b="1" i="1">
                                  <a:solidFill>
                                    <a:srgbClr val="FFC000"/>
                                  </a:solidFill>
                                  <a:latin typeface="Cambria Math" panose="02040503050406030204" pitchFamily="18" charset="0"/>
                                </a:rPr>
                                <m:t>𝑪</m:t>
                              </m:r>
                            </m:e>
                            <m:sub>
                              <m:r>
                                <a:rPr lang="en-US" b="1" i="1">
                                  <a:solidFill>
                                    <a:srgbClr val="FFC000"/>
                                  </a:solidFill>
                                  <a:latin typeface="Cambria Math" panose="02040503050406030204" pitchFamily="18" charset="0"/>
                                </a:rPr>
                                <m:t>𝒗</m:t>
                              </m:r>
                              <m:r>
                                <a:rPr lang="en-US" b="1" i="1">
                                  <a:solidFill>
                                    <a:srgbClr val="FFC000"/>
                                  </a:solidFill>
                                  <a:latin typeface="Cambria Math" panose="02040503050406030204" pitchFamily="18" charset="0"/>
                                </a:rPr>
                                <m:t>𝟎</m:t>
                              </m:r>
                            </m:sub>
                          </m:sSub>
                          <m:sSup>
                            <m:sSupPr>
                              <m:ctrlPr>
                                <a:rPr lang="en-US" b="1" i="1">
                                  <a:solidFill>
                                    <a:srgbClr val="FFC000"/>
                                  </a:solidFill>
                                  <a:latin typeface="Cambria Math"/>
                                </a:rPr>
                              </m:ctrlPr>
                            </m:sSupPr>
                            <m:e>
                              <m:r>
                                <a:rPr lang="en-US" b="1" i="1">
                                  <a:solidFill>
                                    <a:srgbClr val="FFC000"/>
                                  </a:solidFill>
                                  <a:latin typeface="Cambria Math" panose="02040503050406030204" pitchFamily="18" charset="0"/>
                                </a:rPr>
                                <m:t>𝒆</m:t>
                              </m:r>
                            </m:e>
                            <m:sup>
                              <m:f>
                                <m:fPr>
                                  <m:ctrlPr>
                                    <a:rPr lang="en-US" b="1" i="1">
                                      <a:solidFill>
                                        <a:srgbClr val="FFC000"/>
                                      </a:solidFill>
                                      <a:latin typeface="Cambria Math"/>
                                    </a:rPr>
                                  </m:ctrlPr>
                                </m:fPr>
                                <m:num>
                                  <m:r>
                                    <a:rPr lang="en-US" b="1" i="1">
                                      <a:solidFill>
                                        <a:srgbClr val="FFC000"/>
                                      </a:solidFill>
                                      <a:latin typeface="Cambria Math" panose="02040503050406030204" pitchFamily="18" charset="0"/>
                                    </a:rPr>
                                    <m:t>𝒇</m:t>
                                  </m:r>
                                  <m:r>
                                    <a:rPr lang="en-US" b="1" i="1">
                                      <a:solidFill>
                                        <a:srgbClr val="FFC000"/>
                                      </a:solidFill>
                                      <a:latin typeface="Cambria Math" panose="02040503050406030204" pitchFamily="18" charset="0"/>
                                    </a:rPr>
                                    <m:t>Ω</m:t>
                                  </m:r>
                                  <m:r>
                                    <a:rPr lang="en-US" b="1" i="1">
                                      <a:solidFill>
                                        <a:srgbClr val="FFC000"/>
                                      </a:solidFill>
                                      <a:latin typeface="Cambria Math" panose="02040503050406030204" pitchFamily="18" charset="0"/>
                                    </a:rPr>
                                    <m:t>𝝈</m:t>
                                  </m:r>
                                </m:num>
                                <m:den>
                                  <m:r>
                                    <a:rPr lang="en-US" b="1" i="1">
                                      <a:solidFill>
                                        <a:srgbClr val="FFC000"/>
                                      </a:solidFill>
                                      <a:latin typeface="Cambria Math" panose="02040503050406030204" pitchFamily="18" charset="0"/>
                                    </a:rPr>
                                    <m:t>𝒌𝑻</m:t>
                                  </m:r>
                                </m:den>
                              </m:f>
                            </m:sup>
                          </m:sSup>
                        </m:num>
                        <m:den>
                          <m:sSub>
                            <m:sSubPr>
                              <m:ctrlPr>
                                <a:rPr lang="en-US" b="1" i="1">
                                  <a:solidFill>
                                    <a:srgbClr val="FFC000"/>
                                  </a:solidFill>
                                  <a:latin typeface="Cambria Math"/>
                                </a:rPr>
                              </m:ctrlPr>
                            </m:sSubPr>
                            <m:e>
                              <m:r>
                                <a:rPr lang="en-US" b="1" i="1">
                                  <a:solidFill>
                                    <a:srgbClr val="FFC000"/>
                                  </a:solidFill>
                                  <a:latin typeface="Cambria Math" panose="02040503050406030204" pitchFamily="18" charset="0"/>
                                </a:rPr>
                                <m:t>𝝉</m:t>
                              </m:r>
                            </m:e>
                            <m:sub>
                              <m:r>
                                <a:rPr lang="en-US" b="1" i="1">
                                  <a:solidFill>
                                    <a:srgbClr val="FFC000"/>
                                  </a:solidFill>
                                  <a:latin typeface="Cambria Math" panose="02040503050406030204" pitchFamily="18" charset="0"/>
                                </a:rPr>
                                <m:t>𝒔</m:t>
                              </m:r>
                            </m:sub>
                          </m:sSub>
                        </m:den>
                      </m:f>
                    </m:oMath>
                  </m:oMathPara>
                </a14:m>
                <a:endParaRPr lang="en-US" b="1" dirty="0">
                  <a:solidFill>
                    <a:schemeClr val="bg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46111" y="1567542"/>
                <a:ext cx="11077803" cy="5290457"/>
              </a:xfrm>
              <a:blipFill rotWithShape="0">
                <a:blip r:embed="rId3"/>
                <a:stretch>
                  <a:fillRect l="-550" t="-115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57F1E4F-1CFF-5643-939E-02111984F565}" type="slidenum">
              <a:rPr lang="en-US" smtClean="0"/>
              <a:pPr/>
              <a:t>5</a:t>
            </a:fld>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6185716" y="3877829"/>
                <a:ext cx="5005023" cy="620811"/>
              </a:xfrm>
              <a:prstGeom prst="rect">
                <a:avLst/>
              </a:prstGeom>
              <a:noFill/>
            </p:spPr>
            <p:txBody>
              <a:bodyPr wrap="none" rtlCol="0">
                <a:spAutoFit/>
              </a:bodyPr>
              <a:lstStyle/>
              <a:p>
                <a:pPr marL="0" lvl="1"/>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𝐽</m:t>
                      </m:r>
                      <m:r>
                        <a:rPr lang="en-US" i="1">
                          <a:latin typeface="Cambria Math" panose="02040503050406030204" pitchFamily="18" charset="0"/>
                        </a:rPr>
                        <m:t>=−</m:t>
                      </m:r>
                      <m:r>
                        <a:rPr lang="en-US" i="1">
                          <a:latin typeface="Cambria Math" panose="02040503050406030204" pitchFamily="18" charset="0"/>
                        </a:rPr>
                        <m:t>𝐷</m:t>
                      </m:r>
                      <m:r>
                        <a:rPr lang="en-US" i="1">
                          <a:latin typeface="Cambria Math" panose="02040503050406030204" pitchFamily="18" charset="0"/>
                        </a:rPr>
                        <m:t>(</m:t>
                      </m:r>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𝑣</m:t>
                              </m:r>
                            </m:sub>
                          </m:sSub>
                        </m:num>
                        <m:den>
                          <m:r>
                            <a:rPr lang="en-US" i="1">
                              <a:latin typeface="Cambria Math" panose="02040503050406030204" pitchFamily="18" charset="0"/>
                            </a:rPr>
                            <m:t>𝑘𝑇</m:t>
                          </m:r>
                        </m:den>
                      </m:f>
                      <m:r>
                        <a:rPr lang="en-US" i="1">
                          <a:latin typeface="Cambria Math" panose="02040503050406030204" pitchFamily="18" charset="0"/>
                        </a:rPr>
                        <m:t>𝑒</m:t>
                      </m:r>
                      <m:sSup>
                        <m:sSupPr>
                          <m:ctrlPr>
                            <a:rPr lang="en-US" i="1">
                              <a:latin typeface="Cambria Math"/>
                            </a:rPr>
                          </m:ctrlPr>
                        </m:sSupPr>
                        <m:e>
                          <m:r>
                            <a:rPr lang="en-US" i="1">
                              <a:latin typeface="Cambria Math" panose="02040503050406030204" pitchFamily="18" charset="0"/>
                            </a:rPr>
                            <m:t>𝑍</m:t>
                          </m:r>
                        </m:e>
                        <m:sup>
                          <m:r>
                            <a:rPr lang="en-US" i="1">
                              <a:latin typeface="Cambria Math" panose="02040503050406030204" pitchFamily="18" charset="0"/>
                            </a:rPr>
                            <m:t>∗</m:t>
                          </m:r>
                        </m:sup>
                      </m:sSup>
                      <m:r>
                        <a:rPr lang="en-US" i="1">
                          <a:latin typeface="Cambria Math" panose="02040503050406030204" pitchFamily="18" charset="0"/>
                        </a:rPr>
                        <m:t>𝑗</m:t>
                      </m:r>
                      <m:r>
                        <a:rPr lang="en-US" i="1">
                          <a:latin typeface="Cambria Math" panose="02040503050406030204" pitchFamily="18" charset="0"/>
                        </a:rPr>
                        <m:t>𝜌</m:t>
                      </m:r>
                      <m:r>
                        <a:rPr lang="en-US" i="1">
                          <a:latin typeface="Cambria Math" panose="02040503050406030204" pitchFamily="18" charset="0"/>
                        </a:rPr>
                        <m:t>+</m:t>
                      </m:r>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𝑣</m:t>
                              </m:r>
                            </m:sub>
                          </m:sSub>
                        </m:num>
                        <m:den>
                          <m:r>
                            <a:rPr lang="en-US" i="1">
                              <a:latin typeface="Cambria Math" panose="02040503050406030204" pitchFamily="18" charset="0"/>
                            </a:rPr>
                            <m:t>𝑘𝑇</m:t>
                          </m:r>
                        </m:den>
                      </m:f>
                      <m:r>
                        <a:rPr lang="en-US" i="1">
                          <a:latin typeface="Cambria Math" panose="02040503050406030204" pitchFamily="18" charset="0"/>
                        </a:rPr>
                        <m:t>𝑓</m:t>
                      </m:r>
                      <m:r>
                        <a:rPr lang="en-US">
                          <a:latin typeface="Cambria Math" panose="02040503050406030204" pitchFamily="18" charset="0"/>
                        </a:rPr>
                        <m:t>Ω</m:t>
                      </m:r>
                      <m:r>
                        <a:rPr lang="en-US">
                          <a:latin typeface="Cambria Math" panose="02040503050406030204" pitchFamily="18" charset="0"/>
                        </a:rPr>
                        <m:t>𝛻</m:t>
                      </m:r>
                      <m:r>
                        <m:rPr>
                          <m:sty m:val="p"/>
                        </m:rPr>
                        <a:rPr lang="en-US">
                          <a:latin typeface="Cambria Math" panose="02040503050406030204" pitchFamily="18" charset="0"/>
                        </a:rPr>
                        <m:t>σ</m:t>
                      </m:r>
                      <m:r>
                        <a:rPr lang="en-US" i="1">
                          <a:latin typeface="Cambria Math" panose="02040503050406030204" pitchFamily="18" charset="0"/>
                        </a:rPr>
                        <m:t>+</m:t>
                      </m:r>
                      <m:r>
                        <a:rPr lang="en-US">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𝑣</m:t>
                          </m:r>
                        </m:sub>
                      </m:sSub>
                      <m:r>
                        <a:rPr lang="en-US" i="1">
                          <a:latin typeface="Cambria Math" panose="02040503050406030204" pitchFamily="18" charset="0"/>
                        </a:rPr>
                        <m:t>+</m:t>
                      </m:r>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𝑣</m:t>
                              </m:r>
                            </m:sub>
                          </m:sSub>
                        </m:num>
                        <m:den>
                          <m:r>
                            <a:rPr lang="en-US" i="1">
                              <a:latin typeface="Cambria Math" panose="02040503050406030204" pitchFamily="18" charset="0"/>
                            </a:rPr>
                            <m:t>𝑘𝑇</m:t>
                          </m:r>
                        </m:den>
                      </m:f>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𝑄</m:t>
                              </m:r>
                            </m:e>
                            <m:sup>
                              <m:r>
                                <a:rPr lang="en-US" i="1">
                                  <a:latin typeface="Cambria Math" panose="02040503050406030204" pitchFamily="18" charset="0"/>
                                </a:rPr>
                                <m:t>∗</m:t>
                              </m:r>
                            </m:sup>
                          </m:sSup>
                        </m:num>
                        <m:den>
                          <m:r>
                            <a:rPr lang="en-US" i="1">
                              <a:latin typeface="Cambria Math" panose="02040503050406030204" pitchFamily="18" charset="0"/>
                            </a:rPr>
                            <m:t>𝑇</m:t>
                          </m:r>
                        </m:den>
                      </m:f>
                      <m:r>
                        <a:rPr lang="en-US">
                          <a:latin typeface="Cambria Math" panose="02040503050406030204" pitchFamily="18" charset="0"/>
                        </a:rPr>
                        <m:t>𝛻</m:t>
                      </m:r>
                      <m:r>
                        <m:rPr>
                          <m:sty m:val="p"/>
                        </m:rPr>
                        <a:rPr lang="en-US">
                          <a:latin typeface="Cambria Math" panose="02040503050406030204" pitchFamily="18" charset="0"/>
                        </a:rPr>
                        <m:t>T</m:t>
                      </m:r>
                      <m:r>
                        <a:rPr lang="en-US">
                          <a:latin typeface="Cambria Math" panose="02040503050406030204" pitchFamily="18" charset="0"/>
                        </a:rPr>
                        <m:t>)</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6185716" y="3877829"/>
                <a:ext cx="5005023" cy="620811"/>
              </a:xfrm>
              <a:prstGeom prst="rect">
                <a:avLst/>
              </a:prstGeom>
              <a:blipFill rotWithShape="0">
                <a:blip r:embed="rId4"/>
                <a:stretch>
                  <a:fillRect/>
                </a:stretch>
              </a:blipFill>
            </p:spPr>
            <p:txBody>
              <a:bodyPr/>
              <a:lstStyle/>
              <a:p>
                <a:r>
                  <a:rPr lang="en-US">
                    <a:noFill/>
                  </a:rPr>
                  <a:t> </a:t>
                </a:r>
              </a:p>
            </p:txBody>
          </p:sp>
        </mc:Fallback>
      </mc:AlternateContent>
      <p:sp>
        <p:nvSpPr>
          <p:cNvPr id="6" name="Right Brace 5"/>
          <p:cNvSpPr/>
          <p:nvPr/>
        </p:nvSpPr>
        <p:spPr>
          <a:xfrm>
            <a:off x="5692423" y="3385460"/>
            <a:ext cx="361546" cy="1634855"/>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p:cNvSpPr/>
              <p:nvPr/>
            </p:nvSpPr>
            <p:spPr>
              <a:xfrm>
                <a:off x="6885392" y="4498640"/>
                <a:ext cx="3461076" cy="8465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𝐺</m:t>
                      </m:r>
                      <m:r>
                        <a:rPr lang="en-US" i="1">
                          <a:latin typeface="Cambria Math" panose="02040503050406030204" pitchFamily="18" charset="0"/>
                        </a:rPr>
                        <m:t>= </m:t>
                      </m:r>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𝑣</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𝑒𝑞</m:t>
                              </m:r>
                            </m:sub>
                          </m:sSub>
                        </m:num>
                        <m:den>
                          <m:sSub>
                            <m:sSubPr>
                              <m:ctrlPr>
                                <a:rPr lang="en-US" i="1">
                                  <a:latin typeface="Cambria Math"/>
                                </a:rPr>
                              </m:ctrlPr>
                            </m:sSubPr>
                            <m:e>
                              <m:r>
                                <a:rPr lang="en-US" i="1">
                                  <a:latin typeface="Cambria Math" panose="02040503050406030204" pitchFamily="18" charset="0"/>
                                </a:rPr>
                                <m:t>𝜏</m:t>
                              </m:r>
                            </m:e>
                            <m:sub>
                              <m:r>
                                <a:rPr lang="en-US" i="1">
                                  <a:latin typeface="Cambria Math" panose="02040503050406030204" pitchFamily="18" charset="0"/>
                                </a:rPr>
                                <m:t>𝑠</m:t>
                              </m:r>
                            </m:sub>
                          </m:sSub>
                        </m:den>
                      </m:f>
                      <m:r>
                        <a:rPr lang="en-US" i="1">
                          <a:latin typeface="Cambria Math" panose="02040503050406030204" pitchFamily="18" charset="0"/>
                        </a:rPr>
                        <m:t>=− </m:t>
                      </m:r>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𝑣</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𝑣</m:t>
                              </m:r>
                              <m:r>
                                <a:rPr lang="en-US" i="1">
                                  <a:latin typeface="Cambria Math" panose="02040503050406030204" pitchFamily="18" charset="0"/>
                                </a:rPr>
                                <m:t>0</m:t>
                              </m:r>
                            </m:sub>
                          </m:sSub>
                          <m:sSup>
                            <m:sSupPr>
                              <m:ctrlPr>
                                <a:rPr lang="en-US" i="1">
                                  <a:latin typeface="Cambria Math"/>
                                </a:rPr>
                              </m:ctrlPr>
                            </m:sSupPr>
                            <m:e>
                              <m:r>
                                <a:rPr lang="en-US" i="1">
                                  <a:latin typeface="Cambria Math" panose="02040503050406030204" pitchFamily="18" charset="0"/>
                                </a:rPr>
                                <m:t>𝑒</m:t>
                              </m:r>
                            </m:e>
                            <m:sup>
                              <m:f>
                                <m:fPr>
                                  <m:ctrlPr>
                                    <a:rPr lang="en-US" i="1">
                                      <a:latin typeface="Cambria Math"/>
                                    </a:rPr>
                                  </m:ctrlPr>
                                </m:fPr>
                                <m:num>
                                  <m:r>
                                    <a:rPr lang="en-US" i="1">
                                      <a:latin typeface="Cambria Math" panose="02040503050406030204" pitchFamily="18" charset="0"/>
                                    </a:rPr>
                                    <m:t>𝑓</m:t>
                                  </m:r>
                                  <m:r>
                                    <a:rPr lang="en-US" i="1">
                                      <a:latin typeface="Cambria Math" panose="02040503050406030204" pitchFamily="18" charset="0"/>
                                    </a:rPr>
                                    <m:t>Ω</m:t>
                                  </m:r>
                                  <m:r>
                                    <a:rPr lang="en-US" i="1">
                                      <a:latin typeface="Cambria Math" panose="02040503050406030204" pitchFamily="18" charset="0"/>
                                    </a:rPr>
                                    <m:t>𝜎</m:t>
                                  </m:r>
                                </m:num>
                                <m:den>
                                  <m:r>
                                    <a:rPr lang="en-US" i="1">
                                      <a:latin typeface="Cambria Math" panose="02040503050406030204" pitchFamily="18" charset="0"/>
                                    </a:rPr>
                                    <m:t>𝑘𝑇</m:t>
                                  </m:r>
                                </m:den>
                              </m:f>
                            </m:sup>
                          </m:sSup>
                        </m:num>
                        <m:den>
                          <m:sSub>
                            <m:sSubPr>
                              <m:ctrlPr>
                                <a:rPr lang="en-US" i="1">
                                  <a:latin typeface="Cambria Math"/>
                                </a:rPr>
                              </m:ctrlPr>
                            </m:sSubPr>
                            <m:e>
                              <m:r>
                                <a:rPr lang="en-US" i="1">
                                  <a:latin typeface="Cambria Math" panose="02040503050406030204" pitchFamily="18" charset="0"/>
                                </a:rPr>
                                <m:t>𝜏</m:t>
                              </m:r>
                            </m:e>
                            <m:sub>
                              <m:r>
                                <a:rPr lang="en-US" i="1">
                                  <a:latin typeface="Cambria Math" panose="02040503050406030204" pitchFamily="18" charset="0"/>
                                </a:rPr>
                                <m:t>𝑠</m:t>
                              </m:r>
                            </m:sub>
                          </m:sSub>
                        </m:den>
                      </m:f>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6885392" y="4498640"/>
                <a:ext cx="3461076" cy="846578"/>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22505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smtClean="0"/>
              <a:t>CAD models</a:t>
            </a:r>
            <a:r>
              <a:rPr lang="en-US" sz="3200" b="1" dirty="0"/>
              <a:t/>
            </a:r>
            <a:br>
              <a:rPr lang="en-US" sz="3200" b="1" dirty="0"/>
            </a:b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gn="ctr">
                  <a:buNone/>
                </a:pPr>
                <a:r>
                  <a:rPr lang="en-US" sz="2400" b="1" dirty="0" smtClean="0"/>
                  <a:t>What matters to a Designer or a CAD Engineer?</a:t>
                </a:r>
              </a:p>
              <a:p>
                <a:r>
                  <a:rPr lang="en-US" b="1" dirty="0" smtClean="0"/>
                  <a:t>Geometry and Topology</a:t>
                </a:r>
              </a:p>
              <a:p>
                <a:pPr lvl="1"/>
                <a:r>
                  <a:rPr lang="en-US" dirty="0" smtClean="0"/>
                  <a:t>L, W, T and Interconnects Configuration</a:t>
                </a:r>
              </a:p>
              <a:p>
                <a:r>
                  <a:rPr lang="en-US" b="1" dirty="0" smtClean="0"/>
                  <a:t>Electrical</a:t>
                </a:r>
              </a:p>
              <a:p>
                <a:pPr lvl="1"/>
                <a:r>
                  <a:rPr lang="en-US" dirty="0" smtClean="0"/>
                  <a:t>Conductivity and Current  Density (</a:t>
                </a:r>
                <a14:m>
                  <m:oMath xmlns:m="http://schemas.openxmlformats.org/officeDocument/2006/math">
                    <m:r>
                      <a:rPr lang="en-US" b="0" i="1" smtClean="0">
                        <a:latin typeface="Cambria Math" panose="02040503050406030204" pitchFamily="18" charset="0"/>
                      </a:rPr>
                      <m:t>𝐽</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𝜌</m:t>
                    </m:r>
                  </m:oMath>
                </a14:m>
                <a:r>
                  <a:rPr lang="en-US" dirty="0" smtClean="0"/>
                  <a:t>)</a:t>
                </a:r>
              </a:p>
              <a:p>
                <a:r>
                  <a:rPr lang="en-US" b="1" dirty="0"/>
                  <a:t>Thermal</a:t>
                </a:r>
              </a:p>
              <a:p>
                <a:pPr lvl="1"/>
                <a:r>
                  <a:rPr lang="en-US" dirty="0"/>
                  <a:t>Joule Heating (Thermal Expansion Coefficient)</a:t>
                </a:r>
              </a:p>
              <a:p>
                <a:r>
                  <a:rPr lang="en-US" b="1" dirty="0" smtClean="0"/>
                  <a:t>Chemical</a:t>
                </a:r>
                <a:r>
                  <a:rPr lang="en-US" dirty="0" smtClean="0"/>
                  <a:t>/</a:t>
                </a:r>
                <a:r>
                  <a:rPr lang="en-US" b="1" dirty="0" smtClean="0"/>
                  <a:t>Physical</a:t>
                </a:r>
              </a:p>
              <a:p>
                <a:pPr lvl="1"/>
                <a:r>
                  <a:rPr lang="en-US" dirty="0" smtClean="0"/>
                  <a:t>Material (Activation energy, Young’s modulus, Diffusion…)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341" t="-116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57F1E4F-1CFF-5643-939E-02111984F565}" type="slidenum">
              <a:rPr lang="en-US" smtClean="0"/>
              <a:pPr/>
              <a:t>6</a:t>
            </a:fld>
            <a:endParaRPr lang="en-US" dirty="0"/>
          </a:p>
        </p:txBody>
      </p:sp>
    </p:spTree>
    <p:extLst>
      <p:ext uri="{BB962C8B-B14F-4D97-AF65-F5344CB8AC3E}">
        <p14:creationId xmlns:p14="http://schemas.microsoft.com/office/powerpoint/2010/main" val="1868459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4072" y="2393416"/>
            <a:ext cx="8398468" cy="4377496"/>
          </a:xfrm>
          <a:prstGeom prst="rect">
            <a:avLst/>
          </a:prstGeom>
          <a:solidFill>
            <a:schemeClr val="bg2">
              <a:lumMod val="20000"/>
              <a:lumOff val="80000"/>
            </a:schemeClr>
          </a:solidFill>
          <a:ln>
            <a:noFill/>
          </a:ln>
        </p:spPr>
      </p:pic>
      <p:sp>
        <p:nvSpPr>
          <p:cNvPr id="2" name="Title 1"/>
          <p:cNvSpPr>
            <a:spLocks noGrp="1"/>
          </p:cNvSpPr>
          <p:nvPr>
            <p:ph type="title"/>
          </p:nvPr>
        </p:nvSpPr>
        <p:spPr/>
        <p:txBody>
          <a:bodyPr/>
          <a:lstStyle/>
          <a:p>
            <a:r>
              <a:rPr lang="en-US" sz="3000" b="1" dirty="0" err="1" smtClean="0"/>
              <a:t>Blech</a:t>
            </a:r>
            <a:r>
              <a:rPr lang="en-US" sz="3000" b="1" dirty="0" smtClean="0"/>
              <a:t> Effect</a:t>
            </a:r>
            <a:br>
              <a:rPr lang="en-US" sz="3000" b="1" dirty="0" smtClean="0"/>
            </a:br>
            <a:r>
              <a:rPr lang="en-US" sz="2000" b="1" dirty="0" smtClean="0"/>
              <a:t>Material </a:t>
            </a:r>
            <a:r>
              <a:rPr lang="en-US" sz="2000" b="1" dirty="0"/>
              <a:t>Migration: </a:t>
            </a:r>
            <a:r>
              <a:rPr lang="en-US" sz="2000" b="1" dirty="0" err="1" smtClean="0"/>
              <a:t>Multiphysics</a:t>
            </a:r>
            <a:r>
              <a:rPr lang="en-US" sz="4400" b="1" dirty="0" smtClean="0"/>
              <a:t/>
            </a:r>
            <a:br>
              <a:rPr lang="en-US" sz="4400" b="1" dirty="0" smtClean="0"/>
            </a:br>
            <a:endParaRPr lang="en-US" dirty="0"/>
          </a:p>
        </p:txBody>
      </p:sp>
      <p:sp>
        <p:nvSpPr>
          <p:cNvPr id="3" name="Content Placeholder 2"/>
          <p:cNvSpPr>
            <a:spLocks noGrp="1"/>
          </p:cNvSpPr>
          <p:nvPr>
            <p:ph idx="1"/>
          </p:nvPr>
        </p:nvSpPr>
        <p:spPr>
          <a:xfrm>
            <a:off x="475489" y="1706385"/>
            <a:ext cx="9575346" cy="1462554"/>
          </a:xfrm>
        </p:spPr>
        <p:txBody>
          <a:bodyPr>
            <a:normAutofit/>
          </a:bodyPr>
          <a:lstStyle/>
          <a:p>
            <a:pPr marL="0" indent="0">
              <a:buNone/>
            </a:pPr>
            <a:r>
              <a:rPr lang="en-US" sz="3100" b="1" dirty="0" smtClean="0"/>
              <a:t>Competition between two main forces </a:t>
            </a:r>
          </a:p>
          <a:p>
            <a:endParaRPr lang="en-US" sz="2300" b="1" dirty="0"/>
          </a:p>
          <a:p>
            <a:pPr marL="0" indent="0">
              <a:buNone/>
            </a:pPr>
            <a:endParaRPr lang="en-US" sz="2300" b="1" dirty="0"/>
          </a:p>
          <a:p>
            <a:pPr marL="457200" lvl="1" indent="0">
              <a:buNone/>
            </a:pPr>
            <a:endParaRPr lang="en-US" sz="2100" dirty="0" smtClean="0"/>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D57F1E4F-1CFF-5643-939E-02111984F565}" type="slidenum">
              <a:rPr lang="en-US" smtClean="0"/>
              <a:pPr/>
              <a:t>7</a:t>
            </a:fld>
            <a:endParaRPr lang="en-US" dirty="0"/>
          </a:p>
        </p:txBody>
      </p:sp>
      <p:pic>
        <p:nvPicPr>
          <p:cNvPr id="1026" name="Picture 2" descr="https://upload.wikimedia.org/wikipedia/commons/thumb/d/da/Electromigration.png/330px-Electromigra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1766" y="38643"/>
            <a:ext cx="2759746" cy="14133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2393416"/>
            <a:ext cx="1954072" cy="4524315"/>
          </a:xfrm>
          <a:prstGeom prst="rect">
            <a:avLst/>
          </a:prstGeom>
        </p:spPr>
        <p:txBody>
          <a:bodyPr wrap="square">
            <a:spAutoFit/>
          </a:bodyPr>
          <a:lstStyle/>
          <a:p>
            <a:r>
              <a:rPr lang="en-US" dirty="0" smtClean="0"/>
              <a:t>In steady state, back-stress force balances electron wind force</a:t>
            </a:r>
          </a:p>
          <a:p>
            <a:endParaRPr lang="en-US" dirty="0" smtClean="0"/>
          </a:p>
          <a:p>
            <a:endParaRPr lang="en-US" dirty="0" smtClean="0"/>
          </a:p>
          <a:p>
            <a:endParaRPr lang="en-US" dirty="0" smtClean="0"/>
          </a:p>
          <a:p>
            <a:r>
              <a:rPr lang="en-US" dirty="0"/>
              <a:t>If </a:t>
            </a:r>
            <a:r>
              <a:rPr lang="en-US" dirty="0" smtClean="0"/>
              <a:t>stress </a:t>
            </a:r>
            <a:r>
              <a:rPr lang="en-US" dirty="0"/>
              <a:t>required for </a:t>
            </a:r>
            <a:r>
              <a:rPr lang="en-US" dirty="0" smtClean="0"/>
              <a:t>void nucleation </a:t>
            </a:r>
            <a:r>
              <a:rPr lang="en-US" dirty="0"/>
              <a:t>is </a:t>
            </a:r>
            <a:r>
              <a:rPr lang="en-US" dirty="0" smtClean="0"/>
              <a:t>not reached </a:t>
            </a:r>
            <a:r>
              <a:rPr lang="en-US" dirty="0"/>
              <a:t>at </a:t>
            </a:r>
            <a:r>
              <a:rPr lang="en-US" dirty="0" smtClean="0"/>
              <a:t>cathode </a:t>
            </a:r>
            <a:r>
              <a:rPr lang="en-US" dirty="0"/>
              <a:t>end in </a:t>
            </a:r>
            <a:r>
              <a:rPr lang="en-US" dirty="0" smtClean="0"/>
              <a:t>steady state, </a:t>
            </a:r>
            <a:r>
              <a:rPr lang="en-US" dirty="0" smtClean="0"/>
              <a:t>no void </a:t>
            </a:r>
            <a:r>
              <a:rPr lang="en-US" dirty="0"/>
              <a:t>will </a:t>
            </a:r>
            <a:r>
              <a:rPr lang="en-US" dirty="0" smtClean="0"/>
              <a:t>nucleate</a:t>
            </a:r>
            <a:endParaRPr lang="en-US" dirty="0"/>
          </a:p>
        </p:txBody>
      </p:sp>
      <p:cxnSp>
        <p:nvCxnSpPr>
          <p:cNvPr id="8" name="Straight Connector 7"/>
          <p:cNvCxnSpPr/>
          <p:nvPr/>
        </p:nvCxnSpPr>
        <p:spPr>
          <a:xfrm>
            <a:off x="2499571" y="4423314"/>
            <a:ext cx="7297572"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468199" y="4053982"/>
            <a:ext cx="2457724" cy="369332"/>
          </a:xfrm>
          <a:prstGeom prst="rect">
            <a:avLst/>
          </a:prstGeom>
          <a:noFill/>
          <a:ln>
            <a:noFill/>
          </a:ln>
        </p:spPr>
        <p:txBody>
          <a:bodyPr wrap="none" rtlCol="0">
            <a:spAutoFit/>
          </a:bodyPr>
          <a:lstStyle/>
          <a:p>
            <a:r>
              <a:rPr lang="en-US" b="1" dirty="0" smtClean="0">
                <a:solidFill>
                  <a:srgbClr val="0070C0"/>
                </a:solidFill>
              </a:rPr>
              <a:t>Critical Tensile Stress</a:t>
            </a:r>
            <a:endParaRPr lang="en-US" b="1" dirty="0">
              <a:solidFill>
                <a:srgbClr val="0070C0"/>
              </a:solidFill>
            </a:endParaRPr>
          </a:p>
        </p:txBody>
      </p:sp>
      <p:sp>
        <p:nvSpPr>
          <p:cNvPr id="11" name="TextBox 10"/>
          <p:cNvSpPr txBox="1"/>
          <p:nvPr/>
        </p:nvSpPr>
        <p:spPr>
          <a:xfrm>
            <a:off x="10392298" y="3488538"/>
            <a:ext cx="461665" cy="3314406"/>
          </a:xfrm>
          <a:prstGeom prst="rect">
            <a:avLst/>
          </a:prstGeom>
          <a:noFill/>
        </p:spPr>
        <p:txBody>
          <a:bodyPr vert="vert" wrap="none" rtlCol="0">
            <a:spAutoFit/>
          </a:bodyPr>
          <a:lstStyle/>
          <a:p>
            <a:r>
              <a:rPr lang="en-US" b="1" dirty="0" smtClean="0"/>
              <a:t>Hydrostatic Stress Distribution</a:t>
            </a:r>
            <a:endParaRPr lang="en-US" b="1" dirty="0"/>
          </a:p>
        </p:txBody>
      </p:sp>
      <p:sp>
        <p:nvSpPr>
          <p:cNvPr id="7" name="TextBox 6"/>
          <p:cNvSpPr txBox="1"/>
          <p:nvPr/>
        </p:nvSpPr>
        <p:spPr>
          <a:xfrm>
            <a:off x="1914314" y="2433031"/>
            <a:ext cx="1170513" cy="369332"/>
          </a:xfrm>
          <a:prstGeom prst="rect">
            <a:avLst/>
          </a:prstGeom>
          <a:noFill/>
        </p:spPr>
        <p:txBody>
          <a:bodyPr wrap="none" rtlCol="0">
            <a:spAutoFit/>
          </a:bodyPr>
          <a:lstStyle/>
          <a:p>
            <a:r>
              <a:rPr lang="en-US" b="1" dirty="0" smtClean="0">
                <a:solidFill>
                  <a:srgbClr val="0070C0"/>
                </a:solidFill>
              </a:rPr>
              <a:t>cathode</a:t>
            </a:r>
            <a:endParaRPr lang="en-US" sz="3600" b="1" dirty="0">
              <a:solidFill>
                <a:srgbClr val="0070C0"/>
              </a:solidFill>
            </a:endParaRPr>
          </a:p>
        </p:txBody>
      </p:sp>
      <p:sp>
        <p:nvSpPr>
          <p:cNvPr id="15" name="TextBox 14"/>
          <p:cNvSpPr txBox="1"/>
          <p:nvPr/>
        </p:nvSpPr>
        <p:spPr>
          <a:xfrm>
            <a:off x="9409653" y="2474234"/>
            <a:ext cx="942887" cy="369332"/>
          </a:xfrm>
          <a:prstGeom prst="rect">
            <a:avLst/>
          </a:prstGeom>
          <a:noFill/>
        </p:spPr>
        <p:txBody>
          <a:bodyPr wrap="none" rtlCol="0">
            <a:spAutoFit/>
          </a:bodyPr>
          <a:lstStyle/>
          <a:p>
            <a:r>
              <a:rPr lang="en-US" b="1" dirty="0" smtClean="0">
                <a:solidFill>
                  <a:srgbClr val="0070C0"/>
                </a:solidFill>
              </a:rPr>
              <a:t>anode</a:t>
            </a:r>
            <a:endParaRPr lang="en-US" sz="3600" b="1" dirty="0">
              <a:solidFill>
                <a:srgbClr val="0070C0"/>
              </a:solidFill>
            </a:endParaRPr>
          </a:p>
        </p:txBody>
      </p:sp>
      <p:cxnSp>
        <p:nvCxnSpPr>
          <p:cNvPr id="16" name="Straight Arrow Connector 15"/>
          <p:cNvCxnSpPr/>
          <p:nvPr/>
        </p:nvCxnSpPr>
        <p:spPr>
          <a:xfrm>
            <a:off x="5359691" y="3168938"/>
            <a:ext cx="170497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640599" y="6171693"/>
            <a:ext cx="4993675" cy="369332"/>
          </a:xfrm>
          <a:prstGeom prst="rect">
            <a:avLst/>
          </a:prstGeom>
        </p:spPr>
        <p:txBody>
          <a:bodyPr wrap="none">
            <a:spAutoFit/>
          </a:bodyPr>
          <a:lstStyle/>
          <a:p>
            <a:pPr lvl="1"/>
            <a:endParaRPr lang="en-US" sz="2100" b="1" dirty="0">
              <a:solidFill>
                <a:srgbClr val="FF0000"/>
              </a:solidFill>
            </a:endParaRPr>
          </a:p>
        </p:txBody>
      </p:sp>
      <mc:AlternateContent xmlns:mc="http://schemas.openxmlformats.org/markup-compatibility/2006" xmlns:a14="http://schemas.microsoft.com/office/drawing/2010/main">
        <mc:Choice Requires="a14">
          <p:sp>
            <p:nvSpPr>
              <p:cNvPr id="10" name="Rectangle 9"/>
              <p:cNvSpPr/>
              <p:nvPr/>
            </p:nvSpPr>
            <p:spPr>
              <a:xfrm>
                <a:off x="4256540" y="45818"/>
                <a:ext cx="6096000" cy="1544718"/>
              </a:xfrm>
              <a:prstGeom prst="rect">
                <a:avLst/>
              </a:prstGeom>
            </p:spPr>
            <p:txBody>
              <a:bodyPr>
                <a:spAutoFit/>
              </a:bodyPr>
              <a:lstStyle/>
              <a:p>
                <a:pPr lvl="1"/>
                <a14:m>
                  <m:oMathPara xmlns:m="http://schemas.openxmlformats.org/officeDocument/2006/math">
                    <m:oMathParaPr>
                      <m:jc m:val="centerGroup"/>
                    </m:oMathParaPr>
                    <m:oMath xmlns:m="http://schemas.openxmlformats.org/officeDocument/2006/math">
                      <m:r>
                        <a:rPr lang="en-US" sz="3100" b="1" i="1">
                          <a:latin typeface="Cambria Math" panose="02040503050406030204" pitchFamily="18" charset="0"/>
                        </a:rPr>
                        <m:t>𝒊𝒎𝒎𝒐𝒓𝒕𝒂𝒍</m:t>
                      </m:r>
                      <m:r>
                        <a:rPr lang="en-US" sz="3100" b="1" i="1">
                          <a:latin typeface="Cambria Math" panose="02040503050406030204" pitchFamily="18" charset="0"/>
                        </a:rPr>
                        <m:t>  </m:t>
                      </m:r>
                      <m:r>
                        <a:rPr lang="en-US" sz="3100" b="1" i="1">
                          <a:latin typeface="Cambria Math" panose="02040503050406030204" pitchFamily="18" charset="0"/>
                        </a:rPr>
                        <m:t>𝒘𝒉𝒆𝒏</m:t>
                      </m:r>
                      <m:r>
                        <a:rPr lang="en-US" sz="3100" b="1" i="1">
                          <a:latin typeface="Cambria Math" panose="02040503050406030204" pitchFamily="18" charset="0"/>
                        </a:rPr>
                        <m:t>:</m:t>
                      </m:r>
                    </m:oMath>
                  </m:oMathPara>
                </a14:m>
                <a:endParaRPr lang="en-US" sz="3100" b="1" i="1" dirty="0">
                  <a:latin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r>
                        <a:rPr lang="en-US" sz="3100" b="1" i="1">
                          <a:solidFill>
                            <a:srgbClr val="FFC000"/>
                          </a:solidFill>
                          <a:latin typeface="Cambria Math" panose="02040503050406030204" pitchFamily="18" charset="0"/>
                        </a:rPr>
                        <m:t>𝒋𝑳</m:t>
                      </m:r>
                      <m:r>
                        <a:rPr lang="fa-IR" sz="3100" b="1" i="1">
                          <a:solidFill>
                            <a:srgbClr val="FFC000"/>
                          </a:solidFill>
                          <a:latin typeface="Cambria Math" panose="02040503050406030204" pitchFamily="18" charset="0"/>
                        </a:rPr>
                        <m:t>&lt;</m:t>
                      </m:r>
                      <m:sSub>
                        <m:sSubPr>
                          <m:ctrlPr>
                            <a:rPr lang="en-US" sz="3100" b="1" i="1">
                              <a:solidFill>
                                <a:srgbClr val="FFC000"/>
                              </a:solidFill>
                              <a:latin typeface="Cambria Math"/>
                            </a:rPr>
                          </m:ctrlPr>
                        </m:sSubPr>
                        <m:e>
                          <m:d>
                            <m:dPr>
                              <m:ctrlPr>
                                <a:rPr lang="en-US" sz="3100" b="1" i="1">
                                  <a:solidFill>
                                    <a:srgbClr val="FFC000"/>
                                  </a:solidFill>
                                  <a:latin typeface="Cambria Math"/>
                                </a:rPr>
                              </m:ctrlPr>
                            </m:dPr>
                            <m:e>
                              <m:r>
                                <a:rPr lang="en-US" sz="3100" b="1" i="1">
                                  <a:solidFill>
                                    <a:srgbClr val="FFC000"/>
                                  </a:solidFill>
                                  <a:latin typeface="Cambria Math" panose="02040503050406030204" pitchFamily="18" charset="0"/>
                                </a:rPr>
                                <m:t>𝒋𝑳</m:t>
                              </m:r>
                            </m:e>
                          </m:d>
                        </m:e>
                        <m:sub>
                          <m:r>
                            <a:rPr lang="en-US" sz="3100" b="1" i="1">
                              <a:solidFill>
                                <a:srgbClr val="FFC000"/>
                              </a:solidFill>
                              <a:latin typeface="Cambria Math" panose="02040503050406030204" pitchFamily="18" charset="0"/>
                            </a:rPr>
                            <m:t>𝒄𝒓𝒊𝒕𝒊𝒄𝒂𝒍</m:t>
                          </m:r>
                        </m:sub>
                      </m:sSub>
                      <m:r>
                        <a:rPr lang="fa-IR" sz="3100" b="1" i="1">
                          <a:solidFill>
                            <a:srgbClr val="FFC000"/>
                          </a:solidFill>
                          <a:latin typeface="Cambria Math" panose="02040503050406030204" pitchFamily="18" charset="0"/>
                        </a:rPr>
                        <m:t>=</m:t>
                      </m:r>
                      <m:f>
                        <m:fPr>
                          <m:ctrlPr>
                            <a:rPr lang="en-US" sz="3100" b="1" i="1">
                              <a:solidFill>
                                <a:srgbClr val="FFC000"/>
                              </a:solidFill>
                              <a:latin typeface="Cambria Math"/>
                            </a:rPr>
                          </m:ctrlPr>
                        </m:fPr>
                        <m:num>
                          <m:sSub>
                            <m:sSubPr>
                              <m:ctrlPr>
                                <a:rPr lang="en-US" sz="3100" b="1" i="1">
                                  <a:solidFill>
                                    <a:srgbClr val="FFC000"/>
                                  </a:solidFill>
                                  <a:latin typeface="Cambria Math"/>
                                </a:rPr>
                              </m:ctrlPr>
                            </m:sSubPr>
                            <m:e>
                              <m:r>
                                <a:rPr lang="en-US" sz="3100" b="1" i="1">
                                  <a:solidFill>
                                    <a:srgbClr val="FFC000"/>
                                  </a:solidFill>
                                  <a:latin typeface="Cambria Math" panose="02040503050406030204" pitchFamily="18" charset="0"/>
                                </a:rPr>
                                <m:t>𝜟𝝈</m:t>
                              </m:r>
                            </m:e>
                            <m:sub>
                              <m:r>
                                <a:rPr lang="en-US" sz="3100" b="1" i="1">
                                  <a:solidFill>
                                    <a:srgbClr val="FFC000"/>
                                  </a:solidFill>
                                  <a:latin typeface="Cambria Math" panose="02040503050406030204" pitchFamily="18" charset="0"/>
                                </a:rPr>
                                <m:t>𝒎𝒂𝒙</m:t>
                              </m:r>
                            </m:sub>
                          </m:sSub>
                        </m:num>
                        <m:den>
                          <m:r>
                            <a:rPr lang="en-US" sz="3100" b="1" i="1">
                              <a:solidFill>
                                <a:srgbClr val="FFC000"/>
                              </a:solidFill>
                              <a:latin typeface="Cambria Math" panose="02040503050406030204" pitchFamily="18" charset="0"/>
                            </a:rPr>
                            <m:t>𝒆</m:t>
                          </m:r>
                          <m:sSup>
                            <m:sSupPr>
                              <m:ctrlPr>
                                <a:rPr lang="en-US" sz="3100" b="1" i="1">
                                  <a:solidFill>
                                    <a:srgbClr val="FFC000"/>
                                  </a:solidFill>
                                  <a:latin typeface="Cambria Math"/>
                                </a:rPr>
                              </m:ctrlPr>
                            </m:sSupPr>
                            <m:e>
                              <m:r>
                                <a:rPr lang="en-US" sz="3100" b="1" i="1">
                                  <a:solidFill>
                                    <a:srgbClr val="FFC000"/>
                                  </a:solidFill>
                                  <a:latin typeface="Cambria Math" panose="02040503050406030204" pitchFamily="18" charset="0"/>
                                </a:rPr>
                                <m:t>𝒁</m:t>
                              </m:r>
                            </m:e>
                            <m:sup>
                              <m:r>
                                <a:rPr lang="en-US" sz="3100" b="1" i="1">
                                  <a:solidFill>
                                    <a:srgbClr val="FFC000"/>
                                  </a:solidFill>
                                  <a:latin typeface="Cambria Math" panose="02040503050406030204" pitchFamily="18" charset="0"/>
                                </a:rPr>
                                <m:t>∗</m:t>
                              </m:r>
                            </m:sup>
                          </m:sSup>
                          <m:r>
                            <a:rPr lang="en-US" sz="3100" b="1" i="1">
                              <a:solidFill>
                                <a:srgbClr val="FFC000"/>
                              </a:solidFill>
                              <a:latin typeface="Cambria Math" panose="02040503050406030204" pitchFamily="18" charset="0"/>
                            </a:rPr>
                            <m:t>𝝆</m:t>
                          </m:r>
                        </m:den>
                      </m:f>
                      <m:r>
                        <a:rPr lang="en-US" sz="3100" b="1" i="1">
                          <a:solidFill>
                            <a:srgbClr val="FFC000"/>
                          </a:solidFill>
                          <a:latin typeface="Cambria Math" panose="02040503050406030204" pitchFamily="18" charset="0"/>
                        </a:rPr>
                        <m:t> </m:t>
                      </m:r>
                    </m:oMath>
                  </m:oMathPara>
                </a14:m>
                <a:endParaRPr lang="en-US" sz="2100" b="1" dirty="0">
                  <a:solidFill>
                    <a:srgbClr val="FFC000"/>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4256540" y="45818"/>
                <a:ext cx="6096000" cy="1544718"/>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9474425" y="1505937"/>
                <a:ext cx="259442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𝐽</m:t>
                          </m:r>
                        </m:e>
                        <m:sub>
                          <m:r>
                            <a:rPr lang="en-US" i="1">
                              <a:latin typeface="Cambria Math" panose="02040503050406030204" pitchFamily="18" charset="0"/>
                            </a:rPr>
                            <m:t>𝑒𝑚</m:t>
                          </m:r>
                        </m:sub>
                      </m:sSub>
                      <m:r>
                        <a:rPr lang="en-US" i="1">
                          <a:latin typeface="Cambria Math" panose="02040503050406030204" pitchFamily="18" charset="0"/>
                          <a:ea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𝐽</m:t>
                          </m:r>
                        </m:e>
                        <m:sub>
                          <m:r>
                            <a:rPr lang="en-US" i="1">
                              <a:latin typeface="Cambria Math" panose="02040503050406030204" pitchFamily="18" charset="0"/>
                            </a:rPr>
                            <m:t>𝑠𝑚</m:t>
                          </m:r>
                        </m:sub>
                      </m:sSub>
                      <m:r>
                        <a:rPr lang="en-US" i="1">
                          <a:latin typeface="Cambria Math" panose="02040503050406030204" pitchFamily="18" charset="0"/>
                          <a:ea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𝐽</m:t>
                          </m:r>
                        </m:e>
                        <m:sub>
                          <m:r>
                            <a:rPr lang="en-US" i="1">
                              <a:latin typeface="Cambria Math" panose="02040503050406030204" pitchFamily="18" charset="0"/>
                            </a:rPr>
                            <m:t>𝑡𝑚</m:t>
                          </m:r>
                        </m:sub>
                      </m:sSub>
                      <m:r>
                        <a:rPr lang="en-US" i="1">
                          <a:latin typeface="Cambria Math" panose="02040503050406030204" pitchFamily="18" charset="0"/>
                          <a:ea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𝐽</m:t>
                          </m:r>
                        </m:e>
                        <m:sub>
                          <m:r>
                            <a:rPr lang="en-US" i="1">
                              <a:latin typeface="Cambria Math" panose="02040503050406030204" pitchFamily="18" charset="0"/>
                            </a:rPr>
                            <m:t>𝑚𝑚</m:t>
                          </m:r>
                        </m:sub>
                      </m:sSub>
                    </m:oMath>
                  </m:oMathPara>
                </a14:m>
                <a:endParaRPr lang="en-US" b="1" dirty="0"/>
              </a:p>
            </p:txBody>
          </p:sp>
        </mc:Choice>
        <mc:Fallback xmlns="">
          <p:sp>
            <p:nvSpPr>
              <p:cNvPr id="12" name="Rectangle 11"/>
              <p:cNvSpPr>
                <a:spLocks noRot="1" noChangeAspect="1" noMove="1" noResize="1" noEditPoints="1" noAdjustHandles="1" noChangeArrowheads="1" noChangeShapeType="1" noTextEdit="1"/>
              </p:cNvSpPr>
              <p:nvPr/>
            </p:nvSpPr>
            <p:spPr>
              <a:xfrm>
                <a:off x="9474425" y="1505937"/>
                <a:ext cx="2594428" cy="369332"/>
              </a:xfrm>
              <a:prstGeom prst="rect">
                <a:avLst/>
              </a:prstGeom>
              <a:blipFill rotWithShape="0">
                <a:blip r:embed="rId6"/>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607180" y="6071425"/>
                <a:ext cx="5082353" cy="699487"/>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sSub>
                        <m:sSubPr>
                          <m:ctrlPr>
                            <a:rPr lang="en-US" sz="2100" b="1" i="1" smtClean="0">
                              <a:solidFill>
                                <a:schemeClr val="bg1"/>
                              </a:solidFill>
                              <a:latin typeface="Cambria Math"/>
                            </a:rPr>
                          </m:ctrlPr>
                        </m:sSubPr>
                        <m:e>
                          <m:r>
                            <a:rPr lang="en-US" sz="2100" b="1" i="1">
                              <a:solidFill>
                                <a:schemeClr val="bg1"/>
                              </a:solidFill>
                              <a:latin typeface="Cambria Math" panose="02040503050406030204" pitchFamily="18" charset="0"/>
                            </a:rPr>
                            <m:t>𝑱</m:t>
                          </m:r>
                        </m:e>
                        <m:sub>
                          <m:r>
                            <a:rPr lang="en-US" sz="2100" b="1" i="1">
                              <a:solidFill>
                                <a:schemeClr val="bg1"/>
                              </a:solidFill>
                              <a:latin typeface="Cambria Math" panose="02040503050406030204" pitchFamily="18" charset="0"/>
                            </a:rPr>
                            <m:t>𝒄𝒐𝒎𝒑𝒆𝒕𝒊𝒕𝒊𝒐𝒏</m:t>
                          </m:r>
                        </m:sub>
                      </m:sSub>
                      <m:r>
                        <a:rPr lang="en-US" sz="2100" b="1" i="1">
                          <a:solidFill>
                            <a:schemeClr val="bg1"/>
                          </a:solidFill>
                          <a:latin typeface="Cambria Math" panose="02040503050406030204" pitchFamily="18" charset="0"/>
                        </a:rPr>
                        <m:t>=−</m:t>
                      </m:r>
                      <m:f>
                        <m:fPr>
                          <m:ctrlPr>
                            <a:rPr lang="en-US" sz="2100" b="1" i="1">
                              <a:solidFill>
                                <a:schemeClr val="bg1"/>
                              </a:solidFill>
                              <a:latin typeface="Cambria Math"/>
                            </a:rPr>
                          </m:ctrlPr>
                        </m:fPr>
                        <m:num>
                          <m:r>
                            <a:rPr lang="en-US" sz="2100" b="1" i="1">
                              <a:solidFill>
                                <a:schemeClr val="bg1"/>
                              </a:solidFill>
                              <a:latin typeface="Cambria Math" panose="02040503050406030204" pitchFamily="18" charset="0"/>
                            </a:rPr>
                            <m:t>𝑫</m:t>
                          </m:r>
                          <m:sSub>
                            <m:sSubPr>
                              <m:ctrlPr>
                                <a:rPr lang="en-US" sz="2100" b="1" i="1">
                                  <a:solidFill>
                                    <a:schemeClr val="bg1"/>
                                  </a:solidFill>
                                  <a:latin typeface="Cambria Math"/>
                                </a:rPr>
                              </m:ctrlPr>
                            </m:sSubPr>
                            <m:e>
                              <m:r>
                                <a:rPr lang="en-US" sz="2100" b="1" i="1">
                                  <a:solidFill>
                                    <a:schemeClr val="bg1"/>
                                  </a:solidFill>
                                  <a:latin typeface="Cambria Math" panose="02040503050406030204" pitchFamily="18" charset="0"/>
                                </a:rPr>
                                <m:t>𝑪</m:t>
                              </m:r>
                            </m:e>
                            <m:sub>
                              <m:r>
                                <a:rPr lang="en-US" sz="2100" b="1" i="1">
                                  <a:solidFill>
                                    <a:schemeClr val="bg1"/>
                                  </a:solidFill>
                                  <a:latin typeface="Cambria Math" panose="02040503050406030204" pitchFamily="18" charset="0"/>
                                </a:rPr>
                                <m:t>𝒗</m:t>
                              </m:r>
                            </m:sub>
                          </m:sSub>
                        </m:num>
                        <m:den>
                          <m:r>
                            <a:rPr lang="en-US" sz="2100" b="1" i="1">
                              <a:solidFill>
                                <a:schemeClr val="bg1"/>
                              </a:solidFill>
                              <a:latin typeface="Cambria Math" panose="02040503050406030204" pitchFamily="18" charset="0"/>
                            </a:rPr>
                            <m:t>𝒌𝑻</m:t>
                          </m:r>
                        </m:den>
                      </m:f>
                      <m:d>
                        <m:dPr>
                          <m:ctrlPr>
                            <a:rPr lang="en-US" sz="2100" b="1" i="1">
                              <a:solidFill>
                                <a:schemeClr val="bg1"/>
                              </a:solidFill>
                              <a:latin typeface="Cambria Math"/>
                            </a:rPr>
                          </m:ctrlPr>
                        </m:dPr>
                        <m:e>
                          <m:r>
                            <a:rPr lang="en-US" sz="2100" b="1" i="1">
                              <a:solidFill>
                                <a:schemeClr val="bg1"/>
                              </a:solidFill>
                              <a:latin typeface="Cambria Math" panose="02040503050406030204" pitchFamily="18" charset="0"/>
                            </a:rPr>
                            <m:t>𝒆</m:t>
                          </m:r>
                          <m:sSup>
                            <m:sSupPr>
                              <m:ctrlPr>
                                <a:rPr lang="en-US" sz="2100" b="1" i="1">
                                  <a:solidFill>
                                    <a:schemeClr val="bg1"/>
                                  </a:solidFill>
                                  <a:latin typeface="Cambria Math"/>
                                </a:rPr>
                              </m:ctrlPr>
                            </m:sSupPr>
                            <m:e>
                              <m:r>
                                <a:rPr lang="en-US" sz="2100" b="1" i="1">
                                  <a:solidFill>
                                    <a:schemeClr val="bg1"/>
                                  </a:solidFill>
                                  <a:latin typeface="Cambria Math" panose="02040503050406030204" pitchFamily="18" charset="0"/>
                                </a:rPr>
                                <m:t>𝒁</m:t>
                              </m:r>
                            </m:e>
                            <m:sup>
                              <m:r>
                                <a:rPr lang="en-US" sz="2100" b="1" i="1">
                                  <a:solidFill>
                                    <a:schemeClr val="bg1"/>
                                  </a:solidFill>
                                  <a:latin typeface="Cambria Math" panose="02040503050406030204" pitchFamily="18" charset="0"/>
                                </a:rPr>
                                <m:t>∗</m:t>
                              </m:r>
                            </m:sup>
                          </m:sSup>
                          <m:r>
                            <a:rPr lang="en-US" sz="2100" b="1" i="1">
                              <a:solidFill>
                                <a:schemeClr val="bg1"/>
                              </a:solidFill>
                              <a:latin typeface="Cambria Math" panose="02040503050406030204" pitchFamily="18" charset="0"/>
                            </a:rPr>
                            <m:t>𝒋</m:t>
                          </m:r>
                          <m:r>
                            <a:rPr lang="en-US" sz="2100" b="1" i="1">
                              <a:solidFill>
                                <a:schemeClr val="bg1"/>
                              </a:solidFill>
                              <a:latin typeface="Cambria Math" panose="02040503050406030204" pitchFamily="18" charset="0"/>
                            </a:rPr>
                            <m:t>𝝆</m:t>
                          </m:r>
                          <m:r>
                            <a:rPr lang="en-US" sz="2100" b="1" i="1">
                              <a:solidFill>
                                <a:schemeClr val="bg1"/>
                              </a:solidFill>
                              <a:latin typeface="Cambria Math" panose="02040503050406030204" pitchFamily="18" charset="0"/>
                            </a:rPr>
                            <m:t>+</m:t>
                          </m:r>
                          <m:r>
                            <a:rPr lang="en-US" sz="2100" b="1" i="1">
                              <a:solidFill>
                                <a:schemeClr val="bg1"/>
                              </a:solidFill>
                              <a:latin typeface="Cambria Math" panose="02040503050406030204" pitchFamily="18" charset="0"/>
                            </a:rPr>
                            <m:t>𝒇</m:t>
                          </m:r>
                          <m:r>
                            <a:rPr lang="en-US" sz="2100" b="1">
                              <a:solidFill>
                                <a:schemeClr val="bg1"/>
                              </a:solidFill>
                              <a:latin typeface="Cambria Math" panose="02040503050406030204" pitchFamily="18" charset="0"/>
                            </a:rPr>
                            <m:t>Ω</m:t>
                          </m:r>
                          <m:r>
                            <a:rPr lang="en-US" sz="2100" b="1" i="1">
                              <a:solidFill>
                                <a:schemeClr val="bg1"/>
                              </a:solidFill>
                              <a:latin typeface="Cambria Math" panose="02040503050406030204" pitchFamily="18" charset="0"/>
                            </a:rPr>
                            <m:t>𝛁𝛔</m:t>
                          </m:r>
                        </m:e>
                      </m:d>
                    </m:oMath>
                  </m:oMathPara>
                </a14:m>
                <a:endParaRPr lang="en-US" sz="2100" b="1" dirty="0">
                  <a:solidFill>
                    <a:schemeClr val="bg1"/>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3607180" y="6071425"/>
                <a:ext cx="5082353" cy="699487"/>
              </a:xfrm>
              <a:prstGeom prst="rec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44790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30268"/>
          </a:xfrm>
        </p:spPr>
        <p:txBody>
          <a:bodyPr/>
          <a:lstStyle/>
          <a:p>
            <a:r>
              <a:rPr lang="en-US" sz="3000" b="1" dirty="0" err="1" smtClean="0"/>
              <a:t>Blech</a:t>
            </a:r>
            <a:r>
              <a:rPr lang="en-US" sz="3000" b="1" dirty="0" smtClean="0"/>
              <a:t> Effect</a:t>
            </a:r>
            <a:br>
              <a:rPr lang="en-US" sz="3000" b="1" dirty="0" smtClean="0"/>
            </a:br>
            <a:r>
              <a:rPr lang="en-US" sz="2000" b="1" dirty="0" smtClean="0"/>
              <a:t>Material </a:t>
            </a:r>
            <a:r>
              <a:rPr lang="en-US" sz="2000" b="1" dirty="0"/>
              <a:t>Migration: </a:t>
            </a:r>
            <a:r>
              <a:rPr lang="en-US" sz="2000" b="1" dirty="0" err="1" smtClean="0"/>
              <a:t>Multiphysics</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8</a:t>
            </a:fld>
            <a:endParaRPr lang="en-US" dirty="0"/>
          </a:p>
        </p:txBody>
      </p:sp>
      <p:pic>
        <p:nvPicPr>
          <p:cNvPr id="5" name="Content Placeholder 4" descr="C:\Users\Ali\Desktop\Daily Code\X{-JL-j.jp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471481" y="1382986"/>
            <a:ext cx="3247862" cy="2426970"/>
          </a:xfrm>
          <a:prstGeom prst="rect">
            <a:avLst/>
          </a:prstGeom>
          <a:noFill/>
          <a:ln>
            <a:noFill/>
          </a:ln>
        </p:spPr>
      </p:pic>
      <p:pic>
        <p:nvPicPr>
          <p:cNvPr id="6" name="Picture 5" descr="C:\Users\Ali\Desktop\Daily Code\X{-JL-s.jpg"/>
          <p:cNvPicPr/>
          <p:nvPr/>
        </p:nvPicPr>
        <p:blipFill>
          <a:blip r:embed="rId4">
            <a:extLst>
              <a:ext uri="{28A0092B-C50C-407E-A947-70E740481C1C}">
                <a14:useLocalDpi xmlns:a14="http://schemas.microsoft.com/office/drawing/2010/main" val="0"/>
              </a:ext>
            </a:extLst>
          </a:blip>
          <a:srcRect/>
          <a:stretch>
            <a:fillRect/>
          </a:stretch>
        </p:blipFill>
        <p:spPr bwMode="auto">
          <a:xfrm>
            <a:off x="4471481" y="4071213"/>
            <a:ext cx="3236595" cy="2426970"/>
          </a:xfrm>
          <a:prstGeom prst="rect">
            <a:avLst/>
          </a:prstGeom>
          <a:noFill/>
          <a:ln>
            <a:no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797" y="4071214"/>
            <a:ext cx="3235960" cy="242696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797" y="1394460"/>
            <a:ext cx="3235960" cy="2426970"/>
          </a:xfrm>
          <a:prstGeom prst="rect">
            <a:avLst/>
          </a:prstGeom>
        </p:spPr>
      </p:pic>
      <p:sp>
        <p:nvSpPr>
          <p:cNvPr id="9" name="Rectangle 8"/>
          <p:cNvSpPr/>
          <p:nvPr/>
        </p:nvSpPr>
        <p:spPr>
          <a:xfrm>
            <a:off x="3962757" y="937063"/>
            <a:ext cx="6213560" cy="369332"/>
          </a:xfrm>
          <a:prstGeom prst="rect">
            <a:avLst/>
          </a:prstGeom>
        </p:spPr>
        <p:txBody>
          <a:bodyPr wrap="none">
            <a:spAutoFit/>
          </a:bodyPr>
          <a:lstStyle/>
          <a:p>
            <a:pPr lvl="2"/>
            <a:r>
              <a:rPr lang="en-US" dirty="0" err="1" smtClean="0">
                <a:solidFill>
                  <a:srgbClr val="FFFF00"/>
                </a:solidFill>
              </a:rPr>
              <a:t>jL</a:t>
            </a:r>
            <a:r>
              <a:rPr lang="en-US" baseline="-25000" dirty="0" err="1" smtClean="0">
                <a:solidFill>
                  <a:srgbClr val="FFFF00"/>
                </a:solidFill>
              </a:rPr>
              <a:t>Blech</a:t>
            </a:r>
            <a:r>
              <a:rPr lang="en-US" dirty="0" smtClean="0">
                <a:solidFill>
                  <a:srgbClr val="FFFF00"/>
                </a:solidFill>
              </a:rPr>
              <a:t> </a:t>
            </a:r>
            <a:r>
              <a:rPr lang="en-US" dirty="0">
                <a:solidFill>
                  <a:srgbClr val="FFFF00"/>
                </a:solidFill>
              </a:rPr>
              <a:t>is valid for </a:t>
            </a:r>
            <a:r>
              <a:rPr lang="en-US" dirty="0" smtClean="0">
                <a:solidFill>
                  <a:srgbClr val="FFFF00"/>
                </a:solidFill>
              </a:rPr>
              <a:t>a simple </a:t>
            </a:r>
            <a:r>
              <a:rPr lang="en-US" dirty="0" smtClean="0">
                <a:solidFill>
                  <a:srgbClr val="FFFF00"/>
                </a:solidFill>
              </a:rPr>
              <a:t>single </a:t>
            </a:r>
            <a:r>
              <a:rPr lang="en-US" dirty="0">
                <a:solidFill>
                  <a:srgbClr val="FFFF00"/>
                </a:solidFill>
              </a:rPr>
              <a:t>bounded wire</a:t>
            </a:r>
          </a:p>
        </p:txBody>
      </p:sp>
      <p:sp>
        <p:nvSpPr>
          <p:cNvPr id="10" name="TextBox 9"/>
          <p:cNvSpPr txBox="1"/>
          <p:nvPr/>
        </p:nvSpPr>
        <p:spPr>
          <a:xfrm>
            <a:off x="5748243" y="5035034"/>
            <a:ext cx="402674" cy="369332"/>
          </a:xfrm>
          <a:prstGeom prst="rect">
            <a:avLst/>
          </a:prstGeom>
          <a:noFill/>
        </p:spPr>
        <p:txBody>
          <a:bodyPr wrap="none" rtlCol="0">
            <a:spAutoFit/>
          </a:bodyPr>
          <a:lstStyle/>
          <a:p>
            <a:r>
              <a:rPr lang="en-US" b="1" dirty="0" smtClean="0">
                <a:solidFill>
                  <a:schemeClr val="bg1"/>
                </a:solidFill>
              </a:rPr>
              <a:t>JL</a:t>
            </a:r>
            <a:endParaRPr lang="en-US" b="1" dirty="0">
              <a:solidFill>
                <a:schemeClr val="bg1"/>
              </a:solidFill>
            </a:endParaRPr>
          </a:p>
        </p:txBody>
      </p:sp>
      <p:sp>
        <p:nvSpPr>
          <p:cNvPr id="11" name="TextBox 10"/>
          <p:cNvSpPr txBox="1"/>
          <p:nvPr/>
        </p:nvSpPr>
        <p:spPr>
          <a:xfrm>
            <a:off x="1521251" y="5035034"/>
            <a:ext cx="893193" cy="369332"/>
          </a:xfrm>
          <a:prstGeom prst="rect">
            <a:avLst/>
          </a:prstGeom>
          <a:noFill/>
        </p:spPr>
        <p:txBody>
          <a:bodyPr wrap="none" rtlCol="0">
            <a:spAutoFit/>
          </a:bodyPr>
          <a:lstStyle/>
          <a:p>
            <a:r>
              <a:rPr lang="en-US" b="1" dirty="0" smtClean="0">
                <a:solidFill>
                  <a:schemeClr val="bg1"/>
                </a:solidFill>
              </a:rPr>
              <a:t>(0.5J)L</a:t>
            </a:r>
            <a:endParaRPr lang="en-US" b="1" dirty="0">
              <a:solidFill>
                <a:schemeClr val="bg1"/>
              </a:solidFill>
            </a:endParaRP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90561" y="4073118"/>
            <a:ext cx="3230880" cy="242316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48412" y="1382986"/>
            <a:ext cx="3251258" cy="2438444"/>
          </a:xfrm>
          <a:prstGeom prst="rect">
            <a:avLst/>
          </a:prstGeom>
        </p:spPr>
      </p:pic>
      <p:sp>
        <p:nvSpPr>
          <p:cNvPr id="14" name="TextBox 13"/>
          <p:cNvSpPr txBox="1"/>
          <p:nvPr/>
        </p:nvSpPr>
        <p:spPr>
          <a:xfrm>
            <a:off x="8862512" y="5035034"/>
            <a:ext cx="893193" cy="369332"/>
          </a:xfrm>
          <a:prstGeom prst="rect">
            <a:avLst/>
          </a:prstGeom>
          <a:noFill/>
        </p:spPr>
        <p:txBody>
          <a:bodyPr wrap="none" rtlCol="0">
            <a:spAutoFit/>
          </a:bodyPr>
          <a:lstStyle/>
          <a:p>
            <a:r>
              <a:rPr lang="en-US" b="1" dirty="0" smtClean="0">
                <a:solidFill>
                  <a:schemeClr val="bg1"/>
                </a:solidFill>
              </a:rPr>
              <a:t>J(0.5L)</a:t>
            </a:r>
            <a:endParaRPr lang="en-US" b="1" dirty="0">
              <a:solidFill>
                <a:schemeClr val="bg1"/>
              </a:solidFill>
            </a:endParaRPr>
          </a:p>
        </p:txBody>
      </p:sp>
      <p:sp>
        <p:nvSpPr>
          <p:cNvPr id="15" name="TextBox 14"/>
          <p:cNvSpPr txBox="1"/>
          <p:nvPr/>
        </p:nvSpPr>
        <p:spPr>
          <a:xfrm>
            <a:off x="231430" y="1705522"/>
            <a:ext cx="461665" cy="1781898"/>
          </a:xfrm>
          <a:prstGeom prst="rect">
            <a:avLst/>
          </a:prstGeom>
          <a:noFill/>
        </p:spPr>
        <p:txBody>
          <a:bodyPr vert="vert270" wrap="none" rtlCol="0">
            <a:spAutoFit/>
          </a:bodyPr>
          <a:lstStyle/>
          <a:p>
            <a:r>
              <a:rPr lang="en-US" dirty="0" smtClean="0">
                <a:solidFill>
                  <a:srgbClr val="FFFF00"/>
                </a:solidFill>
              </a:rPr>
              <a:t>Current density</a:t>
            </a:r>
            <a:endParaRPr lang="en-US" dirty="0">
              <a:solidFill>
                <a:srgbClr val="FFFF00"/>
              </a:solidFill>
            </a:endParaRPr>
          </a:p>
        </p:txBody>
      </p:sp>
      <mc:AlternateContent xmlns:mc="http://schemas.openxmlformats.org/markup-compatibility/2006" xmlns:a14="http://schemas.microsoft.com/office/drawing/2010/main">
        <mc:Choice Requires="a14">
          <p:sp>
            <p:nvSpPr>
              <p:cNvPr id="16" name="TextBox 15"/>
              <p:cNvSpPr txBox="1"/>
              <p:nvPr/>
            </p:nvSpPr>
            <p:spPr>
              <a:xfrm>
                <a:off x="182985" y="4026661"/>
                <a:ext cx="461665" cy="2516073"/>
              </a:xfrm>
              <a:prstGeom prst="rect">
                <a:avLst/>
              </a:prstGeom>
              <a:noFill/>
            </p:spPr>
            <p:txBody>
              <a:bodyPr vert="vert270" wrap="none" rtlCol="0">
                <a:spAutoFit/>
              </a:bodyPr>
              <a:lstStyle/>
              <a:p>
                <a:r>
                  <a:rPr lang="en-US" dirty="0" smtClean="0">
                    <a:solidFill>
                      <a:srgbClr val="FFFF00"/>
                    </a:solidFill>
                  </a:rPr>
                  <a:t>Hydrostatic Stress </a:t>
                </a:r>
                <a14:m>
                  <m:oMath xmlns:m="http://schemas.openxmlformats.org/officeDocument/2006/math">
                    <m:r>
                      <a:rPr lang="en-US" i="1" smtClean="0">
                        <a:solidFill>
                          <a:srgbClr val="FFFF00"/>
                        </a:solidFill>
                        <a:latin typeface="Cambria Math" panose="02040503050406030204" pitchFamily="18" charset="0"/>
                        <a:ea typeface="Cambria Math" panose="02040503050406030204" pitchFamily="18" charset="0"/>
                      </a:rPr>
                      <m:t>∝</m:t>
                    </m:r>
                  </m:oMath>
                </a14:m>
                <a:r>
                  <a:rPr lang="en-US" dirty="0" smtClean="0">
                    <a:solidFill>
                      <a:srgbClr val="FFFF00"/>
                    </a:solidFill>
                  </a:rPr>
                  <a:t> JL</a:t>
                </a:r>
                <a:endParaRPr lang="en-US" dirty="0">
                  <a:solidFill>
                    <a:srgbClr val="FFFF00"/>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82985" y="4026661"/>
                <a:ext cx="461665" cy="2516073"/>
              </a:xfrm>
              <a:prstGeom prst="rect">
                <a:avLst/>
              </a:prstGeom>
              <a:blipFill rotWithShape="0">
                <a:blip r:embed="rId9"/>
                <a:stretch>
                  <a:fillRect t="-3398" r="-10526" b="-38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925828" y="2140248"/>
                <a:ext cx="561371"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type m:val="lin"/>
                          <m:ctrlPr>
                            <a:rPr lang="en-US" sz="1400" b="1" i="1" dirty="0" smtClean="0">
                              <a:solidFill>
                                <a:schemeClr val="bg1"/>
                              </a:solidFill>
                              <a:latin typeface="Cambria Math"/>
                            </a:rPr>
                          </m:ctrlPr>
                        </m:fPr>
                        <m:num>
                          <m:acc>
                            <m:accPr>
                              <m:chr m:val="⃗"/>
                              <m:ctrlPr>
                                <a:rPr lang="en-US" sz="1400" b="1" i="1" dirty="0">
                                  <a:solidFill>
                                    <a:schemeClr val="bg1"/>
                                  </a:solidFill>
                                  <a:latin typeface="Cambria Math"/>
                                </a:rPr>
                              </m:ctrlPr>
                            </m:accPr>
                            <m:e>
                              <m:r>
                                <a:rPr lang="en-US" sz="1400" b="1" i="1" dirty="0">
                                  <a:solidFill>
                                    <a:schemeClr val="bg1"/>
                                  </a:solidFill>
                                  <a:latin typeface="Cambria Math" panose="02040503050406030204" pitchFamily="18" charset="0"/>
                                </a:rPr>
                                <m:t>𝒋</m:t>
                              </m:r>
                            </m:e>
                          </m:acc>
                          <m:r>
                            <m:rPr>
                              <m:nor/>
                            </m:rPr>
                            <a:rPr lang="en-US" sz="1400" dirty="0">
                              <a:solidFill>
                                <a:schemeClr val="bg1"/>
                              </a:solidFill>
                            </a:rPr>
                            <m:t> </m:t>
                          </m:r>
                        </m:num>
                        <m:den>
                          <m:r>
                            <a:rPr lang="en-US" sz="1400" b="1" i="1" dirty="0" smtClean="0">
                              <a:solidFill>
                                <a:schemeClr val="bg1"/>
                              </a:solidFill>
                              <a:latin typeface="Cambria Math" panose="02040503050406030204" pitchFamily="18" charset="0"/>
                            </a:rPr>
                            <m:t>𝟐</m:t>
                          </m:r>
                        </m:den>
                      </m:f>
                    </m:oMath>
                  </m:oMathPara>
                </a14:m>
                <a:endParaRPr lang="en-US" sz="1400" dirty="0">
                  <a:solidFill>
                    <a:schemeClr val="bg1"/>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1925828" y="2140248"/>
                <a:ext cx="561371" cy="307777"/>
              </a:xfrm>
              <a:prstGeom prst="rect">
                <a:avLst/>
              </a:prstGeom>
              <a:blipFill rotWithShape="0">
                <a:blip r:embed="rId10"/>
                <a:stretch>
                  <a:fillRect l="-13043" t="-90196" r="-57609" b="-1549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5797135" y="2134805"/>
                <a:ext cx="304891"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400" b="1" i="1" dirty="0" smtClean="0">
                              <a:solidFill>
                                <a:schemeClr val="bg1"/>
                              </a:solidFill>
                              <a:latin typeface="Cambria Math"/>
                            </a:rPr>
                          </m:ctrlPr>
                        </m:accPr>
                        <m:e>
                          <m:r>
                            <a:rPr lang="en-US" sz="1400" b="1" i="1" dirty="0" smtClean="0">
                              <a:solidFill>
                                <a:schemeClr val="bg1"/>
                              </a:solidFill>
                              <a:latin typeface="Cambria Math" panose="02040503050406030204" pitchFamily="18" charset="0"/>
                            </a:rPr>
                            <m:t>𝒋</m:t>
                          </m:r>
                        </m:e>
                      </m:acc>
                    </m:oMath>
                  </m:oMathPara>
                </a14:m>
                <a:endParaRPr lang="en-US" dirty="0">
                  <a:solidFill>
                    <a:schemeClr val="bg1"/>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5797135" y="2134805"/>
                <a:ext cx="304891" cy="307777"/>
              </a:xfrm>
              <a:prstGeom prst="rect">
                <a:avLst/>
              </a:prstGeom>
              <a:blipFill rotWithShape="0">
                <a:blip r:embed="rId11"/>
                <a:stretch>
                  <a:fillRect t="-7843" r="-10000" b="-39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9309109" y="2134804"/>
                <a:ext cx="304891"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400" b="1" i="1" dirty="0" smtClean="0">
                              <a:solidFill>
                                <a:schemeClr val="bg1"/>
                              </a:solidFill>
                              <a:latin typeface="Cambria Math"/>
                            </a:rPr>
                          </m:ctrlPr>
                        </m:accPr>
                        <m:e>
                          <m:r>
                            <a:rPr lang="en-US" sz="1400" b="1" i="1" dirty="0" smtClean="0">
                              <a:solidFill>
                                <a:schemeClr val="bg1"/>
                              </a:solidFill>
                              <a:latin typeface="Cambria Math" panose="02040503050406030204" pitchFamily="18" charset="0"/>
                            </a:rPr>
                            <m:t>𝒋</m:t>
                          </m:r>
                        </m:e>
                      </m:acc>
                    </m:oMath>
                  </m:oMathPara>
                </a14:m>
                <a:endParaRPr lang="en-US" dirty="0">
                  <a:solidFill>
                    <a:schemeClr val="bg1"/>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9309109" y="2134804"/>
                <a:ext cx="304891" cy="307777"/>
              </a:xfrm>
              <a:prstGeom prst="rect">
                <a:avLst/>
              </a:prstGeom>
              <a:blipFill rotWithShape="0">
                <a:blip r:embed="rId12"/>
                <a:stretch>
                  <a:fillRect t="-7843" r="-12000" b="-39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038840" y="2747285"/>
                <a:ext cx="335348"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b="1" i="1" dirty="0" smtClean="0">
                          <a:solidFill>
                            <a:schemeClr val="bg1"/>
                          </a:solidFill>
                          <a:latin typeface="Cambria Math" panose="02040503050406030204" pitchFamily="18" charset="0"/>
                        </a:rPr>
                        <m:t>𝑳</m:t>
                      </m:r>
                    </m:oMath>
                  </m:oMathPara>
                </a14:m>
                <a:endParaRPr lang="en-US" dirty="0">
                  <a:solidFill>
                    <a:schemeClr val="bg1"/>
                  </a:solidFill>
                </a:endParaRPr>
              </a:p>
            </p:txBody>
          </p:sp>
        </mc:Choice>
        <mc:Fallback xmlns="">
          <p:sp>
            <p:nvSpPr>
              <p:cNvPr id="19" name="Rectangle 18"/>
              <p:cNvSpPr>
                <a:spLocks noRot="1" noChangeAspect="1" noMove="1" noResize="1" noEditPoints="1" noAdjustHandles="1" noChangeArrowheads="1" noChangeShapeType="1" noTextEdit="1"/>
              </p:cNvSpPr>
              <p:nvPr/>
            </p:nvSpPr>
            <p:spPr>
              <a:xfrm>
                <a:off x="2038840" y="2747285"/>
                <a:ext cx="335348" cy="307777"/>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5766678" y="2747285"/>
                <a:ext cx="335348"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b="1" i="1" dirty="0" smtClean="0">
                          <a:solidFill>
                            <a:schemeClr val="bg1"/>
                          </a:solidFill>
                          <a:latin typeface="Cambria Math" panose="02040503050406030204" pitchFamily="18" charset="0"/>
                        </a:rPr>
                        <m:t>𝑳</m:t>
                      </m:r>
                    </m:oMath>
                  </m:oMathPara>
                </a14:m>
                <a:endParaRPr lang="en-US" dirty="0">
                  <a:solidFill>
                    <a:schemeClr val="bg1"/>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5766678" y="2747285"/>
                <a:ext cx="335348" cy="307777"/>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9165641" y="2747285"/>
                <a:ext cx="591829"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type m:val="lin"/>
                          <m:ctrlPr>
                            <a:rPr lang="en-US" sz="1400" b="1" i="1" dirty="0" smtClean="0">
                              <a:solidFill>
                                <a:schemeClr val="bg1"/>
                              </a:solidFill>
                              <a:latin typeface="Cambria Math"/>
                            </a:rPr>
                          </m:ctrlPr>
                        </m:fPr>
                        <m:num>
                          <m:r>
                            <a:rPr lang="en-US" sz="1400" b="1" i="1" dirty="0" smtClean="0">
                              <a:solidFill>
                                <a:schemeClr val="bg1"/>
                              </a:solidFill>
                              <a:latin typeface="Cambria Math" panose="02040503050406030204" pitchFamily="18" charset="0"/>
                            </a:rPr>
                            <m:t>𝑳</m:t>
                          </m:r>
                          <m:r>
                            <m:rPr>
                              <m:nor/>
                            </m:rPr>
                            <a:rPr lang="en-US" sz="1400" dirty="0">
                              <a:solidFill>
                                <a:schemeClr val="bg1"/>
                              </a:solidFill>
                            </a:rPr>
                            <m:t> </m:t>
                          </m:r>
                        </m:num>
                        <m:den>
                          <m:r>
                            <a:rPr lang="en-US" sz="1400" b="1" i="1" dirty="0">
                              <a:solidFill>
                                <a:schemeClr val="bg1"/>
                              </a:solidFill>
                              <a:latin typeface="Cambria Math" panose="02040503050406030204" pitchFamily="18" charset="0"/>
                            </a:rPr>
                            <m:t>𝟐</m:t>
                          </m:r>
                        </m:den>
                      </m:f>
                    </m:oMath>
                  </m:oMathPara>
                </a14:m>
                <a:endParaRPr lang="en-US" sz="1400" dirty="0">
                  <a:solidFill>
                    <a:schemeClr val="bg1"/>
                  </a:solidFill>
                </a:endParaRPr>
              </a:p>
            </p:txBody>
          </p:sp>
        </mc:Choice>
        <mc:Fallback xmlns="">
          <p:sp>
            <p:nvSpPr>
              <p:cNvPr id="21" name="Rectangle 20"/>
              <p:cNvSpPr>
                <a:spLocks noRot="1" noChangeAspect="1" noMove="1" noResize="1" noEditPoints="1" noAdjustHandles="1" noChangeArrowheads="1" noChangeShapeType="1" noTextEdit="1"/>
              </p:cNvSpPr>
              <p:nvPr/>
            </p:nvSpPr>
            <p:spPr>
              <a:xfrm>
                <a:off x="9165641" y="2747285"/>
                <a:ext cx="591829" cy="307777"/>
              </a:xfrm>
              <a:prstGeom prst="rect">
                <a:avLst/>
              </a:prstGeom>
              <a:blipFill rotWithShape="0">
                <a:blip r:embed="rId14"/>
                <a:stretch>
                  <a:fillRect l="-8247" t="-92000" r="-53608" b="-160000"/>
                </a:stretch>
              </a:blipFill>
            </p:spPr>
            <p:txBody>
              <a:bodyPr/>
              <a:lstStyle/>
              <a:p>
                <a:r>
                  <a:rPr lang="en-US">
                    <a:noFill/>
                  </a:rPr>
                  <a:t> </a:t>
                </a:r>
              </a:p>
            </p:txBody>
          </p:sp>
        </mc:Fallback>
      </mc:AlternateContent>
      <p:cxnSp>
        <p:nvCxnSpPr>
          <p:cNvPr id="22" name="Straight Connector 21"/>
          <p:cNvCxnSpPr/>
          <p:nvPr/>
        </p:nvCxnSpPr>
        <p:spPr>
          <a:xfrm>
            <a:off x="1124583" y="4448503"/>
            <a:ext cx="2739846"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921192" y="4448503"/>
            <a:ext cx="2739846"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680911" y="4444749"/>
            <a:ext cx="2739846"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820508" y="4189428"/>
            <a:ext cx="1162498" cy="276999"/>
          </a:xfrm>
          <a:prstGeom prst="rect">
            <a:avLst/>
          </a:prstGeom>
          <a:noFill/>
        </p:spPr>
        <p:txBody>
          <a:bodyPr wrap="none" rtlCol="0">
            <a:spAutoFit/>
          </a:bodyPr>
          <a:lstStyle/>
          <a:p>
            <a:r>
              <a:rPr lang="en-US" sz="1200" b="1" dirty="0" smtClean="0">
                <a:solidFill>
                  <a:schemeClr val="bg1"/>
                </a:solidFill>
              </a:rPr>
              <a:t>Critical Stress</a:t>
            </a:r>
            <a:endParaRPr lang="en-US" sz="1200" b="1" dirty="0">
              <a:solidFill>
                <a:schemeClr val="bg1"/>
              </a:solidFill>
            </a:endParaRPr>
          </a:p>
        </p:txBody>
      </p:sp>
      <p:sp>
        <p:nvSpPr>
          <p:cNvPr id="28" name="TextBox 27"/>
          <p:cNvSpPr txBox="1"/>
          <p:nvPr/>
        </p:nvSpPr>
        <p:spPr>
          <a:xfrm>
            <a:off x="1063251" y="4158621"/>
            <a:ext cx="1162498" cy="276999"/>
          </a:xfrm>
          <a:prstGeom prst="rect">
            <a:avLst/>
          </a:prstGeom>
          <a:noFill/>
        </p:spPr>
        <p:txBody>
          <a:bodyPr wrap="none" rtlCol="0">
            <a:spAutoFit/>
          </a:bodyPr>
          <a:lstStyle/>
          <a:p>
            <a:r>
              <a:rPr lang="en-US" sz="1200" b="1" dirty="0" smtClean="0">
                <a:solidFill>
                  <a:schemeClr val="bg1"/>
                </a:solidFill>
              </a:rPr>
              <a:t>Critical Stress</a:t>
            </a:r>
            <a:endParaRPr lang="en-US" sz="1200" b="1" dirty="0">
              <a:solidFill>
                <a:schemeClr val="bg1"/>
              </a:solidFill>
            </a:endParaRPr>
          </a:p>
        </p:txBody>
      </p:sp>
      <p:sp>
        <p:nvSpPr>
          <p:cNvPr id="29" name="TextBox 28"/>
          <p:cNvSpPr txBox="1"/>
          <p:nvPr/>
        </p:nvSpPr>
        <p:spPr>
          <a:xfrm>
            <a:off x="8680911" y="4189428"/>
            <a:ext cx="1162498" cy="276999"/>
          </a:xfrm>
          <a:prstGeom prst="rect">
            <a:avLst/>
          </a:prstGeom>
          <a:noFill/>
        </p:spPr>
        <p:txBody>
          <a:bodyPr wrap="none" rtlCol="0">
            <a:spAutoFit/>
          </a:bodyPr>
          <a:lstStyle/>
          <a:p>
            <a:r>
              <a:rPr lang="en-US" sz="1200" b="1" dirty="0" smtClean="0">
                <a:solidFill>
                  <a:schemeClr val="bg1"/>
                </a:solidFill>
              </a:rPr>
              <a:t>Critical Stress</a:t>
            </a:r>
            <a:endParaRPr lang="en-US" sz="1200" b="1" dirty="0">
              <a:solidFill>
                <a:schemeClr val="bg1"/>
              </a:solidFill>
            </a:endParaRPr>
          </a:p>
        </p:txBody>
      </p:sp>
      <p:cxnSp>
        <p:nvCxnSpPr>
          <p:cNvPr id="31" name="Straight Arrow Connector 30"/>
          <p:cNvCxnSpPr/>
          <p:nvPr/>
        </p:nvCxnSpPr>
        <p:spPr>
          <a:xfrm>
            <a:off x="2387557" y="4669971"/>
            <a:ext cx="0" cy="109945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9825508" y="4718957"/>
            <a:ext cx="0" cy="100148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116497" y="4120242"/>
            <a:ext cx="0" cy="213904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195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a:t>Motivation and Problem Description</a:t>
            </a:r>
            <a:r>
              <a:rPr lang="en-US" sz="4400" b="1" dirty="0"/>
              <a:t/>
            </a:r>
            <a:br>
              <a:rPr lang="en-US" sz="4400" b="1" dirty="0"/>
            </a:br>
            <a:r>
              <a:rPr lang="en-US" sz="2000" b="1" dirty="0" smtClean="0"/>
              <a:t>CAD Model: new </a:t>
            </a:r>
            <a:r>
              <a:rPr lang="en-US" sz="2000" b="1" dirty="0"/>
              <a:t>Mortality Criterion</a:t>
            </a:r>
            <a:endParaRPr lang="en-US" dirty="0"/>
          </a:p>
        </p:txBody>
      </p:sp>
      <p:sp>
        <p:nvSpPr>
          <p:cNvPr id="3" name="Content Placeholder 2"/>
          <p:cNvSpPr>
            <a:spLocks noGrp="1"/>
          </p:cNvSpPr>
          <p:nvPr>
            <p:ph idx="1"/>
          </p:nvPr>
        </p:nvSpPr>
        <p:spPr>
          <a:xfrm>
            <a:off x="522514" y="1578430"/>
            <a:ext cx="11310257" cy="5072742"/>
          </a:xfrm>
        </p:spPr>
        <p:txBody>
          <a:bodyPr>
            <a:normAutofit/>
          </a:bodyPr>
          <a:lstStyle/>
          <a:p>
            <a:r>
              <a:rPr lang="en-US" dirty="0" err="1" smtClean="0"/>
              <a:t>jL</a:t>
            </a:r>
            <a:r>
              <a:rPr lang="en-US" dirty="0" smtClean="0"/>
              <a:t> is solely used in industry-standard P/G and signal integrity solutions and tools. </a:t>
            </a:r>
          </a:p>
          <a:p>
            <a:pPr lvl="2"/>
            <a:endParaRPr lang="en-US" dirty="0" smtClean="0"/>
          </a:p>
          <a:p>
            <a:pPr marL="457200" lvl="1" indent="0" algn="ctr">
              <a:buNone/>
            </a:pPr>
            <a:r>
              <a:rPr lang="en-US" sz="1900" b="1" dirty="0" smtClean="0"/>
              <a:t>Existing EM </a:t>
            </a:r>
            <a:r>
              <a:rPr lang="en-US" sz="1900" b="1" dirty="0"/>
              <a:t>a</a:t>
            </a:r>
            <a:r>
              <a:rPr lang="en-US" sz="1900" b="1" dirty="0" smtClean="0"/>
              <a:t>nalysis solutions are not accurate for complex wire structures </a:t>
            </a:r>
          </a:p>
          <a:p>
            <a:pPr marL="457200" lvl="1" indent="0" algn="ctr">
              <a:buNone/>
            </a:pPr>
            <a:r>
              <a:rPr lang="en-US" sz="1900" b="1" dirty="0" smtClean="0"/>
              <a:t>Thus they need designers’ time-consuming manual adjustments </a:t>
            </a:r>
          </a:p>
          <a:p>
            <a:pPr marL="457200" lvl="1" indent="0" algn="ctr">
              <a:buNone/>
            </a:pPr>
            <a:endParaRPr lang="en-US" sz="1900" b="1" dirty="0" smtClean="0"/>
          </a:p>
          <a:p>
            <a:r>
              <a:rPr lang="en-US" b="1" dirty="0" smtClean="0"/>
              <a:t>QUESTION:</a:t>
            </a:r>
            <a:r>
              <a:rPr lang="en-US" dirty="0" smtClean="0"/>
              <a:t> Are j and L the only information needed for capturing EM failure precisely?</a:t>
            </a:r>
          </a:p>
          <a:p>
            <a:pPr lvl="1"/>
            <a:r>
              <a:rPr lang="en-US" dirty="0" smtClean="0"/>
              <a:t>We reveal the weakness of </a:t>
            </a:r>
            <a:r>
              <a:rPr lang="en-US" dirty="0" err="1" smtClean="0"/>
              <a:t>jL</a:t>
            </a:r>
            <a:r>
              <a:rPr lang="en-US" dirty="0" smtClean="0"/>
              <a:t>-based methods by motivating examples</a:t>
            </a:r>
            <a:endParaRPr lang="en-US" dirty="0"/>
          </a:p>
          <a:p>
            <a:pPr lvl="1"/>
            <a:r>
              <a:rPr lang="en-US" dirty="0" smtClean="0"/>
              <a:t>j and L are weaker predictors for more complicated interconnect structures</a:t>
            </a:r>
          </a:p>
          <a:p>
            <a:pPr lvl="1"/>
            <a:r>
              <a:rPr lang="en-US" dirty="0" smtClean="0"/>
              <a:t>j and L </a:t>
            </a:r>
            <a:r>
              <a:rPr lang="en-US" dirty="0"/>
              <a:t>don’t include atomic flux, geometry and material properties </a:t>
            </a:r>
            <a:r>
              <a:rPr lang="en-US" dirty="0" smtClean="0"/>
              <a:t>correctly</a:t>
            </a:r>
          </a:p>
        </p:txBody>
      </p:sp>
      <p:sp>
        <p:nvSpPr>
          <p:cNvPr id="4" name="Slide Number Placeholder 3"/>
          <p:cNvSpPr>
            <a:spLocks noGrp="1"/>
          </p:cNvSpPr>
          <p:nvPr>
            <p:ph type="sldNum" sz="quarter" idx="12"/>
          </p:nvPr>
        </p:nvSpPr>
        <p:spPr/>
        <p:txBody>
          <a:bodyPr/>
          <a:lstStyle/>
          <a:p>
            <a:fld id="{D57F1E4F-1CFF-5643-939E-02111984F565}" type="slidenum">
              <a:rPr lang="en-US" smtClean="0"/>
              <a:pPr/>
              <a:t>9</a:t>
            </a:fld>
            <a:endParaRPr lang="en-US" dirty="0"/>
          </a:p>
        </p:txBody>
      </p:sp>
    </p:spTree>
    <p:extLst>
      <p:ext uri="{BB962C8B-B14F-4D97-AF65-F5344CB8AC3E}">
        <p14:creationId xmlns:p14="http://schemas.microsoft.com/office/powerpoint/2010/main" val="39781242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148376</TotalTime>
  <Words>2693</Words>
  <Application>Microsoft Office PowerPoint</Application>
  <PresentationFormat>Custom</PresentationFormat>
  <Paragraphs>429</Paragraphs>
  <Slides>25</Slides>
  <Notes>24</Notes>
  <HiddenSlides>1</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Ion</vt:lpstr>
      <vt:lpstr>Blech Effect  in Interconnects: Applications and Design Guidelines</vt:lpstr>
      <vt:lpstr>Overview</vt:lpstr>
      <vt:lpstr>Trends in Interconnect Design  Introduction </vt:lpstr>
      <vt:lpstr>Material Migration Introduction </vt:lpstr>
      <vt:lpstr>Material Migration: Multiphysics  </vt:lpstr>
      <vt:lpstr>CAD models </vt:lpstr>
      <vt:lpstr>Blech Effect Material Migration: Multiphysics </vt:lpstr>
      <vt:lpstr>Blech Effect Material Migration: Multiphysics</vt:lpstr>
      <vt:lpstr>Motivation and Problem Description CAD Model: new Mortality Criterion</vt:lpstr>
      <vt:lpstr>Past Works CAD Model: new Mortality Criterion</vt:lpstr>
      <vt:lpstr>Motivation and Problem Description CAD Model: new Mortality Criterion</vt:lpstr>
      <vt:lpstr>Motivation and Problem Description CAD Model: new Mortality Criterion</vt:lpstr>
      <vt:lpstr>Motivation and Problem Description CAD Model: new Mortality Criterion </vt:lpstr>
      <vt:lpstr>New Compact Model CAD Model: new Mortality Criterion</vt:lpstr>
      <vt:lpstr>New Compact Model CAD Model: new Mortality Criterion</vt:lpstr>
      <vt:lpstr>New Compact Model CAD Model: new Mortality Criterion</vt:lpstr>
      <vt:lpstr>New Compact Model: HOWTO CAD Model: new Mortality Criterion</vt:lpstr>
      <vt:lpstr>New Compact Model CAD Model: new Mortality Criterion</vt:lpstr>
      <vt:lpstr>New Compact Model Improved Blech Effect</vt:lpstr>
      <vt:lpstr>New Compact Model CAD Model: new Mortality Criterion</vt:lpstr>
      <vt:lpstr>New Compact Model CAD Model: new Mortality Criterion</vt:lpstr>
      <vt:lpstr>New Compact Model (passive elements) CAD Model: new Mortality Criterion</vt:lpstr>
      <vt:lpstr>Material Effects on Lifetime CAD Model: new Mortality Criterion</vt:lpstr>
      <vt:lpstr>Applications Explored New Mortality Criterion</vt:lpstr>
      <vt:lpstr>Conclusions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Chip Interconnect Design: Reliability Advisor</dc:title>
  <dc:creator>Ali Abbasinasab</dc:creator>
  <cp:lastModifiedBy>mms</cp:lastModifiedBy>
  <cp:revision>486</cp:revision>
  <cp:lastPrinted>2014-12-02T23:14:36Z</cp:lastPrinted>
  <dcterms:created xsi:type="dcterms:W3CDTF">2014-05-08T00:13:08Z</dcterms:created>
  <dcterms:modified xsi:type="dcterms:W3CDTF">2015-03-24T23:24:01Z</dcterms:modified>
</cp:coreProperties>
</file>