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19" r:id="rId3"/>
    <p:sldId id="320" r:id="rId4"/>
    <p:sldId id="349" r:id="rId5"/>
    <p:sldId id="351" r:id="rId6"/>
    <p:sldId id="352" r:id="rId7"/>
    <p:sldId id="383" r:id="rId8"/>
    <p:sldId id="354" r:id="rId9"/>
    <p:sldId id="356" r:id="rId10"/>
    <p:sldId id="357" r:id="rId11"/>
    <p:sldId id="388" r:id="rId12"/>
    <p:sldId id="369" r:id="rId13"/>
    <p:sldId id="387" r:id="rId14"/>
    <p:sldId id="381" r:id="rId15"/>
    <p:sldId id="385" r:id="rId16"/>
    <p:sldId id="344" r:id="rId17"/>
    <p:sldId id="382" r:id="rId18"/>
    <p:sldId id="353" r:id="rId19"/>
    <p:sldId id="391" r:id="rId20"/>
    <p:sldId id="393" r:id="rId21"/>
    <p:sldId id="355" r:id="rId22"/>
    <p:sldId id="332" r:id="rId23"/>
    <p:sldId id="386" r:id="rId24"/>
    <p:sldId id="389" r:id="rId25"/>
    <p:sldId id="362" r:id="rId26"/>
    <p:sldId id="261" r:id="rId27"/>
    <p:sldId id="260" r:id="rId28"/>
  </p:sldIdLst>
  <p:sldSz cx="9144000" cy="6858000" type="screen4x3"/>
  <p:notesSz cx="6797675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39A"/>
    <a:srgbClr val="3399FF"/>
    <a:srgbClr val="CCFFFF"/>
    <a:srgbClr val="FF00FF"/>
    <a:srgbClr val="4D83B8"/>
    <a:srgbClr val="9BF3F1"/>
    <a:srgbClr val="F4E534"/>
    <a:srgbClr val="DB5C28"/>
    <a:srgbClr val="60BEE1"/>
    <a:srgbClr val="C47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5" autoAdjust="0"/>
    <p:restoredTop sz="94675" autoAdjust="0"/>
  </p:normalViewPr>
  <p:slideViewPr>
    <p:cSldViewPr snapToObjects="1">
      <p:cViewPr varScale="1">
        <p:scale>
          <a:sx n="87" d="100"/>
          <a:sy n="87" d="100"/>
        </p:scale>
        <p:origin x="118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greuxhome01\~ob205117\3D_MONO\DATE_2015_Invited_Paper\Presentation\DATE_results_table_graph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greuxhome01\~ob205117\3D_MONO\DATE_2015_Invited_Paper\Presentation\DATE_results_table_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greuxhome01\~ob205117\3D_MONO\ISPD_2015_Keynote\Presentation\Char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greuxhome01\~ob205117\3D_MONO\ISPD_2015_Invited_Paper\Presentation\Char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greuxhome01\~ob205117\3D_MONO\ISPD_2015_Invited_Paper\Presentation\Char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greuxhome01\~ob205117\3D_MONO\ISPD_2015_Invited_Paper\Presentation\Char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 err="1"/>
              <a:t>Number</a:t>
            </a:r>
            <a:r>
              <a:rPr lang="fr-FR" dirty="0"/>
              <a:t> of Design </a:t>
            </a:r>
            <a:r>
              <a:rPr lang="fr-FR" dirty="0" err="1" smtClean="0"/>
              <a:t>Rules</a:t>
            </a:r>
            <a:endParaRPr lang="fr-FR" dirty="0" smtClean="0"/>
          </a:p>
          <a:p>
            <a:pPr>
              <a:defRPr/>
            </a:pPr>
            <a:r>
              <a:rPr lang="fr-FR" dirty="0" smtClean="0"/>
              <a:t>(</a:t>
            </a:r>
            <a:r>
              <a:rPr lang="fr-FR" dirty="0" err="1" smtClean="0"/>
              <a:t>Extracted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PDKs</a:t>
            </a:r>
            <a:r>
              <a:rPr lang="fr-FR" baseline="0" dirty="0" smtClean="0"/>
              <a:t>)</a:t>
            </a:r>
            <a:endParaRPr lang="fr-FR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'DRC rules number'!$B$1</c:f>
              <c:strCache>
                <c:ptCount val="1"/>
                <c:pt idx="0">
                  <c:v>Number of Design Rules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'DRC rules number'!$A$2:$A$6</c:f>
              <c:strCache>
                <c:ptCount val="5"/>
                <c:pt idx="0">
                  <c:v>0,35um</c:v>
                </c:pt>
                <c:pt idx="1">
                  <c:v>130nm</c:v>
                </c:pt>
                <c:pt idx="2">
                  <c:v>65nm</c:v>
                </c:pt>
                <c:pt idx="3">
                  <c:v>28nm</c:v>
                </c:pt>
                <c:pt idx="4">
                  <c:v>14nm</c:v>
                </c:pt>
              </c:strCache>
            </c:strRef>
          </c:cat>
          <c:val>
            <c:numRef>
              <c:f>'DRC rules number'!$B$2:$B$6</c:f>
              <c:numCache>
                <c:formatCode>General</c:formatCode>
                <c:ptCount val="5"/>
                <c:pt idx="0">
                  <c:v>500</c:v>
                </c:pt>
                <c:pt idx="1">
                  <c:v>1000</c:v>
                </c:pt>
                <c:pt idx="2">
                  <c:v>2000</c:v>
                </c:pt>
                <c:pt idx="3">
                  <c:v>5000</c:v>
                </c:pt>
                <c:pt idx="4">
                  <c:v>16000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313768"/>
        <c:axId val="162314160"/>
      </c:lineChart>
      <c:catAx>
        <c:axId val="1623137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/>
                  <a:t>Process Node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314160"/>
        <c:crosses val="autoZero"/>
        <c:auto val="1"/>
        <c:lblAlgn val="ctr"/>
        <c:lblOffset val="100"/>
        <c:noMultiLvlLbl val="0"/>
      </c:catAx>
      <c:valAx>
        <c:axId val="16231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313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Delay of </a:t>
            </a:r>
            <a:r>
              <a:rPr lang="fr-FR" dirty="0" smtClean="0"/>
              <a:t>a single </a:t>
            </a:r>
            <a:r>
              <a:rPr lang="fr-FR" dirty="0" err="1" smtClean="0"/>
              <a:t>wire</a:t>
            </a:r>
            <a:r>
              <a:rPr lang="fr-FR" dirty="0" smtClean="0"/>
              <a:t> of the </a:t>
            </a:r>
            <a:r>
              <a:rPr lang="fr-FR" dirty="0" err="1" smtClean="0"/>
              <a:t>same</a:t>
            </a:r>
            <a:r>
              <a:rPr lang="fr-FR" dirty="0" smtClean="0"/>
              <a:t> circuit (s)</a:t>
            </a:r>
          </a:p>
          <a:p>
            <a:pPr>
              <a:defRPr/>
            </a:pPr>
            <a:r>
              <a:rPr lang="fr-FR" baseline="0" dirty="0" smtClean="0"/>
              <a:t>(</a:t>
            </a:r>
            <a:r>
              <a:rPr lang="fr-FR" baseline="0" dirty="0" err="1" smtClean="0"/>
              <a:t>extracted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internal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DRMs</a:t>
            </a:r>
            <a:r>
              <a:rPr lang="fr-FR" baseline="0" dirty="0" smtClean="0"/>
              <a:t>) </a:t>
            </a:r>
            <a:endParaRPr lang="fr-FR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'DRC rules number'!$I$2:$I$5</c:f>
              <c:strCache>
                <c:ptCount val="4"/>
                <c:pt idx="0">
                  <c:v>28nm</c:v>
                </c:pt>
                <c:pt idx="1">
                  <c:v>14nm</c:v>
                </c:pt>
                <c:pt idx="2">
                  <c:v>10nm</c:v>
                </c:pt>
                <c:pt idx="3">
                  <c:v>7nm</c:v>
                </c:pt>
              </c:strCache>
            </c:strRef>
          </c:cat>
          <c:val>
            <c:numRef>
              <c:f>'DRC rules number'!$M$2:$M$5</c:f>
              <c:numCache>
                <c:formatCode>0.00E+00</c:formatCode>
                <c:ptCount val="4"/>
                <c:pt idx="0">
                  <c:v>1.2624E-13</c:v>
                </c:pt>
                <c:pt idx="1">
                  <c:v>2.0000000000000001E-13</c:v>
                </c:pt>
                <c:pt idx="2">
                  <c:v>3.3947999999999998E-13</c:v>
                </c:pt>
                <c:pt idx="3">
                  <c:v>5.1974999999999998E-13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314944"/>
        <c:axId val="162315336"/>
      </c:lineChart>
      <c:catAx>
        <c:axId val="16231494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/>
                  <a:t>Process Node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315336"/>
        <c:crosses val="autoZero"/>
        <c:auto val="1"/>
        <c:lblAlgn val="ctr"/>
        <c:lblOffset val="100"/>
        <c:noMultiLvlLbl val="0"/>
      </c:catAx>
      <c:valAx>
        <c:axId val="162315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E+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314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Area Overhead (% of 3D Footprint)</a:t>
            </a:r>
          </a:p>
          <a:p>
            <a:pPr>
              <a:defRPr sz="1600"/>
            </a:pPr>
            <a:r>
              <a:rPr lang="en-US" sz="1600" dirty="0"/>
              <a:t>due</a:t>
            </a:r>
            <a:r>
              <a:rPr lang="en-US" sz="1600" baseline="0" dirty="0"/>
              <a:t> to 3D Interconnect for a </a:t>
            </a:r>
            <a:r>
              <a:rPr lang="en-US" sz="1600" dirty="0"/>
              <a:t>LDPC IP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Feuil1!$A$13</c:f>
              <c:strCache>
                <c:ptCount val="1"/>
                <c:pt idx="0">
                  <c:v>LDPC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(Feuil1!$H$7,Feuil1!$J$7,Feuil1!$L$7,Feuil1!$N$7)</c:f>
              <c:strCache>
                <c:ptCount val="4"/>
                <c:pt idx="0">
                  <c:v>TSV</c:v>
                </c:pt>
                <c:pt idx="1">
                  <c:v>HD-TSV</c:v>
                </c:pt>
                <c:pt idx="2">
                  <c:v>Cu-Cu</c:v>
                </c:pt>
                <c:pt idx="3">
                  <c:v>Monolithic 3D</c:v>
                </c:pt>
              </c:strCache>
            </c:strRef>
          </c:cat>
          <c:val>
            <c:numRef>
              <c:f>(Feuil1!$I$13,Feuil1!$K$13,Feuil1!$M$13,Feuil1!$O$13)</c:f>
              <c:numCache>
                <c:formatCode>0.00</c:formatCode>
                <c:ptCount val="4"/>
                <c:pt idx="0">
                  <c:v>21449.062785736056</c:v>
                </c:pt>
                <c:pt idx="1">
                  <c:v>72.986394201462971</c:v>
                </c:pt>
                <c:pt idx="2">
                  <c:v>37.274001828710766</c:v>
                </c:pt>
                <c:pt idx="3" formatCode="0.000">
                  <c:v>0.2883707330082293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2316120"/>
        <c:axId val="162316512"/>
      </c:lineChart>
      <c:catAx>
        <c:axId val="162316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316512"/>
        <c:crossesAt val="1.0000000000000002E-2"/>
        <c:auto val="1"/>
        <c:lblAlgn val="ctr"/>
        <c:lblOffset val="100"/>
        <c:noMultiLvlLbl val="0"/>
      </c:catAx>
      <c:valAx>
        <c:axId val="162316512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316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Horizontal</a:t>
            </a:r>
            <a:r>
              <a:rPr lang="fr-FR" baseline="0"/>
              <a:t> versus Vertical Routing @ 28nm</a:t>
            </a:r>
            <a:endParaRPr lang="fr-F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Feuil3!$E$1</c:f>
              <c:strCache>
                <c:ptCount val="1"/>
                <c:pt idx="0">
                  <c:v>Vertical Routing (vias)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Feuil3!$C$2:$C$11</c:f>
              <c:numCache>
                <c:formatCode>General</c:formatCode>
                <c:ptCount val="10"/>
                <c:pt idx="0">
                  <c:v>0.185</c:v>
                </c:pt>
                <c:pt idx="1">
                  <c:v>0.36499999999999999</c:v>
                </c:pt>
                <c:pt idx="2">
                  <c:v>0.54499999999999993</c:v>
                </c:pt>
                <c:pt idx="3">
                  <c:v>0.72499999999999987</c:v>
                </c:pt>
                <c:pt idx="4">
                  <c:v>0.9049999999999998</c:v>
                </c:pt>
                <c:pt idx="5">
                  <c:v>1.1849999999999998</c:v>
                </c:pt>
                <c:pt idx="6">
                  <c:v>1.5799999999999998</c:v>
                </c:pt>
                <c:pt idx="7">
                  <c:v>2.3949999999999996</c:v>
                </c:pt>
                <c:pt idx="8">
                  <c:v>3.8749999999999996</c:v>
                </c:pt>
                <c:pt idx="9">
                  <c:v>6.2050000000000001</c:v>
                </c:pt>
              </c:numCache>
            </c:numRef>
          </c:xVal>
          <c:yVal>
            <c:numRef>
              <c:f>Feuil3!$E$2:$E$11</c:f>
              <c:numCache>
                <c:formatCode>General</c:formatCode>
                <c:ptCount val="10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  <c:pt idx="7">
                  <c:v>21.4</c:v>
                </c:pt>
                <c:pt idx="8">
                  <c:v>21.799999999999997</c:v>
                </c:pt>
                <c:pt idx="9">
                  <c:v>21.819999999999997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Feuil3!$H$1</c:f>
              <c:strCache>
                <c:ptCount val="1"/>
                <c:pt idx="0">
                  <c:v>Horizontal Routing (Wires)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Feuil3!$C$2:$C$11</c:f>
              <c:numCache>
                <c:formatCode>General</c:formatCode>
                <c:ptCount val="10"/>
                <c:pt idx="0">
                  <c:v>0.185</c:v>
                </c:pt>
                <c:pt idx="1">
                  <c:v>0.36499999999999999</c:v>
                </c:pt>
                <c:pt idx="2">
                  <c:v>0.54499999999999993</c:v>
                </c:pt>
                <c:pt idx="3">
                  <c:v>0.72499999999999987</c:v>
                </c:pt>
                <c:pt idx="4">
                  <c:v>0.9049999999999998</c:v>
                </c:pt>
                <c:pt idx="5">
                  <c:v>1.1849999999999998</c:v>
                </c:pt>
                <c:pt idx="6">
                  <c:v>1.5799999999999998</c:v>
                </c:pt>
                <c:pt idx="7">
                  <c:v>2.3949999999999996</c:v>
                </c:pt>
                <c:pt idx="8">
                  <c:v>3.8749999999999996</c:v>
                </c:pt>
                <c:pt idx="9">
                  <c:v>6.2050000000000001</c:v>
                </c:pt>
              </c:numCache>
            </c:numRef>
          </c:xVal>
          <c:yVal>
            <c:numRef>
              <c:f>Feuil3!$H$2:$H$11</c:f>
              <c:numCache>
                <c:formatCode>General</c:formatCode>
                <c:ptCount val="10"/>
                <c:pt idx="0">
                  <c:v>1.7575000000000001</c:v>
                </c:pt>
                <c:pt idx="1">
                  <c:v>3.4674999999999998</c:v>
                </c:pt>
                <c:pt idx="2">
                  <c:v>5.1774999999999993</c:v>
                </c:pt>
                <c:pt idx="3">
                  <c:v>6.8874999999999984</c:v>
                </c:pt>
                <c:pt idx="4">
                  <c:v>8.5974999999999984</c:v>
                </c:pt>
                <c:pt idx="5">
                  <c:v>11.257499999999999</c:v>
                </c:pt>
                <c:pt idx="6">
                  <c:v>15.009999999999998</c:v>
                </c:pt>
                <c:pt idx="7">
                  <c:v>22.752499999999998</c:v>
                </c:pt>
                <c:pt idx="8">
                  <c:v>36.812499999999993</c:v>
                </c:pt>
                <c:pt idx="9">
                  <c:v>58.947499999999998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2317296"/>
        <c:axId val="162317688"/>
      </c:scatterChart>
      <c:valAx>
        <c:axId val="1623172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/>
                  <a:t>Distance (µm)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317688"/>
        <c:crosses val="autoZero"/>
        <c:crossBetween val="midCat"/>
      </c:valAx>
      <c:valAx>
        <c:axId val="162317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Resistivity (Ohm)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6231729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Horizontal</a:t>
            </a:r>
            <a:r>
              <a:rPr lang="fr-FR" baseline="0"/>
              <a:t> versus Vertical Routing @ 28nm</a:t>
            </a:r>
            <a:endParaRPr lang="fr-F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Feuil3!$E$1</c:f>
              <c:strCache>
                <c:ptCount val="1"/>
                <c:pt idx="0">
                  <c:v>Vertical Routing (vias)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Feuil3!$C$2:$C$11</c:f>
              <c:numCache>
                <c:formatCode>General</c:formatCode>
                <c:ptCount val="10"/>
                <c:pt idx="0">
                  <c:v>0.185</c:v>
                </c:pt>
                <c:pt idx="1">
                  <c:v>0.36499999999999999</c:v>
                </c:pt>
                <c:pt idx="2">
                  <c:v>0.54499999999999993</c:v>
                </c:pt>
                <c:pt idx="3">
                  <c:v>0.72499999999999987</c:v>
                </c:pt>
                <c:pt idx="4">
                  <c:v>0.9049999999999998</c:v>
                </c:pt>
                <c:pt idx="5">
                  <c:v>1.1849999999999998</c:v>
                </c:pt>
                <c:pt idx="6">
                  <c:v>1.5799999999999998</c:v>
                </c:pt>
                <c:pt idx="7">
                  <c:v>2.3949999999999996</c:v>
                </c:pt>
                <c:pt idx="8">
                  <c:v>3.8749999999999996</c:v>
                </c:pt>
                <c:pt idx="9">
                  <c:v>6.2050000000000001</c:v>
                </c:pt>
              </c:numCache>
            </c:numRef>
          </c:xVal>
          <c:yVal>
            <c:numRef>
              <c:f>Feuil3!$E$2:$E$11</c:f>
              <c:numCache>
                <c:formatCode>General</c:formatCode>
                <c:ptCount val="10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  <c:pt idx="7">
                  <c:v>21.4</c:v>
                </c:pt>
                <c:pt idx="8">
                  <c:v>21.799999999999997</c:v>
                </c:pt>
                <c:pt idx="9">
                  <c:v>21.819999999999997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Feuil3!$H$1</c:f>
              <c:strCache>
                <c:ptCount val="1"/>
                <c:pt idx="0">
                  <c:v>Horizontal Routing (Wires)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Feuil3!$C$2:$C$11</c:f>
              <c:numCache>
                <c:formatCode>General</c:formatCode>
                <c:ptCount val="10"/>
                <c:pt idx="0">
                  <c:v>0.185</c:v>
                </c:pt>
                <c:pt idx="1">
                  <c:v>0.36499999999999999</c:v>
                </c:pt>
                <c:pt idx="2">
                  <c:v>0.54499999999999993</c:v>
                </c:pt>
                <c:pt idx="3">
                  <c:v>0.72499999999999987</c:v>
                </c:pt>
                <c:pt idx="4">
                  <c:v>0.9049999999999998</c:v>
                </c:pt>
                <c:pt idx="5">
                  <c:v>1.1849999999999998</c:v>
                </c:pt>
                <c:pt idx="6">
                  <c:v>1.5799999999999998</c:v>
                </c:pt>
                <c:pt idx="7">
                  <c:v>2.3949999999999996</c:v>
                </c:pt>
                <c:pt idx="8">
                  <c:v>3.8749999999999996</c:v>
                </c:pt>
                <c:pt idx="9">
                  <c:v>6.2050000000000001</c:v>
                </c:pt>
              </c:numCache>
            </c:numRef>
          </c:xVal>
          <c:yVal>
            <c:numRef>
              <c:f>Feuil3!$H$2:$H$11</c:f>
              <c:numCache>
                <c:formatCode>General</c:formatCode>
                <c:ptCount val="10"/>
                <c:pt idx="0">
                  <c:v>1.7575000000000001</c:v>
                </c:pt>
                <c:pt idx="1">
                  <c:v>3.4674999999999998</c:v>
                </c:pt>
                <c:pt idx="2">
                  <c:v>5.1774999999999993</c:v>
                </c:pt>
                <c:pt idx="3">
                  <c:v>6.8874999999999984</c:v>
                </c:pt>
                <c:pt idx="4">
                  <c:v>8.5974999999999984</c:v>
                </c:pt>
                <c:pt idx="5">
                  <c:v>11.257499999999999</c:v>
                </c:pt>
                <c:pt idx="6">
                  <c:v>15.009999999999998</c:v>
                </c:pt>
                <c:pt idx="7">
                  <c:v>22.752499999999998</c:v>
                </c:pt>
                <c:pt idx="8">
                  <c:v>36.812499999999993</c:v>
                </c:pt>
                <c:pt idx="9">
                  <c:v>58.947499999999998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317376"/>
        <c:axId val="185317768"/>
      </c:scatterChart>
      <c:valAx>
        <c:axId val="1853173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/>
                  <a:t>Distance (µm)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5317768"/>
        <c:crosses val="autoZero"/>
        <c:crossBetween val="midCat"/>
      </c:valAx>
      <c:valAx>
        <c:axId val="185317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Resistivity (Ohm)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53173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Horizontal</a:t>
            </a:r>
            <a:r>
              <a:rPr lang="fr-FR" baseline="0"/>
              <a:t> versus Vertical Routing @ 28nm</a:t>
            </a:r>
            <a:endParaRPr lang="fr-F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Feuil3!$E$1</c:f>
              <c:strCache>
                <c:ptCount val="1"/>
                <c:pt idx="0">
                  <c:v>Vertical Routing (vias)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10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chemeClr val="accent1"/>
                </a:solidFill>
                <a:round/>
              </a:ln>
              <a:effectLst/>
            </c:spPr>
          </c:dPt>
          <c:dPt>
            <c:idx val="11"/>
            <c:marker>
              <c:symbol val="circle"/>
              <c:size val="5"/>
              <c:spPr>
                <a:solidFill>
                  <a:schemeClr val="accent1"/>
                </a:solidFill>
                <a:ln w="9525">
                  <a:solidFill>
                    <a:schemeClr val="accent1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chemeClr val="accent1"/>
                </a:solidFill>
                <a:round/>
              </a:ln>
              <a:effectLst/>
            </c:spPr>
          </c:dPt>
          <c:xVal>
            <c:numRef>
              <c:f>Feuil3!$C$2:$C$13</c:f>
              <c:numCache>
                <c:formatCode>General</c:formatCode>
                <c:ptCount val="12"/>
                <c:pt idx="0">
                  <c:v>0.185</c:v>
                </c:pt>
                <c:pt idx="1">
                  <c:v>0.36499999999999999</c:v>
                </c:pt>
                <c:pt idx="2">
                  <c:v>0.54499999999999993</c:v>
                </c:pt>
                <c:pt idx="3">
                  <c:v>0.72499999999999987</c:v>
                </c:pt>
                <c:pt idx="4">
                  <c:v>0.9049999999999998</c:v>
                </c:pt>
                <c:pt idx="5">
                  <c:v>1.1849999999999998</c:v>
                </c:pt>
                <c:pt idx="6">
                  <c:v>1.5799999999999998</c:v>
                </c:pt>
                <c:pt idx="7">
                  <c:v>2.3949999999999996</c:v>
                </c:pt>
                <c:pt idx="8">
                  <c:v>3.8749999999999996</c:v>
                </c:pt>
                <c:pt idx="9">
                  <c:v>6.2050000000000001</c:v>
                </c:pt>
                <c:pt idx="10">
                  <c:v>7.2050000000000001</c:v>
                </c:pt>
                <c:pt idx="11">
                  <c:v>8.2050000000000001</c:v>
                </c:pt>
              </c:numCache>
            </c:numRef>
          </c:xVal>
          <c:yVal>
            <c:numRef>
              <c:f>Feuil3!$E$2:$E$13</c:f>
              <c:numCache>
                <c:formatCode>General</c:formatCode>
                <c:ptCount val="12"/>
                <c:pt idx="0">
                  <c:v>3</c:v>
                </c:pt>
                <c:pt idx="1">
                  <c:v>6</c:v>
                </c:pt>
                <c:pt idx="2">
                  <c:v>9</c:v>
                </c:pt>
                <c:pt idx="3">
                  <c:v>12</c:v>
                </c:pt>
                <c:pt idx="4">
                  <c:v>15</c:v>
                </c:pt>
                <c:pt idx="5">
                  <c:v>18</c:v>
                </c:pt>
                <c:pt idx="6">
                  <c:v>21</c:v>
                </c:pt>
                <c:pt idx="7">
                  <c:v>21.4</c:v>
                </c:pt>
                <c:pt idx="8">
                  <c:v>21.799999999999997</c:v>
                </c:pt>
                <c:pt idx="9">
                  <c:v>21.819999999999997</c:v>
                </c:pt>
                <c:pt idx="10">
                  <c:v>78.819999999999993</c:v>
                </c:pt>
                <c:pt idx="11">
                  <c:v>135.82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Feuil3!$H$1</c:f>
              <c:strCache>
                <c:ptCount val="1"/>
                <c:pt idx="0">
                  <c:v>Horizontal Routing (Wires)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Feuil3!$C$2:$C$13</c:f>
              <c:numCache>
                <c:formatCode>General</c:formatCode>
                <c:ptCount val="12"/>
                <c:pt idx="0">
                  <c:v>0.185</c:v>
                </c:pt>
                <c:pt idx="1">
                  <c:v>0.36499999999999999</c:v>
                </c:pt>
                <c:pt idx="2">
                  <c:v>0.54499999999999993</c:v>
                </c:pt>
                <c:pt idx="3">
                  <c:v>0.72499999999999987</c:v>
                </c:pt>
                <c:pt idx="4">
                  <c:v>0.9049999999999998</c:v>
                </c:pt>
                <c:pt idx="5">
                  <c:v>1.1849999999999998</c:v>
                </c:pt>
                <c:pt idx="6">
                  <c:v>1.5799999999999998</c:v>
                </c:pt>
                <c:pt idx="7">
                  <c:v>2.3949999999999996</c:v>
                </c:pt>
                <c:pt idx="8">
                  <c:v>3.8749999999999996</c:v>
                </c:pt>
                <c:pt idx="9">
                  <c:v>6.2050000000000001</c:v>
                </c:pt>
                <c:pt idx="10">
                  <c:v>7.2050000000000001</c:v>
                </c:pt>
                <c:pt idx="11">
                  <c:v>8.2050000000000001</c:v>
                </c:pt>
              </c:numCache>
            </c:numRef>
          </c:xVal>
          <c:yVal>
            <c:numRef>
              <c:f>Feuil3!$H$2:$H$13</c:f>
              <c:numCache>
                <c:formatCode>General</c:formatCode>
                <c:ptCount val="12"/>
                <c:pt idx="0">
                  <c:v>1.7575000000000001</c:v>
                </c:pt>
                <c:pt idx="1">
                  <c:v>3.4674999999999998</c:v>
                </c:pt>
                <c:pt idx="2">
                  <c:v>5.1774999999999993</c:v>
                </c:pt>
                <c:pt idx="3">
                  <c:v>6.8874999999999984</c:v>
                </c:pt>
                <c:pt idx="4">
                  <c:v>8.5974999999999984</c:v>
                </c:pt>
                <c:pt idx="5">
                  <c:v>11.257499999999999</c:v>
                </c:pt>
                <c:pt idx="6">
                  <c:v>15.009999999999998</c:v>
                </c:pt>
                <c:pt idx="7">
                  <c:v>22.752499999999998</c:v>
                </c:pt>
                <c:pt idx="8">
                  <c:v>36.812499999999993</c:v>
                </c:pt>
                <c:pt idx="9">
                  <c:v>58.947499999999998</c:v>
                </c:pt>
                <c:pt idx="10">
                  <c:v>68.447500000000005</c:v>
                </c:pt>
                <c:pt idx="11">
                  <c:v>77.947500000000005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5318552"/>
        <c:axId val="185318944"/>
      </c:scatterChart>
      <c:valAx>
        <c:axId val="185318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 sz="1200"/>
                  <a:t>Distance (µm)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5318944"/>
        <c:crosses val="autoZero"/>
        <c:crossBetween val="midCat"/>
      </c:valAx>
      <c:valAx>
        <c:axId val="185318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/>
                  <a:t>Resistivity (Ohm)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53185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6D020DB-C84B-482C-8E38-851BCAC95F8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4210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9169BD0B-B475-49D6-875D-FB451C8F9203}" type="datetimeFigureOut">
              <a:rPr lang="fr-FR"/>
              <a:pPr>
                <a:defRPr/>
              </a:pPr>
              <a:t>29/03/2015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1D78234-A695-4DEA-94D6-E36E57B5C5A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8446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jpeg"/><Relationship Id="rId5" Type="http://schemas.openxmlformats.org/officeDocument/2006/relationships/image" Target="../media/image22.jpeg"/><Relationship Id="rId4" Type="http://schemas.openxmlformats.org/officeDocument/2006/relationships/image" Target="../media/image16.png"/><Relationship Id="rId9" Type="http://schemas.openxmlformats.org/officeDocument/2006/relationships/image" Target="../media/image23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25"/>
          <p:cNvGrpSpPr>
            <a:grpSpLocks/>
          </p:cNvGrpSpPr>
          <p:nvPr/>
        </p:nvGrpSpPr>
        <p:grpSpPr bwMode="auto">
          <a:xfrm>
            <a:off x="0" y="0"/>
            <a:ext cx="3309938" cy="6884988"/>
            <a:chOff x="1" y="0"/>
            <a:chExt cx="3309938" cy="6885384"/>
          </a:xfrm>
        </p:grpSpPr>
        <p:sp>
          <p:nvSpPr>
            <p:cNvPr id="7" name="Rectangle 6"/>
            <p:cNvSpPr/>
            <p:nvPr/>
          </p:nvSpPr>
          <p:spPr>
            <a:xfrm>
              <a:off x="1" y="0"/>
              <a:ext cx="3309938" cy="6885384"/>
            </a:xfrm>
            <a:prstGeom prst="rect">
              <a:avLst/>
            </a:prstGeom>
            <a:gradFill flip="none" rotWithShape="1">
              <a:gsLst>
                <a:gs pos="0">
                  <a:srgbClr val="E60019"/>
                </a:gs>
                <a:gs pos="100000">
                  <a:srgbClr val="87000A"/>
                </a:gs>
              </a:gsLst>
              <a:lin ang="4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8" name="Groupe 28"/>
            <p:cNvGrpSpPr>
              <a:grpSpLocks/>
            </p:cNvGrpSpPr>
            <p:nvPr/>
          </p:nvGrpSpPr>
          <p:grpSpPr bwMode="auto">
            <a:xfrm>
              <a:off x="962754" y="6487839"/>
              <a:ext cx="1384433" cy="307777"/>
              <a:chOff x="755576" y="6487840"/>
              <a:chExt cx="1384433" cy="307777"/>
            </a:xfrm>
          </p:grpSpPr>
          <p:pic>
            <p:nvPicPr>
              <p:cNvPr id="10" name="Picture 2" descr="\\Drtfaucon-1\dacle\COM\Logos CEA\LETI\Leti blanc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576" y="6525344"/>
                <a:ext cx="526733" cy="191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3" descr="\\Drtfaucon-1\dacle\COM\Logos CEA\LIST\LIST-BLANC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8028" y="6525374"/>
                <a:ext cx="521981" cy="181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" name="ZoneTexte 32"/>
              <p:cNvSpPr txBox="1">
                <a:spLocks noChangeArrowheads="1"/>
              </p:cNvSpPr>
              <p:nvPr/>
            </p:nvSpPr>
            <p:spPr bwMode="auto">
              <a:xfrm>
                <a:off x="1265259" y="6487840"/>
                <a:ext cx="36004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fr-FR" altLang="fr-FR" sz="1400">
                    <a:solidFill>
                      <a:schemeClr val="bg1"/>
                    </a:solidFill>
                    <a:latin typeface="Eras Bold ITC" pitchFamily="34" charset="0"/>
                  </a:rPr>
                  <a:t>&amp;</a:t>
                </a:r>
              </a:p>
            </p:txBody>
          </p:sp>
        </p:grpSp>
        <p:sp>
          <p:nvSpPr>
            <p:cNvPr id="9" name="ZoneTexte 29"/>
            <p:cNvSpPr txBox="1">
              <a:spLocks noChangeArrowheads="1"/>
            </p:cNvSpPr>
            <p:nvPr/>
          </p:nvSpPr>
          <p:spPr bwMode="auto">
            <a:xfrm>
              <a:off x="1177820" y="6082630"/>
              <a:ext cx="954300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fr-FR" altLang="fr-FR" sz="1300">
                  <a:solidFill>
                    <a:schemeClr val="bg1"/>
                  </a:solidFill>
                  <a:latin typeface="Calibri" pitchFamily="34" charset="0"/>
                </a:rPr>
                <a:t>www.cea.fr</a:t>
              </a:r>
            </a:p>
          </p:txBody>
        </p:sp>
      </p:grpSp>
      <p:sp>
        <p:nvSpPr>
          <p:cNvPr id="7172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4264681" y="2423469"/>
            <a:ext cx="4771815" cy="17526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fr-FR" noProof="0" dirty="0" smtClean="0"/>
          </a:p>
        </p:txBody>
      </p:sp>
      <p:sp>
        <p:nvSpPr>
          <p:cNvPr id="7173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4264681" y="1196753"/>
            <a:ext cx="4747617" cy="115252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fr-FR" noProof="0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3" y="2767956"/>
            <a:ext cx="5748337" cy="281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57" y="1020795"/>
            <a:ext cx="2394226" cy="63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95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9" descr="bandeau_page_car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807200"/>
            <a:ext cx="9144000" cy="53975"/>
          </a:xfrm>
          <a:prstGeom prst="rect">
            <a:avLst/>
          </a:prstGeom>
          <a:gradFill>
            <a:gsLst>
              <a:gs pos="0">
                <a:srgbClr val="0A6E28">
                  <a:lumMod val="100000"/>
                </a:srgbClr>
              </a:gs>
              <a:gs pos="100000">
                <a:srgbClr val="91C30A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5" name="Picture 2" descr="\\Drtfaucon-1\dacle\COM\Logos CEA\LIST\Logo_List_gr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635750"/>
            <a:ext cx="46672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\\Drtfaucon-1\dacle\COM\Logos CEA\LETI\Logo_Leti_gr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626225"/>
            <a:ext cx="47942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28"/>
          <p:cNvSpPr txBox="1">
            <a:spLocks noChangeArrowheads="1"/>
          </p:cNvSpPr>
          <p:nvPr/>
        </p:nvSpPr>
        <p:spPr bwMode="auto">
          <a:xfrm>
            <a:off x="539750" y="6543675"/>
            <a:ext cx="2730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600">
                <a:solidFill>
                  <a:srgbClr val="A4A5A8"/>
                </a:solidFill>
              </a:rPr>
              <a:t>&amp;</a:t>
            </a:r>
          </a:p>
        </p:txBody>
      </p: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6184900" y="6588125"/>
            <a:ext cx="2273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rPr>
              <a:t> DACLE Division| January 2013</a:t>
            </a:r>
          </a:p>
        </p:txBody>
      </p:sp>
      <p:sp>
        <p:nvSpPr>
          <p:cNvPr id="9" name="Text Box 28"/>
          <p:cNvSpPr txBox="1">
            <a:spLocks noChangeArrowheads="1"/>
          </p:cNvSpPr>
          <p:nvPr/>
        </p:nvSpPr>
        <p:spPr bwMode="auto">
          <a:xfrm>
            <a:off x="5508625" y="6634163"/>
            <a:ext cx="16668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fr-FR" sz="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rPr>
              <a:t>© CEA. All </a:t>
            </a:r>
            <a:r>
              <a:rPr lang="fr-FR" sz="6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rPr>
              <a:t>rights</a:t>
            </a:r>
            <a:r>
              <a:rPr lang="fr-FR" sz="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rPr>
              <a:t> </a:t>
            </a:r>
            <a:r>
              <a:rPr lang="fr-FR" sz="6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rPr>
              <a:t>reserved</a:t>
            </a:r>
            <a:endParaRPr lang="fr-FR" sz="6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0" name="ZoneTexte 31"/>
          <p:cNvSpPr txBox="1">
            <a:spLocks noChangeArrowheads="1"/>
          </p:cNvSpPr>
          <p:nvPr/>
        </p:nvSpPr>
        <p:spPr bwMode="auto">
          <a:xfrm>
            <a:off x="8339138" y="6529388"/>
            <a:ext cx="646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sz="1600" b="1">
                <a:solidFill>
                  <a:srgbClr val="7F7F7F"/>
                </a:solidFill>
                <a:latin typeface="Calibri" pitchFamily="34" charset="0"/>
              </a:rPr>
              <a:t>|</a:t>
            </a:r>
            <a:r>
              <a:rPr lang="fr-FR" altLang="fr-FR">
                <a:solidFill>
                  <a:srgbClr val="7F7F7F"/>
                </a:solidFill>
                <a:latin typeface="Calibri" pitchFamily="34" charset="0"/>
              </a:rPr>
              <a:t> </a:t>
            </a:r>
            <a:fld id="{A429530C-E38E-45AD-A7D0-68B17ED576DE}" type="slidenum">
              <a:rPr lang="fr-FR" altLang="fr-FR" sz="1400">
                <a:solidFill>
                  <a:srgbClr val="7F7F7F"/>
                </a:solidFill>
                <a:latin typeface="Calibri" pitchFamily="34" charset="0"/>
              </a:rPr>
              <a:pPr algn="ctr" eaLnBrk="1" hangingPunct="1"/>
              <a:t>‹N°›</a:t>
            </a:fld>
            <a:endParaRPr lang="fr-FR" altLang="fr-FR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6" name="Espace réservé du contenu 2"/>
          <p:cNvSpPr>
            <a:spLocks noGrp="1"/>
          </p:cNvSpPr>
          <p:nvPr>
            <p:ph idx="1"/>
          </p:nvPr>
        </p:nvSpPr>
        <p:spPr>
          <a:xfrm>
            <a:off x="395288" y="620688"/>
            <a:ext cx="8351837" cy="5797353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Tx/>
              <a:buBlip>
                <a:blip r:embed="rId5"/>
              </a:buBlip>
              <a:defRPr/>
            </a:lvl1pPr>
            <a:lvl2pPr marL="742950" indent="-285750">
              <a:buSzPct val="35000"/>
              <a:buFontTx/>
              <a:buBlip>
                <a:blip r:embed="rId6"/>
              </a:buBlip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0520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8" descr="bandeau_intercalai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25"/>
          <p:cNvGrpSpPr>
            <a:grpSpLocks/>
          </p:cNvGrpSpPr>
          <p:nvPr/>
        </p:nvGrpSpPr>
        <p:grpSpPr bwMode="auto">
          <a:xfrm>
            <a:off x="5535613" y="6488113"/>
            <a:ext cx="1384300" cy="307975"/>
            <a:chOff x="5652120" y="6487839"/>
            <a:chExt cx="1384433" cy="307777"/>
          </a:xfrm>
        </p:grpSpPr>
        <p:pic>
          <p:nvPicPr>
            <p:cNvPr id="4" name="Picture 2" descr="\\Drtfaucon-1\dacle\COM\Logos CEA\LETI\Leti blanc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6525343"/>
              <a:ext cx="526733" cy="191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3" descr="\\Drtfaucon-1\dacle\COM\Logos CEA\LIST\LIST-BLANC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4572" y="6525373"/>
              <a:ext cx="521981" cy="1815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ZoneTexte 28"/>
            <p:cNvSpPr txBox="1">
              <a:spLocks noChangeArrowheads="1"/>
            </p:cNvSpPr>
            <p:nvPr/>
          </p:nvSpPr>
          <p:spPr bwMode="auto">
            <a:xfrm>
              <a:off x="6161803" y="6487839"/>
              <a:ext cx="36004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fr-FR" altLang="fr-FR" sz="1400">
                  <a:solidFill>
                    <a:schemeClr val="bg1"/>
                  </a:solidFill>
                  <a:latin typeface="Eras Bold ITC" pitchFamily="34" charset="0"/>
                </a:rPr>
                <a:t>&amp;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32506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8" descr="bandeau_intercalai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938" y="0"/>
            <a:ext cx="583406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25" descr="bandeau_derniè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50"/>
          <a:stretch>
            <a:fillRect/>
          </a:stretch>
        </p:blipFill>
        <p:spPr bwMode="auto">
          <a:xfrm>
            <a:off x="3309938" y="0"/>
            <a:ext cx="5834062" cy="580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 26"/>
          <p:cNvGrpSpPr>
            <a:grpSpLocks/>
          </p:cNvGrpSpPr>
          <p:nvPr/>
        </p:nvGrpSpPr>
        <p:grpSpPr bwMode="auto">
          <a:xfrm>
            <a:off x="6105525" y="260350"/>
            <a:ext cx="2787650" cy="1655763"/>
            <a:chOff x="5754001" y="260648"/>
            <a:chExt cx="2787065" cy="1656128"/>
          </a:xfrm>
        </p:grpSpPr>
        <p:sp>
          <p:nvSpPr>
            <p:cNvPr id="7" name="ZoneTexte 13"/>
            <p:cNvSpPr txBox="1">
              <a:spLocks noChangeArrowheads="1"/>
            </p:cNvSpPr>
            <p:nvPr/>
          </p:nvSpPr>
          <p:spPr bwMode="auto">
            <a:xfrm>
              <a:off x="6881422" y="811741"/>
              <a:ext cx="165964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fr-FR" altLang="fr-FR" sz="1000">
                  <a:solidFill>
                    <a:schemeClr val="bg1"/>
                  </a:solidFill>
                  <a:latin typeface="Calibri" pitchFamily="34" charset="0"/>
                </a:rPr>
                <a:t>Centre de Grenoble</a:t>
              </a:r>
            </a:p>
            <a:p>
              <a:pPr algn="r" eaLnBrk="1" hangingPunct="1"/>
              <a:r>
                <a:rPr lang="fr-FR" altLang="fr-FR" sz="1000">
                  <a:solidFill>
                    <a:schemeClr val="bg1"/>
                  </a:solidFill>
                  <a:latin typeface="Calibri" pitchFamily="34" charset="0"/>
                </a:rPr>
                <a:t>17 rue des Martyrs</a:t>
              </a:r>
            </a:p>
            <a:p>
              <a:pPr algn="r" eaLnBrk="1" hangingPunct="1"/>
              <a:r>
                <a:rPr lang="fr-FR" altLang="fr-FR" sz="1000">
                  <a:solidFill>
                    <a:schemeClr val="bg1"/>
                  </a:solidFill>
                  <a:latin typeface="Calibri" pitchFamily="34" charset="0"/>
                </a:rPr>
                <a:t>38054 Grenoble Cedex</a:t>
              </a:r>
            </a:p>
          </p:txBody>
        </p:sp>
        <p:pic>
          <p:nvPicPr>
            <p:cNvPr id="8" name="Picture 5" descr="\\Drtfaucon-1\dacle\COM\Logos CEA\LETI\leti_blanc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5895" y="260648"/>
              <a:ext cx="1130400" cy="3777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e 29"/>
            <p:cNvGrpSpPr>
              <a:grpSpLocks/>
            </p:cNvGrpSpPr>
            <p:nvPr/>
          </p:nvGrpSpPr>
          <p:grpSpPr bwMode="auto">
            <a:xfrm>
              <a:off x="5754001" y="1412720"/>
              <a:ext cx="2692368" cy="504056"/>
              <a:chOff x="5724128" y="827855"/>
              <a:chExt cx="2692368" cy="504056"/>
            </a:xfrm>
          </p:grpSpPr>
          <p:grpSp>
            <p:nvGrpSpPr>
              <p:cNvPr id="12" name="Groupe 30"/>
              <p:cNvGrpSpPr>
                <a:grpSpLocks/>
              </p:cNvGrpSpPr>
              <p:nvPr/>
            </p:nvGrpSpPr>
            <p:grpSpPr bwMode="auto">
              <a:xfrm>
                <a:off x="5724128" y="827855"/>
                <a:ext cx="2692368" cy="504056"/>
                <a:chOff x="6045665" y="1340768"/>
                <a:chExt cx="2692368" cy="504056"/>
              </a:xfrm>
            </p:grpSpPr>
            <p:sp>
              <p:nvSpPr>
                <p:cNvPr id="14" name="Rectangle 13"/>
                <p:cNvSpPr/>
                <p:nvPr/>
              </p:nvSpPr>
              <p:spPr>
                <a:xfrm>
                  <a:off x="6045665" y="1341475"/>
                  <a:ext cx="2691835" cy="503349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pic>
              <p:nvPicPr>
                <p:cNvPr id="15" name="Picture 3" descr="\\Drtfaucon-1\dacle\COM\Logos CEA\LETI\Minatec\logo_minatec_small.jp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91443" y="1408877"/>
                  <a:ext cx="1022337" cy="36783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3" name="Picture 2" descr="\\Drtfaucon-1\dacle\COM\Logos CEA\LETI\Carnot\Logo_IC-CEA_LETI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67375" y="827855"/>
                <a:ext cx="1249043" cy="50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6" name="Groupe 34"/>
          <p:cNvGrpSpPr>
            <a:grpSpLocks/>
          </p:cNvGrpSpPr>
          <p:nvPr/>
        </p:nvGrpSpPr>
        <p:grpSpPr bwMode="auto">
          <a:xfrm>
            <a:off x="6102350" y="2349500"/>
            <a:ext cx="2790825" cy="1655763"/>
            <a:chOff x="5733927" y="3420050"/>
            <a:chExt cx="2789887" cy="1656184"/>
          </a:xfrm>
        </p:grpSpPr>
        <p:sp>
          <p:nvSpPr>
            <p:cNvPr id="17" name="ZoneTexte 35"/>
            <p:cNvSpPr txBox="1">
              <a:spLocks noChangeArrowheads="1"/>
            </p:cNvSpPr>
            <p:nvPr/>
          </p:nvSpPr>
          <p:spPr bwMode="auto">
            <a:xfrm>
              <a:off x="6723614" y="3971143"/>
              <a:ext cx="1800200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fr-FR" altLang="fr-FR" sz="1000">
                  <a:solidFill>
                    <a:schemeClr val="bg1"/>
                  </a:solidFill>
                  <a:latin typeface="Calibri" pitchFamily="34" charset="0"/>
                </a:rPr>
                <a:t>Centre de Saclay</a:t>
              </a:r>
            </a:p>
            <a:p>
              <a:pPr algn="r" eaLnBrk="1" hangingPunct="1"/>
              <a:r>
                <a:rPr lang="fr-FR" altLang="fr-FR" sz="1000">
                  <a:solidFill>
                    <a:schemeClr val="bg1"/>
                  </a:solidFill>
                  <a:latin typeface="Calibri" pitchFamily="34" charset="0"/>
                </a:rPr>
                <a:t> Nano-Innov PC  172</a:t>
              </a:r>
            </a:p>
            <a:p>
              <a:pPr algn="r" eaLnBrk="1" hangingPunct="1"/>
              <a:r>
                <a:rPr lang="fr-FR" altLang="fr-FR" sz="1000">
                  <a:solidFill>
                    <a:schemeClr val="bg1"/>
                  </a:solidFill>
                  <a:latin typeface="Calibri" pitchFamily="34" charset="0"/>
                </a:rPr>
                <a:t>91191 Gif sur Yvette Cedex</a:t>
              </a:r>
            </a:p>
          </p:txBody>
        </p:sp>
        <p:pic>
          <p:nvPicPr>
            <p:cNvPr id="18" name="Picture 2" descr="C:\Users\mp222957\Desktop\LOGO perso\LOGOS 2\List\List_vectoriel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95894" y="3420050"/>
              <a:ext cx="1129227" cy="37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e 37"/>
            <p:cNvGrpSpPr>
              <a:grpSpLocks/>
            </p:cNvGrpSpPr>
            <p:nvPr/>
          </p:nvGrpSpPr>
          <p:grpSpPr bwMode="auto">
            <a:xfrm>
              <a:off x="5733927" y="4572178"/>
              <a:ext cx="2692368" cy="504056"/>
              <a:chOff x="5724128" y="2483916"/>
              <a:chExt cx="2692368" cy="504056"/>
            </a:xfrm>
          </p:grpSpPr>
          <p:grpSp>
            <p:nvGrpSpPr>
              <p:cNvPr id="20" name="Groupe 38"/>
              <p:cNvGrpSpPr>
                <a:grpSpLocks/>
              </p:cNvGrpSpPr>
              <p:nvPr/>
            </p:nvGrpSpPr>
            <p:grpSpPr bwMode="auto">
              <a:xfrm>
                <a:off x="5724128" y="2483916"/>
                <a:ext cx="2692368" cy="504056"/>
                <a:chOff x="7359557" y="3176972"/>
                <a:chExt cx="2692368" cy="504056"/>
              </a:xfrm>
            </p:grpSpPr>
            <p:sp>
              <p:nvSpPr>
                <p:cNvPr id="22" name="Rectangle 21"/>
                <p:cNvSpPr/>
                <p:nvPr/>
              </p:nvSpPr>
              <p:spPr>
                <a:xfrm>
                  <a:off x="7359557" y="3177662"/>
                  <a:ext cx="2693083" cy="503366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/>
                </a:p>
              </p:txBody>
            </p:sp>
            <p:pic>
              <p:nvPicPr>
                <p:cNvPr id="23" name="Picture 2" descr="\\Drtfaucon-1\dacle\COM\Logos CEA\LIST\digiteo\digiteo_small.jpg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436198" y="3265001"/>
                  <a:ext cx="1160611" cy="327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1" name="Picture 3" descr="\\Drtfaucon-1\dacle\COM\Logos CEA\LIST\Carnot\Logo IC-CEA LIST.jpg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23804" y="2540419"/>
                <a:ext cx="1136183" cy="390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6934200" y="6391275"/>
            <a:ext cx="20664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fr-FR" sz="1600" dirty="0" smtClean="0">
                <a:solidFill>
                  <a:schemeClr val="bg1"/>
                </a:solidFill>
              </a:rPr>
              <a:t>olivier.billoint@cea.fr</a:t>
            </a:r>
            <a:endParaRPr lang="fr-FR" altLang="fr-FR" sz="1600" dirty="0">
              <a:solidFill>
                <a:schemeClr val="bg1"/>
              </a:solidFill>
            </a:endParaRP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  <a:prstGeom prst="rect">
            <a:avLst/>
          </a:prstGeo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861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8" descr="bandeau_intercalair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0"/>
            <a:ext cx="26273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16688" y="5445125"/>
            <a:ext cx="2627312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5" name="Groupe 11"/>
          <p:cNvGrpSpPr>
            <a:grpSpLocks/>
          </p:cNvGrpSpPr>
          <p:nvPr/>
        </p:nvGrpSpPr>
        <p:grpSpPr bwMode="auto">
          <a:xfrm>
            <a:off x="6418263" y="6299200"/>
            <a:ext cx="2822575" cy="471488"/>
            <a:chOff x="-41505" y="6452445"/>
            <a:chExt cx="2313151" cy="471616"/>
          </a:xfrm>
        </p:grpSpPr>
        <p:sp>
          <p:nvSpPr>
            <p:cNvPr id="7" name="ZoneTexte 13"/>
            <p:cNvSpPr txBox="1">
              <a:spLocks noChangeArrowheads="1"/>
            </p:cNvSpPr>
            <p:nvPr/>
          </p:nvSpPr>
          <p:spPr bwMode="auto">
            <a:xfrm>
              <a:off x="-41505" y="6462396"/>
              <a:ext cx="111607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fr-FR" altLang="fr-FR" sz="800">
                  <a:solidFill>
                    <a:schemeClr val="bg1"/>
                  </a:solidFill>
                  <a:latin typeface="Calibri" pitchFamily="34" charset="0"/>
                </a:rPr>
                <a:t>Centre de Grenoble</a:t>
              </a:r>
            </a:p>
            <a:p>
              <a:pPr algn="ctr" eaLnBrk="1" hangingPunct="1"/>
              <a:r>
                <a:rPr lang="fr-FR" altLang="fr-FR" sz="800">
                  <a:solidFill>
                    <a:schemeClr val="bg1"/>
                  </a:solidFill>
                  <a:latin typeface="Calibri" pitchFamily="34" charset="0"/>
                </a:rPr>
                <a:t>17 rue des Martyrs</a:t>
              </a:r>
            </a:p>
            <a:p>
              <a:pPr algn="ctr" eaLnBrk="1" hangingPunct="1"/>
              <a:r>
                <a:rPr lang="fr-FR" altLang="fr-FR" sz="800">
                  <a:solidFill>
                    <a:schemeClr val="bg1"/>
                  </a:solidFill>
                  <a:latin typeface="Calibri" pitchFamily="34" charset="0"/>
                </a:rPr>
                <a:t>38054 Grenoble Cedex</a:t>
              </a:r>
            </a:p>
          </p:txBody>
        </p:sp>
        <p:sp>
          <p:nvSpPr>
            <p:cNvPr id="8" name="ZoneTexte 28"/>
            <p:cNvSpPr txBox="1">
              <a:spLocks noChangeArrowheads="1"/>
            </p:cNvSpPr>
            <p:nvPr/>
          </p:nvSpPr>
          <p:spPr bwMode="auto">
            <a:xfrm>
              <a:off x="1051159" y="6452445"/>
              <a:ext cx="12204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fr-FR" altLang="fr-FR" sz="800">
                  <a:solidFill>
                    <a:schemeClr val="bg1"/>
                  </a:solidFill>
                  <a:latin typeface="Calibri" pitchFamily="34" charset="0"/>
                </a:rPr>
                <a:t>Centre de Saclay</a:t>
              </a:r>
            </a:p>
            <a:p>
              <a:pPr algn="ctr" eaLnBrk="1" hangingPunct="1"/>
              <a:r>
                <a:rPr lang="fr-FR" altLang="fr-FR" sz="800">
                  <a:solidFill>
                    <a:schemeClr val="bg1"/>
                  </a:solidFill>
                  <a:latin typeface="Calibri" pitchFamily="34" charset="0"/>
                </a:rPr>
                <a:t> Nano-Innov PC  172</a:t>
              </a:r>
            </a:p>
            <a:p>
              <a:pPr algn="ctr" eaLnBrk="1" hangingPunct="1"/>
              <a:r>
                <a:rPr lang="fr-FR" altLang="fr-FR" sz="800">
                  <a:solidFill>
                    <a:schemeClr val="bg1"/>
                  </a:solidFill>
                  <a:latin typeface="Calibri" pitchFamily="34" charset="0"/>
                </a:rPr>
                <a:t>91191 Gif sur Yvette Cedex</a:t>
              </a:r>
            </a:p>
          </p:txBody>
        </p:sp>
      </p:grpSp>
      <p:pic>
        <p:nvPicPr>
          <p:cNvPr id="9" name="Picture 2" descr="\\Drtfaucon-1\dacle\COM\Logos CEA\LETI\Leti blanc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0" y="6111875"/>
            <a:ext cx="527050" cy="1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\\Drtfaucon-1\dacle\COM\Logos CEA\LIST\LIST-BLAN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6127750"/>
            <a:ext cx="522287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\\Drtfaucon-1\dacle\COM\Logos CEA\LIST\digiteo\digiteo_smal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888" y="5546725"/>
            <a:ext cx="1160462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\\Drtfaucon-1\dacle\COM\Logos CEA\LETI\Minatec\logo_minatec_sma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5526088"/>
            <a:ext cx="1022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 8" descr="cart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1988"/>
            <a:ext cx="6516688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516688" y="4724400"/>
            <a:ext cx="2627312" cy="5048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5" name="Picture 2" descr="\\Drtfaucon-1\dacle\COM\Logos CEA\LETI\Carnot\Logo_IC-CEA_LETI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4724400"/>
            <a:ext cx="124936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\\Drtfaucon-1\dacle\COM\Logos CEA\LIST\Carnot\Logo IC-CEA LIST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4163" y="4781550"/>
            <a:ext cx="1135062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2095500" y="6442075"/>
            <a:ext cx="206646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fr-FR" sz="1600" dirty="0" smtClean="0">
                <a:solidFill>
                  <a:srgbClr val="0D0D0D"/>
                </a:solidFill>
              </a:rPr>
              <a:t>olivier.billoint@cea.fr</a:t>
            </a:r>
            <a:endParaRPr lang="fr-FR" altLang="fr-FR" sz="1600" dirty="0">
              <a:solidFill>
                <a:srgbClr val="0D0D0D"/>
              </a:solidFill>
            </a:endParaRPr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67544" y="4451102"/>
            <a:ext cx="5626968" cy="1642194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42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196752"/>
            <a:ext cx="8229600" cy="495801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Font typeface="Calibri" panose="020F0502020204030204" pitchFamily="34" charset="0"/>
              <a:buChar char="•"/>
              <a:defRPr sz="2800" b="1" u="none">
                <a:latin typeface="+mn-lt"/>
              </a:defRPr>
            </a:lvl1pPr>
            <a:lvl2pPr marL="742950" indent="-285750">
              <a:buFont typeface="Calibri" panose="020F0502020204030204" pitchFamily="34" charset="0"/>
              <a:buChar char="•"/>
              <a:defRPr sz="2800" b="1" u="none">
                <a:latin typeface="+mn-lt"/>
              </a:defRPr>
            </a:lvl2pPr>
            <a:lvl3pPr marL="1143000" indent="-228600">
              <a:buFont typeface="Calibri" panose="020F0502020204030204" pitchFamily="34" charset="0"/>
              <a:buChar char="•"/>
              <a:defRPr sz="2800" b="1" u="none">
                <a:latin typeface="+mn-lt"/>
              </a:defRPr>
            </a:lvl3pPr>
            <a:lvl4pPr marL="1600200" indent="-228600">
              <a:buFont typeface="Calibri" panose="020F0502020204030204" pitchFamily="34" charset="0"/>
              <a:buChar char="•"/>
              <a:defRPr sz="2800" b="1" u="none">
                <a:latin typeface="+mn-lt"/>
              </a:defRPr>
            </a:lvl4pPr>
            <a:lvl5pPr marL="2057400" indent="-228600">
              <a:buFont typeface="Calibri" panose="020F0502020204030204" pitchFamily="34" charset="0"/>
              <a:buChar char="•"/>
              <a:defRPr sz="2800" b="1" u="none">
                <a:latin typeface="+mn-lt"/>
              </a:defRPr>
            </a:lvl5pPr>
          </a:lstStyle>
          <a:p>
            <a:pPr lvl="0"/>
            <a:r>
              <a:rPr lang="de-DE" dirty="0" smtClean="0"/>
              <a:t>First Level Content</a:t>
            </a:r>
          </a:p>
          <a:p>
            <a:pPr lvl="1"/>
            <a:r>
              <a:rPr lang="de-DE" dirty="0" smtClean="0"/>
              <a:t>Second Level Content</a:t>
            </a:r>
          </a:p>
          <a:p>
            <a:pPr lvl="2"/>
            <a:r>
              <a:rPr lang="de-DE" dirty="0" smtClean="0"/>
              <a:t>Third Level Content</a:t>
            </a:r>
          </a:p>
          <a:p>
            <a:pPr lvl="3"/>
            <a:r>
              <a:rPr lang="de-DE" dirty="0" err="1" smtClean="0"/>
              <a:t>Fourth</a:t>
            </a:r>
            <a:r>
              <a:rPr lang="de-DE" dirty="0" smtClean="0"/>
              <a:t> Level Content</a:t>
            </a:r>
          </a:p>
          <a:p>
            <a:pPr lvl="4"/>
            <a:r>
              <a:rPr lang="de-DE" dirty="0" err="1" smtClean="0"/>
              <a:t>Fifth</a:t>
            </a:r>
            <a:r>
              <a:rPr lang="de-DE" dirty="0" smtClean="0"/>
              <a:t> Level Content</a:t>
            </a:r>
            <a:endParaRPr lang="de-DE" dirty="0"/>
          </a:p>
        </p:txBody>
      </p:sp>
      <p:sp>
        <p:nvSpPr>
          <p:cNvPr id="8" name="Titel 7"/>
          <p:cNvSpPr>
            <a:spLocks noGrp="1"/>
          </p:cNvSpPr>
          <p:nvPr>
            <p:ph type="title" hasCustomPrompt="1"/>
          </p:nvPr>
        </p:nvSpPr>
        <p:spPr>
          <a:xfrm>
            <a:off x="251521" y="91952"/>
            <a:ext cx="8640960" cy="769441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de-DE" dirty="0" smtClean="0"/>
              <a:t>Slide Title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1"/>
          </p:nvPr>
        </p:nvSpPr>
        <p:spPr>
          <a:xfrm>
            <a:off x="611560" y="6592267"/>
            <a:ext cx="576064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de-DE" dirty="0" smtClean="0"/>
              <a:t>Olivier BILLOINT / CEA, LETI, </a:t>
            </a:r>
            <a:r>
              <a:rPr lang="de-DE" dirty="0" err="1" smtClean="0"/>
              <a:t>Minatec</a:t>
            </a:r>
            <a:r>
              <a:rPr lang="de-DE" dirty="0" smtClean="0"/>
              <a:t> Campus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8017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25"/>
          <p:cNvGrpSpPr>
            <a:grpSpLocks/>
          </p:cNvGrpSpPr>
          <p:nvPr/>
        </p:nvGrpSpPr>
        <p:grpSpPr bwMode="auto">
          <a:xfrm>
            <a:off x="0" y="0"/>
            <a:ext cx="3309938" cy="6884988"/>
            <a:chOff x="1" y="0"/>
            <a:chExt cx="3309938" cy="6885384"/>
          </a:xfrm>
        </p:grpSpPr>
        <p:sp>
          <p:nvSpPr>
            <p:cNvPr id="9" name="Rectangle 8"/>
            <p:cNvSpPr/>
            <p:nvPr/>
          </p:nvSpPr>
          <p:spPr>
            <a:xfrm>
              <a:off x="1" y="0"/>
              <a:ext cx="3309938" cy="6885384"/>
            </a:xfrm>
            <a:prstGeom prst="rect">
              <a:avLst/>
            </a:prstGeom>
            <a:gradFill flip="none" rotWithShape="1">
              <a:gsLst>
                <a:gs pos="0">
                  <a:srgbClr val="E60019"/>
                </a:gs>
                <a:gs pos="100000">
                  <a:srgbClr val="87000A"/>
                </a:gs>
              </a:gsLst>
              <a:lin ang="4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grpSp>
          <p:nvGrpSpPr>
            <p:cNvPr id="10" name="Groupe 28"/>
            <p:cNvGrpSpPr>
              <a:grpSpLocks/>
            </p:cNvGrpSpPr>
            <p:nvPr/>
          </p:nvGrpSpPr>
          <p:grpSpPr bwMode="auto">
            <a:xfrm>
              <a:off x="962754" y="6487839"/>
              <a:ext cx="1384433" cy="307777"/>
              <a:chOff x="755576" y="6487840"/>
              <a:chExt cx="1384433" cy="307777"/>
            </a:xfrm>
          </p:grpSpPr>
          <p:pic>
            <p:nvPicPr>
              <p:cNvPr id="12" name="Picture 2" descr="\\Drtfaucon-1\dacle\COM\Logos CEA\LETI\Leti blanc.gif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5576" y="6525344"/>
                <a:ext cx="526733" cy="191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3" descr="\\Drtfaucon-1\dacle\COM\Logos CEA\LIST\LIST-BLANC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8028" y="6525374"/>
                <a:ext cx="521981" cy="1815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" name="ZoneTexte 32"/>
              <p:cNvSpPr txBox="1">
                <a:spLocks noChangeArrowheads="1"/>
              </p:cNvSpPr>
              <p:nvPr/>
            </p:nvSpPr>
            <p:spPr bwMode="auto">
              <a:xfrm>
                <a:off x="1265259" y="6487840"/>
                <a:ext cx="360040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fr-FR" altLang="fr-FR" sz="1400">
                    <a:solidFill>
                      <a:schemeClr val="bg1"/>
                    </a:solidFill>
                    <a:latin typeface="Eras Bold ITC" pitchFamily="34" charset="0"/>
                  </a:rPr>
                  <a:t>&amp;</a:t>
                </a:r>
              </a:p>
            </p:txBody>
          </p:sp>
        </p:grpSp>
        <p:sp>
          <p:nvSpPr>
            <p:cNvPr id="11" name="ZoneTexte 29"/>
            <p:cNvSpPr txBox="1">
              <a:spLocks noChangeArrowheads="1"/>
            </p:cNvSpPr>
            <p:nvPr/>
          </p:nvSpPr>
          <p:spPr bwMode="auto">
            <a:xfrm>
              <a:off x="1177820" y="6082630"/>
              <a:ext cx="954300" cy="292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fr-FR" altLang="fr-FR" sz="1300">
                  <a:solidFill>
                    <a:schemeClr val="bg1"/>
                  </a:solidFill>
                  <a:latin typeface="Calibri" pitchFamily="34" charset="0"/>
                </a:rPr>
                <a:t>www.cea.fr</a:t>
              </a:r>
            </a:p>
          </p:txBody>
        </p:sp>
      </p:grpSp>
      <p:sp>
        <p:nvSpPr>
          <p:cNvPr id="18" name="Rectangle 16"/>
          <p:cNvSpPr>
            <a:spLocks noGrp="1" noChangeArrowheads="1"/>
          </p:cNvSpPr>
          <p:nvPr>
            <p:ph type="ctrTitle"/>
          </p:nvPr>
        </p:nvSpPr>
        <p:spPr>
          <a:xfrm>
            <a:off x="3707905" y="1196753"/>
            <a:ext cx="4747617" cy="115252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noProof="0" smtClean="0"/>
              <a:t>Modifiez le style du titre</a:t>
            </a:r>
            <a:endParaRPr lang="fr-FR" noProof="0" dirty="0" smtClean="0"/>
          </a:p>
        </p:txBody>
      </p:sp>
      <p:sp>
        <p:nvSpPr>
          <p:cNvPr id="19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3707905" y="5780856"/>
            <a:ext cx="4771815" cy="816496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fr-FR" noProof="0" smtClean="0"/>
              <a:t>Modifiez le style des sous-titres du masque</a:t>
            </a:r>
            <a:endParaRPr lang="fr-FR" noProof="0" dirty="0" smtClean="0"/>
          </a:p>
        </p:txBody>
      </p:sp>
      <p:sp>
        <p:nvSpPr>
          <p:cNvPr id="20" name="Espace réservé du contenu 20"/>
          <p:cNvSpPr>
            <a:spLocks noGrp="1"/>
          </p:cNvSpPr>
          <p:nvPr>
            <p:ph sz="quarter" idx="20"/>
          </p:nvPr>
        </p:nvSpPr>
        <p:spPr>
          <a:xfrm>
            <a:off x="3312000" y="3356992"/>
            <a:ext cx="2916000" cy="2160000"/>
          </a:xfrm>
          <a:prstGeom prst="rect">
            <a:avLst/>
          </a:prstGeo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4" name="Espace réservé du contenu 20"/>
          <p:cNvSpPr>
            <a:spLocks noGrp="1"/>
          </p:cNvSpPr>
          <p:nvPr>
            <p:ph sz="quarter" idx="21"/>
          </p:nvPr>
        </p:nvSpPr>
        <p:spPr>
          <a:xfrm>
            <a:off x="6228000" y="3356992"/>
            <a:ext cx="2916000" cy="2160000"/>
          </a:xfrm>
          <a:prstGeom prst="rect">
            <a:avLst/>
          </a:prstGeo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57" y="1020795"/>
            <a:ext cx="2394226" cy="63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541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35696" y="4494"/>
            <a:ext cx="7308304" cy="760210"/>
          </a:xfrm>
          <a:prstGeom prst="rect">
            <a:avLst/>
          </a:prstGeom>
        </p:spPr>
        <p:txBody>
          <a:bodyPr anchor="b" anchorCtr="0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288" y="980729"/>
            <a:ext cx="8351837" cy="5437312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SzPct val="35000"/>
              <a:buFontTx/>
              <a:buBlip>
                <a:blip r:embed="rId3"/>
              </a:buBlip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7524328" y="6662514"/>
            <a:ext cx="936104" cy="1303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100" baseline="0" dirty="0" smtClean="0">
                <a:solidFill>
                  <a:schemeClr val="bg2">
                    <a:lumMod val="50000"/>
                  </a:schemeClr>
                </a:solidFill>
              </a:rPr>
              <a:t>March </a:t>
            </a:r>
            <a:r>
              <a:rPr lang="fr-FR" sz="1100" dirty="0" smtClean="0">
                <a:solidFill>
                  <a:schemeClr val="bg2">
                    <a:lumMod val="50000"/>
                  </a:schemeClr>
                </a:solidFill>
              </a:rPr>
              <a:t>2015</a:t>
            </a:r>
            <a:endParaRPr lang="fr-FR" sz="11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8582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372092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835696" y="4494"/>
            <a:ext cx="7308304" cy="760210"/>
          </a:xfrm>
          <a:prstGeom prst="rect">
            <a:avLst/>
          </a:prstGeom>
        </p:spPr>
        <p:txBody>
          <a:bodyPr anchor="b" anchorCtr="0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4531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835696" y="4494"/>
            <a:ext cx="7308304" cy="760210"/>
          </a:xfrm>
          <a:prstGeom prst="rect">
            <a:avLst/>
          </a:prstGeom>
        </p:spPr>
        <p:txBody>
          <a:bodyPr anchor="b" anchorCtr="0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0"/>
          </p:nvPr>
        </p:nvSpPr>
        <p:spPr>
          <a:xfrm>
            <a:off x="457201" y="1692498"/>
            <a:ext cx="4040188" cy="4725543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SzPct val="35000"/>
              <a:buFontTx/>
              <a:buBlip>
                <a:blip r:embed="rId3"/>
              </a:buBlip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1"/>
          </p:nvPr>
        </p:nvSpPr>
        <p:spPr>
          <a:xfrm>
            <a:off x="4645026" y="1692498"/>
            <a:ext cx="4041775" cy="4725543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SzPct val="35000"/>
              <a:buFontTx/>
              <a:buBlip>
                <a:blip r:embed="rId3"/>
              </a:buBlip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6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1" y="1052736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052736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98223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940335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2085135"/>
            <a:ext cx="3008313" cy="4440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u contenu 2"/>
          <p:cNvSpPr>
            <a:spLocks noGrp="1"/>
          </p:cNvSpPr>
          <p:nvPr>
            <p:ph idx="10"/>
          </p:nvPr>
        </p:nvSpPr>
        <p:spPr>
          <a:xfrm>
            <a:off x="3575049" y="946908"/>
            <a:ext cx="5111751" cy="5578437"/>
          </a:xfrm>
          <a:prstGeom prst="rect">
            <a:avLst/>
          </a:prstGeom>
        </p:spPr>
        <p:txBody>
          <a:bodyPr/>
          <a:lstStyle>
            <a:lvl1pPr marL="342900" indent="-342900">
              <a:buSzPct val="75000"/>
              <a:buFontTx/>
              <a:buBlip>
                <a:blip r:embed="rId2"/>
              </a:buBlip>
              <a:defRPr/>
            </a:lvl1pPr>
            <a:lvl2pPr marL="742950" indent="-285750">
              <a:buSzPct val="35000"/>
              <a:buFontTx/>
              <a:buBlip>
                <a:blip r:embed="rId3"/>
              </a:buBlip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5"/>
              </a:buClr>
              <a:defRPr/>
            </a:lvl4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3811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510251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980728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677875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12727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8" descr="car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846138"/>
            <a:ext cx="8459787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9" descr="bandeau_page_car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7"/>
          <p:cNvSpPr txBox="1">
            <a:spLocks noChangeArrowheads="1"/>
          </p:cNvSpPr>
          <p:nvPr/>
        </p:nvSpPr>
        <p:spPr bwMode="auto">
          <a:xfrm>
            <a:off x="6184900" y="6588125"/>
            <a:ext cx="2273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rPr>
              <a:t> DACLE Division| January 2013</a:t>
            </a:r>
          </a:p>
        </p:txBody>
      </p:sp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5508625" y="6634163"/>
            <a:ext cx="16668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fr-FR" sz="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rPr>
              <a:t>© CEA. All </a:t>
            </a:r>
            <a:r>
              <a:rPr lang="fr-FR" sz="6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rPr>
              <a:t>rights</a:t>
            </a:r>
            <a:r>
              <a:rPr lang="fr-FR" sz="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rPr>
              <a:t> </a:t>
            </a:r>
            <a:r>
              <a:rPr lang="fr-FR" sz="6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rPr>
              <a:t>reserved</a:t>
            </a:r>
            <a:endParaRPr lang="fr-FR" sz="6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7" name="ZoneTexte 28"/>
          <p:cNvSpPr txBox="1">
            <a:spLocks noChangeArrowheads="1"/>
          </p:cNvSpPr>
          <p:nvPr/>
        </p:nvSpPr>
        <p:spPr bwMode="auto">
          <a:xfrm>
            <a:off x="8339138" y="6529388"/>
            <a:ext cx="646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sz="1600" b="1">
                <a:solidFill>
                  <a:srgbClr val="7F7F7F"/>
                </a:solidFill>
                <a:latin typeface="Calibri" pitchFamily="34" charset="0"/>
              </a:rPr>
              <a:t>|</a:t>
            </a:r>
            <a:r>
              <a:rPr lang="fr-FR" altLang="fr-FR">
                <a:solidFill>
                  <a:srgbClr val="7F7F7F"/>
                </a:solidFill>
                <a:latin typeface="Calibri" pitchFamily="34" charset="0"/>
              </a:rPr>
              <a:t> </a:t>
            </a:r>
            <a:fld id="{EB1CB1F6-9191-48D2-ABB4-40540E127DE4}" type="slidenum">
              <a:rPr lang="fr-FR" altLang="fr-FR" sz="1400">
                <a:solidFill>
                  <a:srgbClr val="7F7F7F"/>
                </a:solidFill>
                <a:latin typeface="Calibri" pitchFamily="34" charset="0"/>
              </a:rPr>
              <a:pPr algn="ctr" eaLnBrk="1" hangingPunct="1"/>
              <a:t>‹N°›</a:t>
            </a:fld>
            <a:endParaRPr lang="fr-FR" altLang="fr-FR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807200"/>
            <a:ext cx="9144000" cy="53975"/>
          </a:xfrm>
          <a:prstGeom prst="rect">
            <a:avLst/>
          </a:prstGeom>
          <a:gradFill>
            <a:gsLst>
              <a:gs pos="0">
                <a:srgbClr val="0A6E28">
                  <a:lumMod val="100000"/>
                </a:srgbClr>
              </a:gs>
              <a:gs pos="100000">
                <a:srgbClr val="91C30A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9" name="Picture 2" descr="\\Drtfaucon-1\dacle\COM\Logos CEA\LIST\Logo_List_gr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635750"/>
            <a:ext cx="46672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\\Drtfaucon-1\dacle\COM\Logos CEA\LETI\Logo_Leti_gri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626225"/>
            <a:ext cx="47942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32"/>
          <p:cNvSpPr txBox="1">
            <a:spLocks noChangeArrowheads="1"/>
          </p:cNvSpPr>
          <p:nvPr/>
        </p:nvSpPr>
        <p:spPr bwMode="auto">
          <a:xfrm>
            <a:off x="539750" y="6543675"/>
            <a:ext cx="2730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600">
                <a:solidFill>
                  <a:srgbClr val="A4A5A8"/>
                </a:solidFill>
              </a:rPr>
              <a:t>&amp;</a:t>
            </a:r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/>
          </p:nvPr>
        </p:nvSpPr>
        <p:spPr>
          <a:xfrm>
            <a:off x="899592" y="5157789"/>
            <a:ext cx="3240360" cy="863600"/>
          </a:xfrm>
          <a:prstGeom prst="rect">
            <a:avLst/>
          </a:prstGeom>
        </p:spPr>
        <p:txBody>
          <a:bodyPr rtlCol="0" anchor="ctr">
            <a:noAutofit/>
          </a:bodyPr>
          <a:lstStyle>
            <a:lvl1pPr marL="0" indent="0" algn="ctr">
              <a:defRPr sz="1200"/>
            </a:lvl1pPr>
          </a:lstStyle>
          <a:p>
            <a:pPr lvl="0"/>
            <a:r>
              <a:rPr lang="fr-FR" noProof="0" smtClean="0"/>
              <a:t>Cliquez sur l'icône pour ajouter un graphique</a:t>
            </a:r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452902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\\Drtfaucon-1\dacle\COM\Logos CEA\List blanc.gif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523875"/>
            <a:ext cx="5619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" descr="\\Drtfaucon-1\dacle\COM\Logos CEA\Leti blanc.gif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238125"/>
            <a:ext cx="579438" cy="21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re 1"/>
          <p:cNvSpPr txBox="1">
            <a:spLocks/>
          </p:cNvSpPr>
          <p:nvPr/>
        </p:nvSpPr>
        <p:spPr bwMode="auto">
          <a:xfrm>
            <a:off x="1835150" y="4763"/>
            <a:ext cx="730885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fr-FR" altLang="fr-FR" sz="3600" b="1">
                <a:solidFill>
                  <a:schemeClr val="bg1"/>
                </a:solidFill>
                <a:latin typeface="Calibri" pitchFamily="34" charset="0"/>
              </a:rPr>
              <a:t>Cliquez pour modifier le style du titre</a:t>
            </a:r>
          </a:p>
        </p:txBody>
      </p:sp>
      <p:sp>
        <p:nvSpPr>
          <p:cNvPr id="18" name="ZoneTexte 7"/>
          <p:cNvSpPr txBox="1">
            <a:spLocks noChangeArrowheads="1"/>
          </p:cNvSpPr>
          <p:nvPr/>
        </p:nvSpPr>
        <p:spPr bwMode="auto">
          <a:xfrm>
            <a:off x="6184900" y="6588125"/>
            <a:ext cx="2273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rPr>
              <a:t> DACLE Division| March 2015</a:t>
            </a: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5508625" y="6634163"/>
            <a:ext cx="166687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defRPr/>
            </a:pPr>
            <a:r>
              <a:rPr lang="fr-FR" sz="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rPr>
              <a:t>© CEA. All </a:t>
            </a:r>
            <a:r>
              <a:rPr lang="fr-FR" sz="6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rPr>
              <a:t>rights</a:t>
            </a:r>
            <a:r>
              <a:rPr lang="fr-FR" sz="6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rPr>
              <a:t> </a:t>
            </a:r>
            <a:r>
              <a:rPr lang="fr-FR" sz="600" dirty="0" err="1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  <a:ea typeface="MS PGothic" pitchFamily="34" charset="-128"/>
                <a:cs typeface="+mn-cs"/>
              </a:rPr>
              <a:t>reserved</a:t>
            </a:r>
            <a:endParaRPr lang="fr-FR" sz="6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031" name="ZoneTexte 2"/>
          <p:cNvSpPr txBox="1">
            <a:spLocks noChangeArrowheads="1"/>
          </p:cNvSpPr>
          <p:nvPr/>
        </p:nvSpPr>
        <p:spPr bwMode="auto">
          <a:xfrm>
            <a:off x="8339138" y="6529388"/>
            <a:ext cx="646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altLang="fr-FR" sz="1600" b="1">
                <a:solidFill>
                  <a:srgbClr val="7F7F7F"/>
                </a:solidFill>
                <a:latin typeface="Calibri" pitchFamily="34" charset="0"/>
              </a:rPr>
              <a:t>|</a:t>
            </a:r>
            <a:r>
              <a:rPr lang="fr-FR" altLang="fr-FR">
                <a:solidFill>
                  <a:srgbClr val="7F7F7F"/>
                </a:solidFill>
                <a:latin typeface="Calibri" pitchFamily="34" charset="0"/>
              </a:rPr>
              <a:t> </a:t>
            </a:r>
            <a:fld id="{9D09BAAC-AF88-4CD6-B2B3-FE62F50EF3D8}" type="slidenum">
              <a:rPr lang="fr-FR" altLang="fr-FR" sz="1400">
                <a:solidFill>
                  <a:srgbClr val="7F7F7F"/>
                </a:solidFill>
                <a:latin typeface="Calibri" pitchFamily="34" charset="0"/>
              </a:rPr>
              <a:pPr algn="ctr" eaLnBrk="1" hangingPunct="1"/>
              <a:t>‹N°›</a:t>
            </a:fld>
            <a:endParaRPr lang="fr-FR" altLang="fr-FR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6807200"/>
            <a:ext cx="9144000" cy="53975"/>
          </a:xfrm>
          <a:prstGeom prst="rect">
            <a:avLst/>
          </a:prstGeom>
          <a:gradFill>
            <a:gsLst>
              <a:gs pos="0">
                <a:srgbClr val="0A6E28">
                  <a:lumMod val="100000"/>
                </a:srgbClr>
              </a:gs>
              <a:gs pos="100000">
                <a:srgbClr val="91C30A">
                  <a:alpha val="8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1033" name="Picture 2" descr="\\Drtfaucon-1\dacle\COM\Logos CEA\LIST\Logo_List_gris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635750"/>
            <a:ext cx="46672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3" descr="\\Drtfaucon-1\dacle\COM\Logos CEA\LETI\Logo_Leti_gris.jp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6626225"/>
            <a:ext cx="479425" cy="16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5" name="ZoneTexte 24"/>
          <p:cNvSpPr txBox="1">
            <a:spLocks noChangeArrowheads="1"/>
          </p:cNvSpPr>
          <p:nvPr/>
        </p:nvSpPr>
        <p:spPr bwMode="auto">
          <a:xfrm>
            <a:off x="539750" y="6543675"/>
            <a:ext cx="2730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altLang="fr-FR" sz="1600">
                <a:solidFill>
                  <a:srgbClr val="A4A5A8"/>
                </a:solidFill>
              </a:rPr>
              <a:t>&amp;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gradFill flip="none" rotWithShape="1">
            <a:gsLst>
              <a:gs pos="0">
                <a:srgbClr val="E60019"/>
              </a:gs>
              <a:gs pos="100000">
                <a:srgbClr val="87000A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prstClr val="white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44" y="188640"/>
            <a:ext cx="1421410" cy="3764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7" r:id="rId14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7A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7A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7A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7A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7A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7A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7A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7A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67A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67A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67A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67A1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ous-titre 1"/>
          <p:cNvSpPr>
            <a:spLocks noGrp="1"/>
          </p:cNvSpPr>
          <p:nvPr>
            <p:ph type="subTitle" idx="1"/>
          </p:nvPr>
        </p:nvSpPr>
        <p:spPr bwMode="auto">
          <a:xfrm>
            <a:off x="3708400" y="1124744"/>
            <a:ext cx="4772025" cy="11521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/>
              <a:t>Design Possibilities, Expectations and Challenges</a:t>
            </a:r>
            <a:endParaRPr lang="fr-FR" altLang="fr-FR" dirty="0" smtClean="0"/>
          </a:p>
        </p:txBody>
      </p:sp>
      <p:sp>
        <p:nvSpPr>
          <p:cNvPr id="9219" name="Titre 2"/>
          <p:cNvSpPr>
            <a:spLocks noGrp="1"/>
          </p:cNvSpPr>
          <p:nvPr>
            <p:ph type="ctrTitle"/>
          </p:nvPr>
        </p:nvSpPr>
        <p:spPr bwMode="auto">
          <a:xfrm>
            <a:off x="3491880" y="476672"/>
            <a:ext cx="5328096" cy="1152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From 2D to Monolithic 3D</a:t>
            </a:r>
            <a:r>
              <a:rPr lang="en-US" dirty="0" smtClean="0"/>
              <a:t>:</a:t>
            </a:r>
            <a:endParaRPr lang="fr-FR" altLang="fr-FR" dirty="0" smtClean="0"/>
          </a:p>
        </p:txBody>
      </p:sp>
      <p:sp>
        <p:nvSpPr>
          <p:cNvPr id="4" name="Textplatzhalter 13"/>
          <p:cNvSpPr txBox="1">
            <a:spLocks/>
          </p:cNvSpPr>
          <p:nvPr/>
        </p:nvSpPr>
        <p:spPr>
          <a:xfrm>
            <a:off x="3275856" y="2348880"/>
            <a:ext cx="5868144" cy="105316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7A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7A1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67A1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>
              <a:buNone/>
            </a:pPr>
            <a:r>
              <a:rPr lang="en-US" sz="2000" kern="0" dirty="0" smtClean="0"/>
              <a:t>O. Billoint</a:t>
            </a:r>
            <a:r>
              <a:rPr lang="en-US" sz="2000" kern="0" baseline="30000" dirty="0" smtClean="0"/>
              <a:t>1</a:t>
            </a:r>
            <a:r>
              <a:rPr lang="en-US" sz="2000" kern="0" dirty="0" smtClean="0"/>
              <a:t>, </a:t>
            </a:r>
            <a:r>
              <a:rPr lang="en-US" sz="2000" kern="0" dirty="0" smtClean="0">
                <a:solidFill>
                  <a:schemeClr val="bg1">
                    <a:lumMod val="65000"/>
                  </a:schemeClr>
                </a:solidFill>
              </a:rPr>
              <a:t>H. Sarhan</a:t>
            </a:r>
            <a:r>
              <a:rPr lang="en-US" sz="2000" kern="0" baseline="30000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en-US" sz="2000" kern="0" dirty="0" smtClean="0">
                <a:solidFill>
                  <a:schemeClr val="bg1">
                    <a:lumMod val="65000"/>
                  </a:schemeClr>
                </a:solidFill>
              </a:rPr>
              <a:t>, I. Rayane</a:t>
            </a:r>
            <a:r>
              <a:rPr lang="en-US" sz="2000" kern="0" baseline="30000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r>
              <a:rPr lang="en-US" sz="2000" kern="0" dirty="0" smtClean="0">
                <a:solidFill>
                  <a:schemeClr val="bg1">
                    <a:lumMod val="65000"/>
                  </a:schemeClr>
                </a:solidFill>
              </a:rPr>
              <a:t>, M. Vinet</a:t>
            </a:r>
            <a:r>
              <a:rPr lang="en-US" sz="2000" kern="0" baseline="30000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en-US" sz="2000" kern="0" dirty="0" smtClean="0">
                <a:solidFill>
                  <a:schemeClr val="bg1">
                    <a:lumMod val="65000"/>
                  </a:schemeClr>
                </a:solidFill>
              </a:rPr>
              <a:t>,</a:t>
            </a:r>
          </a:p>
          <a:p>
            <a:pPr marL="0" indent="0" algn="just">
              <a:buNone/>
            </a:pPr>
            <a:r>
              <a:rPr lang="en-US" sz="2000" kern="0" dirty="0" smtClean="0">
                <a:solidFill>
                  <a:schemeClr val="bg1">
                    <a:lumMod val="65000"/>
                  </a:schemeClr>
                </a:solidFill>
              </a:rPr>
              <a:t>     P. Batude</a:t>
            </a:r>
            <a:r>
              <a:rPr lang="en-US" sz="2000" kern="0" baseline="30000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en-US" sz="2000" kern="0" dirty="0" smtClean="0">
                <a:solidFill>
                  <a:schemeClr val="bg1">
                    <a:lumMod val="65000"/>
                  </a:schemeClr>
                </a:solidFill>
              </a:rPr>
              <a:t>, C. Fenouillet-Beranger</a:t>
            </a:r>
            <a:r>
              <a:rPr lang="en-US" sz="2000" kern="0" baseline="30000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en-US" sz="2000" kern="0" dirty="0" smtClean="0">
                <a:solidFill>
                  <a:schemeClr val="bg1">
                    <a:lumMod val="65000"/>
                  </a:schemeClr>
                </a:solidFill>
              </a:rPr>
              <a:t>, O. Rozeau</a:t>
            </a:r>
            <a:r>
              <a:rPr lang="en-US" sz="2000" kern="0" baseline="30000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en-US" sz="2000" kern="0" dirty="0" smtClean="0">
                <a:solidFill>
                  <a:schemeClr val="bg1">
                    <a:lumMod val="65000"/>
                  </a:schemeClr>
                </a:solidFill>
              </a:rPr>
              <a:t>,</a:t>
            </a:r>
          </a:p>
          <a:p>
            <a:pPr marL="0" indent="0" algn="just">
              <a:buNone/>
            </a:pPr>
            <a:r>
              <a:rPr lang="en-US" sz="2000" kern="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2000" kern="0" dirty="0" smtClean="0">
                <a:solidFill>
                  <a:schemeClr val="bg1">
                    <a:lumMod val="65000"/>
                  </a:schemeClr>
                </a:solidFill>
              </a:rPr>
              <a:t>G. Cibrario</a:t>
            </a:r>
            <a:r>
              <a:rPr lang="en-US" sz="2000" kern="0" baseline="30000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en-US" sz="2000" kern="0" dirty="0" smtClean="0">
                <a:solidFill>
                  <a:schemeClr val="bg1">
                    <a:lumMod val="65000"/>
                  </a:schemeClr>
                </a:solidFill>
              </a:rPr>
              <a:t>, F. Deprat</a:t>
            </a:r>
            <a:r>
              <a:rPr lang="en-US" sz="2000" kern="0" baseline="30000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en-US" sz="2000" kern="0" dirty="0" smtClean="0">
                <a:solidFill>
                  <a:schemeClr val="bg1">
                    <a:lumMod val="65000"/>
                  </a:schemeClr>
                </a:solidFill>
              </a:rPr>
              <a:t>, O. Turkyilmaz</a:t>
            </a:r>
            <a:r>
              <a:rPr lang="en-US" sz="2000" kern="0" baseline="30000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en-US" sz="2000" kern="0" dirty="0" smtClean="0">
                <a:solidFill>
                  <a:schemeClr val="bg1">
                    <a:lumMod val="65000"/>
                  </a:schemeClr>
                </a:solidFill>
              </a:rPr>
              <a:t>,</a:t>
            </a:r>
          </a:p>
          <a:p>
            <a:pPr marL="0" indent="0" algn="just">
              <a:buNone/>
            </a:pPr>
            <a:r>
              <a:rPr lang="en-US" sz="2000" kern="0" dirty="0">
                <a:solidFill>
                  <a:schemeClr val="bg1">
                    <a:lumMod val="65000"/>
                  </a:schemeClr>
                </a:solidFill>
              </a:rPr>
              <a:t>	</a:t>
            </a:r>
            <a:r>
              <a:rPr lang="en-US" sz="2000" kern="0" dirty="0" smtClean="0">
                <a:solidFill>
                  <a:schemeClr val="bg1">
                    <a:lumMod val="65000"/>
                  </a:schemeClr>
                </a:solidFill>
              </a:rPr>
              <a:t>  S. Thuries</a:t>
            </a:r>
            <a:r>
              <a:rPr lang="en-US" sz="2000" kern="0" baseline="30000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r>
              <a:rPr lang="en-US" sz="2000" kern="0" dirty="0" smtClean="0">
                <a:solidFill>
                  <a:schemeClr val="bg1">
                    <a:lumMod val="65000"/>
                  </a:schemeClr>
                </a:solidFill>
              </a:rPr>
              <a:t>, F. Clermidy</a:t>
            </a:r>
            <a:r>
              <a:rPr lang="en-US" sz="2000" kern="0" baseline="30000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</a:p>
          <a:p>
            <a:pPr algn="just"/>
            <a:endParaRPr lang="en-US" kern="0" dirty="0" smtClean="0"/>
          </a:p>
          <a:p>
            <a:pPr algn="just"/>
            <a:endParaRPr lang="en-US" kern="0" dirty="0"/>
          </a:p>
          <a:p>
            <a:pPr algn="just"/>
            <a:endParaRPr lang="en-US" kern="0" dirty="0" smtClean="0"/>
          </a:p>
          <a:p>
            <a:pPr algn="just"/>
            <a:endParaRPr lang="en-US" kern="0" dirty="0" smtClean="0"/>
          </a:p>
          <a:p>
            <a:pPr marL="0" indent="0">
              <a:buNone/>
            </a:pPr>
            <a:r>
              <a:rPr lang="en-US" sz="1200" kern="0" baseline="30000" dirty="0" smtClean="0"/>
              <a:t>1</a:t>
            </a:r>
            <a:r>
              <a:rPr lang="en-US" sz="1200" kern="0" dirty="0" smtClean="0"/>
              <a:t>Univ. Grenoble </a:t>
            </a:r>
            <a:r>
              <a:rPr lang="en-US" sz="1200" kern="0" dirty="0" err="1" smtClean="0"/>
              <a:t>Alpes</a:t>
            </a:r>
            <a:r>
              <a:rPr lang="en-US" sz="1200" kern="0" dirty="0" smtClean="0"/>
              <a:t>, F-38000 Grenoble, France</a:t>
            </a:r>
          </a:p>
          <a:p>
            <a:pPr marL="0" indent="0">
              <a:buNone/>
            </a:pPr>
            <a:r>
              <a:rPr lang="en-US" sz="1200" kern="0" dirty="0" smtClean="0"/>
              <a:t>CEA, LETI, MINATEC Campus, F-38054 Grenoble, France</a:t>
            </a:r>
          </a:p>
          <a:p>
            <a:pPr marL="0" indent="0">
              <a:buNone/>
            </a:pPr>
            <a:r>
              <a:rPr lang="en-US" sz="1200" kern="0" baseline="30000" dirty="0" smtClean="0"/>
              <a:t>2</a:t>
            </a:r>
            <a:r>
              <a:rPr lang="en-US" sz="1200" kern="0" dirty="0" smtClean="0"/>
              <a:t>Mentor Graphics, 110 rue Blaise Pascal, 38330 </a:t>
            </a:r>
            <a:r>
              <a:rPr lang="en-US" sz="1200" kern="0" dirty="0" err="1" smtClean="0"/>
              <a:t>Montbonnot</a:t>
            </a:r>
            <a:r>
              <a:rPr lang="en-US" sz="1200" kern="0" dirty="0" smtClean="0"/>
              <a:t>-Saint-Martin, France</a:t>
            </a:r>
            <a:endParaRPr lang="en-US" sz="1200" kern="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86" y="1772816"/>
            <a:ext cx="2473130" cy="854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err="1" smtClean="0">
                <a:solidFill>
                  <a:schemeClr val="bg1"/>
                </a:solidFill>
              </a:rPr>
              <a:t>CoolCube</a:t>
            </a:r>
            <a:r>
              <a:rPr lang="fr-FR" baseline="30000" dirty="0" err="1" smtClean="0">
                <a:solidFill>
                  <a:schemeClr val="bg1"/>
                </a:solidFill>
              </a:rPr>
              <a:t>TM</a:t>
            </a:r>
            <a:r>
              <a:rPr lang="fr-FR" dirty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Process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Opportunities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Olivier BILLOINT / CEA, LETI, Minatec Campus</a:t>
            </a:r>
            <a:endParaRPr lang="de-D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611560" y="1196752"/>
            <a:ext cx="7920880" cy="4680520"/>
          </a:xfrm>
          <a:prstGeom prst="roundRect">
            <a:avLst/>
          </a:prstGeom>
          <a:solidFill>
            <a:srgbClr val="00639A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1475656" y="1340768"/>
            <a:ext cx="6192688" cy="648072"/>
          </a:xfrm>
          <a:prstGeom prst="roundRect">
            <a:avLst/>
          </a:prstGeom>
          <a:solidFill>
            <a:srgbClr val="3399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/>
              <a:t>Homogeneous</a:t>
            </a:r>
            <a:r>
              <a:rPr lang="fr-FR" b="1" dirty="0" smtClean="0"/>
              <a:t> / </a:t>
            </a:r>
            <a:r>
              <a:rPr lang="fr-FR" b="1" dirty="0" err="1" smtClean="0"/>
              <a:t>Heterogeneous</a:t>
            </a:r>
            <a:r>
              <a:rPr lang="fr-FR" b="1" dirty="0" smtClean="0"/>
              <a:t> </a:t>
            </a:r>
            <a:r>
              <a:rPr lang="fr-FR" b="1" dirty="0" err="1" smtClean="0"/>
              <a:t>Integration</a:t>
            </a:r>
            <a:endParaRPr lang="fr-FR" b="1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3181629" y="2196704"/>
            <a:ext cx="1296144" cy="853182"/>
          </a:xfrm>
          <a:prstGeom prst="roundRect">
            <a:avLst/>
          </a:prstGeom>
          <a:solidFill>
            <a:srgbClr val="3399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/>
              <a:t>Logic</a:t>
            </a:r>
            <a:endParaRPr lang="fr-FR" b="1" dirty="0" smtClean="0"/>
          </a:p>
          <a:p>
            <a:pPr algn="ctr"/>
            <a:r>
              <a:rPr lang="fr-FR" b="1" dirty="0" smtClean="0"/>
              <a:t>--------------</a:t>
            </a:r>
          </a:p>
          <a:p>
            <a:pPr algn="ctr"/>
            <a:r>
              <a:rPr lang="fr-FR" b="1" dirty="0"/>
              <a:t>M</a:t>
            </a:r>
            <a:r>
              <a:rPr lang="fr-FR" b="1" dirty="0" smtClean="0"/>
              <a:t>emory</a:t>
            </a:r>
            <a:endParaRPr lang="fr-FR" b="1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3181629" y="4376018"/>
            <a:ext cx="1296144" cy="853182"/>
          </a:xfrm>
          <a:prstGeom prst="roundRect">
            <a:avLst/>
          </a:prstGeom>
          <a:solidFill>
            <a:srgbClr val="3399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/>
              <a:t>Analog</a:t>
            </a:r>
            <a:endParaRPr lang="fr-FR" b="1" dirty="0" smtClean="0"/>
          </a:p>
          <a:p>
            <a:pPr algn="ctr"/>
            <a:r>
              <a:rPr lang="fr-FR" b="1" dirty="0" smtClean="0"/>
              <a:t>--------------</a:t>
            </a:r>
          </a:p>
          <a:p>
            <a:pPr algn="ctr"/>
            <a:r>
              <a:rPr lang="fr-FR" b="1" dirty="0" err="1" smtClean="0"/>
              <a:t>Logic</a:t>
            </a:r>
            <a:endParaRPr lang="fr-FR" b="1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3181629" y="3290441"/>
            <a:ext cx="1296144" cy="853182"/>
          </a:xfrm>
          <a:prstGeom prst="roundRect">
            <a:avLst/>
          </a:prstGeom>
          <a:solidFill>
            <a:srgbClr val="3399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/>
              <a:t>Sensor</a:t>
            </a:r>
            <a:endParaRPr lang="fr-FR" b="1" dirty="0" smtClean="0"/>
          </a:p>
          <a:p>
            <a:pPr algn="ctr"/>
            <a:r>
              <a:rPr lang="fr-FR" b="1" dirty="0" smtClean="0"/>
              <a:t>--------------</a:t>
            </a:r>
          </a:p>
          <a:p>
            <a:pPr algn="ctr"/>
            <a:r>
              <a:rPr lang="fr-FR" b="1" dirty="0" err="1" smtClean="0"/>
              <a:t>Logic</a:t>
            </a:r>
            <a:endParaRPr lang="fr-FR" b="1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1071178" y="3286361"/>
            <a:ext cx="1296144" cy="85318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Soi</a:t>
            </a:r>
          </a:p>
          <a:p>
            <a:pPr algn="ctr"/>
            <a:r>
              <a:rPr lang="fr-FR" b="1" dirty="0" smtClean="0"/>
              <a:t>--------------</a:t>
            </a:r>
          </a:p>
          <a:p>
            <a:pPr algn="ctr"/>
            <a:r>
              <a:rPr lang="fr-FR" b="1" dirty="0" err="1" smtClean="0"/>
              <a:t>Cmos</a:t>
            </a:r>
            <a:endParaRPr lang="fr-FR" b="1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1071178" y="4376018"/>
            <a:ext cx="1296144" cy="853182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Soi</a:t>
            </a:r>
          </a:p>
          <a:p>
            <a:pPr algn="ctr"/>
            <a:r>
              <a:rPr lang="fr-FR" b="1" dirty="0" smtClean="0"/>
              <a:t>--------------</a:t>
            </a:r>
          </a:p>
          <a:p>
            <a:pPr algn="ctr"/>
            <a:r>
              <a:rPr lang="fr-FR" b="1" dirty="0" err="1" smtClean="0"/>
              <a:t>Finfet</a:t>
            </a:r>
            <a:endParaRPr lang="fr-FR" b="1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1071178" y="2196704"/>
            <a:ext cx="1296144" cy="853182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Soi</a:t>
            </a:r>
          </a:p>
          <a:p>
            <a:pPr algn="ctr"/>
            <a:r>
              <a:rPr lang="fr-FR" b="1" dirty="0" smtClean="0"/>
              <a:t>--------------</a:t>
            </a:r>
          </a:p>
          <a:p>
            <a:pPr algn="ctr"/>
            <a:r>
              <a:rPr lang="fr-FR" b="1" dirty="0" smtClean="0"/>
              <a:t>Soi</a:t>
            </a:r>
            <a:endParaRPr lang="fr-FR" b="1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6012160" y="2873648"/>
            <a:ext cx="1296144" cy="2139528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/>
              <a:t>Sensor</a:t>
            </a:r>
            <a:endParaRPr lang="fr-FR" b="1" dirty="0" smtClean="0"/>
          </a:p>
          <a:p>
            <a:pPr algn="ctr"/>
            <a:r>
              <a:rPr lang="fr-FR" b="1" dirty="0" smtClean="0"/>
              <a:t>--------------</a:t>
            </a:r>
            <a:r>
              <a:rPr lang="fr-FR" b="1" dirty="0" err="1" smtClean="0"/>
              <a:t>Analog</a:t>
            </a:r>
            <a:endParaRPr lang="fr-FR" b="1" dirty="0"/>
          </a:p>
          <a:p>
            <a:pPr algn="ctr"/>
            <a:r>
              <a:rPr lang="fr-FR" b="1" dirty="0" smtClean="0"/>
              <a:t>--------------</a:t>
            </a:r>
            <a:r>
              <a:rPr lang="fr-FR" b="1" dirty="0" err="1" smtClean="0"/>
              <a:t>Logic</a:t>
            </a:r>
            <a:endParaRPr lang="fr-FR" b="1" dirty="0" smtClean="0"/>
          </a:p>
          <a:p>
            <a:pPr algn="ctr"/>
            <a:r>
              <a:rPr lang="fr-FR" b="1" dirty="0" smtClean="0"/>
              <a:t>--------------</a:t>
            </a:r>
          </a:p>
          <a:p>
            <a:pPr algn="ctr"/>
            <a:r>
              <a:rPr lang="fr-FR" b="1" dirty="0"/>
              <a:t>M</a:t>
            </a:r>
            <a:r>
              <a:rPr lang="fr-FR" b="1" dirty="0" smtClean="0"/>
              <a:t>emory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29551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Why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3D,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Why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Now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What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is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Behind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3D-VLSI (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Monolithic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3D)?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dirty="0" smtClean="0"/>
              <a:t>Design </a:t>
            </a:r>
            <a:r>
              <a:rPr lang="fr-FR" dirty="0" err="1" smtClean="0"/>
              <a:t>Possibilities</a:t>
            </a:r>
            <a:endParaRPr lang="fr-FR" dirty="0" smtClean="0"/>
          </a:p>
          <a:p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Expectations and Challenges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err="1" smtClean="0">
                <a:solidFill>
                  <a:schemeClr val="bg1"/>
                </a:solidFill>
              </a:rPr>
              <a:t>Outline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Olivier BILLOINT / CEA, LETI, Minatec Campus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6606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à coins arrondis 22"/>
          <p:cNvSpPr/>
          <p:nvPr/>
        </p:nvSpPr>
        <p:spPr>
          <a:xfrm>
            <a:off x="611560" y="1196752"/>
            <a:ext cx="7920880" cy="4680520"/>
          </a:xfrm>
          <a:prstGeom prst="roundRect">
            <a:avLst/>
          </a:prstGeom>
          <a:solidFill>
            <a:srgbClr val="00639A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1475656" y="1340768"/>
            <a:ext cx="6192688" cy="648072"/>
          </a:xfrm>
          <a:prstGeom prst="roundRect">
            <a:avLst/>
          </a:prstGeom>
          <a:solidFill>
            <a:srgbClr val="3399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/>
              <a:t>Homogeneous</a:t>
            </a:r>
            <a:r>
              <a:rPr lang="fr-FR" b="1" dirty="0" smtClean="0"/>
              <a:t> / </a:t>
            </a:r>
            <a:r>
              <a:rPr lang="fr-FR" b="1" dirty="0" err="1" smtClean="0"/>
              <a:t>Heterogeneous</a:t>
            </a:r>
            <a:r>
              <a:rPr lang="fr-FR" b="1" dirty="0" smtClean="0"/>
              <a:t> </a:t>
            </a:r>
            <a:r>
              <a:rPr lang="fr-FR" b="1" dirty="0" err="1" smtClean="0"/>
              <a:t>Integration</a:t>
            </a:r>
            <a:endParaRPr lang="fr-FR" b="1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smtClean="0">
                <a:solidFill>
                  <a:schemeClr val="bg1"/>
                </a:solidFill>
              </a:rPr>
              <a:t>Design </a:t>
            </a:r>
            <a:r>
              <a:rPr lang="fr-FR" dirty="0" err="1" smtClean="0">
                <a:solidFill>
                  <a:schemeClr val="bg1"/>
                </a:solidFill>
              </a:rPr>
              <a:t>Possibilities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Olivier BILLOINT / CEA, LETI, Minatec Campus</a:t>
            </a:r>
            <a:endParaRPr lang="de-DE" dirty="0"/>
          </a:p>
        </p:txBody>
      </p:sp>
      <p:grpSp>
        <p:nvGrpSpPr>
          <p:cNvPr id="2" name="Groupe 1"/>
          <p:cNvGrpSpPr/>
          <p:nvPr/>
        </p:nvGrpSpPr>
        <p:grpSpPr>
          <a:xfrm>
            <a:off x="1071178" y="2196704"/>
            <a:ext cx="6237126" cy="3032496"/>
            <a:chOff x="1071178" y="2196704"/>
            <a:chExt cx="6237126" cy="3032496"/>
          </a:xfrm>
        </p:grpSpPr>
        <p:sp>
          <p:nvSpPr>
            <p:cNvPr id="7" name="Rectangle à coins arrondis 6"/>
            <p:cNvSpPr/>
            <p:nvPr/>
          </p:nvSpPr>
          <p:spPr>
            <a:xfrm>
              <a:off x="3181629" y="2196704"/>
              <a:ext cx="1296144" cy="853182"/>
            </a:xfrm>
            <a:prstGeom prst="round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err="1" smtClean="0"/>
                <a:t>Logic</a:t>
              </a:r>
              <a:endParaRPr lang="fr-FR" b="1" dirty="0" smtClean="0"/>
            </a:p>
            <a:p>
              <a:pPr algn="ctr"/>
              <a:r>
                <a:rPr lang="fr-FR" b="1" dirty="0" smtClean="0"/>
                <a:t>--------------</a:t>
              </a:r>
            </a:p>
            <a:p>
              <a:pPr algn="ctr"/>
              <a:r>
                <a:rPr lang="fr-FR" b="1" dirty="0"/>
                <a:t>M</a:t>
              </a:r>
              <a:r>
                <a:rPr lang="fr-FR" b="1" dirty="0" smtClean="0"/>
                <a:t>emory</a:t>
              </a:r>
              <a:endParaRPr lang="fr-FR" b="1" dirty="0"/>
            </a:p>
          </p:txBody>
        </p:sp>
        <p:sp>
          <p:nvSpPr>
            <p:cNvPr id="8" name="Rectangle à coins arrondis 7"/>
            <p:cNvSpPr/>
            <p:nvPr/>
          </p:nvSpPr>
          <p:spPr>
            <a:xfrm>
              <a:off x="3181629" y="4376018"/>
              <a:ext cx="1296144" cy="853182"/>
            </a:xfrm>
            <a:prstGeom prst="round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err="1" smtClean="0"/>
                <a:t>Analog</a:t>
              </a:r>
              <a:endParaRPr lang="fr-FR" b="1" dirty="0" smtClean="0"/>
            </a:p>
            <a:p>
              <a:pPr algn="ctr"/>
              <a:r>
                <a:rPr lang="fr-FR" b="1" dirty="0" smtClean="0"/>
                <a:t>--------------</a:t>
              </a:r>
            </a:p>
            <a:p>
              <a:pPr algn="ctr"/>
              <a:r>
                <a:rPr lang="fr-FR" b="1" dirty="0" err="1" smtClean="0"/>
                <a:t>Logic</a:t>
              </a:r>
              <a:endParaRPr lang="fr-FR" b="1" dirty="0"/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3181629" y="3290441"/>
              <a:ext cx="1296144" cy="853182"/>
            </a:xfrm>
            <a:prstGeom prst="round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err="1" smtClean="0"/>
                <a:t>Sensor</a:t>
              </a:r>
              <a:endParaRPr lang="fr-FR" b="1" dirty="0" smtClean="0"/>
            </a:p>
            <a:p>
              <a:pPr algn="ctr"/>
              <a:r>
                <a:rPr lang="fr-FR" b="1" dirty="0" smtClean="0"/>
                <a:t>--------------</a:t>
              </a:r>
            </a:p>
            <a:p>
              <a:pPr algn="ctr"/>
              <a:r>
                <a:rPr lang="fr-FR" b="1" dirty="0" err="1" smtClean="0"/>
                <a:t>Logic</a:t>
              </a:r>
              <a:endParaRPr lang="fr-FR" b="1" dirty="0"/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1071178" y="3286361"/>
              <a:ext cx="1296144" cy="85318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/>
                <a:t>Soi</a:t>
              </a:r>
            </a:p>
            <a:p>
              <a:pPr algn="ctr"/>
              <a:r>
                <a:rPr lang="fr-FR" b="1" dirty="0" smtClean="0"/>
                <a:t>--------------</a:t>
              </a:r>
            </a:p>
            <a:p>
              <a:pPr algn="ctr"/>
              <a:r>
                <a:rPr lang="fr-FR" b="1" dirty="0" err="1" smtClean="0"/>
                <a:t>Cmos</a:t>
              </a:r>
              <a:endParaRPr lang="fr-FR" b="1" dirty="0"/>
            </a:p>
          </p:txBody>
        </p:sp>
        <p:sp>
          <p:nvSpPr>
            <p:cNvPr id="11" name="Rectangle à coins arrondis 10"/>
            <p:cNvSpPr/>
            <p:nvPr/>
          </p:nvSpPr>
          <p:spPr>
            <a:xfrm>
              <a:off x="1071178" y="4376018"/>
              <a:ext cx="1296144" cy="85318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/>
                <a:t>Soi</a:t>
              </a:r>
            </a:p>
            <a:p>
              <a:pPr algn="ctr"/>
              <a:r>
                <a:rPr lang="fr-FR" b="1" dirty="0" smtClean="0"/>
                <a:t>--------------</a:t>
              </a:r>
            </a:p>
            <a:p>
              <a:pPr algn="ctr"/>
              <a:r>
                <a:rPr lang="fr-FR" b="1" dirty="0" err="1" smtClean="0"/>
                <a:t>Finfet</a:t>
              </a:r>
              <a:endParaRPr lang="fr-FR" b="1" dirty="0"/>
            </a:p>
          </p:txBody>
        </p:sp>
        <p:sp>
          <p:nvSpPr>
            <p:cNvPr id="12" name="Rectangle à coins arrondis 11"/>
            <p:cNvSpPr/>
            <p:nvPr/>
          </p:nvSpPr>
          <p:spPr>
            <a:xfrm>
              <a:off x="1071178" y="2196704"/>
              <a:ext cx="1296144" cy="853182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/>
                <a:t>Soi</a:t>
              </a:r>
            </a:p>
            <a:p>
              <a:pPr algn="ctr"/>
              <a:r>
                <a:rPr lang="fr-FR" b="1" dirty="0" smtClean="0"/>
                <a:t>--------------</a:t>
              </a:r>
            </a:p>
            <a:p>
              <a:pPr algn="ctr"/>
              <a:r>
                <a:rPr lang="fr-FR" b="1" dirty="0" smtClean="0"/>
                <a:t>Soi</a:t>
              </a:r>
              <a:endParaRPr lang="fr-FR" b="1" dirty="0"/>
            </a:p>
          </p:txBody>
        </p:sp>
        <p:sp>
          <p:nvSpPr>
            <p:cNvPr id="13" name="Rectangle à coins arrondis 12"/>
            <p:cNvSpPr/>
            <p:nvPr/>
          </p:nvSpPr>
          <p:spPr>
            <a:xfrm>
              <a:off x="6012160" y="2873648"/>
              <a:ext cx="1296144" cy="2139528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err="1" smtClean="0"/>
                <a:t>Sensor</a:t>
              </a:r>
              <a:endParaRPr lang="fr-FR" b="1" dirty="0" smtClean="0"/>
            </a:p>
            <a:p>
              <a:pPr algn="ctr"/>
              <a:r>
                <a:rPr lang="fr-FR" b="1" dirty="0" smtClean="0"/>
                <a:t>--------------</a:t>
              </a:r>
              <a:r>
                <a:rPr lang="fr-FR" b="1" dirty="0" err="1" smtClean="0"/>
                <a:t>Analog</a:t>
              </a:r>
              <a:endParaRPr lang="fr-FR" b="1" dirty="0"/>
            </a:p>
            <a:p>
              <a:pPr algn="ctr"/>
              <a:r>
                <a:rPr lang="fr-FR" b="1" dirty="0" smtClean="0"/>
                <a:t>--------------</a:t>
              </a:r>
              <a:r>
                <a:rPr lang="fr-FR" b="1" dirty="0" err="1" smtClean="0"/>
                <a:t>Logic</a:t>
              </a:r>
              <a:endParaRPr lang="fr-FR" b="1" dirty="0" smtClean="0"/>
            </a:p>
            <a:p>
              <a:pPr algn="ctr"/>
              <a:r>
                <a:rPr lang="fr-FR" b="1" dirty="0" smtClean="0"/>
                <a:t>--------------</a:t>
              </a:r>
            </a:p>
            <a:p>
              <a:pPr algn="ctr"/>
              <a:r>
                <a:rPr lang="fr-FR" b="1" dirty="0"/>
                <a:t>M</a:t>
              </a:r>
              <a:r>
                <a:rPr lang="fr-FR" b="1" dirty="0" smtClean="0"/>
                <a:t>emory</a:t>
              </a:r>
              <a:endParaRPr lang="fr-FR" b="1" dirty="0"/>
            </a:p>
          </p:txBody>
        </p:sp>
      </p:grpSp>
      <p:sp>
        <p:nvSpPr>
          <p:cNvPr id="14" name="Rectangle à coins arrondis 13"/>
          <p:cNvSpPr/>
          <p:nvPr/>
        </p:nvSpPr>
        <p:spPr>
          <a:xfrm>
            <a:off x="1115616" y="2503810"/>
            <a:ext cx="3240360" cy="853182"/>
          </a:xfrm>
          <a:prstGeom prst="roundRect">
            <a:avLst/>
          </a:prstGeom>
          <a:solidFill>
            <a:srgbClr val="3399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/>
              <a:t>Predictive</a:t>
            </a:r>
            <a:r>
              <a:rPr lang="fr-FR" b="1" dirty="0" smtClean="0"/>
              <a:t> Design Kit</a:t>
            </a:r>
          </a:p>
          <a:p>
            <a:pPr algn="ctr"/>
            <a:r>
              <a:rPr lang="fr-FR" b="1" dirty="0"/>
              <a:t>(</a:t>
            </a:r>
            <a:r>
              <a:rPr lang="fr-FR" b="1" dirty="0" smtClean="0"/>
              <a:t>Full Custom </a:t>
            </a:r>
            <a:r>
              <a:rPr lang="fr-FR" b="1" dirty="0" err="1" smtClean="0"/>
              <a:t>Analog</a:t>
            </a:r>
            <a:r>
              <a:rPr lang="fr-FR" b="1" dirty="0" smtClean="0"/>
              <a:t> </a:t>
            </a:r>
            <a:r>
              <a:rPr lang="fr-FR" b="1" dirty="0" err="1" smtClean="0"/>
              <a:t>dedicated</a:t>
            </a:r>
            <a:r>
              <a:rPr lang="fr-FR" b="1" dirty="0" smtClean="0"/>
              <a:t>)</a:t>
            </a:r>
            <a:endParaRPr lang="fr-FR" b="1" dirty="0"/>
          </a:p>
        </p:txBody>
      </p:sp>
      <p:sp>
        <p:nvSpPr>
          <p:cNvPr id="15" name="Rectangle à coins arrondis 14"/>
          <p:cNvSpPr/>
          <p:nvPr/>
        </p:nvSpPr>
        <p:spPr>
          <a:xfrm>
            <a:off x="4801809" y="2503810"/>
            <a:ext cx="3240360" cy="853182"/>
          </a:xfrm>
          <a:prstGeom prst="roundRect">
            <a:avLst/>
          </a:prstGeom>
          <a:solidFill>
            <a:srgbClr val="3399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2D Design Platform</a:t>
            </a:r>
          </a:p>
          <a:p>
            <a:pPr algn="ctr"/>
            <a:r>
              <a:rPr lang="fr-FR" b="1" dirty="0" smtClean="0"/>
              <a:t>(For Digital Design)</a:t>
            </a:r>
            <a:endParaRPr lang="fr-FR" b="1" dirty="0"/>
          </a:p>
        </p:txBody>
      </p:sp>
      <p:sp>
        <p:nvSpPr>
          <p:cNvPr id="16" name="Rectangle à coins arrondis 15"/>
          <p:cNvSpPr/>
          <p:nvPr/>
        </p:nvSpPr>
        <p:spPr>
          <a:xfrm>
            <a:off x="1115616" y="3573016"/>
            <a:ext cx="3240360" cy="853182"/>
          </a:xfrm>
          <a:prstGeom prst="roundRect">
            <a:avLst/>
          </a:prstGeom>
          <a:solidFill>
            <a:srgbClr val="3399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Basic </a:t>
            </a:r>
            <a:r>
              <a:rPr lang="fr-FR" b="1" dirty="0" err="1" smtClean="0"/>
              <a:t>Models</a:t>
            </a:r>
            <a:r>
              <a:rPr lang="fr-FR" b="1" dirty="0" smtClean="0"/>
              <a:t>, </a:t>
            </a:r>
            <a:r>
              <a:rPr lang="fr-FR" b="1" dirty="0" err="1" smtClean="0"/>
              <a:t>Parasitic</a:t>
            </a:r>
            <a:r>
              <a:rPr lang="fr-FR" b="1" dirty="0" smtClean="0"/>
              <a:t> Extraction, </a:t>
            </a:r>
            <a:r>
              <a:rPr lang="fr-FR" b="1" dirty="0" err="1" smtClean="0"/>
              <a:t>Layout</a:t>
            </a:r>
            <a:endParaRPr lang="fr-FR" b="1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4801809" y="3576567"/>
            <a:ext cx="3240360" cy="853182"/>
          </a:xfrm>
          <a:prstGeom prst="roundRect">
            <a:avLst/>
          </a:prstGeom>
          <a:solidFill>
            <a:srgbClr val="3399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/>
              <a:t>Plenty</a:t>
            </a:r>
            <a:r>
              <a:rPr lang="fr-FR" b="1" dirty="0" smtClean="0"/>
              <a:t> of 2D files for 2D </a:t>
            </a:r>
            <a:r>
              <a:rPr lang="fr-FR" b="1" dirty="0" err="1" smtClean="0"/>
              <a:t>tools</a:t>
            </a:r>
            <a:r>
              <a:rPr lang="fr-FR" b="1" dirty="0" smtClean="0"/>
              <a:t>!</a:t>
            </a:r>
            <a:endParaRPr lang="fr-FR" b="1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1115616" y="4676299"/>
            <a:ext cx="3240360" cy="853182"/>
          </a:xfrm>
          <a:prstGeom prst="roundRect">
            <a:avLst/>
          </a:prstGeom>
          <a:solidFill>
            <a:srgbClr val="3399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1st </a:t>
            </a:r>
            <a:r>
              <a:rPr lang="fr-FR" b="1" dirty="0" err="1" smtClean="0"/>
              <a:t>order</a:t>
            </a:r>
            <a:r>
              <a:rPr lang="fr-FR" b="1" dirty="0" smtClean="0"/>
              <a:t> </a:t>
            </a:r>
            <a:r>
              <a:rPr lang="fr-FR" b="1" dirty="0" err="1" smtClean="0"/>
              <a:t>study</a:t>
            </a:r>
            <a:r>
              <a:rPr lang="fr-FR" b="1" dirty="0" smtClean="0"/>
              <a:t> : Ring </a:t>
            </a:r>
            <a:r>
              <a:rPr lang="fr-FR" b="1" dirty="0" err="1" smtClean="0"/>
              <a:t>Oscillators</a:t>
            </a:r>
            <a:r>
              <a:rPr lang="fr-FR" b="1" dirty="0" smtClean="0"/>
              <a:t>, </a:t>
            </a:r>
            <a:r>
              <a:rPr lang="fr-FR" b="1" dirty="0" err="1" smtClean="0"/>
              <a:t>small</a:t>
            </a:r>
            <a:r>
              <a:rPr lang="fr-FR" b="1" dirty="0" smtClean="0"/>
              <a:t> blocks</a:t>
            </a:r>
            <a:endParaRPr lang="fr-FR" b="1" dirty="0"/>
          </a:p>
        </p:txBody>
      </p:sp>
      <p:sp>
        <p:nvSpPr>
          <p:cNvPr id="19" name="Rectangle à coins arrondis 18"/>
          <p:cNvSpPr/>
          <p:nvPr/>
        </p:nvSpPr>
        <p:spPr>
          <a:xfrm>
            <a:off x="4801809" y="4680833"/>
            <a:ext cx="3240360" cy="853182"/>
          </a:xfrm>
          <a:prstGeom prst="roundRect">
            <a:avLst/>
          </a:prstGeom>
          <a:solidFill>
            <a:srgbClr val="3399FF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/>
              <a:t>Detailed</a:t>
            </a:r>
            <a:r>
              <a:rPr lang="fr-FR" b="1" dirty="0" smtClean="0"/>
              <a:t> </a:t>
            </a:r>
            <a:r>
              <a:rPr lang="fr-FR" b="1" dirty="0" err="1" smtClean="0"/>
              <a:t>Studies</a:t>
            </a:r>
            <a:r>
              <a:rPr lang="fr-FR" b="1" dirty="0" smtClean="0"/>
              <a:t> (Performances, Power, Area…)</a:t>
            </a:r>
            <a:endParaRPr lang="fr-FR" b="1" dirty="0"/>
          </a:p>
        </p:txBody>
      </p:sp>
      <p:sp>
        <p:nvSpPr>
          <p:cNvPr id="21" name="Rectangle à coins arrondis 20"/>
          <p:cNvSpPr/>
          <p:nvPr/>
        </p:nvSpPr>
        <p:spPr>
          <a:xfrm>
            <a:off x="971600" y="2196704"/>
            <a:ext cx="3500822" cy="3608560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à coins arrondis 21"/>
          <p:cNvSpPr/>
          <p:nvPr/>
        </p:nvSpPr>
        <p:spPr>
          <a:xfrm>
            <a:off x="4671578" y="2196704"/>
            <a:ext cx="3500822" cy="3608560"/>
          </a:xfrm>
          <a:prstGeom prst="roundRect">
            <a:avLst/>
          </a:prstGeom>
          <a:noFill/>
          <a:ln w="38100">
            <a:solidFill>
              <a:srgbClr val="00B0F0"/>
            </a:solidFill>
            <a:prstDash val="dash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78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smtClean="0">
                <a:solidFill>
                  <a:schemeClr val="bg1"/>
                </a:solidFill>
              </a:rPr>
              <a:t>3D-VLSI </a:t>
            </a:r>
            <a:r>
              <a:rPr lang="fr-FR" dirty="0" err="1" smtClean="0">
                <a:solidFill>
                  <a:schemeClr val="bg1"/>
                </a:solidFill>
              </a:rPr>
              <a:t>Using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Predictive</a:t>
            </a:r>
            <a:r>
              <a:rPr lang="fr-FR" dirty="0" smtClean="0">
                <a:solidFill>
                  <a:schemeClr val="bg1"/>
                </a:solidFill>
              </a:rPr>
              <a:t> DK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Olivier BILLOINT / CEA, LETI, Minatec Campus</a:t>
            </a:r>
            <a:endParaRPr lang="de-D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395536" y="1299317"/>
            <a:ext cx="3600400" cy="54550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3D 14nm FDSOI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Predictive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DK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512" y="6021288"/>
            <a:ext cx="84352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Turkyilmaz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, O. 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et al « 3D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FPGA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high-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interconnect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Monolithic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Integration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 »</a:t>
            </a:r>
          </a:p>
          <a:p>
            <a:pPr algn="just"/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 Design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, Automation and Test in Europe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Conference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and Exhibition (DATE), 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395536" y="2307429"/>
            <a:ext cx="3600400" cy="54550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to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FPGAs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6"/>
          <a:stretch/>
        </p:blipFill>
        <p:spPr bwMode="auto">
          <a:xfrm>
            <a:off x="5220071" y="3453962"/>
            <a:ext cx="3092721" cy="1487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228184" y="5325015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atin typeface="+mn-lt"/>
              </a:rPr>
              <a:t>LB: </a:t>
            </a:r>
            <a:r>
              <a:rPr lang="fr-FR" b="1" dirty="0" err="1" smtClean="0">
                <a:latin typeface="+mn-lt"/>
              </a:rPr>
              <a:t>Logic</a:t>
            </a:r>
            <a:r>
              <a:rPr lang="fr-FR" b="1" dirty="0" smtClean="0">
                <a:latin typeface="+mn-lt"/>
              </a:rPr>
              <a:t> Block</a:t>
            </a:r>
          </a:p>
          <a:p>
            <a:r>
              <a:rPr lang="fr-FR" b="1" dirty="0" smtClean="0">
                <a:latin typeface="+mn-lt"/>
              </a:rPr>
              <a:t>SB: Switch Box</a:t>
            </a:r>
          </a:p>
          <a:p>
            <a:r>
              <a:rPr lang="fr-FR" b="1" dirty="0" smtClean="0">
                <a:latin typeface="+mn-lt"/>
              </a:rPr>
              <a:t>CB: Connection Box</a:t>
            </a:r>
          </a:p>
          <a:p>
            <a:r>
              <a:rPr lang="fr-FR" b="1" dirty="0" smtClean="0">
                <a:latin typeface="+mn-lt"/>
              </a:rPr>
              <a:t>CRAM : configuration RAM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3" t="47899" r="2750" b="12201"/>
          <a:stretch/>
        </p:blipFill>
        <p:spPr>
          <a:xfrm>
            <a:off x="242482" y="3179438"/>
            <a:ext cx="4392488" cy="2736304"/>
          </a:xfrm>
          <a:prstGeom prst="rect">
            <a:avLst/>
          </a:prstGeom>
        </p:spPr>
      </p:pic>
      <p:sp>
        <p:nvSpPr>
          <p:cNvPr id="13" name="Flèche vers le bas 12"/>
          <p:cNvSpPr/>
          <p:nvPr/>
        </p:nvSpPr>
        <p:spPr>
          <a:xfrm>
            <a:off x="6588224" y="2464885"/>
            <a:ext cx="524992" cy="1108131"/>
          </a:xfrm>
          <a:prstGeom prst="downArrow">
            <a:avLst/>
          </a:prstGeom>
          <a:solidFill>
            <a:srgbClr val="00639A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118"/>
          <a:stretch/>
        </p:blipFill>
        <p:spPr bwMode="auto">
          <a:xfrm>
            <a:off x="4601727" y="764704"/>
            <a:ext cx="4353418" cy="198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85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smtClean="0">
                <a:solidFill>
                  <a:schemeClr val="bg1"/>
                </a:solidFill>
              </a:rPr>
              <a:t>3D-VLSI </a:t>
            </a:r>
            <a:r>
              <a:rPr lang="fr-FR" dirty="0" err="1" smtClean="0">
                <a:solidFill>
                  <a:schemeClr val="bg1"/>
                </a:solidFill>
              </a:rPr>
              <a:t>Using</a:t>
            </a:r>
            <a:r>
              <a:rPr lang="fr-FR" dirty="0" smtClean="0">
                <a:solidFill>
                  <a:schemeClr val="bg1"/>
                </a:solidFill>
              </a:rPr>
              <a:t> 2D Design Platform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Olivier BILLOINT / CEA, LETI, Minatec Campus</a:t>
            </a:r>
            <a:endParaRPr lang="de-DE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11560" y="1052736"/>
            <a:ext cx="3730982" cy="331236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Deflate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Inflate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Standard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emulate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3D placement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ier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routing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at a time</a:t>
            </a:r>
          </a:p>
          <a:p>
            <a:pPr algn="ctr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Extraction of timing informations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tier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tier</a:t>
            </a:r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Timing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outside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P&amp;R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à coins arrondis 6"/>
          <p:cNvSpPr/>
          <p:nvPr/>
        </p:nvSpPr>
        <p:spPr>
          <a:xfrm>
            <a:off x="4788024" y="1052736"/>
            <a:ext cx="3730982" cy="331236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Splitting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Folding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emulate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3D placement</a:t>
            </a:r>
          </a:p>
          <a:p>
            <a:pPr algn="ctr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Tier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Tier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routing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one single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run</a:t>
            </a:r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Timing-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Driven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routing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Tool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726133" y="39330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+mn-lt"/>
              </a:rPr>
              <a:t>[1]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884368" y="3926985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  <a:latin typeface="+mn-lt"/>
              </a:rPr>
              <a:t>[2]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614280" y="4623077"/>
            <a:ext cx="7904726" cy="96693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Useful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methodologies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get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trends and concepts but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14559" y="5805264"/>
            <a:ext cx="8777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[1</a:t>
            </a:r>
            <a:r>
              <a:rPr lang="sv-SE" sz="1200" dirty="0"/>
              <a:t>Shreepad </a:t>
            </a:r>
            <a:r>
              <a:rPr lang="sv-SE" sz="1200" dirty="0" smtClean="0"/>
              <a:t>P. et al,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« </a:t>
            </a:r>
            <a:r>
              <a:rPr lang="en-US" sz="1200" dirty="0" smtClean="0"/>
              <a:t>Design </a:t>
            </a:r>
            <a:r>
              <a:rPr lang="en-US" sz="1200" dirty="0"/>
              <a:t>and CAD Methodologies for Low Power </a:t>
            </a:r>
            <a:r>
              <a:rPr lang="en-US" sz="1200" dirty="0" smtClean="0"/>
              <a:t>Gate-level </a:t>
            </a:r>
            <a:r>
              <a:rPr lang="fr-FR" sz="1200" dirty="0" err="1" smtClean="0"/>
              <a:t>Monolithic</a:t>
            </a:r>
            <a:r>
              <a:rPr lang="fr-FR" sz="1200" dirty="0" smtClean="0"/>
              <a:t> </a:t>
            </a:r>
            <a:r>
              <a:rPr lang="fr-FR" sz="1200" dirty="0"/>
              <a:t>3D </a:t>
            </a:r>
            <a:r>
              <a:rPr lang="fr-FR" sz="1200" dirty="0" err="1" smtClean="0"/>
              <a:t>ICs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proceedings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FR" sz="1200" dirty="0" smtClean="0"/>
              <a:t>ISLPED’14, August 11–13, 2014, La </a:t>
            </a:r>
            <a:r>
              <a:rPr lang="fr-FR" sz="1200" dirty="0" err="1" smtClean="0"/>
              <a:t>Jolla</a:t>
            </a:r>
            <a:r>
              <a:rPr lang="fr-FR" sz="1200" dirty="0" smtClean="0"/>
              <a:t>, CA, USA</a:t>
            </a:r>
            <a:endParaRPr lang="sv-SE" sz="1200" dirty="0" smtClean="0"/>
          </a:p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Billoint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O. et al, « </a:t>
            </a:r>
            <a:r>
              <a:rPr lang="en-US" sz="1200" dirty="0"/>
              <a:t> A Comprehensive Study of Monolithic </a:t>
            </a:r>
            <a:r>
              <a:rPr lang="en-US" sz="1200" dirty="0" smtClean="0"/>
              <a:t>3D Cell </a:t>
            </a:r>
            <a:r>
              <a:rPr lang="en-US" sz="1200" dirty="0"/>
              <a:t>on Cell Design Using Commercial 2D </a:t>
            </a:r>
            <a:r>
              <a:rPr lang="en-US" sz="1200" dirty="0" smtClean="0"/>
              <a:t>Tool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Proceedings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of DATE’15, Grenoble, France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37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Why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3D,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Why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Now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What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is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Behind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3D-VLSI (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Monolithic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3D)?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Design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Possibilities</a:t>
            </a:r>
            <a:endParaRPr lang="fr-FR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dirty="0" smtClean="0"/>
              <a:t>Expectations and Challenges</a:t>
            </a:r>
            <a:endParaRPr lang="fr-FR" dirty="0"/>
          </a:p>
          <a:p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err="1" smtClean="0">
                <a:solidFill>
                  <a:schemeClr val="bg1"/>
                </a:solidFill>
              </a:rPr>
              <a:t>Outline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Olivier BILLOINT / CEA, LETI, Minatec Campus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32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smtClean="0">
                <a:solidFill>
                  <a:schemeClr val="bg1"/>
                </a:solidFill>
              </a:rPr>
              <a:t>Expectations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Olivier BILLOINT / CEA, LETI, Minatec Campus</a:t>
            </a:r>
            <a:endParaRPr lang="de-DE" dirty="0"/>
          </a:p>
        </p:txBody>
      </p:sp>
      <p:sp>
        <p:nvSpPr>
          <p:cNvPr id="6" name="Rectangle 5"/>
          <p:cNvSpPr/>
          <p:nvPr/>
        </p:nvSpPr>
        <p:spPr>
          <a:xfrm>
            <a:off x="254802" y="6003883"/>
            <a:ext cx="82776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[1] Dr. Karim 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Arabi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 Qualcomm,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Inc.</a:t>
            </a:r>
            <a:r>
              <a:rPr lang="en-US" sz="1200" dirty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“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Keynote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 Mobile Computing Opportunities, Challenges and Technology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Drivers”, 51</a:t>
            </a:r>
            <a:r>
              <a:rPr lang="en-US" sz="1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Design Automation Conference (DAC), 2014.</a:t>
            </a:r>
            <a:endParaRPr lang="en-US" sz="1200" dirty="0" smtClean="0"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611560" y="1268760"/>
            <a:ext cx="7920880" cy="432048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899592" y="2551544"/>
            <a:ext cx="48245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800" b="1" dirty="0" smtClean="0">
                <a:solidFill>
                  <a:schemeClr val="bg1"/>
                </a:solidFill>
                <a:latin typeface="+mn-lt"/>
              </a:rPr>
              <a:t>1 </a:t>
            </a:r>
            <a:r>
              <a:rPr lang="fr-FR" sz="2800" b="1" dirty="0" err="1" smtClean="0">
                <a:solidFill>
                  <a:schemeClr val="bg1"/>
                </a:solidFill>
                <a:latin typeface="+mn-lt"/>
              </a:rPr>
              <a:t>process</a:t>
            </a:r>
            <a:r>
              <a:rPr lang="fr-FR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latin typeface="+mn-lt"/>
              </a:rPr>
              <a:t>node</a:t>
            </a:r>
            <a:r>
              <a:rPr lang="fr-FR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latin typeface="+mn-lt"/>
              </a:rPr>
              <a:t>advantage</a:t>
            </a:r>
            <a:endParaRPr lang="fr-FR" sz="2800" b="1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endParaRPr lang="fr-FR" sz="2800" b="1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buFontTx/>
              <a:buChar char="-"/>
            </a:pPr>
            <a:r>
              <a:rPr lang="fr-FR" sz="2800" b="1" dirty="0" smtClean="0">
                <a:solidFill>
                  <a:schemeClr val="bg1"/>
                </a:solidFill>
                <a:latin typeface="+mn-lt"/>
              </a:rPr>
              <a:t>PPA Gains</a:t>
            </a:r>
            <a:endParaRPr lang="fr-FR" sz="2800" b="1" dirty="0">
              <a:solidFill>
                <a:schemeClr val="bg1"/>
              </a:solidFill>
              <a:latin typeface="+mn-lt"/>
            </a:endParaRPr>
          </a:p>
          <a:p>
            <a:pPr marL="742950" lvl="1" indent="-285750">
              <a:buFontTx/>
              <a:buChar char="-"/>
            </a:pPr>
            <a:r>
              <a:rPr lang="fr-FR" sz="2800" b="1" dirty="0" smtClean="0">
                <a:solidFill>
                  <a:schemeClr val="bg1"/>
                </a:solidFill>
                <a:latin typeface="+mn-lt"/>
              </a:rPr>
              <a:t>30% Power </a:t>
            </a:r>
            <a:r>
              <a:rPr lang="fr-FR" sz="2800" b="1" dirty="0" err="1" smtClean="0">
                <a:solidFill>
                  <a:schemeClr val="bg1"/>
                </a:solidFill>
                <a:latin typeface="+mn-lt"/>
              </a:rPr>
              <a:t>savings</a:t>
            </a:r>
            <a:endParaRPr lang="fr-FR" sz="2800" b="1" dirty="0" smtClean="0">
              <a:solidFill>
                <a:schemeClr val="bg1"/>
              </a:solidFill>
              <a:latin typeface="+mn-lt"/>
            </a:endParaRPr>
          </a:p>
          <a:p>
            <a:pPr marL="742950" lvl="1" indent="-285750">
              <a:buFontTx/>
              <a:buChar char="-"/>
            </a:pPr>
            <a:r>
              <a:rPr lang="fr-FR" sz="2800" b="1" dirty="0" smtClean="0">
                <a:solidFill>
                  <a:schemeClr val="bg1"/>
                </a:solidFill>
                <a:latin typeface="+mn-lt"/>
              </a:rPr>
              <a:t>40% Performances gain</a:t>
            </a:r>
          </a:p>
          <a:p>
            <a:pPr marL="742950" lvl="1" indent="-285750">
              <a:buFontTx/>
              <a:buChar char="-"/>
            </a:pPr>
            <a:r>
              <a:rPr lang="fr-FR" sz="2800" b="1" dirty="0" smtClean="0">
                <a:solidFill>
                  <a:schemeClr val="bg1"/>
                </a:solidFill>
                <a:latin typeface="+mn-lt"/>
              </a:rPr>
              <a:t>52% </a:t>
            </a:r>
            <a:r>
              <a:rPr lang="fr-FR" sz="2800" b="1" dirty="0" err="1" smtClean="0">
                <a:solidFill>
                  <a:schemeClr val="bg1"/>
                </a:solidFill>
                <a:latin typeface="+mn-lt"/>
              </a:rPr>
              <a:t>Footprint</a:t>
            </a:r>
            <a:r>
              <a:rPr lang="fr-FR" sz="2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latin typeface="+mn-lt"/>
              </a:rPr>
              <a:t>reduction</a:t>
            </a:r>
            <a:endParaRPr lang="fr-FR" sz="2800" b="1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835696" y="1268760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err="1" smtClean="0">
                <a:solidFill>
                  <a:schemeClr val="bg1"/>
                </a:solidFill>
                <a:latin typeface="+mn-lt"/>
              </a:rPr>
              <a:t>Market</a:t>
            </a:r>
            <a:r>
              <a:rPr lang="fr-FR" sz="3600" b="1" dirty="0" smtClean="0">
                <a:solidFill>
                  <a:schemeClr val="bg1"/>
                </a:solidFill>
                <a:latin typeface="+mn-lt"/>
              </a:rPr>
              <a:t> Expectations [1]</a:t>
            </a:r>
          </a:p>
        </p:txBody>
      </p:sp>
    </p:spTree>
    <p:extLst>
      <p:ext uri="{BB962C8B-B14F-4D97-AF65-F5344CB8AC3E}">
        <p14:creationId xmlns:p14="http://schemas.microsoft.com/office/powerpoint/2010/main" val="392940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smtClean="0">
                <a:solidFill>
                  <a:schemeClr val="bg1"/>
                </a:solidFill>
              </a:rPr>
              <a:t>Challenges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Olivier BILLOINT / CEA, LETI, Minatec Campus</a:t>
            </a:r>
            <a:endParaRPr lang="de-DE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611560" y="1268760"/>
            <a:ext cx="7920880" cy="432048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3200" b="1" dirty="0" err="1" smtClean="0"/>
              <a:t>Which</a:t>
            </a:r>
            <a:r>
              <a:rPr lang="fr-FR" sz="3200" b="1" dirty="0" smtClean="0"/>
              <a:t> </a:t>
            </a:r>
            <a:r>
              <a:rPr lang="fr-FR" sz="3200" b="1" dirty="0" err="1"/>
              <a:t>cell</a:t>
            </a:r>
            <a:r>
              <a:rPr lang="fr-FR" sz="3200" b="1" dirty="0"/>
              <a:t> on </a:t>
            </a:r>
            <a:r>
              <a:rPr lang="fr-FR" sz="3200" b="1" dirty="0" err="1"/>
              <a:t>which</a:t>
            </a:r>
            <a:r>
              <a:rPr lang="fr-FR" sz="3200" b="1" dirty="0"/>
              <a:t> </a:t>
            </a:r>
            <a:r>
              <a:rPr lang="fr-FR" sz="3200" b="1" dirty="0" err="1"/>
              <a:t>tier</a:t>
            </a:r>
            <a:r>
              <a:rPr lang="fr-FR" sz="3200" b="1" dirty="0"/>
              <a:t>?</a:t>
            </a:r>
          </a:p>
          <a:p>
            <a:endParaRPr lang="fr-FR" sz="3200" b="1" dirty="0"/>
          </a:p>
          <a:p>
            <a:r>
              <a:rPr lang="fr-FR" sz="3200" b="1" dirty="0"/>
              <a:t>Design for Test (How do </a:t>
            </a:r>
            <a:r>
              <a:rPr lang="fr-FR" sz="3200" b="1" dirty="0" err="1"/>
              <a:t>you</a:t>
            </a:r>
            <a:r>
              <a:rPr lang="fr-FR" sz="3200" b="1" dirty="0"/>
              <a:t> test ½ chip?)</a:t>
            </a:r>
          </a:p>
          <a:p>
            <a:endParaRPr lang="fr-FR" sz="3200" b="1" dirty="0"/>
          </a:p>
          <a:p>
            <a:r>
              <a:rPr lang="fr-FR" sz="3200" b="1" dirty="0" err="1"/>
              <a:t>Process</a:t>
            </a:r>
            <a:r>
              <a:rPr lang="fr-FR" sz="3200" b="1" dirty="0"/>
              <a:t> corners</a:t>
            </a:r>
          </a:p>
          <a:p>
            <a:endParaRPr lang="fr-FR" sz="3200" b="1" dirty="0"/>
          </a:p>
          <a:p>
            <a:r>
              <a:rPr lang="fr-FR" sz="3200" b="1" dirty="0"/>
              <a:t>Thermal </a:t>
            </a:r>
            <a:r>
              <a:rPr lang="fr-FR" sz="3200" b="1" dirty="0" err="1"/>
              <a:t>behavior</a:t>
            </a:r>
            <a:r>
              <a:rPr lang="fr-FR" sz="3200" b="1" dirty="0"/>
              <a:t> and </a:t>
            </a:r>
            <a:r>
              <a:rPr lang="fr-FR" sz="3200" b="1" dirty="0" err="1"/>
              <a:t>workaround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23704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smtClean="0">
                <a:solidFill>
                  <a:schemeClr val="bg1"/>
                </a:solidFill>
              </a:rPr>
              <a:t>3D </a:t>
            </a:r>
            <a:r>
              <a:rPr lang="fr-FR" dirty="0" err="1" smtClean="0">
                <a:solidFill>
                  <a:schemeClr val="bg1"/>
                </a:solidFill>
              </a:rPr>
              <a:t>Benefits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Compared</a:t>
            </a:r>
            <a:r>
              <a:rPr lang="fr-FR" dirty="0" smtClean="0">
                <a:solidFill>
                  <a:schemeClr val="bg1"/>
                </a:solidFill>
              </a:rPr>
              <a:t> to </a:t>
            </a:r>
            <a:r>
              <a:rPr lang="fr-FR" dirty="0" err="1" smtClean="0">
                <a:solidFill>
                  <a:schemeClr val="bg1"/>
                </a:solidFill>
              </a:rPr>
              <a:t>Scaling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Olivier BILLOINT / CEA, LETI, Minatec Campus</a:t>
            </a:r>
            <a:endParaRPr lang="de-DE" dirty="0"/>
          </a:p>
        </p:txBody>
      </p:sp>
      <p:sp>
        <p:nvSpPr>
          <p:cNvPr id="51" name="Rectangle à coins arrondis 50"/>
          <p:cNvSpPr/>
          <p:nvPr/>
        </p:nvSpPr>
        <p:spPr>
          <a:xfrm>
            <a:off x="584609" y="2770065"/>
            <a:ext cx="1497533" cy="795097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do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optimize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54" name="Groupe 53"/>
          <p:cNvGrpSpPr/>
          <p:nvPr/>
        </p:nvGrpSpPr>
        <p:grpSpPr>
          <a:xfrm>
            <a:off x="395536" y="2348880"/>
            <a:ext cx="8496945" cy="1219201"/>
            <a:chOff x="395536" y="2348880"/>
            <a:chExt cx="8496945" cy="1219201"/>
          </a:xfrm>
        </p:grpSpPr>
        <p:sp>
          <p:nvSpPr>
            <p:cNvPr id="52" name="Rectangle à coins arrondis 51"/>
            <p:cNvSpPr/>
            <p:nvPr/>
          </p:nvSpPr>
          <p:spPr>
            <a:xfrm>
              <a:off x="4798167" y="2772984"/>
              <a:ext cx="1718049" cy="795097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Cut the long </a:t>
              </a:r>
              <a:r>
                <a:rPr lang="fr-FR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wire</a:t>
              </a:r>
              <a:r>
                <a:rPr lang="fr-F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(s)!</a:t>
              </a: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395536" y="2348880"/>
              <a:ext cx="8496945" cy="288032"/>
            </a:xfrm>
            <a:prstGeom prst="rect">
              <a:avLst/>
            </a:prstGeom>
            <a:noFill/>
            <a:ln w="38100">
              <a:solidFill>
                <a:srgbClr val="0070C0"/>
              </a:solidFill>
              <a:prstDash val="dash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5" name="Rectangle à coins arrondis 54"/>
          <p:cNvSpPr/>
          <p:nvPr/>
        </p:nvSpPr>
        <p:spPr>
          <a:xfrm>
            <a:off x="2578416" y="2769911"/>
            <a:ext cx="1721679" cy="79217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Distribute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cells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on tiers</a:t>
            </a:r>
          </a:p>
        </p:txBody>
      </p:sp>
      <p:sp>
        <p:nvSpPr>
          <p:cNvPr id="56" name="Rectangle à coins arrondis 55"/>
          <p:cNvSpPr/>
          <p:nvPr/>
        </p:nvSpPr>
        <p:spPr>
          <a:xfrm>
            <a:off x="7011322" y="2769911"/>
            <a:ext cx="1721679" cy="792178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sp>
        <p:nvSpPr>
          <p:cNvPr id="57" name="Rectangle à coins arrondis 56"/>
          <p:cNvSpPr/>
          <p:nvPr/>
        </p:nvSpPr>
        <p:spPr>
          <a:xfrm>
            <a:off x="2843809" y="3933531"/>
            <a:ext cx="3456384" cy="96693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possible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ring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oscillator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3D? </a:t>
            </a:r>
          </a:p>
        </p:txBody>
      </p:sp>
      <p:grpSp>
        <p:nvGrpSpPr>
          <p:cNvPr id="35" name="Groupe 34"/>
          <p:cNvGrpSpPr/>
          <p:nvPr/>
        </p:nvGrpSpPr>
        <p:grpSpPr>
          <a:xfrm>
            <a:off x="179512" y="871506"/>
            <a:ext cx="8553489" cy="1621390"/>
            <a:chOff x="179512" y="871506"/>
            <a:chExt cx="8553489" cy="1621390"/>
          </a:xfrm>
        </p:grpSpPr>
        <p:grpSp>
          <p:nvGrpSpPr>
            <p:cNvPr id="11" name="Groupe 10"/>
            <p:cNvGrpSpPr/>
            <p:nvPr/>
          </p:nvGrpSpPr>
          <p:grpSpPr>
            <a:xfrm>
              <a:off x="2197894" y="1003735"/>
              <a:ext cx="1335101" cy="1080120"/>
              <a:chOff x="3203848" y="1586881"/>
              <a:chExt cx="1335101" cy="1080120"/>
            </a:xfrm>
          </p:grpSpPr>
          <p:sp>
            <p:nvSpPr>
              <p:cNvPr id="7" name="Triangle isocèle 6"/>
              <p:cNvSpPr/>
              <p:nvPr/>
            </p:nvSpPr>
            <p:spPr>
              <a:xfrm rot="5400000">
                <a:off x="3239852" y="1550877"/>
                <a:ext cx="1080120" cy="1152128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8" name="ZoneTexte 7"/>
              <p:cNvSpPr txBox="1"/>
              <p:nvPr/>
            </p:nvSpPr>
            <p:spPr>
              <a:xfrm>
                <a:off x="3211115" y="1942275"/>
                <a:ext cx="432048" cy="36933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  <a:latin typeface="+mn-lt"/>
                  </a:rPr>
                  <a:t>A</a:t>
                </a:r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3707904" y="1942275"/>
                <a:ext cx="216024" cy="36933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  <a:latin typeface="+mn-lt"/>
                  </a:rPr>
                  <a:t>Z</a:t>
                </a:r>
              </a:p>
            </p:txBody>
          </p:sp>
          <p:sp>
            <p:nvSpPr>
              <p:cNvPr id="10" name="Ellipse 9"/>
              <p:cNvSpPr/>
              <p:nvPr/>
            </p:nvSpPr>
            <p:spPr>
              <a:xfrm>
                <a:off x="4314802" y="2020190"/>
                <a:ext cx="224147" cy="190580"/>
              </a:xfrm>
              <a:prstGeom prst="ellipse">
                <a:avLst/>
              </a:prstGeom>
              <a:noFill/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5" name="Groupe 14"/>
            <p:cNvGrpSpPr/>
            <p:nvPr/>
          </p:nvGrpSpPr>
          <p:grpSpPr>
            <a:xfrm>
              <a:off x="1001698" y="895724"/>
              <a:ext cx="864096" cy="1296144"/>
              <a:chOff x="1403648" y="1478870"/>
              <a:chExt cx="864096" cy="1296144"/>
            </a:xfrm>
          </p:grpSpPr>
          <p:sp>
            <p:nvSpPr>
              <p:cNvPr id="2" name="Rogner un rectangle avec un coin du même côté 1"/>
              <p:cNvSpPr/>
              <p:nvPr/>
            </p:nvSpPr>
            <p:spPr>
              <a:xfrm rot="5400000">
                <a:off x="1187624" y="1694894"/>
                <a:ext cx="1296144" cy="864096"/>
              </a:xfrm>
              <a:prstGeom prst="snip2Same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ZoneTexte 11"/>
              <p:cNvSpPr txBox="1"/>
              <p:nvPr/>
            </p:nvSpPr>
            <p:spPr>
              <a:xfrm>
                <a:off x="1415559" y="1606458"/>
                <a:ext cx="432048" cy="36933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  <a:latin typeface="+mn-lt"/>
                  </a:rPr>
                  <a:t>A</a:t>
                </a:r>
              </a:p>
            </p:txBody>
          </p:sp>
          <p:sp>
            <p:nvSpPr>
              <p:cNvPr id="13" name="ZoneTexte 12"/>
              <p:cNvSpPr txBox="1"/>
              <p:nvPr/>
            </p:nvSpPr>
            <p:spPr>
              <a:xfrm>
                <a:off x="1415559" y="2197748"/>
                <a:ext cx="432048" cy="36933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  <a:latin typeface="+mn-lt"/>
                  </a:rPr>
                  <a:t>B</a:t>
                </a: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>
                <a:off x="1921674" y="1942275"/>
                <a:ext cx="305790" cy="36933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  <a:latin typeface="+mn-lt"/>
                  </a:rPr>
                  <a:t>Z</a:t>
                </a:r>
              </a:p>
            </p:txBody>
          </p:sp>
        </p:grpSp>
        <p:grpSp>
          <p:nvGrpSpPr>
            <p:cNvPr id="16" name="Groupe 15"/>
            <p:cNvGrpSpPr/>
            <p:nvPr/>
          </p:nvGrpSpPr>
          <p:grpSpPr>
            <a:xfrm>
              <a:off x="3796040" y="1003735"/>
              <a:ext cx="1335101" cy="1080120"/>
              <a:chOff x="3203848" y="1586881"/>
              <a:chExt cx="1335101" cy="1080120"/>
            </a:xfrm>
          </p:grpSpPr>
          <p:sp>
            <p:nvSpPr>
              <p:cNvPr id="17" name="Triangle isocèle 16"/>
              <p:cNvSpPr/>
              <p:nvPr/>
            </p:nvSpPr>
            <p:spPr>
              <a:xfrm rot="5400000">
                <a:off x="3239852" y="1550877"/>
                <a:ext cx="1080120" cy="1152128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8" name="ZoneTexte 17"/>
              <p:cNvSpPr txBox="1"/>
              <p:nvPr/>
            </p:nvSpPr>
            <p:spPr>
              <a:xfrm>
                <a:off x="3211115" y="1942275"/>
                <a:ext cx="432048" cy="36933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  <a:latin typeface="+mn-lt"/>
                  </a:rPr>
                  <a:t>A</a:t>
                </a:r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3707904" y="1942275"/>
                <a:ext cx="216024" cy="36933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  <a:latin typeface="+mn-lt"/>
                  </a:rPr>
                  <a:t>Z</a:t>
                </a:r>
              </a:p>
            </p:txBody>
          </p:sp>
          <p:sp>
            <p:nvSpPr>
              <p:cNvPr id="20" name="Ellipse 19"/>
              <p:cNvSpPr/>
              <p:nvPr/>
            </p:nvSpPr>
            <p:spPr>
              <a:xfrm>
                <a:off x="4314802" y="2020190"/>
                <a:ext cx="224147" cy="190580"/>
              </a:xfrm>
              <a:prstGeom prst="ellipse">
                <a:avLst/>
              </a:prstGeom>
              <a:noFill/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1" name="Groupe 20"/>
            <p:cNvGrpSpPr/>
            <p:nvPr/>
          </p:nvGrpSpPr>
          <p:grpSpPr>
            <a:xfrm>
              <a:off x="5394186" y="1007670"/>
              <a:ext cx="1335101" cy="1080120"/>
              <a:chOff x="3203848" y="1586881"/>
              <a:chExt cx="1335101" cy="1080120"/>
            </a:xfrm>
          </p:grpSpPr>
          <p:sp>
            <p:nvSpPr>
              <p:cNvPr id="22" name="Triangle isocèle 21"/>
              <p:cNvSpPr/>
              <p:nvPr/>
            </p:nvSpPr>
            <p:spPr>
              <a:xfrm rot="5400000">
                <a:off x="3239852" y="1550877"/>
                <a:ext cx="1080120" cy="1152128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3211115" y="1942275"/>
                <a:ext cx="432048" cy="36933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  <a:latin typeface="+mn-lt"/>
                  </a:rPr>
                  <a:t>A</a:t>
                </a:r>
              </a:p>
            </p:txBody>
          </p:sp>
          <p:sp>
            <p:nvSpPr>
              <p:cNvPr id="24" name="ZoneTexte 23"/>
              <p:cNvSpPr txBox="1"/>
              <p:nvPr/>
            </p:nvSpPr>
            <p:spPr>
              <a:xfrm>
                <a:off x="3707904" y="1942275"/>
                <a:ext cx="216024" cy="36933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  <a:latin typeface="+mn-lt"/>
                  </a:rPr>
                  <a:t>Z</a:t>
                </a:r>
              </a:p>
            </p:txBody>
          </p:sp>
          <p:sp>
            <p:nvSpPr>
              <p:cNvPr id="25" name="Ellipse 24"/>
              <p:cNvSpPr/>
              <p:nvPr/>
            </p:nvSpPr>
            <p:spPr>
              <a:xfrm>
                <a:off x="4314802" y="2020190"/>
                <a:ext cx="224147" cy="190580"/>
              </a:xfrm>
              <a:prstGeom prst="ellipse">
                <a:avLst/>
              </a:prstGeom>
              <a:noFill/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26" name="Groupe 25"/>
            <p:cNvGrpSpPr/>
            <p:nvPr/>
          </p:nvGrpSpPr>
          <p:grpSpPr>
            <a:xfrm>
              <a:off x="6992332" y="1007670"/>
              <a:ext cx="1335101" cy="1080120"/>
              <a:chOff x="3203848" y="1586881"/>
              <a:chExt cx="1335101" cy="1080120"/>
            </a:xfrm>
          </p:grpSpPr>
          <p:sp>
            <p:nvSpPr>
              <p:cNvPr id="27" name="Triangle isocèle 26"/>
              <p:cNvSpPr/>
              <p:nvPr/>
            </p:nvSpPr>
            <p:spPr>
              <a:xfrm rot="5400000">
                <a:off x="3239852" y="1550877"/>
                <a:ext cx="1080120" cy="1152128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>
                <a:off x="3211115" y="1942275"/>
                <a:ext cx="432048" cy="36933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  <a:latin typeface="+mn-lt"/>
                  </a:rPr>
                  <a:t>A</a:t>
                </a:r>
              </a:p>
            </p:txBody>
          </p:sp>
          <p:sp>
            <p:nvSpPr>
              <p:cNvPr id="29" name="ZoneTexte 28"/>
              <p:cNvSpPr txBox="1"/>
              <p:nvPr/>
            </p:nvSpPr>
            <p:spPr>
              <a:xfrm>
                <a:off x="3707904" y="1942275"/>
                <a:ext cx="216024" cy="36933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solidFill>
                      <a:schemeClr val="bg1"/>
                    </a:solidFill>
                    <a:latin typeface="+mn-lt"/>
                  </a:rPr>
                  <a:t>Z</a:t>
                </a:r>
              </a:p>
            </p:txBody>
          </p:sp>
          <p:sp>
            <p:nvSpPr>
              <p:cNvPr id="30" name="Ellipse 29"/>
              <p:cNvSpPr/>
              <p:nvPr/>
            </p:nvSpPr>
            <p:spPr>
              <a:xfrm>
                <a:off x="4314802" y="2020190"/>
                <a:ext cx="224147" cy="190580"/>
              </a:xfrm>
              <a:prstGeom prst="ellipse">
                <a:avLst/>
              </a:prstGeom>
              <a:noFill/>
              <a:ln w="57150">
                <a:solidFill>
                  <a:schemeClr val="bg1">
                    <a:lumMod val="65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cxnSp>
          <p:nvCxnSpPr>
            <p:cNvPr id="32" name="Connecteur droit 31"/>
            <p:cNvCxnSpPr/>
            <p:nvPr/>
          </p:nvCxnSpPr>
          <p:spPr>
            <a:xfrm flipV="1">
              <a:off x="600543" y="2481879"/>
              <a:ext cx="8132458" cy="3935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Connecteur droit 32"/>
            <p:cNvCxnSpPr/>
            <p:nvPr/>
          </p:nvCxnSpPr>
          <p:spPr>
            <a:xfrm>
              <a:off x="293529" y="1189670"/>
              <a:ext cx="720080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Connecteur droit 33"/>
            <p:cNvCxnSpPr/>
            <p:nvPr/>
          </p:nvCxnSpPr>
          <p:spPr>
            <a:xfrm>
              <a:off x="600543" y="1804691"/>
              <a:ext cx="414290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Connecteur droit 35"/>
            <p:cNvCxnSpPr>
              <a:stCxn id="58" idx="6"/>
            </p:cNvCxnSpPr>
            <p:nvPr/>
          </p:nvCxnSpPr>
          <p:spPr>
            <a:xfrm>
              <a:off x="2055239" y="1549710"/>
              <a:ext cx="217345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Connecteur droit 37"/>
            <p:cNvCxnSpPr/>
            <p:nvPr/>
          </p:nvCxnSpPr>
          <p:spPr>
            <a:xfrm>
              <a:off x="3521978" y="1549710"/>
              <a:ext cx="416585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Connecteur droit 38"/>
            <p:cNvCxnSpPr/>
            <p:nvPr/>
          </p:nvCxnSpPr>
          <p:spPr>
            <a:xfrm>
              <a:off x="5120124" y="1549710"/>
              <a:ext cx="416585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>
              <a:off x="6718270" y="1549710"/>
              <a:ext cx="416585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Connecteur droit 40"/>
            <p:cNvCxnSpPr/>
            <p:nvPr/>
          </p:nvCxnSpPr>
          <p:spPr>
            <a:xfrm>
              <a:off x="8316416" y="1549710"/>
              <a:ext cx="416585" cy="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Connecteur droit 43"/>
            <p:cNvCxnSpPr/>
            <p:nvPr/>
          </p:nvCxnSpPr>
          <p:spPr>
            <a:xfrm>
              <a:off x="8733001" y="1547607"/>
              <a:ext cx="0" cy="945289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Connecteur droit 46"/>
            <p:cNvCxnSpPr/>
            <p:nvPr/>
          </p:nvCxnSpPr>
          <p:spPr>
            <a:xfrm>
              <a:off x="600543" y="1795506"/>
              <a:ext cx="0" cy="697390"/>
            </a:xfrm>
            <a:prstGeom prst="line">
              <a:avLst/>
            </a:prstGeom>
            <a:ln w="38100">
              <a:solidFill>
                <a:schemeClr val="bg1">
                  <a:lumMod val="65000"/>
                </a:scheme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ZoneTexte 48"/>
            <p:cNvSpPr txBox="1"/>
            <p:nvPr/>
          </p:nvSpPr>
          <p:spPr>
            <a:xfrm>
              <a:off x="179512" y="871506"/>
              <a:ext cx="7049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bg1">
                      <a:lumMod val="50000"/>
                    </a:schemeClr>
                  </a:solidFill>
                  <a:latin typeface="+mn-lt"/>
                </a:rPr>
                <a:t>Start</a:t>
              </a:r>
            </a:p>
          </p:txBody>
        </p:sp>
        <p:sp>
          <p:nvSpPr>
            <p:cNvPr id="58" name="Ellipse 57"/>
            <p:cNvSpPr/>
            <p:nvPr/>
          </p:nvSpPr>
          <p:spPr>
            <a:xfrm>
              <a:off x="1831092" y="1454420"/>
              <a:ext cx="224147" cy="190580"/>
            </a:xfrm>
            <a:prstGeom prst="ellipse">
              <a:avLst/>
            </a:prstGeom>
            <a:noFill/>
            <a:ln w="571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9" name="Rectangle à coins arrondis 58"/>
          <p:cNvSpPr/>
          <p:nvPr/>
        </p:nvSpPr>
        <p:spPr>
          <a:xfrm>
            <a:off x="2842216" y="5342174"/>
            <a:ext cx="3456384" cy="96693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3D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Interconnect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has to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evaluated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compared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Wire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à coins arrondis 59"/>
          <p:cNvSpPr/>
          <p:nvPr/>
        </p:nvSpPr>
        <p:spPr>
          <a:xfrm>
            <a:off x="323528" y="3933531"/>
            <a:ext cx="2336025" cy="237125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Scaling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(digital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) design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independent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à coins arrondis 60"/>
          <p:cNvSpPr/>
          <p:nvPr/>
        </p:nvSpPr>
        <p:spPr>
          <a:xfrm>
            <a:off x="6481263" y="3937848"/>
            <a:ext cx="2336025" cy="237125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3D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Stacking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architecture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dependent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012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5" grpId="0" animBg="1"/>
      <p:bldP spid="56" grpId="0" animBg="1"/>
      <p:bldP spid="57" grpId="0" animBg="1"/>
      <p:bldP spid="59" grpId="0" animBg="1"/>
      <p:bldP spid="60" grpId="0" animBg="1"/>
      <p:bldP spid="6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err="1" smtClean="0">
                <a:solidFill>
                  <a:schemeClr val="bg1"/>
                </a:solidFill>
              </a:rPr>
              <a:t>Tier</a:t>
            </a:r>
            <a:r>
              <a:rPr lang="fr-FR" dirty="0" smtClean="0">
                <a:solidFill>
                  <a:schemeClr val="bg1"/>
                </a:solidFill>
              </a:rPr>
              <a:t> to </a:t>
            </a:r>
            <a:r>
              <a:rPr lang="fr-FR" dirty="0" err="1" smtClean="0">
                <a:solidFill>
                  <a:schemeClr val="bg1"/>
                </a:solidFill>
              </a:rPr>
              <a:t>Tier</a:t>
            </a:r>
            <a:r>
              <a:rPr lang="fr-FR" dirty="0" smtClean="0">
                <a:solidFill>
                  <a:schemeClr val="bg1"/>
                </a:solidFill>
              </a:rPr>
              <a:t> Interconnections (1)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Olivier BILLOINT / CEA, LETI, Minatec Campus</a:t>
            </a:r>
            <a:endParaRPr lang="de-DE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571628" y="1355572"/>
            <a:ext cx="1584176" cy="237125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Trade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Wirelength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 for</a:t>
            </a:r>
          </a:p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vertical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connection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235925" y="1355572"/>
            <a:ext cx="4608511" cy="96693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What’s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cheapest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solution for point to point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connection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wire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or via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stack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7796167"/>
              </p:ext>
            </p:extLst>
          </p:nvPr>
        </p:nvGraphicFramePr>
        <p:xfrm>
          <a:off x="2133480" y="2298070"/>
          <a:ext cx="654297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à coins arrondis 12"/>
          <p:cNvSpPr/>
          <p:nvPr/>
        </p:nvSpPr>
        <p:spPr>
          <a:xfrm>
            <a:off x="251521" y="5802602"/>
            <a:ext cx="8631207" cy="66849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2,5µm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REALLY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worth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trading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wires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vias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e 32"/>
          <p:cNvGrpSpPr/>
          <p:nvPr/>
        </p:nvGrpSpPr>
        <p:grpSpPr>
          <a:xfrm>
            <a:off x="6960017" y="2505803"/>
            <a:ext cx="1604499" cy="1355245"/>
            <a:chOff x="274325" y="3837955"/>
            <a:chExt cx="1748515" cy="1424939"/>
          </a:xfrm>
        </p:grpSpPr>
        <p:grpSp>
          <p:nvGrpSpPr>
            <p:cNvPr id="18" name="Groupe 17"/>
            <p:cNvGrpSpPr/>
            <p:nvPr/>
          </p:nvGrpSpPr>
          <p:grpSpPr>
            <a:xfrm>
              <a:off x="274325" y="3837955"/>
              <a:ext cx="1748515" cy="609758"/>
              <a:chOff x="4139952" y="1772816"/>
              <a:chExt cx="2592288" cy="864096"/>
            </a:xfrm>
          </p:grpSpPr>
          <p:sp>
            <p:nvSpPr>
              <p:cNvPr id="27" name="Cube 26"/>
              <p:cNvSpPr/>
              <p:nvPr/>
            </p:nvSpPr>
            <p:spPr>
              <a:xfrm>
                <a:off x="4139952" y="1772816"/>
                <a:ext cx="2592288" cy="864096"/>
              </a:xfrm>
              <a:prstGeom prst="cube">
                <a:avLst>
                  <a:gd name="adj" fmla="val 70917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Parallélogramme 27"/>
              <p:cNvSpPr/>
              <p:nvPr/>
            </p:nvSpPr>
            <p:spPr>
              <a:xfrm>
                <a:off x="4861743" y="2253394"/>
                <a:ext cx="144016" cy="72008"/>
              </a:xfrm>
              <a:prstGeom prst="parallelogram">
                <a:avLst>
                  <a:gd name="adj" fmla="val 77911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5" name="Cube 24"/>
            <p:cNvSpPr/>
            <p:nvPr/>
          </p:nvSpPr>
          <p:spPr>
            <a:xfrm>
              <a:off x="274325" y="4653136"/>
              <a:ext cx="1748515" cy="609758"/>
            </a:xfrm>
            <a:prstGeom prst="cube">
              <a:avLst>
                <a:gd name="adj" fmla="val 70917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Parallélogramme 25"/>
            <p:cNvSpPr/>
            <p:nvPr/>
          </p:nvSpPr>
          <p:spPr>
            <a:xfrm>
              <a:off x="1467044" y="3882243"/>
              <a:ext cx="97140" cy="50813"/>
            </a:xfrm>
            <a:prstGeom prst="parallelogram">
              <a:avLst>
                <a:gd name="adj" fmla="val 7791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Parallélogramme 28"/>
            <p:cNvSpPr/>
            <p:nvPr/>
          </p:nvSpPr>
          <p:spPr>
            <a:xfrm>
              <a:off x="750365" y="4984743"/>
              <a:ext cx="97140" cy="50813"/>
            </a:xfrm>
            <a:prstGeom prst="parallelogram">
              <a:avLst>
                <a:gd name="adj" fmla="val 7791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Parallélogramme 29"/>
            <p:cNvSpPr/>
            <p:nvPr/>
          </p:nvSpPr>
          <p:spPr>
            <a:xfrm>
              <a:off x="1229375" y="4184238"/>
              <a:ext cx="97140" cy="50813"/>
            </a:xfrm>
            <a:prstGeom prst="parallelogram">
              <a:avLst>
                <a:gd name="adj" fmla="val 7791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Parallélogramme 30"/>
            <p:cNvSpPr/>
            <p:nvPr/>
          </p:nvSpPr>
          <p:spPr>
            <a:xfrm>
              <a:off x="1275502" y="3940293"/>
              <a:ext cx="248543" cy="243946"/>
            </a:xfrm>
            <a:prstGeom prst="parallelogram">
              <a:avLst>
                <a:gd name="adj" fmla="val 77911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0" name="Groupe 19"/>
            <p:cNvGrpSpPr/>
            <p:nvPr/>
          </p:nvGrpSpPr>
          <p:grpSpPr>
            <a:xfrm>
              <a:off x="799592" y="4209645"/>
              <a:ext cx="3732" cy="800505"/>
              <a:chOff x="4932040" y="2332594"/>
              <a:chExt cx="12" cy="1572522"/>
            </a:xfrm>
          </p:grpSpPr>
          <p:cxnSp>
            <p:nvCxnSpPr>
              <p:cNvPr id="23" name="Connecteur droit 22"/>
              <p:cNvCxnSpPr/>
              <p:nvPr/>
            </p:nvCxnSpPr>
            <p:spPr>
              <a:xfrm>
                <a:off x="4932040" y="2672915"/>
                <a:ext cx="0" cy="1232201"/>
              </a:xfrm>
              <a:prstGeom prst="line">
                <a:avLst/>
              </a:prstGeom>
              <a:ln w="38100">
                <a:solidFill>
                  <a:srgbClr val="C00000"/>
                </a:soli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>
                <a:off x="4932052" y="2332594"/>
                <a:ext cx="0" cy="339965"/>
              </a:xfrm>
              <a:prstGeom prst="line">
                <a:avLst/>
              </a:prstGeom>
              <a:ln w="38100">
                <a:solidFill>
                  <a:srgbClr val="C00000">
                    <a:alpha val="25000"/>
                  </a:srgbClr>
                </a:soli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6489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Graphic spid="12" grpId="0">
        <p:bldAsOne/>
      </p:bldGraphic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Why</a:t>
            </a:r>
            <a:r>
              <a:rPr lang="fr-FR" dirty="0" smtClean="0"/>
              <a:t> 3D, </a:t>
            </a:r>
            <a:r>
              <a:rPr lang="fr-FR" dirty="0" err="1" smtClean="0"/>
              <a:t>Why</a:t>
            </a:r>
            <a:r>
              <a:rPr lang="fr-FR" dirty="0" smtClean="0"/>
              <a:t> </a:t>
            </a:r>
            <a:r>
              <a:rPr lang="fr-FR" dirty="0" err="1" smtClean="0"/>
              <a:t>Now</a:t>
            </a:r>
            <a:r>
              <a:rPr lang="fr-FR" dirty="0" smtClean="0"/>
              <a:t>?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What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is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Behind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3D-VLSI (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Monolithic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3D)?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Design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Possibilities</a:t>
            </a:r>
            <a:endParaRPr lang="fr-FR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Expectations and Challenges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err="1" smtClean="0">
                <a:solidFill>
                  <a:schemeClr val="bg1"/>
                </a:solidFill>
              </a:rPr>
              <a:t>Outline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Olivier BILLOINT / CEA, LETI, Minatec Campus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9010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err="1" smtClean="0">
                <a:solidFill>
                  <a:schemeClr val="bg1"/>
                </a:solidFill>
              </a:rPr>
              <a:t>Tier</a:t>
            </a:r>
            <a:r>
              <a:rPr lang="fr-FR" dirty="0" smtClean="0">
                <a:solidFill>
                  <a:schemeClr val="bg1"/>
                </a:solidFill>
              </a:rPr>
              <a:t> to </a:t>
            </a:r>
            <a:r>
              <a:rPr lang="fr-FR" dirty="0" err="1" smtClean="0">
                <a:solidFill>
                  <a:schemeClr val="bg1"/>
                </a:solidFill>
              </a:rPr>
              <a:t>Tier</a:t>
            </a:r>
            <a:r>
              <a:rPr lang="fr-FR" dirty="0" smtClean="0">
                <a:solidFill>
                  <a:schemeClr val="bg1"/>
                </a:solidFill>
              </a:rPr>
              <a:t> Interconnections (2)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Olivier BILLOINT / CEA, LETI, Minatec Campus</a:t>
            </a:r>
            <a:endParaRPr lang="de-DE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571628" y="1355572"/>
            <a:ext cx="1584176" cy="237125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Trade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Wirelength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 for</a:t>
            </a:r>
          </a:p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vertical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connection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3235925" y="1355572"/>
            <a:ext cx="4608511" cy="96693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What’s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cheapest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solution for point to point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connection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wire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or via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stack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12" name="Graphique 11"/>
          <p:cNvGraphicFramePr>
            <a:graphicFrameLocks/>
          </p:cNvGraphicFramePr>
          <p:nvPr>
            <p:extLst/>
          </p:nvPr>
        </p:nvGraphicFramePr>
        <p:xfrm>
          <a:off x="2133480" y="2298070"/>
          <a:ext cx="6542976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à coins arrondis 12"/>
          <p:cNvSpPr/>
          <p:nvPr/>
        </p:nvSpPr>
        <p:spPr>
          <a:xfrm>
            <a:off x="251521" y="5802602"/>
            <a:ext cx="8631207" cy="66849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2,5µm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REALLY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worth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trading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wires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vias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e 32"/>
          <p:cNvGrpSpPr/>
          <p:nvPr/>
        </p:nvGrpSpPr>
        <p:grpSpPr>
          <a:xfrm>
            <a:off x="6960017" y="2505803"/>
            <a:ext cx="1604499" cy="1355245"/>
            <a:chOff x="274325" y="3837955"/>
            <a:chExt cx="1748515" cy="1424939"/>
          </a:xfrm>
        </p:grpSpPr>
        <p:grpSp>
          <p:nvGrpSpPr>
            <p:cNvPr id="18" name="Groupe 17"/>
            <p:cNvGrpSpPr/>
            <p:nvPr/>
          </p:nvGrpSpPr>
          <p:grpSpPr>
            <a:xfrm>
              <a:off x="274325" y="3837955"/>
              <a:ext cx="1748515" cy="609758"/>
              <a:chOff x="4139952" y="1772816"/>
              <a:chExt cx="2592288" cy="864096"/>
            </a:xfrm>
          </p:grpSpPr>
          <p:sp>
            <p:nvSpPr>
              <p:cNvPr id="27" name="Cube 26"/>
              <p:cNvSpPr/>
              <p:nvPr/>
            </p:nvSpPr>
            <p:spPr>
              <a:xfrm>
                <a:off x="4139952" y="1772816"/>
                <a:ext cx="2592288" cy="864096"/>
              </a:xfrm>
              <a:prstGeom prst="cube">
                <a:avLst>
                  <a:gd name="adj" fmla="val 70917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8" name="Parallélogramme 27"/>
              <p:cNvSpPr/>
              <p:nvPr/>
            </p:nvSpPr>
            <p:spPr>
              <a:xfrm>
                <a:off x="4861743" y="2253394"/>
                <a:ext cx="144016" cy="72008"/>
              </a:xfrm>
              <a:prstGeom prst="parallelogram">
                <a:avLst>
                  <a:gd name="adj" fmla="val 77911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25" name="Cube 24"/>
            <p:cNvSpPr/>
            <p:nvPr/>
          </p:nvSpPr>
          <p:spPr>
            <a:xfrm>
              <a:off x="274325" y="4653136"/>
              <a:ext cx="1748515" cy="609758"/>
            </a:xfrm>
            <a:prstGeom prst="cube">
              <a:avLst>
                <a:gd name="adj" fmla="val 70917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Parallélogramme 25"/>
            <p:cNvSpPr/>
            <p:nvPr/>
          </p:nvSpPr>
          <p:spPr>
            <a:xfrm>
              <a:off x="1467044" y="3882243"/>
              <a:ext cx="97140" cy="50813"/>
            </a:xfrm>
            <a:prstGeom prst="parallelogram">
              <a:avLst>
                <a:gd name="adj" fmla="val 7791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Parallélogramme 28"/>
            <p:cNvSpPr/>
            <p:nvPr/>
          </p:nvSpPr>
          <p:spPr>
            <a:xfrm>
              <a:off x="750365" y="4984743"/>
              <a:ext cx="97140" cy="50813"/>
            </a:xfrm>
            <a:prstGeom prst="parallelogram">
              <a:avLst>
                <a:gd name="adj" fmla="val 7791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Parallélogramme 29"/>
            <p:cNvSpPr/>
            <p:nvPr/>
          </p:nvSpPr>
          <p:spPr>
            <a:xfrm>
              <a:off x="1229375" y="4184238"/>
              <a:ext cx="97140" cy="50813"/>
            </a:xfrm>
            <a:prstGeom prst="parallelogram">
              <a:avLst>
                <a:gd name="adj" fmla="val 7791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Parallélogramme 30"/>
            <p:cNvSpPr/>
            <p:nvPr/>
          </p:nvSpPr>
          <p:spPr>
            <a:xfrm>
              <a:off x="1275502" y="3940293"/>
              <a:ext cx="248543" cy="243946"/>
            </a:xfrm>
            <a:prstGeom prst="parallelogram">
              <a:avLst>
                <a:gd name="adj" fmla="val 77911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0" name="Groupe 19"/>
            <p:cNvGrpSpPr/>
            <p:nvPr/>
          </p:nvGrpSpPr>
          <p:grpSpPr>
            <a:xfrm>
              <a:off x="799592" y="4209645"/>
              <a:ext cx="3732" cy="800505"/>
              <a:chOff x="4932040" y="2332594"/>
              <a:chExt cx="12" cy="1572522"/>
            </a:xfrm>
          </p:grpSpPr>
          <p:cxnSp>
            <p:nvCxnSpPr>
              <p:cNvPr id="23" name="Connecteur droit 22"/>
              <p:cNvCxnSpPr/>
              <p:nvPr/>
            </p:nvCxnSpPr>
            <p:spPr>
              <a:xfrm>
                <a:off x="4932040" y="2672915"/>
                <a:ext cx="0" cy="1232201"/>
              </a:xfrm>
              <a:prstGeom prst="line">
                <a:avLst/>
              </a:prstGeom>
              <a:ln w="38100">
                <a:solidFill>
                  <a:srgbClr val="C00000"/>
                </a:soli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>
                <a:off x="4932052" y="2332594"/>
                <a:ext cx="0" cy="339965"/>
              </a:xfrm>
              <a:prstGeom prst="line">
                <a:avLst/>
              </a:prstGeom>
              <a:ln w="38100">
                <a:solidFill>
                  <a:srgbClr val="C00000">
                    <a:alpha val="25000"/>
                  </a:srgbClr>
                </a:soli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Groupe 20"/>
          <p:cNvGrpSpPr/>
          <p:nvPr/>
        </p:nvGrpSpPr>
        <p:grpSpPr>
          <a:xfrm>
            <a:off x="6973252" y="2505803"/>
            <a:ext cx="1604499" cy="1355245"/>
            <a:chOff x="7071957" y="2505803"/>
            <a:chExt cx="1604499" cy="1355245"/>
          </a:xfrm>
        </p:grpSpPr>
        <p:grpSp>
          <p:nvGrpSpPr>
            <p:cNvPr id="22" name="Groupe 21"/>
            <p:cNvGrpSpPr/>
            <p:nvPr/>
          </p:nvGrpSpPr>
          <p:grpSpPr>
            <a:xfrm>
              <a:off x="7071957" y="2505803"/>
              <a:ext cx="1604499" cy="579935"/>
              <a:chOff x="4139952" y="1772816"/>
              <a:chExt cx="2592288" cy="864096"/>
            </a:xfrm>
          </p:grpSpPr>
          <p:sp>
            <p:nvSpPr>
              <p:cNvPr id="41" name="Cube 40"/>
              <p:cNvSpPr/>
              <p:nvPr/>
            </p:nvSpPr>
            <p:spPr>
              <a:xfrm>
                <a:off x="4139952" y="1772816"/>
                <a:ext cx="2592288" cy="864096"/>
              </a:xfrm>
              <a:prstGeom prst="cube">
                <a:avLst>
                  <a:gd name="adj" fmla="val 70917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2" name="Parallélogramme 41"/>
              <p:cNvSpPr/>
              <p:nvPr/>
            </p:nvSpPr>
            <p:spPr>
              <a:xfrm>
                <a:off x="4806302" y="2253394"/>
                <a:ext cx="144016" cy="72008"/>
              </a:xfrm>
              <a:prstGeom prst="parallelogram">
                <a:avLst>
                  <a:gd name="adj" fmla="val 77911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2" name="Cube 31"/>
            <p:cNvSpPr/>
            <p:nvPr/>
          </p:nvSpPr>
          <p:spPr>
            <a:xfrm>
              <a:off x="7071957" y="3281113"/>
              <a:ext cx="1604499" cy="579935"/>
            </a:xfrm>
            <a:prstGeom prst="cube">
              <a:avLst>
                <a:gd name="adj" fmla="val 70917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Parallélogramme 33"/>
            <p:cNvSpPr/>
            <p:nvPr/>
          </p:nvSpPr>
          <p:spPr>
            <a:xfrm>
              <a:off x="8166438" y="2547925"/>
              <a:ext cx="89139" cy="48328"/>
            </a:xfrm>
            <a:prstGeom prst="parallelogram">
              <a:avLst>
                <a:gd name="adj" fmla="val 7791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Parallélogramme 34"/>
            <p:cNvSpPr/>
            <p:nvPr/>
          </p:nvSpPr>
          <p:spPr>
            <a:xfrm>
              <a:off x="7948345" y="2835149"/>
              <a:ext cx="89139" cy="48328"/>
            </a:xfrm>
            <a:prstGeom prst="parallelogram">
              <a:avLst>
                <a:gd name="adj" fmla="val 7791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Parallélogramme 35"/>
            <p:cNvSpPr/>
            <p:nvPr/>
          </p:nvSpPr>
          <p:spPr>
            <a:xfrm>
              <a:off x="7990672" y="2603136"/>
              <a:ext cx="228072" cy="232015"/>
            </a:xfrm>
            <a:prstGeom prst="parallelogram">
              <a:avLst>
                <a:gd name="adj" fmla="val 77911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Parallélogramme 36"/>
            <p:cNvSpPr/>
            <p:nvPr/>
          </p:nvSpPr>
          <p:spPr>
            <a:xfrm>
              <a:off x="7484395" y="3596305"/>
              <a:ext cx="521187" cy="48523"/>
            </a:xfrm>
            <a:prstGeom prst="parallelogram">
              <a:avLst>
                <a:gd name="adj" fmla="val 77911"/>
              </a:avLst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Parallélogramme 37"/>
            <p:cNvSpPr/>
            <p:nvPr/>
          </p:nvSpPr>
          <p:spPr>
            <a:xfrm>
              <a:off x="7973507" y="3596501"/>
              <a:ext cx="89139" cy="48328"/>
            </a:xfrm>
            <a:prstGeom prst="parallelogram">
              <a:avLst>
                <a:gd name="adj" fmla="val 7791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9" name="Connecteur droit 38"/>
            <p:cNvCxnSpPr/>
            <p:nvPr/>
          </p:nvCxnSpPr>
          <p:spPr>
            <a:xfrm>
              <a:off x="7524328" y="3024084"/>
              <a:ext cx="0" cy="596582"/>
            </a:xfrm>
            <a:prstGeom prst="line">
              <a:avLst/>
            </a:prstGeom>
            <a:ln w="38100">
              <a:solidFill>
                <a:srgbClr val="C00000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Connecteur droit 39"/>
            <p:cNvCxnSpPr/>
            <p:nvPr/>
          </p:nvCxnSpPr>
          <p:spPr>
            <a:xfrm>
              <a:off x="7524328" y="2859314"/>
              <a:ext cx="0" cy="164597"/>
            </a:xfrm>
            <a:prstGeom prst="line">
              <a:avLst/>
            </a:prstGeom>
            <a:ln w="38100">
              <a:solidFill>
                <a:srgbClr val="C00000">
                  <a:alpha val="25000"/>
                </a:srgb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Rectangle à coins arrondis 42"/>
          <p:cNvSpPr/>
          <p:nvPr/>
        </p:nvSpPr>
        <p:spPr>
          <a:xfrm>
            <a:off x="571628" y="4096538"/>
            <a:ext cx="1584176" cy="133635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Tungsten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resistivity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6x Copper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resistivity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4" name="Graphique 4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6004853"/>
              </p:ext>
            </p:extLst>
          </p:nvPr>
        </p:nvGraphicFramePr>
        <p:xfrm>
          <a:off x="2057448" y="2298069"/>
          <a:ext cx="6696745" cy="3528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5" name="Rectangle à coins arrondis 44"/>
          <p:cNvSpPr/>
          <p:nvPr/>
        </p:nvSpPr>
        <p:spPr>
          <a:xfrm>
            <a:off x="251520" y="5804818"/>
            <a:ext cx="8631207" cy="668493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Tungsten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Back-End for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bottom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tier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solves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contamination issues (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) but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creates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constraints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tier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tier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6" name="Groupe 45"/>
          <p:cNvGrpSpPr/>
          <p:nvPr/>
        </p:nvGrpSpPr>
        <p:grpSpPr>
          <a:xfrm>
            <a:off x="2843808" y="3645024"/>
            <a:ext cx="2808312" cy="668493"/>
            <a:chOff x="3059832" y="3667651"/>
            <a:chExt cx="2808312" cy="668493"/>
          </a:xfrm>
        </p:grpSpPr>
        <p:sp>
          <p:nvSpPr>
            <p:cNvPr id="47" name="Ellipse 46"/>
            <p:cNvSpPr/>
            <p:nvPr/>
          </p:nvSpPr>
          <p:spPr>
            <a:xfrm>
              <a:off x="5364088" y="3754769"/>
              <a:ext cx="504056" cy="494259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Rectangle à coins arrondis 47"/>
            <p:cNvSpPr/>
            <p:nvPr/>
          </p:nvSpPr>
          <p:spPr>
            <a:xfrm>
              <a:off x="3059832" y="3667651"/>
              <a:ext cx="2222494" cy="66849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Adding</a:t>
              </a:r>
              <a:r>
                <a:rPr lang="fr-F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1µm of </a:t>
              </a:r>
              <a:r>
                <a:rPr lang="fr-FR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Tungsten</a:t>
              </a:r>
              <a:r>
                <a:rPr lang="fr-F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routing</a:t>
              </a:r>
              <a:endParaRPr lang="fr-FR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3225882" y="2791945"/>
            <a:ext cx="2808312" cy="668493"/>
            <a:chOff x="3419543" y="2803682"/>
            <a:chExt cx="2808312" cy="668493"/>
          </a:xfrm>
        </p:grpSpPr>
        <p:sp>
          <p:nvSpPr>
            <p:cNvPr id="50" name="Ellipse 49"/>
            <p:cNvSpPr/>
            <p:nvPr/>
          </p:nvSpPr>
          <p:spPr>
            <a:xfrm>
              <a:off x="5723799" y="2890800"/>
              <a:ext cx="504056" cy="494259"/>
            </a:xfrm>
            <a:prstGeom prst="ellipse">
              <a:avLst/>
            </a:prstGeom>
            <a:noFill/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Rectangle à coins arrondis 50"/>
            <p:cNvSpPr/>
            <p:nvPr/>
          </p:nvSpPr>
          <p:spPr>
            <a:xfrm>
              <a:off x="3419543" y="2803682"/>
              <a:ext cx="2222494" cy="668493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Adding</a:t>
              </a:r>
              <a:r>
                <a:rPr lang="fr-F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2µm of </a:t>
              </a:r>
              <a:r>
                <a:rPr lang="fr-FR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Tungsten</a:t>
              </a:r>
              <a:r>
                <a:rPr lang="fr-F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routing</a:t>
              </a:r>
              <a:endParaRPr lang="fr-FR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964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43" grpId="0" animBg="1"/>
      <p:bldGraphic spid="44" grpId="0">
        <p:bldAsOne/>
      </p:bldGraphic>
      <p:bldP spid="4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à coins arrondis 18"/>
          <p:cNvSpPr/>
          <p:nvPr/>
        </p:nvSpPr>
        <p:spPr>
          <a:xfrm>
            <a:off x="571628" y="4096538"/>
            <a:ext cx="1584176" cy="133635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Tungsten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resistivity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= 6x Copper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resistivity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smtClean="0">
                <a:solidFill>
                  <a:schemeClr val="bg1"/>
                </a:solidFill>
              </a:rPr>
              <a:t>3D-VLSI Concept and Area Ratio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Olivier BILLOINT / CEA, LETI, Minatec Campus</a:t>
            </a:r>
            <a:endParaRPr lang="de-DE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71628" y="4099106"/>
            <a:ext cx="1584176" cy="133635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long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wires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cut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have?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254802" y="1290794"/>
            <a:ext cx="8565670" cy="5359420"/>
            <a:chOff x="254802" y="1290794"/>
            <a:chExt cx="8565670" cy="5359420"/>
          </a:xfrm>
        </p:grpSpPr>
        <p:grpSp>
          <p:nvGrpSpPr>
            <p:cNvPr id="14" name="Groupe 13"/>
            <p:cNvGrpSpPr/>
            <p:nvPr/>
          </p:nvGrpSpPr>
          <p:grpSpPr>
            <a:xfrm>
              <a:off x="254802" y="1290794"/>
              <a:ext cx="8565670" cy="5359420"/>
              <a:chOff x="254802" y="1290794"/>
              <a:chExt cx="8565670" cy="5359420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254802" y="6003883"/>
                <a:ext cx="856567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200" dirty="0" smtClean="0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[1] </a:t>
                </a:r>
                <a:r>
                  <a:rPr lang="en-US" sz="1200" dirty="0" err="1" smtClean="0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Karypis</a:t>
                </a:r>
                <a:r>
                  <a:rPr lang="en-US" sz="1200" dirty="0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, G., Aggarwal, R., Kumar, V., and </a:t>
                </a:r>
                <a:r>
                  <a:rPr lang="en-US" sz="1200" dirty="0" err="1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Shekhar</a:t>
                </a:r>
                <a:r>
                  <a:rPr lang="en-US" sz="1200" dirty="0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, S. “Multilevel hypergraph partitioning: applications in VLSI domain”, Very Large Scale Integration (VLSI) Systems, IEEE Transactions on, 1999, 7(1), 69-79</a:t>
                </a:r>
                <a:r>
                  <a:rPr lang="en-US" sz="1200" dirty="0" smtClean="0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1200" dirty="0" smtClean="0">
                    <a:latin typeface="Arial" panose="020B0604020202020204" pitchFamily="34" charset="0"/>
                    <a:ea typeface="MS Mincho" panose="02020609040205080304" pitchFamily="49" charset="-128"/>
                    <a:cs typeface="Arial" panose="020B0604020202020204" pitchFamily="34" charset="0"/>
                  </a:rPr>
                  <a:t>[2] Physical Aware Partitioning developed at LETI</a:t>
                </a:r>
                <a:endParaRPr lang="fr-FR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3" name="Groupe 12"/>
              <p:cNvGrpSpPr/>
              <p:nvPr/>
            </p:nvGrpSpPr>
            <p:grpSpPr>
              <a:xfrm>
                <a:off x="3059832" y="1290794"/>
                <a:ext cx="5184576" cy="3024419"/>
                <a:chOff x="3059832" y="1290794"/>
                <a:chExt cx="5184576" cy="3024419"/>
              </a:xfrm>
            </p:grpSpPr>
            <p:pic>
              <p:nvPicPr>
                <p:cNvPr id="9" name="Image 8"/>
                <p:cNvPicPr/>
                <p:nvPr/>
              </p:nvPicPr>
              <p:blipFill rotWithShape="1">
                <a:blip r:embed="rId2" cstate="print">
                  <a:lum bright="-20000" contrast="40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374" t="1820" r="1583" b="2060"/>
                <a:stretch/>
              </p:blipFill>
              <p:spPr bwMode="auto">
                <a:xfrm>
                  <a:off x="3059832" y="1355572"/>
                  <a:ext cx="4700920" cy="29596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  <p:sp>
              <p:nvSpPr>
                <p:cNvPr id="11" name="ZoneTexte 10"/>
                <p:cNvSpPr txBox="1"/>
                <p:nvPr/>
              </p:nvSpPr>
              <p:spPr>
                <a:xfrm>
                  <a:off x="4958538" y="1290794"/>
                  <a:ext cx="1125629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err="1" smtClean="0">
                      <a:latin typeface="+mn-lt"/>
                    </a:rPr>
                    <a:t>hMetis</a:t>
                  </a:r>
                  <a:r>
                    <a:rPr lang="fr-FR" sz="1600" dirty="0" smtClean="0">
                      <a:latin typeface="+mn-lt"/>
                    </a:rPr>
                    <a:t> [1]</a:t>
                  </a:r>
                </a:p>
              </p:txBody>
            </p:sp>
            <p:sp>
              <p:nvSpPr>
                <p:cNvPr id="12" name="ZoneTexte 11"/>
                <p:cNvSpPr txBox="1"/>
                <p:nvPr/>
              </p:nvSpPr>
              <p:spPr>
                <a:xfrm>
                  <a:off x="6516216" y="1303630"/>
                  <a:ext cx="1728192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smtClean="0">
                      <a:latin typeface="+mn-lt"/>
                    </a:rPr>
                    <a:t>PAP (40-60) [2]</a:t>
                  </a:r>
                </a:p>
              </p:txBody>
            </p:sp>
            <p:sp>
              <p:nvSpPr>
                <p:cNvPr id="10" name="ZoneTexte 9"/>
                <p:cNvSpPr txBox="1"/>
                <p:nvPr/>
              </p:nvSpPr>
              <p:spPr>
                <a:xfrm>
                  <a:off x="4251440" y="1297256"/>
                  <a:ext cx="432048" cy="338554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sz="1600" dirty="0" smtClean="0">
                      <a:latin typeface="+mn-lt"/>
                    </a:rPr>
                    <a:t>2D</a:t>
                  </a:r>
                </a:p>
              </p:txBody>
            </p:sp>
          </p:grpSp>
        </p:grpSp>
        <p:sp>
          <p:nvSpPr>
            <p:cNvPr id="15" name="ZoneTexte 14"/>
            <p:cNvSpPr txBox="1"/>
            <p:nvPr/>
          </p:nvSpPr>
          <p:spPr>
            <a:xfrm>
              <a:off x="3347864" y="4221088"/>
              <a:ext cx="4268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latin typeface="+mn-lt"/>
                </a:rPr>
                <a:t>Reconfigurable FFT</a:t>
              </a:r>
            </a:p>
          </p:txBody>
        </p:sp>
      </p:grpSp>
      <p:sp>
        <p:nvSpPr>
          <p:cNvPr id="17" name="Rectangle à coins arrondis 16"/>
          <p:cNvSpPr/>
          <p:nvPr/>
        </p:nvSpPr>
        <p:spPr>
          <a:xfrm>
            <a:off x="2592304" y="4721922"/>
            <a:ext cx="6012143" cy="1083342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Aiming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at 50/50 Area Ratio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always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the best solution for optimal PPA!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571628" y="1355572"/>
            <a:ext cx="1584176" cy="2371257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Trade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Wirelength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 for</a:t>
            </a:r>
          </a:p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vertical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connection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7" y="968196"/>
            <a:ext cx="6624736" cy="36096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710" y="1469580"/>
            <a:ext cx="6295901" cy="279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25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animBg="1"/>
      <p:bldP spid="8" grpId="0" animBg="1"/>
      <p:bldP spid="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smtClean="0">
                <a:solidFill>
                  <a:schemeClr val="bg1"/>
                </a:solidFill>
              </a:rPr>
              <a:t>Inter-</a:t>
            </a:r>
            <a:r>
              <a:rPr lang="fr-FR" dirty="0" err="1" smtClean="0">
                <a:solidFill>
                  <a:schemeClr val="bg1"/>
                </a:solidFill>
              </a:rPr>
              <a:t>Tier</a:t>
            </a:r>
            <a:r>
              <a:rPr lang="fr-FR" dirty="0" smtClean="0">
                <a:solidFill>
                  <a:schemeClr val="bg1"/>
                </a:solidFill>
              </a:rPr>
              <a:t> Power Distribution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Olivier BILLOINT / CEA, LETI, Minatec Campus</a:t>
            </a:r>
            <a:endParaRPr lang="de-DE" dirty="0"/>
          </a:p>
        </p:txBody>
      </p:sp>
      <p:grpSp>
        <p:nvGrpSpPr>
          <p:cNvPr id="7" name="Groupe 6"/>
          <p:cNvGrpSpPr/>
          <p:nvPr/>
        </p:nvGrpSpPr>
        <p:grpSpPr>
          <a:xfrm>
            <a:off x="611560" y="4066236"/>
            <a:ext cx="3365846" cy="1450996"/>
            <a:chOff x="4716016" y="4150874"/>
            <a:chExt cx="3365846" cy="1450996"/>
          </a:xfrm>
        </p:grpSpPr>
        <p:sp>
          <p:nvSpPr>
            <p:cNvPr id="8" name="Parallélogramme 7"/>
            <p:cNvSpPr/>
            <p:nvPr/>
          </p:nvSpPr>
          <p:spPr>
            <a:xfrm>
              <a:off x="5373632" y="5010799"/>
              <a:ext cx="407071" cy="285996"/>
            </a:xfrm>
            <a:prstGeom prst="parallelogram">
              <a:avLst>
                <a:gd name="adj" fmla="val 80461"/>
              </a:avLst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Parallélogramme 8"/>
            <p:cNvSpPr/>
            <p:nvPr/>
          </p:nvSpPr>
          <p:spPr>
            <a:xfrm>
              <a:off x="4716016" y="5241830"/>
              <a:ext cx="2655134" cy="360040"/>
            </a:xfrm>
            <a:prstGeom prst="parallelogram">
              <a:avLst>
                <a:gd name="adj" fmla="val 80461"/>
              </a:avLst>
            </a:prstGeom>
            <a:solidFill>
              <a:srgbClr val="92D05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Parallélogramme 9"/>
            <p:cNvSpPr/>
            <p:nvPr/>
          </p:nvSpPr>
          <p:spPr>
            <a:xfrm>
              <a:off x="5426729" y="4150874"/>
              <a:ext cx="2655133" cy="360040"/>
            </a:xfrm>
            <a:prstGeom prst="parallelogram">
              <a:avLst>
                <a:gd name="adj" fmla="val 80461"/>
              </a:avLst>
            </a:prstGeom>
            <a:solidFill>
              <a:srgbClr val="92D05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Parallélogramme 10"/>
            <p:cNvSpPr/>
            <p:nvPr/>
          </p:nvSpPr>
          <p:spPr>
            <a:xfrm>
              <a:off x="6569882" y="4538509"/>
              <a:ext cx="407071" cy="360040"/>
            </a:xfrm>
            <a:prstGeom prst="parallelogram">
              <a:avLst>
                <a:gd name="adj" fmla="val 80461"/>
              </a:avLst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Parallélogramme 11"/>
            <p:cNvSpPr/>
            <p:nvPr/>
          </p:nvSpPr>
          <p:spPr>
            <a:xfrm>
              <a:off x="6807697" y="4627418"/>
              <a:ext cx="623095" cy="504709"/>
            </a:xfrm>
            <a:prstGeom prst="parallelogram">
              <a:avLst>
                <a:gd name="adj" fmla="val 80461"/>
              </a:avLst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Parallélogramme 12"/>
            <p:cNvSpPr/>
            <p:nvPr/>
          </p:nvSpPr>
          <p:spPr>
            <a:xfrm>
              <a:off x="6312076" y="5094163"/>
              <a:ext cx="338512" cy="197806"/>
            </a:xfrm>
            <a:prstGeom prst="parallelogram">
              <a:avLst>
                <a:gd name="adj" fmla="val 80461"/>
              </a:avLst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4" name="Groupe 13"/>
            <p:cNvGrpSpPr/>
            <p:nvPr/>
          </p:nvGrpSpPr>
          <p:grpSpPr>
            <a:xfrm>
              <a:off x="5566228" y="4669640"/>
              <a:ext cx="875497" cy="228909"/>
              <a:chOff x="7509741" y="3187995"/>
              <a:chExt cx="875497" cy="228909"/>
            </a:xfrm>
            <a:solidFill>
              <a:srgbClr val="00B050"/>
            </a:solidFill>
          </p:grpSpPr>
          <p:sp>
            <p:nvSpPr>
              <p:cNvPr id="44" name="Parallélogramme 43"/>
              <p:cNvSpPr/>
              <p:nvPr/>
            </p:nvSpPr>
            <p:spPr>
              <a:xfrm>
                <a:off x="7536008" y="3371065"/>
                <a:ext cx="679974" cy="45719"/>
              </a:xfrm>
              <a:prstGeom prst="parallelogram">
                <a:avLst>
                  <a:gd name="adj" fmla="val 80461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" name="Parallélogramme 44"/>
              <p:cNvSpPr/>
              <p:nvPr/>
            </p:nvSpPr>
            <p:spPr>
              <a:xfrm>
                <a:off x="8046726" y="3187995"/>
                <a:ext cx="338512" cy="228909"/>
              </a:xfrm>
              <a:prstGeom prst="parallelogram">
                <a:avLst>
                  <a:gd name="adj" fmla="val 80461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6" name="Parallélogramme 45"/>
              <p:cNvSpPr/>
              <p:nvPr/>
            </p:nvSpPr>
            <p:spPr>
              <a:xfrm>
                <a:off x="7509741" y="3187995"/>
                <a:ext cx="338512" cy="228909"/>
              </a:xfrm>
              <a:prstGeom prst="parallelogram">
                <a:avLst>
                  <a:gd name="adj" fmla="val 80461"/>
                </a:avLst>
              </a:prstGeom>
              <a:grpFill/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15" name="Parallélogramme 14"/>
            <p:cNvSpPr/>
            <p:nvPr/>
          </p:nvSpPr>
          <p:spPr>
            <a:xfrm>
              <a:off x="6065694" y="5043818"/>
              <a:ext cx="623095" cy="112778"/>
            </a:xfrm>
            <a:prstGeom prst="parallelogram">
              <a:avLst>
                <a:gd name="adj" fmla="val 80461"/>
              </a:avLst>
            </a:prstGeom>
            <a:solidFill>
              <a:srgbClr val="00B050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6" name="Groupe 15"/>
            <p:cNvGrpSpPr/>
            <p:nvPr/>
          </p:nvGrpSpPr>
          <p:grpSpPr>
            <a:xfrm>
              <a:off x="5384679" y="5295740"/>
              <a:ext cx="118919" cy="52446"/>
              <a:chOff x="6988721" y="3100531"/>
              <a:chExt cx="118919" cy="52446"/>
            </a:xfrm>
          </p:grpSpPr>
          <p:sp>
            <p:nvSpPr>
              <p:cNvPr id="41" name="Parallélogramme 40"/>
              <p:cNvSpPr/>
              <p:nvPr/>
            </p:nvSpPr>
            <p:spPr>
              <a:xfrm>
                <a:off x="6988721" y="3100531"/>
                <a:ext cx="118919" cy="52446"/>
              </a:xfrm>
              <a:prstGeom prst="parallelogram">
                <a:avLst>
                  <a:gd name="adj" fmla="val 8046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2" name="Connecteur droit 41"/>
              <p:cNvCxnSpPr/>
              <p:nvPr/>
            </p:nvCxnSpPr>
            <p:spPr>
              <a:xfrm flipH="1">
                <a:off x="7004622" y="3111537"/>
                <a:ext cx="84821" cy="31245"/>
              </a:xfrm>
              <a:prstGeom prst="line">
                <a:avLst/>
              </a:prstGeom>
              <a:ln>
                <a:noFill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/>
              <p:cNvCxnSpPr/>
              <p:nvPr/>
            </p:nvCxnSpPr>
            <p:spPr>
              <a:xfrm flipH="1" flipV="1">
                <a:off x="7021316" y="3101759"/>
                <a:ext cx="48479" cy="48553"/>
              </a:xfrm>
              <a:prstGeom prst="line">
                <a:avLst/>
              </a:prstGeom>
              <a:ln>
                <a:noFill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e 16"/>
            <p:cNvGrpSpPr/>
            <p:nvPr/>
          </p:nvGrpSpPr>
          <p:grpSpPr>
            <a:xfrm>
              <a:off x="6497245" y="5071944"/>
              <a:ext cx="118919" cy="52446"/>
              <a:chOff x="6988721" y="3100531"/>
              <a:chExt cx="118919" cy="52446"/>
            </a:xfrm>
          </p:grpSpPr>
          <p:sp>
            <p:nvSpPr>
              <p:cNvPr id="38" name="Parallélogramme 37"/>
              <p:cNvSpPr/>
              <p:nvPr/>
            </p:nvSpPr>
            <p:spPr>
              <a:xfrm>
                <a:off x="6988721" y="3100531"/>
                <a:ext cx="118919" cy="52446"/>
              </a:xfrm>
              <a:prstGeom prst="parallelogram">
                <a:avLst>
                  <a:gd name="adj" fmla="val 8046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9" name="Connecteur droit 38"/>
              <p:cNvCxnSpPr/>
              <p:nvPr/>
            </p:nvCxnSpPr>
            <p:spPr>
              <a:xfrm flipH="1">
                <a:off x="7004622" y="3111537"/>
                <a:ext cx="84821" cy="31245"/>
              </a:xfrm>
              <a:prstGeom prst="line">
                <a:avLst/>
              </a:prstGeom>
              <a:ln>
                <a:noFill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39"/>
              <p:cNvCxnSpPr/>
              <p:nvPr/>
            </p:nvCxnSpPr>
            <p:spPr>
              <a:xfrm flipH="1" flipV="1">
                <a:off x="7021316" y="3101759"/>
                <a:ext cx="48479" cy="48553"/>
              </a:xfrm>
              <a:prstGeom prst="line">
                <a:avLst/>
              </a:prstGeom>
              <a:ln>
                <a:noFill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e 17"/>
            <p:cNvGrpSpPr/>
            <p:nvPr/>
          </p:nvGrpSpPr>
          <p:grpSpPr>
            <a:xfrm>
              <a:off x="6270712" y="4679926"/>
              <a:ext cx="118919" cy="52446"/>
              <a:chOff x="6988721" y="3100531"/>
              <a:chExt cx="118919" cy="52446"/>
            </a:xfrm>
          </p:grpSpPr>
          <p:sp>
            <p:nvSpPr>
              <p:cNvPr id="35" name="Parallélogramme 34"/>
              <p:cNvSpPr/>
              <p:nvPr/>
            </p:nvSpPr>
            <p:spPr>
              <a:xfrm>
                <a:off x="6988721" y="3100531"/>
                <a:ext cx="118919" cy="52446"/>
              </a:xfrm>
              <a:prstGeom prst="parallelogram">
                <a:avLst>
                  <a:gd name="adj" fmla="val 8046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6" name="Connecteur droit 35"/>
              <p:cNvCxnSpPr/>
              <p:nvPr/>
            </p:nvCxnSpPr>
            <p:spPr>
              <a:xfrm flipH="1">
                <a:off x="7004622" y="3111537"/>
                <a:ext cx="84821" cy="31245"/>
              </a:xfrm>
              <a:prstGeom prst="line">
                <a:avLst/>
              </a:prstGeom>
              <a:ln>
                <a:noFill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 flipH="1" flipV="1">
                <a:off x="7021316" y="3101759"/>
                <a:ext cx="48479" cy="48553"/>
              </a:xfrm>
              <a:prstGeom prst="line">
                <a:avLst/>
              </a:prstGeom>
              <a:ln>
                <a:noFill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e 18"/>
            <p:cNvGrpSpPr/>
            <p:nvPr/>
          </p:nvGrpSpPr>
          <p:grpSpPr>
            <a:xfrm>
              <a:off x="5735484" y="4679926"/>
              <a:ext cx="118919" cy="52446"/>
              <a:chOff x="6988721" y="3100531"/>
              <a:chExt cx="118919" cy="52446"/>
            </a:xfrm>
          </p:grpSpPr>
          <p:sp>
            <p:nvSpPr>
              <p:cNvPr id="32" name="Parallélogramme 31"/>
              <p:cNvSpPr/>
              <p:nvPr/>
            </p:nvSpPr>
            <p:spPr>
              <a:xfrm>
                <a:off x="6988721" y="3100531"/>
                <a:ext cx="118919" cy="52446"/>
              </a:xfrm>
              <a:prstGeom prst="parallelogram">
                <a:avLst>
                  <a:gd name="adj" fmla="val 8046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3" name="Connecteur droit 32"/>
              <p:cNvCxnSpPr/>
              <p:nvPr/>
            </p:nvCxnSpPr>
            <p:spPr>
              <a:xfrm flipH="1">
                <a:off x="7004622" y="3111537"/>
                <a:ext cx="84821" cy="31245"/>
              </a:xfrm>
              <a:prstGeom prst="line">
                <a:avLst/>
              </a:prstGeom>
              <a:ln>
                <a:noFill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/>
              <p:cNvCxnSpPr/>
              <p:nvPr/>
            </p:nvCxnSpPr>
            <p:spPr>
              <a:xfrm flipH="1" flipV="1">
                <a:off x="7021316" y="3101759"/>
                <a:ext cx="48479" cy="48553"/>
              </a:xfrm>
              <a:prstGeom prst="line">
                <a:avLst/>
              </a:prstGeom>
              <a:ln>
                <a:noFill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e 19"/>
            <p:cNvGrpSpPr/>
            <p:nvPr/>
          </p:nvGrpSpPr>
          <p:grpSpPr>
            <a:xfrm>
              <a:off x="7211658" y="4658358"/>
              <a:ext cx="118919" cy="52446"/>
              <a:chOff x="6988721" y="3100531"/>
              <a:chExt cx="118919" cy="52446"/>
            </a:xfrm>
          </p:grpSpPr>
          <p:sp>
            <p:nvSpPr>
              <p:cNvPr id="29" name="Parallélogramme 28"/>
              <p:cNvSpPr/>
              <p:nvPr/>
            </p:nvSpPr>
            <p:spPr>
              <a:xfrm>
                <a:off x="6988721" y="3100531"/>
                <a:ext cx="118919" cy="52446"/>
              </a:xfrm>
              <a:prstGeom prst="parallelogram">
                <a:avLst>
                  <a:gd name="adj" fmla="val 8046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30" name="Connecteur droit 29"/>
              <p:cNvCxnSpPr/>
              <p:nvPr/>
            </p:nvCxnSpPr>
            <p:spPr>
              <a:xfrm flipH="1">
                <a:off x="7004622" y="3111537"/>
                <a:ext cx="84821" cy="31245"/>
              </a:xfrm>
              <a:prstGeom prst="line">
                <a:avLst/>
              </a:prstGeom>
              <a:ln>
                <a:noFill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/>
              <p:cNvCxnSpPr/>
              <p:nvPr/>
            </p:nvCxnSpPr>
            <p:spPr>
              <a:xfrm flipH="1" flipV="1">
                <a:off x="7021316" y="3101759"/>
                <a:ext cx="48479" cy="48553"/>
              </a:xfrm>
              <a:prstGeom prst="line">
                <a:avLst/>
              </a:prstGeom>
              <a:ln>
                <a:noFill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e 20"/>
            <p:cNvGrpSpPr/>
            <p:nvPr/>
          </p:nvGrpSpPr>
          <p:grpSpPr>
            <a:xfrm>
              <a:off x="6398806" y="5194874"/>
              <a:ext cx="118919" cy="52446"/>
              <a:chOff x="6988721" y="3100531"/>
              <a:chExt cx="118919" cy="52446"/>
            </a:xfrm>
          </p:grpSpPr>
          <p:sp>
            <p:nvSpPr>
              <p:cNvPr id="26" name="Parallélogramme 25"/>
              <p:cNvSpPr/>
              <p:nvPr/>
            </p:nvSpPr>
            <p:spPr>
              <a:xfrm>
                <a:off x="6988721" y="3100531"/>
                <a:ext cx="118919" cy="52446"/>
              </a:xfrm>
              <a:prstGeom prst="parallelogram">
                <a:avLst>
                  <a:gd name="adj" fmla="val 8046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7" name="Connecteur droit 26"/>
              <p:cNvCxnSpPr/>
              <p:nvPr/>
            </p:nvCxnSpPr>
            <p:spPr>
              <a:xfrm flipH="1">
                <a:off x="7004622" y="3111537"/>
                <a:ext cx="84821" cy="31245"/>
              </a:xfrm>
              <a:prstGeom prst="line">
                <a:avLst/>
              </a:prstGeom>
              <a:ln>
                <a:noFill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>
              <a:xfrm flipH="1" flipV="1">
                <a:off x="7021316" y="3101759"/>
                <a:ext cx="48479" cy="48553"/>
              </a:xfrm>
              <a:prstGeom prst="line">
                <a:avLst/>
              </a:prstGeom>
              <a:ln>
                <a:noFill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e 21"/>
            <p:cNvGrpSpPr/>
            <p:nvPr/>
          </p:nvGrpSpPr>
          <p:grpSpPr>
            <a:xfrm>
              <a:off x="6917493" y="4402270"/>
              <a:ext cx="118919" cy="52446"/>
              <a:chOff x="6988721" y="3100531"/>
              <a:chExt cx="118919" cy="52446"/>
            </a:xfrm>
          </p:grpSpPr>
          <p:sp>
            <p:nvSpPr>
              <p:cNvPr id="23" name="Parallélogramme 22"/>
              <p:cNvSpPr/>
              <p:nvPr/>
            </p:nvSpPr>
            <p:spPr>
              <a:xfrm>
                <a:off x="6988721" y="3100531"/>
                <a:ext cx="118919" cy="52446"/>
              </a:xfrm>
              <a:prstGeom prst="parallelogram">
                <a:avLst>
                  <a:gd name="adj" fmla="val 8046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4" name="Connecteur droit 23"/>
              <p:cNvCxnSpPr/>
              <p:nvPr/>
            </p:nvCxnSpPr>
            <p:spPr>
              <a:xfrm flipH="1">
                <a:off x="7004622" y="3111537"/>
                <a:ext cx="84821" cy="31245"/>
              </a:xfrm>
              <a:prstGeom prst="line">
                <a:avLst/>
              </a:prstGeom>
              <a:ln>
                <a:noFill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>
              <a:xfrm flipH="1" flipV="1">
                <a:off x="7021316" y="3101759"/>
                <a:ext cx="48479" cy="48553"/>
              </a:xfrm>
              <a:prstGeom prst="line">
                <a:avLst/>
              </a:prstGeom>
              <a:ln>
                <a:noFill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Groupe 47"/>
          <p:cNvGrpSpPr/>
          <p:nvPr/>
        </p:nvGrpSpPr>
        <p:grpSpPr>
          <a:xfrm>
            <a:off x="1042257" y="4938579"/>
            <a:ext cx="1801551" cy="470925"/>
            <a:chOff x="1042257" y="4938579"/>
            <a:chExt cx="1801551" cy="470925"/>
          </a:xfrm>
        </p:grpSpPr>
        <p:sp>
          <p:nvSpPr>
            <p:cNvPr id="49" name="Cube 48"/>
            <p:cNvSpPr/>
            <p:nvPr/>
          </p:nvSpPr>
          <p:spPr>
            <a:xfrm>
              <a:off x="1833517" y="4938579"/>
              <a:ext cx="216024" cy="468052"/>
            </a:xfrm>
            <a:prstGeom prst="cube">
              <a:avLst/>
            </a:prstGeom>
            <a:solidFill>
              <a:srgbClr val="92D05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0" name="Cube 49"/>
            <p:cNvSpPr/>
            <p:nvPr/>
          </p:nvSpPr>
          <p:spPr>
            <a:xfrm>
              <a:off x="1437813" y="4938579"/>
              <a:ext cx="216024" cy="468052"/>
            </a:xfrm>
            <a:prstGeom prst="cube">
              <a:avLst/>
            </a:prstGeom>
            <a:solidFill>
              <a:srgbClr val="92D05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Cube 50"/>
            <p:cNvSpPr/>
            <p:nvPr/>
          </p:nvSpPr>
          <p:spPr>
            <a:xfrm>
              <a:off x="2627784" y="4939673"/>
              <a:ext cx="216024" cy="468052"/>
            </a:xfrm>
            <a:prstGeom prst="cube">
              <a:avLst/>
            </a:prstGeom>
            <a:solidFill>
              <a:srgbClr val="92D05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Cube 51"/>
            <p:cNvSpPr/>
            <p:nvPr/>
          </p:nvSpPr>
          <p:spPr>
            <a:xfrm>
              <a:off x="2232080" y="4939673"/>
              <a:ext cx="216024" cy="468052"/>
            </a:xfrm>
            <a:prstGeom prst="cube">
              <a:avLst/>
            </a:prstGeom>
            <a:solidFill>
              <a:srgbClr val="92D05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Cube 52"/>
            <p:cNvSpPr/>
            <p:nvPr/>
          </p:nvSpPr>
          <p:spPr>
            <a:xfrm>
              <a:off x="1042257" y="4941452"/>
              <a:ext cx="216024" cy="468052"/>
            </a:xfrm>
            <a:prstGeom prst="cube">
              <a:avLst/>
            </a:prstGeom>
            <a:solidFill>
              <a:srgbClr val="92D05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4" name="Parallélogramme 53"/>
          <p:cNvSpPr/>
          <p:nvPr/>
        </p:nvSpPr>
        <p:spPr>
          <a:xfrm>
            <a:off x="827381" y="4880980"/>
            <a:ext cx="2235753" cy="145893"/>
          </a:xfrm>
          <a:prstGeom prst="parallelogram">
            <a:avLst>
              <a:gd name="adj" fmla="val 80461"/>
            </a:avLst>
          </a:prstGeom>
          <a:solidFill>
            <a:srgbClr val="FFC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5" name="Groupe 54"/>
          <p:cNvGrpSpPr/>
          <p:nvPr/>
        </p:nvGrpSpPr>
        <p:grpSpPr>
          <a:xfrm>
            <a:off x="1044571" y="4464554"/>
            <a:ext cx="1801551" cy="470925"/>
            <a:chOff x="1044571" y="4464554"/>
            <a:chExt cx="1801551" cy="470925"/>
          </a:xfrm>
        </p:grpSpPr>
        <p:sp>
          <p:nvSpPr>
            <p:cNvPr id="56" name="Cube 55"/>
            <p:cNvSpPr/>
            <p:nvPr/>
          </p:nvSpPr>
          <p:spPr>
            <a:xfrm>
              <a:off x="1835831" y="4464554"/>
              <a:ext cx="216024" cy="468052"/>
            </a:xfrm>
            <a:prstGeom prst="cube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Cube 56"/>
            <p:cNvSpPr/>
            <p:nvPr/>
          </p:nvSpPr>
          <p:spPr>
            <a:xfrm>
              <a:off x="1440127" y="4464554"/>
              <a:ext cx="216024" cy="468052"/>
            </a:xfrm>
            <a:prstGeom prst="cube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Cube 57"/>
            <p:cNvSpPr/>
            <p:nvPr/>
          </p:nvSpPr>
          <p:spPr>
            <a:xfrm>
              <a:off x="2630098" y="4465648"/>
              <a:ext cx="216024" cy="468052"/>
            </a:xfrm>
            <a:prstGeom prst="cube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Cube 58"/>
            <p:cNvSpPr/>
            <p:nvPr/>
          </p:nvSpPr>
          <p:spPr>
            <a:xfrm>
              <a:off x="2234394" y="4465648"/>
              <a:ext cx="216024" cy="468052"/>
            </a:xfrm>
            <a:prstGeom prst="cube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Cube 59"/>
            <p:cNvSpPr/>
            <p:nvPr/>
          </p:nvSpPr>
          <p:spPr>
            <a:xfrm>
              <a:off x="1044571" y="4467427"/>
              <a:ext cx="216024" cy="468052"/>
            </a:xfrm>
            <a:prstGeom prst="cube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1" name="Parallélogramme 60"/>
          <p:cNvSpPr/>
          <p:nvPr/>
        </p:nvSpPr>
        <p:spPr>
          <a:xfrm>
            <a:off x="829695" y="4406955"/>
            <a:ext cx="2235753" cy="145893"/>
          </a:xfrm>
          <a:prstGeom prst="parallelogram">
            <a:avLst>
              <a:gd name="adj" fmla="val 80461"/>
            </a:avLst>
          </a:prstGeom>
          <a:solidFill>
            <a:srgbClr val="FF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2" name="Groupe 61"/>
          <p:cNvGrpSpPr/>
          <p:nvPr/>
        </p:nvGrpSpPr>
        <p:grpSpPr>
          <a:xfrm>
            <a:off x="1047170" y="3609722"/>
            <a:ext cx="1801551" cy="855614"/>
            <a:chOff x="1047170" y="3609722"/>
            <a:chExt cx="1801551" cy="855614"/>
          </a:xfrm>
        </p:grpSpPr>
        <p:sp>
          <p:nvSpPr>
            <p:cNvPr id="63" name="Cube 62"/>
            <p:cNvSpPr/>
            <p:nvPr/>
          </p:nvSpPr>
          <p:spPr>
            <a:xfrm>
              <a:off x="1838430" y="3609723"/>
              <a:ext cx="216024" cy="855612"/>
            </a:xfrm>
            <a:prstGeom prst="cub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Cube 63"/>
            <p:cNvSpPr/>
            <p:nvPr/>
          </p:nvSpPr>
          <p:spPr>
            <a:xfrm>
              <a:off x="1442726" y="3609722"/>
              <a:ext cx="213165" cy="855613"/>
            </a:xfrm>
            <a:prstGeom prst="cub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Cube 64"/>
            <p:cNvSpPr/>
            <p:nvPr/>
          </p:nvSpPr>
          <p:spPr>
            <a:xfrm>
              <a:off x="2632697" y="3610817"/>
              <a:ext cx="216024" cy="854518"/>
            </a:xfrm>
            <a:prstGeom prst="cub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Cube 65"/>
            <p:cNvSpPr/>
            <p:nvPr/>
          </p:nvSpPr>
          <p:spPr>
            <a:xfrm>
              <a:off x="2236993" y="3610817"/>
              <a:ext cx="216024" cy="854518"/>
            </a:xfrm>
            <a:prstGeom prst="cub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Cube 66"/>
            <p:cNvSpPr/>
            <p:nvPr/>
          </p:nvSpPr>
          <p:spPr>
            <a:xfrm>
              <a:off x="1047170" y="3612595"/>
              <a:ext cx="216024" cy="852741"/>
            </a:xfrm>
            <a:prstGeom prst="cub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8" name="Parallélogramme 67"/>
          <p:cNvSpPr/>
          <p:nvPr/>
        </p:nvSpPr>
        <p:spPr>
          <a:xfrm>
            <a:off x="821249" y="3558331"/>
            <a:ext cx="2235753" cy="145893"/>
          </a:xfrm>
          <a:prstGeom prst="parallelogram">
            <a:avLst>
              <a:gd name="adj" fmla="val 80461"/>
            </a:avLst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9" name="Groupe 68"/>
          <p:cNvGrpSpPr/>
          <p:nvPr/>
        </p:nvGrpSpPr>
        <p:grpSpPr>
          <a:xfrm>
            <a:off x="1053152" y="3155255"/>
            <a:ext cx="1801551" cy="470925"/>
            <a:chOff x="1053152" y="3155255"/>
            <a:chExt cx="1801551" cy="470925"/>
          </a:xfrm>
          <a:solidFill>
            <a:srgbClr val="0070C0"/>
          </a:solidFill>
        </p:grpSpPr>
        <p:sp>
          <p:nvSpPr>
            <p:cNvPr id="70" name="Cube 69"/>
            <p:cNvSpPr/>
            <p:nvPr/>
          </p:nvSpPr>
          <p:spPr>
            <a:xfrm>
              <a:off x="1844412" y="3155255"/>
              <a:ext cx="216024" cy="468052"/>
            </a:xfrm>
            <a:prstGeom prst="cube">
              <a:avLst/>
            </a:prstGeom>
            <a:grpFill/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Cube 70"/>
            <p:cNvSpPr/>
            <p:nvPr/>
          </p:nvSpPr>
          <p:spPr>
            <a:xfrm>
              <a:off x="1448708" y="3155255"/>
              <a:ext cx="216024" cy="468052"/>
            </a:xfrm>
            <a:prstGeom prst="cube">
              <a:avLst/>
            </a:prstGeom>
            <a:grpFill/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2" name="Cube 71"/>
            <p:cNvSpPr/>
            <p:nvPr/>
          </p:nvSpPr>
          <p:spPr>
            <a:xfrm>
              <a:off x="2638679" y="3156349"/>
              <a:ext cx="216024" cy="468052"/>
            </a:xfrm>
            <a:prstGeom prst="cube">
              <a:avLst/>
            </a:prstGeom>
            <a:grpFill/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3" name="Cube 72"/>
            <p:cNvSpPr/>
            <p:nvPr/>
          </p:nvSpPr>
          <p:spPr>
            <a:xfrm>
              <a:off x="2242975" y="3156349"/>
              <a:ext cx="216024" cy="468052"/>
            </a:xfrm>
            <a:prstGeom prst="cube">
              <a:avLst/>
            </a:prstGeom>
            <a:grpFill/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4" name="Cube 73"/>
            <p:cNvSpPr/>
            <p:nvPr/>
          </p:nvSpPr>
          <p:spPr>
            <a:xfrm>
              <a:off x="1053152" y="3158128"/>
              <a:ext cx="216024" cy="468052"/>
            </a:xfrm>
            <a:prstGeom prst="cube">
              <a:avLst/>
            </a:prstGeom>
            <a:grpFill/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75" name="Groupe 74"/>
          <p:cNvGrpSpPr/>
          <p:nvPr/>
        </p:nvGrpSpPr>
        <p:grpSpPr>
          <a:xfrm>
            <a:off x="622577" y="1806151"/>
            <a:ext cx="3484917" cy="1434914"/>
            <a:chOff x="4748474" y="1400350"/>
            <a:chExt cx="3484917" cy="1434914"/>
          </a:xfrm>
        </p:grpSpPr>
        <p:sp>
          <p:nvSpPr>
            <p:cNvPr id="76" name="Parallélogramme 75"/>
            <p:cNvSpPr/>
            <p:nvPr/>
          </p:nvSpPr>
          <p:spPr>
            <a:xfrm>
              <a:off x="5578258" y="1400350"/>
              <a:ext cx="2655133" cy="360040"/>
            </a:xfrm>
            <a:prstGeom prst="parallelogram">
              <a:avLst>
                <a:gd name="adj" fmla="val 80461"/>
              </a:avLst>
            </a:prstGeom>
            <a:solidFill>
              <a:srgbClr val="9BF3F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7" name="Parallélogramme 76"/>
            <p:cNvSpPr/>
            <p:nvPr/>
          </p:nvSpPr>
          <p:spPr>
            <a:xfrm>
              <a:off x="6655438" y="1779510"/>
              <a:ext cx="407071" cy="360040"/>
            </a:xfrm>
            <a:prstGeom prst="parallelogram">
              <a:avLst>
                <a:gd name="adj" fmla="val 80461"/>
              </a:avLst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8" name="Parallélogramme 77"/>
            <p:cNvSpPr/>
            <p:nvPr/>
          </p:nvSpPr>
          <p:spPr>
            <a:xfrm>
              <a:off x="6893253" y="1868419"/>
              <a:ext cx="623095" cy="504709"/>
            </a:xfrm>
            <a:prstGeom prst="parallelogram">
              <a:avLst>
                <a:gd name="adj" fmla="val 80461"/>
              </a:avLst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9" name="Parallélogramme 78"/>
            <p:cNvSpPr/>
            <p:nvPr/>
          </p:nvSpPr>
          <p:spPr>
            <a:xfrm>
              <a:off x="5459188" y="2251800"/>
              <a:ext cx="407071" cy="285996"/>
            </a:xfrm>
            <a:prstGeom prst="parallelogram">
              <a:avLst>
                <a:gd name="adj" fmla="val 80461"/>
              </a:avLst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0" name="Parallélogramme 79"/>
            <p:cNvSpPr/>
            <p:nvPr/>
          </p:nvSpPr>
          <p:spPr>
            <a:xfrm>
              <a:off x="6388106" y="2335164"/>
              <a:ext cx="338512" cy="197806"/>
            </a:xfrm>
            <a:prstGeom prst="parallelogram">
              <a:avLst>
                <a:gd name="adj" fmla="val 80461"/>
              </a:avLst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1" name="Parallélogramme 80"/>
            <p:cNvSpPr/>
            <p:nvPr/>
          </p:nvSpPr>
          <p:spPr>
            <a:xfrm>
              <a:off x="5613936" y="2104728"/>
              <a:ext cx="737835" cy="45719"/>
            </a:xfrm>
            <a:prstGeom prst="parallelogram">
              <a:avLst>
                <a:gd name="adj" fmla="val 80461"/>
              </a:avLst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Parallélogramme 81"/>
            <p:cNvSpPr/>
            <p:nvPr/>
          </p:nvSpPr>
          <p:spPr>
            <a:xfrm>
              <a:off x="6188769" y="1910641"/>
              <a:ext cx="338512" cy="228909"/>
            </a:xfrm>
            <a:prstGeom prst="parallelogram">
              <a:avLst>
                <a:gd name="adj" fmla="val 80461"/>
              </a:avLst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3" name="Parallélogramme 82"/>
            <p:cNvSpPr/>
            <p:nvPr/>
          </p:nvSpPr>
          <p:spPr>
            <a:xfrm>
              <a:off x="5631241" y="1910641"/>
              <a:ext cx="338512" cy="228909"/>
            </a:xfrm>
            <a:prstGeom prst="parallelogram">
              <a:avLst>
                <a:gd name="adj" fmla="val 80461"/>
              </a:avLst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4" name="Parallélogramme 83"/>
            <p:cNvSpPr/>
            <p:nvPr/>
          </p:nvSpPr>
          <p:spPr>
            <a:xfrm>
              <a:off x="6151250" y="2284819"/>
              <a:ext cx="623095" cy="112778"/>
            </a:xfrm>
            <a:prstGeom prst="parallelogram">
              <a:avLst>
                <a:gd name="adj" fmla="val 80461"/>
              </a:avLst>
            </a:prstGeom>
            <a:solidFill>
              <a:srgbClr val="0070C0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5" name="Parallélogramme 84"/>
            <p:cNvSpPr/>
            <p:nvPr/>
          </p:nvSpPr>
          <p:spPr>
            <a:xfrm>
              <a:off x="4748474" y="2475224"/>
              <a:ext cx="2655133" cy="360040"/>
            </a:xfrm>
            <a:prstGeom prst="parallelogram">
              <a:avLst>
                <a:gd name="adj" fmla="val 80461"/>
              </a:avLst>
            </a:prstGeom>
            <a:solidFill>
              <a:srgbClr val="9BF3F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86" name="Groupe 85"/>
            <p:cNvGrpSpPr/>
            <p:nvPr/>
          </p:nvGrpSpPr>
          <p:grpSpPr>
            <a:xfrm>
              <a:off x="5482761" y="2524215"/>
              <a:ext cx="118919" cy="52446"/>
              <a:chOff x="6988721" y="3100531"/>
              <a:chExt cx="118919" cy="52446"/>
            </a:xfrm>
          </p:grpSpPr>
          <p:sp>
            <p:nvSpPr>
              <p:cNvPr id="111" name="Parallélogramme 110"/>
              <p:cNvSpPr/>
              <p:nvPr/>
            </p:nvSpPr>
            <p:spPr>
              <a:xfrm>
                <a:off x="6988721" y="3100531"/>
                <a:ext cx="118919" cy="52446"/>
              </a:xfrm>
              <a:prstGeom prst="parallelogram">
                <a:avLst>
                  <a:gd name="adj" fmla="val 8046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12" name="Connecteur droit 111"/>
              <p:cNvCxnSpPr/>
              <p:nvPr/>
            </p:nvCxnSpPr>
            <p:spPr>
              <a:xfrm flipH="1">
                <a:off x="7004622" y="3111537"/>
                <a:ext cx="84821" cy="31245"/>
              </a:xfrm>
              <a:prstGeom prst="line">
                <a:avLst/>
              </a:prstGeom>
              <a:ln>
                <a:noFill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3" name="Connecteur droit 112"/>
              <p:cNvCxnSpPr/>
              <p:nvPr/>
            </p:nvCxnSpPr>
            <p:spPr>
              <a:xfrm flipH="1" flipV="1">
                <a:off x="7021316" y="3101759"/>
                <a:ext cx="48479" cy="48553"/>
              </a:xfrm>
              <a:prstGeom prst="line">
                <a:avLst/>
              </a:prstGeom>
              <a:ln>
                <a:noFill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7" name="Groupe 86"/>
            <p:cNvGrpSpPr/>
            <p:nvPr/>
          </p:nvGrpSpPr>
          <p:grpSpPr>
            <a:xfrm>
              <a:off x="6593392" y="2301928"/>
              <a:ext cx="118919" cy="52446"/>
              <a:chOff x="6988721" y="3100531"/>
              <a:chExt cx="118919" cy="52446"/>
            </a:xfrm>
          </p:grpSpPr>
          <p:sp>
            <p:nvSpPr>
              <p:cNvPr id="108" name="Parallélogramme 107"/>
              <p:cNvSpPr/>
              <p:nvPr/>
            </p:nvSpPr>
            <p:spPr>
              <a:xfrm>
                <a:off x="6988721" y="3100531"/>
                <a:ext cx="118919" cy="52446"/>
              </a:xfrm>
              <a:prstGeom prst="parallelogram">
                <a:avLst>
                  <a:gd name="adj" fmla="val 8046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09" name="Connecteur droit 108"/>
              <p:cNvCxnSpPr/>
              <p:nvPr/>
            </p:nvCxnSpPr>
            <p:spPr>
              <a:xfrm flipH="1">
                <a:off x="7004622" y="3111537"/>
                <a:ext cx="84821" cy="31245"/>
              </a:xfrm>
              <a:prstGeom prst="line">
                <a:avLst/>
              </a:prstGeom>
              <a:ln>
                <a:noFill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0" name="Connecteur droit 109"/>
              <p:cNvCxnSpPr/>
              <p:nvPr/>
            </p:nvCxnSpPr>
            <p:spPr>
              <a:xfrm flipH="1" flipV="1">
                <a:off x="7021316" y="3101759"/>
                <a:ext cx="48479" cy="48553"/>
              </a:xfrm>
              <a:prstGeom prst="line">
                <a:avLst/>
              </a:prstGeom>
              <a:ln>
                <a:noFill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Groupe 87"/>
            <p:cNvGrpSpPr/>
            <p:nvPr/>
          </p:nvGrpSpPr>
          <p:grpSpPr>
            <a:xfrm>
              <a:off x="6356268" y="1925690"/>
              <a:ext cx="118919" cy="52446"/>
              <a:chOff x="6988721" y="3100531"/>
              <a:chExt cx="118919" cy="52446"/>
            </a:xfrm>
          </p:grpSpPr>
          <p:sp>
            <p:nvSpPr>
              <p:cNvPr id="105" name="Parallélogramme 104"/>
              <p:cNvSpPr/>
              <p:nvPr/>
            </p:nvSpPr>
            <p:spPr>
              <a:xfrm>
                <a:off x="6988721" y="3100531"/>
                <a:ext cx="118919" cy="52446"/>
              </a:xfrm>
              <a:prstGeom prst="parallelogram">
                <a:avLst>
                  <a:gd name="adj" fmla="val 8046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06" name="Connecteur droit 105"/>
              <p:cNvCxnSpPr/>
              <p:nvPr/>
            </p:nvCxnSpPr>
            <p:spPr>
              <a:xfrm flipH="1">
                <a:off x="7004622" y="3111537"/>
                <a:ext cx="84821" cy="31245"/>
              </a:xfrm>
              <a:prstGeom prst="line">
                <a:avLst/>
              </a:prstGeom>
              <a:ln>
                <a:noFill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Connecteur droit 106"/>
              <p:cNvCxnSpPr/>
              <p:nvPr/>
            </p:nvCxnSpPr>
            <p:spPr>
              <a:xfrm flipH="1" flipV="1">
                <a:off x="7021316" y="3101759"/>
                <a:ext cx="48479" cy="48553"/>
              </a:xfrm>
              <a:prstGeom prst="line">
                <a:avLst/>
              </a:prstGeom>
              <a:ln>
                <a:noFill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e 88"/>
            <p:cNvGrpSpPr/>
            <p:nvPr/>
          </p:nvGrpSpPr>
          <p:grpSpPr>
            <a:xfrm>
              <a:off x="5794243" y="1925690"/>
              <a:ext cx="118919" cy="52446"/>
              <a:chOff x="6988721" y="3100531"/>
              <a:chExt cx="118919" cy="52446"/>
            </a:xfrm>
          </p:grpSpPr>
          <p:sp>
            <p:nvSpPr>
              <p:cNvPr id="102" name="Parallélogramme 101"/>
              <p:cNvSpPr/>
              <p:nvPr/>
            </p:nvSpPr>
            <p:spPr>
              <a:xfrm>
                <a:off x="6988721" y="3100531"/>
                <a:ext cx="118919" cy="52446"/>
              </a:xfrm>
              <a:prstGeom prst="parallelogram">
                <a:avLst>
                  <a:gd name="adj" fmla="val 8046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03" name="Connecteur droit 102"/>
              <p:cNvCxnSpPr/>
              <p:nvPr/>
            </p:nvCxnSpPr>
            <p:spPr>
              <a:xfrm flipH="1">
                <a:off x="7004622" y="3111537"/>
                <a:ext cx="84821" cy="31245"/>
              </a:xfrm>
              <a:prstGeom prst="line">
                <a:avLst/>
              </a:prstGeom>
              <a:ln>
                <a:noFill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Connecteur droit 103"/>
              <p:cNvCxnSpPr/>
              <p:nvPr/>
            </p:nvCxnSpPr>
            <p:spPr>
              <a:xfrm flipH="1" flipV="1">
                <a:off x="7021316" y="3101759"/>
                <a:ext cx="48479" cy="48553"/>
              </a:xfrm>
              <a:prstGeom prst="line">
                <a:avLst/>
              </a:prstGeom>
              <a:ln>
                <a:noFill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e 89"/>
            <p:cNvGrpSpPr/>
            <p:nvPr/>
          </p:nvGrpSpPr>
          <p:grpSpPr>
            <a:xfrm>
              <a:off x="7306740" y="1886833"/>
              <a:ext cx="118919" cy="52446"/>
              <a:chOff x="6988721" y="3100531"/>
              <a:chExt cx="118919" cy="52446"/>
            </a:xfrm>
          </p:grpSpPr>
          <p:sp>
            <p:nvSpPr>
              <p:cNvPr id="99" name="Parallélogramme 98"/>
              <p:cNvSpPr/>
              <p:nvPr/>
            </p:nvSpPr>
            <p:spPr>
              <a:xfrm>
                <a:off x="6988721" y="3100531"/>
                <a:ext cx="118919" cy="52446"/>
              </a:xfrm>
              <a:prstGeom prst="parallelogram">
                <a:avLst>
                  <a:gd name="adj" fmla="val 8046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00" name="Connecteur droit 99"/>
              <p:cNvCxnSpPr/>
              <p:nvPr/>
            </p:nvCxnSpPr>
            <p:spPr>
              <a:xfrm flipH="1">
                <a:off x="7004622" y="3111537"/>
                <a:ext cx="84821" cy="31245"/>
              </a:xfrm>
              <a:prstGeom prst="line">
                <a:avLst/>
              </a:prstGeom>
              <a:ln>
                <a:noFill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Connecteur droit 100"/>
              <p:cNvCxnSpPr/>
              <p:nvPr/>
            </p:nvCxnSpPr>
            <p:spPr>
              <a:xfrm flipH="1" flipV="1">
                <a:off x="7021316" y="3101759"/>
                <a:ext cx="48479" cy="48553"/>
              </a:xfrm>
              <a:prstGeom prst="line">
                <a:avLst/>
              </a:prstGeom>
              <a:ln>
                <a:noFill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e 90"/>
            <p:cNvGrpSpPr/>
            <p:nvPr/>
          </p:nvGrpSpPr>
          <p:grpSpPr>
            <a:xfrm>
              <a:off x="6502304" y="2406539"/>
              <a:ext cx="118919" cy="52446"/>
              <a:chOff x="6988721" y="3100531"/>
              <a:chExt cx="118919" cy="52446"/>
            </a:xfrm>
          </p:grpSpPr>
          <p:sp>
            <p:nvSpPr>
              <p:cNvPr id="96" name="Parallélogramme 95"/>
              <p:cNvSpPr/>
              <p:nvPr/>
            </p:nvSpPr>
            <p:spPr>
              <a:xfrm>
                <a:off x="6988721" y="3100531"/>
                <a:ext cx="118919" cy="52446"/>
              </a:xfrm>
              <a:prstGeom prst="parallelogram">
                <a:avLst>
                  <a:gd name="adj" fmla="val 8046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97" name="Connecteur droit 96"/>
              <p:cNvCxnSpPr/>
              <p:nvPr/>
            </p:nvCxnSpPr>
            <p:spPr>
              <a:xfrm flipH="1">
                <a:off x="7004622" y="3111537"/>
                <a:ext cx="84821" cy="31245"/>
              </a:xfrm>
              <a:prstGeom prst="line">
                <a:avLst/>
              </a:prstGeom>
              <a:ln>
                <a:noFill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Connecteur droit 97"/>
              <p:cNvCxnSpPr/>
              <p:nvPr/>
            </p:nvCxnSpPr>
            <p:spPr>
              <a:xfrm flipH="1" flipV="1">
                <a:off x="7021316" y="3101759"/>
                <a:ext cx="48479" cy="48553"/>
              </a:xfrm>
              <a:prstGeom prst="line">
                <a:avLst/>
              </a:prstGeom>
              <a:ln>
                <a:noFill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92" name="Groupe 91"/>
            <p:cNvGrpSpPr/>
            <p:nvPr/>
          </p:nvGrpSpPr>
          <p:grpSpPr>
            <a:xfrm>
              <a:off x="7003049" y="1643271"/>
              <a:ext cx="118919" cy="52446"/>
              <a:chOff x="6988721" y="3100531"/>
              <a:chExt cx="118919" cy="52446"/>
            </a:xfrm>
          </p:grpSpPr>
          <p:sp>
            <p:nvSpPr>
              <p:cNvPr id="93" name="Parallélogramme 92"/>
              <p:cNvSpPr/>
              <p:nvPr/>
            </p:nvSpPr>
            <p:spPr>
              <a:xfrm>
                <a:off x="6988721" y="3100531"/>
                <a:ext cx="118919" cy="52446"/>
              </a:xfrm>
              <a:prstGeom prst="parallelogram">
                <a:avLst>
                  <a:gd name="adj" fmla="val 8046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94" name="Connecteur droit 93"/>
              <p:cNvCxnSpPr/>
              <p:nvPr/>
            </p:nvCxnSpPr>
            <p:spPr>
              <a:xfrm flipH="1">
                <a:off x="7004622" y="3111537"/>
                <a:ext cx="84821" cy="31245"/>
              </a:xfrm>
              <a:prstGeom prst="line">
                <a:avLst/>
              </a:prstGeom>
              <a:ln>
                <a:noFill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Connecteur droit 94"/>
              <p:cNvCxnSpPr/>
              <p:nvPr/>
            </p:nvCxnSpPr>
            <p:spPr>
              <a:xfrm flipH="1" flipV="1">
                <a:off x="7021316" y="3101759"/>
                <a:ext cx="48479" cy="48553"/>
              </a:xfrm>
              <a:prstGeom prst="line">
                <a:avLst/>
              </a:prstGeom>
              <a:ln>
                <a:noFill/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4" name="Groupe 113"/>
          <p:cNvGrpSpPr/>
          <p:nvPr/>
        </p:nvGrpSpPr>
        <p:grpSpPr>
          <a:xfrm>
            <a:off x="589271" y="2722412"/>
            <a:ext cx="6199069" cy="3182842"/>
            <a:chOff x="589271" y="2722412"/>
            <a:chExt cx="6199069" cy="3182842"/>
          </a:xfrm>
        </p:grpSpPr>
        <p:sp>
          <p:nvSpPr>
            <p:cNvPr id="115" name="Ellipse 114"/>
            <p:cNvSpPr/>
            <p:nvPr/>
          </p:nvSpPr>
          <p:spPr>
            <a:xfrm>
              <a:off x="589271" y="2722412"/>
              <a:ext cx="2699708" cy="3182842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Rectangle à coins arrondis 115"/>
            <p:cNvSpPr/>
            <p:nvPr/>
          </p:nvSpPr>
          <p:spPr>
            <a:xfrm>
              <a:off x="3424628" y="3992380"/>
              <a:ext cx="3363712" cy="507751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Y-direction </a:t>
              </a:r>
              <a:r>
                <a:rPr lang="fr-FR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routing</a:t>
              </a:r>
              <a:r>
                <a:rPr lang="fr-FR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obstructions</a:t>
              </a:r>
              <a:endParaRPr lang="fr-FR" dirty="0"/>
            </a:p>
          </p:txBody>
        </p:sp>
      </p:grpSp>
      <p:sp>
        <p:nvSpPr>
          <p:cNvPr id="117" name="Rectangle à coins arrondis 116"/>
          <p:cNvSpPr/>
          <p:nvPr/>
        </p:nvSpPr>
        <p:spPr>
          <a:xfrm>
            <a:off x="4427984" y="1296699"/>
            <a:ext cx="4370241" cy="1030147"/>
          </a:xfrm>
          <a:prstGeom prst="roundRect">
            <a:avLst/>
          </a:prstGeom>
          <a:solidFill>
            <a:srgbClr val="00639A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Intra-</a:t>
            </a:r>
            <a:r>
              <a:rPr lang="fr-FR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r>
              <a:rPr lang="fr-F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</a:t>
            </a:r>
            <a:r>
              <a:rPr lang="fr-FR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</a:t>
            </a:r>
            <a:r>
              <a:rPr lang="fr-F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connections are </a:t>
            </a:r>
            <a:r>
              <a:rPr lang="fr-FR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mandatory</a:t>
            </a:r>
            <a:r>
              <a:rPr lang="fr-F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FR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</a:t>
            </a:r>
            <a:r>
              <a:rPr lang="fr-F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IR Drop</a:t>
            </a:r>
          </a:p>
        </p:txBody>
      </p:sp>
      <p:sp>
        <p:nvSpPr>
          <p:cNvPr id="118" name="Rectangle à coins arrondis 117"/>
          <p:cNvSpPr/>
          <p:nvPr/>
        </p:nvSpPr>
        <p:spPr>
          <a:xfrm>
            <a:off x="4428855" y="4797152"/>
            <a:ext cx="4370241" cy="1030147"/>
          </a:xfrm>
          <a:prstGeom prst="roundRect">
            <a:avLst/>
          </a:prstGeom>
          <a:solidFill>
            <a:srgbClr val="00639A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Wire</a:t>
            </a:r>
            <a:r>
              <a:rPr lang="fr-F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Length</a:t>
            </a:r>
            <a:r>
              <a:rPr lang="fr-F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Power </a:t>
            </a:r>
            <a:r>
              <a:rPr lang="fr-FR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Consumption</a:t>
            </a:r>
            <a:r>
              <a:rPr lang="fr-F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fr-F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affected</a:t>
            </a:r>
            <a:endParaRPr lang="fr-FR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Rectangle à coins arrondis 118"/>
          <p:cNvSpPr/>
          <p:nvPr/>
        </p:nvSpPr>
        <p:spPr>
          <a:xfrm>
            <a:off x="4423512" y="2664246"/>
            <a:ext cx="4370241" cy="1030147"/>
          </a:xfrm>
          <a:prstGeom prst="roundRect">
            <a:avLst/>
          </a:prstGeom>
          <a:solidFill>
            <a:srgbClr val="00639A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Connecting</a:t>
            </a:r>
            <a:r>
              <a:rPr lang="fr-F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top </a:t>
            </a:r>
            <a:r>
              <a:rPr lang="fr-FR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tier</a:t>
            </a:r>
            <a:r>
              <a:rPr lang="fr-F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 Distribution </a:t>
            </a:r>
            <a:r>
              <a:rPr lang="fr-FR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FR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cheapest</a:t>
            </a:r>
            <a:r>
              <a:rPr lang="fr-F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solution</a:t>
            </a:r>
          </a:p>
        </p:txBody>
      </p:sp>
    </p:spTree>
    <p:extLst>
      <p:ext uri="{BB962C8B-B14F-4D97-AF65-F5344CB8AC3E}">
        <p14:creationId xmlns:p14="http://schemas.microsoft.com/office/powerpoint/2010/main" val="47202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61" grpId="0" animBg="1"/>
      <p:bldP spid="68" grpId="0" animBg="1"/>
      <p:bldP spid="117" grpId="0" animBg="1"/>
      <p:bldP spid="118" grpId="0" animBg="1"/>
      <p:bldP spid="1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Why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3D,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Why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Now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What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is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Behind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3D-VLSI (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Monolithic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3D)?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>
              <a:buNone/>
            </a:pP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Design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Possibilities</a:t>
            </a:r>
            <a:endParaRPr lang="fr-FR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Expectations and Challenges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err="1" smtClean="0">
                <a:solidFill>
                  <a:schemeClr val="bg1"/>
                </a:solidFill>
              </a:rPr>
              <a:t>Outline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Olivier BILLOINT / CEA, LETI, Minatec Campus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817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smtClean="0">
                <a:solidFill>
                  <a:schemeClr val="bg1"/>
                </a:solidFill>
              </a:rPr>
              <a:t>Conclusion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Olivier BILLOINT / CEA, LETI, Minatec Campus</a:t>
            </a:r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556880" y="1047682"/>
            <a:ext cx="7903551" cy="532859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1328721" y="1670617"/>
            <a:ext cx="2448272" cy="172819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/>
              <a:t>Process</a:t>
            </a:r>
            <a:r>
              <a:rPr lang="fr-FR" b="1" dirty="0" smtClean="0"/>
              <a:t> </a:t>
            </a:r>
            <a:r>
              <a:rPr lang="fr-FR" b="1" dirty="0" err="1" smtClean="0"/>
              <a:t>is</a:t>
            </a:r>
            <a:r>
              <a:rPr lang="fr-FR" b="1" dirty="0" smtClean="0"/>
              <a:t> on the </a:t>
            </a:r>
            <a:r>
              <a:rPr lang="fr-FR" b="1" dirty="0" err="1" smtClean="0"/>
              <a:t>way</a:t>
            </a:r>
            <a:r>
              <a:rPr lang="fr-FR" b="1" dirty="0" smtClean="0"/>
              <a:t>!</a:t>
            </a:r>
            <a:endParaRPr lang="fr-FR" b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1403648" y="1249596"/>
            <a:ext cx="6281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+mn-lt"/>
              </a:rPr>
              <a:t>ENABLING 3D-VLSI</a:t>
            </a:r>
          </a:p>
        </p:txBody>
      </p:sp>
      <p:sp>
        <p:nvSpPr>
          <p:cNvPr id="9" name="Ellipse 8"/>
          <p:cNvSpPr/>
          <p:nvPr/>
        </p:nvSpPr>
        <p:spPr>
          <a:xfrm>
            <a:off x="3185173" y="1983786"/>
            <a:ext cx="2448272" cy="172819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50% Area </a:t>
            </a:r>
            <a:r>
              <a:rPr lang="fr-FR" b="1" dirty="0" err="1" smtClean="0"/>
              <a:t>reduction</a:t>
            </a:r>
            <a:endParaRPr lang="fr-FR" b="1" dirty="0"/>
          </a:p>
        </p:txBody>
      </p:sp>
      <p:sp>
        <p:nvSpPr>
          <p:cNvPr id="13" name="Ellipse 12"/>
          <p:cNvSpPr/>
          <p:nvPr/>
        </p:nvSpPr>
        <p:spPr>
          <a:xfrm>
            <a:off x="1673799" y="3102437"/>
            <a:ext cx="2448272" cy="172819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/>
              <a:t>Tier-Specific</a:t>
            </a:r>
            <a:r>
              <a:rPr lang="fr-FR" b="1" dirty="0" smtClean="0"/>
              <a:t> </a:t>
            </a:r>
            <a:r>
              <a:rPr lang="fr-FR" b="1" dirty="0" err="1" smtClean="0"/>
              <a:t>Process</a:t>
            </a:r>
            <a:r>
              <a:rPr lang="fr-FR" b="1" dirty="0" smtClean="0"/>
              <a:t> Corner </a:t>
            </a:r>
            <a:r>
              <a:rPr lang="fr-FR" b="1" dirty="0" err="1" smtClean="0"/>
              <a:t>Specification</a:t>
            </a:r>
            <a:endParaRPr lang="fr-FR" b="1" dirty="0"/>
          </a:p>
        </p:txBody>
      </p:sp>
      <p:sp>
        <p:nvSpPr>
          <p:cNvPr id="10" name="Ellipse 9"/>
          <p:cNvSpPr/>
          <p:nvPr/>
        </p:nvSpPr>
        <p:spPr>
          <a:xfrm>
            <a:off x="3797241" y="3447757"/>
            <a:ext cx="2161034" cy="111104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3D </a:t>
            </a:r>
            <a:r>
              <a:rPr lang="fr-FR" b="1" dirty="0" err="1" smtClean="0"/>
              <a:t>Interconnects</a:t>
            </a:r>
            <a:r>
              <a:rPr lang="fr-FR" b="1" dirty="0" smtClean="0"/>
              <a:t> are </a:t>
            </a:r>
            <a:r>
              <a:rPr lang="fr-FR" b="1" dirty="0" err="1" smtClean="0"/>
              <a:t>critical</a:t>
            </a:r>
            <a:endParaRPr lang="fr-FR" b="1" dirty="0"/>
          </a:p>
        </p:txBody>
      </p:sp>
      <p:sp>
        <p:nvSpPr>
          <p:cNvPr id="12" name="Ellipse 11"/>
          <p:cNvSpPr/>
          <p:nvPr/>
        </p:nvSpPr>
        <p:spPr>
          <a:xfrm>
            <a:off x="4265712" y="4265712"/>
            <a:ext cx="2448272" cy="172819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Inter-</a:t>
            </a:r>
            <a:r>
              <a:rPr lang="fr-FR" b="1" dirty="0" err="1" smtClean="0"/>
              <a:t>Tier</a:t>
            </a:r>
            <a:r>
              <a:rPr lang="fr-FR" b="1" dirty="0" smtClean="0"/>
              <a:t> Power </a:t>
            </a:r>
            <a:r>
              <a:rPr lang="fr-FR" b="1" dirty="0" err="1" smtClean="0"/>
              <a:t>Supply</a:t>
            </a:r>
            <a:r>
              <a:rPr lang="fr-FR" b="1" dirty="0" smtClean="0"/>
              <a:t> Distribution</a:t>
            </a:r>
            <a:endParaRPr lang="fr-FR" b="1" dirty="0"/>
          </a:p>
        </p:txBody>
      </p:sp>
      <p:sp>
        <p:nvSpPr>
          <p:cNvPr id="11" name="Ellipse 10"/>
          <p:cNvSpPr/>
          <p:nvPr/>
        </p:nvSpPr>
        <p:spPr>
          <a:xfrm>
            <a:off x="5308752" y="2329106"/>
            <a:ext cx="2448272" cy="1728192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Full 3D </a:t>
            </a:r>
            <a:r>
              <a:rPr lang="fr-FR" b="1" dirty="0" err="1" smtClean="0"/>
              <a:t>Routing</a:t>
            </a:r>
            <a:r>
              <a:rPr lang="fr-FR" b="1" dirty="0" smtClean="0"/>
              <a:t> in one </a:t>
            </a:r>
            <a:r>
              <a:rPr lang="fr-FR" b="1" dirty="0" err="1" smtClean="0"/>
              <a:t>run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Timing </a:t>
            </a:r>
            <a:r>
              <a:rPr lang="fr-FR" b="1" dirty="0" err="1" smtClean="0"/>
              <a:t>Closure</a:t>
            </a:r>
            <a:endParaRPr lang="fr-FR" b="1" dirty="0"/>
          </a:p>
        </p:txBody>
      </p:sp>
      <p:sp>
        <p:nvSpPr>
          <p:cNvPr id="16" name="Ellipse 15"/>
          <p:cNvSpPr/>
          <p:nvPr/>
        </p:nvSpPr>
        <p:spPr>
          <a:xfrm>
            <a:off x="2195736" y="4432058"/>
            <a:ext cx="2448272" cy="172819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/>
              <a:t>Tier</a:t>
            </a:r>
            <a:r>
              <a:rPr lang="fr-FR" b="1" dirty="0" smtClean="0"/>
              <a:t>-to-</a:t>
            </a:r>
            <a:r>
              <a:rPr lang="fr-FR" b="1" dirty="0" err="1" smtClean="0"/>
              <a:t>Tier</a:t>
            </a:r>
            <a:r>
              <a:rPr lang="fr-FR" b="1" dirty="0" smtClean="0"/>
              <a:t> </a:t>
            </a:r>
            <a:r>
              <a:rPr lang="fr-FR" b="1" dirty="0" err="1" smtClean="0"/>
              <a:t>Cell</a:t>
            </a:r>
            <a:r>
              <a:rPr lang="fr-FR" b="1" dirty="0" smtClean="0"/>
              <a:t> Placement </a:t>
            </a:r>
            <a:r>
              <a:rPr lang="fr-FR" b="1" dirty="0" err="1" smtClean="0"/>
              <a:t>Optimization</a:t>
            </a:r>
            <a:endParaRPr lang="fr-FR" b="1" dirty="0"/>
          </a:p>
        </p:txBody>
      </p:sp>
      <p:sp>
        <p:nvSpPr>
          <p:cNvPr id="19" name="Ellipse 18"/>
          <p:cNvSpPr/>
          <p:nvPr/>
        </p:nvSpPr>
        <p:spPr>
          <a:xfrm>
            <a:off x="2775816" y="2821188"/>
            <a:ext cx="2101942" cy="107506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…</a:t>
            </a:r>
            <a:r>
              <a:rPr lang="fr-FR" b="1" dirty="0" err="1" smtClean="0"/>
              <a:t>etc</a:t>
            </a:r>
            <a:endParaRPr lang="fr-FR" b="1" dirty="0"/>
          </a:p>
        </p:txBody>
      </p:sp>
      <p:sp>
        <p:nvSpPr>
          <p:cNvPr id="17" name="Ellipse 16"/>
          <p:cNvSpPr/>
          <p:nvPr/>
        </p:nvSpPr>
        <p:spPr>
          <a:xfrm>
            <a:off x="5826898" y="3782957"/>
            <a:ext cx="2101942" cy="107506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Power </a:t>
            </a:r>
            <a:r>
              <a:rPr lang="fr-FR" b="1" dirty="0" err="1" smtClean="0"/>
              <a:t>Optimization</a:t>
            </a:r>
            <a:endParaRPr lang="fr-FR" b="1" dirty="0"/>
          </a:p>
        </p:txBody>
      </p:sp>
      <p:sp>
        <p:nvSpPr>
          <p:cNvPr id="18" name="Ellipse 17"/>
          <p:cNvSpPr/>
          <p:nvPr/>
        </p:nvSpPr>
        <p:spPr>
          <a:xfrm>
            <a:off x="4690019" y="1727173"/>
            <a:ext cx="2101942" cy="107506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I/Os and </a:t>
            </a:r>
            <a:r>
              <a:rPr lang="fr-FR" b="1" dirty="0" err="1" smtClean="0"/>
              <a:t>ESDs</a:t>
            </a:r>
            <a:endParaRPr lang="fr-FR" b="1" dirty="0"/>
          </a:p>
        </p:txBody>
      </p:sp>
      <p:sp>
        <p:nvSpPr>
          <p:cNvPr id="20" name="Ellipse 19"/>
          <p:cNvSpPr/>
          <p:nvPr/>
        </p:nvSpPr>
        <p:spPr>
          <a:xfrm>
            <a:off x="758731" y="3460855"/>
            <a:ext cx="2101942" cy="107506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Area Ratio</a:t>
            </a:r>
            <a:endParaRPr lang="fr-FR" b="1" dirty="0"/>
          </a:p>
        </p:txBody>
      </p:sp>
      <p:sp>
        <p:nvSpPr>
          <p:cNvPr id="21" name="Ellipse 20"/>
          <p:cNvSpPr/>
          <p:nvPr/>
        </p:nvSpPr>
        <p:spPr>
          <a:xfrm>
            <a:off x="5561160" y="2707891"/>
            <a:ext cx="2101942" cy="107506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Thermal </a:t>
            </a:r>
            <a:r>
              <a:rPr lang="fr-FR" b="1" dirty="0" err="1" smtClean="0"/>
              <a:t>Behavior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2918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  <p:bldP spid="9" grpId="0" animBg="1"/>
      <p:bldP spid="13" grpId="0" animBg="1"/>
      <p:bldP spid="10" grpId="0" animBg="1"/>
      <p:bldP spid="12" grpId="0" animBg="1"/>
      <p:bldP spid="11" grpId="0" animBg="1"/>
      <p:bldP spid="16" grpId="0" animBg="1"/>
      <p:bldP spid="19" grpId="0" animBg="1"/>
      <p:bldP spid="17" grpId="0" animBg="1"/>
      <p:bldP spid="18" grpId="0" animBg="1"/>
      <p:bldP spid="20" grpId="0" animBg="1"/>
      <p:bldP spid="2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dirty="0" err="1" smtClean="0"/>
              <a:t>Scaling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design </a:t>
            </a:r>
            <a:r>
              <a:rPr lang="fr-FR" dirty="0" err="1" smtClean="0"/>
              <a:t>independent</a:t>
            </a:r>
            <a:endParaRPr lang="fr-FR" dirty="0" smtClean="0"/>
          </a:p>
          <a:p>
            <a:pPr algn="just"/>
            <a:r>
              <a:rPr lang="fr-FR" dirty="0" smtClean="0"/>
              <a:t>3D </a:t>
            </a:r>
            <a:r>
              <a:rPr lang="fr-FR" dirty="0" err="1" smtClean="0"/>
              <a:t>stacking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endParaRPr lang="fr-FR" dirty="0" smtClean="0"/>
          </a:p>
          <a:p>
            <a:pPr algn="just"/>
            <a:r>
              <a:rPr lang="fr-FR" dirty="0" err="1" smtClean="0"/>
              <a:t>Wirelength</a:t>
            </a:r>
            <a:r>
              <a:rPr lang="fr-FR" dirty="0" smtClean="0"/>
              <a:t> </a:t>
            </a:r>
            <a:r>
              <a:rPr lang="fr-FR" dirty="0" err="1" smtClean="0"/>
              <a:t>reduction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a good goal to </a:t>
            </a:r>
            <a:r>
              <a:rPr lang="fr-FR" dirty="0" err="1" smtClean="0"/>
              <a:t>pursue</a:t>
            </a:r>
            <a:r>
              <a:rPr lang="fr-FR" dirty="0" smtClean="0"/>
              <a:t> as Back End performances have </a:t>
            </a:r>
            <a:r>
              <a:rPr lang="fr-FR" dirty="0" err="1" smtClean="0"/>
              <a:t>started</a:t>
            </a:r>
            <a:r>
              <a:rPr lang="fr-FR" dirty="0" smtClean="0"/>
              <a:t> </a:t>
            </a:r>
            <a:r>
              <a:rPr lang="fr-FR" dirty="0" err="1" smtClean="0"/>
              <a:t>decreasing</a:t>
            </a:r>
            <a:endParaRPr lang="fr-FR" dirty="0"/>
          </a:p>
          <a:p>
            <a:pPr algn="just"/>
            <a:r>
              <a:rPr lang="fr-FR" dirty="0" err="1" smtClean="0"/>
              <a:t>Preliminary</a:t>
            </a:r>
            <a:r>
              <a:rPr lang="fr-FR" dirty="0" smtClean="0"/>
              <a:t> </a:t>
            </a:r>
            <a:r>
              <a:rPr lang="fr-FR" dirty="0" err="1" smtClean="0"/>
              <a:t>studies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commercial 2D </a:t>
            </a:r>
            <a:r>
              <a:rPr lang="fr-FR" dirty="0" err="1" smtClean="0"/>
              <a:t>tools</a:t>
            </a:r>
            <a:r>
              <a:rPr lang="fr-FR" dirty="0" smtClean="0"/>
              <a:t> (</a:t>
            </a:r>
            <a:r>
              <a:rPr lang="fr-FR" dirty="0" err="1" smtClean="0"/>
              <a:t>trustable</a:t>
            </a:r>
            <a:r>
              <a:rPr lang="fr-FR" dirty="0" smtClean="0"/>
              <a:t>) for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they’re</a:t>
            </a:r>
            <a:r>
              <a:rPr lang="fr-FR" dirty="0" smtClean="0"/>
              <a:t> not </a:t>
            </a:r>
            <a:r>
              <a:rPr lang="fr-FR" dirty="0" err="1" smtClean="0"/>
              <a:t>supposed</a:t>
            </a:r>
            <a:r>
              <a:rPr lang="fr-FR" dirty="0" smtClean="0"/>
              <a:t> to do</a:t>
            </a:r>
          </a:p>
          <a:p>
            <a:pPr algn="just"/>
            <a:r>
              <a:rPr lang="fr-FR" dirty="0" err="1" smtClean="0"/>
              <a:t>Showing</a:t>
            </a:r>
            <a:r>
              <a:rPr lang="fr-FR" dirty="0" smtClean="0"/>
              <a:t> the real </a:t>
            </a:r>
            <a:r>
              <a:rPr lang="fr-FR" dirty="0" err="1" smtClean="0"/>
              <a:t>potential</a:t>
            </a:r>
            <a:r>
              <a:rPr lang="fr-FR" dirty="0" smtClean="0"/>
              <a:t> of 3D-VLSI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require</a:t>
            </a:r>
            <a:r>
              <a:rPr lang="fr-FR" dirty="0" smtClean="0"/>
              <a:t> to tape-out, </a:t>
            </a:r>
            <a:r>
              <a:rPr lang="fr-FR" dirty="0" err="1" smtClean="0"/>
              <a:t>measurements</a:t>
            </a:r>
            <a:r>
              <a:rPr lang="fr-FR" dirty="0" smtClean="0"/>
              <a:t>, </a:t>
            </a:r>
            <a:r>
              <a:rPr lang="fr-FR" dirty="0" err="1" smtClean="0"/>
              <a:t>comparisons</a:t>
            </a:r>
            <a:r>
              <a:rPr lang="fr-FR" dirty="0" smtClean="0"/>
              <a:t>…</a:t>
            </a:r>
          </a:p>
          <a:p>
            <a:pPr algn="just"/>
            <a:r>
              <a:rPr lang="fr-FR" dirty="0"/>
              <a:t>And </a:t>
            </a:r>
            <a:r>
              <a:rPr lang="fr-FR" dirty="0" err="1"/>
              <a:t>don’t</a:t>
            </a:r>
            <a:r>
              <a:rPr lang="fr-FR" dirty="0"/>
              <a:t> </a:t>
            </a:r>
            <a:r>
              <a:rPr lang="fr-FR" dirty="0" err="1"/>
              <a:t>forget</a:t>
            </a:r>
            <a:r>
              <a:rPr lang="fr-FR" dirty="0"/>
              <a:t> </a:t>
            </a:r>
            <a:r>
              <a:rPr lang="fr-FR" dirty="0" err="1"/>
              <a:t>that</a:t>
            </a:r>
            <a:r>
              <a:rPr lang="fr-FR" dirty="0"/>
              <a:t>… 2 tiers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only</a:t>
            </a:r>
            <a:r>
              <a:rPr lang="fr-FR" dirty="0"/>
              <a:t> the </a:t>
            </a:r>
            <a:r>
              <a:rPr lang="fr-FR" dirty="0" err="1"/>
              <a:t>very</a:t>
            </a:r>
            <a:r>
              <a:rPr lang="fr-FR" dirty="0"/>
              <a:t> </a:t>
            </a:r>
            <a:r>
              <a:rPr lang="fr-FR" dirty="0" err="1"/>
              <a:t>beginning</a:t>
            </a:r>
            <a:r>
              <a:rPr lang="fr-FR" dirty="0" smtClean="0"/>
              <a:t>!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smtClean="0">
                <a:solidFill>
                  <a:schemeClr val="bg1"/>
                </a:solidFill>
              </a:rPr>
              <a:t>Conclusion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Olivier BILLOINT / CEA, LETI, Minatec Campus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965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988" y="5799138"/>
            <a:ext cx="1897062" cy="942975"/>
          </a:xfrm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1536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3540125" y="5799138"/>
            <a:ext cx="3552825" cy="942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ct val="0"/>
              </a:spcAft>
              <a:buFont typeface="Arial" charset="0"/>
              <a:buNone/>
            </a:pPr>
            <a:endParaRPr lang="fr-FR" altLang="fr-FR" dirty="0" smtClean="0"/>
          </a:p>
        </p:txBody>
      </p:sp>
      <p:sp>
        <p:nvSpPr>
          <p:cNvPr id="3" name="ZoneTexte 2"/>
          <p:cNvSpPr txBox="1"/>
          <p:nvPr/>
        </p:nvSpPr>
        <p:spPr>
          <a:xfrm>
            <a:off x="3540125" y="4077072"/>
            <a:ext cx="5495925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400" dirty="0">
                <a:solidFill>
                  <a:schemeClr val="bg1"/>
                </a:solidFill>
              </a:rPr>
              <a:t>O. Billoint</a:t>
            </a:r>
            <a:r>
              <a:rPr lang="fr-FR" sz="1400" baseline="30000" dirty="0">
                <a:solidFill>
                  <a:schemeClr val="bg1"/>
                </a:solidFill>
              </a:rPr>
              <a:t>1</a:t>
            </a:r>
            <a:r>
              <a:rPr lang="fr-FR" sz="1400" dirty="0">
                <a:solidFill>
                  <a:schemeClr val="bg1"/>
                </a:solidFill>
              </a:rPr>
              <a:t>, H. Sarhan</a:t>
            </a:r>
            <a:r>
              <a:rPr lang="fr-FR" sz="1400" baseline="30000" dirty="0">
                <a:solidFill>
                  <a:schemeClr val="bg1"/>
                </a:solidFill>
              </a:rPr>
              <a:t>1</a:t>
            </a:r>
            <a:r>
              <a:rPr lang="fr-FR" sz="1400" dirty="0">
                <a:solidFill>
                  <a:schemeClr val="bg1"/>
                </a:solidFill>
              </a:rPr>
              <a:t>, I. Rayane</a:t>
            </a:r>
            <a:r>
              <a:rPr lang="fr-FR" sz="1400" baseline="30000" dirty="0">
                <a:solidFill>
                  <a:schemeClr val="bg1"/>
                </a:solidFill>
              </a:rPr>
              <a:t>2</a:t>
            </a:r>
            <a:r>
              <a:rPr lang="fr-FR" sz="1400" dirty="0">
                <a:solidFill>
                  <a:schemeClr val="bg1"/>
                </a:solidFill>
              </a:rPr>
              <a:t>, M. Vinet</a:t>
            </a:r>
            <a:r>
              <a:rPr lang="fr-FR" sz="1400" baseline="30000" dirty="0">
                <a:solidFill>
                  <a:schemeClr val="bg1"/>
                </a:solidFill>
              </a:rPr>
              <a:t>1</a:t>
            </a:r>
            <a:r>
              <a:rPr lang="fr-FR" sz="1400" dirty="0">
                <a:solidFill>
                  <a:schemeClr val="bg1"/>
                </a:solidFill>
              </a:rPr>
              <a:t>, P. Batude</a:t>
            </a:r>
            <a:r>
              <a:rPr lang="fr-FR" sz="1400" baseline="30000" dirty="0">
                <a:solidFill>
                  <a:schemeClr val="bg1"/>
                </a:solidFill>
              </a:rPr>
              <a:t>1</a:t>
            </a:r>
            <a:r>
              <a:rPr lang="fr-FR" sz="1400" dirty="0">
                <a:solidFill>
                  <a:schemeClr val="bg1"/>
                </a:solidFill>
              </a:rPr>
              <a:t>, </a:t>
            </a:r>
            <a:r>
              <a:rPr lang="fr-FR" sz="1400" dirty="0" smtClean="0">
                <a:solidFill>
                  <a:schemeClr val="bg1"/>
                </a:solidFill>
              </a:rPr>
              <a:t>            C</a:t>
            </a:r>
            <a:r>
              <a:rPr lang="fr-FR" sz="1400" dirty="0">
                <a:solidFill>
                  <a:schemeClr val="bg1"/>
                </a:solidFill>
              </a:rPr>
              <a:t>. </a:t>
            </a:r>
            <a:r>
              <a:rPr lang="fr-FR" sz="1400" dirty="0" smtClean="0">
                <a:solidFill>
                  <a:schemeClr val="bg1"/>
                </a:solidFill>
              </a:rPr>
              <a:t>Fenouillet-Beranger</a:t>
            </a:r>
            <a:r>
              <a:rPr lang="fr-FR" sz="1400" baseline="30000" dirty="0" smtClean="0">
                <a:solidFill>
                  <a:schemeClr val="bg1"/>
                </a:solidFill>
              </a:rPr>
              <a:t>1</a:t>
            </a:r>
            <a:r>
              <a:rPr lang="fr-FR" sz="1400" dirty="0" smtClean="0">
                <a:solidFill>
                  <a:schemeClr val="bg1"/>
                </a:solidFill>
              </a:rPr>
              <a:t>, O</a:t>
            </a:r>
            <a:r>
              <a:rPr lang="fr-FR" sz="1400" dirty="0">
                <a:solidFill>
                  <a:schemeClr val="bg1"/>
                </a:solidFill>
              </a:rPr>
              <a:t>. Rozeau</a:t>
            </a:r>
            <a:r>
              <a:rPr lang="fr-FR" sz="1400" baseline="30000" dirty="0">
                <a:solidFill>
                  <a:schemeClr val="bg1"/>
                </a:solidFill>
              </a:rPr>
              <a:t>1</a:t>
            </a:r>
            <a:r>
              <a:rPr lang="fr-FR" sz="1400" dirty="0">
                <a:solidFill>
                  <a:schemeClr val="bg1"/>
                </a:solidFill>
              </a:rPr>
              <a:t>, G. </a:t>
            </a:r>
            <a:r>
              <a:rPr lang="fr-FR" sz="1400" dirty="0" smtClean="0">
                <a:solidFill>
                  <a:schemeClr val="bg1"/>
                </a:solidFill>
              </a:rPr>
              <a:t>Cibrario</a:t>
            </a:r>
            <a:r>
              <a:rPr lang="fr-FR" sz="1400" baseline="30000" dirty="0" smtClean="0">
                <a:solidFill>
                  <a:schemeClr val="bg1"/>
                </a:solidFill>
              </a:rPr>
              <a:t>1</a:t>
            </a:r>
            <a:r>
              <a:rPr lang="fr-FR" sz="1400" dirty="0" smtClean="0">
                <a:solidFill>
                  <a:schemeClr val="bg1"/>
                </a:solidFill>
              </a:rPr>
              <a:t>, F</a:t>
            </a:r>
            <a:r>
              <a:rPr lang="fr-FR" sz="1400" dirty="0">
                <a:solidFill>
                  <a:schemeClr val="bg1"/>
                </a:solidFill>
              </a:rPr>
              <a:t>. Deprat</a:t>
            </a:r>
            <a:r>
              <a:rPr lang="fr-FR" sz="1400" baseline="30000" dirty="0">
                <a:solidFill>
                  <a:schemeClr val="bg1"/>
                </a:solidFill>
              </a:rPr>
              <a:t>1</a:t>
            </a:r>
            <a:r>
              <a:rPr lang="fr-FR" sz="1400" dirty="0">
                <a:solidFill>
                  <a:schemeClr val="bg1"/>
                </a:solidFill>
              </a:rPr>
              <a:t>, </a:t>
            </a:r>
            <a:r>
              <a:rPr lang="fr-FR" sz="1400" dirty="0" smtClean="0">
                <a:solidFill>
                  <a:schemeClr val="bg1"/>
                </a:solidFill>
              </a:rPr>
              <a:t>       O. Turkyilmaz</a:t>
            </a:r>
            <a:r>
              <a:rPr lang="fr-FR" sz="1400" baseline="30000" dirty="0" smtClean="0">
                <a:solidFill>
                  <a:schemeClr val="bg1"/>
                </a:solidFill>
              </a:rPr>
              <a:t>1</a:t>
            </a:r>
            <a:r>
              <a:rPr lang="fr-FR" sz="1400" dirty="0" smtClean="0">
                <a:solidFill>
                  <a:schemeClr val="bg1"/>
                </a:solidFill>
              </a:rPr>
              <a:t>, </a:t>
            </a:r>
            <a:r>
              <a:rPr lang="fr-FR" sz="1400" dirty="0">
                <a:solidFill>
                  <a:schemeClr val="bg1"/>
                </a:solidFill>
              </a:rPr>
              <a:t>S. Thuries</a:t>
            </a:r>
            <a:r>
              <a:rPr lang="fr-FR" sz="1400" baseline="30000" dirty="0">
                <a:solidFill>
                  <a:schemeClr val="bg1"/>
                </a:solidFill>
              </a:rPr>
              <a:t>1</a:t>
            </a:r>
            <a:r>
              <a:rPr lang="fr-FR" sz="1400" dirty="0">
                <a:solidFill>
                  <a:schemeClr val="bg1"/>
                </a:solidFill>
              </a:rPr>
              <a:t>, F. </a:t>
            </a:r>
            <a:r>
              <a:rPr lang="fr-FR" sz="1400" dirty="0" smtClean="0">
                <a:solidFill>
                  <a:schemeClr val="bg1"/>
                </a:solidFill>
              </a:rPr>
              <a:t>Clermidy</a:t>
            </a:r>
            <a:r>
              <a:rPr lang="fr-FR" sz="1400" baseline="30000" dirty="0" smtClean="0">
                <a:solidFill>
                  <a:schemeClr val="bg1"/>
                </a:solidFill>
              </a:rPr>
              <a:t>1</a:t>
            </a:r>
          </a:p>
          <a:p>
            <a:pPr algn="just"/>
            <a:endParaRPr lang="fr-FR" sz="1100" dirty="0">
              <a:solidFill>
                <a:schemeClr val="bg1"/>
              </a:solidFill>
            </a:endParaRPr>
          </a:p>
          <a:p>
            <a:pPr algn="just"/>
            <a:r>
              <a:rPr lang="fr-FR" sz="1100" baseline="30000" dirty="0">
                <a:solidFill>
                  <a:schemeClr val="bg1"/>
                </a:solidFill>
              </a:rPr>
              <a:t>1</a:t>
            </a:r>
            <a:r>
              <a:rPr lang="fr-FR" sz="1100" dirty="0">
                <a:solidFill>
                  <a:schemeClr val="bg1"/>
                </a:solidFill>
              </a:rPr>
              <a:t>Univ. Grenoble Alpes, F-38000 Grenoble, France</a:t>
            </a:r>
          </a:p>
          <a:p>
            <a:pPr algn="just"/>
            <a:r>
              <a:rPr lang="it-IT" sz="1100" dirty="0">
                <a:solidFill>
                  <a:schemeClr val="bg1"/>
                </a:solidFill>
              </a:rPr>
              <a:t>CEA, LETI, MINATEC Campus, F-38054 Grenoble, France</a:t>
            </a:r>
          </a:p>
          <a:p>
            <a:pPr algn="just"/>
            <a:r>
              <a:rPr lang="fr-FR" sz="1100" baseline="30000" dirty="0">
                <a:solidFill>
                  <a:schemeClr val="bg1"/>
                </a:solidFill>
              </a:rPr>
              <a:t>2</a:t>
            </a:r>
            <a:r>
              <a:rPr lang="fr-FR" sz="1100" dirty="0">
                <a:solidFill>
                  <a:schemeClr val="bg1"/>
                </a:solidFill>
              </a:rPr>
              <a:t>Mentor Graphics, 110 rue Blaise Pascal, 38330 </a:t>
            </a:r>
            <a:r>
              <a:rPr lang="fr-FR" sz="1100" dirty="0" err="1">
                <a:solidFill>
                  <a:schemeClr val="bg1"/>
                </a:solidFill>
              </a:rPr>
              <a:t>Montbonnot</a:t>
            </a:r>
            <a:r>
              <a:rPr lang="fr-FR" sz="1100" dirty="0">
                <a:solidFill>
                  <a:schemeClr val="bg1"/>
                </a:solidFill>
              </a:rPr>
              <a:t>-Saint-Martin, France</a:t>
            </a:r>
            <a:endParaRPr lang="fr-FR" sz="1100" dirty="0" smtClean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re 1"/>
          <p:cNvSpPr>
            <a:spLocks noGrp="1"/>
          </p:cNvSpPr>
          <p:nvPr>
            <p:ph type="title"/>
          </p:nvPr>
        </p:nvSpPr>
        <p:spPr bwMode="auto">
          <a:xfrm>
            <a:off x="468313" y="4451350"/>
            <a:ext cx="5626100" cy="1641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 dirty="0" err="1" smtClean="0"/>
              <a:t>Thank</a:t>
            </a:r>
            <a:r>
              <a:rPr lang="fr-FR" altLang="fr-FR" dirty="0" smtClean="0"/>
              <a:t>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err="1" smtClean="0">
                <a:solidFill>
                  <a:schemeClr val="bg1"/>
                </a:solidFill>
              </a:rPr>
              <a:t>Context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Olivier BILLOINT / CEA, LETI, Minatec Campus</a:t>
            </a:r>
            <a:endParaRPr lang="de-DE" dirty="0"/>
          </a:p>
        </p:txBody>
      </p:sp>
      <p:graphicFrame>
        <p:nvGraphicFramePr>
          <p:cNvPr id="8" name="Graphique 7"/>
          <p:cNvGraphicFramePr>
            <a:graphicFrameLocks/>
          </p:cNvGraphicFramePr>
          <p:nvPr>
            <p:extLst/>
          </p:nvPr>
        </p:nvGraphicFramePr>
        <p:xfrm>
          <a:off x="251521" y="33535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/>
          <p:cNvGraphicFramePr>
            <a:graphicFrameLocks/>
          </p:cNvGraphicFramePr>
          <p:nvPr>
            <p:extLst/>
          </p:nvPr>
        </p:nvGraphicFramePr>
        <p:xfrm>
          <a:off x="251521" y="82942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ectangle à coins arrondis 9"/>
          <p:cNvSpPr/>
          <p:nvPr/>
        </p:nvSpPr>
        <p:spPr>
          <a:xfrm>
            <a:off x="920316" y="3674817"/>
            <a:ext cx="3312368" cy="2058439"/>
          </a:xfrm>
          <a:prstGeom prst="roundRect">
            <a:avLst/>
          </a:prstGeom>
          <a:solidFill>
            <a:srgbClr val="00639A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Scaling</a:t>
            </a:r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about to </a:t>
            </a:r>
            <a:r>
              <a:rPr lang="fr-FR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more and more </a:t>
            </a:r>
            <a:r>
              <a:rPr lang="fr-FR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à coins arrondis 10"/>
          <p:cNvSpPr/>
          <p:nvPr/>
        </p:nvSpPr>
        <p:spPr>
          <a:xfrm>
            <a:off x="920316" y="1196752"/>
            <a:ext cx="3312368" cy="1800200"/>
          </a:xfrm>
          <a:prstGeom prst="roundRect">
            <a:avLst/>
          </a:prstGeom>
          <a:solidFill>
            <a:srgbClr val="00639A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 End performances are </a:t>
            </a:r>
            <a:r>
              <a:rPr lang="fr-FR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decreasing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179512" y="980728"/>
            <a:ext cx="8568951" cy="5513258"/>
            <a:chOff x="179512" y="980728"/>
            <a:chExt cx="8568951" cy="5513258"/>
          </a:xfrm>
        </p:grpSpPr>
        <p:grpSp>
          <p:nvGrpSpPr>
            <p:cNvPr id="12" name="Groupe 11"/>
            <p:cNvGrpSpPr/>
            <p:nvPr/>
          </p:nvGrpSpPr>
          <p:grpSpPr>
            <a:xfrm>
              <a:off x="5583594" y="980728"/>
              <a:ext cx="3164869" cy="5413867"/>
              <a:chOff x="5583594" y="843049"/>
              <a:chExt cx="3164869" cy="5413867"/>
            </a:xfrm>
          </p:grpSpPr>
          <p:grpSp>
            <p:nvGrpSpPr>
              <p:cNvPr id="13" name="Groupe 12"/>
              <p:cNvGrpSpPr/>
              <p:nvPr/>
            </p:nvGrpSpPr>
            <p:grpSpPr>
              <a:xfrm>
                <a:off x="5830307" y="1124744"/>
                <a:ext cx="2474820" cy="5132172"/>
                <a:chOff x="5559823" y="1196752"/>
                <a:chExt cx="2474820" cy="5132172"/>
              </a:xfrm>
            </p:grpSpPr>
            <p:sp>
              <p:nvSpPr>
                <p:cNvPr id="15" name="ZoneTexte 14"/>
                <p:cNvSpPr txBox="1"/>
                <p:nvPr/>
              </p:nvSpPr>
              <p:spPr>
                <a:xfrm>
                  <a:off x="5559823" y="1466200"/>
                  <a:ext cx="2339352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b="1" dirty="0" smtClean="0">
                      <a:latin typeface="+mn-lt"/>
                    </a:rPr>
                    <a:t>TSV [1]</a:t>
                  </a:r>
                </a:p>
                <a:p>
                  <a:pPr algn="ctr"/>
                  <a:r>
                    <a:rPr lang="fr-FR" sz="1400" b="1" dirty="0" smtClean="0">
                      <a:latin typeface="+mn-lt"/>
                    </a:rPr>
                    <a:t>Size : 10x10um</a:t>
                  </a:r>
                  <a:r>
                    <a:rPr lang="fr-FR" sz="1400" b="1" baseline="30000" dirty="0" smtClean="0">
                      <a:latin typeface="+mn-lt"/>
                    </a:rPr>
                    <a:t>2</a:t>
                  </a:r>
                </a:p>
                <a:p>
                  <a:pPr algn="ctr"/>
                  <a:r>
                    <a:rPr lang="fr-FR" sz="1400" b="1" dirty="0" smtClean="0">
                      <a:latin typeface="+mn-lt"/>
                    </a:rPr>
                    <a:t>Pitch : 30um</a:t>
                  </a:r>
                </a:p>
              </p:txBody>
            </p:sp>
            <p:sp>
              <p:nvSpPr>
                <p:cNvPr id="16" name="ZoneTexte 15"/>
                <p:cNvSpPr txBox="1"/>
                <p:nvPr/>
              </p:nvSpPr>
              <p:spPr>
                <a:xfrm>
                  <a:off x="5694825" y="3920809"/>
                  <a:ext cx="2339352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b="1" dirty="0" smtClean="0">
                      <a:latin typeface="+mn-lt"/>
                    </a:rPr>
                    <a:t>HD-TSV [1]</a:t>
                  </a:r>
                </a:p>
                <a:p>
                  <a:pPr algn="ctr"/>
                  <a:r>
                    <a:rPr lang="fr-FR" sz="1400" b="1" dirty="0" smtClean="0">
                      <a:latin typeface="+mn-lt"/>
                    </a:rPr>
                    <a:t>Size : 0,85x0,85um</a:t>
                  </a:r>
                  <a:r>
                    <a:rPr lang="fr-FR" sz="1400" b="1" baseline="30000" dirty="0" smtClean="0">
                      <a:latin typeface="+mn-lt"/>
                    </a:rPr>
                    <a:t>2</a:t>
                  </a:r>
                </a:p>
                <a:p>
                  <a:pPr algn="ctr"/>
                  <a:r>
                    <a:rPr lang="fr-FR" sz="1400" b="1" dirty="0" smtClean="0">
                      <a:latin typeface="+mn-lt"/>
                    </a:rPr>
                    <a:t>Pitch : 1,75um</a:t>
                  </a:r>
                </a:p>
              </p:txBody>
            </p:sp>
            <p:sp>
              <p:nvSpPr>
                <p:cNvPr id="17" name="ZoneTexte 16"/>
                <p:cNvSpPr txBox="1"/>
                <p:nvPr/>
              </p:nvSpPr>
              <p:spPr>
                <a:xfrm>
                  <a:off x="5608949" y="2696673"/>
                  <a:ext cx="2339352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b="1" dirty="0" err="1" smtClean="0">
                      <a:latin typeface="+mn-lt"/>
                    </a:rPr>
                    <a:t>Cu-Cu</a:t>
                  </a:r>
                  <a:r>
                    <a:rPr lang="fr-FR" sz="1400" b="1" dirty="0" smtClean="0">
                      <a:latin typeface="+mn-lt"/>
                    </a:rPr>
                    <a:t> [1]</a:t>
                  </a:r>
                </a:p>
                <a:p>
                  <a:pPr algn="ctr"/>
                  <a:r>
                    <a:rPr lang="fr-FR" sz="1400" b="1" dirty="0" smtClean="0">
                      <a:latin typeface="+mn-lt"/>
                    </a:rPr>
                    <a:t>Size : 1,7x1,7um</a:t>
                  </a:r>
                  <a:r>
                    <a:rPr lang="fr-FR" sz="1400" b="1" baseline="30000" dirty="0" smtClean="0">
                      <a:latin typeface="+mn-lt"/>
                    </a:rPr>
                    <a:t>2</a:t>
                  </a:r>
                </a:p>
                <a:p>
                  <a:pPr algn="ctr"/>
                  <a:r>
                    <a:rPr lang="fr-FR" sz="1400" b="1" dirty="0" smtClean="0">
                      <a:latin typeface="+mn-lt"/>
                    </a:rPr>
                    <a:t>Pitch : 2,4um</a:t>
                  </a:r>
                </a:p>
              </p:txBody>
            </p:sp>
            <p:sp>
              <p:nvSpPr>
                <p:cNvPr id="18" name="ZoneTexte 17"/>
                <p:cNvSpPr txBox="1"/>
                <p:nvPr/>
              </p:nvSpPr>
              <p:spPr>
                <a:xfrm>
                  <a:off x="5695291" y="5210616"/>
                  <a:ext cx="2339352" cy="7386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1400" b="1" dirty="0" smtClean="0">
                      <a:latin typeface="+mn-lt"/>
                    </a:rPr>
                    <a:t>3D-VLSI (28nm) [2]</a:t>
                  </a:r>
                </a:p>
                <a:p>
                  <a:pPr algn="ctr"/>
                  <a:r>
                    <a:rPr lang="fr-FR" sz="1400" b="1" dirty="0" smtClean="0">
                      <a:latin typeface="+mn-lt"/>
                    </a:rPr>
                    <a:t>Size : 0,05x0,05um</a:t>
                  </a:r>
                  <a:r>
                    <a:rPr lang="fr-FR" sz="1400" b="1" baseline="30000" dirty="0" smtClean="0">
                      <a:latin typeface="+mn-lt"/>
                    </a:rPr>
                    <a:t>2</a:t>
                  </a:r>
                </a:p>
                <a:p>
                  <a:pPr algn="ctr"/>
                  <a:r>
                    <a:rPr lang="fr-FR" sz="1400" b="1" dirty="0" smtClean="0">
                      <a:latin typeface="+mn-lt"/>
                    </a:rPr>
                    <a:t>Pitch : 0,11um</a:t>
                  </a:r>
                </a:p>
              </p:txBody>
            </p:sp>
            <p:sp>
              <p:nvSpPr>
                <p:cNvPr id="20" name="Flèche vers le bas 19"/>
                <p:cNvSpPr/>
                <p:nvPr/>
              </p:nvSpPr>
              <p:spPr>
                <a:xfrm>
                  <a:off x="5597660" y="1196752"/>
                  <a:ext cx="648072" cy="5132172"/>
                </a:xfrm>
                <a:prstGeom prst="downArrow">
                  <a:avLst/>
                </a:prstGeom>
                <a:gradFill>
                  <a:gsLst>
                    <a:gs pos="0">
                      <a:schemeClr val="accent2">
                        <a:shade val="51000"/>
                        <a:satMod val="130000"/>
                      </a:schemeClr>
                    </a:gs>
                    <a:gs pos="80000">
                      <a:srgbClr val="FFC000"/>
                    </a:gs>
                    <a:gs pos="100000">
                      <a:srgbClr val="C0000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21" name="Rectangle à coins arrondis 20"/>
                <p:cNvSpPr/>
                <p:nvPr/>
              </p:nvSpPr>
              <p:spPr>
                <a:xfrm rot="16200000">
                  <a:off x="3487050" y="3603619"/>
                  <a:ext cx="4832630" cy="496650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sz="2000" b="1" dirty="0" err="1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Energy</a:t>
                  </a:r>
                  <a:r>
                    <a:rPr lang="fr-FR" sz="2000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fr-FR" sz="2000" b="1" dirty="0" err="1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Efficiency</a:t>
                  </a:r>
                  <a:endParaRPr lang="fr-FR" sz="2000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" name="Rectangle à coins arrondis 13"/>
              <p:cNvSpPr/>
              <p:nvPr/>
            </p:nvSpPr>
            <p:spPr>
              <a:xfrm>
                <a:off x="5583594" y="843049"/>
                <a:ext cx="3164869" cy="232164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F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3D </a:t>
                </a:r>
                <a:r>
                  <a:rPr lang="fr-FR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Interconnect</a:t>
                </a:r>
                <a:r>
                  <a:rPr lang="fr-FR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Technology</a:t>
                </a:r>
                <a:endParaRPr lang="fr-FR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" name="ZoneTexte 1"/>
            <p:cNvSpPr txBox="1"/>
            <p:nvPr/>
          </p:nvSpPr>
          <p:spPr>
            <a:xfrm>
              <a:off x="179512" y="5847655"/>
              <a:ext cx="69127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 smtClean="0"/>
                <a:t>[1] Patti B., </a:t>
              </a:r>
              <a:r>
                <a:rPr lang="fr-FR" sz="1200" i="1" dirty="0" err="1" smtClean="0"/>
                <a:t>Tezzaron</a:t>
              </a:r>
              <a:r>
                <a:rPr lang="fr-FR" sz="1200" i="1" dirty="0" smtClean="0"/>
                <a:t>, </a:t>
              </a:r>
              <a:r>
                <a:rPr lang="fr-FR" sz="1200" i="1" dirty="0" err="1" smtClean="0"/>
                <a:t>inc.</a:t>
              </a:r>
              <a:r>
                <a:rPr lang="fr-FR" sz="1200" dirty="0" smtClean="0"/>
                <a:t> « </a:t>
              </a:r>
              <a:r>
                <a:rPr lang="fr-FR" sz="1200" dirty="0" err="1" smtClean="0"/>
                <a:t>Implementing</a:t>
              </a:r>
              <a:r>
                <a:rPr lang="fr-FR" sz="1200" dirty="0" smtClean="0"/>
                <a:t> 2.5D and 3D </a:t>
              </a:r>
              <a:r>
                <a:rPr lang="fr-FR" sz="1200" dirty="0" err="1" smtClean="0"/>
                <a:t>Devices</a:t>
              </a:r>
              <a:r>
                <a:rPr lang="fr-FR" sz="1200" dirty="0" smtClean="0"/>
                <a:t> »</a:t>
              </a:r>
            </a:p>
            <a:p>
              <a:r>
                <a:rPr lang="fr-FR" sz="1200" dirty="0"/>
                <a:t> </a:t>
              </a:r>
              <a:r>
                <a:rPr lang="fr-FR" sz="1200" dirty="0" smtClean="0"/>
                <a:t>    AIDA workshop 2013</a:t>
              </a:r>
              <a:endParaRPr lang="fr-FR" dirty="0" smtClean="0"/>
            </a:p>
            <a:p>
              <a:r>
                <a:rPr lang="fr-FR" sz="1200" dirty="0" smtClean="0"/>
                <a:t>[2] </a:t>
              </a:r>
              <a:r>
                <a:rPr lang="fr-FR" sz="1200" dirty="0" err="1" smtClean="0"/>
                <a:t>Taken</a:t>
              </a:r>
              <a:r>
                <a:rPr lang="fr-FR" sz="1200" dirty="0" smtClean="0"/>
                <a:t> </a:t>
              </a:r>
              <a:r>
                <a:rPr lang="fr-FR" sz="1200" dirty="0" err="1" smtClean="0"/>
                <a:t>from</a:t>
              </a:r>
              <a:r>
                <a:rPr lang="fr-FR" sz="1200" dirty="0" smtClean="0"/>
                <a:t> </a:t>
              </a:r>
              <a:r>
                <a:rPr lang="fr-FR" sz="1200" dirty="0" err="1" smtClean="0"/>
                <a:t>internal</a:t>
              </a:r>
              <a:r>
                <a:rPr lang="fr-FR" sz="1200" dirty="0" smtClean="0"/>
                <a:t> Design </a:t>
              </a:r>
              <a:r>
                <a:rPr lang="fr-FR" sz="1200" dirty="0" err="1" smtClean="0"/>
                <a:t>Rules</a:t>
              </a:r>
              <a:r>
                <a:rPr lang="fr-FR" sz="1200" dirty="0" smtClean="0"/>
                <a:t> </a:t>
              </a:r>
              <a:r>
                <a:rPr lang="fr-FR" sz="1200" dirty="0" err="1" smtClean="0"/>
                <a:t>Manual</a:t>
              </a:r>
              <a:endParaRPr lang="fr-FR" sz="1200" dirty="0"/>
            </a:p>
          </p:txBody>
        </p:sp>
      </p:grpSp>
      <p:sp>
        <p:nvSpPr>
          <p:cNvPr id="22" name="Rectangle à coins arrondis 21"/>
          <p:cNvSpPr/>
          <p:nvPr/>
        </p:nvSpPr>
        <p:spPr>
          <a:xfrm>
            <a:off x="395536" y="2805915"/>
            <a:ext cx="8352928" cy="1199149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3D Physical </a:t>
            </a:r>
            <a:r>
              <a:rPr lang="fr-FR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endParaRPr lang="fr-FR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8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fr-FR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alternative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76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9" grpId="0">
        <p:bldAsOne/>
      </p:bldGraphic>
      <p:bldP spid="10" grpId="0" animBg="1"/>
      <p:bldP spid="1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e 15"/>
          <p:cNvGrpSpPr/>
          <p:nvPr/>
        </p:nvGrpSpPr>
        <p:grpSpPr>
          <a:xfrm>
            <a:off x="4139952" y="1805867"/>
            <a:ext cx="2592288" cy="864096"/>
            <a:chOff x="4139952" y="1772816"/>
            <a:chExt cx="2592288" cy="864096"/>
          </a:xfrm>
        </p:grpSpPr>
        <p:sp>
          <p:nvSpPr>
            <p:cNvPr id="6" name="Cube 5"/>
            <p:cNvSpPr/>
            <p:nvPr/>
          </p:nvSpPr>
          <p:spPr>
            <a:xfrm>
              <a:off x="4139952" y="1772816"/>
              <a:ext cx="2592288" cy="864096"/>
            </a:xfrm>
            <a:prstGeom prst="cube">
              <a:avLst>
                <a:gd name="adj" fmla="val 70917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Parallélogramme 10"/>
            <p:cNvSpPr/>
            <p:nvPr/>
          </p:nvSpPr>
          <p:spPr>
            <a:xfrm>
              <a:off x="4861743" y="2253394"/>
              <a:ext cx="144016" cy="72008"/>
            </a:xfrm>
            <a:prstGeom prst="parallelogram">
              <a:avLst>
                <a:gd name="adj" fmla="val 7791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err="1" smtClean="0">
                <a:solidFill>
                  <a:schemeClr val="bg1"/>
                </a:solidFill>
              </a:rPr>
              <a:t>Going</a:t>
            </a:r>
            <a:r>
              <a:rPr lang="fr-FR" dirty="0" smtClean="0">
                <a:solidFill>
                  <a:schemeClr val="bg1"/>
                </a:solidFill>
              </a:rPr>
              <a:t> 3D for </a:t>
            </a:r>
            <a:r>
              <a:rPr lang="fr-FR" dirty="0" err="1" smtClean="0">
                <a:solidFill>
                  <a:schemeClr val="bg1"/>
                </a:solidFill>
              </a:rPr>
              <a:t>What</a:t>
            </a:r>
            <a:r>
              <a:rPr lang="fr-FR" dirty="0" smtClean="0">
                <a:solidFill>
                  <a:schemeClr val="bg1"/>
                </a:solidFill>
              </a:rPr>
              <a:t>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Olivier BILLOINT / CEA, LETI, Minatec Campus</a:t>
            </a:r>
            <a:endParaRPr lang="de-DE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1021573" y="1432252"/>
            <a:ext cx="2232248" cy="65764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Footprint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6106202" y="1805867"/>
            <a:ext cx="2592288" cy="864096"/>
            <a:chOff x="6106202" y="1772816"/>
            <a:chExt cx="2592288" cy="864096"/>
          </a:xfrm>
        </p:grpSpPr>
        <p:sp>
          <p:nvSpPr>
            <p:cNvPr id="7" name="Cube 6"/>
            <p:cNvSpPr/>
            <p:nvPr/>
          </p:nvSpPr>
          <p:spPr>
            <a:xfrm>
              <a:off x="6106202" y="1772816"/>
              <a:ext cx="2592288" cy="864096"/>
            </a:xfrm>
            <a:prstGeom prst="cube">
              <a:avLst>
                <a:gd name="adj" fmla="val 70917"/>
              </a:avLst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Parallélogramme 11"/>
            <p:cNvSpPr/>
            <p:nvPr/>
          </p:nvSpPr>
          <p:spPr>
            <a:xfrm>
              <a:off x="7854717" y="1904306"/>
              <a:ext cx="144016" cy="72008"/>
            </a:xfrm>
            <a:prstGeom prst="parallelogram">
              <a:avLst>
                <a:gd name="adj" fmla="val 77911"/>
              </a:avLst>
            </a:prstGeom>
            <a:solidFill>
              <a:srgbClr val="FFFF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4932040" y="1973361"/>
            <a:ext cx="2986888" cy="360040"/>
            <a:chOff x="4932040" y="1940310"/>
            <a:chExt cx="2986888" cy="360040"/>
          </a:xfrm>
        </p:grpSpPr>
        <p:cxnSp>
          <p:nvCxnSpPr>
            <p:cNvPr id="5" name="Connecteur droit 4"/>
            <p:cNvCxnSpPr/>
            <p:nvPr/>
          </p:nvCxnSpPr>
          <p:spPr>
            <a:xfrm>
              <a:off x="4932040" y="2289398"/>
              <a:ext cx="2664296" cy="0"/>
            </a:xfrm>
            <a:prstGeom prst="line">
              <a:avLst/>
            </a:prstGeom>
            <a:ln w="38100">
              <a:solidFill>
                <a:srgbClr val="C00000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 flipV="1">
              <a:off x="7580922" y="1940310"/>
              <a:ext cx="338006" cy="360040"/>
            </a:xfrm>
            <a:prstGeom prst="line">
              <a:avLst/>
            </a:prstGeom>
            <a:ln w="38100">
              <a:solidFill>
                <a:srgbClr val="C00000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8" name="Rectangle à coins arrondis 27"/>
          <p:cNvSpPr/>
          <p:nvPr/>
        </p:nvSpPr>
        <p:spPr>
          <a:xfrm>
            <a:off x="1033447" y="2361450"/>
            <a:ext cx="2232248" cy="65511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Wire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ength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e 33"/>
          <p:cNvGrpSpPr/>
          <p:nvPr/>
        </p:nvGrpSpPr>
        <p:grpSpPr>
          <a:xfrm>
            <a:off x="4932040" y="2332594"/>
            <a:ext cx="1008112" cy="1572522"/>
            <a:chOff x="4932040" y="2332594"/>
            <a:chExt cx="1008112" cy="1572522"/>
          </a:xfrm>
        </p:grpSpPr>
        <p:cxnSp>
          <p:nvCxnSpPr>
            <p:cNvPr id="18" name="Connecteur droit 17"/>
            <p:cNvCxnSpPr/>
            <p:nvPr/>
          </p:nvCxnSpPr>
          <p:spPr>
            <a:xfrm flipV="1">
              <a:off x="4932040" y="3894164"/>
              <a:ext cx="696537" cy="10952"/>
            </a:xfrm>
            <a:prstGeom prst="line">
              <a:avLst/>
            </a:prstGeom>
            <a:ln w="38100">
              <a:solidFill>
                <a:srgbClr val="C00000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/>
            <p:nvPr/>
          </p:nvCxnSpPr>
          <p:spPr>
            <a:xfrm flipV="1">
              <a:off x="5624180" y="3614437"/>
              <a:ext cx="315972" cy="279662"/>
            </a:xfrm>
            <a:prstGeom prst="line">
              <a:avLst/>
            </a:prstGeom>
            <a:ln w="38100">
              <a:solidFill>
                <a:srgbClr val="C00000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Connecteur droit 22"/>
            <p:cNvCxnSpPr/>
            <p:nvPr/>
          </p:nvCxnSpPr>
          <p:spPr>
            <a:xfrm>
              <a:off x="4932040" y="2672915"/>
              <a:ext cx="0" cy="1232201"/>
            </a:xfrm>
            <a:prstGeom prst="line">
              <a:avLst/>
            </a:prstGeom>
            <a:ln w="38100">
              <a:solidFill>
                <a:srgbClr val="C00000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Connecteur droit 31"/>
            <p:cNvCxnSpPr/>
            <p:nvPr/>
          </p:nvCxnSpPr>
          <p:spPr>
            <a:xfrm>
              <a:off x="4932186" y="2332594"/>
              <a:ext cx="0" cy="339965"/>
            </a:xfrm>
            <a:prstGeom prst="line">
              <a:avLst/>
            </a:prstGeom>
            <a:ln w="38100">
              <a:solidFill>
                <a:srgbClr val="C00000">
                  <a:alpha val="25000"/>
                </a:srgbClr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Rectangle à coins arrondis 37"/>
          <p:cNvSpPr/>
          <p:nvPr/>
        </p:nvSpPr>
        <p:spPr>
          <a:xfrm>
            <a:off x="323528" y="3291891"/>
            <a:ext cx="1728192" cy="65468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Power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 à coins arrondis 38"/>
          <p:cNvSpPr/>
          <p:nvPr/>
        </p:nvSpPr>
        <p:spPr>
          <a:xfrm>
            <a:off x="1033447" y="4224406"/>
            <a:ext cx="2232248" cy="65468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 à coins arrondis 39"/>
          <p:cNvSpPr/>
          <p:nvPr/>
        </p:nvSpPr>
        <p:spPr>
          <a:xfrm>
            <a:off x="2195736" y="3293188"/>
            <a:ext cx="1728192" cy="65468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Clock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103947" y="1196752"/>
            <a:ext cx="4788534" cy="33603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à coins arrondis 41"/>
          <p:cNvSpPr/>
          <p:nvPr/>
        </p:nvSpPr>
        <p:spPr>
          <a:xfrm>
            <a:off x="323528" y="5154421"/>
            <a:ext cx="3672407" cy="96693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half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-size circuits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a full size one?</a:t>
            </a:r>
          </a:p>
        </p:txBody>
      </p:sp>
      <p:sp>
        <p:nvSpPr>
          <p:cNvPr id="25" name="Rectangle à coins arrondis 24"/>
          <p:cNvSpPr/>
          <p:nvPr/>
        </p:nvSpPr>
        <p:spPr>
          <a:xfrm>
            <a:off x="4175954" y="4622309"/>
            <a:ext cx="4522536" cy="96693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if :</a:t>
            </a:r>
          </a:p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Vertical connections have ~100%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yield</a:t>
            </a:r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Circuits are not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fabricated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sequentially</a:t>
            </a:r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4175954" y="5637886"/>
            <a:ext cx="4522536" cy="966931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able to test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half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of a design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?!</a:t>
            </a:r>
          </a:p>
        </p:txBody>
      </p:sp>
    </p:spTree>
    <p:extLst>
      <p:ext uri="{BB962C8B-B14F-4D97-AF65-F5344CB8AC3E}">
        <p14:creationId xmlns:p14="http://schemas.microsoft.com/office/powerpoint/2010/main" val="160181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6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5E-6 1.11111E-6 L -0.21494 0.238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47" y="1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8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25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err="1" smtClean="0">
                <a:solidFill>
                  <a:schemeClr val="bg1"/>
                </a:solidFill>
              </a:rPr>
              <a:t>Interconnect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Flavors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Olivier BILLOINT / CEA, LETI, </a:t>
            </a:r>
            <a:r>
              <a:rPr lang="de-DE" dirty="0" err="1" smtClean="0"/>
              <a:t>Minatec</a:t>
            </a:r>
            <a:r>
              <a:rPr lang="de-DE" dirty="0" smtClean="0"/>
              <a:t> Campus</a:t>
            </a:r>
            <a:endParaRPr lang="de-DE" dirty="0"/>
          </a:p>
        </p:txBody>
      </p:sp>
      <p:grpSp>
        <p:nvGrpSpPr>
          <p:cNvPr id="8" name="Groupe 7"/>
          <p:cNvGrpSpPr/>
          <p:nvPr/>
        </p:nvGrpSpPr>
        <p:grpSpPr>
          <a:xfrm>
            <a:off x="4139952" y="1805867"/>
            <a:ext cx="2592288" cy="2498246"/>
            <a:chOff x="4139952" y="1805867"/>
            <a:chExt cx="2592288" cy="2498246"/>
          </a:xfrm>
        </p:grpSpPr>
        <p:grpSp>
          <p:nvGrpSpPr>
            <p:cNvPr id="16" name="Groupe 15"/>
            <p:cNvGrpSpPr/>
            <p:nvPr/>
          </p:nvGrpSpPr>
          <p:grpSpPr>
            <a:xfrm>
              <a:off x="4139952" y="1805867"/>
              <a:ext cx="2592288" cy="864096"/>
              <a:chOff x="4139952" y="1772816"/>
              <a:chExt cx="2592288" cy="864096"/>
            </a:xfrm>
          </p:grpSpPr>
          <p:sp>
            <p:nvSpPr>
              <p:cNvPr id="6" name="Cube 5"/>
              <p:cNvSpPr/>
              <p:nvPr/>
            </p:nvSpPr>
            <p:spPr>
              <a:xfrm>
                <a:off x="4139952" y="1772816"/>
                <a:ext cx="2592288" cy="864096"/>
              </a:xfrm>
              <a:prstGeom prst="cube">
                <a:avLst>
                  <a:gd name="adj" fmla="val 70917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Parallélogramme 10"/>
              <p:cNvSpPr/>
              <p:nvPr/>
            </p:nvSpPr>
            <p:spPr>
              <a:xfrm>
                <a:off x="4861743" y="2253394"/>
                <a:ext cx="144016" cy="72008"/>
              </a:xfrm>
              <a:prstGeom prst="parallelogram">
                <a:avLst>
                  <a:gd name="adj" fmla="val 77911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15" name="Groupe 14"/>
            <p:cNvGrpSpPr/>
            <p:nvPr/>
          </p:nvGrpSpPr>
          <p:grpSpPr>
            <a:xfrm>
              <a:off x="4139952" y="3440017"/>
              <a:ext cx="2592288" cy="864096"/>
              <a:chOff x="6106202" y="1772816"/>
              <a:chExt cx="2592288" cy="864096"/>
            </a:xfrm>
          </p:grpSpPr>
          <p:sp>
            <p:nvSpPr>
              <p:cNvPr id="7" name="Cube 6"/>
              <p:cNvSpPr/>
              <p:nvPr/>
            </p:nvSpPr>
            <p:spPr>
              <a:xfrm>
                <a:off x="6106202" y="1772816"/>
                <a:ext cx="2592288" cy="864096"/>
              </a:xfrm>
              <a:prstGeom prst="cube">
                <a:avLst>
                  <a:gd name="adj" fmla="val 70917"/>
                </a:avLst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Parallélogramme 11"/>
              <p:cNvSpPr/>
              <p:nvPr/>
            </p:nvSpPr>
            <p:spPr>
              <a:xfrm>
                <a:off x="7854717" y="1904306"/>
                <a:ext cx="144016" cy="72008"/>
              </a:xfrm>
              <a:prstGeom prst="parallelogram">
                <a:avLst>
                  <a:gd name="adj" fmla="val 77911"/>
                </a:avLst>
              </a:prstGeom>
              <a:solidFill>
                <a:srgbClr val="FFFF00"/>
              </a:solidFill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4" name="Groupe 33"/>
            <p:cNvGrpSpPr/>
            <p:nvPr/>
          </p:nvGrpSpPr>
          <p:grpSpPr>
            <a:xfrm>
              <a:off x="4932040" y="2332594"/>
              <a:ext cx="1008112" cy="1572522"/>
              <a:chOff x="4932040" y="2332594"/>
              <a:chExt cx="1008112" cy="1572522"/>
            </a:xfrm>
          </p:grpSpPr>
          <p:cxnSp>
            <p:nvCxnSpPr>
              <p:cNvPr id="18" name="Connecteur droit 17"/>
              <p:cNvCxnSpPr/>
              <p:nvPr/>
            </p:nvCxnSpPr>
            <p:spPr>
              <a:xfrm flipV="1">
                <a:off x="4932040" y="3894164"/>
                <a:ext cx="696537" cy="10952"/>
              </a:xfrm>
              <a:prstGeom prst="line">
                <a:avLst/>
              </a:prstGeom>
              <a:ln w="38100">
                <a:solidFill>
                  <a:srgbClr val="C00000"/>
                </a:soli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/>
              <p:cNvCxnSpPr/>
              <p:nvPr/>
            </p:nvCxnSpPr>
            <p:spPr>
              <a:xfrm flipV="1">
                <a:off x="5624180" y="3614437"/>
                <a:ext cx="315972" cy="279662"/>
              </a:xfrm>
              <a:prstGeom prst="line">
                <a:avLst/>
              </a:prstGeom>
              <a:ln w="38100">
                <a:solidFill>
                  <a:srgbClr val="C00000"/>
                </a:soli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>
                <a:off x="4932040" y="2672915"/>
                <a:ext cx="0" cy="1232201"/>
              </a:xfrm>
              <a:prstGeom prst="line">
                <a:avLst/>
              </a:prstGeom>
              <a:ln w="38100">
                <a:solidFill>
                  <a:srgbClr val="C00000"/>
                </a:soli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/>
              <p:cNvCxnSpPr/>
              <p:nvPr/>
            </p:nvCxnSpPr>
            <p:spPr>
              <a:xfrm>
                <a:off x="4932186" y="2332594"/>
                <a:ext cx="0" cy="339965"/>
              </a:xfrm>
              <a:prstGeom prst="line">
                <a:avLst/>
              </a:prstGeom>
              <a:ln w="38100">
                <a:solidFill>
                  <a:srgbClr val="C00000">
                    <a:alpha val="25000"/>
                  </a:srgbClr>
                </a:soli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e 1"/>
          <p:cNvGrpSpPr/>
          <p:nvPr/>
        </p:nvGrpSpPr>
        <p:grpSpPr>
          <a:xfrm>
            <a:off x="323528" y="1432252"/>
            <a:ext cx="3672407" cy="4691871"/>
            <a:chOff x="323528" y="1432252"/>
            <a:chExt cx="3672407" cy="4691871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1021573" y="1432252"/>
              <a:ext cx="2232248" cy="65764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Reduce</a:t>
              </a:r>
              <a:r>
                <a:rPr lang="fr-F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Footprint</a:t>
              </a:r>
              <a:endParaRPr lang="fr-FR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Rectangle à coins arrondis 27"/>
            <p:cNvSpPr/>
            <p:nvPr/>
          </p:nvSpPr>
          <p:spPr>
            <a:xfrm>
              <a:off x="1033447" y="2361450"/>
              <a:ext cx="2232248" cy="65511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Reduce</a:t>
              </a:r>
              <a:r>
                <a:rPr lang="fr-F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Wire</a:t>
              </a:r>
              <a:r>
                <a:rPr lang="fr-FR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</a:t>
              </a:r>
              <a:r>
                <a:rPr lang="fr-FR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ength</a:t>
              </a:r>
              <a:endParaRPr lang="fr-FR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Rectangle à coins arrondis 37"/>
            <p:cNvSpPr/>
            <p:nvPr/>
          </p:nvSpPr>
          <p:spPr>
            <a:xfrm>
              <a:off x="323528" y="3291891"/>
              <a:ext cx="1728192" cy="65468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Reduce</a:t>
              </a:r>
              <a:r>
                <a:rPr lang="fr-F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Power</a:t>
              </a:r>
              <a:endParaRPr lang="fr-FR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Rectangle à coins arrondis 38"/>
            <p:cNvSpPr/>
            <p:nvPr/>
          </p:nvSpPr>
          <p:spPr>
            <a:xfrm>
              <a:off x="1033447" y="4224406"/>
              <a:ext cx="2232248" cy="65468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Increase</a:t>
              </a:r>
              <a:r>
                <a:rPr lang="fr-F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Yield</a:t>
              </a:r>
              <a:r>
                <a:rPr lang="fr-F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fr-FR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Rectangle à coins arrondis 39"/>
            <p:cNvSpPr/>
            <p:nvPr/>
          </p:nvSpPr>
          <p:spPr>
            <a:xfrm>
              <a:off x="2195736" y="3293188"/>
              <a:ext cx="1728192" cy="654684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Reduce</a:t>
              </a:r>
              <a:r>
                <a:rPr lang="fr-F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Clock</a:t>
              </a:r>
              <a:r>
                <a:rPr lang="fr-F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Period</a:t>
              </a:r>
              <a:endParaRPr lang="fr-FR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Rectangle à coins arrondis 41"/>
            <p:cNvSpPr/>
            <p:nvPr/>
          </p:nvSpPr>
          <p:spPr>
            <a:xfrm>
              <a:off x="323528" y="5157192"/>
              <a:ext cx="3672407" cy="966931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Two</a:t>
              </a:r>
              <a:r>
                <a:rPr lang="fr-F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half</a:t>
              </a:r>
              <a:r>
                <a:rPr lang="fr-F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-size circuits </a:t>
              </a:r>
              <a:r>
                <a:rPr lang="fr-FR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better</a:t>
              </a:r>
              <a:r>
                <a:rPr lang="fr-F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than</a:t>
              </a:r>
              <a:r>
                <a:rPr lang="fr-FR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 full size one?</a:t>
              </a:r>
            </a:p>
          </p:txBody>
        </p:sp>
      </p:grpSp>
      <p:sp>
        <p:nvSpPr>
          <p:cNvPr id="25" name="Rectangle à coins arrondis 24"/>
          <p:cNvSpPr/>
          <p:nvPr/>
        </p:nvSpPr>
        <p:spPr>
          <a:xfrm>
            <a:off x="467544" y="1164237"/>
            <a:ext cx="2232248" cy="65764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LDPC IP</a:t>
            </a:r>
          </a:p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28nm FDSOI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à coins arrondis 25"/>
          <p:cNvSpPr/>
          <p:nvPr/>
        </p:nvSpPr>
        <p:spPr>
          <a:xfrm>
            <a:off x="3072635" y="1160026"/>
            <a:ext cx="2232248" cy="65764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50% </a:t>
            </a:r>
            <a:r>
              <a:rPr lang="fr-FR" b="1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ootprint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reduction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3072635" y="2147913"/>
            <a:ext cx="2232248" cy="65764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Inter-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Tier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vias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: 5439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1" name="Graphique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6828502"/>
              </p:ext>
            </p:extLst>
          </p:nvPr>
        </p:nvGraphicFramePr>
        <p:xfrm>
          <a:off x="212793" y="3040434"/>
          <a:ext cx="5057775" cy="2938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3" name="Rectangle à coins arrondis 32"/>
          <p:cNvSpPr/>
          <p:nvPr/>
        </p:nvSpPr>
        <p:spPr>
          <a:xfrm>
            <a:off x="467544" y="2147913"/>
            <a:ext cx="2232248" cy="657645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Minimize</a:t>
            </a:r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3D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interconnects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8328824"/>
              </p:ext>
            </p:extLst>
          </p:nvPr>
        </p:nvGraphicFramePr>
        <p:xfrm>
          <a:off x="5292080" y="4068519"/>
          <a:ext cx="362204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5930"/>
                <a:gridCol w="948055"/>
                <a:gridCol w="948055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Technology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Size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Pitch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TSV</a:t>
                      </a:r>
                      <a:r>
                        <a:rPr lang="fr-FR" sz="1200" dirty="0" smtClean="0"/>
                        <a:t> (1)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10µm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30µm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HD-TSV</a:t>
                      </a:r>
                      <a:r>
                        <a:rPr lang="fr-FR" sz="1200" dirty="0" smtClean="0"/>
                        <a:t> (1)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0,85µm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1,75µm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 err="1" smtClean="0"/>
                        <a:t>Cu-Cu</a:t>
                      </a:r>
                      <a:r>
                        <a:rPr lang="fr-FR" sz="1200" dirty="0" smtClean="0"/>
                        <a:t> (1)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1,70µm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2,4µm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 smtClean="0"/>
                        <a:t>3D-VLSI</a:t>
                      </a:r>
                      <a:r>
                        <a:rPr lang="fr-FR" sz="1800" baseline="0" dirty="0" smtClean="0"/>
                        <a:t> 28nm</a:t>
                      </a:r>
                      <a:r>
                        <a:rPr lang="fr-FR" sz="1200" baseline="0" dirty="0" smtClean="0"/>
                        <a:t> (2)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50nm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110nm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5" name="ZoneTexte 34"/>
          <p:cNvSpPr txBox="1"/>
          <p:nvPr/>
        </p:nvSpPr>
        <p:spPr>
          <a:xfrm>
            <a:off x="179512" y="6054339"/>
            <a:ext cx="6912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[1] Patti B., </a:t>
            </a:r>
            <a:r>
              <a:rPr lang="fr-FR" sz="1200" i="1" dirty="0" err="1"/>
              <a:t>Tezzaron</a:t>
            </a:r>
            <a:r>
              <a:rPr lang="fr-FR" sz="1200" i="1" dirty="0"/>
              <a:t>, </a:t>
            </a:r>
            <a:r>
              <a:rPr lang="fr-FR" sz="1200" i="1" dirty="0" err="1"/>
              <a:t>inc.</a:t>
            </a:r>
            <a:r>
              <a:rPr lang="fr-FR" sz="1200" dirty="0"/>
              <a:t> « </a:t>
            </a:r>
            <a:r>
              <a:rPr lang="fr-FR" sz="1200" dirty="0" err="1"/>
              <a:t>Implementing</a:t>
            </a:r>
            <a:r>
              <a:rPr lang="fr-FR" sz="1200" dirty="0"/>
              <a:t> 2.5D and 3D </a:t>
            </a:r>
            <a:r>
              <a:rPr lang="fr-FR" sz="1200" dirty="0" err="1"/>
              <a:t>Devices</a:t>
            </a:r>
            <a:r>
              <a:rPr lang="fr-FR" sz="1200" dirty="0"/>
              <a:t> »</a:t>
            </a:r>
          </a:p>
          <a:p>
            <a:r>
              <a:rPr lang="fr-FR" sz="1200" dirty="0"/>
              <a:t>     AIDA workshop 2013</a:t>
            </a:r>
          </a:p>
          <a:p>
            <a:r>
              <a:rPr lang="fr-FR" sz="1200" dirty="0" smtClean="0"/>
              <a:t>[2] </a:t>
            </a:r>
            <a:r>
              <a:rPr lang="fr-FR" sz="1200" dirty="0" err="1" smtClean="0"/>
              <a:t>Taken</a:t>
            </a:r>
            <a:r>
              <a:rPr lang="fr-FR" sz="1200" dirty="0" smtClean="0"/>
              <a:t> </a:t>
            </a:r>
            <a:r>
              <a:rPr lang="fr-FR" sz="1200" dirty="0" err="1" smtClean="0"/>
              <a:t>from</a:t>
            </a:r>
            <a:r>
              <a:rPr lang="fr-FR" sz="1200" dirty="0" smtClean="0"/>
              <a:t> </a:t>
            </a:r>
            <a:r>
              <a:rPr lang="fr-FR" sz="1200" dirty="0" err="1" smtClean="0"/>
              <a:t>internal</a:t>
            </a:r>
            <a:r>
              <a:rPr lang="fr-FR" sz="1200" dirty="0" smtClean="0"/>
              <a:t> Design </a:t>
            </a:r>
            <a:r>
              <a:rPr lang="fr-FR" sz="1200" dirty="0" err="1" smtClean="0"/>
              <a:t>Rules</a:t>
            </a:r>
            <a:r>
              <a:rPr lang="fr-FR" sz="1200" dirty="0" smtClean="0"/>
              <a:t> </a:t>
            </a:r>
            <a:r>
              <a:rPr lang="fr-FR" sz="1200" dirty="0" err="1" smtClean="0"/>
              <a:t>Manual</a:t>
            </a:r>
            <a:endParaRPr lang="fr-FR" sz="1200" dirty="0"/>
          </a:p>
        </p:txBody>
      </p:sp>
      <p:grpSp>
        <p:nvGrpSpPr>
          <p:cNvPr id="21" name="Groupe 20"/>
          <p:cNvGrpSpPr/>
          <p:nvPr/>
        </p:nvGrpSpPr>
        <p:grpSpPr>
          <a:xfrm>
            <a:off x="1045240" y="3948943"/>
            <a:ext cx="4134272" cy="768836"/>
            <a:chOff x="4254152" y="1118612"/>
            <a:chExt cx="4134272" cy="768836"/>
          </a:xfrm>
        </p:grpSpPr>
        <p:sp>
          <p:nvSpPr>
            <p:cNvPr id="36" name="Rectangle à coins arrondis 35"/>
            <p:cNvSpPr/>
            <p:nvPr/>
          </p:nvSpPr>
          <p:spPr>
            <a:xfrm>
              <a:off x="5801217" y="1118612"/>
              <a:ext cx="2582126" cy="600045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Back to 2D </a:t>
              </a:r>
              <a:r>
                <a:rPr lang="fr-FR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footprint</a:t>
              </a:r>
              <a:r>
                <a:rPr lang="fr-F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but </a:t>
              </a:r>
              <a:r>
                <a:rPr lang="fr-FR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with</a:t>
              </a:r>
              <a:r>
                <a:rPr lang="fr-F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 3D design!</a:t>
              </a:r>
              <a:endParaRPr lang="fr-FR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4" name="Connecteur droit 13"/>
            <p:cNvCxnSpPr/>
            <p:nvPr/>
          </p:nvCxnSpPr>
          <p:spPr>
            <a:xfrm>
              <a:off x="4254152" y="1887448"/>
              <a:ext cx="4134272" cy="0"/>
            </a:xfrm>
            <a:prstGeom prst="line">
              <a:avLst/>
            </a:prstGeom>
            <a:ln w="31750">
              <a:solidFill>
                <a:srgbClr val="0070C0"/>
              </a:solidFill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653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44444E-6 -3.7037E-7 L 0.21268 -0.0923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25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Graphic spid="31" grpId="0">
        <p:bldAsOne/>
      </p:bldGraphic>
      <p:bldP spid="33" grpId="0" animBg="1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smtClean="0">
                <a:solidFill>
                  <a:schemeClr val="bg1"/>
                </a:solidFill>
              </a:rPr>
              <a:t>A 3D Solution for </a:t>
            </a:r>
            <a:r>
              <a:rPr lang="fr-FR" dirty="0" err="1" smtClean="0">
                <a:solidFill>
                  <a:schemeClr val="bg1"/>
                </a:solidFill>
              </a:rPr>
              <a:t>Everyone</a:t>
            </a:r>
            <a:r>
              <a:rPr lang="fr-FR" dirty="0" smtClean="0">
                <a:solidFill>
                  <a:schemeClr val="bg1"/>
                </a:solidFill>
              </a:rPr>
              <a:t>?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Olivier BILLOINT / CEA, LETI, Minatec Campus</a:t>
            </a:r>
            <a:endParaRPr lang="de-DE" dirty="0"/>
          </a:p>
        </p:txBody>
      </p:sp>
      <p:grpSp>
        <p:nvGrpSpPr>
          <p:cNvPr id="10" name="Groupe 9"/>
          <p:cNvGrpSpPr/>
          <p:nvPr/>
        </p:nvGrpSpPr>
        <p:grpSpPr>
          <a:xfrm>
            <a:off x="4860032" y="933526"/>
            <a:ext cx="3663170" cy="2736304"/>
            <a:chOff x="827584" y="1484785"/>
            <a:chExt cx="3663170" cy="2736304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7584" y="1484785"/>
              <a:ext cx="3663170" cy="2736304"/>
            </a:xfrm>
            <a:prstGeom prst="rect">
              <a:avLst/>
            </a:prstGeom>
          </p:spPr>
        </p:pic>
        <p:sp>
          <p:nvSpPr>
            <p:cNvPr id="6" name="Rectangle à coins arrondis 5"/>
            <p:cNvSpPr/>
            <p:nvPr/>
          </p:nvSpPr>
          <p:spPr>
            <a:xfrm>
              <a:off x="3347864" y="3684518"/>
              <a:ext cx="1142890" cy="536571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[2] 2014</a:t>
              </a:r>
            </a:p>
            <a:p>
              <a:pPr algn="ctr"/>
              <a:r>
                <a:rPr lang="fr-F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TSV</a:t>
              </a:r>
              <a:endParaRPr lang="fr-FR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395536" y="908720"/>
            <a:ext cx="3417168" cy="2904593"/>
            <a:chOff x="4951648" y="2733293"/>
            <a:chExt cx="3417168" cy="2904593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1648" y="2733293"/>
              <a:ext cx="3417168" cy="2904593"/>
            </a:xfrm>
            <a:prstGeom prst="rect">
              <a:avLst/>
            </a:prstGeom>
          </p:spPr>
        </p:pic>
        <p:sp>
          <p:nvSpPr>
            <p:cNvPr id="8" name="Rectangle à coins arrondis 7"/>
            <p:cNvSpPr/>
            <p:nvPr/>
          </p:nvSpPr>
          <p:spPr>
            <a:xfrm>
              <a:off x="7255904" y="5101315"/>
              <a:ext cx="1111923" cy="536571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[1] 2004</a:t>
              </a:r>
            </a:p>
            <a:p>
              <a:pPr algn="ctr"/>
              <a:r>
                <a:rPr lang="fr-FR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Cu-Cu</a:t>
              </a:r>
              <a:endParaRPr lang="fr-FR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ZoneTexte 11"/>
          <p:cNvSpPr txBox="1"/>
          <p:nvPr/>
        </p:nvSpPr>
        <p:spPr>
          <a:xfrm>
            <a:off x="114559" y="5805264"/>
            <a:ext cx="8777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Black, B. ; Nelson, D.W. ; Webb, C. ;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Samra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, N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., « 3D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impact on iA32 </a:t>
            </a:r>
            <a:r>
              <a:rPr lang="fr-FR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microprocessors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 »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Computer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Design: VLSI in Computers and Processors, 2004. ICCD 2004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[2] 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« Samsung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Starts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Mass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Producing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Industry’s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First 3D TSV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DDR4 Modules for Enterprise </a:t>
            </a:r>
            <a:r>
              <a:rPr lang="fr-FR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Servers »</a:t>
            </a:r>
            <a:endParaRPr lang="fr-FR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Seoul,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Korea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Aug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. 28. 2014</a:t>
            </a:r>
          </a:p>
        </p:txBody>
      </p:sp>
      <p:grpSp>
        <p:nvGrpSpPr>
          <p:cNvPr id="16" name="Groupe 15"/>
          <p:cNvGrpSpPr/>
          <p:nvPr/>
        </p:nvGrpSpPr>
        <p:grpSpPr>
          <a:xfrm>
            <a:off x="3019627" y="4150646"/>
            <a:ext cx="2776509" cy="1584176"/>
            <a:chOff x="2890144" y="4365104"/>
            <a:chExt cx="2776509" cy="1584176"/>
          </a:xfrm>
        </p:grpSpPr>
        <p:sp>
          <p:nvSpPr>
            <p:cNvPr id="7" name="Rectangle 6"/>
            <p:cNvSpPr/>
            <p:nvPr/>
          </p:nvSpPr>
          <p:spPr>
            <a:xfrm>
              <a:off x="2890144" y="4365104"/>
              <a:ext cx="2776509" cy="15841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FR" sz="9600" b="1" dirty="0" smtClean="0">
                  <a:solidFill>
                    <a:srgbClr val="FF0000"/>
                  </a:solidFill>
                </a:rPr>
                <a:t> </a:t>
              </a:r>
              <a:r>
                <a:rPr lang="fr-FR" sz="9600" b="1" dirty="0" smtClean="0">
                  <a:solidFill>
                    <a:srgbClr val="0070C0"/>
                  </a:solidFill>
                </a:rPr>
                <a:t>?</a:t>
              </a:r>
              <a:endParaRPr lang="fr-FR" sz="9600" b="1" dirty="0">
                <a:solidFill>
                  <a:srgbClr val="0070C0"/>
                </a:solidFill>
              </a:endParaRPr>
            </a:p>
          </p:txBody>
        </p:sp>
        <p:sp>
          <p:nvSpPr>
            <p:cNvPr id="13" name="Rectangle à coins arrondis 12"/>
            <p:cNvSpPr/>
            <p:nvPr/>
          </p:nvSpPr>
          <p:spPr>
            <a:xfrm>
              <a:off x="4067944" y="5412709"/>
              <a:ext cx="1584176" cy="536571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201x</a:t>
              </a:r>
              <a:endParaRPr lang="fr-FR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fr-F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3D-VLSI</a:t>
              </a:r>
              <a:endParaRPr lang="fr-FR" b="1" baseline="30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4" name="Rectangle à coins arrondis 13"/>
          <p:cNvSpPr/>
          <p:nvPr/>
        </p:nvSpPr>
        <p:spPr>
          <a:xfrm>
            <a:off x="895663" y="1714025"/>
            <a:ext cx="2917041" cy="144064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/>
              <a:t>Research</a:t>
            </a:r>
            <a:endParaRPr lang="fr-FR" b="1" dirty="0" smtClean="0"/>
          </a:p>
          <a:p>
            <a:pPr algn="ctr"/>
            <a:endParaRPr lang="fr-FR" b="1" dirty="0" smtClean="0"/>
          </a:p>
          <a:p>
            <a:r>
              <a:rPr lang="fr-FR" b="1" dirty="0" smtClean="0"/>
              <a:t>15% Power </a:t>
            </a:r>
            <a:r>
              <a:rPr lang="fr-FR" b="1" dirty="0" err="1" smtClean="0"/>
              <a:t>savings</a:t>
            </a:r>
            <a:endParaRPr lang="fr-FR" b="1" dirty="0" smtClean="0"/>
          </a:p>
          <a:p>
            <a:r>
              <a:rPr lang="fr-FR" b="1" dirty="0" smtClean="0"/>
              <a:t>15% Performances gain</a:t>
            </a:r>
          </a:p>
          <a:p>
            <a:r>
              <a:rPr lang="fr-FR" b="1" dirty="0" smtClean="0"/>
              <a:t>50% </a:t>
            </a:r>
            <a:r>
              <a:rPr lang="fr-FR" b="1" dirty="0" err="1" smtClean="0"/>
              <a:t>Footprint</a:t>
            </a:r>
            <a:r>
              <a:rPr lang="fr-FR" b="1" dirty="0" smtClean="0"/>
              <a:t> </a:t>
            </a:r>
            <a:r>
              <a:rPr lang="fr-FR" b="1" dirty="0" err="1" smtClean="0"/>
              <a:t>reduction</a:t>
            </a:r>
            <a:endParaRPr lang="fr-FR" b="1" dirty="0" smtClean="0"/>
          </a:p>
        </p:txBody>
      </p:sp>
      <p:sp>
        <p:nvSpPr>
          <p:cNvPr id="15" name="Rectangle à coins arrondis 14"/>
          <p:cNvSpPr/>
          <p:nvPr/>
        </p:nvSpPr>
        <p:spPr>
          <a:xfrm>
            <a:off x="6084168" y="2229184"/>
            <a:ext cx="1646946" cy="504056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Commercial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91649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Why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3D,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Why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Now</a:t>
            </a:r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?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Behind</a:t>
            </a:r>
            <a:r>
              <a:rPr lang="fr-FR" dirty="0" smtClean="0"/>
              <a:t> 3D-VLSI (</a:t>
            </a:r>
            <a:r>
              <a:rPr lang="fr-FR" dirty="0" err="1" smtClean="0"/>
              <a:t>Monolithic</a:t>
            </a:r>
            <a:r>
              <a:rPr lang="fr-FR" dirty="0" smtClean="0"/>
              <a:t> 3D)?</a:t>
            </a:r>
            <a:endParaRPr lang="fr-FR" dirty="0"/>
          </a:p>
          <a:p>
            <a:pPr marL="0" indent="0">
              <a:buNone/>
            </a:pP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Design </a:t>
            </a:r>
            <a:r>
              <a:rPr lang="fr-FR" dirty="0" err="1" smtClean="0">
                <a:solidFill>
                  <a:schemeClr val="bg1">
                    <a:lumMod val="65000"/>
                  </a:schemeClr>
                </a:solidFill>
              </a:rPr>
              <a:t>Possibilities</a:t>
            </a:r>
            <a:endParaRPr lang="fr-FR" dirty="0" smtClean="0">
              <a:solidFill>
                <a:schemeClr val="bg1">
                  <a:lumMod val="65000"/>
                </a:schemeClr>
              </a:solidFill>
            </a:endParaRPr>
          </a:p>
          <a:p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Expectations and Challenges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endParaRPr lang="fr-FR" dirty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fr-FR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err="1" smtClean="0">
                <a:solidFill>
                  <a:schemeClr val="bg1"/>
                </a:solidFill>
              </a:rPr>
              <a:t>Outline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Olivier BILLOINT / CEA, LETI, Minatec Campus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258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e 94"/>
          <p:cNvGrpSpPr/>
          <p:nvPr/>
        </p:nvGrpSpPr>
        <p:grpSpPr>
          <a:xfrm>
            <a:off x="2511708" y="3424942"/>
            <a:ext cx="5811750" cy="910915"/>
            <a:chOff x="2511708" y="3424942"/>
            <a:chExt cx="5811750" cy="910915"/>
          </a:xfrm>
        </p:grpSpPr>
        <p:grpSp>
          <p:nvGrpSpPr>
            <p:cNvPr id="72" name="Groupe 71"/>
            <p:cNvGrpSpPr/>
            <p:nvPr/>
          </p:nvGrpSpPr>
          <p:grpSpPr>
            <a:xfrm>
              <a:off x="2511708" y="3424942"/>
              <a:ext cx="5811750" cy="910915"/>
              <a:chOff x="2471253" y="4016792"/>
              <a:chExt cx="5811750" cy="910915"/>
            </a:xfrm>
          </p:grpSpPr>
          <p:grpSp>
            <p:nvGrpSpPr>
              <p:cNvPr id="73" name="Groupe 72"/>
              <p:cNvGrpSpPr/>
              <p:nvPr/>
            </p:nvGrpSpPr>
            <p:grpSpPr>
              <a:xfrm>
                <a:off x="2471253" y="4016792"/>
                <a:ext cx="5811750" cy="910915"/>
                <a:chOff x="2471253" y="4016792"/>
                <a:chExt cx="5811750" cy="910915"/>
              </a:xfrm>
            </p:grpSpPr>
            <p:grpSp>
              <p:nvGrpSpPr>
                <p:cNvPr id="76" name="Groupe 75"/>
                <p:cNvGrpSpPr/>
                <p:nvPr/>
              </p:nvGrpSpPr>
              <p:grpSpPr>
                <a:xfrm>
                  <a:off x="2471253" y="4149080"/>
                  <a:ext cx="5557132" cy="778627"/>
                  <a:chOff x="2471253" y="4149080"/>
                  <a:chExt cx="5557132" cy="778627"/>
                </a:xfrm>
              </p:grpSpPr>
              <p:pic>
                <p:nvPicPr>
                  <p:cNvPr id="78" name="Image 77"/>
                  <p:cNvPicPr>
                    <a:picLocks noChangeAspect="1"/>
                  </p:cNvPicPr>
                  <p:nvPr/>
                </p:nvPicPr>
                <p:blipFill rotWithShape="1"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18005" t="29260" r="7453" b="49721"/>
                  <a:stretch/>
                </p:blipFill>
                <p:spPr>
                  <a:xfrm>
                    <a:off x="2725871" y="4149080"/>
                    <a:ext cx="5302514" cy="602051"/>
                  </a:xfrm>
                  <a:prstGeom prst="rect">
                    <a:avLst/>
                  </a:prstGeom>
                </p:spPr>
              </p:pic>
              <p:sp>
                <p:nvSpPr>
                  <p:cNvPr id="79" name="Rectangle 78"/>
                  <p:cNvSpPr/>
                  <p:nvPr/>
                </p:nvSpPr>
                <p:spPr>
                  <a:xfrm>
                    <a:off x="2471253" y="4665662"/>
                    <a:ext cx="876611" cy="262045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2"/>
                  </a:lnRef>
                  <a:fillRef idx="3">
                    <a:schemeClr val="accent2"/>
                  </a:fillRef>
                  <a:effectRef idx="2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77" name="Rectangle 76"/>
                <p:cNvSpPr/>
                <p:nvPr/>
              </p:nvSpPr>
              <p:spPr>
                <a:xfrm>
                  <a:off x="7932500" y="4016792"/>
                  <a:ext cx="350503" cy="2675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</p:grpSp>
          <p:sp>
            <p:nvSpPr>
              <p:cNvPr id="74" name="Rectangle 73"/>
              <p:cNvSpPr/>
              <p:nvPr/>
            </p:nvSpPr>
            <p:spPr>
              <a:xfrm>
                <a:off x="3363219" y="4223065"/>
                <a:ext cx="222728" cy="6476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5" name="Rectangle 74"/>
              <p:cNvSpPr/>
              <p:nvPr/>
            </p:nvSpPr>
            <p:spPr>
              <a:xfrm>
                <a:off x="5911414" y="4223065"/>
                <a:ext cx="222728" cy="6476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3290501" y="3573016"/>
              <a:ext cx="345395" cy="581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5827561" y="3583075"/>
              <a:ext cx="341445" cy="581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smtClean="0">
                <a:solidFill>
                  <a:schemeClr val="bg1"/>
                </a:solidFill>
              </a:rPr>
              <a:t>CMOS </a:t>
            </a:r>
            <a:r>
              <a:rPr lang="fr-FR" dirty="0" err="1" smtClean="0">
                <a:solidFill>
                  <a:schemeClr val="bg1"/>
                </a:solidFill>
              </a:rPr>
              <a:t>Sequential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Integration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Olivier BILLOINT / CEA, LETI, Minatec Campus</a:t>
            </a:r>
            <a:endParaRPr lang="de-D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95" y="1052736"/>
            <a:ext cx="4608512" cy="460851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79512" y="6093296"/>
            <a:ext cx="8267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 smtClean="0"/>
              <a:t>Batude</a:t>
            </a:r>
            <a:r>
              <a:rPr lang="fr-FR" sz="1200" dirty="0" smtClean="0"/>
              <a:t> P. et al, « </a:t>
            </a:r>
            <a:r>
              <a:rPr lang="fr-FR" sz="1200" dirty="0" err="1" smtClean="0"/>
              <a:t>Demonstration</a:t>
            </a:r>
            <a:r>
              <a:rPr lang="fr-FR" sz="1200" dirty="0" smtClean="0"/>
              <a:t> of </a:t>
            </a:r>
            <a:r>
              <a:rPr lang="fr-FR" sz="1200" dirty="0" err="1" smtClean="0"/>
              <a:t>low</a:t>
            </a:r>
            <a:r>
              <a:rPr lang="fr-FR" sz="1200" dirty="0" smtClean="0"/>
              <a:t> </a:t>
            </a:r>
            <a:r>
              <a:rPr lang="fr-FR" sz="1200" dirty="0" err="1" smtClean="0"/>
              <a:t>temperature</a:t>
            </a:r>
            <a:r>
              <a:rPr lang="fr-FR" sz="1200" dirty="0" smtClean="0"/>
              <a:t> 3D </a:t>
            </a:r>
            <a:r>
              <a:rPr lang="fr-FR" sz="1200" dirty="0" err="1" smtClean="0"/>
              <a:t>sequential</a:t>
            </a:r>
            <a:r>
              <a:rPr lang="fr-FR" sz="1200" dirty="0" smtClean="0"/>
              <a:t> FDSOI </a:t>
            </a:r>
            <a:r>
              <a:rPr lang="fr-FR" sz="1200" dirty="0" err="1" smtClean="0"/>
              <a:t>integration</a:t>
            </a:r>
            <a:r>
              <a:rPr lang="fr-FR" sz="1200" dirty="0" smtClean="0"/>
              <a:t> down to 50nm </a:t>
            </a:r>
            <a:r>
              <a:rPr lang="fr-FR" sz="1200" dirty="0" err="1" smtClean="0"/>
              <a:t>gate</a:t>
            </a:r>
            <a:r>
              <a:rPr lang="fr-FR" sz="1200" dirty="0" smtClean="0"/>
              <a:t> </a:t>
            </a:r>
            <a:r>
              <a:rPr lang="fr-FR" sz="1200" dirty="0" err="1" smtClean="0"/>
              <a:t>length</a:t>
            </a:r>
            <a:r>
              <a:rPr lang="fr-FR" sz="1200" dirty="0" smtClean="0"/>
              <a:t> »</a:t>
            </a:r>
          </a:p>
          <a:p>
            <a:r>
              <a:rPr lang="fr-FR" sz="1200" dirty="0" smtClean="0"/>
              <a:t>In </a:t>
            </a:r>
            <a:r>
              <a:rPr lang="fr-FR" sz="1200" dirty="0" err="1" smtClean="0"/>
              <a:t>Proceedings</a:t>
            </a:r>
            <a:r>
              <a:rPr lang="fr-FR" sz="1200" dirty="0" smtClean="0"/>
              <a:t> of IEEE Symposium on VLSI </a:t>
            </a:r>
            <a:r>
              <a:rPr lang="fr-FR" sz="1200" dirty="0" err="1" smtClean="0"/>
              <a:t>Technology</a:t>
            </a:r>
            <a:r>
              <a:rPr lang="fr-FR" sz="1200" dirty="0" smtClean="0"/>
              <a:t>, 2011</a:t>
            </a:r>
            <a:endParaRPr lang="fr-FR" sz="1200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4139952" y="1052736"/>
            <a:ext cx="3672408" cy="1512168"/>
          </a:xfrm>
          <a:prstGeom prst="roundRect">
            <a:avLst/>
          </a:prstGeom>
          <a:solidFill>
            <a:srgbClr val="00639A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CoolCube</a:t>
            </a:r>
            <a:r>
              <a:rPr lang="fr-FR" sz="2400" b="1" baseline="30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</a:t>
            </a:r>
            <a:r>
              <a:rPr lang="fr-F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fr-F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  <a:r>
              <a:rPr lang="fr-FR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LETI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392182" y="5074010"/>
            <a:ext cx="7747167" cy="947278"/>
            <a:chOff x="463036" y="4568379"/>
            <a:chExt cx="7747167" cy="947278"/>
          </a:xfrm>
        </p:grpSpPr>
        <p:sp>
          <p:nvSpPr>
            <p:cNvPr id="10" name="Rectangle 9"/>
            <p:cNvSpPr/>
            <p:nvPr/>
          </p:nvSpPr>
          <p:spPr>
            <a:xfrm>
              <a:off x="2768992" y="4673438"/>
              <a:ext cx="5441211" cy="698824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à coins arrondis 10"/>
            <p:cNvSpPr/>
            <p:nvPr/>
          </p:nvSpPr>
          <p:spPr>
            <a:xfrm>
              <a:off x="463036" y="4568379"/>
              <a:ext cx="2097167" cy="947278"/>
            </a:xfrm>
            <a:prstGeom prst="roundRect">
              <a:avLst/>
            </a:prstGeom>
            <a:solidFill>
              <a:srgbClr val="C00000"/>
            </a:solidFill>
            <a:ln w="19050"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u="sng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Regular «Hot» CMOS </a:t>
              </a:r>
              <a:r>
                <a:rPr lang="fr-FR" b="1" u="sng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Process</a:t>
              </a:r>
              <a:endParaRPr lang="fr-FR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2886616" y="5212299"/>
            <a:ext cx="5242416" cy="619651"/>
            <a:chOff x="2857976" y="5977701"/>
            <a:chExt cx="5242416" cy="619651"/>
          </a:xfrm>
        </p:grpSpPr>
        <p:pic>
          <p:nvPicPr>
            <p:cNvPr id="13" name="Image 1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02" t="87693" r="-1"/>
            <a:stretch/>
          </p:blipFill>
          <p:spPr>
            <a:xfrm>
              <a:off x="2857976" y="6244842"/>
              <a:ext cx="5242416" cy="35251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6192555" y="6133238"/>
              <a:ext cx="72008" cy="29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606225" y="6142764"/>
              <a:ext cx="72008" cy="29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39439" y="6142764"/>
              <a:ext cx="72008" cy="29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071861" y="6142764"/>
              <a:ext cx="72008" cy="29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929610" y="6118949"/>
              <a:ext cx="72008" cy="29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765185" y="6138001"/>
              <a:ext cx="72008" cy="29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901779" y="6133238"/>
              <a:ext cx="72008" cy="29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473192" y="6128475"/>
              <a:ext cx="72008" cy="29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216363" y="6122202"/>
              <a:ext cx="72008" cy="29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640254" y="6126965"/>
              <a:ext cx="72008" cy="29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209616" y="6133238"/>
              <a:ext cx="72008" cy="29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944150" y="6128475"/>
              <a:ext cx="72008" cy="29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496476" y="6128475"/>
              <a:ext cx="72008" cy="29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079875" y="6128475"/>
              <a:ext cx="72008" cy="29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180359" y="6124056"/>
              <a:ext cx="72008" cy="29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906980" y="6142764"/>
              <a:ext cx="72008" cy="290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0" name="Groupe 29"/>
            <p:cNvGrpSpPr/>
            <p:nvPr/>
          </p:nvGrpSpPr>
          <p:grpSpPr>
            <a:xfrm>
              <a:off x="6150729" y="5987227"/>
              <a:ext cx="168394" cy="441574"/>
              <a:chOff x="3798964" y="5526073"/>
              <a:chExt cx="168394" cy="441574"/>
            </a:xfrm>
            <a:solidFill>
              <a:schemeClr val="bg2">
                <a:lumMod val="50000"/>
              </a:schemeClr>
            </a:solidFill>
          </p:grpSpPr>
          <p:sp>
            <p:nvSpPr>
              <p:cNvPr id="58" name="Rectangle 57"/>
              <p:cNvSpPr/>
              <p:nvPr/>
            </p:nvSpPr>
            <p:spPr>
              <a:xfrm>
                <a:off x="3798964" y="5526073"/>
                <a:ext cx="168394" cy="105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3847157" y="5631132"/>
                <a:ext cx="72008" cy="336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1" name="Groupe 30"/>
            <p:cNvGrpSpPr/>
            <p:nvPr/>
          </p:nvGrpSpPr>
          <p:grpSpPr>
            <a:xfrm>
              <a:off x="6584466" y="5991990"/>
              <a:ext cx="168394" cy="441574"/>
              <a:chOff x="3798964" y="5526073"/>
              <a:chExt cx="168394" cy="441574"/>
            </a:xfrm>
            <a:solidFill>
              <a:schemeClr val="bg2">
                <a:lumMod val="50000"/>
              </a:schemeClr>
            </a:solidFill>
          </p:grpSpPr>
          <p:sp>
            <p:nvSpPr>
              <p:cNvPr id="56" name="Rectangle 55"/>
              <p:cNvSpPr/>
              <p:nvPr/>
            </p:nvSpPr>
            <p:spPr>
              <a:xfrm>
                <a:off x="3798964" y="5526073"/>
                <a:ext cx="168394" cy="105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3847157" y="5631132"/>
                <a:ext cx="72008" cy="336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2" name="Groupe 31"/>
            <p:cNvGrpSpPr/>
            <p:nvPr/>
          </p:nvGrpSpPr>
          <p:grpSpPr>
            <a:xfrm>
              <a:off x="6999571" y="5991990"/>
              <a:ext cx="168394" cy="441574"/>
              <a:chOff x="3798964" y="5526073"/>
              <a:chExt cx="168394" cy="441574"/>
            </a:xfrm>
            <a:solidFill>
              <a:schemeClr val="bg2">
                <a:lumMod val="50000"/>
              </a:schemeClr>
            </a:solidFill>
          </p:grpSpPr>
          <p:sp>
            <p:nvSpPr>
              <p:cNvPr id="54" name="Rectangle 53"/>
              <p:cNvSpPr/>
              <p:nvPr/>
            </p:nvSpPr>
            <p:spPr>
              <a:xfrm>
                <a:off x="3798964" y="5526073"/>
                <a:ext cx="168394" cy="105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3847157" y="5631132"/>
                <a:ext cx="72008" cy="336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3" name="Groupe 32"/>
            <p:cNvGrpSpPr/>
            <p:nvPr/>
          </p:nvGrpSpPr>
          <p:grpSpPr>
            <a:xfrm>
              <a:off x="7849889" y="5996753"/>
              <a:ext cx="168394" cy="441574"/>
              <a:chOff x="3798964" y="5526073"/>
              <a:chExt cx="168394" cy="441574"/>
            </a:xfrm>
            <a:solidFill>
              <a:schemeClr val="bg2">
                <a:lumMod val="50000"/>
              </a:schemeClr>
            </a:solidFill>
          </p:grpSpPr>
          <p:sp>
            <p:nvSpPr>
              <p:cNvPr id="52" name="Rectangle 51"/>
              <p:cNvSpPr/>
              <p:nvPr/>
            </p:nvSpPr>
            <p:spPr>
              <a:xfrm>
                <a:off x="3798964" y="5526073"/>
                <a:ext cx="168394" cy="105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3847157" y="5631132"/>
                <a:ext cx="72008" cy="336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4" name="Groupe 33"/>
            <p:cNvGrpSpPr/>
            <p:nvPr/>
          </p:nvGrpSpPr>
          <p:grpSpPr>
            <a:xfrm>
              <a:off x="5743426" y="5987314"/>
              <a:ext cx="168394" cy="441574"/>
              <a:chOff x="3798964" y="5526073"/>
              <a:chExt cx="168394" cy="441574"/>
            </a:xfrm>
            <a:solidFill>
              <a:schemeClr val="bg2">
                <a:lumMod val="50000"/>
              </a:schemeClr>
            </a:solidFill>
          </p:grpSpPr>
          <p:sp>
            <p:nvSpPr>
              <p:cNvPr id="50" name="Rectangle 49"/>
              <p:cNvSpPr/>
              <p:nvPr/>
            </p:nvSpPr>
            <p:spPr>
              <a:xfrm>
                <a:off x="3798964" y="5526073"/>
                <a:ext cx="168394" cy="105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3847157" y="5631132"/>
                <a:ext cx="72008" cy="336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5" name="Groupe 34"/>
            <p:cNvGrpSpPr/>
            <p:nvPr/>
          </p:nvGrpSpPr>
          <p:grpSpPr>
            <a:xfrm>
              <a:off x="3156672" y="5977701"/>
              <a:ext cx="168394" cy="441574"/>
              <a:chOff x="3798964" y="5526073"/>
              <a:chExt cx="168394" cy="441574"/>
            </a:xfrm>
            <a:solidFill>
              <a:schemeClr val="bg2">
                <a:lumMod val="50000"/>
              </a:schemeClr>
            </a:solidFill>
          </p:grpSpPr>
          <p:sp>
            <p:nvSpPr>
              <p:cNvPr id="48" name="Rectangle 47"/>
              <p:cNvSpPr/>
              <p:nvPr/>
            </p:nvSpPr>
            <p:spPr>
              <a:xfrm>
                <a:off x="3798964" y="5526073"/>
                <a:ext cx="168394" cy="105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3847157" y="5631132"/>
                <a:ext cx="72008" cy="336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6" name="Groupe 35"/>
            <p:cNvGrpSpPr/>
            <p:nvPr/>
          </p:nvGrpSpPr>
          <p:grpSpPr>
            <a:xfrm>
              <a:off x="3572314" y="5982464"/>
              <a:ext cx="168394" cy="441574"/>
              <a:chOff x="3798964" y="5526073"/>
              <a:chExt cx="168394" cy="441574"/>
            </a:xfrm>
            <a:solidFill>
              <a:schemeClr val="bg2">
                <a:lumMod val="50000"/>
              </a:schemeClr>
            </a:solidFill>
          </p:grpSpPr>
          <p:sp>
            <p:nvSpPr>
              <p:cNvPr id="46" name="Rectangle 45"/>
              <p:cNvSpPr/>
              <p:nvPr/>
            </p:nvSpPr>
            <p:spPr>
              <a:xfrm>
                <a:off x="3798964" y="5526073"/>
                <a:ext cx="168394" cy="105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3847157" y="5631132"/>
                <a:ext cx="72008" cy="336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7" name="Groupe 36"/>
            <p:cNvGrpSpPr/>
            <p:nvPr/>
          </p:nvGrpSpPr>
          <p:grpSpPr>
            <a:xfrm>
              <a:off x="4020078" y="5982464"/>
              <a:ext cx="168394" cy="441574"/>
              <a:chOff x="3798964" y="5526073"/>
              <a:chExt cx="168394" cy="441574"/>
            </a:xfrm>
            <a:solidFill>
              <a:schemeClr val="bg2">
                <a:lumMod val="50000"/>
              </a:schemeClr>
            </a:solidFill>
          </p:grpSpPr>
          <p:sp>
            <p:nvSpPr>
              <p:cNvPr id="44" name="Rectangle 43"/>
              <p:cNvSpPr/>
              <p:nvPr/>
            </p:nvSpPr>
            <p:spPr>
              <a:xfrm>
                <a:off x="3798964" y="5526073"/>
                <a:ext cx="168394" cy="105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3847157" y="5631132"/>
                <a:ext cx="72008" cy="336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8" name="Groupe 37"/>
            <p:cNvGrpSpPr/>
            <p:nvPr/>
          </p:nvGrpSpPr>
          <p:grpSpPr>
            <a:xfrm>
              <a:off x="4432807" y="5983492"/>
              <a:ext cx="168394" cy="441574"/>
              <a:chOff x="3798964" y="5526073"/>
              <a:chExt cx="168394" cy="441574"/>
            </a:xfrm>
            <a:solidFill>
              <a:schemeClr val="bg2">
                <a:lumMod val="50000"/>
              </a:schemeClr>
            </a:solidFill>
          </p:grpSpPr>
          <p:sp>
            <p:nvSpPr>
              <p:cNvPr id="42" name="Rectangle 41"/>
              <p:cNvSpPr/>
              <p:nvPr/>
            </p:nvSpPr>
            <p:spPr>
              <a:xfrm>
                <a:off x="3798964" y="5526073"/>
                <a:ext cx="168394" cy="105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3847157" y="5631132"/>
                <a:ext cx="72008" cy="336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pSp>
          <p:nvGrpSpPr>
            <p:cNvPr id="39" name="Groupe 38"/>
            <p:cNvGrpSpPr/>
            <p:nvPr/>
          </p:nvGrpSpPr>
          <p:grpSpPr>
            <a:xfrm>
              <a:off x="4872749" y="5981140"/>
              <a:ext cx="168394" cy="441574"/>
              <a:chOff x="3798964" y="5526073"/>
              <a:chExt cx="168394" cy="441574"/>
            </a:xfrm>
            <a:solidFill>
              <a:schemeClr val="bg2">
                <a:lumMod val="50000"/>
              </a:schemeClr>
            </a:solidFill>
          </p:grpSpPr>
          <p:sp>
            <p:nvSpPr>
              <p:cNvPr id="40" name="Rectangle 39"/>
              <p:cNvSpPr/>
              <p:nvPr/>
            </p:nvSpPr>
            <p:spPr>
              <a:xfrm>
                <a:off x="3798964" y="5526073"/>
                <a:ext cx="168394" cy="10505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3847157" y="5631132"/>
                <a:ext cx="72008" cy="33651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grpSp>
        <p:nvGrpSpPr>
          <p:cNvPr id="60" name="Groupe 59"/>
          <p:cNvGrpSpPr/>
          <p:nvPr/>
        </p:nvGrpSpPr>
        <p:grpSpPr>
          <a:xfrm>
            <a:off x="3195634" y="4358110"/>
            <a:ext cx="3591028" cy="863802"/>
            <a:chOff x="3167832" y="5126009"/>
            <a:chExt cx="3591028" cy="863802"/>
          </a:xfrm>
        </p:grpSpPr>
        <p:sp>
          <p:nvSpPr>
            <p:cNvPr id="61" name="Rectangle 60"/>
            <p:cNvSpPr/>
            <p:nvPr/>
          </p:nvSpPr>
          <p:spPr>
            <a:xfrm>
              <a:off x="3203374" y="5198018"/>
              <a:ext cx="72008" cy="77968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Rectangle 61"/>
            <p:cNvSpPr/>
            <p:nvPr/>
          </p:nvSpPr>
          <p:spPr>
            <a:xfrm rot="5400000">
              <a:off x="3361775" y="4932066"/>
              <a:ext cx="72009" cy="45989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Rectangle 62"/>
            <p:cNvSpPr/>
            <p:nvPr/>
          </p:nvSpPr>
          <p:spPr>
            <a:xfrm rot="5400000">
              <a:off x="3844386" y="5218273"/>
              <a:ext cx="72014" cy="61615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3620507" y="5562355"/>
              <a:ext cx="72008" cy="4201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068271" y="5562355"/>
              <a:ext cx="72008" cy="4201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915133" y="5202781"/>
              <a:ext cx="72008" cy="779683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632659" y="5569702"/>
              <a:ext cx="72008" cy="42010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8" name="Rectangle 67"/>
            <p:cNvSpPr/>
            <p:nvPr/>
          </p:nvSpPr>
          <p:spPr>
            <a:xfrm rot="5400000">
              <a:off x="6324225" y="5143850"/>
              <a:ext cx="75614" cy="793656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045501" y="5130772"/>
              <a:ext cx="72008" cy="36264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0" name="Rectangle 69"/>
            <p:cNvSpPr/>
            <p:nvPr/>
          </p:nvSpPr>
          <p:spPr>
            <a:xfrm rot="5400000">
              <a:off x="5485417" y="4537471"/>
              <a:ext cx="72009" cy="125861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80" name="Groupe 79"/>
          <p:cNvGrpSpPr/>
          <p:nvPr/>
        </p:nvGrpSpPr>
        <p:grpSpPr>
          <a:xfrm>
            <a:off x="383214" y="3301593"/>
            <a:ext cx="7756134" cy="947278"/>
            <a:chOff x="416265" y="3157096"/>
            <a:chExt cx="7756134" cy="947278"/>
          </a:xfrm>
        </p:grpSpPr>
        <p:sp>
          <p:nvSpPr>
            <p:cNvPr id="81" name="Rectangle 80"/>
            <p:cNvSpPr/>
            <p:nvPr/>
          </p:nvSpPr>
          <p:spPr>
            <a:xfrm>
              <a:off x="2732842" y="3356992"/>
              <a:ext cx="5439557" cy="576064"/>
            </a:xfrm>
            <a:prstGeom prst="rect">
              <a:avLst/>
            </a:prstGeom>
            <a:noFill/>
            <a:ln w="19050">
              <a:solidFill>
                <a:srgbClr val="3399FF"/>
              </a:solidFill>
              <a:prstDash val="dash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Rectangle à coins arrondis 81"/>
            <p:cNvSpPr/>
            <p:nvPr/>
          </p:nvSpPr>
          <p:spPr>
            <a:xfrm>
              <a:off x="416265" y="3157096"/>
              <a:ext cx="2097167" cy="947278"/>
            </a:xfrm>
            <a:prstGeom prst="roundRect">
              <a:avLst/>
            </a:prstGeom>
            <a:solidFill>
              <a:srgbClr val="3399FF"/>
            </a:solidFill>
            <a:ln w="19050"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u="sng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Specific</a:t>
              </a:r>
              <a:r>
                <a:rPr lang="fr-FR" b="1" u="sng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«Cold» CMOS </a:t>
              </a:r>
              <a:r>
                <a:rPr lang="fr-FR" b="1" u="sng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Process</a:t>
              </a:r>
              <a:endParaRPr lang="fr-FR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fr-FR" b="1" u="sng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CoolCube</a:t>
              </a:r>
              <a:r>
                <a:rPr lang="fr-FR" b="1" u="sng" baseline="30000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TM</a:t>
              </a:r>
              <a:endParaRPr lang="fr-FR" baseline="30000" dirty="0"/>
            </a:p>
          </p:txBody>
        </p:sp>
      </p:grpSp>
      <p:pic>
        <p:nvPicPr>
          <p:cNvPr id="71" name="Image 7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5" r="10720" b="72346"/>
          <a:stretch/>
        </p:blipFill>
        <p:spPr>
          <a:xfrm>
            <a:off x="2775272" y="2769754"/>
            <a:ext cx="5070140" cy="792088"/>
          </a:xfrm>
          <a:prstGeom prst="rect">
            <a:avLst/>
          </a:prstGeom>
        </p:spPr>
      </p:pic>
      <p:grpSp>
        <p:nvGrpSpPr>
          <p:cNvPr id="83" name="Groupe 82"/>
          <p:cNvGrpSpPr/>
          <p:nvPr/>
        </p:nvGrpSpPr>
        <p:grpSpPr>
          <a:xfrm>
            <a:off x="3114251" y="2874812"/>
            <a:ext cx="5608689" cy="1847634"/>
            <a:chOff x="3114251" y="2885986"/>
            <a:chExt cx="5608689" cy="1847634"/>
          </a:xfrm>
          <a:solidFill>
            <a:schemeClr val="accent2"/>
          </a:solidFill>
        </p:grpSpPr>
        <p:grpSp>
          <p:nvGrpSpPr>
            <p:cNvPr id="84" name="Groupe 83"/>
            <p:cNvGrpSpPr/>
            <p:nvPr/>
          </p:nvGrpSpPr>
          <p:grpSpPr>
            <a:xfrm>
              <a:off x="3114251" y="2885986"/>
              <a:ext cx="3274872" cy="1623134"/>
              <a:chOff x="3114251" y="2885986"/>
              <a:chExt cx="3274872" cy="1623134"/>
            </a:xfrm>
            <a:grpFill/>
          </p:grpSpPr>
          <p:sp>
            <p:nvSpPr>
              <p:cNvPr id="86" name="Rectangle 85"/>
              <p:cNvSpPr/>
              <p:nvPr/>
            </p:nvSpPr>
            <p:spPr>
              <a:xfrm>
                <a:off x="3452077" y="3634006"/>
                <a:ext cx="63785" cy="7400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6006953" y="3645023"/>
                <a:ext cx="66349" cy="72902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88" name="Groupe 87"/>
              <p:cNvGrpSpPr/>
              <p:nvPr/>
            </p:nvGrpSpPr>
            <p:grpSpPr>
              <a:xfrm>
                <a:off x="3114251" y="2885986"/>
                <a:ext cx="3274872" cy="1623134"/>
                <a:chOff x="2893782" y="2564903"/>
                <a:chExt cx="3274872" cy="1623134"/>
              </a:xfrm>
              <a:grpFill/>
            </p:grpSpPr>
            <p:sp>
              <p:nvSpPr>
                <p:cNvPr id="89" name="Ellipse 88"/>
                <p:cNvSpPr/>
                <p:nvPr/>
              </p:nvSpPr>
              <p:spPr>
                <a:xfrm>
                  <a:off x="2893782" y="3140968"/>
                  <a:ext cx="720080" cy="1047069"/>
                </a:xfrm>
                <a:prstGeom prst="ellipse">
                  <a:avLst/>
                </a:prstGeom>
                <a:noFill/>
                <a:ln w="57150">
                  <a:solidFill>
                    <a:schemeClr val="accent2"/>
                  </a:solidFill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0" name="Ellipse 89"/>
                <p:cNvSpPr/>
                <p:nvPr/>
              </p:nvSpPr>
              <p:spPr>
                <a:xfrm>
                  <a:off x="5448574" y="3140968"/>
                  <a:ext cx="720080" cy="1047069"/>
                </a:xfrm>
                <a:prstGeom prst="ellipse">
                  <a:avLst/>
                </a:prstGeom>
                <a:noFill/>
                <a:ln w="57150">
                  <a:solidFill>
                    <a:schemeClr val="accent2"/>
                  </a:solidFill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sp>
              <p:nvSpPr>
                <p:cNvPr id="91" name="Rectangle à coins arrondis 90"/>
                <p:cNvSpPr/>
                <p:nvPr/>
              </p:nvSpPr>
              <p:spPr>
                <a:xfrm>
                  <a:off x="3537513" y="2564903"/>
                  <a:ext cx="2097167" cy="638131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fr-FR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Inter-</a:t>
                  </a:r>
                  <a:r>
                    <a:rPr lang="fr-FR" b="1" dirty="0" err="1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Tier</a:t>
                  </a:r>
                  <a:r>
                    <a:rPr lang="fr-FR" b="1" dirty="0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fr-FR" b="1" dirty="0" err="1" smtClean="0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vias</a:t>
                  </a:r>
                  <a:endParaRPr lang="fr-FR" dirty="0"/>
                </a:p>
              </p:txBody>
            </p:sp>
          </p:grpSp>
        </p:grpSp>
        <p:sp>
          <p:nvSpPr>
            <p:cNvPr id="85" name="Rectangle à coins arrondis 84"/>
            <p:cNvSpPr/>
            <p:nvPr/>
          </p:nvSpPr>
          <p:spPr>
            <a:xfrm>
              <a:off x="6411153" y="3093359"/>
              <a:ext cx="2311787" cy="1640261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28nm </a:t>
              </a:r>
              <a:r>
                <a:rPr lang="fr-FR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node</a:t>
              </a:r>
              <a:endParaRPr lang="fr-FR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fr-FR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Size: 50x50nm</a:t>
              </a:r>
              <a:r>
                <a:rPr lang="fr-FR" b="1" baseline="300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  <a:p>
              <a:pPr algn="ctr"/>
              <a:r>
                <a:rPr lang="fr-FR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Pitch: 110nm</a:t>
              </a:r>
            </a:p>
            <a:p>
              <a:pPr algn="ctr"/>
              <a:r>
                <a:rPr lang="fr-FR" b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Like</a:t>
              </a:r>
              <a:r>
                <a:rPr lang="fr-FR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a contact</a:t>
              </a:r>
              <a:endParaRPr lang="fr-FR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4" name="Rectangle à coins arrondis 93"/>
          <p:cNvSpPr/>
          <p:nvPr/>
        </p:nvSpPr>
        <p:spPr>
          <a:xfrm>
            <a:off x="387477" y="4376912"/>
            <a:ext cx="2097167" cy="530100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Tungsten</a:t>
            </a:r>
            <a:r>
              <a:rPr lang="fr-F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Back-End</a:t>
            </a:r>
            <a:endParaRPr lang="fr-FR" sz="1400" dirty="0"/>
          </a:p>
        </p:txBody>
      </p:sp>
      <p:sp>
        <p:nvSpPr>
          <p:cNvPr id="96" name="Rectangle à coins arrondis 95"/>
          <p:cNvSpPr/>
          <p:nvPr/>
        </p:nvSpPr>
        <p:spPr>
          <a:xfrm>
            <a:off x="387477" y="2647833"/>
            <a:ext cx="2097167" cy="530100"/>
          </a:xfrm>
          <a:prstGeom prst="roundRect">
            <a:avLst/>
          </a:prstGeom>
          <a:solidFill>
            <a:schemeClr val="tx1"/>
          </a:solidFill>
          <a:ln w="19050"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Copper Back-End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61037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L -0.11944 -0.1888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72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4" grpId="0" animBg="1"/>
      <p:bldP spid="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r-FR" dirty="0" err="1" smtClean="0">
                <a:solidFill>
                  <a:schemeClr val="bg1"/>
                </a:solidFill>
              </a:rPr>
              <a:t>CoolCube</a:t>
            </a:r>
            <a:r>
              <a:rPr lang="fr-FR" baseline="30000" dirty="0" err="1" smtClean="0">
                <a:solidFill>
                  <a:schemeClr val="bg1"/>
                </a:solidFill>
              </a:rPr>
              <a:t>TM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Flavors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Olivier BILLOINT / CEA, LETI, Minatec Campus</a:t>
            </a:r>
            <a:endParaRPr lang="de-DE" dirty="0"/>
          </a:p>
        </p:txBody>
      </p:sp>
      <p:grpSp>
        <p:nvGrpSpPr>
          <p:cNvPr id="24" name="Groupe 23"/>
          <p:cNvGrpSpPr/>
          <p:nvPr/>
        </p:nvGrpSpPr>
        <p:grpSpPr>
          <a:xfrm>
            <a:off x="4788024" y="1052736"/>
            <a:ext cx="3816424" cy="5328592"/>
            <a:chOff x="4788024" y="1052736"/>
            <a:chExt cx="3816424" cy="5328592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4788024" y="1052736"/>
              <a:ext cx="3816424" cy="5328592"/>
            </a:xfrm>
            <a:prstGeom prst="round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Rectangle à coins arrondis 6"/>
            <p:cNvSpPr/>
            <p:nvPr/>
          </p:nvSpPr>
          <p:spPr>
            <a:xfrm>
              <a:off x="5220072" y="1340768"/>
              <a:ext cx="2952328" cy="648072"/>
            </a:xfrm>
            <a:prstGeom prst="round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err="1" smtClean="0"/>
                <a:t>Gate</a:t>
              </a:r>
              <a:r>
                <a:rPr lang="fr-FR" b="1" dirty="0" smtClean="0"/>
                <a:t> (Standard </a:t>
              </a:r>
              <a:r>
                <a:rPr lang="fr-FR" b="1" dirty="0" err="1" smtClean="0"/>
                <a:t>Cell</a:t>
              </a:r>
              <a:r>
                <a:rPr lang="fr-FR" b="1" dirty="0" smtClean="0"/>
                <a:t>) </a:t>
              </a:r>
              <a:r>
                <a:rPr lang="fr-FR" b="1" dirty="0" err="1" smtClean="0"/>
                <a:t>Level</a:t>
              </a:r>
              <a:endParaRPr lang="fr-FR" b="1" dirty="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539552" y="1052736"/>
            <a:ext cx="3816424" cy="5328592"/>
            <a:chOff x="539552" y="1052736"/>
            <a:chExt cx="3816424" cy="5328592"/>
          </a:xfrm>
        </p:grpSpPr>
        <p:sp>
          <p:nvSpPr>
            <p:cNvPr id="5" name="Rectangle à coins arrondis 4"/>
            <p:cNvSpPr/>
            <p:nvPr/>
          </p:nvSpPr>
          <p:spPr>
            <a:xfrm>
              <a:off x="539552" y="1052736"/>
              <a:ext cx="3816424" cy="5328592"/>
            </a:xfrm>
            <a:prstGeom prst="round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à coins arrondis 7"/>
            <p:cNvSpPr/>
            <p:nvPr/>
          </p:nvSpPr>
          <p:spPr>
            <a:xfrm>
              <a:off x="971600" y="1340768"/>
              <a:ext cx="2952328" cy="648072"/>
            </a:xfrm>
            <a:prstGeom prst="round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/>
                <a:t>Transistor </a:t>
              </a:r>
              <a:r>
                <a:rPr lang="fr-FR" b="1" dirty="0" err="1" smtClean="0"/>
                <a:t>Level</a:t>
              </a:r>
              <a:endParaRPr lang="fr-FR" b="1" dirty="0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971600" y="4365104"/>
            <a:ext cx="7200800" cy="648072"/>
            <a:chOff x="971600" y="2864259"/>
            <a:chExt cx="7200800" cy="648072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971600" y="2864259"/>
              <a:ext cx="2952328" cy="648072"/>
            </a:xfrm>
            <a:prstGeom prst="round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/>
                <a:t>Compatible </a:t>
              </a:r>
              <a:r>
                <a:rPr lang="fr-FR" b="1" dirty="0" err="1" smtClean="0"/>
                <a:t>with</a:t>
              </a:r>
              <a:r>
                <a:rPr lang="fr-FR" b="1" dirty="0" smtClean="0"/>
                <a:t> 2D P&amp;R</a:t>
              </a:r>
              <a:endParaRPr lang="fr-FR" b="1" dirty="0"/>
            </a:p>
          </p:txBody>
        </p:sp>
        <p:sp>
          <p:nvSpPr>
            <p:cNvPr id="10" name="Rectangle à coins arrondis 9"/>
            <p:cNvSpPr/>
            <p:nvPr/>
          </p:nvSpPr>
          <p:spPr>
            <a:xfrm>
              <a:off x="5220072" y="2864259"/>
              <a:ext cx="2952328" cy="648072"/>
            </a:xfrm>
            <a:prstGeom prst="round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/>
                <a:t>Not Compatible </a:t>
              </a:r>
              <a:r>
                <a:rPr lang="fr-FR" b="1" dirty="0" err="1" smtClean="0"/>
                <a:t>with</a:t>
              </a:r>
              <a:r>
                <a:rPr lang="fr-FR" b="1" dirty="0" smtClean="0"/>
                <a:t> 2D P&amp;R</a:t>
              </a:r>
              <a:endParaRPr lang="fr-FR" b="1" dirty="0"/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971600" y="3356992"/>
            <a:ext cx="7200800" cy="648072"/>
            <a:chOff x="971600" y="3811686"/>
            <a:chExt cx="7200800" cy="648072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971600" y="3811686"/>
              <a:ext cx="2952328" cy="648072"/>
            </a:xfrm>
            <a:prstGeom prst="round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err="1" smtClean="0"/>
                <a:t>Process</a:t>
              </a:r>
              <a:r>
                <a:rPr lang="fr-FR" b="1" dirty="0" smtClean="0"/>
                <a:t> Boosters </a:t>
              </a:r>
              <a:r>
                <a:rPr lang="fr-FR" b="1" dirty="0" err="1" smtClean="0"/>
                <a:t>Friendly</a:t>
              </a:r>
              <a:endParaRPr lang="fr-FR" b="1" dirty="0" smtClean="0"/>
            </a:p>
            <a:p>
              <a:pPr algn="ctr"/>
              <a:r>
                <a:rPr lang="fr-FR" b="1" dirty="0" smtClean="0"/>
                <a:t>(</a:t>
              </a:r>
              <a:r>
                <a:rPr lang="fr-FR" b="1" dirty="0" err="1" smtClean="0"/>
                <a:t>SiGe</a:t>
              </a:r>
              <a:r>
                <a:rPr lang="fr-FR" b="1" dirty="0" smtClean="0"/>
                <a:t> / III-V / …)</a:t>
              </a:r>
              <a:endParaRPr lang="fr-FR" b="1" dirty="0"/>
            </a:p>
          </p:txBody>
        </p:sp>
        <p:sp>
          <p:nvSpPr>
            <p:cNvPr id="12" name="Rectangle à coins arrondis 11"/>
            <p:cNvSpPr/>
            <p:nvPr/>
          </p:nvSpPr>
          <p:spPr>
            <a:xfrm>
              <a:off x="5220072" y="3811686"/>
              <a:ext cx="2952328" cy="648072"/>
            </a:xfrm>
            <a:prstGeom prst="round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err="1" smtClean="0"/>
                <a:t>Different</a:t>
              </a:r>
              <a:r>
                <a:rPr lang="fr-FR" b="1" dirty="0" smtClean="0"/>
                <a:t> </a:t>
              </a:r>
              <a:r>
                <a:rPr lang="fr-FR" b="1" dirty="0" err="1" smtClean="0"/>
                <a:t>Node</a:t>
              </a:r>
              <a:r>
                <a:rPr lang="fr-FR" b="1" dirty="0" smtClean="0"/>
                <a:t> / </a:t>
              </a:r>
              <a:r>
                <a:rPr lang="fr-FR" b="1" dirty="0" err="1" smtClean="0"/>
                <a:t>Process</a:t>
              </a:r>
              <a:r>
                <a:rPr lang="fr-FR" b="1" dirty="0" smtClean="0"/>
                <a:t> </a:t>
              </a:r>
              <a:r>
                <a:rPr lang="fr-FR" b="1" dirty="0" err="1" smtClean="0"/>
                <a:t>Stacking</a:t>
              </a:r>
              <a:endParaRPr lang="fr-FR" b="1" dirty="0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971600" y="5373216"/>
            <a:ext cx="7200800" cy="648072"/>
            <a:chOff x="971600" y="4759113"/>
            <a:chExt cx="7200800" cy="648072"/>
          </a:xfrm>
        </p:grpSpPr>
        <p:sp>
          <p:nvSpPr>
            <p:cNvPr id="13" name="Rectangle à coins arrondis 12"/>
            <p:cNvSpPr/>
            <p:nvPr/>
          </p:nvSpPr>
          <p:spPr>
            <a:xfrm>
              <a:off x="971600" y="4759113"/>
              <a:ext cx="2952328" cy="648072"/>
            </a:xfrm>
            <a:prstGeom prst="round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err="1" smtClean="0"/>
                <a:t>Requires</a:t>
              </a:r>
              <a:r>
                <a:rPr lang="fr-FR" b="1" dirty="0" smtClean="0"/>
                <a:t> Standard </a:t>
              </a:r>
              <a:r>
                <a:rPr lang="fr-FR" b="1" dirty="0" err="1" smtClean="0"/>
                <a:t>Cells</a:t>
              </a:r>
              <a:r>
                <a:rPr lang="fr-FR" b="1" dirty="0" smtClean="0"/>
                <a:t> </a:t>
              </a:r>
              <a:r>
                <a:rPr lang="fr-FR" b="1" dirty="0" err="1" smtClean="0"/>
                <a:t>redesign</a:t>
              </a:r>
              <a:endParaRPr lang="fr-FR" b="1" dirty="0" smtClean="0"/>
            </a:p>
          </p:txBody>
        </p:sp>
        <p:sp>
          <p:nvSpPr>
            <p:cNvPr id="14" name="Rectangle à coins arrondis 13"/>
            <p:cNvSpPr/>
            <p:nvPr/>
          </p:nvSpPr>
          <p:spPr>
            <a:xfrm>
              <a:off x="5220072" y="4759113"/>
              <a:ext cx="2952328" cy="648072"/>
            </a:xfrm>
            <a:prstGeom prst="round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/>
                <a:t>No Standard </a:t>
              </a:r>
              <a:r>
                <a:rPr lang="fr-FR" b="1" dirty="0" err="1" smtClean="0"/>
                <a:t>Cells</a:t>
              </a:r>
              <a:r>
                <a:rPr lang="fr-FR" b="1" dirty="0" smtClean="0"/>
                <a:t> </a:t>
              </a:r>
              <a:r>
                <a:rPr lang="fr-FR" b="1" dirty="0" err="1" smtClean="0"/>
                <a:t>redesign</a:t>
              </a:r>
              <a:endParaRPr lang="fr-FR" b="1" dirty="0" smtClean="0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971600" y="2348880"/>
            <a:ext cx="7200800" cy="648072"/>
            <a:chOff x="971600" y="2864259"/>
            <a:chExt cx="7200800" cy="648072"/>
          </a:xfrm>
        </p:grpSpPr>
        <p:sp>
          <p:nvSpPr>
            <p:cNvPr id="21" name="Rectangle à coins arrondis 20"/>
            <p:cNvSpPr/>
            <p:nvPr/>
          </p:nvSpPr>
          <p:spPr>
            <a:xfrm>
              <a:off x="971600" y="2864259"/>
              <a:ext cx="2952328" cy="648072"/>
            </a:xfrm>
            <a:prstGeom prst="round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/>
                <a:t>One MOS type on </a:t>
              </a:r>
              <a:r>
                <a:rPr lang="fr-FR" b="1" dirty="0" err="1" smtClean="0"/>
                <a:t>each</a:t>
              </a:r>
              <a:r>
                <a:rPr lang="fr-FR" b="1" dirty="0" smtClean="0"/>
                <a:t> </a:t>
              </a:r>
              <a:r>
                <a:rPr lang="fr-FR" b="1" dirty="0" err="1" smtClean="0"/>
                <a:t>tier</a:t>
              </a:r>
              <a:endParaRPr lang="fr-FR" b="1" dirty="0"/>
            </a:p>
          </p:txBody>
        </p:sp>
        <p:sp>
          <p:nvSpPr>
            <p:cNvPr id="22" name="Rectangle à coins arrondis 21"/>
            <p:cNvSpPr/>
            <p:nvPr/>
          </p:nvSpPr>
          <p:spPr>
            <a:xfrm>
              <a:off x="5220072" y="2864259"/>
              <a:ext cx="2952328" cy="648072"/>
            </a:xfrm>
            <a:prstGeom prst="roundRect">
              <a:avLst/>
            </a:prstGeom>
            <a:solidFill>
              <a:srgbClr val="3399FF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/>
                <a:t>CMOS on </a:t>
              </a:r>
              <a:r>
                <a:rPr lang="fr-FR" b="1" dirty="0" err="1" smtClean="0"/>
                <a:t>each</a:t>
              </a:r>
              <a:r>
                <a:rPr lang="fr-FR" b="1" dirty="0" smtClean="0"/>
                <a:t> </a:t>
              </a:r>
              <a:r>
                <a:rPr lang="fr-FR" b="1" dirty="0" err="1" smtClean="0"/>
                <a:t>tier</a:t>
              </a:r>
              <a:endParaRPr lang="fr-FR" b="1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107504" y="861393"/>
            <a:ext cx="4464497" cy="5730874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à coins arrondis 26"/>
          <p:cNvSpPr/>
          <p:nvPr/>
        </p:nvSpPr>
        <p:spPr>
          <a:xfrm>
            <a:off x="539552" y="1988840"/>
            <a:ext cx="3816424" cy="338437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Mainstream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right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Lot of intra-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3D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vias</a:t>
            </a:r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standard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cell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density</a:t>
            </a:r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endParaRPr lang="fr-FR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Heterogeneous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oriented</a:t>
            </a:r>
            <a:endParaRPr lang="fr-F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58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</p:bldLst>
  </p:timing>
</p:sld>
</file>

<file path=ppt/theme/theme1.xml><?xml version="1.0" encoding="utf-8"?>
<a:theme xmlns:a="http://schemas.openxmlformats.org/drawingml/2006/main" name="MASQUE_DACLE_2014">
  <a:themeElements>
    <a:clrScheme name="cea-tech">
      <a:dk1>
        <a:sysClr val="windowText" lastClr="000000"/>
      </a:dk1>
      <a:lt1>
        <a:sysClr val="window" lastClr="FFFFFF"/>
      </a:lt1>
      <a:dk2>
        <a:srgbClr val="E60019"/>
      </a:dk2>
      <a:lt2>
        <a:srgbClr val="FFFFFF"/>
      </a:lt2>
      <a:accent1>
        <a:srgbClr val="E60019"/>
      </a:accent1>
      <a:accent2>
        <a:srgbClr val="91C30A"/>
      </a:accent2>
      <a:accent3>
        <a:srgbClr val="87000A"/>
      </a:accent3>
      <a:accent4>
        <a:srgbClr val="0A6E28"/>
      </a:accent4>
      <a:accent5>
        <a:srgbClr val="5F5F5F"/>
      </a:accent5>
      <a:accent6>
        <a:srgbClr val="5F5F5F"/>
      </a:accent6>
      <a:hlink>
        <a:srgbClr val="91C30A"/>
      </a:hlink>
      <a:folHlink>
        <a:srgbClr val="0A6E2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tailEnd type="arrow"/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dirty="0" smtClean="0">
            <a:latin typeface="+mn-lt"/>
          </a:defRPr>
        </a:defPPr>
      </a:lstStyle>
    </a:txDef>
  </a:objectDefaults>
  <a:extraClrSchemeLst>
    <a:extraClrScheme>
      <a:clrScheme name="mode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MASQUE_DACLE_2014</Template>
  <TotalTime>5830</TotalTime>
  <Words>1655</Words>
  <Application>Microsoft Office PowerPoint</Application>
  <PresentationFormat>Affichage à l'écran (4:3)</PresentationFormat>
  <Paragraphs>407</Paragraphs>
  <Slides>27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4" baseType="lpstr">
      <vt:lpstr>MS Mincho</vt:lpstr>
      <vt:lpstr>MS PGothic</vt:lpstr>
      <vt:lpstr>Arial</vt:lpstr>
      <vt:lpstr>Calibri</vt:lpstr>
      <vt:lpstr>Eras Bold ITC</vt:lpstr>
      <vt:lpstr>Wingdings</vt:lpstr>
      <vt:lpstr>MASQUE_DACLE_2014</vt:lpstr>
      <vt:lpstr>From 2D to Monolithic 3D:</vt:lpstr>
      <vt:lpstr>Outline</vt:lpstr>
      <vt:lpstr>Context</vt:lpstr>
      <vt:lpstr>Going 3D for What?</vt:lpstr>
      <vt:lpstr>Interconnect Flavors</vt:lpstr>
      <vt:lpstr>A 3D Solution for Everyone?</vt:lpstr>
      <vt:lpstr>Outline</vt:lpstr>
      <vt:lpstr>CMOS Sequential Integration</vt:lpstr>
      <vt:lpstr>CoolCubeTM Flavors</vt:lpstr>
      <vt:lpstr>CoolCubeTM Process Opportunities</vt:lpstr>
      <vt:lpstr>Outline</vt:lpstr>
      <vt:lpstr>Design Possibilities</vt:lpstr>
      <vt:lpstr>3D-VLSI Using Predictive DK</vt:lpstr>
      <vt:lpstr>3D-VLSI Using 2D Design Platform</vt:lpstr>
      <vt:lpstr>Outline</vt:lpstr>
      <vt:lpstr>Expectations</vt:lpstr>
      <vt:lpstr>Challenges</vt:lpstr>
      <vt:lpstr>3D Benefits Compared to Scaling</vt:lpstr>
      <vt:lpstr>Tier to Tier Interconnections (1)</vt:lpstr>
      <vt:lpstr>Tier to Tier Interconnections (2)</vt:lpstr>
      <vt:lpstr>3D-VLSI Concept and Area Ratio</vt:lpstr>
      <vt:lpstr>Inter-Tier Power Distribution</vt:lpstr>
      <vt:lpstr>Outline</vt:lpstr>
      <vt:lpstr>Conclusion</vt:lpstr>
      <vt:lpstr>Conclusion</vt:lpstr>
      <vt:lpstr>Présentation PowerPoint</vt:lpstr>
      <vt:lpstr>Thank You</vt:lpstr>
    </vt:vector>
  </TitlesOfParts>
  <Company>CEA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AUZANNEAU Fabrice 125436</dc:creator>
  <cp:lastModifiedBy>BILLOINT Olivier</cp:lastModifiedBy>
  <cp:revision>834</cp:revision>
  <cp:lastPrinted>2011-11-07T15:35:56Z</cp:lastPrinted>
  <dcterms:created xsi:type="dcterms:W3CDTF">2014-10-08T12:05:37Z</dcterms:created>
  <dcterms:modified xsi:type="dcterms:W3CDTF">2015-03-29T14:01:58Z</dcterms:modified>
</cp:coreProperties>
</file>