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Neue Light"/>
      </a:defRPr>
    </a:lvl1pPr>
    <a:lvl2pPr indent="228600" algn="ctr" defTabSz="584200">
      <a:defRPr sz="3600">
        <a:latin typeface="+mn-lt"/>
        <a:ea typeface="+mn-ea"/>
        <a:cs typeface="+mn-cs"/>
        <a:sym typeface="Helvetica Neue Light"/>
      </a:defRPr>
    </a:lvl2pPr>
    <a:lvl3pPr indent="457200" algn="ctr" defTabSz="584200">
      <a:defRPr sz="3600">
        <a:latin typeface="+mn-lt"/>
        <a:ea typeface="+mn-ea"/>
        <a:cs typeface="+mn-cs"/>
        <a:sym typeface="Helvetica Neue Light"/>
      </a:defRPr>
    </a:lvl3pPr>
    <a:lvl4pPr indent="685800" algn="ctr" defTabSz="584200">
      <a:defRPr sz="3600">
        <a:latin typeface="+mn-lt"/>
        <a:ea typeface="+mn-ea"/>
        <a:cs typeface="+mn-cs"/>
        <a:sym typeface="Helvetica Neue Light"/>
      </a:defRPr>
    </a:lvl4pPr>
    <a:lvl5pPr indent="914400" algn="ctr" defTabSz="584200">
      <a:defRPr sz="3600">
        <a:latin typeface="+mn-lt"/>
        <a:ea typeface="+mn-ea"/>
        <a:cs typeface="+mn-cs"/>
        <a:sym typeface="Helvetica Neue Light"/>
      </a:defRPr>
    </a:lvl5pPr>
    <a:lvl6pPr indent="1143000" algn="ctr" defTabSz="584200">
      <a:defRPr sz="3600">
        <a:latin typeface="+mn-lt"/>
        <a:ea typeface="+mn-ea"/>
        <a:cs typeface="+mn-cs"/>
        <a:sym typeface="Helvetica Neue Light"/>
      </a:defRPr>
    </a:lvl6pPr>
    <a:lvl7pPr indent="1371600" algn="ctr" defTabSz="584200">
      <a:defRPr sz="3600">
        <a:latin typeface="+mn-lt"/>
        <a:ea typeface="+mn-ea"/>
        <a:cs typeface="+mn-cs"/>
        <a:sym typeface="Helvetica Neue Light"/>
      </a:defRPr>
    </a:lvl7pPr>
    <a:lvl8pPr indent="1600200" algn="ctr" defTabSz="584200">
      <a:defRPr sz="3600">
        <a:latin typeface="+mn-lt"/>
        <a:ea typeface="+mn-ea"/>
        <a:cs typeface="+mn-cs"/>
        <a:sym typeface="Helvetica Neue Light"/>
      </a:defRPr>
    </a:lvl8pPr>
    <a:lvl9pPr indent="1828800" algn="ctr" defTabSz="584200">
      <a:defRPr sz="3600">
        <a:latin typeface="+mn-lt"/>
        <a:ea typeface="+mn-ea"/>
        <a:cs typeface="+mn-cs"/>
        <a:sym typeface="Helvetica Neue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25D6B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A9A584"/>
              </a:solidFill>
              <a:prstDash val="solid"/>
              <a:miter lim="400000"/>
            </a:ln>
          </a:top>
          <a:bottom>
            <a:ln w="127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solidFill>
                <a:srgbClr val="A9A584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9A584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 b="def" i="def"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5" name="Shape 4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10.xml.rels><?xml version="1.0" encoding="UTF-8" standalone="yes"?>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_rels/notesSlide11.xml.rels><?xml version="1.0" encoding="UTF-8" standalone="yes"?>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
</file>

<file path=ppt/notesSlides/_rels/notesSlide12.xml.rels><?xml version="1.0" encoding="UTF-8" standalone="yes"?>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
</file>

<file path=ppt/notesSlides/_rels/notesSlide13.xml.rels><?xml version="1.0" encoding="UTF-8" standalone="yes"?>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
</file>

<file path=ppt/notesSlides/_rels/notesSlide14.xml.rels><?xml version="1.0" encoding="UTF-8" standalone="yes"?>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
</file>

<file path=ppt/notesSlides/_rels/notesSlide15.xml.rels><?xml version="1.0" encoding="UTF-8" standalone="yes"?>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
</file>

<file path=ppt/notesSlides/_rels/notesSlide16.xml.rels><?xml version="1.0" encoding="UTF-8" standalone="yes"?>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
</file>

<file path=ppt/notesSlides/_rels/notesSlide17.xml.rels><?xml version="1.0" encoding="UTF-8" standalone="yes"?>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
</file>

<file path=ppt/notesSlides/_rels/notesSlide18.xml.rels><?xml version="1.0" encoding="UTF-8" standalone="yes"?>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
</file>

<file path=ppt/notesSlides/_rels/notesSlide19.xml.rels><?xml version="1.0" encoding="UTF-8" standalone="yes"?>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</Relationships>

</file>

<file path=ppt/notesSlides/_rels/notesSlide2.xml.rels><?xml version="1.0" encoding="UTF-8" standalone="yes"?>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20.xml.rels><?xml version="1.0" encoding="UTF-8" standalone="yes"?>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
</file>

<file path=ppt/notesSlides/_rels/notesSlide21.xml.rels><?xml version="1.0" encoding="UTF-8" standalone="yes"?>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</Relationships>

</file>

<file path=ppt/notesSlides/_rels/notesSlide22.xml.rels><?xml version="1.0" encoding="UTF-8" standalone="yes"?>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</Relationships>

</file>

<file path=ppt/notesSlides/_rels/notesSlide23.xml.rels><?xml version="1.0" encoding="UTF-8" standalone="yes"?>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</Relationships>

</file>

<file path=ppt/notesSlides/_rels/notesSlide24.xml.rels><?xml version="1.0" encoding="UTF-8" standalone="yes"?>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</Relationships>

</file>

<file path=ppt/notesSlides/_rels/notesSlide25.xml.rels><?xml version="1.0" encoding="UTF-8" standalone="yes"?>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</Relationships>

</file>

<file path=ppt/notesSlides/_rels/notesSlide26.xml.rels><?xml version="1.0" encoding="UTF-8" standalone="yes"?>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</Relationships>

</file>

<file path=ppt/notesSlides/_rels/notesSlide27.xml.rels><?xml version="1.0" encoding="UTF-8" standalone="yes"?>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</Relationships>

</file>

<file path=ppt/notesSlides/_rels/notesSlide3.xml.rels><?xml version="1.0" encoding="UTF-8" standalone="yes"?>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4.xml.rels><?xml version="1.0" encoding="UTF-8" standalone="yes"?>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5.xml.rels><?xml version="1.0" encoding="UTF-8" standalone="yes"?>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_rels/notesSlide6.xml.rels><?xml version="1.0" encoding="UTF-8" standalone="yes"?>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7.xml.rels><?xml version="1.0" encoding="UTF-8" standalone="yes"?>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8.xml.rels><?xml version="1.0" encoding="UTF-8" standalone="yes"?>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9.xml.rels><?xml version="1.0" encoding="UTF-8" standalone="yes"?>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59" name="Shape 5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increase transistor density</a:t>
            </a:r>
            <a:endParaRPr sz="2400"/>
          </a:p>
          <a:p>
            <a:pPr lvl="0">
              <a:defRPr sz="1800"/>
            </a:pPr>
            <a:r>
              <a:rPr sz="2400"/>
              <a:t>decrease transistor power consumption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86" name="Shape 18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304800" indent="-304800">
              <a:buSzPct val="75000"/>
              <a:buFont typeface="Helvetica Neue"/>
              <a:buChar char="-"/>
            </a:lvl1pPr>
          </a:lstStyle>
          <a:p>
            <a:pPr lvl="0">
              <a:defRPr sz="1800"/>
            </a:pPr>
            <a:r>
              <a:rPr sz="2400"/>
              <a:t>at CLK’s high level, that is error detection window, if there is EDS short delay, ERROR signal will be triggered.</a:t>
            </a:r>
            <a:endParaRPr sz="2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10" name="Shape 21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final-error-FF captures the ERROR signal by EDS short path violation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in the meantime, muxed-FF captures the FF-max delay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304800" indent="-304800">
              <a:buSzPct val="75000"/>
              <a:buFont typeface="Helvetica Neue"/>
              <a:buChar char="-"/>
            </a:lvl1pPr>
          </a:lstStyle>
          <a:p>
            <a:pPr lvl="0">
              <a:defRPr sz="1800"/>
            </a:pPr>
            <a:r>
              <a:rPr sz="2400"/>
              <a:t>at Tclk + Tw, the SEDS capture the EDS-max delay fault</a:t>
            </a:r>
            <a:endParaRPr sz="2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60" name="Shape 26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scan FF and scan EDS in one system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ENDING…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71" name="Shape 27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lets look at traditional binning method first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79" name="Shape 27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3</a:t>
            </a:r>
            <a:r>
              <a:rPr sz="2400"/>
              <a:t>: why?  resilient circuit gains benefits by squeezing safe guard bands, what is more, allowing failure at a low rate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testing cannot guarantee this low rate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2</a:t>
            </a:r>
            <a:r>
              <a:rPr sz="2400"/>
              <a:t>: what can reflect the performance of circuits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1</a:t>
            </a:r>
            <a:r>
              <a:rPr sz="2400"/>
              <a:t>: lets see these three parameters,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 is clock cycle, it is usually fixed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r is determined by system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therefore, if we know the error rate, we know the performance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 basic idea of our proposed method is using the timing error count information from at-speed structural testing to bin resilient circuits to greatly reduce the binning cost.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85" name="Shape 28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point 2: for example, we need to load windows system to test a processor.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point 3: Timing error count can reflect error rate.</a:t>
            </a:r>
            <a:endParaRPr sz="2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97" name="Shape 29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TWO</a:t>
            </a:r>
            <a:r>
              <a:rPr sz="2400"/>
              <a:t>: we already assume the timing error number can represent the circuit performance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now we need a standard/line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for example, circuits with the timing error count above the line are bad, else they are good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8" name="Shape 30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Binning flow for two bins</a:t>
            </a:r>
            <a:endParaRPr sz="2400"/>
          </a:p>
          <a:p>
            <a:pPr lvl="0">
              <a:defRPr sz="1800"/>
            </a:pPr>
            <a:r>
              <a:rPr b="1" sz="2400"/>
              <a:t>1</a:t>
            </a:r>
            <a:r>
              <a:rPr sz="2400"/>
              <a:t>: count timing error for each chips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18" name="Shape 31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Plot of the timing error count versus the error rate for C2670 benchmark circuit.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each circle represents a chip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 performance binning procedure is simulated on benchmark circuits for each circuit with intra- and inter-die variations on gate and wire delays.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x-axis is error count, and this timing error number is obtained by applying testing vectors and counting the number of timing errors during it.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y-axis is error rate from the timing simulation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it is a classical binary classification problem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this experiment only validate if error count is a good solution for binning,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BUT NOT means we only bin the circuits into two bins.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69" name="Shape 6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</a:t>
            </a:r>
            <a:r>
              <a:rPr b="1" sz="2400"/>
              <a:t>BEGIN</a:t>
            </a:r>
            <a:r>
              <a:rPr sz="2400"/>
              <a:t>: resilient system is designed to overcome the problem from variability.</a:t>
            </a:r>
            <a:endParaRPr sz="2400"/>
          </a:p>
          <a:p>
            <a:pPr lvl="0">
              <a:defRPr sz="1800"/>
            </a:pPr>
            <a:endParaRPr sz="2400"/>
          </a:p>
          <a:p>
            <a:pPr lvl="0">
              <a:defRPr sz="1800"/>
            </a:pPr>
            <a:r>
              <a:rPr sz="2400"/>
              <a:t>- soft error is a transient error, for example, caused by radiation / Cosmic rays.  </a:t>
            </a:r>
            <a:endParaRPr sz="2400"/>
          </a:p>
          <a:p>
            <a:pPr lvl="0">
              <a:defRPr sz="1800"/>
            </a:pPr>
            <a:r>
              <a:rPr sz="2400"/>
              <a:t>- ( In the spacecraft industry this kind of error is called a </a:t>
            </a:r>
            <a:r>
              <a:rPr sz="2000"/>
              <a:t>single-event upset</a:t>
            </a:r>
            <a:r>
              <a:rPr sz="2400"/>
              <a:t>. )</a:t>
            </a:r>
            <a:endParaRPr sz="2400"/>
          </a:p>
          <a:p>
            <a:pPr lvl="0">
              <a:defRPr sz="1800"/>
            </a:pPr>
            <a:r>
              <a:rPr sz="2400"/>
              <a:t>- ( the chip's material will decay and release alpha particles into the chip. )</a:t>
            </a:r>
            <a:endParaRPr sz="2400"/>
          </a:p>
          <a:p>
            <a:pPr lvl="0">
              <a:defRPr sz="1800"/>
            </a:pPr>
            <a:r>
              <a:rPr sz="2400"/>
              <a:t>- also, soft error problem becomes more important as technology scales down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32" name="Shape 33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</a:t>
            </a:r>
            <a:r>
              <a:rPr b="1" sz="2400"/>
              <a:t>LAST</a:t>
            </a:r>
            <a:r>
              <a:rPr sz="2400"/>
              <a:t>: we will show our results in the experiment section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52" name="Shape 35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at Tclk + error detection window period, EDS long path should arrive at EDSs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58" name="Shape 35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we put the three types of timing faults into one timing diagram.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65" name="Shape 36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304800" indent="-304800">
              <a:buSzPct val="75000"/>
              <a:buFont typeface="Helvetica Neue"/>
              <a:buChar char="-"/>
            </a:lvl1pPr>
          </a:lstStyle>
          <a:p>
            <a:pPr lvl="0">
              <a:defRPr sz="1800"/>
            </a:pPr>
            <a:r>
              <a:rPr sz="2400"/>
              <a:t>for Bin2 clock, we cannot change Tw, because if we make Tw longer, that will worsen the timing constraint on eds min-delay fault</a:t>
            </a:r>
            <a:endParaRPr sz="24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77" name="Shape 37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by adding 10% timing slack, delta ff max adaptive is fixed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delta eds min adap + delta eds max adap has to equal to this 10 percentage (which is 0.1 times CLKbin1), because the high-level of clock needs to be consistent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we define the ratio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 ratio of delta eds min adap to delta eds max adap equals to failed ckt number by eds min over failed ckt number by eds max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88" name="Shape 38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LAST</a:t>
            </a:r>
            <a:r>
              <a:rPr sz="2400"/>
              <a:t>: ( for example, there are 10,000 chips, 7,000 out of them pass bin1 test, 3,000 do not.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( in these 3,000 chips, we found there are 1,000 chips failed by EDS min-delay fault, 1,000 chips failed by EDS max-delay fault.  Then the time slack for these two faults will make an even deal.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note that, not all the fabricated chips are needed to get this number, only part of chips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this process is called yield learning process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99" name="Shape 39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 current research does not take test vector selection method for delay faults into consideration.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but it is a good perspective to view this search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like, K-longest path per gate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12" name="Shape 41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in C880, our adaptive method assigns more time slack to save circuits failed by eds-min faults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6" name="Shape 8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BEGIN: 3 pipeline stages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4</a:t>
            </a:r>
            <a:r>
              <a:rPr sz="2400"/>
              <a:t>: what is error detection circuit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EDS is able to detect late arrival signal, if there is late signal, it will send out an ERROR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EDSs replaces normal FFs on critical paths, so only some of FFs are replaced.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3</a:t>
            </a:r>
            <a:r>
              <a:rPr sz="2400"/>
              <a:t>: OR-tree collects ERROR signals from EDSs in one stage and goes to Final-Error-FF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input buffer controls which erroneous inst to rerun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output buffer clean out the contaminated registers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rerun inst with a low speed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clock divider and duty-cycle control circuit is able to halve the clock frequency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94" name="Shape 9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latch used to pass data in pipeline,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shadow FF attached to latch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xor-gate produces ERROR signal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Lets see the timing diagram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when there is late arrival signal at D, it locates within Tw, error detection window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latch is transparent at clock’s high-level, so Q bypass this transition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however, FF’s output wont change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therefore an ERROR signal triggered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In short, EDS add an extra time Tw to detect late arrival signal,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if late signal arrive within Tw, EDS detect it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3 datapath faults and 1 errorpath fault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19" name="Shape 11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LSSD-style design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remove mux, save timing overhead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has good area overhead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no testing complexity on EDS-max delay testing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here i wont show how the our design gives this timing diagram on gate logic level,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however, this timing diagram gives us a rough idea that LSSD captures signal at the second fall edge, which is one clock cycle plus the error detection window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this property works well with the EDS max delay constraint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i will show this property a little bit more later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here we talk about our data-path delay testing scheme</a:t>
            </a:r>
            <a:endParaRPr sz="2400"/>
          </a:p>
          <a:p>
            <a:pPr lvl="0">
              <a:defRPr sz="1800"/>
            </a:pPr>
            <a:r>
              <a:rPr b="1" sz="2400"/>
              <a:t>LAST</a:t>
            </a:r>
            <a:r>
              <a:rPr sz="2400"/>
              <a:t>: we will show this timing diagram with circuits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53" name="Shape 15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b="1" sz="2400"/>
              <a:t>BEGIN</a:t>
            </a:r>
            <a:r>
              <a:rPr sz="2400"/>
              <a:t>: two stage pipeline, with scan chain setup</a:t>
            </a:r>
            <a:br>
              <a:rPr sz="2400"/>
            </a:br>
            <a:r>
              <a:rPr sz="2400"/>
              <a:t>it has SEDS, and muxed-FF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scan FF and scan EDS in one system </a:t>
            </a:r>
            <a:endParaRPr sz="2400"/>
          </a:p>
          <a:p>
            <a:pPr lvl="0" marL="304800" indent="-304800">
              <a:buSzPct val="75000"/>
              <a:buFont typeface="Helvetica Neue"/>
              <a:buChar char="-"/>
              <a:defRPr sz="1800"/>
            </a:pPr>
            <a:r>
              <a:rPr sz="2400"/>
              <a:t>scan EDS, EDS, stage three: scan EDS and scan FF in boxes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67" name="Shape 16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-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571500" y="4749800"/>
            <a:ext cx="11868094" cy="129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9" name="Shape 9"/>
          <p:cNvSpPr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>
            <a:lvl1pPr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0" name="Shape 10"/>
          <p:cNvSpPr/>
          <p:nvPr>
            <p:ph type="body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 algn="ctr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 algn="ctr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 algn="ctr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 algn="ctr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One</a:t>
            </a:r>
            <a:endParaRPr sz="2600">
              <a:solidFill>
                <a:srgbClr val="747474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Two</a:t>
            </a:r>
            <a:endParaRPr sz="2600">
              <a:solidFill>
                <a:srgbClr val="747474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Three</a:t>
            </a:r>
            <a:endParaRPr sz="2600">
              <a:solidFill>
                <a:srgbClr val="747474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Four</a:t>
            </a:r>
            <a:endParaRPr sz="2600">
              <a:solidFill>
                <a:srgbClr val="747474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Five</a:t>
            </a:r>
          </a:p>
        </p:txBody>
      </p:sp>
      <p:pic>
        <p:nvPicPr>
          <p:cNvPr id="11" name="image1.jpg" descr="forUC01_96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778750"/>
            <a:ext cx="13004800" cy="19778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 rot="5400000">
            <a:off x="6832536" y="8686863"/>
            <a:ext cx="1422529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4" name="Shape 14"/>
          <p:cNvSpPr/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One</a:t>
            </a:r>
            <a:endParaRPr sz="2600">
              <a:solidFill>
                <a:srgbClr val="747474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Two</a:t>
            </a:r>
            <a:endParaRPr sz="2600">
              <a:solidFill>
                <a:srgbClr val="747474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Three</a:t>
            </a:r>
            <a:endParaRPr sz="2600">
              <a:solidFill>
                <a:srgbClr val="747474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Four</a:t>
            </a:r>
            <a:endParaRPr sz="2600">
              <a:solidFill>
                <a:srgbClr val="747474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>
            <a:lvl1pPr algn="l"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pic>
        <p:nvPicPr>
          <p:cNvPr id="18" name="image2-enhanced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7918" y="334254"/>
            <a:ext cx="723901" cy="6286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571500" y="4864100"/>
            <a:ext cx="5334476" cy="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>
            <a:lvl1pPr algn="l"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One</a:t>
            </a:r>
            <a:endParaRPr sz="2600">
              <a:solidFill>
                <a:srgbClr val="747474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Two</a:t>
            </a:r>
            <a:endParaRPr sz="2600">
              <a:solidFill>
                <a:srgbClr val="747474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Three</a:t>
            </a:r>
            <a:endParaRPr sz="2600">
              <a:solidFill>
                <a:srgbClr val="747474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Four</a:t>
            </a:r>
            <a:endParaRPr sz="2600">
              <a:solidFill>
                <a:srgbClr val="747474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71500" y="1968500"/>
            <a:ext cx="11868106" cy="129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" name="Shape 2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Title Text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>
              <a:buSzPct val="100000"/>
              <a:buChar char="-"/>
            </a:lvl2pPr>
          </a:lstStyle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71500" y="1968500"/>
            <a:ext cx="5073394" cy="133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2" name="Shape 32"/>
          <p:cNvSpPr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>
            <a:lvl1pPr algn="l">
              <a:defRPr b="0"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buSzPct val="75000"/>
              <a:buFontTx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60400" indent="-330200">
              <a:spcBef>
                <a:spcPts val="3000"/>
              </a:spcBef>
              <a:buSzPct val="80000"/>
              <a:buFontTx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90600" indent="-330200">
              <a:spcBef>
                <a:spcPts val="3000"/>
              </a:spcBef>
              <a:buFontTx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20800" indent="-330200">
              <a:spcBef>
                <a:spcPts val="3000"/>
              </a:spcBef>
              <a:buFontTx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651000" indent="-330200">
              <a:spcBef>
                <a:spcPts val="3000"/>
              </a:spcBef>
              <a:buFontTx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One</a:t>
            </a:r>
            <a:endParaRPr sz="2600">
              <a:solidFill>
                <a:srgbClr val="747474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Two</a:t>
            </a:r>
            <a:endParaRPr sz="2600">
              <a:solidFill>
                <a:srgbClr val="747474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Three</a:t>
            </a:r>
            <a:endParaRPr sz="2600">
              <a:solidFill>
                <a:srgbClr val="747474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Four</a:t>
            </a:r>
            <a:endParaRPr sz="2600">
              <a:solidFill>
                <a:srgbClr val="747474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Five</a:t>
            </a:r>
          </a:p>
        </p:txBody>
      </p:sp>
      <p:pic>
        <p:nvPicPr>
          <p:cNvPr id="34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7918" y="334254"/>
            <a:ext cx="723901" cy="6286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>
            <a:lvl1pPr>
              <a:buSzPct val="75000"/>
              <a:defRPr>
                <a:latin typeface="Helvetica"/>
                <a:ea typeface="Helvetica"/>
                <a:cs typeface="Helvetica"/>
                <a:sym typeface="Helvetica"/>
              </a:defRPr>
            </a:lvl1pPr>
            <a:lvl2pPr>
              <a:buSzPct val="80000"/>
              <a:defRPr>
                <a:latin typeface="Helvetica"/>
                <a:ea typeface="Helvetica"/>
                <a:cs typeface="Helvetica"/>
                <a:sym typeface="Helvetica"/>
              </a:defRPr>
            </a:lvl2pPr>
            <a:lvl3pPr>
              <a:defRPr>
                <a:latin typeface="Helvetica"/>
                <a:ea typeface="Helvetica"/>
                <a:cs typeface="Helvetica"/>
                <a:sym typeface="Helvetica"/>
              </a:defRPr>
            </a:lvl3pPr>
            <a:lvl4pPr>
              <a:defRPr>
                <a:latin typeface="Helvetica"/>
                <a:ea typeface="Helvetica"/>
                <a:cs typeface="Helvetica"/>
                <a:sym typeface="Helvetica"/>
              </a:defRPr>
            </a:lvl4pPr>
            <a:lvl5pPr>
              <a:defRPr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9055098" y="508000"/>
            <a:ext cx="128" cy="7975631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9" name="Shape 39"/>
          <p:cNvSpPr/>
          <p:nvPr/>
        </p:nvSpPr>
        <p:spPr>
          <a:xfrm>
            <a:off x="9055096" y="4464050"/>
            <a:ext cx="3448503" cy="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One</a:t>
            </a:r>
            <a:endParaRPr sz="2600">
              <a:solidFill>
                <a:srgbClr val="747474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Two</a:t>
            </a:r>
            <a:endParaRPr sz="2600">
              <a:solidFill>
                <a:srgbClr val="747474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Three</a:t>
            </a:r>
            <a:endParaRPr sz="2600">
              <a:solidFill>
                <a:srgbClr val="747474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Four</a:t>
            </a:r>
            <a:endParaRPr sz="2600">
              <a:solidFill>
                <a:srgbClr val="747474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747474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571500" y="1968500"/>
            <a:ext cx="11868106" cy="129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b="0" sz="1800"/>
            </a:pPr>
            <a:r>
              <a:rPr b="1" sz="4200"/>
              <a:t>Title Text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2pPr>
              <a:buSzPct val="100000"/>
              <a:buChar char="-"/>
            </a:lvl2pPr>
          </a:lstStyle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  <p:pic>
        <p:nvPicPr>
          <p:cNvPr id="5" name="image2-enhanced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7918" y="334254"/>
            <a:ext cx="723901" cy="62865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6"/>
          <p:cNvSpPr/>
          <p:nvPr>
            <p:ph type="sldNum" sz="quarter" idx="2"/>
          </p:nvPr>
        </p:nvSpPr>
        <p:spPr>
          <a:xfrm>
            <a:off x="12240095" y="9162921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spd="med" advClick="1"/>
  <p:txStyles>
    <p:titleStyle>
      <a:lvl1pPr algn="ctr" defTabSz="584200">
        <a:defRPr b="1" sz="4200">
          <a:latin typeface="Helvetica Neue"/>
          <a:ea typeface="Helvetica Neue"/>
          <a:cs typeface="Helvetica Neue"/>
          <a:sym typeface="Helvetica Neue"/>
        </a:defRPr>
      </a:lvl1pPr>
      <a:lvl2pPr indent="2286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2pPr>
      <a:lvl3pPr indent="4572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3pPr>
      <a:lvl4pPr indent="6858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4pPr>
      <a:lvl5pPr indent="9144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5pPr>
      <a:lvl6pPr indent="11430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6pPr>
      <a:lvl7pPr indent="13716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7pPr>
      <a:lvl8pPr indent="16002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8pPr>
      <a:lvl9pPr indent="1828800" algn="ctr" defTabSz="584200">
        <a:defRPr b="1" sz="4200">
          <a:latin typeface="Helvetica Neue"/>
          <a:ea typeface="Helvetica Neue"/>
          <a:cs typeface="Helvetica Neue"/>
          <a:sym typeface="Helvetica Neue"/>
        </a:defRPr>
      </a:lvl9pPr>
    </p:titleStyle>
    <p:bodyStyle>
      <a:lvl1pPr marL="457200" indent="-457200" defTabSz="584200">
        <a:spcBef>
          <a:spcPts val="4200"/>
        </a:spcBef>
        <a:buSzPct val="120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1pPr>
      <a:lvl2pPr marL="9144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2pPr>
      <a:lvl3pPr marL="13716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3pPr>
      <a:lvl4pPr marL="18288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4pPr>
      <a:lvl5pPr marL="22860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5pPr>
      <a:lvl6pPr marL="27432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6pPr>
      <a:lvl7pPr marL="32004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7pPr>
      <a:lvl8pPr marL="36576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8pPr>
      <a:lvl9pPr marL="4114800" indent="-457200" defTabSz="584200">
        <a:spcBef>
          <a:spcPts val="4200"/>
        </a:spcBef>
        <a:buSzPct val="75000"/>
        <a:buFont typeface="Helvetica Neue"/>
        <a:buChar char="•"/>
        <a:defRPr sz="3600">
          <a:latin typeface="Helvetica Neue Medium"/>
          <a:ea typeface="Helvetica Neue Medium"/>
          <a:cs typeface="Helvetica Neue Medium"/>
          <a:sym typeface="Helvetica Neue Medium"/>
        </a:defRPr>
      </a:lvl9pPr>
    </p:bodyStyle>
    <p:otherStyle>
      <a:lvl1pPr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1pPr>
      <a:lvl2pPr indent="2286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2pPr>
      <a:lvl3pPr indent="4572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3pPr>
      <a:lvl4pPr indent="6858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4pPr>
      <a:lvl5pPr indent="9144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5pPr>
      <a:lvl6pPr indent="11430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6pPr>
      <a:lvl7pPr indent="13716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7pPr>
      <a:lvl8pPr indent="16002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8pPr>
      <a:lvl9pPr indent="1828800" algn="r" defTabSz="584200">
        <a:defRPr sz="1400">
          <a:solidFill>
            <a:schemeClr val="tx1"/>
          </a:solidFill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3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9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0.png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1.png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1.png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5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5.png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5.png"/><Relationship Id="rId4" Type="http://schemas.openxmlformats.org/officeDocument/2006/relationships/image" Target="../media/image1.tif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tif"/><Relationship Id="rId4" Type="http://schemas.openxmlformats.org/officeDocument/2006/relationships/image" Target="../media/image20.png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tif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tif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defRPr b="1" sz="4800">
                <a:solidFill>
                  <a:srgbClr val="FF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  <a:effectLst/>
                <a:uFillTx/>
              </a:defRPr>
            </a:pPr>
            <a:r>
              <a:rPr b="1" sz="4800">
                <a:solidFill>
                  <a:srgbClr val="FF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</a:rPr>
              <a:t>On Resilient System Performance Binning</a:t>
            </a:r>
          </a:p>
        </p:txBody>
      </p:sp>
      <p:sp>
        <p:nvSpPr>
          <p:cNvPr id="48" name="Shape 48"/>
          <p:cNvSpPr/>
          <p:nvPr/>
        </p:nvSpPr>
        <p:spPr>
          <a:xfrm>
            <a:off x="571499" y="6670632"/>
            <a:ext cx="11861801" cy="1793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defTabSz="914400">
              <a:spcBef>
                <a:spcPts val="400"/>
              </a:spcBef>
              <a:defRPr sz="1800"/>
            </a:pPr>
            <a:r>
              <a:rPr b="1" sz="23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rPr>
              <a:t>Qiang Han</a:t>
            </a:r>
            <a:endParaRPr b="1" sz="2300">
              <a:effectLst>
                <a:outerShdw sx="100000" sy="100000" kx="0" ky="0" algn="b" rotWithShape="0" blurRad="38100" dist="38100" dir="2700000">
                  <a:srgbClr val="000000">
                    <a:alpha val="43137"/>
                  </a:srgbClr>
                </a:outerShdw>
              </a:effectLst>
              <a:uFill>
                <a:solidFill/>
              </a:u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defTabSz="914400">
              <a:spcBef>
                <a:spcPts val="400"/>
              </a:spcBef>
              <a:defRPr sz="1800"/>
            </a:pPr>
            <a:r>
              <a:rPr b="1" sz="23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rPr>
              <a:t>University of Cincinnati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Resilient System DFT</a:t>
            </a:r>
          </a:p>
        </p:txBody>
      </p:sp>
      <p:sp>
        <p:nvSpPr>
          <p:cNvPr id="113" name="Shape 113"/>
          <p:cNvSpPr/>
          <p:nvPr>
            <p:ph type="body" idx="1"/>
          </p:nvPr>
        </p:nvSpPr>
        <p:spPr>
          <a:xfrm>
            <a:off x="571500" y="2222500"/>
            <a:ext cx="11861800" cy="166687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Level-Sensitive Scan Design (LSSD)</a:t>
            </a:r>
          </a:p>
        </p:txBody>
      </p:sp>
      <p:sp>
        <p:nvSpPr>
          <p:cNvPr id="114" name="Shape 114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115" name="seds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75956" y="3422242"/>
            <a:ext cx="4998294" cy="39759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sedstiming3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34345" y="3488051"/>
            <a:ext cx="5909235" cy="3844298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Shape 117"/>
          <p:cNvSpPr/>
          <p:nvPr/>
        </p:nvSpPr>
        <p:spPr>
          <a:xfrm>
            <a:off x="576762" y="9134490"/>
            <a:ext cx="11133973" cy="164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l" defTabSz="914400">
              <a:defRPr sz="1800"/>
            </a:pPr>
            <a:r>
              <a:rPr sz="1500"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rPr>
              <a:t>Source: Borkar, S.; Q. Han, J. Guo, W.-B. Jone, and Q. Xu, “Path delay testing in resilient system,” in 2013 IEEE 55th International Midwest Symposium on Circuits and Systems, 2013. </a:t>
            </a:r>
            <a:endParaRPr sz="1500">
              <a:uFill>
                <a:solidFill/>
              </a:u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l">
              <a:spcBef>
                <a:spcPts val="4200"/>
              </a:spcBef>
              <a:defRPr sz="1800"/>
            </a:pPr>
            <a:endParaRPr sz="240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122" name="Shape 122"/>
          <p:cNvSpPr/>
          <p:nvPr>
            <p:ph type="body" idx="1"/>
          </p:nvPr>
        </p:nvSpPr>
        <p:spPr>
          <a:xfrm>
            <a:off x="571500" y="2222500"/>
            <a:ext cx="11861800" cy="159649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Launch-on-capture timing diagram with three data-path timing constraints in a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single test phase</a:t>
            </a:r>
            <a:r>
              <a:rPr sz="3600"/>
              <a:t>.</a:t>
            </a:r>
          </a:p>
        </p:txBody>
      </p:sp>
      <p:sp>
        <p:nvSpPr>
          <p:cNvPr id="123" name="Shape 123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124" name="scanchaintiming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72571" y="4436472"/>
            <a:ext cx="10059658" cy="31546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4" grpId="2"/>
      <p:bldP build="whole" bldLvl="1" animBg="1" rev="0" advAuto="0" spid="1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129" name="Shape 12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grpSp>
        <p:nvGrpSpPr>
          <p:cNvPr id="132" name="Group 132"/>
          <p:cNvGrpSpPr/>
          <p:nvPr/>
        </p:nvGrpSpPr>
        <p:grpSpPr>
          <a:xfrm>
            <a:off x="9958022" y="3602749"/>
            <a:ext cx="596291" cy="2548102"/>
            <a:chOff x="0" y="0"/>
            <a:chExt cx="596290" cy="2548100"/>
          </a:xfrm>
        </p:grpSpPr>
        <p:sp>
          <p:nvSpPr>
            <p:cNvPr id="130" name="Shape 130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  <p:sp>
          <p:nvSpPr>
            <p:cNvPr id="131" name="Shape 131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</p:grpSp>
      <p:grpSp>
        <p:nvGrpSpPr>
          <p:cNvPr id="135" name="Group 135"/>
          <p:cNvGrpSpPr/>
          <p:nvPr/>
        </p:nvGrpSpPr>
        <p:grpSpPr>
          <a:xfrm>
            <a:off x="5226767" y="3567181"/>
            <a:ext cx="596291" cy="2548102"/>
            <a:chOff x="0" y="0"/>
            <a:chExt cx="596290" cy="2548100"/>
          </a:xfrm>
        </p:grpSpPr>
        <p:sp>
          <p:nvSpPr>
            <p:cNvPr id="133" name="Shape 133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  <p:sp>
          <p:nvSpPr>
            <p:cNvPr id="134" name="Shape 134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</p:grpSp>
      <p:sp>
        <p:nvSpPr>
          <p:cNvPr id="136" name="Shape 136"/>
          <p:cNvSpPr/>
          <p:nvPr/>
        </p:nvSpPr>
        <p:spPr>
          <a:xfrm>
            <a:off x="4040716" y="8084804"/>
            <a:ext cx="1697267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grpSp>
        <p:nvGrpSpPr>
          <p:cNvPr id="149" name="Group 149"/>
          <p:cNvGrpSpPr/>
          <p:nvPr/>
        </p:nvGrpSpPr>
        <p:grpSpPr>
          <a:xfrm>
            <a:off x="1642135" y="2545150"/>
            <a:ext cx="10458869" cy="4071834"/>
            <a:chOff x="0" y="0"/>
            <a:chExt cx="10458868" cy="4071832"/>
          </a:xfrm>
        </p:grpSpPr>
        <p:sp>
          <p:nvSpPr>
            <p:cNvPr id="137" name="Shape 137"/>
            <p:cNvSpPr/>
            <p:nvPr/>
          </p:nvSpPr>
          <p:spPr>
            <a:xfrm flipV="1">
              <a:off x="-1" y="868750"/>
              <a:ext cx="2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8641" y="4044820"/>
              <a:ext cx="2510332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39" name="Shape 139"/>
            <p:cNvSpPr/>
            <p:nvPr/>
          </p:nvSpPr>
          <p:spPr>
            <a:xfrm flipV="1">
              <a:off x="2509475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0" name="Shape 140"/>
            <p:cNvSpPr/>
            <p:nvPr/>
          </p:nvSpPr>
          <p:spPr>
            <a:xfrm>
              <a:off x="2495747" y="896611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1" name="Shape 141"/>
            <p:cNvSpPr/>
            <p:nvPr/>
          </p:nvSpPr>
          <p:spPr>
            <a:xfrm flipV="1">
              <a:off x="5018951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2" name="Shape 142"/>
            <p:cNvSpPr/>
            <p:nvPr/>
          </p:nvSpPr>
          <p:spPr>
            <a:xfrm>
              <a:off x="4989454" y="4044820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3" name="Shape 143"/>
            <p:cNvSpPr/>
            <p:nvPr/>
          </p:nvSpPr>
          <p:spPr>
            <a:xfrm flipV="1">
              <a:off x="7528427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4" name="Shape 144"/>
            <p:cNvSpPr/>
            <p:nvPr/>
          </p:nvSpPr>
          <p:spPr>
            <a:xfrm>
              <a:off x="7498929" y="896611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5" name="Shape 145"/>
            <p:cNvSpPr/>
            <p:nvPr/>
          </p:nvSpPr>
          <p:spPr>
            <a:xfrm flipV="1">
              <a:off x="10053671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6" name="Shape 146"/>
            <p:cNvSpPr/>
            <p:nvPr/>
          </p:nvSpPr>
          <p:spPr>
            <a:xfrm>
              <a:off x="10024174" y="4044820"/>
              <a:ext cx="434695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7" name="Shape 147"/>
            <p:cNvSpPr/>
            <p:nvPr/>
          </p:nvSpPr>
          <p:spPr>
            <a:xfrm flipV="1">
              <a:off x="10444507" y="-1"/>
              <a:ext cx="1" cy="4065027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48" name="Shape 148"/>
            <p:cNvSpPr/>
            <p:nvPr/>
          </p:nvSpPr>
          <p:spPr>
            <a:xfrm flipV="1">
              <a:off x="461849" y="25399"/>
              <a:ext cx="9980272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</p:grpSp>
      <p:pic>
        <p:nvPicPr>
          <p:cNvPr id="150" name="scanchaintiming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wholescan7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nodeType="afterEffect" presetClass="entr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nodeType="afterEffect" presetClass="entr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2" grpId="2"/>
      <p:bldP build="whole" bldLvl="1" animBg="1" rev="0" advAuto="0" spid="136" grpId="1"/>
      <p:bldP build="whole" bldLvl="1" animBg="1" rev="0" advAuto="0" spid="135" grpId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156" name="Shape 15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grpSp>
        <p:nvGrpSpPr>
          <p:cNvPr id="159" name="Group 159"/>
          <p:cNvGrpSpPr/>
          <p:nvPr/>
        </p:nvGrpSpPr>
        <p:grpSpPr>
          <a:xfrm>
            <a:off x="9958022" y="3602749"/>
            <a:ext cx="596291" cy="2548102"/>
            <a:chOff x="0" y="0"/>
            <a:chExt cx="596290" cy="2548100"/>
          </a:xfrm>
        </p:grpSpPr>
        <p:sp>
          <p:nvSpPr>
            <p:cNvPr id="157" name="Shape 157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  <p:sp>
          <p:nvSpPr>
            <p:cNvPr id="158" name="Shape 158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</p:grpSp>
      <p:grpSp>
        <p:nvGrpSpPr>
          <p:cNvPr id="162" name="Group 162"/>
          <p:cNvGrpSpPr/>
          <p:nvPr/>
        </p:nvGrpSpPr>
        <p:grpSpPr>
          <a:xfrm>
            <a:off x="7377300" y="3567181"/>
            <a:ext cx="596291" cy="2548102"/>
            <a:chOff x="0" y="0"/>
            <a:chExt cx="596290" cy="2548100"/>
          </a:xfrm>
        </p:grpSpPr>
        <p:sp>
          <p:nvSpPr>
            <p:cNvPr id="160" name="Shape 160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  <p:sp>
          <p:nvSpPr>
            <p:cNvPr id="161" name="Shape 161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</p:grpSp>
      <p:pic>
        <p:nvPicPr>
          <p:cNvPr id="163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Shape 164"/>
          <p:cNvSpPr/>
          <p:nvPr/>
        </p:nvSpPr>
        <p:spPr>
          <a:xfrm>
            <a:off x="4447116" y="8084804"/>
            <a:ext cx="1697267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pic>
        <p:nvPicPr>
          <p:cNvPr id="165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170" name="Shape 170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grpSp>
        <p:nvGrpSpPr>
          <p:cNvPr id="173" name="Group 173"/>
          <p:cNvGrpSpPr/>
          <p:nvPr/>
        </p:nvGrpSpPr>
        <p:grpSpPr>
          <a:xfrm>
            <a:off x="9958022" y="3602749"/>
            <a:ext cx="596291" cy="2548102"/>
            <a:chOff x="0" y="0"/>
            <a:chExt cx="596290" cy="2548100"/>
          </a:xfrm>
        </p:grpSpPr>
        <p:sp>
          <p:nvSpPr>
            <p:cNvPr id="171" name="Shape 171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  <p:sp>
          <p:nvSpPr>
            <p:cNvPr id="172" name="Shape 172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</p:grpSp>
      <p:grpSp>
        <p:nvGrpSpPr>
          <p:cNvPr id="176" name="Group 176"/>
          <p:cNvGrpSpPr/>
          <p:nvPr/>
        </p:nvGrpSpPr>
        <p:grpSpPr>
          <a:xfrm>
            <a:off x="7377300" y="3567181"/>
            <a:ext cx="596291" cy="2548102"/>
            <a:chOff x="0" y="0"/>
            <a:chExt cx="596290" cy="2548100"/>
          </a:xfrm>
        </p:grpSpPr>
        <p:sp>
          <p:nvSpPr>
            <p:cNvPr id="174" name="Shape 174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  <p:sp>
          <p:nvSpPr>
            <p:cNvPr id="175" name="Shape 175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</p:grpSp>
      <p:pic>
        <p:nvPicPr>
          <p:cNvPr id="177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Shape 179"/>
          <p:cNvSpPr/>
          <p:nvPr/>
        </p:nvSpPr>
        <p:spPr>
          <a:xfrm>
            <a:off x="4768850" y="8084804"/>
            <a:ext cx="1697266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pic>
        <p:nvPicPr>
          <p:cNvPr id="180" name="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58773" y="6079247"/>
            <a:ext cx="2629555" cy="405592"/>
          </a:xfrm>
          <a:prstGeom prst="rect">
            <a:avLst/>
          </a:prstGeom>
        </p:spPr>
      </p:pic>
      <p:sp>
        <p:nvSpPr>
          <p:cNvPr id="182" name="Shape 182"/>
          <p:cNvSpPr/>
          <p:nvPr/>
        </p:nvSpPr>
        <p:spPr>
          <a:xfrm>
            <a:off x="7711949" y="6314876"/>
            <a:ext cx="3088336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Short path</a:t>
            </a:r>
          </a:p>
        </p:txBody>
      </p:sp>
      <p:sp>
        <p:nvSpPr>
          <p:cNvPr id="183" name="Shape 183"/>
          <p:cNvSpPr/>
          <p:nvPr/>
        </p:nvSpPr>
        <p:spPr>
          <a:xfrm flipH="1" flipV="1">
            <a:off x="11216308" y="2974224"/>
            <a:ext cx="476955" cy="2445965"/>
          </a:xfrm>
          <a:prstGeom prst="line">
            <a:avLst/>
          </a:prstGeom>
          <a:ln w="762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84" name="Shape 184"/>
          <p:cNvSpPr/>
          <p:nvPr/>
        </p:nvSpPr>
        <p:spPr>
          <a:xfrm>
            <a:off x="10936197" y="5315792"/>
            <a:ext cx="673101" cy="249022"/>
          </a:xfrm>
          <a:prstGeom prst="rect">
            <a:avLst/>
          </a:prstGeom>
          <a:ln w="50800">
            <a:solidFill>
              <a:srgbClr val="9452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slow" advClick="1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189" name="Shape 18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grpSp>
        <p:nvGrpSpPr>
          <p:cNvPr id="192" name="Group 192"/>
          <p:cNvGrpSpPr/>
          <p:nvPr/>
        </p:nvGrpSpPr>
        <p:grpSpPr>
          <a:xfrm>
            <a:off x="9958022" y="3602749"/>
            <a:ext cx="596291" cy="2548102"/>
            <a:chOff x="0" y="0"/>
            <a:chExt cx="596290" cy="2548100"/>
          </a:xfrm>
        </p:grpSpPr>
        <p:sp>
          <p:nvSpPr>
            <p:cNvPr id="190" name="Shape 190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  <p:sp>
          <p:nvSpPr>
            <p:cNvPr id="191" name="Shape 191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</p:grpSp>
      <p:grpSp>
        <p:nvGrpSpPr>
          <p:cNvPr id="195" name="Group 195"/>
          <p:cNvGrpSpPr/>
          <p:nvPr/>
        </p:nvGrpSpPr>
        <p:grpSpPr>
          <a:xfrm>
            <a:off x="7377300" y="3567181"/>
            <a:ext cx="596291" cy="2548102"/>
            <a:chOff x="0" y="0"/>
            <a:chExt cx="596290" cy="2548100"/>
          </a:xfrm>
        </p:grpSpPr>
        <p:sp>
          <p:nvSpPr>
            <p:cNvPr id="193" name="Shape 193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  <p:sp>
          <p:nvSpPr>
            <p:cNvPr id="194" name="Shape 194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</p:grpSp>
      <p:pic>
        <p:nvPicPr>
          <p:cNvPr id="196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58773" y="6079247"/>
            <a:ext cx="2629555" cy="405592"/>
          </a:xfrm>
          <a:prstGeom prst="rect">
            <a:avLst/>
          </a:prstGeom>
        </p:spPr>
      </p:pic>
      <p:sp>
        <p:nvSpPr>
          <p:cNvPr id="200" name="Shape 200"/>
          <p:cNvSpPr/>
          <p:nvPr/>
        </p:nvSpPr>
        <p:spPr>
          <a:xfrm>
            <a:off x="7711949" y="6314876"/>
            <a:ext cx="3088336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Short path</a:t>
            </a:r>
          </a:p>
        </p:txBody>
      </p:sp>
      <p:sp>
        <p:nvSpPr>
          <p:cNvPr id="201" name="Shape 201"/>
          <p:cNvSpPr/>
          <p:nvPr/>
        </p:nvSpPr>
        <p:spPr>
          <a:xfrm flipH="1" flipV="1">
            <a:off x="11216308" y="2974224"/>
            <a:ext cx="476955" cy="2445965"/>
          </a:xfrm>
          <a:prstGeom prst="line">
            <a:avLst/>
          </a:prstGeom>
          <a:ln w="762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02" name="Shape 202"/>
          <p:cNvSpPr/>
          <p:nvPr/>
        </p:nvSpPr>
        <p:spPr>
          <a:xfrm>
            <a:off x="10936197" y="5315792"/>
            <a:ext cx="673101" cy="249022"/>
          </a:xfrm>
          <a:prstGeom prst="rect">
            <a:avLst/>
          </a:prstGeom>
          <a:ln w="50800">
            <a:solidFill>
              <a:srgbClr val="9452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03" name="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758773" y="3454581"/>
            <a:ext cx="2629555" cy="405591"/>
          </a:xfrm>
          <a:prstGeom prst="rect">
            <a:avLst/>
          </a:prstGeom>
        </p:spPr>
      </p:pic>
      <p:sp>
        <p:nvSpPr>
          <p:cNvPr id="205" name="Shape 205"/>
          <p:cNvSpPr/>
          <p:nvPr/>
        </p:nvSpPr>
        <p:spPr>
          <a:xfrm>
            <a:off x="7347477" y="2974223"/>
            <a:ext cx="253034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FF long path</a:t>
            </a:r>
          </a:p>
        </p:txBody>
      </p:sp>
      <p:sp>
        <p:nvSpPr>
          <p:cNvPr id="206" name="Shape 206"/>
          <p:cNvSpPr/>
          <p:nvPr/>
        </p:nvSpPr>
        <p:spPr>
          <a:xfrm rot="19634564">
            <a:off x="11336089" y="3598006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07" name="Shape 207"/>
          <p:cNvSpPr/>
          <p:nvPr/>
        </p:nvSpPr>
        <p:spPr>
          <a:xfrm rot="19634564">
            <a:off x="11336089" y="2066468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08" name="Shape 208"/>
          <p:cNvSpPr/>
          <p:nvPr/>
        </p:nvSpPr>
        <p:spPr>
          <a:xfrm>
            <a:off x="5192183" y="8084804"/>
            <a:ext cx="1697267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</p:spTree>
  </p:cSld>
  <p:clrMapOvr>
    <a:masterClrMapping/>
  </p:clrMapOvr>
  <p:transition spd="slow" advClick="1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213" name="Shape 213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grpSp>
        <p:nvGrpSpPr>
          <p:cNvPr id="216" name="Group 216"/>
          <p:cNvGrpSpPr/>
          <p:nvPr/>
        </p:nvGrpSpPr>
        <p:grpSpPr>
          <a:xfrm>
            <a:off x="9958022" y="3602749"/>
            <a:ext cx="596291" cy="2548102"/>
            <a:chOff x="0" y="0"/>
            <a:chExt cx="596290" cy="2548100"/>
          </a:xfrm>
        </p:grpSpPr>
        <p:sp>
          <p:nvSpPr>
            <p:cNvPr id="214" name="Shape 214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  <p:sp>
          <p:nvSpPr>
            <p:cNvPr id="215" name="Shape 215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V1</a:t>
              </a:r>
            </a:p>
          </p:txBody>
        </p:sp>
      </p:grpSp>
      <p:grpSp>
        <p:nvGrpSpPr>
          <p:cNvPr id="219" name="Group 219"/>
          <p:cNvGrpSpPr/>
          <p:nvPr/>
        </p:nvGrpSpPr>
        <p:grpSpPr>
          <a:xfrm>
            <a:off x="7377300" y="3567181"/>
            <a:ext cx="596291" cy="2548102"/>
            <a:chOff x="0" y="0"/>
            <a:chExt cx="596290" cy="2548100"/>
          </a:xfrm>
        </p:grpSpPr>
        <p:sp>
          <p:nvSpPr>
            <p:cNvPr id="217" name="Shape 217"/>
            <p:cNvSpPr/>
            <p:nvPr/>
          </p:nvSpPr>
          <p:spPr>
            <a:xfrm>
              <a:off x="-1" y="0"/>
              <a:ext cx="59629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-1" y="1962988"/>
              <a:ext cx="596292" cy="585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32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200">
                  <a:solidFill>
                    <a:srgbClr val="C82506"/>
                  </a:solidFill>
                </a:rPr>
                <a:t>V2</a:t>
              </a:r>
            </a:p>
          </p:txBody>
        </p:sp>
      </p:grpSp>
      <p:pic>
        <p:nvPicPr>
          <p:cNvPr id="220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58773" y="6079247"/>
            <a:ext cx="2629555" cy="405592"/>
          </a:xfrm>
          <a:prstGeom prst="rect">
            <a:avLst/>
          </a:prstGeom>
        </p:spPr>
      </p:pic>
      <p:sp>
        <p:nvSpPr>
          <p:cNvPr id="224" name="Shape 224"/>
          <p:cNvSpPr/>
          <p:nvPr/>
        </p:nvSpPr>
        <p:spPr>
          <a:xfrm>
            <a:off x="7711949" y="6314876"/>
            <a:ext cx="3088336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Short path</a:t>
            </a:r>
          </a:p>
        </p:txBody>
      </p:sp>
      <p:pic>
        <p:nvPicPr>
          <p:cNvPr id="225" name="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758773" y="3454581"/>
            <a:ext cx="2629555" cy="405591"/>
          </a:xfrm>
          <a:prstGeom prst="rect">
            <a:avLst/>
          </a:prstGeom>
        </p:spPr>
      </p:pic>
      <p:sp>
        <p:nvSpPr>
          <p:cNvPr id="227" name="Shape 227"/>
          <p:cNvSpPr/>
          <p:nvPr/>
        </p:nvSpPr>
        <p:spPr>
          <a:xfrm>
            <a:off x="7347477" y="2974223"/>
            <a:ext cx="253034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FF long path</a:t>
            </a:r>
          </a:p>
        </p:txBody>
      </p:sp>
      <p:sp>
        <p:nvSpPr>
          <p:cNvPr id="228" name="Shape 228"/>
          <p:cNvSpPr/>
          <p:nvPr/>
        </p:nvSpPr>
        <p:spPr>
          <a:xfrm rot="19634564">
            <a:off x="11336089" y="3598006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29" name="Shape 229"/>
          <p:cNvSpPr/>
          <p:nvPr/>
        </p:nvSpPr>
        <p:spPr>
          <a:xfrm rot="19634564">
            <a:off x="11336089" y="2066468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30" name="Shape 230"/>
          <p:cNvSpPr/>
          <p:nvPr/>
        </p:nvSpPr>
        <p:spPr>
          <a:xfrm>
            <a:off x="5653766" y="8084804"/>
            <a:ext cx="1697267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  <p:pic>
        <p:nvPicPr>
          <p:cNvPr id="231" name="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724907" y="5207107"/>
            <a:ext cx="2629555" cy="405592"/>
          </a:xfrm>
          <a:prstGeom prst="rect">
            <a:avLst/>
          </a:prstGeom>
        </p:spPr>
      </p:pic>
      <p:sp>
        <p:nvSpPr>
          <p:cNvPr id="233" name="Shape 233"/>
          <p:cNvSpPr/>
          <p:nvPr/>
        </p:nvSpPr>
        <p:spPr>
          <a:xfrm>
            <a:off x="7783950" y="4442846"/>
            <a:ext cx="287660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long path</a:t>
            </a:r>
          </a:p>
        </p:txBody>
      </p:sp>
      <p:sp>
        <p:nvSpPr>
          <p:cNvPr id="234" name="Shape 234"/>
          <p:cNvSpPr/>
          <p:nvPr/>
        </p:nvSpPr>
        <p:spPr>
          <a:xfrm rot="19634564">
            <a:off x="11437806" y="4745694"/>
            <a:ext cx="1665124" cy="585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nodeType="after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nodeType="after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4" grpId="3"/>
      <p:bldP build="whole" bldLvl="1" animBg="1" rev="0" advAuto="0" spid="233" grpId="1"/>
      <p:bldP build="whole" bldLvl="1" animBg="1" rev="0" advAuto="0" spid="231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Data-Path Delay Testing</a:t>
            </a:r>
          </a:p>
        </p:txBody>
      </p:sp>
      <p:sp>
        <p:nvSpPr>
          <p:cNvPr id="239" name="Shape 23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240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1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sp>
        <p:nvSpPr>
          <p:cNvPr id="242" name="Shape 242"/>
          <p:cNvSpPr/>
          <p:nvPr/>
        </p:nvSpPr>
        <p:spPr>
          <a:xfrm rot="19634564">
            <a:off x="11336089" y="3598006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43" name="Shape 243"/>
          <p:cNvSpPr/>
          <p:nvPr/>
        </p:nvSpPr>
        <p:spPr>
          <a:xfrm rot="19634564">
            <a:off x="11336089" y="2066468"/>
            <a:ext cx="1665124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sp>
        <p:nvSpPr>
          <p:cNvPr id="244" name="Shape 244"/>
          <p:cNvSpPr/>
          <p:nvPr/>
        </p:nvSpPr>
        <p:spPr>
          <a:xfrm rot="19634564">
            <a:off x="11437806" y="4745694"/>
            <a:ext cx="1665124" cy="585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Capture</a:t>
            </a:r>
          </a:p>
        </p:txBody>
      </p:sp>
      <p:grpSp>
        <p:nvGrpSpPr>
          <p:cNvPr id="257" name="Group 257"/>
          <p:cNvGrpSpPr/>
          <p:nvPr/>
        </p:nvGrpSpPr>
        <p:grpSpPr>
          <a:xfrm>
            <a:off x="1642135" y="2545150"/>
            <a:ext cx="10458869" cy="4071834"/>
            <a:chOff x="0" y="0"/>
            <a:chExt cx="10458868" cy="4071832"/>
          </a:xfrm>
        </p:grpSpPr>
        <p:sp>
          <p:nvSpPr>
            <p:cNvPr id="245" name="Shape 245"/>
            <p:cNvSpPr/>
            <p:nvPr/>
          </p:nvSpPr>
          <p:spPr>
            <a:xfrm flipV="1">
              <a:off x="-1" y="868750"/>
              <a:ext cx="2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46" name="Shape 246"/>
            <p:cNvSpPr/>
            <p:nvPr/>
          </p:nvSpPr>
          <p:spPr>
            <a:xfrm>
              <a:off x="28641" y="4044820"/>
              <a:ext cx="2510332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47" name="Shape 247"/>
            <p:cNvSpPr/>
            <p:nvPr/>
          </p:nvSpPr>
          <p:spPr>
            <a:xfrm flipV="1">
              <a:off x="2509475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48" name="Shape 248"/>
            <p:cNvSpPr/>
            <p:nvPr/>
          </p:nvSpPr>
          <p:spPr>
            <a:xfrm>
              <a:off x="2495747" y="896611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49" name="Shape 249"/>
            <p:cNvSpPr/>
            <p:nvPr/>
          </p:nvSpPr>
          <p:spPr>
            <a:xfrm flipV="1">
              <a:off x="5018951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0" name="Shape 250"/>
            <p:cNvSpPr/>
            <p:nvPr/>
          </p:nvSpPr>
          <p:spPr>
            <a:xfrm>
              <a:off x="4989454" y="4044820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1" name="Shape 251"/>
            <p:cNvSpPr/>
            <p:nvPr/>
          </p:nvSpPr>
          <p:spPr>
            <a:xfrm flipV="1">
              <a:off x="7528427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2" name="Shape 252"/>
            <p:cNvSpPr/>
            <p:nvPr/>
          </p:nvSpPr>
          <p:spPr>
            <a:xfrm>
              <a:off x="7498929" y="896611"/>
              <a:ext cx="2536933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3" name="Shape 253"/>
            <p:cNvSpPr/>
            <p:nvPr/>
          </p:nvSpPr>
          <p:spPr>
            <a:xfrm flipV="1">
              <a:off x="10053671" y="868750"/>
              <a:ext cx="1" cy="3203083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4" name="Shape 254"/>
            <p:cNvSpPr/>
            <p:nvPr/>
          </p:nvSpPr>
          <p:spPr>
            <a:xfrm>
              <a:off x="10024174" y="4044820"/>
              <a:ext cx="434695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5" name="Shape 255"/>
            <p:cNvSpPr/>
            <p:nvPr/>
          </p:nvSpPr>
          <p:spPr>
            <a:xfrm flipV="1">
              <a:off x="10444507" y="-1"/>
              <a:ext cx="1" cy="4065027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256" name="Shape 256"/>
            <p:cNvSpPr/>
            <p:nvPr/>
          </p:nvSpPr>
          <p:spPr>
            <a:xfrm flipV="1">
              <a:off x="461849" y="25399"/>
              <a:ext cx="9980272" cy="1"/>
            </a:xfrm>
            <a:prstGeom prst="line">
              <a:avLst/>
            </a:prstGeom>
            <a:noFill/>
            <a:ln w="50800" cap="flat">
              <a:solidFill>
                <a:srgbClr val="AD584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</p:grpSp>
      <p:sp>
        <p:nvSpPr>
          <p:cNvPr id="258" name="Shape 258"/>
          <p:cNvSpPr/>
          <p:nvPr/>
        </p:nvSpPr>
        <p:spPr>
          <a:xfrm>
            <a:off x="6348033" y="8084804"/>
            <a:ext cx="1697267" cy="1"/>
          </a:xfrm>
          <a:prstGeom prst="line">
            <a:avLst/>
          </a:prstGeom>
          <a:ln w="63500">
            <a:solidFill>
              <a:srgbClr val="AD584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/>
          </a:p>
        </p:txBody>
      </p:sp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xi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263" name="Shape 263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Introduction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Background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Binning based on at-speed structural testing</a:t>
            </a:r>
            <a:endParaRPr sz="3600">
              <a:solidFill>
                <a:srgbClr val="FF2600"/>
              </a:solidFill>
            </a:endParaRPr>
          </a:p>
          <a:p>
            <a:pPr lvl="0">
              <a:defRPr sz="1800"/>
            </a:pPr>
            <a:r>
              <a:rPr sz="3600"/>
              <a:t>Adaptive clock tuning for yield improvement </a:t>
            </a:r>
            <a:endParaRPr sz="3600"/>
          </a:p>
          <a:p>
            <a:pPr lvl="0">
              <a:defRPr sz="1800"/>
            </a:pPr>
            <a:r>
              <a:rPr sz="3600"/>
              <a:t>Experimental results</a:t>
            </a:r>
            <a:endParaRPr sz="3600"/>
          </a:p>
          <a:p>
            <a:pPr lvl="0">
              <a:defRPr sz="1800"/>
            </a:pPr>
            <a:r>
              <a:rPr sz="3600"/>
              <a:t>Summary</a:t>
            </a:r>
          </a:p>
        </p:txBody>
      </p:sp>
      <p:sp>
        <p:nvSpPr>
          <p:cNvPr id="264" name="Shape 264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slow" advClick="1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Traditional Binning Metrics</a:t>
            </a:r>
          </a:p>
        </p:txBody>
      </p:sp>
      <p:sp>
        <p:nvSpPr>
          <p:cNvPr id="267" name="Shape 2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Speed binning is an industry term that refers to the test procedures used to determine the </a:t>
            </a:r>
            <a:r>
              <a:rPr b="1" sz="3024">
                <a:latin typeface="Helvetica Neue"/>
                <a:ea typeface="Helvetica Neue"/>
                <a:cs typeface="Helvetica Neue"/>
                <a:sym typeface="Helvetica Neue"/>
              </a:rPr>
              <a:t>maximum functional operating frequency</a:t>
            </a:r>
            <a:r>
              <a:rPr sz="3024"/>
              <a:t> of a chip so that it can be offered to customers at an appropriate speed-grade.</a:t>
            </a: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The most general form of speed binning starts from the highest rated speed for circuits of high performance.</a:t>
            </a:r>
            <a:endParaRPr sz="3024"/>
          </a:p>
          <a:p>
            <a:pPr lvl="1" marL="768095" indent="-384047" defTabSz="490727">
              <a:spcBef>
                <a:spcPts val="3500"/>
              </a:spcBef>
              <a:defRPr sz="1800"/>
            </a:pPr>
            <a:r>
              <a:rPr sz="3024"/>
              <a:t>The passed circuits are selected into the current bin.</a:t>
            </a:r>
            <a:endParaRPr sz="3024"/>
          </a:p>
          <a:p>
            <a:pPr lvl="1" marL="768095" indent="-384047" defTabSz="490727">
              <a:spcBef>
                <a:spcPts val="3500"/>
              </a:spcBef>
              <a:defRPr sz="1800"/>
            </a:pPr>
            <a:r>
              <a:rPr sz="3024"/>
              <a:t>The failed in this frequency will be tested with a lower speed.</a:t>
            </a: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The traditional binning procedure sieves circuits only by their maximal operating frequencies.</a:t>
            </a:r>
          </a:p>
        </p:txBody>
      </p:sp>
      <p:sp>
        <p:nvSpPr>
          <p:cNvPr id="268" name="Shape 268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269" name="Shape 269"/>
          <p:cNvSpPr/>
          <p:nvPr/>
        </p:nvSpPr>
        <p:spPr>
          <a:xfrm>
            <a:off x="576762" y="9134490"/>
            <a:ext cx="8229601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 defTabSz="914400">
              <a:defRPr sz="1500"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>
                <a:uFillTx/>
              </a:defRPr>
            </a:pPr>
            <a:r>
              <a:rPr sz="1500">
                <a:uFill>
                  <a:solidFill/>
                </a:uFill>
              </a:rPr>
              <a:t>Source: D. Belete, et al., “Use of dft techniques in speed grading a 1 ghz+ microprocessor,” in Proc. IEEE International Test Conference (ITC), pp. 1111–1119, 2002.</a:t>
            </a:r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500"/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Introduction</a:t>
            </a:r>
            <a:endParaRPr sz="3600">
              <a:solidFill>
                <a:srgbClr val="FF2600"/>
              </a:solidFill>
            </a:endParaRPr>
          </a:p>
          <a:p>
            <a:pPr lvl="0">
              <a:defRPr sz="1800"/>
            </a:pPr>
            <a:r>
              <a:rPr sz="3600"/>
              <a:t>Background</a:t>
            </a:r>
            <a:endParaRPr sz="3600"/>
          </a:p>
          <a:p>
            <a:pPr lvl="0">
              <a:defRPr sz="1800"/>
            </a:pPr>
            <a:r>
              <a:rPr sz="3600"/>
              <a:t>Binning based on at-speed structural testing</a:t>
            </a:r>
            <a:endParaRPr sz="3600"/>
          </a:p>
          <a:p>
            <a:pPr lvl="0">
              <a:defRPr sz="1800"/>
            </a:pPr>
            <a:r>
              <a:rPr sz="3600"/>
              <a:t>Adaptive clock tuning for yield improvement </a:t>
            </a:r>
            <a:endParaRPr sz="3600"/>
          </a:p>
          <a:p>
            <a:pPr lvl="0">
              <a:defRPr sz="1800"/>
            </a:pPr>
            <a:r>
              <a:rPr sz="3600"/>
              <a:t>Experimental results</a:t>
            </a:r>
            <a:endParaRPr sz="3600"/>
          </a:p>
          <a:p>
            <a:pPr lvl="0">
              <a:defRPr sz="1800"/>
            </a:pPr>
            <a:r>
              <a:rPr sz="3600"/>
              <a:t>Summary</a:t>
            </a:r>
          </a:p>
        </p:txBody>
      </p:sp>
      <p:sp>
        <p:nvSpPr>
          <p:cNvPr id="52" name="Shape 52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Resilient Circuit Binning Metrics</a:t>
            </a:r>
          </a:p>
        </p:txBody>
      </p:sp>
      <p:sp>
        <p:nvSpPr>
          <p:cNvPr id="274" name="Shape 27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With the significant process variations, a resilient circuit can have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higher or lower error rate</a:t>
            </a:r>
            <a:r>
              <a:rPr sz="3168"/>
              <a:t> than expected, but it may still pass the at-speed structural testing.</a:t>
            </a:r>
            <a:endParaRPr sz="3168"/>
          </a:p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The performance of a resilient system [source] is determined by the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clock cycle</a:t>
            </a:r>
            <a:r>
              <a:rPr sz="3168"/>
              <a:t> (T), the resilient system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 error rate </a:t>
            </a:r>
            <a:r>
              <a:rPr sz="3168"/>
              <a:t>(P) and the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recovery penalty</a:t>
            </a:r>
            <a:r>
              <a:rPr sz="3168"/>
              <a:t> (r), and it can be estimated in Eq. (5).</a:t>
            </a:r>
            <a:endParaRPr sz="3168"/>
          </a:p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                                                                       (5)</a:t>
            </a:r>
            <a:endParaRPr sz="3168"/>
          </a:p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With a given clock, the error rate represents the system performance, and thus resilient circuits can be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binned by their error rates</a:t>
            </a:r>
            <a:r>
              <a:rPr sz="3168"/>
              <a:t>.</a:t>
            </a:r>
          </a:p>
        </p:txBody>
      </p:sp>
      <p:sp>
        <p:nvSpPr>
          <p:cNvPr id="275" name="Shape 27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276" name="Shape 276"/>
          <p:cNvSpPr/>
          <p:nvPr/>
        </p:nvSpPr>
        <p:spPr>
          <a:xfrm>
            <a:off x="576762" y="9134490"/>
            <a:ext cx="10261204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 defTabSz="914400">
              <a:defRPr sz="1500"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>
                <a:uFillTx/>
              </a:defRPr>
            </a:pPr>
            <a:r>
              <a:rPr sz="1500">
                <a:uFill>
                  <a:solidFill/>
                </a:uFill>
              </a:rPr>
              <a:t>Source: L. Wan and D. Chen, “Dynatune: circuit-level optimization for timing speculation considering dynamic path behavior,” in Proc. IEEE/ACM International Conference on Computer-Aided Design (ICCAD), pp. 172–179, 2009.</a:t>
            </a:r>
          </a:p>
        </p:txBody>
      </p:sp>
      <p:pic>
        <p:nvPicPr>
          <p:cNvPr id="277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60666" y="5837081"/>
            <a:ext cx="5431901" cy="11996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500"/>
                                        <p:tgtEl>
                                          <p:spTgt spid="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500"/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7" grpId="2"/>
      <p:bldP build="p" bldLvl="5" animBg="1" rev="0" advAuto="0" spid="27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Performance Binning Basics</a:t>
            </a:r>
          </a:p>
        </p:txBody>
      </p:sp>
      <p:sp>
        <p:nvSpPr>
          <p:cNvPr id="282" name="Shape 28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With a fixed clock and recovery penalty, the error rate represents the system performance, and thus resilient circuits can be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binned by their error rates</a:t>
            </a:r>
            <a:r>
              <a:rPr sz="3600"/>
              <a:t>.</a:t>
            </a:r>
            <a:endParaRPr sz="3600"/>
          </a:p>
          <a:p>
            <a:pPr lvl="0">
              <a:defRPr sz="1800"/>
            </a:pPr>
            <a:r>
              <a:rPr sz="3600"/>
              <a:t>Traditional method uses functional binning — too time-consuming.</a:t>
            </a:r>
            <a:endParaRPr sz="3600"/>
          </a:p>
          <a:p>
            <a:pPr lvl="0">
              <a:defRPr sz="1800"/>
            </a:pPr>
            <a:r>
              <a:rPr sz="3600"/>
              <a:t>The basic idea of our proposed method is using the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timing error count </a:t>
            </a:r>
            <a:r>
              <a:rPr sz="3600"/>
              <a:t>information from at-speed structural testing to bin resilient circuits to greatly </a:t>
            </a:r>
            <a:r>
              <a:rPr sz="3600">
                <a:solidFill>
                  <a:srgbClr val="FF2600"/>
                </a:solidFill>
              </a:rPr>
              <a:t>reduce the binning cost</a:t>
            </a:r>
            <a:r>
              <a:rPr sz="3600"/>
              <a:t>.</a:t>
            </a:r>
          </a:p>
        </p:txBody>
      </p:sp>
      <p:sp>
        <p:nvSpPr>
          <p:cNvPr id="283" name="Shape 283"/>
          <p:cNvSpPr/>
          <p:nvPr>
            <p:ph type="sldNum" sz="quarter" idx="2"/>
          </p:nvPr>
        </p:nvSpPr>
        <p:spPr>
          <a:xfrm>
            <a:off x="12329173" y="9162921"/>
            <a:ext cx="222937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Performance Binning Basics</a:t>
            </a:r>
          </a:p>
        </p:txBody>
      </p:sp>
      <p:sp>
        <p:nvSpPr>
          <p:cNvPr id="288" name="Shape 288"/>
          <p:cNvSpPr/>
          <p:nvPr>
            <p:ph type="body" idx="1"/>
          </p:nvPr>
        </p:nvSpPr>
        <p:spPr>
          <a:xfrm>
            <a:off x="571500" y="2222500"/>
            <a:ext cx="11861800" cy="3276519"/>
          </a:xfrm>
          <a:prstGeom prst="rect">
            <a:avLst/>
          </a:prstGeom>
        </p:spPr>
        <p:txBody>
          <a:bodyPr/>
          <a:lstStyle/>
          <a:p>
            <a:pPr lvl="0" marL="342900" indent="-342900" defTabSz="438150">
              <a:spcBef>
                <a:spcPts val="3100"/>
              </a:spcBef>
              <a:defRPr sz="1800"/>
            </a:pPr>
            <a:r>
              <a:rPr sz="2700"/>
              <a:t>The number of timing errors (at final-error-FFs) during structural testing is counted, since the value of this error count </a:t>
            </a:r>
            <a:r>
              <a:rPr b="1" sz="2700">
                <a:latin typeface="Helvetica Neue"/>
                <a:ea typeface="Helvetica Neue"/>
                <a:cs typeface="Helvetica Neue"/>
                <a:sym typeface="Helvetica Neue"/>
              </a:rPr>
              <a:t>represents the circuit performance</a:t>
            </a:r>
            <a:r>
              <a:rPr sz="2700"/>
              <a:t>.</a:t>
            </a:r>
            <a:endParaRPr sz="2700"/>
          </a:p>
          <a:p>
            <a:pPr lvl="0" marL="342900" indent="-342900" defTabSz="438150">
              <a:spcBef>
                <a:spcPts val="3100"/>
              </a:spcBef>
              <a:defRPr sz="1800"/>
            </a:pPr>
            <a:r>
              <a:rPr sz="2700"/>
              <a:t>We use the EDS max-delay and FF max-delay fault testing to count the number of timing errors, because the test vectors for these two kinds of faults essentially have high correlation to trigger long path delay faults.</a:t>
            </a:r>
          </a:p>
        </p:txBody>
      </p:sp>
      <p:sp>
        <p:nvSpPr>
          <p:cNvPr id="289" name="Shape 28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290" name="wholepic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91845" y="5601339"/>
            <a:ext cx="8421110" cy="3705790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127000" dist="76200" dir="5520000">
              <a:srgbClr val="000000">
                <a:alpha val="60000"/>
              </a:srgbClr>
            </a:outerShdw>
          </a:effectLst>
        </p:spPr>
      </p:pic>
      <p:sp>
        <p:nvSpPr>
          <p:cNvPr id="291" name="Shape 291"/>
          <p:cNvSpPr/>
          <p:nvPr/>
        </p:nvSpPr>
        <p:spPr>
          <a:xfrm>
            <a:off x="5603271" y="7771294"/>
            <a:ext cx="923603" cy="9236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508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nodeType="after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500"/>
                                        <p:tgtEl>
                                          <p:spTgt spid="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8" grpId="1"/>
      <p:bldP build="whole" bldLvl="1" animBg="1" rev="0" advAuto="0" spid="290" grpId="2"/>
      <p:bldP build="whole" bldLvl="1" animBg="1" rev="0" advAuto="0" spid="291" grpId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Performance Binning Basics</a:t>
            </a:r>
          </a:p>
        </p:txBody>
      </p:sp>
      <p:sp>
        <p:nvSpPr>
          <p:cNvPr id="294" name="Shape 2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Two bins</a:t>
            </a:r>
            <a:r>
              <a:rPr sz="3168"/>
              <a:t> are assumed.</a:t>
            </a:r>
            <a:endParaRPr sz="3168"/>
          </a:p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The timing error number of the golden design on EDS max-delay and FF max-delay testing is used as the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pivot</a:t>
            </a:r>
            <a:r>
              <a:rPr sz="3168"/>
              <a:t> for bin selection.</a:t>
            </a:r>
            <a:endParaRPr sz="3168"/>
          </a:p>
          <a:p>
            <a:pPr lvl="0" marL="402336" indent="-402336" defTabSz="514095">
              <a:spcBef>
                <a:spcPts val="3600"/>
              </a:spcBef>
              <a:defRPr sz="1800"/>
            </a:pPr>
            <a:r>
              <a:rPr sz="3168"/>
              <a:t>This golden value (pivot) can be obtained by fault simulation: </a:t>
            </a:r>
            <a:endParaRPr sz="3168"/>
          </a:p>
          <a:p>
            <a:pPr lvl="1" marL="804672" indent="-402336" defTabSz="514095">
              <a:spcBef>
                <a:spcPts val="3600"/>
              </a:spcBef>
              <a:defRPr sz="1800"/>
            </a:pPr>
            <a:r>
              <a:rPr sz="3168"/>
              <a:t>with same test vectors </a:t>
            </a:r>
            <a:endParaRPr sz="3168"/>
          </a:p>
          <a:p>
            <a:pPr lvl="1" marL="804672" indent="-402336" defTabSz="514095">
              <a:spcBef>
                <a:spcPts val="3600"/>
              </a:spcBef>
              <a:defRPr sz="1800"/>
            </a:pPr>
            <a:r>
              <a:rPr sz="3168"/>
              <a:t>on the </a:t>
            </a:r>
            <a:r>
              <a:rPr b="1" sz="3168">
                <a:latin typeface="Helvetica Neue"/>
                <a:ea typeface="Helvetica Neue"/>
                <a:cs typeface="Helvetica Neue"/>
                <a:sym typeface="Helvetica Neue"/>
              </a:rPr>
              <a:t>golden design (with no variation)</a:t>
            </a:r>
            <a:endParaRPr b="1" sz="3168"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1" marL="804672" indent="-402336" defTabSz="514095">
              <a:spcBef>
                <a:spcPts val="3600"/>
              </a:spcBef>
              <a:defRPr sz="1800"/>
            </a:pPr>
            <a:r>
              <a:rPr sz="3168"/>
              <a:t>prior to the actual binning procedure</a:t>
            </a:r>
          </a:p>
        </p:txBody>
      </p:sp>
      <p:sp>
        <p:nvSpPr>
          <p:cNvPr id="295" name="Shape 29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500"/>
                                        <p:tgtEl>
                                          <p:spTgt spid="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500"/>
                                        <p:tgtEl>
                                          <p:spTgt spid="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500"/>
                                        <p:tgtEl>
                                          <p:spTgt spid="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9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Performance Binning Flow</a:t>
            </a:r>
          </a:p>
        </p:txBody>
      </p:sp>
      <p:sp>
        <p:nvSpPr>
          <p:cNvPr id="300" name="Shape 300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01" name="speedbinflow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43484" y="2764507"/>
            <a:ext cx="10517832" cy="5596186"/>
          </a:xfrm>
          <a:prstGeom prst="rect">
            <a:avLst/>
          </a:prstGeom>
          <a:ln w="12700">
            <a:miter lim="400000"/>
          </a:ln>
        </p:spPr>
      </p:pic>
      <p:sp>
        <p:nvSpPr>
          <p:cNvPr id="302" name="Shape 302"/>
          <p:cNvSpPr/>
          <p:nvPr/>
        </p:nvSpPr>
        <p:spPr>
          <a:xfrm>
            <a:off x="3998217" y="3822305"/>
            <a:ext cx="1" cy="603537"/>
          </a:xfrm>
          <a:prstGeom prst="line">
            <a:avLst/>
          </a:prstGeom>
          <a:ln w="63500">
            <a:solidFill>
              <a:srgbClr val="FF2600"/>
            </a:solidFill>
            <a:miter lim="400000"/>
            <a:tailEnd type="triangle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03" name="Shape 303"/>
          <p:cNvSpPr/>
          <p:nvPr/>
        </p:nvSpPr>
        <p:spPr>
          <a:xfrm>
            <a:off x="1352550" y="5575300"/>
            <a:ext cx="1306761" cy="972096"/>
          </a:xfrm>
          <a:prstGeom prst="rect">
            <a:avLst/>
          </a:prstGeom>
          <a:ln w="50800">
            <a:solidFill>
              <a:srgbClr val="FF26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4" name="Shape 304"/>
          <p:cNvSpPr/>
          <p:nvPr/>
        </p:nvSpPr>
        <p:spPr>
          <a:xfrm>
            <a:off x="2681927" y="6073778"/>
            <a:ext cx="2486449" cy="225823"/>
          </a:xfrm>
          <a:prstGeom prst="line">
            <a:avLst/>
          </a:prstGeom>
          <a:ln w="63500">
            <a:solidFill>
              <a:srgbClr val="FF2600"/>
            </a:solidFill>
            <a:miter lim="400000"/>
            <a:tailEnd type="triangle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05" name="Shape 305"/>
          <p:cNvSpPr/>
          <p:nvPr/>
        </p:nvSpPr>
        <p:spPr>
          <a:xfrm>
            <a:off x="4816854" y="3685476"/>
            <a:ext cx="2246721" cy="4751744"/>
          </a:xfrm>
          <a:prstGeom prst="rect">
            <a:avLst/>
          </a:prstGeom>
          <a:ln w="50800">
            <a:solidFill>
              <a:srgbClr val="FF2600"/>
            </a:solidFill>
            <a:prstDash val="sysDot"/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6" name="Shape 306"/>
          <p:cNvSpPr/>
          <p:nvPr/>
        </p:nvSpPr>
        <p:spPr>
          <a:xfrm>
            <a:off x="7778070" y="3685476"/>
            <a:ext cx="2246722" cy="4751744"/>
          </a:xfrm>
          <a:prstGeom prst="rect">
            <a:avLst/>
          </a:prstGeom>
          <a:ln w="50800">
            <a:solidFill>
              <a:srgbClr val="FF2600"/>
            </a:solidFill>
            <a:prstDash val="sysDot"/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nodeType="after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presetClass="entr" presetSubtype="0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5" grpId="2"/>
      <p:bldP build="whole" bldLvl="1" animBg="1" rev="0" advAuto="0" spid="306" grpId="3"/>
      <p:bldP build="whole" bldLvl="1" animBg="1" rev="0" advAuto="0" spid="301" grpId="1"/>
      <p:bldP build="whole" bldLvl="1" animBg="1" rev="0" advAuto="0" spid="303" grpId="5"/>
      <p:bldP build="whole" bldLvl="1" animBg="1" rev="0" advAuto="0" spid="304" grpId="6"/>
      <p:bldP build="whole" bldLvl="1" animBg="1" rev="0" advAuto="0" spid="302" grpId="4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Binning Validation</a:t>
            </a:r>
          </a:p>
        </p:txBody>
      </p:sp>
      <p:sp>
        <p:nvSpPr>
          <p:cNvPr id="311" name="Shape 311"/>
          <p:cNvSpPr/>
          <p:nvPr>
            <p:ph type="body" idx="1"/>
          </p:nvPr>
        </p:nvSpPr>
        <p:spPr>
          <a:xfrm>
            <a:off x="571500" y="6489989"/>
            <a:ext cx="11861800" cy="2400011"/>
          </a:xfrm>
          <a:prstGeom prst="rect">
            <a:avLst/>
          </a:prstGeom>
        </p:spPr>
        <p:txBody>
          <a:bodyPr/>
          <a:lstStyle/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X axis stands for the timing error number counted in the at-speed delay testing.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Y axis is the error rate of circuits by </a:t>
            </a:r>
            <a:r>
              <a:rPr b="1" i="1" sz="2088">
                <a:latin typeface="Helvetica Neue"/>
                <a:ea typeface="Helvetica Neue"/>
                <a:cs typeface="Helvetica Neue"/>
                <a:sym typeface="Helvetica Neue"/>
              </a:rPr>
              <a:t>timing simulation</a:t>
            </a:r>
            <a:r>
              <a:rPr sz="2088"/>
              <a:t>. 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dotted line is the pivot from the error fault simulation on golden design.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solid line is from the error rate of golden design by </a:t>
            </a:r>
            <a:r>
              <a:rPr b="1" i="1" sz="2088">
                <a:latin typeface="Helvetica Neue"/>
                <a:ea typeface="Helvetica Neue"/>
                <a:cs typeface="Helvetica Neue"/>
                <a:sym typeface="Helvetica Neue"/>
              </a:rPr>
              <a:t>timing simulation</a:t>
            </a:r>
            <a:r>
              <a:rPr sz="2088"/>
              <a:t>. </a:t>
            </a:r>
          </a:p>
        </p:txBody>
      </p:sp>
      <p:sp>
        <p:nvSpPr>
          <p:cNvPr id="312" name="Shape 312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313" name="Shape 313"/>
          <p:cNvSpPr/>
          <p:nvPr/>
        </p:nvSpPr>
        <p:spPr>
          <a:xfrm rot="16173237">
            <a:off x="1135410" y="3155951"/>
            <a:ext cx="262036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4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C82506"/>
                </a:solidFill>
              </a:rPr>
              <a:t>Actual Error Rate</a:t>
            </a:r>
          </a:p>
        </p:txBody>
      </p:sp>
      <p:sp>
        <p:nvSpPr>
          <p:cNvPr id="314" name="Shape 314"/>
          <p:cNvSpPr/>
          <p:nvPr/>
        </p:nvSpPr>
        <p:spPr>
          <a:xfrm rot="2688">
            <a:off x="10234272" y="5884262"/>
            <a:ext cx="181386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4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C82506"/>
                </a:solidFill>
              </a:rPr>
              <a:t>Error Count</a:t>
            </a:r>
          </a:p>
        </p:txBody>
      </p:sp>
      <p:pic>
        <p:nvPicPr>
          <p:cNvPr id="315" name="c5315_cntvserr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22054" y="2074542"/>
            <a:ext cx="7760692" cy="4068106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Shape 316"/>
          <p:cNvSpPr/>
          <p:nvPr/>
        </p:nvSpPr>
        <p:spPr>
          <a:xfrm>
            <a:off x="576762" y="9134490"/>
            <a:ext cx="1113397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/>
            </a:pPr>
            <a:r>
              <a:rPr sz="1200"/>
              <a:t>D. Dumas, P. Girard, C. Landrault, and S. Pravossoudovitch, “An implicit delay fault simulation method with approximate detection threshold calculation,” in Test Confer- ence, 1993. Proceedings., International. IEEE, 1993, pp. 705–713.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nodeType="click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500"/>
                                        <p:tgtEl>
                                          <p:spTgt spid="3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500"/>
                                        <p:tgtEl>
                                          <p:spTgt spid="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500"/>
                                        <p:tgtEl>
                                          <p:spTgt spid="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500"/>
                                        <p:tgtEl>
                                          <p:spTgt spid="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4" dur="500"/>
                                        <p:tgtEl>
                                          <p:spTgt spid="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1" grpId="3"/>
      <p:bldP build="whole" bldLvl="1" animBg="1" rev="0" advAuto="0" spid="314" grpId="2"/>
      <p:bldP build="whole" bldLvl="1" animBg="1" rev="0" advAuto="0" spid="313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c5315_cntvserr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90474" y="2150562"/>
            <a:ext cx="7760692" cy="4068106"/>
          </a:xfrm>
          <a:prstGeom prst="rect">
            <a:avLst/>
          </a:prstGeom>
          <a:ln w="12700">
            <a:miter lim="400000"/>
          </a:ln>
        </p:spPr>
      </p:pic>
      <p:sp>
        <p:nvSpPr>
          <p:cNvPr id="321" name="Shape 3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Binning Validation</a:t>
            </a:r>
          </a:p>
        </p:txBody>
      </p:sp>
      <p:sp>
        <p:nvSpPr>
          <p:cNvPr id="322" name="Shape 322"/>
          <p:cNvSpPr/>
          <p:nvPr>
            <p:ph type="body" idx="1"/>
          </p:nvPr>
        </p:nvSpPr>
        <p:spPr>
          <a:xfrm>
            <a:off x="571500" y="6489989"/>
            <a:ext cx="11861800" cy="2400011"/>
          </a:xfrm>
          <a:prstGeom prst="rect">
            <a:avLst/>
          </a:prstGeom>
        </p:spPr>
        <p:txBody>
          <a:bodyPr/>
          <a:lstStyle/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C2670 circuits in S1 + S2 are selected into Bin1. 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circuits in S3 + S4 need to be tested for Bin2. 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The circuits in S1 + S3 are wrongly binned. (false positive + false negative)</a:t>
            </a:r>
            <a:endParaRPr sz="2088"/>
          </a:p>
          <a:p>
            <a:pPr lvl="0" marL="265175" indent="-265175" defTabSz="338835">
              <a:spcBef>
                <a:spcPts val="2400"/>
              </a:spcBef>
              <a:defRPr sz="1800"/>
            </a:pPr>
            <a:r>
              <a:rPr sz="2088"/>
              <a:t>Our experimental results on benchmark circuits show average 6.99% wrongly binned.</a:t>
            </a:r>
          </a:p>
        </p:txBody>
      </p:sp>
      <p:sp>
        <p:nvSpPr>
          <p:cNvPr id="323" name="Shape 323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324" name="Shape 324"/>
          <p:cNvSpPr/>
          <p:nvPr/>
        </p:nvSpPr>
        <p:spPr>
          <a:xfrm>
            <a:off x="3790950" y="2260728"/>
            <a:ext cx="4886970" cy="3427703"/>
          </a:xfrm>
          <a:prstGeom prst="rect">
            <a:avLst/>
          </a:prstGeom>
          <a:ln w="50800">
            <a:solidFill>
              <a:srgbClr val="FF26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5" name="Shape 325"/>
          <p:cNvSpPr/>
          <p:nvPr/>
        </p:nvSpPr>
        <p:spPr>
          <a:xfrm>
            <a:off x="8845550" y="2235328"/>
            <a:ext cx="1841252" cy="3478503"/>
          </a:xfrm>
          <a:prstGeom prst="rect">
            <a:avLst/>
          </a:prstGeom>
          <a:ln w="50800">
            <a:solidFill>
              <a:srgbClr val="FF26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328" name="Group 328"/>
          <p:cNvGrpSpPr/>
          <p:nvPr/>
        </p:nvGrpSpPr>
        <p:grpSpPr>
          <a:xfrm>
            <a:off x="4044950" y="2514728"/>
            <a:ext cx="6835031" cy="3265257"/>
            <a:chOff x="0" y="0"/>
            <a:chExt cx="6835030" cy="3265255"/>
          </a:xfrm>
        </p:grpSpPr>
        <p:sp>
          <p:nvSpPr>
            <p:cNvPr id="326" name="Shape 326"/>
            <p:cNvSpPr/>
            <p:nvPr/>
          </p:nvSpPr>
          <p:spPr>
            <a:xfrm>
              <a:off x="0" y="0"/>
              <a:ext cx="4610349" cy="2546327"/>
            </a:xfrm>
            <a:prstGeom prst="rect">
              <a:avLst/>
            </a:prstGeom>
            <a:noFill/>
            <a:ln w="50800" cap="flat">
              <a:solidFill>
                <a:srgbClr val="FF26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7" name="Shape 327"/>
            <p:cNvSpPr/>
            <p:nvPr/>
          </p:nvSpPr>
          <p:spPr>
            <a:xfrm>
              <a:off x="4826000" y="2687405"/>
              <a:ext cx="2009031" cy="577851"/>
            </a:xfrm>
            <a:prstGeom prst="rect">
              <a:avLst/>
            </a:prstGeom>
            <a:noFill/>
            <a:ln w="50800" cap="flat">
              <a:solidFill>
                <a:srgbClr val="FF26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329" name="Shape 329"/>
          <p:cNvSpPr/>
          <p:nvPr/>
        </p:nvSpPr>
        <p:spPr>
          <a:xfrm rot="16173237">
            <a:off x="1294485" y="3179118"/>
            <a:ext cx="262036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4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C82506"/>
                </a:solidFill>
              </a:rPr>
              <a:t>Actual Error Rate</a:t>
            </a:r>
          </a:p>
        </p:txBody>
      </p:sp>
      <p:sp>
        <p:nvSpPr>
          <p:cNvPr id="330" name="Shape 330"/>
          <p:cNvSpPr/>
          <p:nvPr/>
        </p:nvSpPr>
        <p:spPr>
          <a:xfrm rot="2688">
            <a:off x="10234272" y="5884262"/>
            <a:ext cx="181386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4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C82506"/>
                </a:solidFill>
              </a:rPr>
              <a:t>Error Count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nodeType="after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4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presetClass="exit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8" dur="500" fill="hold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500"/>
                                        <p:tgtEl>
                                          <p:spTgt spid="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nodeType="afterEffect" presetClass="entr" presetSubtype="0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presetClass="exit" presetSubtype="0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1" dur="500" fill="hold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6" dur="500"/>
                                        <p:tgtEl>
                                          <p:spTgt spid="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0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1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nodeType="clickEffect" presetClass="exi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9" dur="500"/>
                                        <p:tgtEl>
                                          <p:spTgt spid="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4" grpId="2"/>
      <p:bldP build="whole" bldLvl="1" animBg="1" rev="0" advAuto="0" spid="324" grpId="3"/>
      <p:bldP build="p" bldLvl="5" animBg="1" rev="0" advAuto="0" spid="322" grpId="1"/>
      <p:bldP build="whole" bldLvl="1" animBg="1" rev="0" advAuto="0" spid="328" grpId="6"/>
      <p:bldP build="whole" bldLvl="1" animBg="1" rev="0" advAuto="0" spid="328" grpId="7"/>
      <p:bldP build="whole" bldLvl="1" animBg="1" rev="0" advAuto="0" spid="325" grpId="4"/>
      <p:bldP build="whole" bldLvl="1" animBg="1" rev="0" advAuto="0" spid="325" grpId="5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335" name="Shape 335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Introduction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Background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Binning based on at-speed structural testing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Adaptive clock tuning for yield improvement</a:t>
            </a:r>
            <a:endParaRPr sz="3600">
              <a:solidFill>
                <a:srgbClr val="FF2600"/>
              </a:solidFill>
            </a:endParaRPr>
          </a:p>
          <a:p>
            <a:pPr lvl="0">
              <a:defRPr sz="1800"/>
            </a:pPr>
            <a:r>
              <a:rPr sz="3600"/>
              <a:t>Experimental results</a:t>
            </a:r>
            <a:endParaRPr sz="3600"/>
          </a:p>
          <a:p>
            <a:pPr lvl="0">
              <a:defRPr sz="1800"/>
            </a:pPr>
            <a:r>
              <a:rPr sz="3600"/>
              <a:t>Summary</a:t>
            </a:r>
          </a:p>
        </p:txBody>
      </p:sp>
      <p:sp>
        <p:nvSpPr>
          <p:cNvPr id="336" name="Shape 33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Recall the Three Types of Faults</a:t>
            </a:r>
          </a:p>
        </p:txBody>
      </p:sp>
      <p:sp>
        <p:nvSpPr>
          <p:cNvPr id="339" name="Shape 33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40" name="wholescan7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456" y="2558100"/>
            <a:ext cx="12341888" cy="4208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41" name="scanchaintiming2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1046" y="7313959"/>
            <a:ext cx="6002708" cy="1882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342" name="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58773" y="6079247"/>
            <a:ext cx="2629555" cy="405592"/>
          </a:xfrm>
          <a:prstGeom prst="rect">
            <a:avLst/>
          </a:prstGeom>
        </p:spPr>
      </p:pic>
      <p:sp>
        <p:nvSpPr>
          <p:cNvPr id="344" name="Shape 344"/>
          <p:cNvSpPr/>
          <p:nvPr/>
        </p:nvSpPr>
        <p:spPr>
          <a:xfrm>
            <a:off x="7711949" y="6314876"/>
            <a:ext cx="3088336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Short path</a:t>
            </a:r>
          </a:p>
        </p:txBody>
      </p:sp>
      <p:pic>
        <p:nvPicPr>
          <p:cNvPr id="345" name="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758773" y="3454581"/>
            <a:ext cx="2629555" cy="405591"/>
          </a:xfrm>
          <a:prstGeom prst="rect">
            <a:avLst/>
          </a:prstGeom>
        </p:spPr>
      </p:pic>
      <p:sp>
        <p:nvSpPr>
          <p:cNvPr id="347" name="Shape 347"/>
          <p:cNvSpPr/>
          <p:nvPr/>
        </p:nvSpPr>
        <p:spPr>
          <a:xfrm>
            <a:off x="7347477" y="2974223"/>
            <a:ext cx="253034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FF long path</a:t>
            </a:r>
          </a:p>
        </p:txBody>
      </p:sp>
      <p:pic>
        <p:nvPicPr>
          <p:cNvPr id="348" name="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724907" y="5207107"/>
            <a:ext cx="2629555" cy="405592"/>
          </a:xfrm>
          <a:prstGeom prst="rect">
            <a:avLst/>
          </a:prstGeom>
        </p:spPr>
      </p:pic>
      <p:sp>
        <p:nvSpPr>
          <p:cNvPr id="350" name="Shape 350"/>
          <p:cNvSpPr/>
          <p:nvPr/>
        </p:nvSpPr>
        <p:spPr>
          <a:xfrm>
            <a:off x="7783950" y="4442846"/>
            <a:ext cx="287660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2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C82506"/>
                </a:solidFill>
              </a:rPr>
              <a:t>EDS long path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Adaptive Clock Configuration</a:t>
            </a:r>
          </a:p>
        </p:txBody>
      </p:sp>
      <p:sp>
        <p:nvSpPr>
          <p:cNvPr id="355" name="Shape 35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56" name="speedbintiming.pdf"/>
          <p:cNvPicPr/>
          <p:nvPr/>
        </p:nvPicPr>
        <p:blipFill>
          <a:blip r:embed="rId3">
            <a:extLst/>
          </a:blip>
          <a:srcRect l="0" t="0" r="0" b="58993"/>
          <a:stretch>
            <a:fillRect/>
          </a:stretch>
        </p:blipFill>
        <p:spPr>
          <a:xfrm>
            <a:off x="1624722" y="2294425"/>
            <a:ext cx="9755356" cy="13427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571499" y="317628"/>
            <a:ext cx="11861801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b="1" sz="4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b="0" sz="1800"/>
            </a:pPr>
            <a:r>
              <a:rPr b="1" sz="4200"/>
              <a:t>Technology Scaling</a:t>
            </a:r>
          </a:p>
        </p:txBody>
      </p:sp>
      <p:sp>
        <p:nvSpPr>
          <p:cNvPr id="55" name="Shape 55"/>
          <p:cNvSpPr/>
          <p:nvPr/>
        </p:nvSpPr>
        <p:spPr>
          <a:xfrm>
            <a:off x="571499" y="2222500"/>
            <a:ext cx="11861801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marL="457200" indent="-457200" algn="l">
              <a:spcBef>
                <a:spcPts val="4200"/>
              </a:spcBef>
              <a:buSzPct val="100000"/>
              <a:buFont typeface="Helvetica Neue"/>
              <a:buChar char="•"/>
              <a:defRPr sz="1800"/>
            </a:pPr>
            <a:r>
              <a:rPr sz="3600">
                <a:latin typeface="Helvetica Neue Medium"/>
                <a:ea typeface="Helvetica Neue Medium"/>
                <a:cs typeface="Helvetica Neue Medium"/>
                <a:sym typeface="Helvetica Neue Medium"/>
              </a:rPr>
              <a:t>Gain benefits from transistor scaling</a:t>
            </a:r>
            <a:endParaRPr sz="360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0" marL="457200" indent="-457200" algn="l">
              <a:spcBef>
                <a:spcPts val="4200"/>
              </a:spcBef>
              <a:buSzPct val="100000"/>
              <a:buFont typeface="Helvetica Neue"/>
              <a:buChar char="•"/>
              <a:defRPr sz="1800"/>
            </a:pPr>
            <a:r>
              <a:rPr sz="3600">
                <a:latin typeface="Helvetica Neue Medium"/>
                <a:ea typeface="Helvetica Neue Medium"/>
                <a:cs typeface="Helvetica Neue Medium"/>
                <a:sym typeface="Helvetica Neue Medium"/>
              </a:rPr>
              <a:t>As technology scales, variability in transistor performance will continue to increase, making transistors less and less reliable.</a:t>
            </a:r>
            <a:endParaRPr sz="360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0" marL="457200" indent="-457200" algn="l">
              <a:spcBef>
                <a:spcPts val="4200"/>
              </a:spcBef>
              <a:buSzPct val="100000"/>
              <a:buFont typeface="Helvetica Neue"/>
              <a:buChar char="•"/>
              <a:defRPr sz="1800"/>
            </a:pPr>
            <a:r>
              <a:rPr sz="3600">
                <a:latin typeface="Helvetica Neue Medium"/>
                <a:ea typeface="Helvetica Neue Medium"/>
                <a:cs typeface="Helvetica Neue Medium"/>
                <a:sym typeface="Helvetica Neue Medium"/>
              </a:rPr>
              <a:t>Increasing delay variation of logic elements / wires</a:t>
            </a:r>
          </a:p>
        </p:txBody>
      </p:sp>
      <p:sp>
        <p:nvSpPr>
          <p:cNvPr id="56" name="Shape 56"/>
          <p:cNvSpPr/>
          <p:nvPr/>
        </p:nvSpPr>
        <p:spPr>
          <a:xfrm>
            <a:off x="12351652" y="9137521"/>
            <a:ext cx="213158" cy="299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sz="1800"/>
            </a:pPr>
            <a:r>
              <a:rPr sz="1400"/>
              <a:t>￼</a:t>
            </a:r>
          </a:p>
        </p:txBody>
      </p:sp>
      <p:sp>
        <p:nvSpPr>
          <p:cNvPr id="57" name="Shape 57"/>
          <p:cNvSpPr/>
          <p:nvPr/>
        </p:nvSpPr>
        <p:spPr>
          <a:xfrm>
            <a:off x="576762" y="9134490"/>
            <a:ext cx="11133973" cy="739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 defTabSz="914400">
              <a:defRPr sz="1500"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>
                <a:uFillTx/>
              </a:defRPr>
            </a:pPr>
            <a:r>
              <a:rPr sz="1500">
                <a:uFill>
                  <a:solidFill/>
                </a:uFill>
              </a:rPr>
              <a:t>Source: Borkar, S.; "Designing reliable systems from unreliable components: the challenges of transistor variability and degradation," IEEE Micro, December 2005. </a:t>
            </a:r>
            <a:endParaRPr sz="1500">
              <a:uFill>
                <a:solidFill/>
              </a:uFill>
            </a:endParaRPr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55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Adaptive Clock Configuration</a:t>
            </a:r>
          </a:p>
        </p:txBody>
      </p:sp>
      <p:sp>
        <p:nvSpPr>
          <p:cNvPr id="361" name="Shape 361"/>
          <p:cNvSpPr/>
          <p:nvPr>
            <p:ph type="body" idx="1"/>
          </p:nvPr>
        </p:nvSpPr>
        <p:spPr>
          <a:xfrm>
            <a:off x="571500" y="5011468"/>
            <a:ext cx="11861800" cy="3878532"/>
          </a:xfrm>
          <a:prstGeom prst="rect">
            <a:avLst/>
          </a:prstGeom>
        </p:spPr>
        <p:txBody>
          <a:bodyPr/>
          <a:lstStyle/>
          <a:p>
            <a:pPr lvl="0" marL="347472" indent="-347472" defTabSz="443991">
              <a:spcBef>
                <a:spcPts val="3100"/>
              </a:spcBef>
              <a:defRPr sz="1800"/>
            </a:pPr>
            <a:r>
              <a:rPr sz="2736"/>
              <a:t>Original CLK</a:t>
            </a:r>
            <a:r>
              <a:rPr baseline="-5999" sz="2736"/>
              <a:t>Bin2</a:t>
            </a:r>
            <a:r>
              <a:rPr sz="2736"/>
              <a:t> only saves the failed circuits from FF max-delay and EDS max-delay faults.</a:t>
            </a:r>
            <a:endParaRPr sz="2736"/>
          </a:p>
          <a:p>
            <a:pPr lvl="0" marL="347472" indent="-347472" defTabSz="443991">
              <a:spcBef>
                <a:spcPts val="3100"/>
              </a:spcBef>
              <a:defRPr sz="1800"/>
            </a:pPr>
            <a:r>
              <a:rPr sz="2736"/>
              <a:t>Our proposed method tries to find optimal way to </a:t>
            </a:r>
            <a:r>
              <a:rPr b="1" sz="2736">
                <a:latin typeface="Helvetica Neue"/>
                <a:ea typeface="Helvetica Neue"/>
                <a:cs typeface="Helvetica Neue"/>
                <a:sym typeface="Helvetica Neue"/>
              </a:rPr>
              <a:t>apportion the timing slack</a:t>
            </a:r>
            <a:r>
              <a:rPr sz="2736"/>
              <a:t> to the different timing constraints to save more failed circuits.</a:t>
            </a:r>
            <a:endParaRPr sz="2736"/>
          </a:p>
          <a:p>
            <a:pPr lvl="0" marL="347472" indent="-347472" defTabSz="443991">
              <a:spcBef>
                <a:spcPts val="3100"/>
              </a:spcBef>
              <a:defRPr sz="1800"/>
            </a:pPr>
            <a:r>
              <a:rPr sz="2736"/>
              <a:t>Adaptive CLK</a:t>
            </a:r>
            <a:r>
              <a:rPr baseline="-5999" sz="2736"/>
              <a:t>Bin2</a:t>
            </a:r>
            <a:r>
              <a:rPr sz="2736"/>
              <a:t> </a:t>
            </a:r>
            <a:r>
              <a:rPr b="1" sz="2736">
                <a:latin typeface="Helvetica Neue"/>
                <a:ea typeface="Helvetica Neue"/>
                <a:cs typeface="Helvetica Neue"/>
                <a:sym typeface="Helvetica Neue"/>
              </a:rPr>
              <a:t>borrows some timing slack</a:t>
            </a:r>
            <a:r>
              <a:rPr sz="2736"/>
              <a:t> from EDS max-delay faults for EDS min-delay faults.</a:t>
            </a:r>
          </a:p>
        </p:txBody>
      </p:sp>
      <p:sp>
        <p:nvSpPr>
          <p:cNvPr id="362" name="Shape 362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63" name="speedbintiming.pdf"/>
          <p:cNvPicPr/>
          <p:nvPr/>
        </p:nvPicPr>
        <p:blipFill>
          <a:blip r:embed="rId3">
            <a:extLst/>
          </a:blip>
          <a:srcRect l="0" t="0" r="0" b="25075"/>
          <a:stretch>
            <a:fillRect/>
          </a:stretch>
        </p:blipFill>
        <p:spPr>
          <a:xfrm>
            <a:off x="1624722" y="2294425"/>
            <a:ext cx="9755356" cy="24534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61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/>
          <p:nvPr/>
        </p:nvSpPr>
        <p:spPr>
          <a:xfrm flipV="1">
            <a:off x="5448850" y="5455077"/>
            <a:ext cx="4605693" cy="1438370"/>
          </a:xfrm>
          <a:prstGeom prst="line">
            <a:avLst/>
          </a:prstGeom>
          <a:ln w="63500">
            <a:solidFill>
              <a:srgbClr val="FF2600"/>
            </a:solidFill>
            <a:miter lim="400000"/>
            <a:tailEnd type="triangle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68" name="Shape 368"/>
          <p:cNvSpPr/>
          <p:nvPr/>
        </p:nvSpPr>
        <p:spPr>
          <a:xfrm flipV="1">
            <a:off x="2800451" y="5467166"/>
            <a:ext cx="1201094" cy="1376445"/>
          </a:xfrm>
          <a:prstGeom prst="line">
            <a:avLst/>
          </a:prstGeom>
          <a:ln w="63500">
            <a:solidFill>
              <a:srgbClr val="FF2600"/>
            </a:solidFill>
            <a:miter lim="400000"/>
            <a:tailEnd type="triangle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69" name="Shape 3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Adaptive Clock Configuration</a:t>
            </a:r>
          </a:p>
        </p:txBody>
      </p:sp>
      <p:sp>
        <p:nvSpPr>
          <p:cNvPr id="370" name="Shape 370"/>
          <p:cNvSpPr/>
          <p:nvPr>
            <p:ph type="body" idx="1"/>
          </p:nvPr>
        </p:nvSpPr>
        <p:spPr>
          <a:xfrm>
            <a:off x="571500" y="5844976"/>
            <a:ext cx="11861800" cy="1465628"/>
          </a:xfrm>
          <a:prstGeom prst="rect">
            <a:avLst/>
          </a:prstGeom>
        </p:spPr>
        <p:txBody>
          <a:bodyPr/>
          <a:lstStyle/>
          <a:p>
            <a:pPr lvl="0" marL="379475" indent="-379475" defTabSz="484886">
              <a:spcBef>
                <a:spcPts val="3400"/>
              </a:spcBef>
              <a:defRPr sz="1800"/>
            </a:pPr>
            <a:r>
              <a:rPr sz="2988"/>
              <a:t>Both CLK</a:t>
            </a:r>
            <a:r>
              <a:rPr baseline="-5999" sz="2988"/>
              <a:t>Bin2</a:t>
            </a:r>
            <a:r>
              <a:rPr sz="2988"/>
              <a:t> has 10% extra time (δ</a:t>
            </a:r>
            <a:r>
              <a:rPr baseline="-5999" sz="2988"/>
              <a:t>FFmax,adap.</a:t>
            </a:r>
            <a:r>
              <a:rPr sz="2988"/>
              <a:t> = 0.1 × CLK</a:t>
            </a:r>
            <a:r>
              <a:rPr baseline="-5999" sz="2988"/>
              <a:t>Bin1</a:t>
            </a:r>
            <a:r>
              <a:rPr sz="2988"/>
              <a:t>)</a:t>
            </a:r>
            <a:endParaRPr baseline="-5999" sz="2988"/>
          </a:p>
          <a:p>
            <a:pPr lvl="0" marL="379475" indent="-379475" defTabSz="484886">
              <a:spcBef>
                <a:spcPts val="3400"/>
              </a:spcBef>
              <a:defRPr sz="1800"/>
            </a:pPr>
            <a:r>
              <a:rPr sz="2988"/>
              <a:t>⇒ δ</a:t>
            </a:r>
            <a:r>
              <a:rPr baseline="-5999" sz="2988"/>
              <a:t>EDSmin,adap.</a:t>
            </a:r>
            <a:r>
              <a:rPr sz="2988"/>
              <a:t>+ δ</a:t>
            </a:r>
            <a:r>
              <a:rPr baseline="-5999" sz="2988"/>
              <a:t>EDSmax,adap. </a:t>
            </a:r>
            <a:r>
              <a:rPr sz="2988"/>
              <a:t>= 0.1 × CLK</a:t>
            </a:r>
            <a:r>
              <a:rPr baseline="-5999" sz="2988"/>
              <a:t>Bin1</a:t>
            </a:r>
          </a:p>
        </p:txBody>
      </p:sp>
      <p:sp>
        <p:nvSpPr>
          <p:cNvPr id="371" name="Shape 37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72" name="speedbintiming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24722" y="2294425"/>
            <a:ext cx="9755356" cy="32745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73" name="pasted-image.ti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77417" y="7586629"/>
            <a:ext cx="10308099" cy="1140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374" name="pasted-image.tif"/>
          <p:cNvPicPr/>
          <p:nvPr/>
        </p:nvPicPr>
        <p:blipFill>
          <a:blip r:embed="rId4">
            <a:extLst/>
          </a:blip>
          <a:srcRect l="29458" t="52846" r="0" b="0"/>
          <a:stretch>
            <a:fillRect/>
          </a:stretch>
        </p:blipFill>
        <p:spPr>
          <a:xfrm>
            <a:off x="4111233" y="8223373"/>
            <a:ext cx="7271449" cy="537931"/>
          </a:xfrm>
          <a:prstGeom prst="rect">
            <a:avLst/>
          </a:prstGeom>
          <a:ln w="12700">
            <a:miter lim="400000"/>
          </a:ln>
        </p:spPr>
      </p:pic>
      <p:pic>
        <p:nvPicPr>
          <p:cNvPr id="375" name="pasted-image.tif"/>
          <p:cNvPicPr/>
          <p:nvPr/>
        </p:nvPicPr>
        <p:blipFill>
          <a:blip r:embed="rId4">
            <a:extLst/>
          </a:blip>
          <a:srcRect l="29458" t="0" r="0" b="53343"/>
          <a:stretch>
            <a:fillRect/>
          </a:stretch>
        </p:blipFill>
        <p:spPr>
          <a:xfrm>
            <a:off x="4111233" y="7586629"/>
            <a:ext cx="7271449" cy="5322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nodeType="after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nodeType="after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presetClass="entr" presetSubtype="0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8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nodeType="afterEffect" presetClass="entr" presetSubtype="0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nodeType="afterEffect" presetClass="entr" presetSubtype="0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6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7" grpId="2"/>
      <p:bldP build="p" bldLvl="5" animBg="1" rev="0" advAuto="0" spid="370" grpId="1"/>
      <p:bldP build="whole" bldLvl="1" animBg="1" rev="0" advAuto="0" spid="373" grpId="4"/>
      <p:bldP build="whole" bldLvl="1" animBg="1" rev="0" advAuto="0" spid="368" grpId="3"/>
      <p:bldP build="whole" bldLvl="1" animBg="1" rev="0" advAuto="0" spid="374" grpId="5"/>
      <p:bldP build="whole" bldLvl="1" animBg="1" rev="0" advAuto="0" spid="375" grpId="6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" name="pasted-image.tif"/>
          <p:cNvPicPr/>
          <p:nvPr/>
        </p:nvPicPr>
        <p:blipFill>
          <a:blip r:embed="rId3">
            <a:extLst/>
          </a:blip>
          <a:srcRect l="29458" t="52846" r="0" b="0"/>
          <a:stretch>
            <a:fillRect/>
          </a:stretch>
        </p:blipFill>
        <p:spPr>
          <a:xfrm>
            <a:off x="680660" y="3089154"/>
            <a:ext cx="4800207" cy="355113"/>
          </a:xfrm>
          <a:prstGeom prst="rect">
            <a:avLst/>
          </a:prstGeom>
          <a:ln w="12700">
            <a:miter lim="400000"/>
          </a:ln>
        </p:spPr>
      </p:pic>
      <p:pic>
        <p:nvPicPr>
          <p:cNvPr id="380" name="pasted-image.tif"/>
          <p:cNvPicPr/>
          <p:nvPr/>
        </p:nvPicPr>
        <p:blipFill>
          <a:blip r:embed="rId3">
            <a:extLst/>
          </a:blip>
          <a:srcRect l="29458" t="0" r="0" b="53343"/>
          <a:stretch>
            <a:fillRect/>
          </a:stretch>
        </p:blipFill>
        <p:spPr>
          <a:xfrm>
            <a:off x="680660" y="2603625"/>
            <a:ext cx="4660968" cy="341183"/>
          </a:xfrm>
          <a:prstGeom prst="rect">
            <a:avLst/>
          </a:prstGeom>
          <a:ln w="12700">
            <a:miter lim="400000"/>
          </a:ln>
        </p:spPr>
      </p:pic>
      <p:sp>
        <p:nvSpPr>
          <p:cNvPr id="381" name="Shape 38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Review Binning Flow</a:t>
            </a:r>
          </a:p>
        </p:txBody>
      </p:sp>
      <p:sp>
        <p:nvSpPr>
          <p:cNvPr id="382" name="Shape 382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83" name="speedbinflow3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64279" y="3593067"/>
            <a:ext cx="8842455" cy="470477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86" name="Group 386"/>
          <p:cNvGrpSpPr/>
          <p:nvPr/>
        </p:nvGrpSpPr>
        <p:grpSpPr>
          <a:xfrm>
            <a:off x="3061207" y="3588574"/>
            <a:ext cx="1643105" cy="2368685"/>
            <a:chOff x="0" y="0"/>
            <a:chExt cx="1643103" cy="2368683"/>
          </a:xfrm>
        </p:grpSpPr>
        <p:sp>
          <p:nvSpPr>
            <p:cNvPr id="384" name="Shape 384"/>
            <p:cNvSpPr/>
            <p:nvPr/>
          </p:nvSpPr>
          <p:spPr>
            <a:xfrm>
              <a:off x="235945" y="1022483"/>
              <a:ext cx="1407159" cy="1346201"/>
            </a:xfrm>
            <a:prstGeom prst="rect">
              <a:avLst/>
            </a:prstGeom>
            <a:noFill/>
            <a:ln w="50800" cap="flat">
              <a:solidFill>
                <a:srgbClr val="FF26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5" name="Shape 385"/>
            <p:cNvSpPr/>
            <p:nvPr/>
          </p:nvSpPr>
          <p:spPr>
            <a:xfrm flipH="1" flipV="1">
              <a:off x="0" y="0"/>
              <a:ext cx="698584" cy="966959"/>
            </a:xfrm>
            <a:prstGeom prst="line">
              <a:avLst/>
            </a:prstGeom>
            <a:noFill/>
            <a:ln w="63500" cap="flat">
              <a:solidFill>
                <a:srgbClr val="FF2600"/>
              </a:solidFill>
              <a:prstDash val="solid"/>
              <a:miter lim="400000"/>
              <a:tailEnd type="triangle" w="med" len="med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</p:grpSp>
    </p:spTree>
  </p:cSld>
  <p:clrMapOvr>
    <a:masterClrMapping/>
  </p:clrMapOvr>
  <p:transition spd="slow" advClick="1"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391" name="Shape 391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Introduction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Background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Binning based on at-speed structural testing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Adaptive clock tuning for yield improvement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Experimental results</a:t>
            </a:r>
            <a:endParaRPr sz="3600">
              <a:solidFill>
                <a:srgbClr val="FF2600"/>
              </a:solidFill>
            </a:endParaRPr>
          </a:p>
          <a:p>
            <a:pPr lvl="0">
              <a:defRPr sz="1800"/>
            </a:pPr>
            <a:r>
              <a:rPr sz="3600"/>
              <a:t>Summary</a:t>
            </a:r>
          </a:p>
        </p:txBody>
      </p:sp>
      <p:sp>
        <p:nvSpPr>
          <p:cNvPr id="392" name="Shape 392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Binning Experiments</a:t>
            </a:r>
          </a:p>
        </p:txBody>
      </p:sp>
      <p:sp>
        <p:nvSpPr>
          <p:cNvPr id="395" name="Shape 395"/>
          <p:cNvSpPr/>
          <p:nvPr>
            <p:ph type="body" idx="1"/>
          </p:nvPr>
        </p:nvSpPr>
        <p:spPr>
          <a:xfrm>
            <a:off x="571500" y="2222500"/>
            <a:ext cx="11861800" cy="4555286"/>
          </a:xfrm>
          <a:prstGeom prst="rect">
            <a:avLst/>
          </a:prstGeom>
        </p:spPr>
        <p:txBody>
          <a:bodyPr/>
          <a:lstStyle/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The performance binning procedure is simulated on ISCAS85 benchmark circuits for 1,000 times for each circuit with intra- and inter-die variations on gate and wire delays.</a:t>
            </a:r>
            <a:endParaRPr sz="2376"/>
          </a:p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Synopsys Design Compiler and Primetime are used for logic synthesis and timing analysis using a 45nm technology.</a:t>
            </a:r>
            <a:endParaRPr sz="2376"/>
          </a:p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About top 10% critical FFs are converted to EDSs manually, and then buffers are inserted to meet the EDS min-delay constraint.</a:t>
            </a:r>
            <a:endParaRPr sz="2376"/>
          </a:p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Benchmark circuits examined paths #/ testable paths #/ test vectors # for the three timing constraint testing.</a:t>
            </a:r>
          </a:p>
        </p:txBody>
      </p:sp>
      <p:sp>
        <p:nvSpPr>
          <p:cNvPr id="396" name="Shape 39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397" name="pasted-image.t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26694" y="6658547"/>
            <a:ext cx="8151412" cy="23289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3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9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95" grpId="1"/>
      <p:bldP build="whole" bldLvl="1" animBg="1" rev="0" advAuto="0" spid="397" grpId="2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Results on Binning</a:t>
            </a:r>
          </a:p>
        </p:txBody>
      </p:sp>
      <p:sp>
        <p:nvSpPr>
          <p:cNvPr id="402" name="Shape 402"/>
          <p:cNvSpPr/>
          <p:nvPr>
            <p:ph type="body" idx="1"/>
          </p:nvPr>
        </p:nvSpPr>
        <p:spPr>
          <a:xfrm>
            <a:off x="571500" y="5147035"/>
            <a:ext cx="7412411" cy="3742965"/>
          </a:xfrm>
          <a:prstGeom prst="rect">
            <a:avLst/>
          </a:prstGeom>
        </p:spPr>
        <p:txBody>
          <a:bodyPr/>
          <a:lstStyle/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Columns two and three correspond to the numbers of circuits falling into regions S1 and S3.</a:t>
            </a:r>
            <a:endParaRPr sz="2376"/>
          </a:p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Column four is the ratio of the number of wrongly binned circuits (S1 + S3) to the total number of circuits in both Bin1 and Bin2 by our adaptive clock configuration method.</a:t>
            </a:r>
            <a:endParaRPr sz="2376"/>
          </a:p>
          <a:p>
            <a:pPr lvl="0" marL="301752" indent="-301752" defTabSz="385572">
              <a:spcBef>
                <a:spcPts val="2700"/>
              </a:spcBef>
              <a:defRPr sz="1800"/>
            </a:pPr>
            <a:r>
              <a:rPr sz="2376"/>
              <a:t>The average wrongly binned rate is 6.99%.</a:t>
            </a:r>
          </a:p>
        </p:txBody>
      </p:sp>
      <p:sp>
        <p:nvSpPr>
          <p:cNvPr id="403" name="Shape 403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404" name="c2670dataupdated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56432" y="5318871"/>
            <a:ext cx="5001673" cy="2628539"/>
          </a:xfrm>
          <a:prstGeom prst="rect">
            <a:avLst/>
          </a:prstGeom>
          <a:ln w="12700">
            <a:miter lim="400000"/>
          </a:ln>
        </p:spPr>
      </p:pic>
      <p:pic>
        <p:nvPicPr>
          <p:cNvPr id="405" name="pasted-image.png"/>
          <p:cNvPicPr/>
          <p:nvPr/>
        </p:nvPicPr>
        <p:blipFill>
          <a:blip r:embed="rId3">
            <a:extLst/>
          </a:blip>
          <a:srcRect l="0" t="0" r="0" b="15372"/>
          <a:stretch>
            <a:fillRect/>
          </a:stretch>
        </p:blipFill>
        <p:spPr>
          <a:xfrm>
            <a:off x="2153779" y="2192063"/>
            <a:ext cx="8697242" cy="24246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4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2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Adaptive Clock Configuration Experiments</a:t>
            </a:r>
          </a:p>
        </p:txBody>
      </p:sp>
      <p:sp>
        <p:nvSpPr>
          <p:cNvPr id="408" name="Shape 408"/>
          <p:cNvSpPr/>
          <p:nvPr>
            <p:ph type="body" idx="1"/>
          </p:nvPr>
        </p:nvSpPr>
        <p:spPr>
          <a:xfrm>
            <a:off x="571500" y="5445060"/>
            <a:ext cx="11861800" cy="3444940"/>
          </a:xfrm>
          <a:prstGeom prst="rect">
            <a:avLst/>
          </a:prstGeom>
        </p:spPr>
        <p:txBody>
          <a:bodyPr/>
          <a:lstStyle/>
          <a:p>
            <a:pPr lvl="0" marL="370331" indent="-370331" defTabSz="473201">
              <a:spcBef>
                <a:spcPts val="3400"/>
              </a:spcBef>
              <a:defRPr sz="1800"/>
            </a:pPr>
            <a:r>
              <a:rPr sz="2916"/>
              <a:t>Our adaptive binning method improves yield by 11.9% on average.</a:t>
            </a:r>
            <a:endParaRPr sz="2916"/>
          </a:p>
          <a:p>
            <a:pPr lvl="0" marL="370331" indent="-370331" defTabSz="473201">
              <a:spcBef>
                <a:spcPts val="3400"/>
              </a:spcBef>
              <a:defRPr sz="1800"/>
            </a:pPr>
            <a:r>
              <a:rPr sz="2916"/>
              <a:t>C880 has the largest yield improvement, because in C880 testing there exists a large proportion of EDS min-delay faults. </a:t>
            </a:r>
            <a:endParaRPr sz="2916"/>
          </a:p>
          <a:p>
            <a:pPr lvl="0" marL="370331" indent="-370331" defTabSz="473201">
              <a:spcBef>
                <a:spcPts val="3400"/>
              </a:spcBef>
              <a:defRPr sz="1800"/>
            </a:pPr>
            <a:r>
              <a:rPr sz="2916"/>
              <a:t>The improvement on C7552 is minor, because there are few circuits failed by EDS min-delay faults.</a:t>
            </a:r>
          </a:p>
        </p:txBody>
      </p:sp>
      <p:sp>
        <p:nvSpPr>
          <p:cNvPr id="409" name="Shape 40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410" name="pasted-image.t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63562" y="2209928"/>
            <a:ext cx="8677676" cy="29997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8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415" name="Shape 415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Introduction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Background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Binning based on at-speed structural testing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Adaptive clock tuning for yield improvement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Experimental results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Summary</a:t>
            </a:r>
          </a:p>
        </p:txBody>
      </p:sp>
      <p:sp>
        <p:nvSpPr>
          <p:cNvPr id="416" name="Shape 41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hape 4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Conclusion</a:t>
            </a:r>
          </a:p>
        </p:txBody>
      </p:sp>
      <p:sp>
        <p:nvSpPr>
          <p:cNvPr id="419" name="Shape 4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600"/>
              <a:t>Study performance binning metrics for resilient systems for the first time</a:t>
            </a:r>
            <a:endParaRPr sz="3600"/>
          </a:p>
          <a:p>
            <a:pPr lvl="0">
              <a:defRPr sz="1800"/>
            </a:pPr>
            <a:r>
              <a:rPr sz="3600"/>
              <a:t>Propose a performance binning method based on at-speed delay testing</a:t>
            </a:r>
            <a:endParaRPr sz="3600"/>
          </a:p>
          <a:p>
            <a:pPr lvl="0">
              <a:defRPr sz="1800"/>
            </a:pPr>
            <a:r>
              <a:rPr sz="3600"/>
              <a:t>Adaptive clock configuration for yield improvement</a:t>
            </a:r>
          </a:p>
        </p:txBody>
      </p:sp>
      <p:sp>
        <p:nvSpPr>
          <p:cNvPr id="420" name="Shape 420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4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19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Future Work</a:t>
            </a:r>
          </a:p>
        </p:txBody>
      </p:sp>
      <p:sp>
        <p:nvSpPr>
          <p:cNvPr id="423" name="Shape 42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600"/>
              <a:t>Develop an efficient hybrid solution combining our error count based method and functional binning method to reduce wrongly binned percentage</a:t>
            </a:r>
            <a:endParaRPr sz="3600"/>
          </a:p>
          <a:p>
            <a:pPr lvl="0">
              <a:defRPr sz="1800"/>
            </a:pPr>
            <a:r>
              <a:rPr sz="3600"/>
              <a:t>Extend our binning method to multi-stage pipeline circuits</a:t>
            </a:r>
            <a:endParaRPr sz="3600"/>
          </a:p>
          <a:p>
            <a:pPr lvl="0">
              <a:defRPr sz="1800"/>
            </a:pPr>
            <a:r>
              <a:rPr sz="3600"/>
              <a:t>Extend our binning method to multiple bins</a:t>
            </a:r>
          </a:p>
        </p:txBody>
      </p:sp>
      <p:sp>
        <p:nvSpPr>
          <p:cNvPr id="424" name="Shape 424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4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Conservative Design</a:t>
            </a:r>
          </a:p>
        </p:txBody>
      </p:sp>
      <p:sp>
        <p:nvSpPr>
          <p:cNvPr id="62" name="Shape 62"/>
          <p:cNvSpPr/>
          <p:nvPr>
            <p:ph type="body" idx="1"/>
          </p:nvPr>
        </p:nvSpPr>
        <p:spPr>
          <a:xfrm>
            <a:off x="571499" y="2209928"/>
            <a:ext cx="11861801" cy="6667501"/>
          </a:xfrm>
          <a:prstGeom prst="rect">
            <a:avLst/>
          </a:prstGeom>
        </p:spPr>
        <p:txBody>
          <a:bodyPr anchor="ctr"/>
          <a:lstStyle/>
          <a:p>
            <a:pPr lvl="0">
              <a:defRPr sz="1800"/>
            </a:pPr>
            <a:r>
              <a:rPr sz="3600"/>
              <a:t>Reliability problem is resolved by driving the circuit working at the clock frequency with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a safe guard-band</a:t>
            </a:r>
            <a:r>
              <a:rPr sz="3600"/>
              <a:t>.</a:t>
            </a:r>
            <a:endParaRPr sz="3600"/>
          </a:p>
          <a:p>
            <a:pPr lvl="0">
              <a:defRPr sz="1800"/>
            </a:pPr>
            <a:r>
              <a:rPr sz="3600"/>
              <a:t>Too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pessimistic</a:t>
            </a:r>
            <a:r>
              <a:rPr sz="3600"/>
              <a:t> when the worst case failure occurs infrequently.</a:t>
            </a:r>
            <a:endParaRPr sz="3600"/>
          </a:p>
          <a:p>
            <a:pPr lvl="0">
              <a:defRPr sz="1800"/>
            </a:pPr>
            <a:r>
              <a:rPr sz="3600"/>
              <a:t>Reduce the benefits provided by technology scaling.</a:t>
            </a:r>
          </a:p>
        </p:txBody>
      </p:sp>
      <p:sp>
        <p:nvSpPr>
          <p:cNvPr id="63" name="Shape 63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62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427" name="Shape 427"/>
          <p:cNvSpPr/>
          <p:nvPr/>
        </p:nvSpPr>
        <p:spPr>
          <a:xfrm>
            <a:off x="4273273" y="5052951"/>
            <a:ext cx="4458254" cy="1019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60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C82506"/>
                </a:solidFill>
              </a:rPr>
              <a:t>Thank you!</a:t>
            </a:r>
          </a:p>
        </p:txBody>
      </p:sp>
      <p:sp>
        <p:nvSpPr>
          <p:cNvPr id="428" name="Shape 428"/>
          <p:cNvSpPr/>
          <p:nvPr/>
        </p:nvSpPr>
        <p:spPr>
          <a:xfrm>
            <a:off x="3289834" y="3596998"/>
            <a:ext cx="3194115" cy="783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45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b="0" sz="1800"/>
            </a:pPr>
            <a:r>
              <a:rPr b="1" sz="4500"/>
              <a:t>Questions?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xi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presetClass="entr" presetSubtype="1" presetID="2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8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8" grpId="1"/>
      <p:bldP build="whole" bldLvl="1" animBg="1" rev="0" advAuto="0" spid="42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Resilient System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xfrm>
            <a:off x="571499" y="2209928"/>
            <a:ext cx="11861801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Eliminate design marginalities.</a:t>
            </a:r>
            <a:endParaRPr sz="3600"/>
          </a:p>
          <a:p>
            <a:pPr lvl="1">
              <a:defRPr sz="1800"/>
            </a:pPr>
            <a:r>
              <a:rPr sz="3600"/>
              <a:t>Lower the supply voltage </a:t>
            </a:r>
            <a:endParaRPr sz="3600"/>
          </a:p>
          <a:p>
            <a:pPr lvl="1">
              <a:defRPr sz="1800"/>
            </a:pPr>
            <a:r>
              <a:rPr sz="3600"/>
              <a:t>Increase the clock frequency</a:t>
            </a:r>
            <a:endParaRPr sz="3600"/>
          </a:p>
          <a:p>
            <a:pPr lvl="0">
              <a:defRPr sz="1800"/>
            </a:pPr>
            <a:r>
              <a:rPr sz="3600"/>
              <a:t>Allow the occurrence of system failures at </a:t>
            </a:r>
            <a:r>
              <a:rPr b="1" sz="3600">
                <a:latin typeface="Helvetica Neue"/>
                <a:ea typeface="Helvetica Neue"/>
                <a:cs typeface="Helvetica Neue"/>
                <a:sym typeface="Helvetica Neue"/>
              </a:rPr>
              <a:t>a low rate </a:t>
            </a:r>
            <a:r>
              <a:rPr sz="3600"/>
              <a:t>and recovering them online.</a:t>
            </a:r>
            <a:endParaRPr sz="3600"/>
          </a:p>
          <a:p>
            <a:pPr lvl="0">
              <a:defRPr sz="1800"/>
            </a:pPr>
            <a:r>
              <a:rPr sz="3600"/>
              <a:t>Reduce power consumption or enhance performance</a:t>
            </a:r>
          </a:p>
        </p:txBody>
      </p:sp>
      <p:sp>
        <p:nvSpPr>
          <p:cNvPr id="67" name="Shape 67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5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5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5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6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Outline</a:t>
            </a:r>
          </a:p>
        </p:txBody>
      </p:sp>
      <p:sp>
        <p:nvSpPr>
          <p:cNvPr id="72" name="Shape 72"/>
          <p:cNvSpPr/>
          <p:nvPr>
            <p:ph type="body" idx="1"/>
          </p:nvPr>
        </p:nvSpPr>
        <p:spPr>
          <a:xfrm>
            <a:off x="571500" y="2209928"/>
            <a:ext cx="11861800" cy="66675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>
                <a:solidFill>
                  <a:srgbClr val="86899C"/>
                </a:solidFill>
              </a:rPr>
              <a:t>Introduction</a:t>
            </a:r>
            <a:endParaRPr sz="3600">
              <a:solidFill>
                <a:srgbClr val="86899C"/>
              </a:solidFill>
            </a:endParaRPr>
          </a:p>
          <a:p>
            <a:pPr lvl="0">
              <a:defRPr sz="1800"/>
            </a:pPr>
            <a:r>
              <a:rPr sz="3600">
                <a:solidFill>
                  <a:srgbClr val="FF2600"/>
                </a:solidFill>
              </a:rPr>
              <a:t>Background</a:t>
            </a:r>
            <a:endParaRPr sz="3600">
              <a:solidFill>
                <a:srgbClr val="FF2600"/>
              </a:solidFill>
            </a:endParaRPr>
          </a:p>
          <a:p>
            <a:pPr lvl="0">
              <a:defRPr sz="1800"/>
            </a:pPr>
            <a:r>
              <a:rPr sz="3600"/>
              <a:t>Binning based on at-speed structural testing</a:t>
            </a:r>
            <a:endParaRPr sz="3600"/>
          </a:p>
          <a:p>
            <a:pPr lvl="0">
              <a:defRPr sz="1800"/>
            </a:pPr>
            <a:r>
              <a:rPr sz="3600"/>
              <a:t>Adaptive clock tuning for yield improvement </a:t>
            </a:r>
            <a:endParaRPr sz="3600"/>
          </a:p>
          <a:p>
            <a:pPr lvl="0">
              <a:defRPr sz="1800"/>
            </a:pPr>
            <a:r>
              <a:rPr sz="3600"/>
              <a:t>Experimental results</a:t>
            </a:r>
            <a:endParaRPr sz="3600"/>
          </a:p>
          <a:p>
            <a:pPr lvl="0">
              <a:defRPr sz="1800"/>
            </a:pPr>
            <a:r>
              <a:rPr sz="3600"/>
              <a:t>Summary</a:t>
            </a:r>
          </a:p>
        </p:txBody>
      </p:sp>
      <p:sp>
        <p:nvSpPr>
          <p:cNvPr id="73" name="Shape 73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</p:spTree>
  </p:cSld>
  <p:clrMapOvr>
    <a:masterClrMapping/>
  </p:clrMapOvr>
  <p:transition spd="med" advClick="1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Intel Resilient System</a:t>
            </a:r>
          </a:p>
        </p:txBody>
      </p:sp>
      <p:sp>
        <p:nvSpPr>
          <p:cNvPr id="76" name="Shape 76"/>
          <p:cNvSpPr/>
          <p:nvPr>
            <p:ph type="body" idx="1"/>
          </p:nvPr>
        </p:nvSpPr>
        <p:spPr>
          <a:xfrm>
            <a:off x="571500" y="2222500"/>
            <a:ext cx="11861800" cy="1397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Schematic view of Intel resilient processor design</a:t>
            </a:r>
          </a:p>
        </p:txBody>
      </p:sp>
      <p:sp>
        <p:nvSpPr>
          <p:cNvPr id="77" name="Shape 77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sp>
        <p:nvSpPr>
          <p:cNvPr id="78" name="Shape 78"/>
          <p:cNvSpPr/>
          <p:nvPr/>
        </p:nvSpPr>
        <p:spPr>
          <a:xfrm>
            <a:off x="576762" y="9134490"/>
            <a:ext cx="9498962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 defTabSz="914400">
              <a:defRPr sz="1500">
                <a:uFill>
                  <a:solidFill/>
                </a:u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>
                <a:uFillTx/>
              </a:defRPr>
            </a:pPr>
            <a:r>
              <a:rPr sz="1500">
                <a:uFill>
                  <a:solidFill/>
                </a:uFill>
              </a:rPr>
              <a:t>Source: K. Bowman, et al. “Energy-efficient and metastability-immune resilient circuits for dynamic variation tolerance,” IEEE Journal of Solid-State Circuits, vol. 44, no. 1, pp. 49–63, 2009.</a:t>
            </a:r>
          </a:p>
        </p:txBody>
      </p:sp>
      <p:pic>
        <p:nvPicPr>
          <p:cNvPr id="79" name="eds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62054" y="5179886"/>
            <a:ext cx="723901" cy="586741"/>
          </a:xfrm>
          <a:prstGeom prst="rect">
            <a:avLst/>
          </a:prstGeom>
          <a:ln w="12700">
            <a:miter lim="400000"/>
          </a:ln>
        </p:spPr>
      </p:pic>
      <p:pic>
        <p:nvPicPr>
          <p:cNvPr id="80" name="wholepic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1410" y="3100282"/>
            <a:ext cx="11161980" cy="4911936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127000" dist="76200" dir="5520000">
              <a:srgbClr val="000000">
                <a:alpha val="60000"/>
              </a:srgbClr>
            </a:outerShdw>
          </a:effectLst>
        </p:spPr>
      </p:pic>
      <p:sp>
        <p:nvSpPr>
          <p:cNvPr id="81" name="Shape 81"/>
          <p:cNvSpPr/>
          <p:nvPr/>
        </p:nvSpPr>
        <p:spPr>
          <a:xfrm>
            <a:off x="4634758" y="4904495"/>
            <a:ext cx="1178492" cy="1178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508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84" name="Group 84"/>
          <p:cNvGrpSpPr/>
          <p:nvPr/>
        </p:nvGrpSpPr>
        <p:grpSpPr>
          <a:xfrm>
            <a:off x="5589728" y="3376357"/>
            <a:ext cx="4846553" cy="2217762"/>
            <a:chOff x="0" y="0"/>
            <a:chExt cx="4846552" cy="2217760"/>
          </a:xfrm>
        </p:grpSpPr>
        <p:sp>
          <p:nvSpPr>
            <p:cNvPr id="82" name="Shape 82"/>
            <p:cNvSpPr/>
            <p:nvPr/>
          </p:nvSpPr>
          <p:spPr>
            <a:xfrm>
              <a:off x="2417905" y="186060"/>
              <a:ext cx="2428648" cy="829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>
                <a:defRPr sz="1800"/>
              </a:pPr>
              <a:r>
                <a:rPr b="1" sz="24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Error Detection</a:t>
              </a:r>
              <a:endParaRPr b="1" sz="240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lvl="0">
                <a:defRPr sz="1800"/>
              </a:pPr>
              <a:r>
                <a:rPr b="1" sz="240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Sequential</a:t>
              </a:r>
            </a:p>
          </p:txBody>
        </p:sp>
        <p:sp>
          <p:nvSpPr>
            <p:cNvPr id="83" name="Shape 83"/>
            <p:cNvSpPr/>
            <p:nvPr/>
          </p:nvSpPr>
          <p:spPr>
            <a:xfrm flipH="1" rot="19322569">
              <a:off x="-10988" y="690969"/>
              <a:ext cx="2534239" cy="835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510" fill="norm" stroke="1" extrusionOk="0">
                  <a:moveTo>
                    <a:pt x="0" y="19510"/>
                  </a:moveTo>
                  <a:cubicBezTo>
                    <a:pt x="1280" y="13425"/>
                    <a:pt x="3246" y="8372"/>
                    <a:pt x="5663" y="4953"/>
                  </a:cubicBezTo>
                  <a:cubicBezTo>
                    <a:pt x="10644" y="-2090"/>
                    <a:pt x="16820" y="-1590"/>
                    <a:pt x="21600" y="6245"/>
                  </a:cubicBezTo>
                </a:path>
              </a:pathLst>
            </a:custGeom>
            <a:noFill/>
            <a:ln w="63500" cap="flat">
              <a:solidFill>
                <a:srgbClr val="FF2600"/>
              </a:solidFill>
              <a:prstDash val="solid"/>
              <a:miter lim="400000"/>
              <a:tailEnd type="arrow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</p:grp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nodeType="afterEffect" presetClass="entr" presetSubtype="0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presetClass="exi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0" grpId="1"/>
      <p:bldP build="whole" bldLvl="1" animBg="1" rev="0" advAuto="0" spid="84" grpId="5"/>
      <p:bldP build="whole" bldLvl="1" animBg="1" rev="0" advAuto="0" spid="79" grpId="2"/>
      <p:bldP build="whole" bldLvl="1" animBg="1" rev="0" advAuto="0" spid="81" grpId="3"/>
      <p:bldP build="whole" bldLvl="1" animBg="1" rev="0" advAuto="0" spid="84" grpId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Intel Resilient System</a:t>
            </a:r>
          </a:p>
        </p:txBody>
      </p:sp>
      <p:sp>
        <p:nvSpPr>
          <p:cNvPr id="89" name="Shape 89"/>
          <p:cNvSpPr/>
          <p:nvPr>
            <p:ph type="body" idx="1"/>
          </p:nvPr>
        </p:nvSpPr>
        <p:spPr>
          <a:xfrm>
            <a:off x="571500" y="2222500"/>
            <a:ext cx="11861800" cy="1397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Error Detection Sequential (EDS)</a:t>
            </a:r>
          </a:p>
        </p:txBody>
      </p:sp>
      <p:sp>
        <p:nvSpPr>
          <p:cNvPr id="90" name="Shape 90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91" name="eds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53501" y="4032751"/>
            <a:ext cx="4025125" cy="3262470"/>
          </a:xfrm>
          <a:prstGeom prst="rect">
            <a:avLst/>
          </a:prstGeom>
          <a:ln w="12700">
            <a:miter lim="400000"/>
          </a:ln>
        </p:spPr>
      </p:pic>
      <p:pic>
        <p:nvPicPr>
          <p:cNvPr id="92" name="edstiming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989633" y="3925015"/>
            <a:ext cx="4456055" cy="32624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 advClick="1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4200"/>
              <a:t>Four Timing Constraints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EDS-max delay constraint</a:t>
            </a: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EDS-min delay constraint</a:t>
            </a: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FF-max delay constraint</a:t>
            </a: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endParaRPr sz="3024"/>
          </a:p>
          <a:p>
            <a:pPr lvl="0" marL="384047" indent="-384047" defTabSz="490727">
              <a:spcBef>
                <a:spcPts val="3500"/>
              </a:spcBef>
              <a:defRPr sz="1800"/>
            </a:pPr>
            <a:r>
              <a:rPr sz="3024"/>
              <a:t>OR-tree delay constraint</a:t>
            </a:r>
            <a:br>
              <a:rPr sz="3024"/>
            </a:br>
          </a:p>
        </p:txBody>
      </p:sp>
      <p:sp>
        <p:nvSpPr>
          <p:cNvPr id="98" name="Shape 98"/>
          <p:cNvSpPr/>
          <p:nvPr>
            <p:ph type="sldNum" sz="quarter" idx="2"/>
          </p:nvPr>
        </p:nvSpPr>
        <p:spPr>
          <a:xfrm>
            <a:off x="12338952" y="9162921"/>
            <a:ext cx="213158" cy="299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400"/>
            </a:fld>
          </a:p>
        </p:txBody>
      </p:sp>
      <p:pic>
        <p:nvPicPr>
          <p:cNvPr id="99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81100" y="3147372"/>
            <a:ext cx="6128393" cy="5622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91683" y="4943268"/>
            <a:ext cx="4582239" cy="5622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99738" y="6835668"/>
            <a:ext cx="4863357" cy="5622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19402" y="8596441"/>
            <a:ext cx="6391294" cy="5606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wholepic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6083128" y="4398936"/>
            <a:ext cx="6726754" cy="2960173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127000" dist="76200" dir="5520000">
              <a:srgbClr val="000000">
                <a:alpha val="60000"/>
              </a:srgbClr>
            </a:outerShdw>
          </a:effectLst>
        </p:spPr>
      </p:pic>
      <p:grpSp>
        <p:nvGrpSpPr>
          <p:cNvPr id="107" name="Group 107"/>
          <p:cNvGrpSpPr/>
          <p:nvPr/>
        </p:nvGrpSpPr>
        <p:grpSpPr>
          <a:xfrm>
            <a:off x="5505699" y="3429043"/>
            <a:ext cx="2481702" cy="3780639"/>
            <a:chOff x="0" y="0"/>
            <a:chExt cx="2481700" cy="3780637"/>
          </a:xfrm>
        </p:grpSpPr>
        <p:sp>
          <p:nvSpPr>
            <p:cNvPr id="104" name="Shape 104"/>
            <p:cNvSpPr/>
            <p:nvPr/>
          </p:nvSpPr>
          <p:spPr>
            <a:xfrm>
              <a:off x="1845552" y="-1"/>
              <a:ext cx="636149" cy="2305132"/>
            </a:xfrm>
            <a:prstGeom prst="line">
              <a:avLst/>
            </a:prstGeom>
            <a:noFill/>
            <a:ln w="63500" cap="flat">
              <a:solidFill>
                <a:srgbClr val="FF2600"/>
              </a:solidFill>
              <a:prstDash val="solid"/>
              <a:miter lim="400000"/>
              <a:tailEnd type="triangle" w="med" len="med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1547787"/>
              <a:ext cx="2004114" cy="718291"/>
            </a:xfrm>
            <a:prstGeom prst="line">
              <a:avLst/>
            </a:prstGeom>
            <a:noFill/>
            <a:ln w="63500" cap="flat">
              <a:solidFill>
                <a:srgbClr val="FF2600"/>
              </a:solidFill>
              <a:prstDash val="solid"/>
              <a:miter lim="400000"/>
              <a:tailEnd type="triangle" w="med" len="med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  <p:sp>
          <p:nvSpPr>
            <p:cNvPr id="106" name="Shape 106"/>
            <p:cNvSpPr/>
            <p:nvPr/>
          </p:nvSpPr>
          <p:spPr>
            <a:xfrm flipV="1">
              <a:off x="601228" y="2565534"/>
              <a:ext cx="1602844" cy="1215104"/>
            </a:xfrm>
            <a:prstGeom prst="line">
              <a:avLst/>
            </a:prstGeom>
            <a:noFill/>
            <a:ln w="63500" cap="flat">
              <a:solidFill>
                <a:srgbClr val="FF2600"/>
              </a:solidFill>
              <a:prstDash val="solid"/>
              <a:miter lim="400000"/>
              <a:tailEnd type="triangle" w="med" len="med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</a:p>
          </p:txBody>
        </p:sp>
      </p:grpSp>
      <p:sp>
        <p:nvSpPr>
          <p:cNvPr id="108" name="Shape 108"/>
          <p:cNvSpPr/>
          <p:nvPr/>
        </p:nvSpPr>
        <p:spPr>
          <a:xfrm flipV="1">
            <a:off x="7528935" y="6358692"/>
            <a:ext cx="1201574" cy="2400674"/>
          </a:xfrm>
          <a:prstGeom prst="line">
            <a:avLst/>
          </a:prstGeom>
          <a:ln w="63500">
            <a:solidFill>
              <a:srgbClr val="FF2600"/>
            </a:solidFill>
            <a:miter lim="400000"/>
            <a:tailEnd type="triangle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/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0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7" grpId="1"/>
      <p:bldP build="whole" bldLvl="1" animBg="1" rev="0" advAuto="0" spid="108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