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5"/>
  </p:notesMasterIdLst>
  <p:handoutMasterIdLst>
    <p:handoutMasterId r:id="rId26"/>
  </p:handoutMasterIdLst>
  <p:sldIdLst>
    <p:sldId id="260" r:id="rId3"/>
    <p:sldId id="298" r:id="rId4"/>
    <p:sldId id="329" r:id="rId5"/>
    <p:sldId id="330" r:id="rId6"/>
    <p:sldId id="332" r:id="rId7"/>
    <p:sldId id="333" r:id="rId8"/>
    <p:sldId id="334" r:id="rId9"/>
    <p:sldId id="331" r:id="rId10"/>
    <p:sldId id="335" r:id="rId11"/>
    <p:sldId id="336" r:id="rId12"/>
    <p:sldId id="337" r:id="rId13"/>
    <p:sldId id="307" r:id="rId14"/>
    <p:sldId id="328" r:id="rId15"/>
    <p:sldId id="310" r:id="rId16"/>
    <p:sldId id="318" r:id="rId17"/>
    <p:sldId id="338" r:id="rId18"/>
    <p:sldId id="339" r:id="rId19"/>
    <p:sldId id="316" r:id="rId20"/>
    <p:sldId id="341" r:id="rId21"/>
    <p:sldId id="340" r:id="rId22"/>
    <p:sldId id="342" r:id="rId23"/>
    <p:sldId id="317" r:id="rId24"/>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958"/>
    <a:srgbClr val="F16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85125" autoAdjust="0"/>
  </p:normalViewPr>
  <p:slideViewPr>
    <p:cSldViewPr snapToGrid="0" snapToObjects="1">
      <p:cViewPr>
        <p:scale>
          <a:sx n="66" d="100"/>
          <a:sy n="66" d="100"/>
        </p:scale>
        <p:origin x="-1200" y="-7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pPr/>
              <a:t>3/31/2015</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p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3/31/2015</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p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ECE Main Slide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246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We all know STA</a:t>
            </a:r>
            <a:r>
              <a:rPr lang="en-US" altLang="zh-TW" baseline="0" dirty="0" smtClean="0"/>
              <a:t> is an important step in the design flow.</a:t>
            </a:r>
            <a:endParaRPr lang="zh-TW" altLang="en-US" dirty="0"/>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3</a:t>
            </a:fld>
            <a:endParaRPr lang="en-US" dirty="0">
              <a:solidFill>
                <a:schemeClr val="bg1"/>
              </a:solidFill>
              <a:latin typeface="OfficinaSansITCStd Book"/>
              <a:cs typeface="OfficinaSansITCStd Book"/>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One important task of the STA is</a:t>
            </a:r>
            <a:r>
              <a:rPr lang="en-US" altLang="zh-TW" baseline="0" dirty="0" smtClean="0"/>
              <a:t> the sequential timing tests which verifies the timing using setup/hold guard.</a:t>
            </a:r>
            <a:endParaRPr lang="zh-TW" altLang="en-US" dirty="0"/>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4</a:t>
            </a:fld>
            <a:endParaRPr lang="en-US" dirty="0">
              <a:solidFill>
                <a:schemeClr val="bg1"/>
              </a:solidFill>
              <a:latin typeface="OfficinaSansITCStd Book"/>
              <a:cs typeface="OfficinaSansITCStd Book"/>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There</a:t>
            </a:r>
            <a:r>
              <a:rPr lang="en-US" altLang="zh-TW" baseline="0" dirty="0" smtClean="0"/>
              <a:t> are two fundamental solutions to the STA. The first one is the so called, block-based timing analysis, which performs linear topological scan on the circuit and propagate the timing based the topological order. During the propagation, we keep track of the “worst” timing quantities on each point…</a:t>
            </a:r>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5</a:t>
            </a:fld>
            <a:endParaRPr lang="en-US" dirty="0">
              <a:solidFill>
                <a:schemeClr val="bg1"/>
              </a:solidFill>
              <a:latin typeface="OfficinaSansITCStd Book"/>
              <a:cs typeface="OfficinaSansITCStd Book"/>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10</a:t>
            </a:fld>
            <a:endParaRPr lang="en-US" dirty="0">
              <a:solidFill>
                <a:schemeClr val="bg1"/>
              </a:solidFill>
              <a:latin typeface="OfficinaSansITCStd Book"/>
              <a:cs typeface="OfficinaSansITCStd Book"/>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distributed programming is advantageous in … The conventional programming interface to distributed</a:t>
            </a:r>
            <a:r>
              <a:rPr lang="en-US" altLang="zh-TW" baseline="0" dirty="0" smtClean="0"/>
              <a:t> computing is the MPI library. </a:t>
            </a:r>
            <a:endParaRPr lang="zh-TW" altLang="en-US" dirty="0"/>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11</a:t>
            </a:fld>
            <a:endParaRPr lang="en-US" dirty="0">
              <a:solidFill>
                <a:schemeClr val="bg1"/>
              </a:solidFill>
              <a:latin typeface="OfficinaSansITCStd Book"/>
              <a:cs typeface="OfficinaSansITCStd Book"/>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Because</a:t>
            </a:r>
            <a:r>
              <a:rPr lang="en-US" altLang="zh-TW" baseline="0" dirty="0" smtClean="0"/>
              <a:t> of this problem on MPI, Google first introduces the concept of MapReduce. MapReduce is a programming paradigm that simplifies distributed computing for big-data processing. </a:t>
            </a:r>
            <a:endParaRPr lang="zh-TW" altLang="en-US" dirty="0"/>
          </a:p>
        </p:txBody>
      </p:sp>
      <p:sp>
        <p:nvSpPr>
          <p:cNvPr id="4" name="投影片編號版面配置區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pPr/>
              <a:t>12</a:t>
            </a:fld>
            <a:endParaRPr lang="en-US" dirty="0">
              <a:solidFill>
                <a:schemeClr val="bg1"/>
              </a:solidFill>
              <a:latin typeface="OfficinaSansITCStd Book"/>
              <a:cs typeface="OfficinaSansITCStd Book"/>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40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ECE OVERVIEW</a:t>
            </a:r>
            <a:endParaRPr lang="en-US" dirty="0"/>
          </a:p>
        </p:txBody>
      </p:sp>
      <p:sp>
        <p:nvSpPr>
          <p:cNvPr id="5" name="Text Placeholder 4"/>
          <p:cNvSpPr>
            <a:spLocks noGrp="1"/>
          </p:cNvSpPr>
          <p:nvPr>
            <p:ph type="body" sz="quarter" idx="11" hasCustomPrompt="1"/>
          </p:nvPr>
        </p:nvSpPr>
        <p:spPr>
          <a:xfrm>
            <a:off x="444500" y="1387191"/>
            <a:ext cx="4673600" cy="327310"/>
          </a:xfrm>
          <a:prstGeom prst="rect">
            <a:avLst/>
          </a:prstGeom>
        </p:spPr>
        <p:txBody>
          <a:bodyPr vert="horz"/>
          <a:lstStyle>
            <a:lvl1pPr marL="0" indent="0">
              <a:buNone/>
              <a:defRPr sz="170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Brad Petersen</a:t>
            </a:r>
          </a:p>
        </p:txBody>
      </p:sp>
      <p:sp>
        <p:nvSpPr>
          <p:cNvPr id="8" name="Text Placeholder 7"/>
          <p:cNvSpPr>
            <a:spLocks noGrp="1"/>
          </p:cNvSpPr>
          <p:nvPr>
            <p:ph type="body" sz="quarter" idx="12" hasCustomPrompt="1"/>
          </p:nvPr>
        </p:nvSpPr>
        <p:spPr>
          <a:xfrm>
            <a:off x="444500" y="1620796"/>
            <a:ext cx="4673600" cy="250908"/>
          </a:xfrm>
          <a:prstGeom prst="rect">
            <a:avLst/>
          </a:prstGeom>
        </p:spPr>
        <p:txBody>
          <a:bodyPr vert="horz"/>
          <a:lstStyle>
            <a:lvl1pPr marL="0" indent="0">
              <a:buNone/>
              <a:defRPr sz="1200" b="0" i="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Director of Communications</a:t>
            </a:r>
            <a:endParaRPr lang="en-US" dirty="0"/>
          </a:p>
        </p:txBody>
      </p:sp>
    </p:spTree>
    <p:extLst>
      <p:ext uri="{BB962C8B-B14F-4D97-AF65-F5344CB8AC3E}">
        <p14:creationId xmlns:p14="http://schemas.microsoft.com/office/powerpoint/2010/main" val="17974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 w/Text">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44500" y="336403"/>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6" name="Text Placeholder 10"/>
          <p:cNvSpPr>
            <a:spLocks noGrp="1"/>
          </p:cNvSpPr>
          <p:nvPr>
            <p:ph type="body" sz="quarter" idx="12"/>
          </p:nvPr>
        </p:nvSpPr>
        <p:spPr>
          <a:xfrm>
            <a:off x="444500" y="1520042"/>
            <a:ext cx="9245600" cy="5223658"/>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直線接點 7"/>
          <p:cNvCxnSpPr/>
          <p:nvPr userDrawn="1"/>
        </p:nvCxnSpPr>
        <p:spPr>
          <a:xfrm>
            <a:off x="444500" y="1270425"/>
            <a:ext cx="9245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3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w/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390995"/>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11" name="Text Placeholder 10"/>
          <p:cNvSpPr>
            <a:spLocks noGrp="1"/>
          </p:cNvSpPr>
          <p:nvPr>
            <p:ph type="body" sz="quarter" idx="12"/>
          </p:nvPr>
        </p:nvSpPr>
        <p:spPr>
          <a:xfrm>
            <a:off x="444500" y="1520042"/>
            <a:ext cx="9245600" cy="5223658"/>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5" name="直線接點 4"/>
          <p:cNvCxnSpPr/>
          <p:nvPr userDrawn="1"/>
        </p:nvCxnSpPr>
        <p:spPr>
          <a:xfrm>
            <a:off x="444500" y="1270425"/>
            <a:ext cx="9245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74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w/Text &amp; Media">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44500" y="527475"/>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6" name="Text Placeholder 10"/>
          <p:cNvSpPr>
            <a:spLocks noGrp="1"/>
          </p:cNvSpPr>
          <p:nvPr>
            <p:ph type="body" sz="quarter" idx="12"/>
          </p:nvPr>
        </p:nvSpPr>
        <p:spPr>
          <a:xfrm>
            <a:off x="444500" y="1520042"/>
            <a:ext cx="9245600" cy="5223658"/>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直線接點 7"/>
          <p:cNvCxnSpPr/>
          <p:nvPr userDrawn="1"/>
        </p:nvCxnSpPr>
        <p:spPr>
          <a:xfrm>
            <a:off x="444500" y="1270425"/>
            <a:ext cx="9245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66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22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aster_bluesideba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7400"/>
            <a:ext cx="101600" cy="1041400"/>
          </a:xfrm>
          <a:prstGeom prst="rect">
            <a:avLst/>
          </a:prstGeom>
        </p:spPr>
      </p:pic>
      <p:pic>
        <p:nvPicPr>
          <p:cNvPr id="6" name="Picture 5" descr="master_bottom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7" name="Picture 6" descr="Cover_BuildingCrop.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23" y="4534703"/>
            <a:ext cx="10100798" cy="1501652"/>
          </a:xfrm>
          <a:prstGeom prst="rect">
            <a:avLst/>
          </a:prstGeom>
        </p:spPr>
      </p:pic>
    </p:spTree>
    <p:extLst>
      <p:ext uri="{BB962C8B-B14F-4D97-AF65-F5344CB8AC3E}">
        <p14:creationId xmlns:p14="http://schemas.microsoft.com/office/powerpoint/2010/main" val="2550756441"/>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nd_bottom.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985000"/>
            <a:ext cx="10058400" cy="800100"/>
          </a:xfrm>
          <a:prstGeom prst="rect">
            <a:avLst/>
          </a:prstGeom>
        </p:spPr>
      </p:pic>
    </p:spTree>
    <p:extLst>
      <p:ext uri="{BB962C8B-B14F-4D97-AF65-F5344CB8AC3E}">
        <p14:creationId xmlns:p14="http://schemas.microsoft.com/office/powerpoint/2010/main" val="3527328028"/>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9" r:id="rId3"/>
    <p:sldLayoutId id="2147483668" r:id="rId4"/>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file:///C:\Users\Electron\Desktop\ISPD15\Fig\MapReduce.vsd\&#32362;&#22294;\~&#38913;-1\&#36039;&#26009;&#24235;" TargetMode="Externa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44499" y="619124"/>
            <a:ext cx="9251043" cy="1456417"/>
          </a:xfrm>
          <a:prstGeom prst="rect">
            <a:avLst/>
          </a:prstGeom>
        </p:spPr>
        <p:txBody>
          <a:bodyPr vert="horz"/>
          <a:lstStyle>
            <a:lvl1pPr marL="0" indent="0" algn="l" defTabSz="509412" rtl="0" eaLnBrk="1" latinLnBrk="0" hangingPunct="1">
              <a:spcBef>
                <a:spcPct val="20000"/>
              </a:spcBef>
              <a:buFont typeface="Arial"/>
              <a:buNone/>
              <a:defRPr sz="4000" kern="1200" baseline="0">
                <a:solidFill>
                  <a:srgbClr val="142958"/>
                </a:solidFill>
                <a:latin typeface="Vinyl OT Regular"/>
                <a:ea typeface="+mn-ea"/>
                <a:cs typeface="Vinyl OT Regular"/>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lgn="ctr"/>
            <a:r>
              <a:rPr lang="en-US" b="1" dirty="0" smtClean="0">
                <a:latin typeface="Arial Narrow" panose="020B0606020202030204" pitchFamily="34" charset="0"/>
              </a:rPr>
              <a:t>Accelerated Path-Based Timing Analysis with MapReduce</a:t>
            </a:r>
            <a:endParaRPr lang="en-US" b="1" dirty="0">
              <a:latin typeface="Arial Narrow" panose="020B0606020202030204" pitchFamily="34" charset="0"/>
            </a:endParaRPr>
          </a:p>
        </p:txBody>
      </p:sp>
      <p:sp>
        <p:nvSpPr>
          <p:cNvPr id="10" name="Text Placeholder 7"/>
          <p:cNvSpPr txBox="1">
            <a:spLocks/>
          </p:cNvSpPr>
          <p:nvPr/>
        </p:nvSpPr>
        <p:spPr>
          <a:xfrm>
            <a:off x="444500" y="2269386"/>
            <a:ext cx="8917214" cy="1266909"/>
          </a:xfrm>
          <a:prstGeom prst="rect">
            <a:avLst/>
          </a:prstGeom>
        </p:spPr>
        <p:txBody>
          <a:bodyPr vert="horz"/>
          <a:lstStyle>
            <a:lvl1pPr marL="0" indent="0" algn="l" defTabSz="509412" rtl="0" eaLnBrk="1" latinLnBrk="0" hangingPunct="1">
              <a:spcBef>
                <a:spcPct val="20000"/>
              </a:spcBef>
              <a:buFont typeface="Arial"/>
              <a:buNone/>
              <a:defRPr sz="1200" b="0" i="0" kern="1200" baseline="0">
                <a:solidFill>
                  <a:srgbClr val="F16322"/>
                </a:solidFill>
                <a:latin typeface="OfficinaSansITCStd Book"/>
                <a:ea typeface="+mn-ea"/>
                <a:cs typeface="OfficinaSansITCStd Book"/>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altLang="zh-TW" sz="2200" u="sng" dirty="0" err="1" smtClean="0">
                <a:solidFill>
                  <a:schemeClr val="tx1"/>
                </a:solidFill>
                <a:latin typeface="Droid Sans" panose="020B0606030804020204" pitchFamily="34" charset="0"/>
                <a:ea typeface="Droid Sans" panose="020B0606030804020204" pitchFamily="34" charset="0"/>
                <a:cs typeface="Droid Sans" panose="020B0606030804020204" pitchFamily="34" charset="0"/>
              </a:rPr>
              <a:t>Tsung</a:t>
            </a:r>
            <a:r>
              <a:rPr lang="en-US" altLang="zh-TW" sz="2200" u="sng" dirty="0" smtClean="0">
                <a:solidFill>
                  <a:schemeClr val="tx1"/>
                </a:solidFill>
                <a:latin typeface="Droid Sans" panose="020B0606030804020204" pitchFamily="34" charset="0"/>
                <a:ea typeface="Droid Sans" panose="020B0606030804020204" pitchFamily="34" charset="0"/>
                <a:cs typeface="Droid Sans" panose="020B0606030804020204" pitchFamily="34" charset="0"/>
              </a:rPr>
              <a:t>-Wei Huang</a:t>
            </a:r>
            <a:r>
              <a:rPr lang="en-US" altLang="zh-TW" sz="2200" dirty="0" smtClean="0">
                <a:solidFill>
                  <a:schemeClr val="tx1"/>
                </a:solidFill>
                <a:latin typeface="Droid Sans" panose="020B0606030804020204" pitchFamily="34" charset="0"/>
                <a:ea typeface="Droid Sans" panose="020B0606030804020204" pitchFamily="34" charset="0"/>
                <a:cs typeface="Droid Sans" panose="020B0606030804020204" pitchFamily="34" charset="0"/>
              </a:rPr>
              <a:t> and Martin D. F. Wong</a:t>
            </a:r>
          </a:p>
          <a:p>
            <a:r>
              <a:rPr lang="en-US" sz="2200" dirty="0" smtClean="0">
                <a:solidFill>
                  <a:schemeClr val="tx1"/>
                </a:solidFill>
                <a:latin typeface="Droid Sans"/>
                <a:ea typeface="Droid Sans" panose="020B0606030804020204" pitchFamily="34" charset="0"/>
                <a:cs typeface="Droid Sans" panose="020B0606030804020204" pitchFamily="34" charset="0"/>
              </a:rPr>
              <a:t>Department of Electrical and Computer Engineering (ECE)</a:t>
            </a:r>
          </a:p>
          <a:p>
            <a:r>
              <a:rPr lang="en-US" sz="2200" dirty="0" smtClean="0">
                <a:solidFill>
                  <a:schemeClr val="tx1"/>
                </a:solidFill>
                <a:latin typeface="Droid Sans"/>
              </a:rPr>
              <a:t>University of Illinois at Urbana-Champaign (UIUC), IL, USA</a:t>
            </a:r>
            <a:endParaRPr lang="en-US" sz="2200" dirty="0">
              <a:solidFill>
                <a:schemeClr val="tx1"/>
              </a:solidFill>
              <a:latin typeface="Droid Sans"/>
              <a:ea typeface="Droid Sans" panose="020B0606030804020204" pitchFamily="34" charset="0"/>
              <a:cs typeface="Droid Sans" panose="020B0606030804020204" pitchFamily="34" charset="0"/>
            </a:endParaRPr>
          </a:p>
        </p:txBody>
      </p:sp>
      <p:sp>
        <p:nvSpPr>
          <p:cNvPr id="5" name="Text Placeholder 7"/>
          <p:cNvSpPr txBox="1">
            <a:spLocks/>
          </p:cNvSpPr>
          <p:nvPr/>
        </p:nvSpPr>
        <p:spPr>
          <a:xfrm>
            <a:off x="444500" y="3730170"/>
            <a:ext cx="8917214" cy="415747"/>
          </a:xfrm>
          <a:prstGeom prst="rect">
            <a:avLst/>
          </a:prstGeom>
        </p:spPr>
        <p:txBody>
          <a:bodyPr vert="horz"/>
          <a:lstStyle>
            <a:lvl1pPr marL="0" indent="0" algn="l" defTabSz="509412" rtl="0" eaLnBrk="1" latinLnBrk="0" hangingPunct="1">
              <a:spcBef>
                <a:spcPct val="20000"/>
              </a:spcBef>
              <a:buFont typeface="Arial"/>
              <a:buNone/>
              <a:defRPr sz="1200" b="0" i="0" kern="1200" baseline="0">
                <a:solidFill>
                  <a:srgbClr val="F16322"/>
                </a:solidFill>
                <a:latin typeface="OfficinaSansITCStd Book"/>
                <a:ea typeface="+mn-ea"/>
                <a:cs typeface="OfficinaSansITCStd Book"/>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altLang="zh-TW" sz="2200" dirty="0" smtClean="0">
                <a:solidFill>
                  <a:schemeClr val="tx1"/>
                </a:solidFill>
                <a:latin typeface="Droid Sans" panose="020B0606030804020204" pitchFamily="34" charset="0"/>
                <a:ea typeface="Droid Sans" panose="020B0606030804020204" pitchFamily="34" charset="0"/>
                <a:cs typeface="Droid Sans" panose="020B0606030804020204" pitchFamily="34" charset="0"/>
              </a:rPr>
              <a:t>2015 ACM International Symposium on Physical Design (ISPD)</a:t>
            </a:r>
            <a:endParaRPr lang="en-US" sz="2200" dirty="0">
              <a:solidFill>
                <a:schemeClr val="tx1"/>
              </a:solidFill>
              <a:latin typeface="Droid Sans"/>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45594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altLang="zh-TW" dirty="0" smtClean="0"/>
              <a:t>Key Observation of PBA</a:t>
            </a:r>
            <a:endParaRPr lang="en-US" altLang="zh-TW" dirty="0"/>
          </a:p>
        </p:txBody>
      </p:sp>
      <p:sp>
        <p:nvSpPr>
          <p:cNvPr id="5" name="文字版面配置區 4"/>
          <p:cNvSpPr>
            <a:spLocks noGrp="1"/>
          </p:cNvSpPr>
          <p:nvPr>
            <p:ph type="body" sz="quarter" idx="12"/>
          </p:nvPr>
        </p:nvSpPr>
        <p:spPr/>
        <p:txBody>
          <a:bodyPr/>
          <a:lstStyle/>
          <a:p>
            <a:r>
              <a:rPr lang="en-US" altLang="zh-TW" dirty="0" smtClean="0"/>
              <a:t>Time-consuming process but…</a:t>
            </a:r>
            <a:endParaRPr lang="en-US" altLang="zh-TW" dirty="0" smtClean="0">
              <a:solidFill>
                <a:srgbClr val="FF0000"/>
              </a:solidFill>
            </a:endParaRPr>
          </a:p>
          <a:p>
            <a:pPr lvl="1"/>
            <a:r>
              <a:rPr lang="en-US" altLang="zh-TW" dirty="0" smtClean="0"/>
              <a:t>Multiple timing tests (e.g., setup, hold, PO, etc) are independent</a:t>
            </a:r>
          </a:p>
          <a:p>
            <a:pPr lvl="1"/>
            <a:r>
              <a:rPr lang="en-US" altLang="zh-TW" dirty="0" smtClean="0"/>
              <a:t>Graph-based abstraction isolates the process of each timing test </a:t>
            </a:r>
          </a:p>
          <a:p>
            <a:pPr lvl="1"/>
            <a:r>
              <a:rPr lang="en-US" altLang="zh-TW" dirty="0" smtClean="0"/>
              <a:t>High parallelism  </a:t>
            </a:r>
          </a:p>
          <a:p>
            <a:pPr lvl="1"/>
            <a:endParaRPr lang="en-US" altLang="zh-TW" dirty="0" smtClean="0"/>
          </a:p>
          <a:p>
            <a:r>
              <a:rPr lang="en-US" altLang="zh-TW" dirty="0" smtClean="0"/>
              <a:t>Multi-threading</a:t>
            </a:r>
          </a:p>
          <a:p>
            <a:pPr lvl="1"/>
            <a:r>
              <a:rPr lang="en-US" altLang="zh-TW" dirty="0" smtClean="0"/>
              <a:t>Shared-memory-based architecture</a:t>
            </a:r>
          </a:p>
          <a:p>
            <a:pPr lvl="1"/>
            <a:r>
              <a:rPr lang="en-US" altLang="zh-TW" dirty="0" smtClean="0"/>
              <a:t>Single computing node with multiple cores</a:t>
            </a:r>
          </a:p>
          <a:p>
            <a:pPr lvl="1"/>
            <a:endParaRPr lang="en-US" altLang="zh-TW" dirty="0" smtClean="0"/>
          </a:p>
          <a:p>
            <a:r>
              <a:rPr lang="en-US" altLang="zh-TW" dirty="0" smtClean="0"/>
              <a:t>Distributed computing</a:t>
            </a:r>
          </a:p>
          <a:p>
            <a:pPr lvl="1"/>
            <a:r>
              <a:rPr lang="en-US" altLang="zh-TW" dirty="0" smtClean="0"/>
              <a:t>Distributed-memory-based architecture</a:t>
            </a:r>
          </a:p>
          <a:p>
            <a:pPr lvl="1"/>
            <a:r>
              <a:rPr lang="en-US" altLang="zh-TW" dirty="0" smtClean="0"/>
              <a:t>Multiple computing nodes + multiple cores</a:t>
            </a:r>
          </a:p>
          <a:p>
            <a:pPr lvl="1"/>
            <a:r>
              <a:rPr lang="en-US" altLang="zh-TW" i="1" dirty="0" smtClean="0">
                <a:solidFill>
                  <a:srgbClr val="FF0000"/>
                </a:solidFill>
              </a:rPr>
              <a:t>Goal of this paper!</a:t>
            </a:r>
          </a:p>
        </p:txBody>
      </p:sp>
      <p:pic>
        <p:nvPicPr>
          <p:cNvPr id="2050" name="Picture 2" descr="C:\Users\Electron\Desktop\fig03.png"/>
          <p:cNvPicPr>
            <a:picLocks noChangeAspect="1" noChangeArrowheads="1"/>
          </p:cNvPicPr>
          <p:nvPr/>
        </p:nvPicPr>
        <p:blipFill>
          <a:blip r:embed="rId3"/>
          <a:srcRect/>
          <a:stretch>
            <a:fillRect/>
          </a:stretch>
        </p:blipFill>
        <p:spPr bwMode="auto">
          <a:xfrm>
            <a:off x="6291621" y="2838432"/>
            <a:ext cx="3548607" cy="1692412"/>
          </a:xfrm>
          <a:prstGeom prst="rect">
            <a:avLst/>
          </a:prstGeom>
          <a:noFill/>
        </p:spPr>
      </p:pic>
      <p:pic>
        <p:nvPicPr>
          <p:cNvPr id="2051" name="Picture 3" descr="C:\Users\Electron\Desktop\DistributedMemoryModel.gif"/>
          <p:cNvPicPr>
            <a:picLocks noChangeAspect="1" noChangeArrowheads="1"/>
          </p:cNvPicPr>
          <p:nvPr/>
        </p:nvPicPr>
        <p:blipFill>
          <a:blip r:embed="rId4"/>
          <a:srcRect/>
          <a:stretch>
            <a:fillRect/>
          </a:stretch>
        </p:blipFill>
        <p:spPr bwMode="auto">
          <a:xfrm>
            <a:off x="6112116" y="4784394"/>
            <a:ext cx="3810000" cy="2000250"/>
          </a:xfrm>
          <a:prstGeom prst="rect">
            <a:avLst/>
          </a:prstGeom>
          <a:noFill/>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altLang="zh-TW" dirty="0" smtClean="0"/>
              <a:t>Conventional Distributed Programming Interface</a:t>
            </a:r>
            <a:endParaRPr lang="en-US" altLang="zh-TW" dirty="0"/>
          </a:p>
        </p:txBody>
      </p:sp>
      <p:sp>
        <p:nvSpPr>
          <p:cNvPr id="5" name="文字版面配置區 4"/>
          <p:cNvSpPr>
            <a:spLocks noGrp="1"/>
          </p:cNvSpPr>
          <p:nvPr>
            <p:ph type="body" sz="quarter" idx="12"/>
          </p:nvPr>
        </p:nvSpPr>
        <p:spPr/>
        <p:txBody>
          <a:bodyPr/>
          <a:lstStyle/>
          <a:p>
            <a:r>
              <a:rPr lang="en-US" altLang="zh-TW" dirty="0" smtClean="0"/>
              <a:t>Advantage</a:t>
            </a:r>
            <a:endParaRPr lang="en-US" altLang="zh-TW" dirty="0" smtClean="0">
              <a:solidFill>
                <a:srgbClr val="FF0000"/>
              </a:solidFill>
            </a:endParaRPr>
          </a:p>
          <a:p>
            <a:pPr lvl="1"/>
            <a:r>
              <a:rPr lang="en-US" altLang="zh-TW" dirty="0" smtClean="0"/>
              <a:t>High parallelism, multiple computing nodes with multiple cores </a:t>
            </a:r>
            <a:r>
              <a:rPr lang="en-US" altLang="zh-TW" dirty="0" smtClean="0">
                <a:sym typeface="Wingdings" pitchFamily="2" charset="2"/>
              </a:rPr>
              <a:t></a:t>
            </a:r>
            <a:endParaRPr lang="en-US" altLang="zh-TW" dirty="0" smtClean="0"/>
          </a:p>
          <a:p>
            <a:pPr lvl="1"/>
            <a:r>
              <a:rPr lang="en-US" altLang="zh-TW" dirty="0" smtClean="0"/>
              <a:t>Performance typically scales up as the core count grows </a:t>
            </a:r>
            <a:r>
              <a:rPr lang="en-US" altLang="zh-TW" dirty="0" smtClean="0">
                <a:sym typeface="Wingdings" pitchFamily="2" charset="2"/>
              </a:rPr>
              <a:t></a:t>
            </a:r>
            <a:endParaRPr lang="en-US" altLang="zh-TW" dirty="0" smtClean="0"/>
          </a:p>
          <a:p>
            <a:r>
              <a:rPr lang="en-US" altLang="zh-TW" dirty="0" smtClean="0"/>
              <a:t>MPI programming library</a:t>
            </a:r>
          </a:p>
          <a:p>
            <a:pPr lvl="1"/>
            <a:r>
              <a:rPr lang="en-US" altLang="zh-TW" dirty="0" smtClean="0">
                <a:solidFill>
                  <a:srgbClr val="FF0000"/>
                </a:solidFill>
              </a:rPr>
              <a:t>Explicitly</a:t>
            </a:r>
            <a:r>
              <a:rPr lang="en-US" altLang="zh-TW" dirty="0" smtClean="0"/>
              <a:t> specify the details of message passing </a:t>
            </a:r>
            <a:r>
              <a:rPr lang="en-US" altLang="zh-TW" dirty="0" smtClean="0">
                <a:sym typeface="Wingdings" pitchFamily="2" charset="2"/>
              </a:rPr>
              <a:t></a:t>
            </a:r>
            <a:endParaRPr lang="en-US" altLang="zh-TW" dirty="0" smtClean="0"/>
          </a:p>
          <a:p>
            <a:pPr lvl="1"/>
            <a:r>
              <a:rPr lang="en-US" altLang="zh-TW" dirty="0" smtClean="0"/>
              <a:t>Annoying and error-prone </a:t>
            </a:r>
            <a:r>
              <a:rPr lang="en-US" altLang="zh-TW" dirty="0" smtClean="0">
                <a:sym typeface="Wingdings" pitchFamily="2" charset="2"/>
              </a:rPr>
              <a:t></a:t>
            </a:r>
          </a:p>
          <a:p>
            <a:pPr lvl="1"/>
            <a:r>
              <a:rPr lang="en-US" altLang="zh-TW" dirty="0" smtClean="0">
                <a:sym typeface="Wingdings" pitchFamily="2" charset="2"/>
              </a:rPr>
              <a:t>Very long development time and low productivity </a:t>
            </a:r>
            <a:endParaRPr lang="en-US" altLang="zh-TW" dirty="0" smtClean="0"/>
          </a:p>
          <a:p>
            <a:pPr lvl="1"/>
            <a:r>
              <a:rPr lang="en-US" altLang="zh-TW" dirty="0" smtClean="0"/>
              <a:t>Highly customized for performance tuning </a:t>
            </a:r>
            <a:r>
              <a:rPr lang="en-US" altLang="zh-TW" dirty="0" smtClean="0">
                <a:sym typeface="Wingdings" pitchFamily="2" charset="2"/>
              </a:rPr>
              <a:t></a:t>
            </a:r>
            <a:endParaRPr lang="en-US" altLang="zh-TW" dirty="0" smtClean="0"/>
          </a:p>
        </p:txBody>
      </p:sp>
      <p:pic>
        <p:nvPicPr>
          <p:cNvPr id="3076" name="Picture 4" descr="C:\Users\Electron\Desktop\mpi-send-recv-threads_0.png"/>
          <p:cNvPicPr>
            <a:picLocks noChangeAspect="1" noChangeArrowheads="1"/>
          </p:cNvPicPr>
          <p:nvPr/>
        </p:nvPicPr>
        <p:blipFill>
          <a:blip r:embed="rId3"/>
          <a:srcRect/>
          <a:stretch>
            <a:fillRect/>
          </a:stretch>
        </p:blipFill>
        <p:spPr bwMode="auto">
          <a:xfrm>
            <a:off x="444500" y="4790364"/>
            <a:ext cx="3556909" cy="1953336"/>
          </a:xfrm>
          <a:prstGeom prst="rect">
            <a:avLst/>
          </a:prstGeom>
          <a:noFill/>
        </p:spPr>
      </p:pic>
      <p:pic>
        <p:nvPicPr>
          <p:cNvPr id="3077" name="Picture 5" descr="C:\Users\Electron\Desktop\mpi-slides_AFrame_38.gif"/>
          <p:cNvPicPr>
            <a:picLocks noChangeAspect="1" noChangeArrowheads="1"/>
          </p:cNvPicPr>
          <p:nvPr/>
        </p:nvPicPr>
        <p:blipFill>
          <a:blip r:embed="rId4"/>
          <a:srcRect/>
          <a:stretch>
            <a:fillRect/>
          </a:stretch>
        </p:blipFill>
        <p:spPr bwMode="auto">
          <a:xfrm>
            <a:off x="7260610" y="2938910"/>
            <a:ext cx="2484082" cy="1851454"/>
          </a:xfrm>
          <a:prstGeom prst="rect">
            <a:avLst/>
          </a:prstGeom>
          <a:noFill/>
        </p:spPr>
      </p:pic>
      <p:sp>
        <p:nvSpPr>
          <p:cNvPr id="12" name="矩形 11"/>
          <p:cNvSpPr/>
          <p:nvPr/>
        </p:nvSpPr>
        <p:spPr>
          <a:xfrm>
            <a:off x="4394580" y="5036024"/>
            <a:ext cx="1460310" cy="1631216"/>
          </a:xfrm>
          <a:prstGeom prst="rect">
            <a:avLst/>
          </a:prstGeom>
        </p:spPr>
        <p:txBody>
          <a:bodyPr wrap="square">
            <a:spAutoFit/>
          </a:bodyPr>
          <a:lstStyle/>
          <a:p>
            <a:r>
              <a:rPr lang="en-US" altLang="zh-TW" b="1" dirty="0" err="1" smtClean="0"/>
              <a:t>MPI_Init</a:t>
            </a:r>
            <a:endParaRPr lang="en-US" altLang="zh-TW" b="1" dirty="0" smtClean="0"/>
          </a:p>
          <a:p>
            <a:r>
              <a:rPr lang="en-US" altLang="zh-TW" b="1" dirty="0" err="1" smtClean="0"/>
              <a:t>MPI_Send</a:t>
            </a:r>
            <a:endParaRPr lang="en-US" altLang="zh-TW" b="1" dirty="0" smtClean="0"/>
          </a:p>
          <a:p>
            <a:r>
              <a:rPr lang="en-US" altLang="zh-TW" b="1" dirty="0" err="1" smtClean="0"/>
              <a:t>MPI_Recv</a:t>
            </a:r>
            <a:endParaRPr lang="en-US" altLang="zh-TW" b="1" dirty="0" smtClean="0"/>
          </a:p>
          <a:p>
            <a:r>
              <a:rPr lang="en-US" altLang="zh-TW" b="1" dirty="0" err="1" smtClean="0"/>
              <a:t>MPI_Isend</a:t>
            </a:r>
            <a:endParaRPr lang="en-US" altLang="zh-TW" b="1" dirty="0" smtClean="0"/>
          </a:p>
          <a:p>
            <a:r>
              <a:rPr lang="en-US" altLang="zh-TW" b="1" dirty="0" err="1" smtClean="0"/>
              <a:t>MPI_Irecv</a:t>
            </a:r>
            <a:endParaRPr lang="en-US" altLang="zh-TW" b="1" dirty="0"/>
          </a:p>
        </p:txBody>
      </p:sp>
      <p:sp>
        <p:nvSpPr>
          <p:cNvPr id="13" name="矩形 12"/>
          <p:cNvSpPr/>
          <p:nvPr/>
        </p:nvSpPr>
        <p:spPr>
          <a:xfrm>
            <a:off x="5950425" y="5036024"/>
            <a:ext cx="1897039" cy="1631216"/>
          </a:xfrm>
          <a:prstGeom prst="rect">
            <a:avLst/>
          </a:prstGeom>
        </p:spPr>
        <p:txBody>
          <a:bodyPr wrap="square">
            <a:spAutoFit/>
          </a:bodyPr>
          <a:lstStyle/>
          <a:p>
            <a:r>
              <a:rPr lang="en-US" altLang="zh-TW" b="1" dirty="0" err="1" smtClean="0"/>
              <a:t>MPI_Reduce</a:t>
            </a:r>
            <a:endParaRPr lang="en-US" altLang="zh-TW" b="1" dirty="0" smtClean="0"/>
          </a:p>
          <a:p>
            <a:r>
              <a:rPr lang="en-US" altLang="zh-TW" b="1" dirty="0" err="1" smtClean="0"/>
              <a:t>MPI_Scatter</a:t>
            </a:r>
            <a:endParaRPr lang="en-US" altLang="zh-TW" b="1" dirty="0" smtClean="0"/>
          </a:p>
          <a:p>
            <a:r>
              <a:rPr lang="en-US" altLang="zh-TW" b="1" dirty="0" err="1" smtClean="0"/>
              <a:t>MPI_Gather</a:t>
            </a:r>
            <a:endParaRPr lang="en-US" altLang="zh-TW" b="1" dirty="0" smtClean="0"/>
          </a:p>
          <a:p>
            <a:r>
              <a:rPr lang="en-US" altLang="zh-TW" b="1" dirty="0" err="1" smtClean="0"/>
              <a:t>MPI_Allgather</a:t>
            </a:r>
            <a:endParaRPr lang="en-US" altLang="zh-TW" b="1" dirty="0" smtClean="0"/>
          </a:p>
          <a:p>
            <a:r>
              <a:rPr lang="en-US" altLang="zh-TW" b="1" dirty="0" err="1" smtClean="0"/>
              <a:t>MPI_Allreduce</a:t>
            </a:r>
            <a:endParaRPr lang="en-US" altLang="zh-TW" b="1" dirty="0"/>
          </a:p>
        </p:txBody>
      </p:sp>
      <p:sp>
        <p:nvSpPr>
          <p:cNvPr id="14" name="矩形 13"/>
          <p:cNvSpPr/>
          <p:nvPr/>
        </p:nvSpPr>
        <p:spPr>
          <a:xfrm>
            <a:off x="7847653" y="5036024"/>
            <a:ext cx="1897039" cy="1631216"/>
          </a:xfrm>
          <a:prstGeom prst="rect">
            <a:avLst/>
          </a:prstGeom>
        </p:spPr>
        <p:txBody>
          <a:bodyPr wrap="square">
            <a:spAutoFit/>
          </a:bodyPr>
          <a:lstStyle/>
          <a:p>
            <a:r>
              <a:rPr lang="en-US" altLang="zh-TW" b="1" dirty="0" err="1" smtClean="0"/>
              <a:t>MPI_Barrier</a:t>
            </a:r>
            <a:endParaRPr lang="en-US" altLang="zh-TW" b="1" dirty="0" smtClean="0"/>
          </a:p>
          <a:p>
            <a:r>
              <a:rPr lang="en-US" altLang="zh-TW" b="1" dirty="0" err="1" smtClean="0"/>
              <a:t>MPI_Finalize</a:t>
            </a:r>
            <a:endParaRPr lang="en-US" altLang="zh-TW" b="1" dirty="0" smtClean="0"/>
          </a:p>
          <a:p>
            <a:r>
              <a:rPr lang="en-US" altLang="zh-TW" b="1" dirty="0" err="1" smtClean="0"/>
              <a:t>MPI_Grid</a:t>
            </a:r>
            <a:endParaRPr lang="en-US" altLang="zh-TW" b="1" dirty="0" smtClean="0"/>
          </a:p>
          <a:p>
            <a:r>
              <a:rPr lang="en-US" altLang="zh-TW" b="1" dirty="0" err="1" smtClean="0"/>
              <a:t>MPI_Comm</a:t>
            </a:r>
            <a:endParaRPr lang="en-US" altLang="zh-TW" b="1" dirty="0" smtClean="0"/>
          </a:p>
          <a:p>
            <a:r>
              <a:rPr lang="en-US" altLang="zh-TW" b="1" dirty="0" smtClean="0"/>
              <a:t>MPI …</a:t>
            </a:r>
            <a:endParaRPr lang="en-US" altLang="zh-TW" b="1" dirty="0"/>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sz="2900" dirty="0" smtClean="0"/>
              <a:t>MapReduce – A Programming Paradigm for Distributed System</a:t>
            </a:r>
            <a:endParaRPr lang="en-US" sz="2900" dirty="0"/>
          </a:p>
        </p:txBody>
      </p:sp>
      <p:sp>
        <p:nvSpPr>
          <p:cNvPr id="10" name="文字版面配置區 4"/>
          <p:cNvSpPr>
            <a:spLocks noGrp="1"/>
          </p:cNvSpPr>
          <p:nvPr>
            <p:ph type="body" sz="quarter" idx="12"/>
          </p:nvPr>
        </p:nvSpPr>
        <p:spPr>
          <a:xfrm>
            <a:off x="444500" y="1520042"/>
            <a:ext cx="9245600" cy="5223658"/>
          </a:xfrm>
        </p:spPr>
        <p:txBody>
          <a:bodyPr/>
          <a:lstStyle/>
          <a:p>
            <a:r>
              <a:rPr lang="en-US" altLang="zh-TW" dirty="0" smtClean="0"/>
              <a:t>First introduced by Google in 2004</a:t>
            </a:r>
          </a:p>
          <a:p>
            <a:pPr lvl="1"/>
            <a:r>
              <a:rPr lang="en-US" altLang="zh-TW" dirty="0" smtClean="0"/>
              <a:t>Simplified distributed computing for big-data processing</a:t>
            </a:r>
          </a:p>
          <a:p>
            <a:r>
              <a:rPr lang="en-US" altLang="zh-TW" dirty="0" smtClean="0">
                <a:solidFill>
                  <a:srgbClr val="142958"/>
                </a:solidFill>
              </a:rPr>
              <a:t>Open source library </a:t>
            </a:r>
          </a:p>
          <a:p>
            <a:pPr lvl="1"/>
            <a:r>
              <a:rPr lang="en-US" altLang="zh-TW" dirty="0" err="1" smtClean="0">
                <a:solidFill>
                  <a:srgbClr val="142958"/>
                </a:solidFill>
              </a:rPr>
              <a:t>Hadoop</a:t>
            </a:r>
            <a:r>
              <a:rPr lang="en-US" altLang="zh-TW" dirty="0" smtClean="0">
                <a:solidFill>
                  <a:srgbClr val="142958"/>
                </a:solidFill>
              </a:rPr>
              <a:t> (Java), Scalar (Java), MRMPI (C++), etc.</a:t>
            </a:r>
          </a:p>
        </p:txBody>
      </p:sp>
      <p:pic>
        <p:nvPicPr>
          <p:cNvPr id="1027" name="Picture 3"/>
          <p:cNvPicPr>
            <a:picLocks noChangeAspect="1" noChangeArrowheads="1"/>
          </p:cNvPicPr>
          <p:nvPr/>
        </p:nvPicPr>
        <p:blipFill>
          <a:blip r:embed="rId3"/>
          <a:srcRect/>
          <a:stretch>
            <a:fillRect/>
          </a:stretch>
        </p:blipFill>
        <p:spPr bwMode="auto">
          <a:xfrm>
            <a:off x="1392072" y="3373566"/>
            <a:ext cx="6930930" cy="3395212"/>
          </a:xfrm>
          <a:prstGeom prst="rect">
            <a:avLst/>
          </a:prstGeom>
          <a:noFill/>
          <a:ln w="9525">
            <a:noFill/>
            <a:miter lim="800000"/>
            <a:headEnd/>
            <a:tailEnd/>
          </a:ln>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Standard Form of a MapReduce Program</a:t>
            </a:r>
            <a:endParaRPr lang="en-US" dirty="0"/>
          </a:p>
        </p:txBody>
      </p:sp>
      <p:sp>
        <p:nvSpPr>
          <p:cNvPr id="10" name="文字版面配置區 4"/>
          <p:cNvSpPr>
            <a:spLocks noGrp="1"/>
          </p:cNvSpPr>
          <p:nvPr>
            <p:ph type="body" sz="quarter" idx="12"/>
          </p:nvPr>
        </p:nvSpPr>
        <p:spPr>
          <a:xfrm>
            <a:off x="444500" y="1520042"/>
            <a:ext cx="9245600" cy="3024660"/>
          </a:xfrm>
        </p:spPr>
        <p:txBody>
          <a:bodyPr/>
          <a:lstStyle/>
          <a:p>
            <a:r>
              <a:rPr lang="en-US" altLang="zh-TW" dirty="0" smtClean="0"/>
              <a:t>Map operation</a:t>
            </a:r>
          </a:p>
          <a:p>
            <a:pPr lvl="1"/>
            <a:r>
              <a:rPr lang="en-US" altLang="zh-TW" dirty="0" smtClean="0"/>
              <a:t>Partition the data set into pieces and assign work to processors</a:t>
            </a:r>
          </a:p>
          <a:p>
            <a:pPr lvl="1"/>
            <a:r>
              <a:rPr lang="en-US" altLang="zh-TW" dirty="0" smtClean="0"/>
              <a:t>Processors generate output data and assign each string a “</a:t>
            </a:r>
            <a:r>
              <a:rPr lang="en-US" altLang="zh-TW" i="1" dirty="0" smtClean="0"/>
              <a:t>key</a:t>
            </a:r>
            <a:r>
              <a:rPr lang="en-US" altLang="zh-TW" dirty="0" smtClean="0"/>
              <a:t>”</a:t>
            </a:r>
          </a:p>
          <a:p>
            <a:r>
              <a:rPr lang="en-US" altLang="zh-TW" dirty="0" smtClean="0">
                <a:solidFill>
                  <a:srgbClr val="142958"/>
                </a:solidFill>
              </a:rPr>
              <a:t>Collate operation</a:t>
            </a:r>
          </a:p>
          <a:p>
            <a:pPr lvl="1"/>
            <a:r>
              <a:rPr lang="en-US" altLang="zh-TW" dirty="0" smtClean="0">
                <a:solidFill>
                  <a:srgbClr val="142958"/>
                </a:solidFill>
              </a:rPr>
              <a:t>Output data with the same key are collected to an unique processor</a:t>
            </a:r>
          </a:p>
          <a:p>
            <a:r>
              <a:rPr lang="en-US" altLang="zh-TW" dirty="0" smtClean="0">
                <a:solidFill>
                  <a:srgbClr val="142958"/>
                </a:solidFill>
              </a:rPr>
              <a:t>Reduce operation</a:t>
            </a:r>
          </a:p>
          <a:p>
            <a:pPr lvl="1"/>
            <a:r>
              <a:rPr lang="en-US" altLang="zh-TW" dirty="0" smtClean="0">
                <a:solidFill>
                  <a:srgbClr val="142958"/>
                </a:solidFill>
              </a:rPr>
              <a:t>Derive the solution from each unique data set</a:t>
            </a:r>
          </a:p>
        </p:txBody>
      </p:sp>
      <p:pic>
        <p:nvPicPr>
          <p:cNvPr id="2050" name="Picture 2"/>
          <p:cNvPicPr>
            <a:picLocks noChangeAspect="1" noChangeArrowheads="1"/>
          </p:cNvPicPr>
          <p:nvPr/>
        </p:nvPicPr>
        <p:blipFill>
          <a:blip r:embed="rId2"/>
          <a:srcRect l="51443" t="29294" r="8657" b="49054"/>
          <a:stretch>
            <a:fillRect/>
          </a:stretch>
        </p:blipFill>
        <p:spPr bwMode="auto">
          <a:xfrm>
            <a:off x="4319517" y="4544702"/>
            <a:ext cx="5472752" cy="1856096"/>
          </a:xfrm>
          <a:prstGeom prst="rect">
            <a:avLst/>
          </a:prstGeom>
          <a:noFill/>
          <a:ln w="9525">
            <a:noFill/>
            <a:miter lim="800000"/>
            <a:headEnd/>
            <a:tailEnd/>
          </a:ln>
        </p:spPr>
      </p:pic>
      <p:sp>
        <p:nvSpPr>
          <p:cNvPr id="6" name="矩形 5"/>
          <p:cNvSpPr/>
          <p:nvPr/>
        </p:nvSpPr>
        <p:spPr>
          <a:xfrm>
            <a:off x="805221" y="4490110"/>
            <a:ext cx="1651379" cy="14057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err="1" smtClean="0">
                <a:solidFill>
                  <a:schemeClr val="tx1"/>
                </a:solidFill>
              </a:rPr>
              <a:t>MPI_Isend</a:t>
            </a:r>
            <a:r>
              <a:rPr lang="en-US" altLang="zh-TW" dirty="0" smtClean="0">
                <a:solidFill>
                  <a:schemeClr val="tx1"/>
                </a:solidFill>
              </a:rPr>
              <a:t>…</a:t>
            </a:r>
          </a:p>
          <a:p>
            <a:pPr algn="ctr"/>
            <a:r>
              <a:rPr lang="en-US" altLang="zh-TW" dirty="0" err="1" smtClean="0">
                <a:solidFill>
                  <a:schemeClr val="tx1"/>
                </a:solidFill>
              </a:rPr>
              <a:t>MPI_Irecv</a:t>
            </a:r>
            <a:r>
              <a:rPr lang="en-US" altLang="zh-TW" dirty="0" smtClean="0">
                <a:solidFill>
                  <a:schemeClr val="tx1"/>
                </a:solidFill>
              </a:rPr>
              <a:t>…</a:t>
            </a:r>
          </a:p>
          <a:p>
            <a:pPr algn="ctr"/>
            <a:r>
              <a:rPr lang="en-US" altLang="zh-TW" dirty="0" smtClean="0">
                <a:solidFill>
                  <a:schemeClr val="tx1"/>
                </a:solidFill>
              </a:rPr>
              <a:t>MPI_SEND…</a:t>
            </a:r>
          </a:p>
          <a:p>
            <a:pPr algn="ctr"/>
            <a:r>
              <a:rPr lang="en-US" altLang="zh-TW" dirty="0" smtClean="0">
                <a:solidFill>
                  <a:schemeClr val="tx1"/>
                </a:solidFill>
              </a:rPr>
              <a:t>M…</a:t>
            </a:r>
          </a:p>
        </p:txBody>
      </p:sp>
      <p:sp>
        <p:nvSpPr>
          <p:cNvPr id="7" name="矩形 6"/>
          <p:cNvSpPr/>
          <p:nvPr/>
        </p:nvSpPr>
        <p:spPr>
          <a:xfrm>
            <a:off x="1017709" y="4763068"/>
            <a:ext cx="1651379" cy="14057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err="1" smtClean="0">
                <a:solidFill>
                  <a:schemeClr val="tx1"/>
                </a:solidFill>
              </a:rPr>
              <a:t>MPI_Send</a:t>
            </a:r>
            <a:r>
              <a:rPr lang="en-US" altLang="zh-TW" dirty="0" smtClean="0">
                <a:solidFill>
                  <a:schemeClr val="tx1"/>
                </a:solidFill>
              </a:rPr>
              <a:t>…</a:t>
            </a:r>
          </a:p>
          <a:p>
            <a:pPr algn="ctr"/>
            <a:r>
              <a:rPr lang="en-US" altLang="zh-TW" dirty="0" err="1" smtClean="0">
                <a:solidFill>
                  <a:schemeClr val="tx1"/>
                </a:solidFill>
              </a:rPr>
              <a:t>MPI_Recv</a:t>
            </a:r>
            <a:r>
              <a:rPr lang="en-US" altLang="zh-TW" dirty="0" smtClean="0">
                <a:solidFill>
                  <a:schemeClr val="tx1"/>
                </a:solidFill>
              </a:rPr>
              <a:t>…</a:t>
            </a:r>
          </a:p>
          <a:p>
            <a:pPr algn="ctr"/>
            <a:r>
              <a:rPr lang="en-US" altLang="zh-TW" dirty="0" err="1" smtClean="0">
                <a:solidFill>
                  <a:schemeClr val="tx1"/>
                </a:solidFill>
              </a:rPr>
              <a:t>MPI_Barrier</a:t>
            </a:r>
            <a:r>
              <a:rPr lang="en-US" altLang="zh-TW" dirty="0" smtClean="0">
                <a:solidFill>
                  <a:schemeClr val="tx1"/>
                </a:solidFill>
              </a:rPr>
              <a:t>…</a:t>
            </a:r>
          </a:p>
          <a:p>
            <a:pPr algn="ctr"/>
            <a:r>
              <a:rPr lang="en-US" altLang="zh-TW" dirty="0" smtClean="0">
                <a:solidFill>
                  <a:schemeClr val="tx1"/>
                </a:solidFill>
              </a:rPr>
              <a:t>…</a:t>
            </a:r>
            <a:endParaRPr lang="zh-TW" altLang="en-US" dirty="0">
              <a:solidFill>
                <a:schemeClr val="tx1"/>
              </a:solidFill>
            </a:endParaRPr>
          </a:p>
        </p:txBody>
      </p:sp>
      <p:sp>
        <p:nvSpPr>
          <p:cNvPr id="13" name="文字方塊 12"/>
          <p:cNvSpPr txBox="1"/>
          <p:nvPr/>
        </p:nvSpPr>
        <p:spPr>
          <a:xfrm>
            <a:off x="272955" y="6223382"/>
            <a:ext cx="3220872" cy="707886"/>
          </a:xfrm>
          <a:prstGeom prst="rect">
            <a:avLst/>
          </a:prstGeom>
          <a:noFill/>
          <a:ln w="28575">
            <a:noFill/>
          </a:ln>
        </p:spPr>
        <p:txBody>
          <a:bodyPr wrap="square" rtlCol="0">
            <a:spAutoFit/>
          </a:bodyPr>
          <a:lstStyle/>
          <a:p>
            <a:pPr algn="ctr"/>
            <a:r>
              <a:rPr lang="en-US" altLang="zh-TW" dirty="0" smtClean="0">
                <a:latin typeface="Droid Sans"/>
              </a:rPr>
              <a:t>Tradition MPI program</a:t>
            </a:r>
          </a:p>
          <a:p>
            <a:pPr algn="ctr"/>
            <a:r>
              <a:rPr lang="en-US" altLang="zh-TW" dirty="0" smtClean="0">
                <a:latin typeface="Droid Sans"/>
              </a:rPr>
              <a:t>(&gt; 1000 lines)</a:t>
            </a:r>
          </a:p>
        </p:txBody>
      </p:sp>
      <p:sp>
        <p:nvSpPr>
          <p:cNvPr id="14" name="文字方塊 13"/>
          <p:cNvSpPr txBox="1"/>
          <p:nvPr/>
        </p:nvSpPr>
        <p:spPr>
          <a:xfrm>
            <a:off x="4319517" y="6428102"/>
            <a:ext cx="5472752" cy="400110"/>
          </a:xfrm>
          <a:prstGeom prst="rect">
            <a:avLst/>
          </a:prstGeom>
          <a:noFill/>
          <a:ln w="28575">
            <a:noFill/>
          </a:ln>
        </p:spPr>
        <p:txBody>
          <a:bodyPr wrap="square" rtlCol="0">
            <a:spAutoFit/>
          </a:bodyPr>
          <a:lstStyle/>
          <a:p>
            <a:pPr algn="ctr"/>
            <a:r>
              <a:rPr lang="en-US" altLang="zh-TW" dirty="0" smtClean="0">
                <a:latin typeface="Droid Sans"/>
              </a:rPr>
              <a:t>MapReduce program (&lt;10 lines)</a:t>
            </a:r>
          </a:p>
        </p:txBody>
      </p:sp>
      <p:sp>
        <p:nvSpPr>
          <p:cNvPr id="20" name="向右箭號 19"/>
          <p:cNvSpPr/>
          <p:nvPr/>
        </p:nvSpPr>
        <p:spPr>
          <a:xfrm>
            <a:off x="3179928" y="5117910"/>
            <a:ext cx="805218" cy="586854"/>
          </a:xfrm>
          <a:prstGeom prst="rightArrow">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Example - Word Counting</a:t>
            </a:r>
            <a:endParaRPr lang="en-US" dirty="0"/>
          </a:p>
        </p:txBody>
      </p:sp>
      <p:sp>
        <p:nvSpPr>
          <p:cNvPr id="10" name="文字版面配置區 4"/>
          <p:cNvSpPr>
            <a:spLocks noGrp="1"/>
          </p:cNvSpPr>
          <p:nvPr>
            <p:ph type="body" sz="quarter" idx="12"/>
          </p:nvPr>
        </p:nvSpPr>
        <p:spPr>
          <a:xfrm>
            <a:off x="444500" y="1520042"/>
            <a:ext cx="9245600" cy="5223658"/>
          </a:xfrm>
        </p:spPr>
        <p:txBody>
          <a:bodyPr/>
          <a:lstStyle/>
          <a:p>
            <a:r>
              <a:rPr lang="en-US" altLang="zh-TW" dirty="0" smtClean="0"/>
              <a:t>Count the frequency of each word across a document set</a:t>
            </a:r>
          </a:p>
          <a:p>
            <a:pPr lvl="1"/>
            <a:r>
              <a:rPr lang="en-US" altLang="zh-TW" dirty="0" smtClean="0">
                <a:solidFill>
                  <a:srgbClr val="142958"/>
                </a:solidFill>
              </a:rPr>
              <a:t>3288 TB data set</a:t>
            </a:r>
          </a:p>
          <a:p>
            <a:pPr lvl="1"/>
            <a:r>
              <a:rPr lang="en-US" altLang="zh-TW" dirty="0" smtClean="0">
                <a:solidFill>
                  <a:srgbClr val="142958"/>
                </a:solidFill>
              </a:rPr>
              <a:t>10 min to finish on Google cluster </a:t>
            </a:r>
          </a:p>
          <a:p>
            <a:pPr lvl="1"/>
            <a:endParaRPr lang="en-US" altLang="zh-TW" dirty="0" smtClean="0">
              <a:solidFill>
                <a:srgbClr val="142958"/>
              </a:solidFill>
            </a:endParaRPr>
          </a:p>
          <a:p>
            <a:pPr lvl="1">
              <a:buNone/>
            </a:pPr>
            <a:endParaRPr lang="en-US" altLang="zh-TW" dirty="0" smtClean="0">
              <a:solidFill>
                <a:srgbClr val="142958"/>
              </a:solidFill>
            </a:endParaRPr>
          </a:p>
        </p:txBody>
      </p:sp>
      <p:pic>
        <p:nvPicPr>
          <p:cNvPr id="4100" name="Picture 4" descr="C:\Users\Electron\Desktop\MapReduce_Work_Structure.png"/>
          <p:cNvPicPr>
            <a:picLocks noChangeAspect="1" noChangeArrowheads="1"/>
          </p:cNvPicPr>
          <p:nvPr/>
        </p:nvPicPr>
        <p:blipFill>
          <a:blip r:embed="rId2"/>
          <a:srcRect t="10670" b="7914"/>
          <a:stretch>
            <a:fillRect/>
          </a:stretch>
        </p:blipFill>
        <p:spPr bwMode="auto">
          <a:xfrm>
            <a:off x="182393" y="3030471"/>
            <a:ext cx="9712231" cy="3671248"/>
          </a:xfrm>
          <a:prstGeom prst="rect">
            <a:avLst/>
          </a:prstGeom>
          <a:noFill/>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MapReduce Solution to PBA (I)</a:t>
            </a:r>
            <a:endParaRPr lang="en-US" dirty="0"/>
          </a:p>
        </p:txBody>
      </p:sp>
      <p:sp>
        <p:nvSpPr>
          <p:cNvPr id="4" name="文字版面配置區 4"/>
          <p:cNvSpPr>
            <a:spLocks noGrp="1"/>
          </p:cNvSpPr>
          <p:nvPr>
            <p:ph type="body" sz="quarter" idx="12"/>
          </p:nvPr>
        </p:nvSpPr>
        <p:spPr>
          <a:xfrm>
            <a:off x="444500" y="1520042"/>
            <a:ext cx="9245600" cy="5249248"/>
          </a:xfrm>
        </p:spPr>
        <p:txBody>
          <a:bodyPr/>
          <a:lstStyle/>
          <a:p>
            <a:r>
              <a:rPr lang="en-US" altLang="zh-TW" dirty="0" smtClean="0"/>
              <a:t>Map </a:t>
            </a:r>
          </a:p>
          <a:p>
            <a:pPr lvl="1"/>
            <a:r>
              <a:rPr lang="en-US" altLang="zh-TW" dirty="0" smtClean="0"/>
              <a:t>Partition the test set across available processors</a:t>
            </a:r>
          </a:p>
          <a:p>
            <a:pPr lvl="1"/>
            <a:r>
              <a:rPr lang="en-US" altLang="zh-TW" dirty="0" smtClean="0"/>
              <a:t>Each processor generates the top </a:t>
            </a:r>
            <a:r>
              <a:rPr lang="en-US" altLang="zh-TW" i="1" dirty="0" smtClean="0"/>
              <a:t>k</a:t>
            </a:r>
            <a:r>
              <a:rPr lang="en-US" altLang="zh-TW" dirty="0" smtClean="0"/>
              <a:t> critical paths </a:t>
            </a:r>
          </a:p>
          <a:p>
            <a:pPr lvl="1"/>
            <a:r>
              <a:rPr lang="en-US" altLang="zh-TW" dirty="0" smtClean="0"/>
              <a:t>Each path is associated with a global key (identical across all paths)</a:t>
            </a:r>
          </a:p>
          <a:p>
            <a:r>
              <a:rPr lang="en-US" altLang="zh-TW" dirty="0" smtClean="0"/>
              <a:t>Collate</a:t>
            </a:r>
          </a:p>
          <a:p>
            <a:pPr lvl="1"/>
            <a:r>
              <a:rPr lang="en-US" altLang="zh-TW" dirty="0" smtClean="0"/>
              <a:t>Aggregate paths with the same key and combine them to a path string</a:t>
            </a:r>
          </a:p>
          <a:p>
            <a:r>
              <a:rPr lang="en-US" altLang="zh-TW" dirty="0" smtClean="0"/>
              <a:t>Reduce</a:t>
            </a:r>
          </a:p>
          <a:p>
            <a:pPr lvl="1"/>
            <a:r>
              <a:rPr lang="en-US" altLang="zh-TW" dirty="0" smtClean="0"/>
              <a:t>Sort the paths from the path string and output the top </a:t>
            </a:r>
            <a:r>
              <a:rPr lang="en-US" altLang="zh-TW" i="1" dirty="0" smtClean="0"/>
              <a:t>k</a:t>
            </a:r>
            <a:r>
              <a:rPr lang="en-US" altLang="zh-TW" dirty="0" smtClean="0"/>
              <a:t> critical paths</a:t>
            </a:r>
          </a:p>
        </p:txBody>
      </p:sp>
      <p:sp>
        <p:nvSpPr>
          <p:cNvPr id="5" name="矩形 4"/>
          <p:cNvSpPr/>
          <p:nvPr/>
        </p:nvSpPr>
        <p:spPr>
          <a:xfrm>
            <a:off x="853940" y="5104261"/>
            <a:ext cx="3840897" cy="15558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TW" dirty="0" smtClean="0">
                <a:solidFill>
                  <a:schemeClr val="tx1"/>
                </a:solidFill>
              </a:rPr>
              <a:t>Mapper (</a:t>
            </a:r>
            <a:r>
              <a:rPr lang="en-US" altLang="zh-TW" i="1" dirty="0" smtClean="0">
                <a:solidFill>
                  <a:schemeClr val="tx1"/>
                </a:solidFill>
              </a:rPr>
              <a:t>t</a:t>
            </a:r>
            <a:r>
              <a:rPr lang="en-US" altLang="zh-TW" dirty="0" smtClean="0">
                <a:solidFill>
                  <a:schemeClr val="tx1"/>
                </a:solidFill>
              </a:rPr>
              <a:t>) </a:t>
            </a:r>
          </a:p>
          <a:p>
            <a:pPr marL="457200" indent="-457200">
              <a:buAutoNum type="arabicPeriod"/>
            </a:pPr>
            <a:r>
              <a:rPr lang="en-US" altLang="zh-TW" dirty="0" smtClean="0">
                <a:solidFill>
                  <a:schemeClr val="tx1"/>
                </a:solidFill>
              </a:rPr>
              <a:t>Generate the search for test </a:t>
            </a:r>
            <a:r>
              <a:rPr lang="en-US" altLang="zh-TW" i="1" dirty="0" smtClean="0">
                <a:solidFill>
                  <a:schemeClr val="tx1"/>
                </a:solidFill>
              </a:rPr>
              <a:t>t</a:t>
            </a:r>
          </a:p>
          <a:p>
            <a:pPr marL="457200" indent="-457200">
              <a:buAutoNum type="arabicPeriod"/>
            </a:pPr>
            <a:r>
              <a:rPr lang="en-US" altLang="zh-TW" dirty="0" smtClean="0">
                <a:solidFill>
                  <a:schemeClr val="tx1"/>
                </a:solidFill>
              </a:rPr>
              <a:t>Find top </a:t>
            </a:r>
            <a:r>
              <a:rPr lang="en-US" altLang="zh-TW" i="1" dirty="0" smtClean="0">
                <a:solidFill>
                  <a:schemeClr val="tx1"/>
                </a:solidFill>
              </a:rPr>
              <a:t>k</a:t>
            </a:r>
            <a:r>
              <a:rPr lang="en-US" altLang="zh-TW" dirty="0" smtClean="0">
                <a:solidFill>
                  <a:schemeClr val="tx1"/>
                </a:solidFill>
              </a:rPr>
              <a:t> critical paths for </a:t>
            </a:r>
            <a:r>
              <a:rPr lang="en-US" altLang="zh-TW" i="1" dirty="0" smtClean="0">
                <a:solidFill>
                  <a:schemeClr val="tx1"/>
                </a:solidFill>
              </a:rPr>
              <a:t>t</a:t>
            </a:r>
          </a:p>
          <a:p>
            <a:pPr marL="457200" indent="-457200">
              <a:buAutoNum type="arabicPeriod"/>
            </a:pPr>
            <a:r>
              <a:rPr lang="en-US" altLang="zh-TW" dirty="0" smtClean="0">
                <a:solidFill>
                  <a:schemeClr val="tx1"/>
                </a:solidFill>
              </a:rPr>
              <a:t>Emit </a:t>
            </a:r>
            <a:r>
              <a:rPr lang="en-US" altLang="zh-TW" i="1" dirty="0" smtClean="0">
                <a:solidFill>
                  <a:schemeClr val="tx1"/>
                </a:solidFill>
              </a:rPr>
              <a:t>K</a:t>
            </a:r>
            <a:r>
              <a:rPr lang="en-US" altLang="zh-TW" dirty="0" smtClean="0">
                <a:solidFill>
                  <a:schemeClr val="tx1"/>
                </a:solidFill>
              </a:rPr>
              <a:t>-</a:t>
            </a:r>
            <a:r>
              <a:rPr lang="en-US" altLang="zh-TW" i="1" dirty="0" smtClean="0">
                <a:solidFill>
                  <a:schemeClr val="tx1"/>
                </a:solidFill>
              </a:rPr>
              <a:t>V</a:t>
            </a:r>
            <a:r>
              <a:rPr lang="en-US" altLang="zh-TW" dirty="0" smtClean="0">
                <a:solidFill>
                  <a:schemeClr val="tx1"/>
                </a:solidFill>
              </a:rPr>
              <a:t> pair for each path</a:t>
            </a:r>
            <a:endParaRPr lang="zh-TW" altLang="en-US" dirty="0">
              <a:solidFill>
                <a:schemeClr val="tx1"/>
              </a:solidFill>
            </a:endParaRPr>
          </a:p>
        </p:txBody>
      </p:sp>
      <p:sp>
        <p:nvSpPr>
          <p:cNvPr id="6" name="矩形 5"/>
          <p:cNvSpPr/>
          <p:nvPr/>
        </p:nvSpPr>
        <p:spPr>
          <a:xfrm>
            <a:off x="5221210" y="5104261"/>
            <a:ext cx="3840897" cy="15558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TW" dirty="0" smtClean="0">
                <a:solidFill>
                  <a:schemeClr val="tx1"/>
                </a:solidFill>
              </a:rPr>
              <a:t>Reducer (</a:t>
            </a:r>
            <a:r>
              <a:rPr lang="en-US" altLang="zh-TW" i="1" dirty="0" smtClean="0">
                <a:solidFill>
                  <a:schemeClr val="tx1"/>
                </a:solidFill>
              </a:rPr>
              <a:t>s</a:t>
            </a:r>
            <a:r>
              <a:rPr lang="en-US" altLang="zh-TW" dirty="0" smtClean="0">
                <a:solidFill>
                  <a:schemeClr val="tx1"/>
                </a:solidFill>
              </a:rPr>
              <a:t>) </a:t>
            </a:r>
          </a:p>
          <a:p>
            <a:pPr marL="457200" indent="-457200">
              <a:buAutoNum type="arabicPeriod"/>
            </a:pPr>
            <a:r>
              <a:rPr lang="en-US" altLang="zh-TW" dirty="0" smtClean="0">
                <a:solidFill>
                  <a:schemeClr val="tx1"/>
                </a:solidFill>
              </a:rPr>
              <a:t>Parse path from path string </a:t>
            </a:r>
            <a:r>
              <a:rPr lang="en-US" altLang="zh-TW" i="1" dirty="0" smtClean="0">
                <a:solidFill>
                  <a:schemeClr val="tx1"/>
                </a:solidFill>
              </a:rPr>
              <a:t>s</a:t>
            </a:r>
          </a:p>
          <a:p>
            <a:pPr marL="457200" indent="-457200">
              <a:buAutoNum type="arabicPeriod"/>
            </a:pPr>
            <a:r>
              <a:rPr lang="en-US" altLang="zh-TW" dirty="0" smtClean="0">
                <a:solidFill>
                  <a:schemeClr val="tx1"/>
                </a:solidFill>
              </a:rPr>
              <a:t>Sort paths</a:t>
            </a:r>
            <a:endParaRPr lang="en-US" altLang="zh-TW" i="1" dirty="0" smtClean="0">
              <a:solidFill>
                <a:schemeClr val="tx1"/>
              </a:solidFill>
            </a:endParaRPr>
          </a:p>
          <a:p>
            <a:pPr marL="457200" indent="-457200">
              <a:buAutoNum type="arabicPeriod"/>
            </a:pPr>
            <a:r>
              <a:rPr lang="en-US" altLang="zh-TW" dirty="0" smtClean="0">
                <a:solidFill>
                  <a:schemeClr val="tx1"/>
                </a:solidFill>
              </a:rPr>
              <a:t>Output the top </a:t>
            </a:r>
            <a:r>
              <a:rPr lang="en-US" altLang="zh-TW" i="1" dirty="0" smtClean="0">
                <a:solidFill>
                  <a:schemeClr val="tx1"/>
                </a:solidFill>
              </a:rPr>
              <a:t>k</a:t>
            </a:r>
            <a:r>
              <a:rPr lang="en-US" altLang="zh-TW" dirty="0" smtClean="0">
                <a:solidFill>
                  <a:schemeClr val="tx1"/>
                </a:solidFill>
              </a:rPr>
              <a:t> critical paths</a:t>
            </a:r>
            <a:endParaRPr lang="zh-TW" altLang="en-US" dirty="0">
              <a:solidFill>
                <a:schemeClr val="tx1"/>
              </a:solidFill>
            </a:endParaRPr>
          </a:p>
        </p:txBody>
      </p:sp>
      <p:sp>
        <p:nvSpPr>
          <p:cNvPr id="11" name="左大括弧 10"/>
          <p:cNvSpPr/>
          <p:nvPr/>
        </p:nvSpPr>
        <p:spPr>
          <a:xfrm>
            <a:off x="567332" y="2101755"/>
            <a:ext cx="333420" cy="846161"/>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12" name="左大括弧 11"/>
          <p:cNvSpPr/>
          <p:nvPr/>
        </p:nvSpPr>
        <p:spPr>
          <a:xfrm flipH="1">
            <a:off x="9116699" y="4094328"/>
            <a:ext cx="259310" cy="518615"/>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cxnSp>
        <p:nvCxnSpPr>
          <p:cNvPr id="14" name="直線接點 13"/>
          <p:cNvCxnSpPr>
            <a:stCxn id="11" idx="1"/>
          </p:cNvCxnSpPr>
          <p:nvPr/>
        </p:nvCxnSpPr>
        <p:spPr>
          <a:xfrm flipH="1">
            <a:off x="204716" y="2524836"/>
            <a:ext cx="3626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線接點 17"/>
          <p:cNvCxnSpPr/>
          <p:nvPr/>
        </p:nvCxnSpPr>
        <p:spPr>
          <a:xfrm>
            <a:off x="204716" y="2524836"/>
            <a:ext cx="0" cy="33709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a:off x="204716" y="5895833"/>
            <a:ext cx="649224" cy="0"/>
          </a:xfrm>
          <a:prstGeom prst="line">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flipH="1">
            <a:off x="9368428" y="4353635"/>
            <a:ext cx="25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直線接點 22"/>
          <p:cNvCxnSpPr/>
          <p:nvPr/>
        </p:nvCxnSpPr>
        <p:spPr>
          <a:xfrm>
            <a:off x="9606780" y="4353637"/>
            <a:ext cx="0" cy="15694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接點 24"/>
          <p:cNvCxnSpPr/>
          <p:nvPr/>
        </p:nvCxnSpPr>
        <p:spPr>
          <a:xfrm flipH="1" flipV="1">
            <a:off x="9109115" y="5913402"/>
            <a:ext cx="504000" cy="0"/>
          </a:xfrm>
          <a:prstGeom prst="line">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MapReduce Solution to PBA (II)</a:t>
            </a:r>
            <a:endParaRPr lang="en-US" dirty="0"/>
          </a:p>
        </p:txBody>
      </p:sp>
      <p:sp>
        <p:nvSpPr>
          <p:cNvPr id="4" name="文字版面配置區 4"/>
          <p:cNvSpPr>
            <a:spLocks noGrp="1"/>
          </p:cNvSpPr>
          <p:nvPr>
            <p:ph type="body" sz="quarter" idx="12"/>
          </p:nvPr>
        </p:nvSpPr>
        <p:spPr>
          <a:xfrm>
            <a:off x="444500" y="1520042"/>
            <a:ext cx="9245600" cy="5249248"/>
          </a:xfrm>
        </p:spPr>
        <p:txBody>
          <a:bodyPr/>
          <a:lstStyle/>
          <a:p>
            <a:r>
              <a:rPr lang="en-US" altLang="zh-TW" dirty="0" smtClean="0"/>
              <a:t>Mapper</a:t>
            </a:r>
          </a:p>
          <a:p>
            <a:pPr lvl="1"/>
            <a:r>
              <a:rPr lang="en-US" altLang="zh-TW" dirty="0" smtClean="0"/>
              <a:t>Extract the search graph for each timing test</a:t>
            </a:r>
          </a:p>
          <a:p>
            <a:pPr lvl="1"/>
            <a:r>
              <a:rPr lang="en-US" altLang="zh-TW" dirty="0" smtClean="0"/>
              <a:t>Find </a:t>
            </a:r>
            <a:r>
              <a:rPr lang="en-US" altLang="zh-TW" i="1" dirty="0" smtClean="0"/>
              <a:t>k</a:t>
            </a:r>
            <a:r>
              <a:rPr lang="en-US" altLang="zh-TW" dirty="0" smtClean="0"/>
              <a:t> critical paths on each search graph [Huang and Wong, ICCAD’14]</a:t>
            </a:r>
          </a:p>
          <a:p>
            <a:r>
              <a:rPr lang="en-US" altLang="zh-TW" dirty="0" smtClean="0"/>
              <a:t>Reducer</a:t>
            </a:r>
          </a:p>
          <a:p>
            <a:pPr lvl="1"/>
            <a:r>
              <a:rPr lang="en-US" altLang="zh-TW" dirty="0" smtClean="0"/>
              <a:t>Sort paths according to slacks and output the globally top-</a:t>
            </a:r>
            <a:r>
              <a:rPr lang="en-US" altLang="zh-TW" i="1" dirty="0" smtClean="0"/>
              <a:t>k</a:t>
            </a:r>
            <a:r>
              <a:rPr lang="en-US" altLang="zh-TW" dirty="0" smtClean="0"/>
              <a:t> critical paths</a:t>
            </a:r>
          </a:p>
        </p:txBody>
      </p:sp>
      <p:graphicFrame>
        <p:nvGraphicFramePr>
          <p:cNvPr id="5122" name="Object 2"/>
          <p:cNvGraphicFramePr>
            <a:graphicFrameLocks noChangeAspect="1"/>
          </p:cNvGraphicFramePr>
          <p:nvPr>
            <p:extLst>
              <p:ext uri="{D42A27DB-BD31-4B8C-83A1-F6EECF244321}">
                <p14:modId xmlns:p14="http://schemas.microsoft.com/office/powerpoint/2010/main" val="1823694170"/>
              </p:ext>
            </p:extLst>
          </p:nvPr>
        </p:nvGraphicFramePr>
        <p:xfrm>
          <a:off x="704070" y="3728112"/>
          <a:ext cx="1353275" cy="701770"/>
        </p:xfrm>
        <a:graphic>
          <a:graphicData uri="http://schemas.openxmlformats.org/presentationml/2006/ole">
            <mc:AlternateContent xmlns:mc="http://schemas.openxmlformats.org/markup-compatibility/2006">
              <mc:Choice xmlns:v="urn:schemas-microsoft-com:vml" Requires="v">
                <p:oleObj spid="_x0000_s5123" name="Visio" r:id="rId3" imgW="1111590" imgH="576352" progId="Visio.Drawing.11">
                  <p:link updateAutomatic="1"/>
                </p:oleObj>
              </mc:Choice>
              <mc:Fallback>
                <p:oleObj name="Visio" r:id="rId3" imgW="1111590" imgH="576352" progId="Visio.Drawing.11">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70" y="3728112"/>
                        <a:ext cx="1353275" cy="70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3" name="Picture 3"/>
          <p:cNvPicPr>
            <a:picLocks noChangeAspect="1" noChangeArrowheads="1"/>
          </p:cNvPicPr>
          <p:nvPr/>
        </p:nvPicPr>
        <p:blipFill>
          <a:blip r:embed="rId5"/>
          <a:srcRect/>
          <a:stretch>
            <a:fillRect/>
          </a:stretch>
        </p:blipFill>
        <p:spPr bwMode="auto">
          <a:xfrm>
            <a:off x="3330575" y="3810001"/>
            <a:ext cx="1472097" cy="331860"/>
          </a:xfrm>
          <a:prstGeom prst="rect">
            <a:avLst/>
          </a:prstGeom>
          <a:noFill/>
          <a:ln w="9525">
            <a:noFill/>
            <a:miter lim="800000"/>
            <a:headEnd/>
            <a:tailEnd/>
          </a:ln>
        </p:spPr>
      </p:pic>
      <p:pic>
        <p:nvPicPr>
          <p:cNvPr id="5124" name="Picture 4"/>
          <p:cNvPicPr>
            <a:picLocks noChangeAspect="1" noChangeArrowheads="1"/>
          </p:cNvPicPr>
          <p:nvPr/>
        </p:nvPicPr>
        <p:blipFill>
          <a:blip r:embed="rId6"/>
          <a:srcRect/>
          <a:stretch>
            <a:fillRect/>
          </a:stretch>
        </p:blipFill>
        <p:spPr bwMode="auto">
          <a:xfrm>
            <a:off x="785961" y="4563894"/>
            <a:ext cx="1188000" cy="1656947"/>
          </a:xfrm>
          <a:prstGeom prst="rect">
            <a:avLst/>
          </a:prstGeom>
          <a:noFill/>
          <a:ln w="9525">
            <a:noFill/>
            <a:miter lim="800000"/>
            <a:headEnd/>
            <a:tailEnd/>
          </a:ln>
        </p:spPr>
      </p:pic>
      <p:pic>
        <p:nvPicPr>
          <p:cNvPr id="5125" name="Picture 5"/>
          <p:cNvPicPr>
            <a:picLocks noChangeAspect="1" noChangeArrowheads="1"/>
          </p:cNvPicPr>
          <p:nvPr/>
        </p:nvPicPr>
        <p:blipFill>
          <a:blip r:embed="rId7"/>
          <a:srcRect/>
          <a:stretch>
            <a:fillRect/>
          </a:stretch>
        </p:blipFill>
        <p:spPr bwMode="auto">
          <a:xfrm>
            <a:off x="3330575" y="4497622"/>
            <a:ext cx="1472097" cy="970052"/>
          </a:xfrm>
          <a:prstGeom prst="rect">
            <a:avLst/>
          </a:prstGeom>
          <a:noFill/>
          <a:ln w="9525">
            <a:noFill/>
            <a:miter lim="800000"/>
            <a:headEnd/>
            <a:tailEnd/>
          </a:ln>
        </p:spPr>
      </p:pic>
      <p:pic>
        <p:nvPicPr>
          <p:cNvPr id="5126" name="Picture 6"/>
          <p:cNvPicPr>
            <a:picLocks noChangeAspect="1" noChangeArrowheads="1"/>
          </p:cNvPicPr>
          <p:nvPr/>
        </p:nvPicPr>
        <p:blipFill>
          <a:blip r:embed="rId8"/>
          <a:srcRect/>
          <a:stretch>
            <a:fillRect/>
          </a:stretch>
        </p:blipFill>
        <p:spPr bwMode="auto">
          <a:xfrm>
            <a:off x="3330575" y="5849367"/>
            <a:ext cx="1472097" cy="331860"/>
          </a:xfrm>
          <a:prstGeom prst="rect">
            <a:avLst/>
          </a:prstGeom>
          <a:noFill/>
          <a:ln w="9525">
            <a:noFill/>
            <a:miter lim="800000"/>
            <a:headEnd/>
            <a:tailEnd/>
          </a:ln>
        </p:spPr>
      </p:pic>
      <p:sp>
        <p:nvSpPr>
          <p:cNvPr id="22" name="文字方塊 21"/>
          <p:cNvSpPr txBox="1"/>
          <p:nvPr/>
        </p:nvSpPr>
        <p:spPr>
          <a:xfrm>
            <a:off x="303530" y="6333924"/>
            <a:ext cx="2289545" cy="400110"/>
          </a:xfrm>
          <a:prstGeom prst="rect">
            <a:avLst/>
          </a:prstGeom>
          <a:noFill/>
          <a:ln w="28575">
            <a:noFill/>
          </a:ln>
        </p:spPr>
        <p:txBody>
          <a:bodyPr wrap="square" rtlCol="0">
            <a:spAutoFit/>
          </a:bodyPr>
          <a:lstStyle/>
          <a:p>
            <a:pPr algn="ctr"/>
            <a:r>
              <a:rPr lang="en-US" altLang="zh-TW" dirty="0" smtClean="0">
                <a:latin typeface="Droid Sans"/>
              </a:rPr>
              <a:t>Input circuit graph</a:t>
            </a:r>
          </a:p>
        </p:txBody>
      </p:sp>
      <p:sp>
        <p:nvSpPr>
          <p:cNvPr id="24" name="向右箭號 23"/>
          <p:cNvSpPr/>
          <p:nvPr/>
        </p:nvSpPr>
        <p:spPr>
          <a:xfrm>
            <a:off x="2275713" y="4563894"/>
            <a:ext cx="900000" cy="720000"/>
          </a:xfrm>
          <a:prstGeom prst="rightArrow">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altLang="zh-TW" dirty="0" smtClean="0"/>
              <a:t>Map</a:t>
            </a:r>
            <a:endParaRPr lang="zh-TW" altLang="en-US" dirty="0"/>
          </a:p>
        </p:txBody>
      </p:sp>
      <p:sp>
        <p:nvSpPr>
          <p:cNvPr id="26" name="向右箭號 25"/>
          <p:cNvSpPr/>
          <p:nvPr/>
        </p:nvSpPr>
        <p:spPr>
          <a:xfrm>
            <a:off x="6807193" y="4563894"/>
            <a:ext cx="1266832" cy="720000"/>
          </a:xfrm>
          <a:prstGeom prst="rightArrow">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altLang="zh-TW" dirty="0" smtClean="0"/>
              <a:t>Reduce</a:t>
            </a:r>
            <a:endParaRPr lang="zh-TW" altLang="en-US" dirty="0"/>
          </a:p>
        </p:txBody>
      </p:sp>
      <p:pic>
        <p:nvPicPr>
          <p:cNvPr id="5128" name="Picture 8"/>
          <p:cNvPicPr>
            <a:picLocks noChangeAspect="1" noChangeArrowheads="1"/>
          </p:cNvPicPr>
          <p:nvPr/>
        </p:nvPicPr>
        <p:blipFill>
          <a:blip r:embed="rId9"/>
          <a:srcRect/>
          <a:stretch>
            <a:fillRect/>
          </a:stretch>
        </p:blipFill>
        <p:spPr bwMode="auto">
          <a:xfrm>
            <a:off x="8213727" y="4761745"/>
            <a:ext cx="1453843" cy="324000"/>
          </a:xfrm>
          <a:prstGeom prst="rect">
            <a:avLst/>
          </a:prstGeom>
          <a:noFill/>
          <a:ln w="9525">
            <a:noFill/>
            <a:miter lim="800000"/>
            <a:headEnd/>
            <a:tailEnd/>
          </a:ln>
        </p:spPr>
      </p:pic>
      <p:pic>
        <p:nvPicPr>
          <p:cNvPr id="28" name="Picture 8"/>
          <p:cNvPicPr>
            <a:picLocks noChangeAspect="1" noChangeArrowheads="1"/>
          </p:cNvPicPr>
          <p:nvPr/>
        </p:nvPicPr>
        <p:blipFill>
          <a:blip r:embed="rId9"/>
          <a:srcRect/>
          <a:stretch>
            <a:fillRect/>
          </a:stretch>
        </p:blipFill>
        <p:spPr bwMode="auto">
          <a:xfrm>
            <a:off x="5056782" y="4801358"/>
            <a:ext cx="1489115" cy="331860"/>
          </a:xfrm>
          <a:prstGeom prst="rect">
            <a:avLst/>
          </a:prstGeom>
          <a:noFill/>
          <a:ln w="9525">
            <a:noFill/>
            <a:miter lim="800000"/>
            <a:headEnd/>
            <a:tailEnd/>
          </a:ln>
        </p:spPr>
      </p:pic>
      <p:pic>
        <p:nvPicPr>
          <p:cNvPr id="29" name="Picture 6"/>
          <p:cNvPicPr>
            <a:picLocks noChangeAspect="1" noChangeArrowheads="1"/>
          </p:cNvPicPr>
          <p:nvPr/>
        </p:nvPicPr>
        <p:blipFill>
          <a:blip r:embed="rId8"/>
          <a:srcRect/>
          <a:stretch>
            <a:fillRect/>
          </a:stretch>
        </p:blipFill>
        <p:spPr bwMode="auto">
          <a:xfrm>
            <a:off x="5075832" y="5421240"/>
            <a:ext cx="1472097" cy="331860"/>
          </a:xfrm>
          <a:prstGeom prst="rect">
            <a:avLst/>
          </a:prstGeom>
          <a:noFill/>
          <a:ln w="9525">
            <a:noFill/>
            <a:miter lim="800000"/>
            <a:headEnd/>
            <a:tailEnd/>
          </a:ln>
        </p:spPr>
      </p:pic>
      <p:pic>
        <p:nvPicPr>
          <p:cNvPr id="30" name="Picture 3"/>
          <p:cNvPicPr>
            <a:picLocks noChangeAspect="1" noChangeArrowheads="1"/>
          </p:cNvPicPr>
          <p:nvPr/>
        </p:nvPicPr>
        <p:blipFill>
          <a:blip r:embed="rId5"/>
          <a:srcRect/>
          <a:stretch>
            <a:fillRect/>
          </a:stretch>
        </p:blipFill>
        <p:spPr bwMode="auto">
          <a:xfrm>
            <a:off x="5056782" y="4122382"/>
            <a:ext cx="1472097" cy="331860"/>
          </a:xfrm>
          <a:prstGeom prst="rect">
            <a:avLst/>
          </a:prstGeom>
          <a:noFill/>
          <a:ln w="9525">
            <a:noFill/>
            <a:miter lim="800000"/>
            <a:headEnd/>
            <a:tailEnd/>
          </a:ln>
        </p:spPr>
      </p:pic>
      <p:sp>
        <p:nvSpPr>
          <p:cNvPr id="31" name="文字方塊 30"/>
          <p:cNvSpPr txBox="1"/>
          <p:nvPr/>
        </p:nvSpPr>
        <p:spPr>
          <a:xfrm>
            <a:off x="7644130" y="5192281"/>
            <a:ext cx="2289545" cy="707886"/>
          </a:xfrm>
          <a:prstGeom prst="rect">
            <a:avLst/>
          </a:prstGeom>
          <a:noFill/>
          <a:ln w="28575">
            <a:noFill/>
          </a:ln>
        </p:spPr>
        <p:txBody>
          <a:bodyPr wrap="square" rtlCol="0">
            <a:spAutoFit/>
          </a:bodyPr>
          <a:lstStyle/>
          <a:p>
            <a:pPr algn="ctr"/>
            <a:r>
              <a:rPr lang="en-US" altLang="zh-TW" dirty="0" smtClean="0">
                <a:latin typeface="Droid Sans"/>
              </a:rPr>
              <a:t>Top-1 </a:t>
            </a:r>
          </a:p>
          <a:p>
            <a:pPr algn="ctr"/>
            <a:r>
              <a:rPr lang="en-US" altLang="zh-TW" dirty="0" smtClean="0">
                <a:latin typeface="Droid Sans"/>
              </a:rPr>
              <a:t>critical path</a:t>
            </a:r>
          </a:p>
        </p:txBody>
      </p:sp>
      <p:sp>
        <p:nvSpPr>
          <p:cNvPr id="32" name="文字方塊 31"/>
          <p:cNvSpPr txBox="1"/>
          <p:nvPr/>
        </p:nvSpPr>
        <p:spPr>
          <a:xfrm>
            <a:off x="3149600" y="6359324"/>
            <a:ext cx="3576129" cy="400110"/>
          </a:xfrm>
          <a:prstGeom prst="rect">
            <a:avLst/>
          </a:prstGeom>
          <a:noFill/>
          <a:ln w="28575">
            <a:noFill/>
          </a:ln>
        </p:spPr>
        <p:txBody>
          <a:bodyPr wrap="square" rtlCol="0">
            <a:spAutoFit/>
          </a:bodyPr>
          <a:lstStyle/>
          <a:p>
            <a:pPr algn="ctr"/>
            <a:r>
              <a:rPr lang="en-US" altLang="zh-TW" dirty="0" smtClean="0">
                <a:latin typeface="Droid Sans"/>
              </a:rPr>
              <a:t>Extraction of graph and paths</a:t>
            </a:r>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Reducing the Communication Overhead</a:t>
            </a:r>
            <a:endParaRPr lang="en-US" dirty="0"/>
          </a:p>
        </p:txBody>
      </p:sp>
      <p:sp>
        <p:nvSpPr>
          <p:cNvPr id="4" name="文字版面配置區 4"/>
          <p:cNvSpPr>
            <a:spLocks noGrp="1"/>
          </p:cNvSpPr>
          <p:nvPr>
            <p:ph type="body" sz="quarter" idx="12"/>
          </p:nvPr>
        </p:nvSpPr>
        <p:spPr>
          <a:xfrm>
            <a:off x="444500" y="1520042"/>
            <a:ext cx="9245600" cy="5249248"/>
          </a:xfrm>
        </p:spPr>
        <p:txBody>
          <a:bodyPr/>
          <a:lstStyle/>
          <a:p>
            <a:r>
              <a:rPr lang="en-US" altLang="zh-TW" dirty="0" smtClean="0"/>
              <a:t>Messaging latency to remote node is </a:t>
            </a:r>
            <a:r>
              <a:rPr lang="en-US" altLang="zh-TW" i="1" dirty="0" smtClean="0">
                <a:solidFill>
                  <a:srgbClr val="FF0000"/>
                </a:solidFill>
              </a:rPr>
              <a:t>expensive</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Data locality</a:t>
            </a:r>
          </a:p>
          <a:p>
            <a:pPr lvl="1"/>
            <a:r>
              <a:rPr lang="en-US" altLang="zh-TW" dirty="0" smtClean="0"/>
              <a:t>Each computing node has a replicate of the circuit graph</a:t>
            </a:r>
          </a:p>
          <a:p>
            <a:pPr lvl="1"/>
            <a:r>
              <a:rPr lang="en-US" altLang="zh-TW" dirty="0" smtClean="0"/>
              <a:t>No graph copy between the master node and slave nodes</a:t>
            </a:r>
          </a:p>
          <a:p>
            <a:r>
              <a:rPr lang="en-US" altLang="zh-TW" dirty="0" smtClean="0"/>
              <a:t>Hidden reduce</a:t>
            </a:r>
          </a:p>
          <a:p>
            <a:pPr lvl="1"/>
            <a:r>
              <a:rPr lang="en-US" altLang="zh-TW" dirty="0" smtClean="0"/>
              <a:t>Reducer call on each processor before the collate method</a:t>
            </a:r>
          </a:p>
          <a:p>
            <a:pPr lvl="1"/>
            <a:r>
              <a:rPr lang="en-US" altLang="zh-TW" dirty="0" smtClean="0"/>
              <a:t>Reduce the amount of path strings passing through computing nodes</a:t>
            </a:r>
          </a:p>
        </p:txBody>
      </p:sp>
      <p:pic>
        <p:nvPicPr>
          <p:cNvPr id="6147" name="Picture 3"/>
          <p:cNvPicPr>
            <a:picLocks noChangeAspect="1" noChangeArrowheads="1"/>
          </p:cNvPicPr>
          <p:nvPr/>
        </p:nvPicPr>
        <p:blipFill>
          <a:blip r:embed="rId2"/>
          <a:srcRect l="35714" t="42210" r="6095" b="32647"/>
          <a:stretch>
            <a:fillRect/>
          </a:stretch>
        </p:blipFill>
        <p:spPr bwMode="auto">
          <a:xfrm>
            <a:off x="838199" y="1991031"/>
            <a:ext cx="7594601" cy="2050916"/>
          </a:xfrm>
          <a:prstGeom prst="rect">
            <a:avLst/>
          </a:prstGeom>
          <a:noFill/>
          <a:ln w="9525">
            <a:noFill/>
            <a:miter lim="800000"/>
            <a:headEnd/>
            <a:tailEnd/>
          </a:ln>
        </p:spPr>
      </p:pic>
      <p:sp>
        <p:nvSpPr>
          <p:cNvPr id="19" name="矩形 18"/>
          <p:cNvSpPr/>
          <p:nvPr/>
        </p:nvSpPr>
        <p:spPr>
          <a:xfrm>
            <a:off x="4150115" y="4041947"/>
            <a:ext cx="4282685" cy="338554"/>
          </a:xfrm>
          <a:prstGeom prst="rect">
            <a:avLst/>
          </a:prstGeom>
        </p:spPr>
        <p:txBody>
          <a:bodyPr wrap="square">
            <a:spAutoFit/>
          </a:bodyPr>
          <a:lstStyle/>
          <a:p>
            <a:pPr algn="r"/>
            <a:r>
              <a:rPr lang="en-US" altLang="zh-TW" sz="1600" b="1" dirty="0" smtClean="0"/>
              <a:t>*Source: Intel clustered OpenMP white paper</a:t>
            </a:r>
            <a:endParaRPr lang="en-US" altLang="zh-TW" sz="1600" b="1" dirty="0"/>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444500" y="527475"/>
            <a:ext cx="7089064" cy="742950"/>
          </a:xfrm>
        </p:spPr>
        <p:txBody>
          <a:bodyPr/>
          <a:lstStyle/>
          <a:p>
            <a:r>
              <a:rPr lang="en-US" altLang="zh-TW" dirty="0" smtClean="0"/>
              <a:t>Experimental Results</a:t>
            </a:r>
            <a:endParaRPr lang="zh-TW" altLang="en-US" dirty="0"/>
          </a:p>
        </p:txBody>
      </p:sp>
      <p:sp>
        <p:nvSpPr>
          <p:cNvPr id="5" name="文字版面配置區 2"/>
          <p:cNvSpPr>
            <a:spLocks noGrp="1"/>
          </p:cNvSpPr>
          <p:nvPr>
            <p:ph type="body" sz="quarter" idx="12"/>
          </p:nvPr>
        </p:nvSpPr>
        <p:spPr>
          <a:xfrm>
            <a:off x="444500" y="1520042"/>
            <a:ext cx="9245600" cy="5223658"/>
          </a:xfrm>
        </p:spPr>
        <p:txBody>
          <a:bodyPr/>
          <a:lstStyle/>
          <a:p>
            <a:r>
              <a:rPr lang="en-US" altLang="zh-TW" dirty="0" smtClean="0"/>
              <a:t>Programming environment</a:t>
            </a:r>
          </a:p>
          <a:p>
            <a:pPr lvl="1"/>
            <a:r>
              <a:rPr lang="en-US" altLang="zh-TW" dirty="0" smtClean="0"/>
              <a:t>C++ language with C++ based MapReduce library (MR-MPI)</a:t>
            </a:r>
          </a:p>
          <a:p>
            <a:pPr lvl="1"/>
            <a:r>
              <a:rPr lang="en-US" altLang="zh-TW" dirty="0" smtClean="0"/>
              <a:t>2.26GHZ 64-bit Linux machine</a:t>
            </a:r>
          </a:p>
          <a:p>
            <a:pPr lvl="1"/>
            <a:r>
              <a:rPr lang="en-US" altLang="zh-TW" dirty="0" smtClean="0"/>
              <a:t>UIUC Campus cluster (with up to 500 computing nodes and 5000 cores)</a:t>
            </a:r>
          </a:p>
          <a:p>
            <a:r>
              <a:rPr lang="en-US" altLang="zh-TW" dirty="0" smtClean="0"/>
              <a:t>Benchmark</a:t>
            </a:r>
          </a:p>
          <a:p>
            <a:pPr lvl="1"/>
            <a:r>
              <a:rPr lang="en-US" altLang="zh-TW" dirty="0" smtClean="0"/>
              <a:t>TAU 2014 CAD contest on Path-based CPPR </a:t>
            </a:r>
          </a:p>
          <a:p>
            <a:pPr lvl="1"/>
            <a:r>
              <a:rPr lang="en-US" altLang="zh-TW" dirty="0" smtClean="0"/>
              <a:t>Million-scale circuit graphs</a:t>
            </a:r>
            <a:endParaRPr lang="zh-TW" altLang="en-US" dirty="0"/>
          </a:p>
        </p:txBody>
      </p:sp>
      <p:pic>
        <p:nvPicPr>
          <p:cNvPr id="7170" name="Picture 2"/>
          <p:cNvPicPr>
            <a:picLocks noChangeAspect="1" noChangeArrowheads="1"/>
          </p:cNvPicPr>
          <p:nvPr/>
        </p:nvPicPr>
        <p:blipFill>
          <a:blip r:embed="rId2"/>
          <a:srcRect l="11143" t="21486" r="50952" b="56114"/>
          <a:stretch>
            <a:fillRect/>
          </a:stretch>
        </p:blipFill>
        <p:spPr bwMode="auto">
          <a:xfrm>
            <a:off x="495300" y="4497428"/>
            <a:ext cx="6184900" cy="2284372"/>
          </a:xfrm>
          <a:prstGeom prst="rect">
            <a:avLst/>
          </a:prstGeom>
          <a:noFill/>
          <a:ln w="9525">
            <a:noFill/>
            <a:miter lim="800000"/>
            <a:headEnd/>
            <a:tailEnd/>
          </a:ln>
        </p:spPr>
      </p:pic>
      <p:pic>
        <p:nvPicPr>
          <p:cNvPr id="7171" name="Picture 3"/>
          <p:cNvPicPr>
            <a:picLocks noChangeAspect="1" noChangeArrowheads="1"/>
          </p:cNvPicPr>
          <p:nvPr/>
        </p:nvPicPr>
        <p:blipFill>
          <a:blip r:embed="rId3"/>
          <a:srcRect l="29746" t="15612" r="47504" b="35129"/>
          <a:stretch>
            <a:fillRect/>
          </a:stretch>
        </p:blipFill>
        <p:spPr bwMode="auto">
          <a:xfrm>
            <a:off x="6937183" y="3159312"/>
            <a:ext cx="2723889"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444500" y="527475"/>
            <a:ext cx="7089064" cy="742950"/>
          </a:xfrm>
        </p:spPr>
        <p:txBody>
          <a:bodyPr/>
          <a:lstStyle/>
          <a:p>
            <a:r>
              <a:rPr lang="en-US" altLang="zh-TW" dirty="0" smtClean="0"/>
              <a:t>Experimental Results – Runtime (I) </a:t>
            </a:r>
            <a:endParaRPr lang="zh-TW" altLang="en-US" dirty="0"/>
          </a:p>
        </p:txBody>
      </p:sp>
      <p:sp>
        <p:nvSpPr>
          <p:cNvPr id="5" name="文字版面配置區 2"/>
          <p:cNvSpPr>
            <a:spLocks noGrp="1"/>
          </p:cNvSpPr>
          <p:nvPr>
            <p:ph type="body" sz="quarter" idx="12"/>
          </p:nvPr>
        </p:nvSpPr>
        <p:spPr>
          <a:xfrm>
            <a:off x="192314" y="1520042"/>
            <a:ext cx="9512300" cy="5223658"/>
          </a:xfrm>
        </p:spPr>
        <p:txBody>
          <a:bodyPr/>
          <a:lstStyle/>
          <a:p>
            <a:r>
              <a:rPr lang="en-US" altLang="zh-TW" dirty="0" smtClean="0"/>
              <a:t>Parameter</a:t>
            </a:r>
          </a:p>
          <a:p>
            <a:pPr lvl="1"/>
            <a:r>
              <a:rPr lang="en-US" altLang="zh-TW" dirty="0" smtClean="0"/>
              <a:t>Path count </a:t>
            </a:r>
            <a:r>
              <a:rPr lang="en-US" altLang="zh-TW" i="1" dirty="0" smtClean="0"/>
              <a:t>K</a:t>
            </a:r>
          </a:p>
          <a:p>
            <a:pPr lvl="1"/>
            <a:r>
              <a:rPr lang="en-US" altLang="zh-TW" dirty="0" smtClean="0"/>
              <a:t>Core count </a:t>
            </a:r>
            <a:r>
              <a:rPr lang="en-US" altLang="zh-TW" i="1" dirty="0" smtClean="0"/>
              <a:t>C</a:t>
            </a:r>
            <a:endParaRPr lang="en-US" altLang="zh-TW" dirty="0" smtClean="0"/>
          </a:p>
          <a:p>
            <a:r>
              <a:rPr lang="en-US" altLang="zh-TW" dirty="0" smtClean="0"/>
              <a:t>Performance</a:t>
            </a:r>
          </a:p>
          <a:p>
            <a:pPr lvl="1"/>
            <a:r>
              <a:rPr lang="en-US" altLang="zh-TW" dirty="0" smtClean="0"/>
              <a:t>Only ~30 lines on MapReduce</a:t>
            </a:r>
          </a:p>
          <a:p>
            <a:pPr lvl="1"/>
            <a:r>
              <a:rPr lang="en-US" altLang="zh-TW" dirty="0" smtClean="0"/>
              <a:t>x2 – x9 speedup by 10 cores</a:t>
            </a:r>
          </a:p>
          <a:p>
            <a:pPr lvl="1"/>
            <a:r>
              <a:rPr lang="en-US" altLang="zh-TW" dirty="0" smtClean="0"/>
              <a:t>Promising scalability</a:t>
            </a:r>
            <a:endParaRPr lang="zh-TW" altLang="en-US" dirty="0"/>
          </a:p>
        </p:txBody>
      </p:sp>
      <p:pic>
        <p:nvPicPr>
          <p:cNvPr id="8194" name="Picture 2"/>
          <p:cNvPicPr>
            <a:picLocks noChangeAspect="1" noChangeArrowheads="1"/>
          </p:cNvPicPr>
          <p:nvPr/>
        </p:nvPicPr>
        <p:blipFill>
          <a:blip r:embed="rId2"/>
          <a:srcRect l="11852" t="24550" r="49423" b="12266"/>
          <a:stretch>
            <a:fillRect/>
          </a:stretch>
        </p:blipFill>
        <p:spPr bwMode="auto">
          <a:xfrm>
            <a:off x="4586514" y="1443842"/>
            <a:ext cx="5311583" cy="5416369"/>
          </a:xfrm>
          <a:prstGeom prst="rect">
            <a:avLst/>
          </a:prstGeom>
          <a:noFill/>
          <a:ln w="9525">
            <a:noFill/>
            <a:miter lim="800000"/>
            <a:headEnd/>
            <a:tailEnd/>
          </a:ln>
        </p:spPr>
      </p:pic>
      <p:pic>
        <p:nvPicPr>
          <p:cNvPr id="8195" name="Picture 3"/>
          <p:cNvPicPr>
            <a:picLocks noChangeAspect="1" noChangeArrowheads="1"/>
          </p:cNvPicPr>
          <p:nvPr/>
        </p:nvPicPr>
        <p:blipFill>
          <a:blip r:embed="rId3"/>
          <a:srcRect l="52286" t="38400" r="29352" b="35238"/>
          <a:stretch>
            <a:fillRect/>
          </a:stretch>
        </p:blipFill>
        <p:spPr bwMode="auto">
          <a:xfrm>
            <a:off x="128814" y="4547700"/>
            <a:ext cx="2261942" cy="21960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l="52381" t="25143" r="29352" b="48889"/>
          <a:stretch>
            <a:fillRect/>
          </a:stretch>
        </p:blipFill>
        <p:spPr bwMode="auto">
          <a:xfrm>
            <a:off x="2300514" y="4547700"/>
            <a:ext cx="2286001" cy="2226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Outline</a:t>
            </a:r>
            <a:endParaRPr lang="en-US" dirty="0"/>
          </a:p>
        </p:txBody>
      </p:sp>
      <p:sp>
        <p:nvSpPr>
          <p:cNvPr id="4" name="Text Placeholder 3"/>
          <p:cNvSpPr>
            <a:spLocks noGrp="1"/>
          </p:cNvSpPr>
          <p:nvPr>
            <p:ph type="body" sz="quarter" idx="12"/>
          </p:nvPr>
        </p:nvSpPr>
        <p:spPr/>
        <p:txBody>
          <a:bodyPr/>
          <a:lstStyle/>
          <a:p>
            <a:r>
              <a:rPr lang="en-US" dirty="0" smtClean="0"/>
              <a:t>Path-based timing analysis (PBA)</a:t>
            </a:r>
          </a:p>
          <a:p>
            <a:pPr lvl="1"/>
            <a:r>
              <a:rPr lang="en-US" dirty="0" smtClean="0"/>
              <a:t>Static timing analysis</a:t>
            </a:r>
          </a:p>
          <a:p>
            <a:pPr lvl="1"/>
            <a:r>
              <a:rPr lang="en-US" dirty="0" smtClean="0"/>
              <a:t>Performance bottleneck</a:t>
            </a:r>
          </a:p>
          <a:p>
            <a:pPr lvl="1"/>
            <a:r>
              <a:rPr lang="en-US" dirty="0" smtClean="0"/>
              <a:t>Problem formulation</a:t>
            </a:r>
          </a:p>
          <a:p>
            <a:pPr lvl="1"/>
            <a:endParaRPr lang="en-US" dirty="0" smtClean="0"/>
          </a:p>
          <a:p>
            <a:r>
              <a:rPr lang="en-US" dirty="0" smtClean="0"/>
              <a:t>Speed up the PBA</a:t>
            </a:r>
          </a:p>
          <a:p>
            <a:pPr lvl="1"/>
            <a:r>
              <a:rPr lang="en-US" dirty="0" smtClean="0"/>
              <a:t>Distributed computing</a:t>
            </a:r>
          </a:p>
          <a:p>
            <a:pPr lvl="1"/>
            <a:r>
              <a:rPr lang="en-US" dirty="0" smtClean="0"/>
              <a:t>MapReduce programming paradigm</a:t>
            </a:r>
          </a:p>
          <a:p>
            <a:endParaRPr lang="en-US" dirty="0" smtClean="0"/>
          </a:p>
          <a:p>
            <a:r>
              <a:rPr lang="en-US" dirty="0" smtClean="0"/>
              <a:t>Experimental result</a:t>
            </a:r>
          </a:p>
          <a:p>
            <a:pPr lvl="1"/>
            <a:endParaRPr lang="en-US" dirty="0" smtClean="0"/>
          </a:p>
          <a:p>
            <a:r>
              <a:rPr lang="en-US" dirty="0" smtClean="0"/>
              <a:t>Conclusion</a:t>
            </a:r>
          </a:p>
        </p:txBody>
      </p:sp>
      <p:sp>
        <p:nvSpPr>
          <p:cNvPr id="21508" name="AutoShape 4" descr="data:image/jpeg;base64,/9j/4AAQSkZJRgABAQAAAQABAAD/2wCEAAkGBhQSERUUExQWFBUVGR0ZFxgWGB0YFhgbGBgcFxgXFRwYHiYeGBokGhUcHy8gIycpLSwsGB4xNTAqNSYrLCkBCQoKDgwOGg8PGiwkHyQwLCwvLCwsKSksLCwsLCopLCwsLCwtNCw0LCwtLCwsLCosKSkvLCwsKSwsLCwpKSwsLP/AABEIANoA5wMBIgACEQEDEQH/xAAcAAABBQEBAQAAAAAAAAAAAAAAAwQFBggCAQf/xABMEAABAgMEBQYJCgYBAgcBAAABAhEAAyEEBRIxBiJBUWETMnGRkqEHFBVSU4Gx0fAWIzNCVHOCsrPBFzVictLhQyQ0JYOitMLD8WP/xAAaAQACAwEBAAAAAAAAAAAAAAAAAQIDBAUG/8QANREAAgECBAMFBgYCAwAAAAAAAAECAxEEEiExQVHwEyJhcZFSgaHB0eEUIzJCsfEFUzNi0v/aAAwDAQACEQMRAD8AviLnmlYV9Q1zG1Ibia12euHPkhe7vHvh7NVLIlhYUWCQ4FAVgAOxcVAqKDbHarRJmKMrFrINU1GQY1IrRVWMaVXaKHSTI/yQvd3j3wKudbUHeIe3fa5M1K5cvEyNVTpUk6z1GKuw1gsU+TyqkICgpOIF3bVKcQFWzUnYOGRhqvJ8BdgiPFzTOHd74PI03h3e+JOZLlcoQXxFiakBywALNUvR46EyXMeUDzaMKcyhYnNiWP8AsOfiGHYIivIs3h3e+PPI03h3e+HomWfl/Fy4mYQoBWIBSctQksohqgZND61oQSnHmSycxUgnZwB6jB275B2KIXyNN4d3vgFzTNw7vfErItMpEwyUll0OEvVxRiaZDKOrHekuapSUEkoLF0kcHSTzg+6D8RLkg7BER5Fm8O73weRZvDu98TQt8szOTxp5TzX1ssTHjhq2bVygkW6WtRSlaVKTmAagHIkbjvyMHby5B2EeZC+RpvDu3dO+A3NM3Du98S3laVy3IYxyjPh9Tt0tVt0KTbchKsBJxMCwBNFKwA0/qEJ4lrew1QT2uQvkaZw7vfHYude7vESiLyQZnJ62JyMqEpDli+4bo6mXggTUyiddQKgG2DOBYhvkDw6W9yJ8jr83vHvg8jr83vHviXk21KlqQDrIzpxb2wmm9ZZCyFPyaghTCuIkAAb3JYHJ33GD8Q/AXYIjPJCvN7x7488jr3fl9e2J2RNC0hSclBxCFgvKXOBMtQUAWLPmwVt4KEHbS5D7FDi45ZTJAOYUr8xh/Dawc0/3K/MYcxnk7u5clZWCCCCEMIIIIACCCCAAggggAhpdnQrA4Lsj6xAoxDgFix3iCzWEkCaBLClhyyC+sxNcY3Cu1ojZl6qQtCQCRhTUIJAcJCXISRvdzQAHbE/dp+Zlf2p/LE5RsRTuNbNdSpb4OTTiOJWoXJ3kmY5jyXc5SszAJYWqhVgU5cuf+XeI6sF2SlpUpUtCiZkxyUgn6VY28IcC5ZHoZfYHuiu7LXGKdr/D7iKruWVBR5PEMjyZfa3/ACf1HrMcIukhZmASwsggqCCCXZ3+crzRXgIc+RpHoZfYHug8jSPQy+wPdDuxWjz+H3Gk+5ccxExQllct8Cigul6FvnIWmWBaiCeTOEuHlmh3j5zOFfI0j0MvsD3QG5ZHoZfYHuguwtHn8PuIKu1RUFkSypOSuTqOg8pHFnucyySjACXfVVtLnObSu6HXkaR6GX2B7oPI0j0MvsD3QXYWjz+H3EvElu/zb7+Truz5R8oEWFYy5MPm0tuNWmQt5Gkehl9ge6PPIsj0MvsD3QXYWjz+H3GiblaZyoTK5TzuTL1DH/k3CO5l1qUcShLJYBzLLsk4gPpMnLwneNns8kIJkSmWtKOakNjLPlv9sPPI0j0MvsD3Qtx2S1u+veNE3OQvlNTHWuFW2hYcqwfoju0XUpeErEtRSQpJMsuCkuCDyjisOPIsj0MvsD3QeRpHoZfYHug1F3eb6942N1HGJjS8YBAVyZxMpnBPKVGqM9whGVo4lKZiUy5ITNLzAJR1ydq/nKniYfm5ZHoZfYHuhva7vloVKKJaEnlAHSkA5HdBdjSi9E+vUQlWDxaUlMpKAgKYS0IKWxKrhdZAqXbLohkLwlyFJlplplmZkAyXKUhgw3J7h0RPWrJP3g/NEDpBaOTnycUorlzFYVKSFFaF0CCwGEJY1NCGMWRa4lUr8CeuxTofeonrMO4a3clkEblK9ph1EWSQQQQQgCCCCAAggggAIIIIAK8ZE0rlFAQUNLxOEvmysw/NYxK3d9DK/tT7Ij5FgeZKm4iwlpTgqxOYVnmH3RIXf9DK/tT7IbC9wurmH7yb+suHkM7q5h+8m/rLh2DEVsSn+pnsVPSDxkzNQqSCGAAcUUoO/EFB9bbDFsiMv22plyyo4iQlRAwkpLA0UQlQT64U1oEajp95W95xcylplAzZgNVPiYMMRYO+5s48tekaErKE1Iwa31NdYTmM2dzuimWC2InLTMwqBM1OSg1Et6MbOP8Av6KqzJPTSu2hcd4hReZCUrpTa315cWN7XacSFcioKUCnI/1B3Z6MD3whincrkcGPf9XkhTLLE/Qd+UMb80jNnmlkYtTaSMgpWwGFtHtKZdpTrFCFuRgx6xbaxY90PMr2BtKy5/18icggjibOSkEqISBmTQRIRX9JrSJaVqxIUpJlqShSi4OIJxYX/qegEVu99KJqFJLpUavhK0MxS2ICYQp+OzZUGLbaeTtCHJxArSkoxOkgTWqnKrPvhr5BlYm5CVgGTioDVYZZ9EaKDpLWavv7+XEoqRnrl30t4c9PErSfCTaAPo5fUr/KI626WTZqsSk1d2SpQAZqBjTLpqa1i6zrglYtWzSSGzIatfXu2bY9laPSn1rPJA4Ak94jX2uE/wBfXqZ1TxKd1Pr0KXJ0uWmYJglJxCtVzSKhuaZmHbuh3P8ACDPXheXL1VBQorMP/Vxi3/J2zegl9mD5O2b0EvswdrhP9fXqJUsStp9ehWUaa2mYkEIkUU7EkFwQdqsqworS6158nI6MVaO+S+EWL5O2b0EvswfJyzegl9kQu2w3sdepLsq/tdehXZWl9rSGEuRUk8/ef798do03tRfUs4YA1UaggqDMpsh6tsT/AMnLN6CX2RB8nLN6CX2RC7bD+x16h2Vf2uvQqv8AEq0ejldSv8oP4lWj0crqV/lFq+Ttm9BL7MHyds3oJfZifbYX/W+veR7LE+316FV/iVaPRyupX+UH8SrR6OV1K/yi1fJ2zegl9mD5O2b0EvswdthfYfXvDssT7fXoVYeEm0ejldSv8oeI0ztZUUmXJSQH1kzBmW3/AOonfk7ZvQS+zB8nrP6CX2Yi62G4Q69SSpV+MuvQrlo0+tKJSZplySlWQGJ/XrU/frgiYva4LOJKiJKBl9X+oQQ4zw7/AGdepFwrr93XoOJvL4rPyY+b1Svmv9UEHEcsKlGgd0j1yt3fQyv7U+yIA3otMxKNbDhSxCXDtUKLMNmZ2mJ+7T8zK/tT+WOfKNkjcpXPLq5h+8m/rLijImr8YWHmBJz12SdUFzjOHjXPMbGvN1cw/eTf1lxQFTAifMUWATUkEPUJH1iQC53dT0zT2RthbLV8mWvR+Sp3Z0+cSgseHJ/vC+kV2TJwAQHGEjMhidvOHsMc6NXsiZLSlJUS5+qSPWpKQgRORNK6MCSlE+cyLhnWdUpM1SazARrKJOw7CBs3euPoFnQcLKJL8X72EU+/7dy0+SyG5OYUuSKuElwxyq0XRGQ6IIWS0LLLLG3J/wAspWlNj+cbGBqGpK35qtwUe+Je5dG0IRLWlanKUk6qNagNXl4q8S8RulV3zJk8YJRmauVQC6SGJBDAmjuOmLVd0opky0lOEpQkFLuxCQCHcu2TvCteTbCUV3fL5sWWKGKVotdcxEyWJksp1CC6T5x2npHXF1mIcEOQ+0ZjiHiJs92lTrdSFgqAJSgvrFiSUYtgPrpEmtUxrj5W69BK/LSmQUqUQiWgFS1FKiAlK0LUSoUADPXo2iKrd2nN3S5sxarzQtKicKVKWQkE4toanNDbBxiW06kTBdlrVMU55CaGpkXILjgkRk6G4p2bISim1fh9/qafPhBsAtAmpvGSUEYVy1YmAALKQwzxM4OwnI5lj8IdglrW94SFoUHTixBQU5cHVIKSCK5uNuzL8ESJGkZWnNlFmwKvOzKnYyoKaZgYvqn6xqSrPYBkIkv4jWBVnwLt8hM1UvCVIK2CilipLpfOtYy5BCWgGlzppd/ICV5TQ4UDjxLxMMgSzmu812uIeTPCFdxs5l+UZQWUYeUD4sWFsfNZ3rGXIIdw2NMzNN7vMkS/KcsKCsWN1u1WBo5AJGebVpDqf4QruVIMsXjKCyjDygfE7MV81n2xlyCC4PU0zO03u8yUyxecsKCicbqfbhGVWJGeeGucPpnhHu4yigXhKSvDhC9YkFmxMw212eqMsQQXFY03O07sJkJli9pYmJLmbhU6g5o2zMbTzQ7uYXtPhDsCpspSbylJQh8aK67pIH1d5B9QZqxl2CC4WNRyfCHd4nrmG8pRlqSAmXrMkjMin7VfgIefxOuz7bJ61f4xlCCC4zVc/TuwWhJlSbVKmTFc1CXcscRZxsAJ9UEZ98Gf8zkfj/SXHkXU9ime5qmyyxhRQc1OzgIWu/6GV/an2QnZOaj+1PsEKXf9DK/tT7IpZagurmH7yb+suKvO0LmrM11S046JdL01S57J9vCLRdXMP3k39ZcPIrcVJalspNZo8yr3DoxOs6k68kpBLslYUQcwNfD/AOmLOssDHsBESSsrIpjFRVkfOEXkpapauU508uHOwACgdsgWPTH0VGQ6IZG45DAcmAxcM4Y5uGNDDG9bkmrWFSpgCQGKVKW5qci9KGIxTitScV3Yxvt9WyI0ttSkT9VeFkE9SFHcRE5oo/iyAVYm2niArdxhyq5JalYlgrOWucVKhq5UMOrPZky04UAJSMgMoMrzXIy1a8Fb4tisJWq0CWhSy5CQSWzoHo8Kwxvv/t5v9ivYYk9geiKpp3pEiZdtoSlKxylnmEPhp82VVZRLtueMqxoTSOY9hLAf9rN2uaSlDfXpjPcKDbjdkrd2L5r5sIIIIkIIIUkyFLISkEk7BE5ZtF2YzFBsyB7H3RONOUtiEpxjuV+O5UvEWh9eF0LlzFAoUhIJYkEBtmfCPbuswmr5NJwhiSpnJaKqksl78C+jTlXmoU9W9EMptnI4j2dUJRYbyuxpSDKQSpPPKASdzqb+rfvh1c2j8qckJXMBnrAUEOEBIKkpSFKUNZasaSEhmFSdgjTnnWYsxlB4Sr2Und6ba7q+vkVSCLNeuh5lJxkqQlnGIOC4CgyhnQg+sRDWi55qEhapaglVUqKSEnoJAB9UTuZm0txlBHqkkZho8hjCCCCAC0eDP+ZyPx/pLgg8Gf8AM5H4/wBJcEX09iqe5peRfqQlIwHIDPMgV9kKWW/glCElB1QBnuDQiq7kJwHDMUSH1TlQPQ0rihe02JCADhWXLMKn2Q4qn+4Us/7Tyx38EJIKSdZas/OWpQ7lQjK0lnMrEiW/1WKm/E4pXc8KCyoduTm9LBumOp9jQkgYVqfzW2epu+HlpeInKq77DVOkExg6hXNgKOQdXgA4rveHFm0lI57GmylXNT6m7458Sl+imdSYURdcspJwKDPQgOaPBal4heqK/KhHmnrEHypR5p6xDNFklkPyMzoZO+OhYpfopnZT8bYdqQr1B38qEeaesQfKdHmnrEIpuyWUk4FBnoQATTZTbCIskv0UzaCwDPufdTo64VqQfmDv5Uo809YiGtFtxT1LCmSZakpSrXKVqIJmDEctUDDlSJDxKX6KZ1CFFXZLw4sCifNpir6uMDjRe471PApOlwWbFNxTUqwyZz/NJSVPKW2sCSGf1tGco1HptZkJu+1FMtYPIzKkAAfNqFeuMuRTOMV+gsg5WtLgEP7tuhc4uNVO1R9g3mPLnsXKTACzJ1iDtAIp63i6ScFATg9VAOApQRbRpZtXsV1auXRbiF3XWlGrLSST61KYP+2Qiz2K6BKZS2K6MAQMJLNiLHBVQOKqmZQAGIwvYxKloJllK9qlu6QzEkKYYiKF6JDApDvFU0j0vIJRLNQQ5PAFWHfRS1U2EqoDWCpXt3YEY0v3THmlV8iWiiQalmcJBCsNASopcOpieDnDFFsdqXyuNIdZfc1Qz0DAbYsFpmy5tnSl8Sm5x5wLJTXsfDvDWRZwkMB7z0xTUu1lk7ovoycJ54XTXHZk3dV7TAjkUqRJSrEtc0AhVE4mcVJUolALOAEgM5McWrRFWLlEOQDUyyJiKKO7Iah4MBsaI+Wc+gx3ItSkF0kpObpLGhBGXEA+oRFu6SfAUacYSlKK1k7t834n0HRnTWRIkJkTpCkBIZS5bKSptq0Lq7f3REaSaZGehfi8tRkk4cSEEhXOGEghkhkg1zxCjUNYvK85s5ASqZltwjERhSkBSmchkb8yo1JjhGl8xEuWhAl8lLIdJDYgCWQpiMSThBURUk12CK6cIU5OV2r8iqvRlVy5Yxk737z28V4ndy3dLlrC58pM4VeUVFKA+x01JD574dX3o/YZkors6J0mbslqWFyjvAU2IFnZw3GFrPpVY5rCbKmSCdqDyiOytlgdBMPbNYZdoANnnImH0eIJmjpQpnPRHQUMLUtZtP0+xRJ4qDzPVev3PnM+71JzBT/cG6jkYQVII2fv7I+i26yeLpK7QChI+qQylnYhAOZO+oArFasejKkETLSrkZIGIlxjO0S0JP8AyHjlU7DGevCFOahGV79blkMR3M01b+X7txTwZ/zOR+P9JcEOfB9NBvWUADheZhKgMbcmtnO9oIlS2LZ7mlCuY6AnE3zdMIKCkgBblnBDk5/VFC8EqbaMcwKSkIZXJkM7iiH1i7ipcBuMOkAlKGIGqMxiGQo379MJ+NJqDMkjoHBW99uHqMV2LRC5ps5QXyyVBmw4gkE0OLm7HbvgsMyfyyxMB5PWwkhDc4YAkpOI6rviG6ucPZVsk1xLlGtGbLYIU8ekedL7oLgRc+ZaPGUhIaS+sWSXGHIOXGs7noYQ/nrWCjCHBVr5USxqK5u3qeOLbbZWEYVIdxkRlEeq1KKCETEJXTWdIAzc4VEvspCUbJsJS8BadOn+NISlPzDOpTDNjQk1d2yjm+J9pSuWJEsKSSOUJIoHAIrlSrh4cptgKE4lywpg+sCkHDWj1Dx6LWmnzkjjTPd3Q7AMyq0eNABzIKiDqpYDkiQXbF9Iwz37IcW+ZOTMlmWkKl0ExIbHVQGIYiKAFy1aHOgLuVbZLDEuWS1WbPbHfjsjzpfdCAZCZOE9il5SgWIbUIAIxOcVaigNWyeG0m1Wk+MPKw4T8w5Q6xUFmVuAIxtVTZCHN422XTk1IyO4gGjOHD7YJVsTh56BU5kbto6eEO2lxX1sQGldomLui1GbLVLXyM0FKsJNEqYuglLEMeugjK0ar07tAN3WsY5J+YmMEjWJwK9nvjMEqzpPEbGIcno2CE9EFzy756kKxJYbC4o26LTdduVPRMVySyiWNZSUKWnoOEHCWrUxUJ0wksQzbMmj7voX4SLpVIlSCFWFSEhOsHlEgVVjTtJqSoJcwRqzhsKVOMtz47atJFFHJoGCWMTAbArPoevaMMJQJqASNvRH23wg2G78BVMTKWuZqypssVUpYOFZKDVANSVONUs+R+faNzLMpAQoqlTCWJbEliqWkFQGtmtZfckMHMVylmdyxU1a7GEgpUHQabssv/0QoUxMT9GuUTjQAsEDWlF1Bwg1Ar/yJHS42GIS2zhJUxUTiJYebTb2gW4CHexLKtkzsH46aR4TEnojdQt84y+URJYOCs5mrJTk5p7YX0s0CtljQpZSlcoCsxChQdBYim56PEHVgna+pB6OzKvbbU2rv+GHv/3EdNrlQbNnX3R6maR7sx3xO3ZdWS1pAOwfuQdvCDVsgpN6IRue5WSTMriFEnrc7jC83R0E6iiMsIzYvmIlgIsFyXMszMCPpfrK2SQf/sI2bODF5Sairsti2tim3VaUi0hFsmKaTiTLTMKilEwKAOb4cn3ZRzpjfvjChIlB0JLuK4izBuDHPa/Wx0ku7kbTMllQm4VllJDBZbc+e/NmzMR05XJgpzWrnnd/TUZ8Yy9nGU1Pd8OXmU1KcXVzIsvg8mBN4yEJrz8St/zSywpQAwQ08Gf8zkfj/SXBHSoq0SM9zSFpTMM+QpE4CWko5VGJSSQE/VwgghyCUlnws4jKd6fTzfvFfmMaw8XBmIGJOJTMmr0QFHZkARXKoGZAjJ96fTzfvFfmPGIySWxam3uNYBHo+O7jAD8dXGIDPItNxXHKn2dThSVAhlUrqqBY4XbE1H3RVwfjq4xaNCc5nq/aM2Kk4UnJGfFTdOlKcd0d/Ikek+OqOV6GJH/J7P3EWmEZN4IxEJKVLS5CVZEprR6Eg97RyaeKrSkry0ODS/yGJlJK+nkvoVdeiaQ+vlxTuUf/AIw5l6DBWUzvTxH7RLz9IsTVUkrGsgywU4lYqHEljUjgITu+7FiYpsSgFoIoSQEhWbEpUqgyD8RlGtTqSss9vcdqU55E27Pws/kQU3RiUl8U7C2+ntHCE/IMj7QnrHuieveSFTShnSpcp2SwGoQXGI1feF9IyhzZrnkukhKWFMgU9KqVLH2QTrZJWc3bnoUSxcYJXctddMv/AJIS6LolIUtaJhWRJtA5pb/t5oNcLd8VJ4+rW2ShPLAcmSJM8DC1GkTBRsj7zvMfKI14aeeF731NGFquqpN8G1rb5C6bWclAKHH9jsjrChWRKDuNR15jvhtBF+Xkax/LnqQGKQpOJKjtScLs/aPXE3O0gkzpaUrkyuVNOUQjkyC1CUpOFdWyAMVqQtTgJd+ETVyJlrm4VAFWHnJpVxqpbMs9ereXFSbyriQqRi2py4crrz2+K4hYL1XJIIUUrYsxOrhAaoL4mSEs5b2RuByXzZ33k7waiLEnRyW9VLDM2TJrWn1i2xxXbEXel1Kl6zpIoB5xISHYZsNpy3UhTpThui6nOEk9n8Ph80gslyTloxpIQkNmTrKrkwL02ltrO0Sc29rwlyjKM5S5WeeIDDwUCQGzGRFIaWLSRThKtdICQHoUsACE8HrxqdsWnRy12eYXWoJVslzKetzqq4B4jaL33Ft+nYp9ktkgTFLUDztRIAYAk1Y7qUeLBJtKFgFKgX2Gh6jHunNisksMhAE4sdUslI3qGWWwNs4AttFrkTOlgmWnAX1lAlSjlq7kD274TnGH6nZcyNSShBzkvuS1qtCbIjEpuWPNSfqDeR5x3HICoIIji7dNbQbL4vLAGMKUqc+skGYrEGbMgc4l2O+sQN8SJcwrSlasckHFLUc0y6HCpmLM7PUA7QAWs63hFnlgAawKiGqTjUADvlhKU9JJzESkoZ7T1Xh6rrpCmp0rwVm+a+XHrhuhaVCUSFhplU6tcIydlbT6oipgD0L8cuuPJkwqJJLk1JMcw4xsBaPBn/M5H4/0lwQeDP8Amcj8f6S4I009iqe5opdrlJtUskJE7CkBWMgtRIS2JtatGrgq+ERlm9D8/N+8V+Y8Y1mQrlZYErEhQRiVrUdwdrUZ/WN9MmXp9PN+8V+YxXJplii1uNQfjq4x6D8dXGPBAPjuiAz0H46uMWjQn/k9X7RXrMjWSXFSCBV82/aLRoqC81lkuKHdmAQFZsR3Rmxcb0WYcbJOjKPW5Z7Nz0557GJ9T0gk2BC1TFTCEgUQlSUlRASqpIyJJZh5w2iiMmcE4cSkrKcyWGIjMkA06Ii9ILaUzJWAJSFqZQADMAQwd255qOG4Rx6GknHf+jg4a6l2adt9deCfl63JC8JalHPDgUFHM5hnLbNY1/pgs19BKmOA0yOIgUCi3R07IQRfqDiCwQUpJB1tYvzcixoeEcSLxBlrdIwhJDK5ysTBQS6XJoS703xbClk0aat5HapYelky1IrT/s9+uVx9YUCeXqy6PiISWTUVA4d3r8TdaJKlJQ4BILBRwg4RUcSM4iPLfIDAmWSkMAASWaubPV+874YTtJycRGqac4rNKDJ6fu8SVKo07J68fDrwK3g6s21TkkuS10t1uy32iyyhKnFKEJVyU8unNWKTMJKiSS8fJIuly32ZvLJUsk8hOYMQD8xMfNZ9kUxo6GEpzpwanvf6G6hTcE1Le/XFnkEetA0ajQKCeyWAZ8ztPDgILLaTLWlac0lw4cU3gwm0DQAWuxaYIUwnIY+cmo9Y5wrWhPRCs3SCQrHLJdJBALHAf3GzZFPaBo0LETtZlDoQuOMCFZHAeNR7x3x00xHFPaT/AK7oatHcucpORIjI4s0E/ozdgtk0hdEoGJQBOtUADeBX274tmkN/oscsIQ2MhkpFABlsyA+NrfPbPb8KgoOhQyUg4T3Q6nEzlGYtXKOHUo0P9oCaD174x1MPnmnL9K4GWrSc5pyenITkr501bsol3NZhOaRTKteqGE+eVqKjmeroA2CFbdPxKLc0USBkAMobtGuMbas0JHkEetA0WDLP4M/5nI/H+kuCPfBn/M5H4/0lx5F9PYqnuags8iZyyFY/muTSMO3GDnllhNa7BGQ70+nm/eK/MY2FJmkGWAHBCNhpvJOW6nTGPb0Hz837xX5jFLLRqIB8d0AHx1QAfHVCAcSudL+PrGLPofzl/H1jFbkSnwFxRukutqb4tmh1mHJrXtCgltlSo/Ff3jNjV+RLrkYMZ/xS64kdpYDy/Xt2corIY8ugAcNpZJtS1lAUpwkhgoO3rfhElpFZiu14RR3JOwALU6icIoN7q6dkPrTdstBIQslkuSSjcg0Zjmr1MdzjNQaywjxsSk4uye9vsIXhbeRCuTqzhklWEJxzRTDOOWIbtm+FrhvU2grejNkpT1UrN5hJDraJWRZhMKxRYBVztYVVMBfWPncO+GliuNMhahyRxAA4mehOTEnIgFxl64zQdOUGmu8UV8U0501e62svBDq0yWclZGs5JWoAOR/WN0QVuu0DlClcoAIDJxhzQEsHLk1Ofuiy2uyLCXIbiSAKEvVw2R2jKKffavnDV6I2v9TpPt/1HDXbtt/ZDB1alSnmk9U36WJHwb2BEy87OhaQtKytKkmoUFSlhQI2ggtH3r+GV2/YZPZMZyuRXz6GO0+w8D7IlJ1sUUzmWs4Ze8liFronVLUbc0dWNW101t8zoU5Ox95/hldv2GT2TDVfg5sPKAC7ZJRtVk2dWdyzAevhHx3RBalpSCoknHUvnRvqg98I6YzVoDBSgyEihIyJH7RD8Wu0yW4kXXtNQtufYZvg7sv1bss5qcx9WmE87M1f1dBkv4Y3b9hk9kxljyjN9JM7SuEAvGb6SZ2lRs0NBpy0eDqwpWkJu6SpBYFTMzts4Bz3Z5ofw8sjj/w2zs+sdwxZjWrT37MJ+O+B20qmXxZkrUpaTyrpUSpJaRMIcGhrWNAXjovLmT0THwBGHUShGFWEk1dLh3YscgIT8BNtbIY/wzu37FJ7P+4b2rwcWAEYLBIUGL0Y8Gc7ajq4xarDd0oorLRzlfUT56uEOPJkr0UvsJ90PQepR5fg9sZCnuyQkhLpqFOpnw0Zq0d47keDuxFQCrukAOpyA7Acwirknbupvi6+TJXopfYT7oPJkr0UvsJ90GgalV/hpdv2KT2f9wfw0u37FJ7P+4tXkyV6KX2E+6DyZK9FL7CfdBoGpVf4aXb9ik9n/cH8NLt+xSez/uLV5Mleil9hPug8mSvRS+wn3QaBqU2ZoXYpDzJNklyloGqsJIIJISWPQoj1x5Fz8mSvRo7CfdBE4zSISi2RyZczlJCkqHJgNMScy6RhIpVjscZ7YyFeg+fm/eK/MeEapn2uembLCCCgkYiSQUAAZAc4mjbAxeMrXp9PN+8V+Y8Ii1YmNQPjq4R6B8dXCAfHdwgHx3cIiMcShrS/j6x4RY9GJhCZrbEkjpc1yPsMV2QHKKinXzn3cYsmi8h+UBILhixBzJ3cDGfGL8l+75GDFtKnK/WojpDaVFQBOYLh2ymLzYA9aU9AhhY7exagdkmm8gtlwiz2+4hNIOIpYEUqC6iroHO2RFW64USglZUpWsBQBw/X8GMNCvTSUOJXHF0pzyQer4WZY5NrAKmLEYio4sxjmbHyoYTtFoK1l5qsLDJYbECsGhcPQ7NkJaPTkLSpctISkaqRhLgJAcHfWYT64YWy3rTbEyEhISplPhDnEkrGYLc48ang2aFPvOK3S/sjLCqdWUmpJ+at8yRtKlc3lQQlhgfzaOddnGLY3dFavsfOHW2I3H6m+vx3TtnX/wBUEKwlJD80A1D7neg2xJJuGzEF0gMKAOXzz3ROFVU5d530638hOrTw6UNXfXhyt4FPuVXz6HbM+w8IfTpoUJ9CGlgVDOylVFC4qP8AUTsmwyUrwJAT9YsHUKgUUepoLxsGNCkpI1hhc7tj8M4f4mLk9N7fUcMZBOKel7+7QY6HkYE9EzLPZwEL6W2QGyrmM7BAB3Oct1XPVC1yXSuSkJNaKYjaVMwD+vqhHSq1DxaZLxVZBarFlAEijU/eKozjLFaPQHLNXi49ev8AZ87A+OrhAB8dXCAfHdwgHx3cI9AdUuPggLXxZmp9J+hMjSqZrmWFTACQ4TiZayn1uUgVIGe2lDmjwRj/AMXs3/mfoTI0RaLLJMyQqYVhWrhICuTJSsmWFqCSEnGugxJcqAL0EWRWhHiWCwcz8S/zqhzDa7+Z+Jf51Q5itkgggggAIIIIACCCCAAggggApVo0sMu0y7OEpJODMsQDtZq5ZcDlty7en0837xX5jGu0TJIXLQpsagkinQK9J+KiMiXp9PN+8V+Yw2yuF9bsaj4+GgHx3cIBAPjuhFh1KWxB3H3cItOhxSrlRhooMQS4INCMtxiqfHsizaGzUp5TEQMsyB7Yy4xvsXYyY1fkya3+5a5csJSEpDJSGA3CBchXKS2DlEwEh8J2jbxIhMW2X56O0PfDm0W1C1TOTKVElwHBOeTDpbqjhxUr5n8zzNFyjUU5cyIRbihR+cTLKyU8mU8oohwXcHM8A9ITVcoXPRaAshylwUkhgkDVpzWceow1TIWZyVE2kBOBlckCQwZXOKstlK95sMu0ZJQFqSkDWmSkoJz37egHPMbdlWUoRzRa8etzu1nTox7lnpq+mV2/LVyNrCkqSWAzBANCGdqdPwJCYkzxjCFFCEgkFJOspYSQaEApSCX3KOWcIX7KxrwYASUlQ1UuTrk1amT7qV4N/E50hSgEEAsVfNoqEzHcbRVLZbDuo40+0hGS3Q6dGhVpxlZqSVv71LBZdGZa31QEgE1arEAgUz1hCabjkEkADElizDaWByycHqhe6b5E1ONinZkG2E0TTcx+A5E5O/PNk1p6+EYp1HG6bd+vAx0J0oQlGq+95/fme2i3qlUSCeUJGSSTXY7AB922kU2/LWVpmbsAIdOEh1gkKo79PsIe3XguWBLJSpT4mAcqck5NkMNM895oazpHMlmS0sNhlsaFI56WAB/pEacO9Yp+A8NJupGWurflumUsfHdwgHx3cIB8d0A+O6O6d4ungclYr5soy+l/QmRoi8bRyc6zSTLRMEwllKXhUkyxypITgL8xJGsHLO2cZ68Cv86sv/m/+3mRpS13pLRMEtSwFKZh/ccKX3YlApD5kMKxZB+FxMe3fzPxL/OqHMNrBzPxL/OqHMVsYQQQQAEEEEABBBBAAQQQQAQJtCUzJIKAVEICVba0Oz4eMjXp9PN+8V+Yxqy06RKlpDSwpmHOw0CTWozp3wyu22yyVk2aXUvUI6qJz2wcxNrgjKwj0fHdGtvHJP2aV2U/4weOSfs0rsp/xgGZJHx3RYbuVJTZVEhZViDHVDHApwDiBKXb3RoyXe8sqwmySszUBBAAJDnVfMd8OfHZX2aV2U/4xGUVNWFuZaVbkF6Lc0JxZ1fzoVk3yE1BmAsxViqavtPCNQeOSfs0rsp/xg8ck/ZpXZT/AIxB0otWY3rozN9l0xwAgpK6u6jXozyhQ6a//wA+/wD3H35F+SzTxKU7tTAR+V8no2z1w9TbZX2aUPwp/wAYpeCot3aMssJQm7uC/j+DPqNNU40zFSQCAU6rhTMRQuRmXyiUmeEaS1JU1y7uzB8m35x9v8dlfZpXZT/jDNYlkk8hJqfRp90Rl/jsNP8AUviy6MXCOWOxn6zaR4aIlqXiJVlVznk26FrVpYUKIMs+uj98fbPHUZeKySWdglFXqwp09UeptKa/9GjP0aPd8b4seDw7d/qZPwdF7w/k+FTNMEqDGU/r9W/cYWRfcmfKmJVLKS2aUpYAEHaoVoacOEfc5U1JLGyS0jeZaN3AeqH9nnykA/8ATyj+BIy/DD/CUltw8yyGGpRacY2t4v6mUpiQFEDIGlR+xaOB8d0atst7y1Z2OUN5GAh91E+7ZDrxyT9mldlP+MaNzY4uOjM+eB2cEXxZlHICblU/9vM2Ro61XqBNlIEqYrlqlQTqpCKjGcqEuxILFw7Fo9NoliZjTJlpIDUCRsbMJeHUy/yASEAsKDEzsMsqQ+BEnLv5n4l/nVDmGd0zMUpKt5UetRMPIQwggggAIIIIACCCCAAggggArZuOXMSMT1Ys/ujqTo9LQGS4Gfx1Qzl2pbDXVlvMdeOL89XaMSykLj7yKjeYPIqN5hj44vz1doweOL89XaMOw8w8RcEsHM7du8ue+GnIIZRZeqop2VwoK36NUp6Y88cX56u0YPHF+ertGFlC45kXahScWsMwxbYSNmyjw0lIQW1JgJSVMWFQopwP52qT0Nvjrxxfnq7Rg8cX56u0YeULjaz2CSqaByU4KcjEoUGb1fKncd0OVSUAOUzBzqUzQcLesux203iDxxfnq7Rg8cX56u0YMoXOJAQpYTyc4OWdSWAzz3Zdyt0LWizy0EhphKSl2DhlEh34Ya9I3iOPHF+ertGPPHF+ertGDKFxCdZpSFAcnOLZFNU0xAF36fUSYdrs0sDKZQIUQ2QWWHrDFxnTojjxxfnq7Rjzxxfnq7RhZQuJTFywSOTnFnqACCxNQciKO+59xh1bLEhCEnDMVizCRrAYcRccADCfji/PV2jHnji/PV2jBlC4nZrLJTQJmgdB2DjlQZRJi5UbzDDx2Z56u0Y98bX56u0YMo3K+4+8io3mErRdctIqTXIQ28cX56u0Y88ZX5yusw8orliuuUEygkZJKgOgKIHsh3DK51PJSTUur85h7EGSQQQQQAEEEEABBBBAAQQQ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1510" name="AutoShape 6" descr="data:image/jpeg;base64,/9j/4AAQSkZJRgABAQAAAQABAAD/2wCEAAkGBhQSERUUExQWFBUVGR0ZFxgWGB0YFhgbGBgcFxgXFRwYHiYeGBokGhUcHy8gIycpLSwsGB4xNTAqNSYrLCkBCQoKDgwOGg8PGiwkHyQwLCwvLCwsKSksLCwsLCopLCwsLCwtNCw0LCwtLCwsLCosKSkvLCwsKSwsLCwpKSwsLP/AABEIANoA5wMBIgACEQEDEQH/xAAcAAABBQEBAQAAAAAAAAAAAAAAAwQFBggCAQf/xABMEAABAgMEBQYJCgYBAgcBAAABAhEAAyEEBRIxBiJBUWETMnGRkqEHFBVSU4Gx0fAWIzNCVHOCsrPBFzVictLhQyQ0JYOitMLD8WP/xAAaAQACAwEBAAAAAAAAAAAAAAAAAQIDBAUG/8QANREAAgECBAMFBgYCAwAAAAAAAAECAxEEEiExQVHwEyJhcZFSgaHB0eEUIzJCsfEFUzNi0v/aAAwDAQACEQMRAD8AviLnmlYV9Q1zG1Ibia12euHPkhe7vHvh7NVLIlhYUWCQ4FAVgAOxcVAqKDbHarRJmKMrFrINU1GQY1IrRVWMaVXaKHSTI/yQvd3j3wKudbUHeIe3fa5M1K5cvEyNVTpUk6z1GKuw1gsU+TyqkICgpOIF3bVKcQFWzUnYOGRhqvJ8BdgiPFzTOHd74PI03h3e+JOZLlcoQXxFiakBywALNUvR46EyXMeUDzaMKcyhYnNiWP8AsOfiGHYIivIs3h3e+PPI03h3e+HomWfl/Fy4mYQoBWIBSctQksohqgZND61oQSnHmSycxUgnZwB6jB275B2KIXyNN4d3vgFzTNw7vfErItMpEwyUll0OEvVxRiaZDKOrHekuapSUEkoLF0kcHSTzg+6D8RLkg7BER5Fm8O73weRZvDu98TQt8szOTxp5TzX1ssTHjhq2bVygkW6WtRSlaVKTmAagHIkbjvyMHby5B2EeZC+RpvDu3dO+A3NM3Du98S3laVy3IYxyjPh9Tt0tVt0KTbchKsBJxMCwBNFKwA0/qEJ4lrew1QT2uQvkaZw7vfHYude7vESiLyQZnJ62JyMqEpDli+4bo6mXggTUyiddQKgG2DOBYhvkDw6W9yJ8jr83vHvg8jr83vHviXk21KlqQDrIzpxb2wmm9ZZCyFPyaghTCuIkAAb3JYHJ33GD8Q/AXYIjPJCvN7x7488jr3fl9e2J2RNC0hSclBxCFgvKXOBMtQUAWLPmwVt4KEHbS5D7FDi45ZTJAOYUr8xh/Dawc0/3K/MYcxnk7u5clZWCCCCEMIIIIACCCCAAggggAhpdnQrA4Lsj6xAoxDgFix3iCzWEkCaBLClhyyC+sxNcY3Cu1ojZl6qQtCQCRhTUIJAcJCXISRvdzQAHbE/dp+Zlf2p/LE5RsRTuNbNdSpb4OTTiOJWoXJ3kmY5jyXc5SszAJYWqhVgU5cuf+XeI6sF2SlpUpUtCiZkxyUgn6VY28IcC5ZHoZfYHuiu7LXGKdr/D7iKruWVBR5PEMjyZfa3/ACf1HrMcIukhZmASwsggqCCCXZ3+crzRXgIc+RpHoZfYHug8jSPQy+wPdDuxWjz+H3Gk+5ccxExQllct8Cigul6FvnIWmWBaiCeTOEuHlmh3j5zOFfI0j0MvsD3QG5ZHoZfYHuguwtHn8PuIKu1RUFkSypOSuTqOg8pHFnucyySjACXfVVtLnObSu6HXkaR6GX2B7oPI0j0MvsD3QXYWjz+H3EvElu/zb7+Truz5R8oEWFYy5MPm0tuNWmQt5Gkehl9ge6PPIsj0MvsD3QXYWjz+H3GiblaZyoTK5TzuTL1DH/k3CO5l1qUcShLJYBzLLsk4gPpMnLwneNns8kIJkSmWtKOakNjLPlv9sPPI0j0MvsD3Qtx2S1u+veNE3OQvlNTHWuFW2hYcqwfoju0XUpeErEtRSQpJMsuCkuCDyjisOPIsj0MvsD3QeRpHoZfYHug1F3eb6942N1HGJjS8YBAVyZxMpnBPKVGqM9whGVo4lKZiUy5ITNLzAJR1ydq/nKniYfm5ZHoZfYHuhva7vloVKKJaEnlAHSkA5HdBdjSi9E+vUQlWDxaUlMpKAgKYS0IKWxKrhdZAqXbLohkLwlyFJlplplmZkAyXKUhgw3J7h0RPWrJP3g/NEDpBaOTnycUorlzFYVKSFFaF0CCwGEJY1NCGMWRa4lUr8CeuxTofeonrMO4a3clkEblK9ph1EWSQQQQQgCCCCAAggggAIIIIAK8ZE0rlFAQUNLxOEvmysw/NYxK3d9DK/tT7Ij5FgeZKm4iwlpTgqxOYVnmH3RIXf9DK/tT7IbC9wurmH7yb+suHkM7q5h+8m/rLh2DEVsSn+pnsVPSDxkzNQqSCGAAcUUoO/EFB9bbDFsiMv22plyyo4iQlRAwkpLA0UQlQT64U1oEajp95W95xcylplAzZgNVPiYMMRYO+5s48tekaErKE1Iwa31NdYTmM2dzuimWC2InLTMwqBM1OSg1Et6MbOP8Av6KqzJPTSu2hcd4hReZCUrpTa315cWN7XacSFcioKUCnI/1B3Z6MD3whincrkcGPf9XkhTLLE/Qd+UMb80jNnmlkYtTaSMgpWwGFtHtKZdpTrFCFuRgx6xbaxY90PMr2BtKy5/18icggjibOSkEqISBmTQRIRX9JrSJaVqxIUpJlqShSi4OIJxYX/qegEVu99KJqFJLpUavhK0MxS2ICYQp+OzZUGLbaeTtCHJxArSkoxOkgTWqnKrPvhr5BlYm5CVgGTioDVYZZ9EaKDpLWavv7+XEoqRnrl30t4c9PErSfCTaAPo5fUr/KI626WTZqsSk1d2SpQAZqBjTLpqa1i6zrglYtWzSSGzIatfXu2bY9laPSn1rPJA4Ak94jX2uE/wBfXqZ1TxKd1Pr0KXJ0uWmYJglJxCtVzSKhuaZmHbuh3P8ACDPXheXL1VBQorMP/Vxi3/J2zegl9mD5O2b0EvswdrhP9fXqJUsStp9ehWUaa2mYkEIkUU7EkFwQdqsqworS6158nI6MVaO+S+EWL5O2b0EvswfJyzegl9kQu2w3sdepLsq/tdehXZWl9rSGEuRUk8/ef798do03tRfUs4YA1UaggqDMpsh6tsT/AMnLN6CX2RB8nLN6CX2RC7bD+x16h2Vf2uvQqv8AEq0ejldSv8oP4lWj0crqV/lFq+Ttm9BL7MHyds3oJfZifbYX/W+veR7LE+316FV/iVaPRyupX+UH8SrR6OV1K/yi1fJ2zegl9mD5O2b0EvswdthfYfXvDssT7fXoVYeEm0ejldSv8oeI0ztZUUmXJSQH1kzBmW3/AOonfk7ZvQS+zB8nrP6CX2Yi62G4Q69SSpV+MuvQrlo0+tKJSZplySlWQGJ/XrU/frgiYva4LOJKiJKBl9X+oQQ4zw7/AGdepFwrr93XoOJvL4rPyY+b1Svmv9UEHEcsKlGgd0j1yt3fQyv7U+yIA3otMxKNbDhSxCXDtUKLMNmZ2mJ+7T8zK/tT+WOfKNkjcpXPLq5h+8m/rLijImr8YWHmBJz12SdUFzjOHjXPMbGvN1cw/eTf1lxQFTAifMUWATUkEPUJH1iQC53dT0zT2RthbLV8mWvR+Sp3Z0+cSgseHJ/vC+kV2TJwAQHGEjMhidvOHsMc6NXsiZLSlJUS5+qSPWpKQgRORNK6MCSlE+cyLhnWdUpM1SazARrKJOw7CBs3euPoFnQcLKJL8X72EU+/7dy0+SyG5OYUuSKuElwxyq0XRGQ6IIWS0LLLLG3J/wAspWlNj+cbGBqGpK35qtwUe+Je5dG0IRLWlanKUk6qNagNXl4q8S8RulV3zJk8YJRmauVQC6SGJBDAmjuOmLVd0opky0lOEpQkFLuxCQCHcu2TvCteTbCUV3fL5sWWKGKVotdcxEyWJksp1CC6T5x2npHXF1mIcEOQ+0ZjiHiJs92lTrdSFgqAJSgvrFiSUYtgPrpEmtUxrj5W69BK/LSmQUqUQiWgFS1FKiAlK0LUSoUADPXo2iKrd2nN3S5sxarzQtKicKVKWQkE4toanNDbBxiW06kTBdlrVMU55CaGpkXILjgkRk6G4p2bISim1fh9/qafPhBsAtAmpvGSUEYVy1YmAALKQwzxM4OwnI5lj8IdglrW94SFoUHTixBQU5cHVIKSCK5uNuzL8ESJGkZWnNlFmwKvOzKnYyoKaZgYvqn6xqSrPYBkIkv4jWBVnwLt8hM1UvCVIK2CilipLpfOtYy5BCWgGlzppd/ICV5TQ4UDjxLxMMgSzmu812uIeTPCFdxs5l+UZQWUYeUD4sWFsfNZ3rGXIIdw2NMzNN7vMkS/KcsKCsWN1u1WBo5AJGebVpDqf4QruVIMsXjKCyjDygfE7MV81n2xlyCC4PU0zO03u8yUyxecsKCicbqfbhGVWJGeeGucPpnhHu4yigXhKSvDhC9YkFmxMw212eqMsQQXFY03O07sJkJli9pYmJLmbhU6g5o2zMbTzQ7uYXtPhDsCpspSbylJQh8aK67pIH1d5B9QZqxl2CC4WNRyfCHd4nrmG8pRlqSAmXrMkjMin7VfgIefxOuz7bJ61f4xlCCC4zVc/TuwWhJlSbVKmTFc1CXcscRZxsAJ9UEZ98Gf8zkfj/SXHkXU9ime5qmyyxhRQc1OzgIWu/6GV/an2QnZOaj+1PsEKXf9DK/tT7IpZagurmH7yb+suKvO0LmrM11S046JdL01S57J9vCLRdXMP3k39ZcPIrcVJalspNZo8yr3DoxOs6k68kpBLslYUQcwNfD/AOmLOssDHsBESSsrIpjFRVkfOEXkpapauU508uHOwACgdsgWPTH0VGQ6IZG45DAcmAxcM4Y5uGNDDG9bkmrWFSpgCQGKVKW5qci9KGIxTitScV3Yxvt9WyI0ttSkT9VeFkE9SFHcRE5oo/iyAVYm2niArdxhyq5JalYlgrOWucVKhq5UMOrPZky04UAJSMgMoMrzXIy1a8Fb4tisJWq0CWhSy5CQSWzoHo8Kwxvv/t5v9ivYYk9geiKpp3pEiZdtoSlKxylnmEPhp82VVZRLtueMqxoTSOY9hLAf9rN2uaSlDfXpjPcKDbjdkrd2L5r5sIIIIkIIIUkyFLISkEk7BE5ZtF2YzFBsyB7H3RONOUtiEpxjuV+O5UvEWh9eF0LlzFAoUhIJYkEBtmfCPbuswmr5NJwhiSpnJaKqksl78C+jTlXmoU9W9EMptnI4j2dUJRYbyuxpSDKQSpPPKASdzqb+rfvh1c2j8qckJXMBnrAUEOEBIKkpSFKUNZasaSEhmFSdgjTnnWYsxlB4Sr2Und6ba7q+vkVSCLNeuh5lJxkqQlnGIOC4CgyhnQg+sRDWi55qEhapaglVUqKSEnoJAB9UTuZm0txlBHqkkZho8hjCCCCAC0eDP+ZyPx/pLgg8Gf8AM5H4/wBJcEX09iqe5peRfqQlIwHIDPMgV9kKWW/glCElB1QBnuDQiq7kJwHDMUSH1TlQPQ0rihe02JCADhWXLMKn2Q4qn+4Us/7Tyx38EJIKSdZas/OWpQ7lQjK0lnMrEiW/1WKm/E4pXc8KCyoduTm9LBumOp9jQkgYVqfzW2epu+HlpeInKq77DVOkExg6hXNgKOQdXgA4rveHFm0lI57GmylXNT6m7458Sl+imdSYURdcspJwKDPQgOaPBal4heqK/KhHmnrEHypR5p6xDNFklkPyMzoZO+OhYpfopnZT8bYdqQr1B38qEeaesQfKdHmnrEIpuyWUk4FBnoQATTZTbCIskv0UzaCwDPufdTo64VqQfmDv5Uo809YiGtFtxT1LCmSZakpSrXKVqIJmDEctUDDlSJDxKX6KZ1CFFXZLw4sCifNpir6uMDjRe471PApOlwWbFNxTUqwyZz/NJSVPKW2sCSGf1tGco1HptZkJu+1FMtYPIzKkAAfNqFeuMuRTOMV+gsg5WtLgEP7tuhc4uNVO1R9g3mPLnsXKTACzJ1iDtAIp63i6ScFATg9VAOApQRbRpZtXsV1auXRbiF3XWlGrLSST61KYP+2Qiz2K6BKZS2K6MAQMJLNiLHBVQOKqmZQAGIwvYxKloJllK9qlu6QzEkKYYiKF6JDApDvFU0j0vIJRLNQQ5PAFWHfRS1U2EqoDWCpXt3YEY0v3THmlV8iWiiQalmcJBCsNASopcOpieDnDFFsdqXyuNIdZfc1Qz0DAbYsFpmy5tnSl8Sm5x5wLJTXsfDvDWRZwkMB7z0xTUu1lk7ovoycJ54XTXHZk3dV7TAjkUqRJSrEtc0AhVE4mcVJUolALOAEgM5McWrRFWLlEOQDUyyJiKKO7Iah4MBsaI+Wc+gx3ItSkF0kpObpLGhBGXEA+oRFu6SfAUacYSlKK1k7t834n0HRnTWRIkJkTpCkBIZS5bKSptq0Lq7f3REaSaZGehfi8tRkk4cSEEhXOGEghkhkg1zxCjUNYvK85s5ASqZltwjERhSkBSmchkb8yo1JjhGl8xEuWhAl8lLIdJDYgCWQpiMSThBURUk12CK6cIU5OV2r8iqvRlVy5Yxk737z28V4ndy3dLlrC58pM4VeUVFKA+x01JD574dX3o/YZkors6J0mbslqWFyjvAU2IFnZw3GFrPpVY5rCbKmSCdqDyiOytlgdBMPbNYZdoANnnImH0eIJmjpQpnPRHQUMLUtZtP0+xRJ4qDzPVev3PnM+71JzBT/cG6jkYQVII2fv7I+i26yeLpK7QChI+qQylnYhAOZO+oArFasejKkETLSrkZIGIlxjO0S0JP8AyHjlU7DGevCFOahGV79blkMR3M01b+X7txTwZ/zOR+P9JcEOfB9NBvWUADheZhKgMbcmtnO9oIlS2LZ7mlCuY6AnE3zdMIKCkgBblnBDk5/VFC8EqbaMcwKSkIZXJkM7iiH1i7ipcBuMOkAlKGIGqMxiGQo379MJ+NJqDMkjoHBW99uHqMV2LRC5ps5QXyyVBmw4gkE0OLm7HbvgsMyfyyxMB5PWwkhDc4YAkpOI6rviG6ucPZVsk1xLlGtGbLYIU8ekedL7oLgRc+ZaPGUhIaS+sWSXGHIOXGs7noYQ/nrWCjCHBVr5USxqK5u3qeOLbbZWEYVIdxkRlEeq1KKCETEJXTWdIAzc4VEvspCUbJsJS8BadOn+NISlPzDOpTDNjQk1d2yjm+J9pSuWJEsKSSOUJIoHAIrlSrh4cptgKE4lywpg+sCkHDWj1Dx6LWmnzkjjTPd3Q7AMyq0eNABzIKiDqpYDkiQXbF9Iwz37IcW+ZOTMlmWkKl0ExIbHVQGIYiKAFy1aHOgLuVbZLDEuWS1WbPbHfjsjzpfdCAZCZOE9il5SgWIbUIAIxOcVaigNWyeG0m1Wk+MPKw4T8w5Q6xUFmVuAIxtVTZCHN422XTk1IyO4gGjOHD7YJVsTh56BU5kbto6eEO2lxX1sQGldomLui1GbLVLXyM0FKsJNEqYuglLEMeugjK0ar07tAN3WsY5J+YmMEjWJwK9nvjMEqzpPEbGIcno2CE9EFzy756kKxJYbC4o26LTdduVPRMVySyiWNZSUKWnoOEHCWrUxUJ0wksQzbMmj7voX4SLpVIlSCFWFSEhOsHlEgVVjTtJqSoJcwRqzhsKVOMtz47atJFFHJoGCWMTAbArPoevaMMJQJqASNvRH23wg2G78BVMTKWuZqypssVUpYOFZKDVANSVONUs+R+faNzLMpAQoqlTCWJbEliqWkFQGtmtZfckMHMVylmdyxU1a7GEgpUHQabssv/0QoUxMT9GuUTjQAsEDWlF1Bwg1Ar/yJHS42GIS2zhJUxUTiJYebTb2gW4CHexLKtkzsH46aR4TEnojdQt84y+URJYOCs5mrJTk5p7YX0s0CtljQpZSlcoCsxChQdBYim56PEHVgna+pB6OzKvbbU2rv+GHv/3EdNrlQbNnX3R6maR7sx3xO3ZdWS1pAOwfuQdvCDVsgpN6IRue5WSTMriFEnrc7jC83R0E6iiMsIzYvmIlgIsFyXMszMCPpfrK2SQf/sI2bODF5Sairsti2tim3VaUi0hFsmKaTiTLTMKilEwKAOb4cn3ZRzpjfvjChIlB0JLuK4izBuDHPa/Wx0ku7kbTMllQm4VllJDBZbc+e/NmzMR05XJgpzWrnnd/TUZ8Yy9nGU1Pd8OXmU1KcXVzIsvg8mBN4yEJrz8St/zSywpQAwQ08Gf8zkfj/SXBHSoq0SM9zSFpTMM+QpE4CWko5VGJSSQE/VwgghyCUlnws4jKd6fTzfvFfmMaw8XBmIGJOJTMmr0QFHZkARXKoGZAjJ96fTzfvFfmPGIySWxam3uNYBHo+O7jAD8dXGIDPItNxXHKn2dThSVAhlUrqqBY4XbE1H3RVwfjq4xaNCc5nq/aM2Kk4UnJGfFTdOlKcd0d/Ikek+OqOV6GJH/J7P3EWmEZN4IxEJKVLS5CVZEprR6Eg97RyaeKrSkry0ODS/yGJlJK+nkvoVdeiaQ+vlxTuUf/AIw5l6DBWUzvTxH7RLz9IsTVUkrGsgywU4lYqHEljUjgITu+7FiYpsSgFoIoSQEhWbEpUqgyD8RlGtTqSss9vcdqU55E27Pws/kQU3RiUl8U7C2+ntHCE/IMj7QnrHuieveSFTShnSpcp2SwGoQXGI1feF9IyhzZrnkukhKWFMgU9KqVLH2QTrZJWc3bnoUSxcYJXctddMv/AJIS6LolIUtaJhWRJtA5pb/t5oNcLd8VJ4+rW2ShPLAcmSJM8DC1GkTBRsj7zvMfKI14aeeF731NGFquqpN8G1rb5C6bWclAKHH9jsjrChWRKDuNR15jvhtBF+Xkax/LnqQGKQpOJKjtScLs/aPXE3O0gkzpaUrkyuVNOUQjkyC1CUpOFdWyAMVqQtTgJd+ETVyJlrm4VAFWHnJpVxqpbMs9ereXFSbyriQqRi2py4crrz2+K4hYL1XJIIUUrYsxOrhAaoL4mSEs5b2RuByXzZ33k7waiLEnRyW9VLDM2TJrWn1i2xxXbEXel1Kl6zpIoB5xISHYZsNpy3UhTpThui6nOEk9n8Ph80gslyTloxpIQkNmTrKrkwL02ltrO0Sc29rwlyjKM5S5WeeIDDwUCQGzGRFIaWLSRThKtdICQHoUsACE8HrxqdsWnRy12eYXWoJVslzKetzqq4B4jaL33Ft+nYp9ktkgTFLUDztRIAYAk1Y7qUeLBJtKFgFKgX2Gh6jHunNisksMhAE4sdUslI3qGWWwNs4AttFrkTOlgmWnAX1lAlSjlq7kD274TnGH6nZcyNSShBzkvuS1qtCbIjEpuWPNSfqDeR5x3HICoIIji7dNbQbL4vLAGMKUqc+skGYrEGbMgc4l2O+sQN8SJcwrSlasckHFLUc0y6HCpmLM7PUA7QAWs63hFnlgAawKiGqTjUADvlhKU9JJzESkoZ7T1Xh6rrpCmp0rwVm+a+XHrhuhaVCUSFhplU6tcIydlbT6oipgD0L8cuuPJkwqJJLk1JMcw4xsBaPBn/M5H4/0lwQeDP8Amcj8f6S4I009iqe5opdrlJtUskJE7CkBWMgtRIS2JtatGrgq+ERlm9D8/N+8V+Y8Y1mQrlZYErEhQRiVrUdwdrUZ/WN9MmXp9PN+8V+YxXJplii1uNQfjq4x6D8dXGPBAPjuiAz0H46uMWjQn/k9X7RXrMjWSXFSCBV82/aLRoqC81lkuKHdmAQFZsR3Rmxcb0WYcbJOjKPW5Z7Nz0557GJ9T0gk2BC1TFTCEgUQlSUlRASqpIyJJZh5w2iiMmcE4cSkrKcyWGIjMkA06Ii9ILaUzJWAJSFqZQADMAQwd255qOG4Rx6GknHf+jg4a6l2adt9deCfl63JC8JalHPDgUFHM5hnLbNY1/pgs19BKmOA0yOIgUCi3R07IQRfqDiCwQUpJB1tYvzcixoeEcSLxBlrdIwhJDK5ysTBQS6XJoS703xbClk0aat5HapYelky1IrT/s9+uVx9YUCeXqy6PiISWTUVA4d3r8TdaJKlJQ4BILBRwg4RUcSM4iPLfIDAmWSkMAASWaubPV+874YTtJycRGqac4rNKDJ6fu8SVKo07J68fDrwK3g6s21TkkuS10t1uy32iyyhKnFKEJVyU8unNWKTMJKiSS8fJIuly32ZvLJUsk8hOYMQD8xMfNZ9kUxo6GEpzpwanvf6G6hTcE1Le/XFnkEetA0ajQKCeyWAZ8ztPDgILLaTLWlac0lw4cU3gwm0DQAWuxaYIUwnIY+cmo9Y5wrWhPRCs3SCQrHLJdJBALHAf3GzZFPaBo0LETtZlDoQuOMCFZHAeNR7x3x00xHFPaT/AK7oatHcucpORIjI4s0E/ozdgtk0hdEoGJQBOtUADeBX274tmkN/oscsIQ2MhkpFABlsyA+NrfPbPb8KgoOhQyUg4T3Q6nEzlGYtXKOHUo0P9oCaD174x1MPnmnL9K4GWrSc5pyenITkr501bsol3NZhOaRTKteqGE+eVqKjmeroA2CFbdPxKLc0USBkAMobtGuMbas0JHkEetA0WDLP4M/5nI/H+kuCPfBn/M5H4/0lx5F9PYqnuags8iZyyFY/muTSMO3GDnllhNa7BGQ70+nm/eK/MY2FJmkGWAHBCNhpvJOW6nTGPb0Hz837xX5jFLLRqIB8d0AHx1QAfHVCAcSudL+PrGLPofzl/H1jFbkSnwFxRukutqb4tmh1mHJrXtCgltlSo/Ff3jNjV+RLrkYMZ/xS64kdpYDy/Xt2corIY8ugAcNpZJtS1lAUpwkhgoO3rfhElpFZiu14RR3JOwALU6icIoN7q6dkPrTdstBIQslkuSSjcg0Zjmr1MdzjNQaywjxsSk4uye9vsIXhbeRCuTqzhklWEJxzRTDOOWIbtm+FrhvU2grejNkpT1UrN5hJDraJWRZhMKxRYBVztYVVMBfWPncO+GliuNMhahyRxAA4mehOTEnIgFxl64zQdOUGmu8UV8U0501e62svBDq0yWclZGs5JWoAOR/WN0QVuu0DlClcoAIDJxhzQEsHLk1Ofuiy2uyLCXIbiSAKEvVw2R2jKKffavnDV6I2v9TpPt/1HDXbtt/ZDB1alSnmk9U36WJHwb2BEy87OhaQtKytKkmoUFSlhQI2ggtH3r+GV2/YZPZMZyuRXz6GO0+w8D7IlJ1sUUzmWs4Ze8liFronVLUbc0dWNW101t8zoU5Ox95/hldv2GT2TDVfg5sPKAC7ZJRtVk2dWdyzAevhHx3RBalpSCoknHUvnRvqg98I6YzVoDBSgyEihIyJH7RD8Wu0yW4kXXtNQtufYZvg7sv1bss5qcx9WmE87M1f1dBkv4Y3b9hk9kxljyjN9JM7SuEAvGb6SZ2lRs0NBpy0eDqwpWkJu6SpBYFTMzts4Bz3Z5ofw8sjj/w2zs+sdwxZjWrT37MJ+O+B20qmXxZkrUpaTyrpUSpJaRMIcGhrWNAXjovLmT0THwBGHUShGFWEk1dLh3YscgIT8BNtbIY/wzu37FJ7P+4b2rwcWAEYLBIUGL0Y8Gc7ajq4xarDd0oorLRzlfUT56uEOPJkr0UvsJ90PQepR5fg9sZCnuyQkhLpqFOpnw0Zq0d47keDuxFQCrukAOpyA7Acwirknbupvi6+TJXopfYT7oPJkr0UvsJ90GgalV/hpdv2KT2f9wfw0u37FJ7P+4tXkyV6KX2E+6DyZK9FL7CfdBoGpVf4aXb9ik9n/cH8NLt+xSez/uLV5Mleil9hPug8mSvRS+wn3QaBqU2ZoXYpDzJNklyloGqsJIIJISWPQoj1x5Fz8mSvRo7CfdBE4zSISi2RyZczlJCkqHJgNMScy6RhIpVjscZ7YyFeg+fm/eK/MeEapn2uembLCCCgkYiSQUAAZAc4mjbAxeMrXp9PN+8V+Y8Ii1YmNQPjq4R6B8dXCAfHdwgHx3cIiMcShrS/j6x4RY9GJhCZrbEkjpc1yPsMV2QHKKinXzn3cYsmi8h+UBILhixBzJ3cDGfGL8l+75GDFtKnK/WojpDaVFQBOYLh2ymLzYA9aU9AhhY7exagdkmm8gtlwiz2+4hNIOIpYEUqC6iroHO2RFW64USglZUpWsBQBw/X8GMNCvTSUOJXHF0pzyQer4WZY5NrAKmLEYio4sxjmbHyoYTtFoK1l5qsLDJYbECsGhcPQ7NkJaPTkLSpctISkaqRhLgJAcHfWYT64YWy3rTbEyEhISplPhDnEkrGYLc48ang2aFPvOK3S/sjLCqdWUmpJ+at8yRtKlc3lQQlhgfzaOddnGLY3dFavsfOHW2I3H6m+vx3TtnX/wBUEKwlJD80A1D7neg2xJJuGzEF0gMKAOXzz3ROFVU5d530638hOrTw6UNXfXhyt4FPuVXz6HbM+w8IfTpoUJ9CGlgVDOylVFC4qP8AUTsmwyUrwJAT9YsHUKgUUepoLxsGNCkpI1hhc7tj8M4f4mLk9N7fUcMZBOKel7+7QY6HkYE9EzLPZwEL6W2QGyrmM7BAB3Oct1XPVC1yXSuSkJNaKYjaVMwD+vqhHSq1DxaZLxVZBarFlAEijU/eKozjLFaPQHLNXi49ev8AZ87A+OrhAB8dXCAfHdwgHx3cI9AdUuPggLXxZmp9J+hMjSqZrmWFTACQ4TiZayn1uUgVIGe2lDmjwRj/AMXs3/mfoTI0RaLLJMyQqYVhWrhICuTJSsmWFqCSEnGugxJcqAL0EWRWhHiWCwcz8S/zqhzDa7+Z+Jf51Q5itkgggggAIIIIACCCCAAggggApVo0sMu0y7OEpJODMsQDtZq5ZcDlty7en0837xX5jGu0TJIXLQpsagkinQK9J+KiMiXp9PN+8V+Yw2yuF9bsaj4+GgHx3cIBAPjuhFh1KWxB3H3cItOhxSrlRhooMQS4INCMtxiqfHsizaGzUp5TEQMsyB7Yy4xvsXYyY1fkya3+5a5csJSEpDJSGA3CBchXKS2DlEwEh8J2jbxIhMW2X56O0PfDm0W1C1TOTKVElwHBOeTDpbqjhxUr5n8zzNFyjUU5cyIRbihR+cTLKyU8mU8oohwXcHM8A9ITVcoXPRaAshylwUkhgkDVpzWceow1TIWZyVE2kBOBlckCQwZXOKstlK95sMu0ZJQFqSkDWmSkoJz37egHPMbdlWUoRzRa8etzu1nTox7lnpq+mV2/LVyNrCkqSWAzBANCGdqdPwJCYkzxjCFFCEgkFJOspYSQaEApSCX3KOWcIX7KxrwYASUlQ1UuTrk1amT7qV4N/E50hSgEEAsVfNoqEzHcbRVLZbDuo40+0hGS3Q6dGhVpxlZqSVv71LBZdGZa31QEgE1arEAgUz1hCabjkEkADElizDaWByycHqhe6b5E1ONinZkG2E0TTcx+A5E5O/PNk1p6+EYp1HG6bd+vAx0J0oQlGq+95/fme2i3qlUSCeUJGSSTXY7AB922kU2/LWVpmbsAIdOEh1gkKo79PsIe3XguWBLJSpT4mAcqck5NkMNM895oazpHMlmS0sNhlsaFI56WAB/pEacO9Yp+A8NJupGWurflumUsfHdwgHx3cIB8d0A+O6O6d4ungclYr5soy+l/QmRoi8bRyc6zSTLRMEwllKXhUkyxypITgL8xJGsHLO2cZ68Cv86sv/m/+3mRpS13pLRMEtSwFKZh/ccKX3YlApD5kMKxZB+FxMe3fzPxL/OqHMNrBzPxL/OqHMVsYQQQQAEEEEABBBBAAQQQQAQJtCUzJIKAVEICVba0Oz4eMjXp9PN+8V+Yxqy06RKlpDSwpmHOw0CTWozp3wyu22yyVk2aXUvUI6qJz2wcxNrgjKwj0fHdGtvHJP2aV2U/4weOSfs0rsp/xgGZJHx3RYbuVJTZVEhZViDHVDHApwDiBKXb3RoyXe8sqwmySszUBBAAJDnVfMd8OfHZX2aV2U/4xGUVNWFuZaVbkF6Lc0JxZ1fzoVk3yE1BmAsxViqavtPCNQeOSfs0rsp/xg8ck/ZpXZT/AIxB0otWY3rozN9l0xwAgpK6u6jXozyhQ6a//wA+/wD3H35F+SzTxKU7tTAR+V8no2z1w9TbZX2aUPwp/wAYpeCot3aMssJQm7uC/j+DPqNNU40zFSQCAU6rhTMRQuRmXyiUmeEaS1JU1y7uzB8m35x9v8dlfZpXZT/jDNYlkk8hJqfRp90Rl/jsNP8AUviy6MXCOWOxn6zaR4aIlqXiJVlVznk26FrVpYUKIMs+uj98fbPHUZeKySWdglFXqwp09UeptKa/9GjP0aPd8b4seDw7d/qZPwdF7w/k+FTNMEqDGU/r9W/cYWRfcmfKmJVLKS2aUpYAEHaoVoacOEfc5U1JLGyS0jeZaN3AeqH9nnykA/8ATyj+BIy/DD/CUltw8yyGGpRacY2t4v6mUpiQFEDIGlR+xaOB8d0atst7y1Z2OUN5GAh91E+7ZDrxyT9mldlP+MaNzY4uOjM+eB2cEXxZlHICblU/9vM2Ro61XqBNlIEqYrlqlQTqpCKjGcqEuxILFw7Fo9NoliZjTJlpIDUCRsbMJeHUy/yASEAsKDEzsMsqQ+BEnLv5n4l/nVDmGd0zMUpKt5UetRMPIQwggggAIIIIACCCCAAggggArZuOXMSMT1Ys/ujqTo9LQGS4Gfx1Qzl2pbDXVlvMdeOL89XaMSykLj7yKjeYPIqN5hj44vz1doweOL89XaMOw8w8RcEsHM7du8ue+GnIIZRZeqop2VwoK36NUp6Y88cX56u0YPHF+ertGFlC45kXahScWsMwxbYSNmyjw0lIQW1JgJSVMWFQopwP52qT0Nvjrxxfnq7Rg8cX56u0YeULjaz2CSqaByU4KcjEoUGb1fKncd0OVSUAOUzBzqUzQcLesux203iDxxfnq7Rg8cX56u0YMoXOJAQpYTyc4OWdSWAzz3Zdyt0LWizy0EhphKSl2DhlEh34Ya9I3iOPHF+ertGPPHF+ertGDKFxCdZpSFAcnOLZFNU0xAF36fUSYdrs0sDKZQIUQ2QWWHrDFxnTojjxxfnq7Rjzxxfnq7RhZQuJTFywSOTnFnqACCxNQciKO+59xh1bLEhCEnDMVizCRrAYcRccADCfji/PV2jHnji/PV2jBlC4nZrLJTQJmgdB2DjlQZRJi5UbzDDx2Z56u0Y98bX56u0YMo3K+4+8io3mErRdctIqTXIQ28cX56u0Y88ZX5yusw8orliuuUEygkZJKgOgKIHsh3DK51PJSTUur85h7EGSQQQQQAEEEEABBBBAAQQQ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444500" y="527475"/>
            <a:ext cx="7089064" cy="742950"/>
          </a:xfrm>
        </p:spPr>
        <p:txBody>
          <a:bodyPr/>
          <a:lstStyle/>
          <a:p>
            <a:r>
              <a:rPr lang="en-US" altLang="zh-TW" dirty="0" smtClean="0"/>
              <a:t>Experimental Results – Runtime (II) </a:t>
            </a:r>
            <a:endParaRPr lang="zh-TW" altLang="en-US" dirty="0"/>
          </a:p>
        </p:txBody>
      </p:sp>
      <p:pic>
        <p:nvPicPr>
          <p:cNvPr id="8197" name="Picture 5"/>
          <p:cNvPicPr>
            <a:picLocks noChangeAspect="1" noChangeArrowheads="1"/>
          </p:cNvPicPr>
          <p:nvPr/>
        </p:nvPicPr>
        <p:blipFill>
          <a:blip r:embed="rId2"/>
          <a:srcRect l="11429" t="38400" r="51047" b="30057"/>
          <a:stretch>
            <a:fillRect/>
          </a:stretch>
        </p:blipFill>
        <p:spPr bwMode="auto">
          <a:xfrm>
            <a:off x="729343" y="4090489"/>
            <a:ext cx="5146766" cy="2704011"/>
          </a:xfrm>
          <a:prstGeom prst="rect">
            <a:avLst/>
          </a:prstGeom>
          <a:noFill/>
          <a:ln w="9525">
            <a:noFill/>
            <a:miter lim="800000"/>
            <a:headEnd/>
            <a:tailEnd/>
          </a:ln>
        </p:spPr>
      </p:pic>
      <p:pic>
        <p:nvPicPr>
          <p:cNvPr id="8198" name="Picture 6"/>
          <p:cNvPicPr>
            <a:picLocks noChangeAspect="1" noChangeArrowheads="1"/>
          </p:cNvPicPr>
          <p:nvPr/>
        </p:nvPicPr>
        <p:blipFill>
          <a:blip r:embed="rId3"/>
          <a:srcRect l="11296" t="30593" r="71759" b="16667"/>
          <a:stretch>
            <a:fillRect/>
          </a:stretch>
        </p:blipFill>
        <p:spPr bwMode="auto">
          <a:xfrm>
            <a:off x="6701714" y="2094411"/>
            <a:ext cx="2324100" cy="4521200"/>
          </a:xfrm>
          <a:prstGeom prst="rect">
            <a:avLst/>
          </a:prstGeom>
          <a:noFill/>
          <a:ln w="9525">
            <a:noFill/>
            <a:miter lim="800000"/>
            <a:headEnd/>
            <a:tailEnd/>
          </a:ln>
        </p:spPr>
      </p:pic>
      <p:sp>
        <p:nvSpPr>
          <p:cNvPr id="11" name="文字版面配置區 10"/>
          <p:cNvSpPr>
            <a:spLocks noGrp="1"/>
          </p:cNvSpPr>
          <p:nvPr>
            <p:ph type="body" sz="quarter" idx="12"/>
          </p:nvPr>
        </p:nvSpPr>
        <p:spPr/>
        <p:txBody>
          <a:bodyPr/>
          <a:lstStyle/>
          <a:p>
            <a:r>
              <a:rPr lang="en-US" altLang="zh-TW" dirty="0" smtClean="0"/>
              <a:t>Runtime portion on Map, Collate, and Reduce</a:t>
            </a:r>
          </a:p>
          <a:p>
            <a:pPr lvl="1"/>
            <a:r>
              <a:rPr lang="en-US" altLang="zh-TW" dirty="0" smtClean="0"/>
              <a:t>Map occupies the majority of the runtime</a:t>
            </a:r>
          </a:p>
          <a:p>
            <a:pPr lvl="1"/>
            <a:r>
              <a:rPr lang="en-US" altLang="zh-TW" dirty="0" smtClean="0"/>
              <a:t>~ 10 % on process communication</a:t>
            </a:r>
          </a:p>
          <a:p>
            <a:r>
              <a:rPr lang="en-US" altLang="zh-TW" dirty="0" smtClean="0"/>
              <a:t>Communication overhead</a:t>
            </a:r>
          </a:p>
          <a:p>
            <a:pPr lvl="1"/>
            <a:r>
              <a:rPr lang="en-US" altLang="zh-TW" dirty="0" smtClean="0"/>
              <a:t>Grows as the path count increases</a:t>
            </a:r>
          </a:p>
          <a:p>
            <a:pPr lvl="1"/>
            <a:r>
              <a:rPr lang="en-US" altLang="zh-TW" dirty="0" smtClean="0"/>
              <a:t>~15 % improvement with hidden reduce</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444500" y="527475"/>
            <a:ext cx="9245600" cy="742950"/>
          </a:xfrm>
        </p:spPr>
        <p:txBody>
          <a:bodyPr/>
          <a:lstStyle/>
          <a:p>
            <a:r>
              <a:rPr lang="en-US" altLang="zh-TW" sz="2400" dirty="0" smtClean="0"/>
              <a:t>Experimental Results – Comparison with Multi-threading on a Single Node</a:t>
            </a:r>
            <a:endParaRPr lang="zh-TW" altLang="en-US" sz="2400" dirty="0"/>
          </a:p>
        </p:txBody>
      </p:sp>
      <p:pic>
        <p:nvPicPr>
          <p:cNvPr id="9218" name="Picture 2"/>
          <p:cNvPicPr>
            <a:picLocks noChangeAspect="1" noChangeArrowheads="1"/>
          </p:cNvPicPr>
          <p:nvPr/>
        </p:nvPicPr>
        <p:blipFill>
          <a:blip r:embed="rId2"/>
          <a:srcRect l="11619" t="17732" r="10857" b="7352"/>
          <a:stretch>
            <a:fillRect/>
          </a:stretch>
        </p:blipFill>
        <p:spPr bwMode="auto">
          <a:xfrm>
            <a:off x="774614" y="1469242"/>
            <a:ext cx="8648786" cy="5223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dirty="0" smtClean="0"/>
              <a:t>Conclusion</a:t>
            </a:r>
            <a:endParaRPr lang="zh-TW" altLang="en-US" dirty="0"/>
          </a:p>
        </p:txBody>
      </p:sp>
      <p:sp>
        <p:nvSpPr>
          <p:cNvPr id="5" name="文字版面配置區 2"/>
          <p:cNvSpPr>
            <a:spLocks noGrp="1"/>
          </p:cNvSpPr>
          <p:nvPr>
            <p:ph type="body" sz="quarter" idx="12"/>
          </p:nvPr>
        </p:nvSpPr>
        <p:spPr>
          <a:xfrm>
            <a:off x="444500" y="1520042"/>
            <a:ext cx="9245600" cy="5223658"/>
          </a:xfrm>
        </p:spPr>
        <p:txBody>
          <a:bodyPr/>
          <a:lstStyle/>
          <a:p>
            <a:r>
              <a:rPr lang="en-US" altLang="zh-TW" dirty="0" smtClean="0"/>
              <a:t>MapReduce-based solution to PBA</a:t>
            </a:r>
          </a:p>
          <a:p>
            <a:pPr lvl="1"/>
            <a:r>
              <a:rPr lang="en-US" altLang="zh-TW" dirty="0" smtClean="0"/>
              <a:t>Coding ease, promising speedup, and high scalability</a:t>
            </a:r>
          </a:p>
          <a:p>
            <a:pPr lvl="1"/>
            <a:r>
              <a:rPr lang="en-US" altLang="zh-TW" dirty="0" smtClean="0"/>
              <a:t>Analyzes million-scale graph within a few minute</a:t>
            </a:r>
          </a:p>
          <a:p>
            <a:r>
              <a:rPr lang="en-US" altLang="zh-TW" dirty="0" smtClean="0"/>
              <a:t>Future work</a:t>
            </a:r>
          </a:p>
          <a:p>
            <a:pPr lvl="1"/>
            <a:r>
              <a:rPr lang="en-US" altLang="zh-TW" dirty="0" smtClean="0"/>
              <a:t>Investigate more EDA applications on cluster computing</a:t>
            </a:r>
          </a:p>
          <a:p>
            <a:pPr lvl="1"/>
            <a:r>
              <a:rPr lang="en-US" altLang="zh-TW" dirty="0" err="1" smtClean="0"/>
              <a:t>GraphX</a:t>
            </a:r>
            <a:r>
              <a:rPr lang="en-US" altLang="zh-TW" dirty="0" smtClean="0"/>
              <a:t>, Spark, etc.</a:t>
            </a:r>
          </a:p>
          <a:p>
            <a:endParaRPr lang="en-US" altLang="zh-TW" dirty="0" smtClean="0"/>
          </a:p>
          <a:p>
            <a:pPr lvl="1"/>
            <a:endParaRPr lang="zh-TW" altLang="en-US" dirty="0"/>
          </a:p>
        </p:txBody>
      </p:sp>
      <p:pic>
        <p:nvPicPr>
          <p:cNvPr id="10242" name="Picture 2"/>
          <p:cNvPicPr>
            <a:picLocks noChangeAspect="1" noChangeArrowheads="1"/>
          </p:cNvPicPr>
          <p:nvPr/>
        </p:nvPicPr>
        <p:blipFill>
          <a:blip r:embed="rId2"/>
          <a:srcRect l="25238" t="40533" r="27037" b="28076"/>
          <a:stretch>
            <a:fillRect/>
          </a:stretch>
        </p:blipFill>
        <p:spPr bwMode="auto">
          <a:xfrm>
            <a:off x="254000" y="4011020"/>
            <a:ext cx="6545943" cy="2690949"/>
          </a:xfrm>
          <a:prstGeom prst="rect">
            <a:avLst/>
          </a:prstGeom>
          <a:noFill/>
          <a:ln w="9525">
            <a:noFill/>
            <a:miter lim="800000"/>
            <a:headEnd/>
            <a:tailEnd/>
          </a:ln>
        </p:spPr>
      </p:pic>
      <p:pic>
        <p:nvPicPr>
          <p:cNvPr id="10244" name="Picture 4"/>
          <p:cNvPicPr>
            <a:picLocks noChangeAspect="1" noChangeArrowheads="1"/>
          </p:cNvPicPr>
          <p:nvPr/>
        </p:nvPicPr>
        <p:blipFill>
          <a:blip r:embed="rId3"/>
          <a:srcRect l="46381" t="31543" r="32381" b="50781"/>
          <a:stretch>
            <a:fillRect/>
          </a:stretch>
        </p:blipFill>
        <p:spPr bwMode="auto">
          <a:xfrm>
            <a:off x="6901543" y="4061820"/>
            <a:ext cx="2913018" cy="1515292"/>
          </a:xfrm>
          <a:prstGeom prst="rect">
            <a:avLst/>
          </a:prstGeom>
          <a:noFill/>
          <a:ln w="9525">
            <a:noFill/>
            <a:miter lim="800000"/>
            <a:headEnd/>
            <a:tailEnd/>
          </a:ln>
        </p:spPr>
      </p:pic>
      <p:pic>
        <p:nvPicPr>
          <p:cNvPr id="10245" name="Picture 5"/>
          <p:cNvPicPr>
            <a:picLocks noChangeAspect="1" noChangeArrowheads="1"/>
          </p:cNvPicPr>
          <p:nvPr/>
        </p:nvPicPr>
        <p:blipFill>
          <a:blip r:embed="rId4"/>
          <a:srcRect l="48148" t="56963" r="34074" b="33011"/>
          <a:stretch>
            <a:fillRect/>
          </a:stretch>
        </p:blipFill>
        <p:spPr bwMode="auto">
          <a:xfrm>
            <a:off x="7213600" y="5724069"/>
            <a:ext cx="2438400" cy="859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Static Timing Analysis (STA)</a:t>
            </a:r>
            <a:endParaRPr lang="en-US" dirty="0"/>
          </a:p>
        </p:txBody>
      </p:sp>
      <p:sp>
        <p:nvSpPr>
          <p:cNvPr id="4" name="Text Placeholder 3"/>
          <p:cNvSpPr>
            <a:spLocks noGrp="1"/>
          </p:cNvSpPr>
          <p:nvPr>
            <p:ph type="body" sz="quarter" idx="12"/>
          </p:nvPr>
        </p:nvSpPr>
        <p:spPr/>
        <p:txBody>
          <a:bodyPr/>
          <a:lstStyle/>
          <a:p>
            <a:r>
              <a:rPr lang="en-US" dirty="0" smtClean="0"/>
              <a:t>Static Timing analysis</a:t>
            </a:r>
          </a:p>
          <a:p>
            <a:pPr lvl="1"/>
            <a:r>
              <a:rPr lang="en-US" dirty="0" smtClean="0"/>
              <a:t>Verify the expected timing characteristics of integrated circuits</a:t>
            </a:r>
          </a:p>
          <a:p>
            <a:pPr lvl="1"/>
            <a:r>
              <a:rPr lang="en-US" dirty="0" smtClean="0"/>
              <a:t>Keep track of path slacks and identify the critical path with negative slack</a:t>
            </a:r>
          </a:p>
          <a:p>
            <a:r>
              <a:rPr lang="en-US" dirty="0" smtClean="0"/>
              <a:t>Increasing significance of variance</a:t>
            </a:r>
          </a:p>
          <a:p>
            <a:pPr lvl="1"/>
            <a:r>
              <a:rPr lang="en-US" dirty="0" smtClean="0"/>
              <a:t>On-chip variation such as temperature change and voltage drop</a:t>
            </a:r>
          </a:p>
          <a:p>
            <a:pPr lvl="1"/>
            <a:r>
              <a:rPr lang="en-US" dirty="0" smtClean="0"/>
              <a:t>Perform </a:t>
            </a:r>
            <a:r>
              <a:rPr lang="en-US" b="1" dirty="0" smtClean="0">
                <a:solidFill>
                  <a:srgbClr val="FF0000"/>
                </a:solidFill>
              </a:rPr>
              <a:t>dual-mode (min-max) </a:t>
            </a:r>
            <a:r>
              <a:rPr lang="en-US" dirty="0" smtClean="0"/>
              <a:t>conservative analysis </a:t>
            </a:r>
          </a:p>
          <a:p>
            <a:pPr lvl="1"/>
            <a:endParaRPr lang="en-US" dirty="0" smtClean="0"/>
          </a:p>
        </p:txBody>
      </p:sp>
      <p:pic>
        <p:nvPicPr>
          <p:cNvPr id="3" name="Picture 6"/>
          <p:cNvPicPr>
            <a:picLocks noChangeAspect="1" noChangeArrowheads="1"/>
          </p:cNvPicPr>
          <p:nvPr/>
        </p:nvPicPr>
        <p:blipFill>
          <a:blip r:embed="rId3"/>
          <a:srcRect/>
          <a:stretch>
            <a:fillRect/>
          </a:stretch>
        </p:blipFill>
        <p:spPr bwMode="auto">
          <a:xfrm>
            <a:off x="542925" y="4296681"/>
            <a:ext cx="8972550" cy="2505075"/>
          </a:xfrm>
          <a:prstGeom prst="rect">
            <a:avLst/>
          </a:prstGeom>
          <a:noFill/>
          <a:ln w="9525">
            <a:noFill/>
            <a:miter lim="800000"/>
            <a:headEnd/>
            <a:tailEnd/>
          </a:ln>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Timing Test and Verification of Setup/Hold Check</a:t>
            </a:r>
            <a:endParaRPr lang="en-US" dirty="0"/>
          </a:p>
        </p:txBody>
      </p:sp>
      <p:sp>
        <p:nvSpPr>
          <p:cNvPr id="4" name="Text Placeholder 3"/>
          <p:cNvSpPr>
            <a:spLocks noGrp="1"/>
          </p:cNvSpPr>
          <p:nvPr>
            <p:ph type="body" sz="quarter" idx="12"/>
          </p:nvPr>
        </p:nvSpPr>
        <p:spPr/>
        <p:txBody>
          <a:bodyPr/>
          <a:lstStyle/>
          <a:p>
            <a:r>
              <a:rPr lang="en-US" dirty="0" smtClean="0"/>
              <a:t>Sequential timing test</a:t>
            </a:r>
          </a:p>
          <a:p>
            <a:pPr lvl="1"/>
            <a:r>
              <a:rPr lang="en-US" dirty="0" smtClean="0"/>
              <a:t>Setup time check</a:t>
            </a:r>
          </a:p>
          <a:p>
            <a:pPr lvl="2"/>
            <a:r>
              <a:rPr lang="en-US" sz="2000" dirty="0" smtClean="0"/>
              <a:t>“Latest” arrival time (at) </a:t>
            </a:r>
            <a:r>
              <a:rPr lang="en-US" sz="2000" dirty="0" err="1" smtClean="0"/>
              <a:t>v.s</a:t>
            </a:r>
            <a:r>
              <a:rPr lang="en-US" sz="2000" dirty="0" smtClean="0"/>
              <a:t>. “Earliest” required arrival time (rat)</a:t>
            </a:r>
          </a:p>
          <a:p>
            <a:pPr lvl="1"/>
            <a:r>
              <a:rPr lang="en-US" dirty="0" smtClean="0"/>
              <a:t>Hold time check</a:t>
            </a:r>
          </a:p>
          <a:p>
            <a:pPr lvl="2"/>
            <a:r>
              <a:rPr lang="en-US" sz="2000" dirty="0" smtClean="0"/>
              <a:t>“</a:t>
            </a:r>
            <a:r>
              <a:rPr lang="en-US" altLang="zh-TW" sz="2000" dirty="0" smtClean="0"/>
              <a:t>Earliest</a:t>
            </a:r>
            <a:r>
              <a:rPr lang="en-US" sz="2000" dirty="0" smtClean="0"/>
              <a:t>” arrival time (at) </a:t>
            </a:r>
            <a:r>
              <a:rPr lang="en-US" sz="2000" dirty="0" err="1" smtClean="0"/>
              <a:t>v.s</a:t>
            </a:r>
            <a:r>
              <a:rPr lang="en-US" sz="2000" dirty="0" smtClean="0"/>
              <a:t>. “Latest” required arrival time (rat)</a:t>
            </a:r>
          </a:p>
          <a:p>
            <a:pPr lvl="1"/>
            <a:endParaRPr lang="en-US" dirty="0" smtClean="0"/>
          </a:p>
        </p:txBody>
      </p:sp>
      <p:grpSp>
        <p:nvGrpSpPr>
          <p:cNvPr id="3" name="群組 7"/>
          <p:cNvGrpSpPr/>
          <p:nvPr/>
        </p:nvGrpSpPr>
        <p:grpSpPr>
          <a:xfrm>
            <a:off x="4213678" y="1432958"/>
            <a:ext cx="5505450" cy="771525"/>
            <a:chOff x="4213678" y="1461986"/>
            <a:chExt cx="5505450" cy="771525"/>
          </a:xfrm>
        </p:grpSpPr>
        <p:pic>
          <p:nvPicPr>
            <p:cNvPr id="6" name="Picture 2"/>
            <p:cNvPicPr>
              <a:picLocks noChangeAspect="1" noChangeArrowheads="1"/>
            </p:cNvPicPr>
            <p:nvPr/>
          </p:nvPicPr>
          <p:blipFill>
            <a:blip r:embed="rId3"/>
            <a:srcRect/>
            <a:stretch>
              <a:fillRect/>
            </a:stretch>
          </p:blipFill>
          <p:spPr bwMode="auto">
            <a:xfrm>
              <a:off x="4213678" y="1461986"/>
              <a:ext cx="5505450" cy="771525"/>
            </a:xfrm>
            <a:prstGeom prst="rect">
              <a:avLst/>
            </a:prstGeom>
            <a:noFill/>
            <a:ln w="9525">
              <a:noFill/>
              <a:miter lim="800000"/>
              <a:headEnd/>
              <a:tailEnd/>
            </a:ln>
          </p:spPr>
        </p:pic>
        <p:sp>
          <p:nvSpPr>
            <p:cNvPr id="7" name="矩形 6"/>
            <p:cNvSpPr/>
            <p:nvPr/>
          </p:nvSpPr>
          <p:spPr>
            <a:xfrm>
              <a:off x="4213678" y="1461986"/>
              <a:ext cx="5505450" cy="771525"/>
            </a:xfrm>
            <a:prstGeom prst="rect">
              <a:avLst/>
            </a:prstGeom>
            <a:noFill/>
            <a:ln>
              <a:solidFill>
                <a:srgbClr val="1429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cxnSp>
        <p:nvCxnSpPr>
          <p:cNvPr id="10" name="直線接點 9"/>
          <p:cNvCxnSpPr/>
          <p:nvPr/>
        </p:nvCxnSpPr>
        <p:spPr>
          <a:xfrm>
            <a:off x="957943" y="5109013"/>
            <a:ext cx="7924800" cy="0"/>
          </a:xfrm>
          <a:prstGeom prst="line">
            <a:avLst/>
          </a:prstGeom>
          <a:ln w="762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文字方塊 11"/>
          <p:cNvSpPr txBox="1"/>
          <p:nvPr/>
        </p:nvSpPr>
        <p:spPr>
          <a:xfrm>
            <a:off x="2775404" y="4381485"/>
            <a:ext cx="4087586" cy="400110"/>
          </a:xfrm>
          <a:prstGeom prst="rect">
            <a:avLst/>
          </a:prstGeom>
          <a:noFill/>
        </p:spPr>
        <p:txBody>
          <a:bodyPr wrap="square" rtlCol="0">
            <a:spAutoFit/>
          </a:bodyPr>
          <a:lstStyle/>
          <a:p>
            <a:pPr algn="ctr"/>
            <a:r>
              <a:rPr lang="en-US" altLang="zh-TW" dirty="0" smtClean="0">
                <a:latin typeface="Droid Sans"/>
              </a:rPr>
              <a:t>Passing (positive slack)</a:t>
            </a:r>
            <a:endParaRPr lang="zh-TW" altLang="en-US" dirty="0">
              <a:latin typeface="Droid Sans"/>
            </a:endParaRPr>
          </a:p>
        </p:txBody>
      </p:sp>
      <p:cxnSp>
        <p:nvCxnSpPr>
          <p:cNvPr id="14" name="直線單箭頭接點 13"/>
          <p:cNvCxnSpPr/>
          <p:nvPr/>
        </p:nvCxnSpPr>
        <p:spPr>
          <a:xfrm>
            <a:off x="2632529" y="4366970"/>
            <a:ext cx="0" cy="6120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文字方塊 14"/>
          <p:cNvSpPr txBox="1"/>
          <p:nvPr/>
        </p:nvSpPr>
        <p:spPr>
          <a:xfrm>
            <a:off x="1567543" y="3673598"/>
            <a:ext cx="2104571" cy="707886"/>
          </a:xfrm>
          <a:prstGeom prst="rect">
            <a:avLst/>
          </a:prstGeom>
          <a:noFill/>
        </p:spPr>
        <p:txBody>
          <a:bodyPr wrap="square" rtlCol="0">
            <a:spAutoFit/>
          </a:bodyPr>
          <a:lstStyle/>
          <a:p>
            <a:pPr algn="ctr"/>
            <a:r>
              <a:rPr lang="en-US" altLang="zh-TW" dirty="0" smtClean="0">
                <a:latin typeface="Droid Sans"/>
              </a:rPr>
              <a:t>Earliest rat </a:t>
            </a:r>
          </a:p>
          <a:p>
            <a:pPr algn="ctr"/>
            <a:r>
              <a:rPr lang="en-US" altLang="zh-TW" dirty="0" smtClean="0">
                <a:latin typeface="Droid Sans"/>
              </a:rPr>
              <a:t>(hold test)</a:t>
            </a:r>
            <a:endParaRPr lang="zh-TW" altLang="en-US" dirty="0">
              <a:latin typeface="Droid Sans"/>
            </a:endParaRPr>
          </a:p>
        </p:txBody>
      </p:sp>
      <p:sp>
        <p:nvSpPr>
          <p:cNvPr id="20" name="文字方塊 19"/>
          <p:cNvSpPr txBox="1"/>
          <p:nvPr/>
        </p:nvSpPr>
        <p:spPr>
          <a:xfrm>
            <a:off x="8882743" y="4908958"/>
            <a:ext cx="821871" cy="400110"/>
          </a:xfrm>
          <a:prstGeom prst="rect">
            <a:avLst/>
          </a:prstGeom>
          <a:noFill/>
        </p:spPr>
        <p:txBody>
          <a:bodyPr wrap="square" rtlCol="0">
            <a:spAutoFit/>
          </a:bodyPr>
          <a:lstStyle/>
          <a:p>
            <a:pPr algn="ctr"/>
            <a:r>
              <a:rPr lang="en-US" altLang="zh-TW" dirty="0" smtClean="0">
                <a:latin typeface="Droid Sans"/>
              </a:rPr>
              <a:t>time</a:t>
            </a:r>
            <a:endParaRPr lang="zh-TW" altLang="en-US" dirty="0">
              <a:latin typeface="Droid Sans"/>
            </a:endParaRPr>
          </a:p>
        </p:txBody>
      </p:sp>
      <p:sp>
        <p:nvSpPr>
          <p:cNvPr id="21" name="橢圓 20"/>
          <p:cNvSpPr/>
          <p:nvPr/>
        </p:nvSpPr>
        <p:spPr>
          <a:xfrm>
            <a:off x="2496071" y="4958031"/>
            <a:ext cx="252000" cy="2520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5945414" y="3673598"/>
            <a:ext cx="2104571" cy="707886"/>
          </a:xfrm>
          <a:prstGeom prst="rect">
            <a:avLst/>
          </a:prstGeom>
          <a:noFill/>
        </p:spPr>
        <p:txBody>
          <a:bodyPr wrap="square" rtlCol="0">
            <a:spAutoFit/>
          </a:bodyPr>
          <a:lstStyle/>
          <a:p>
            <a:pPr algn="ctr"/>
            <a:r>
              <a:rPr lang="en-US" altLang="zh-TW" dirty="0" smtClean="0">
                <a:latin typeface="Droid Sans"/>
              </a:rPr>
              <a:t>Latest rat </a:t>
            </a:r>
          </a:p>
          <a:p>
            <a:pPr algn="ctr"/>
            <a:r>
              <a:rPr lang="en-US" altLang="zh-TW" dirty="0" smtClean="0">
                <a:latin typeface="Droid Sans"/>
              </a:rPr>
              <a:t>(setup test)</a:t>
            </a:r>
            <a:endParaRPr lang="zh-TW" altLang="en-US" dirty="0">
              <a:latin typeface="Droid Sans"/>
            </a:endParaRPr>
          </a:p>
        </p:txBody>
      </p:sp>
      <p:sp>
        <p:nvSpPr>
          <p:cNvPr id="27" name="橢圓 26"/>
          <p:cNvSpPr/>
          <p:nvPr/>
        </p:nvSpPr>
        <p:spPr>
          <a:xfrm>
            <a:off x="6873942" y="4958031"/>
            <a:ext cx="252000" cy="2520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28" name="直線單箭頭接點 27"/>
          <p:cNvCxnSpPr/>
          <p:nvPr/>
        </p:nvCxnSpPr>
        <p:spPr>
          <a:xfrm flipV="1">
            <a:off x="2719615" y="4836388"/>
            <a:ext cx="4154327" cy="1"/>
          </a:xfrm>
          <a:prstGeom prst="straightConnector1">
            <a:avLst/>
          </a:prstGeom>
          <a:ln w="57150">
            <a:solidFill>
              <a:schemeClr val="tx2">
                <a:lumMod val="60000"/>
                <a:lumOff val="4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957943" y="5588003"/>
            <a:ext cx="1088572" cy="1"/>
          </a:xfrm>
          <a:prstGeom prst="straightConnector1">
            <a:avLst/>
          </a:prstGeom>
          <a:ln w="571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直線單箭頭接點 36"/>
          <p:cNvCxnSpPr/>
          <p:nvPr/>
        </p:nvCxnSpPr>
        <p:spPr>
          <a:xfrm>
            <a:off x="7019082" y="4366970"/>
            <a:ext cx="0" cy="6120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單箭頭接點 38"/>
          <p:cNvCxnSpPr/>
          <p:nvPr/>
        </p:nvCxnSpPr>
        <p:spPr>
          <a:xfrm flipV="1">
            <a:off x="957943" y="5979889"/>
            <a:ext cx="3759200" cy="1"/>
          </a:xfrm>
          <a:prstGeom prst="straightConnector1">
            <a:avLst/>
          </a:prstGeom>
          <a:ln w="571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直線單箭頭接點 40"/>
          <p:cNvCxnSpPr/>
          <p:nvPr/>
        </p:nvCxnSpPr>
        <p:spPr>
          <a:xfrm flipV="1">
            <a:off x="957943" y="6386289"/>
            <a:ext cx="6662057" cy="2"/>
          </a:xfrm>
          <a:prstGeom prst="straightConnector1">
            <a:avLst/>
          </a:prstGeom>
          <a:ln w="571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3" name="文字方塊 42"/>
          <p:cNvSpPr txBox="1"/>
          <p:nvPr/>
        </p:nvSpPr>
        <p:spPr>
          <a:xfrm>
            <a:off x="2046515" y="5387949"/>
            <a:ext cx="2380342" cy="400110"/>
          </a:xfrm>
          <a:prstGeom prst="rect">
            <a:avLst/>
          </a:prstGeom>
          <a:noFill/>
        </p:spPr>
        <p:txBody>
          <a:bodyPr wrap="square" rtlCol="0">
            <a:spAutoFit/>
          </a:bodyPr>
          <a:lstStyle/>
          <a:p>
            <a:r>
              <a:rPr lang="en-US" altLang="zh-TW" dirty="0" smtClean="0">
                <a:latin typeface="Droid Sans"/>
              </a:rPr>
              <a:t>Hold violation </a:t>
            </a:r>
            <a:r>
              <a:rPr lang="en-US" altLang="zh-TW" dirty="0" smtClean="0">
                <a:latin typeface="Droid Sans"/>
                <a:sym typeface="Wingdings" pitchFamily="2" charset="2"/>
              </a:rPr>
              <a:t></a:t>
            </a:r>
            <a:endParaRPr lang="zh-TW" altLang="en-US" dirty="0">
              <a:latin typeface="Droid Sans"/>
            </a:endParaRPr>
          </a:p>
        </p:txBody>
      </p:sp>
      <p:sp>
        <p:nvSpPr>
          <p:cNvPr id="44" name="文字方塊 43"/>
          <p:cNvSpPr txBox="1"/>
          <p:nvPr/>
        </p:nvSpPr>
        <p:spPr>
          <a:xfrm>
            <a:off x="4755243" y="5779834"/>
            <a:ext cx="2380342" cy="400110"/>
          </a:xfrm>
          <a:prstGeom prst="rect">
            <a:avLst/>
          </a:prstGeom>
          <a:noFill/>
        </p:spPr>
        <p:txBody>
          <a:bodyPr wrap="square" rtlCol="0">
            <a:spAutoFit/>
          </a:bodyPr>
          <a:lstStyle/>
          <a:p>
            <a:r>
              <a:rPr lang="en-US" altLang="zh-TW" dirty="0" smtClean="0">
                <a:latin typeface="Droid Sans"/>
              </a:rPr>
              <a:t>No violation </a:t>
            </a:r>
            <a:r>
              <a:rPr lang="en-US" altLang="zh-TW" dirty="0" smtClean="0">
                <a:latin typeface="Droid Sans"/>
                <a:sym typeface="Wingdings" pitchFamily="2" charset="2"/>
              </a:rPr>
              <a:t></a:t>
            </a:r>
            <a:endParaRPr lang="zh-TW" altLang="en-US" dirty="0">
              <a:latin typeface="Droid Sans"/>
            </a:endParaRPr>
          </a:p>
        </p:txBody>
      </p:sp>
      <p:sp>
        <p:nvSpPr>
          <p:cNvPr id="45" name="文字方塊 44"/>
          <p:cNvSpPr txBox="1"/>
          <p:nvPr/>
        </p:nvSpPr>
        <p:spPr>
          <a:xfrm>
            <a:off x="7672621" y="6179944"/>
            <a:ext cx="2380342" cy="400110"/>
          </a:xfrm>
          <a:prstGeom prst="rect">
            <a:avLst/>
          </a:prstGeom>
          <a:noFill/>
        </p:spPr>
        <p:txBody>
          <a:bodyPr wrap="square" rtlCol="0">
            <a:spAutoFit/>
          </a:bodyPr>
          <a:lstStyle/>
          <a:p>
            <a:r>
              <a:rPr lang="en-US" altLang="zh-TW" dirty="0" smtClean="0">
                <a:latin typeface="Droid Sans"/>
              </a:rPr>
              <a:t>Setup violation </a:t>
            </a:r>
            <a:r>
              <a:rPr lang="en-US" altLang="zh-TW" dirty="0" smtClean="0">
                <a:latin typeface="Droid Sans"/>
                <a:sym typeface="Wingdings" pitchFamily="2" charset="2"/>
              </a:rPr>
              <a:t></a:t>
            </a:r>
            <a:endParaRPr lang="zh-TW" altLang="en-US" dirty="0">
              <a:latin typeface="Droid Sans"/>
            </a:endParaRPr>
          </a:p>
        </p:txBody>
      </p:sp>
      <p:sp>
        <p:nvSpPr>
          <p:cNvPr id="50" name="文字方塊 49"/>
          <p:cNvSpPr txBox="1"/>
          <p:nvPr/>
        </p:nvSpPr>
        <p:spPr>
          <a:xfrm>
            <a:off x="957943" y="4636334"/>
            <a:ext cx="1538128" cy="400110"/>
          </a:xfrm>
          <a:prstGeom prst="rect">
            <a:avLst/>
          </a:prstGeom>
          <a:noFill/>
        </p:spPr>
        <p:txBody>
          <a:bodyPr wrap="square" rtlCol="0">
            <a:spAutoFit/>
          </a:bodyPr>
          <a:lstStyle/>
          <a:p>
            <a:pPr algn="ctr"/>
            <a:r>
              <a:rPr lang="en-US" altLang="zh-TW" dirty="0" smtClean="0">
                <a:latin typeface="Droid Sans"/>
              </a:rPr>
              <a:t>Failing</a:t>
            </a:r>
            <a:endParaRPr lang="zh-TW" altLang="en-US" dirty="0">
              <a:latin typeface="Droid Sans"/>
            </a:endParaRPr>
          </a:p>
        </p:txBody>
      </p:sp>
      <p:sp>
        <p:nvSpPr>
          <p:cNvPr id="51" name="文字方塊 50"/>
          <p:cNvSpPr txBox="1"/>
          <p:nvPr/>
        </p:nvSpPr>
        <p:spPr>
          <a:xfrm>
            <a:off x="7280921" y="4636334"/>
            <a:ext cx="1538128" cy="400110"/>
          </a:xfrm>
          <a:prstGeom prst="rect">
            <a:avLst/>
          </a:prstGeom>
          <a:noFill/>
        </p:spPr>
        <p:txBody>
          <a:bodyPr wrap="square" rtlCol="0">
            <a:spAutoFit/>
          </a:bodyPr>
          <a:lstStyle/>
          <a:p>
            <a:pPr algn="ctr"/>
            <a:r>
              <a:rPr lang="en-US" altLang="zh-TW" dirty="0" smtClean="0">
                <a:latin typeface="Droid Sans"/>
              </a:rPr>
              <a:t>Failing</a:t>
            </a:r>
            <a:endParaRPr lang="zh-TW" altLang="en-US" dirty="0">
              <a:latin typeface="Droid Sans"/>
            </a:endParaRPr>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Two Fundamental Solutions to STA</a:t>
            </a:r>
            <a:endParaRPr lang="en-US" dirty="0"/>
          </a:p>
        </p:txBody>
      </p:sp>
      <p:sp>
        <p:nvSpPr>
          <p:cNvPr id="4" name="Text Placeholder 3"/>
          <p:cNvSpPr>
            <a:spLocks noGrp="1"/>
          </p:cNvSpPr>
          <p:nvPr>
            <p:ph type="body" sz="quarter" idx="12"/>
          </p:nvPr>
        </p:nvSpPr>
        <p:spPr>
          <a:xfrm>
            <a:off x="444500" y="1520042"/>
            <a:ext cx="4673413" cy="5223658"/>
          </a:xfrm>
        </p:spPr>
        <p:txBody>
          <a:bodyPr/>
          <a:lstStyle/>
          <a:p>
            <a:r>
              <a:rPr lang="en-US" dirty="0" smtClean="0"/>
              <a:t>Block-based timing analysis</a:t>
            </a:r>
          </a:p>
          <a:p>
            <a:pPr lvl="1"/>
            <a:r>
              <a:rPr lang="en-US" dirty="0" smtClean="0"/>
              <a:t>Linear topological propagation</a:t>
            </a:r>
          </a:p>
          <a:p>
            <a:pPr lvl="1"/>
            <a:r>
              <a:rPr lang="en-US" dirty="0" smtClean="0"/>
              <a:t>Worst quantities for each point</a:t>
            </a:r>
          </a:p>
          <a:p>
            <a:pPr lvl="1"/>
            <a:r>
              <a:rPr lang="en-US" dirty="0" smtClean="0"/>
              <a:t>Very fast, but pessimistic</a:t>
            </a:r>
          </a:p>
          <a:p>
            <a:r>
              <a:rPr lang="en-US" dirty="0" smtClean="0"/>
              <a:t>Path-based timing analysis</a:t>
            </a:r>
          </a:p>
          <a:p>
            <a:pPr lvl="1"/>
            <a:r>
              <a:rPr lang="en-US" altLang="zh-TW" dirty="0" smtClean="0"/>
              <a:t>Analyze timing path by path instead of single points</a:t>
            </a:r>
          </a:p>
          <a:p>
            <a:pPr lvl="1"/>
            <a:r>
              <a:rPr lang="en-US" altLang="zh-TW" dirty="0" smtClean="0"/>
              <a:t>Common path pessimism removal (CPPR), advanced on chip variation (AOCV), etc</a:t>
            </a:r>
            <a:endParaRPr lang="en-US" dirty="0" smtClean="0"/>
          </a:p>
          <a:p>
            <a:pPr lvl="1"/>
            <a:r>
              <a:rPr lang="en-US" dirty="0" smtClean="0"/>
              <a:t>Reduce the pessimism margin</a:t>
            </a:r>
          </a:p>
          <a:p>
            <a:pPr lvl="1"/>
            <a:r>
              <a:rPr lang="en-US" dirty="0" smtClean="0"/>
              <a:t>Very slow (exponential number of paths), but more accurate</a:t>
            </a:r>
          </a:p>
        </p:txBody>
      </p:sp>
      <p:grpSp>
        <p:nvGrpSpPr>
          <p:cNvPr id="7" name="群組 6"/>
          <p:cNvGrpSpPr/>
          <p:nvPr/>
        </p:nvGrpSpPr>
        <p:grpSpPr>
          <a:xfrm>
            <a:off x="5172502" y="1520042"/>
            <a:ext cx="4722125" cy="3307495"/>
            <a:chOff x="6823691" y="190988"/>
            <a:chExt cx="5186339" cy="3518323"/>
          </a:xfrm>
        </p:grpSpPr>
        <p:pic>
          <p:nvPicPr>
            <p:cNvPr id="1026" name="Picture 2" descr="C:\Users\Electron\Desktop\tempus3.jpg"/>
            <p:cNvPicPr>
              <a:picLocks noChangeAspect="1" noChangeArrowheads="1"/>
            </p:cNvPicPr>
            <p:nvPr/>
          </p:nvPicPr>
          <p:blipFill>
            <a:blip r:embed="rId3"/>
            <a:srcRect/>
            <a:stretch>
              <a:fillRect/>
            </a:stretch>
          </p:blipFill>
          <p:spPr bwMode="auto">
            <a:xfrm>
              <a:off x="6823691" y="190988"/>
              <a:ext cx="5186339" cy="3276356"/>
            </a:xfrm>
            <a:prstGeom prst="rect">
              <a:avLst/>
            </a:prstGeom>
            <a:noFill/>
          </p:spPr>
        </p:pic>
        <p:sp>
          <p:nvSpPr>
            <p:cNvPr id="6" name="矩形 5"/>
            <p:cNvSpPr/>
            <p:nvPr/>
          </p:nvSpPr>
          <p:spPr>
            <a:xfrm>
              <a:off x="6938031" y="3349177"/>
              <a:ext cx="4703699" cy="360134"/>
            </a:xfrm>
            <a:prstGeom prst="rect">
              <a:avLst/>
            </a:prstGeom>
          </p:spPr>
          <p:txBody>
            <a:bodyPr wrap="square">
              <a:spAutoFit/>
            </a:bodyPr>
            <a:lstStyle/>
            <a:p>
              <a:pPr algn="r"/>
              <a:r>
                <a:rPr lang="en-US" altLang="zh-TW" sz="1600" b="1" dirty="0" smtClean="0"/>
                <a:t>*Source: Cadence Tempus white paper</a:t>
              </a:r>
              <a:endParaRPr lang="en-US" altLang="zh-TW" sz="1600" b="1" dirty="0"/>
            </a:p>
          </p:txBody>
        </p:sp>
      </p:grpSp>
      <p:pic>
        <p:nvPicPr>
          <p:cNvPr id="10" name="Picture 3"/>
          <p:cNvPicPr>
            <a:picLocks noChangeAspect="1" noChangeArrowheads="1"/>
          </p:cNvPicPr>
          <p:nvPr/>
        </p:nvPicPr>
        <p:blipFill>
          <a:blip r:embed="rId4"/>
          <a:srcRect/>
          <a:stretch>
            <a:fillRect/>
          </a:stretch>
        </p:blipFill>
        <p:spPr bwMode="auto">
          <a:xfrm>
            <a:off x="5117913" y="4993809"/>
            <a:ext cx="4722121" cy="1820994"/>
          </a:xfrm>
          <a:prstGeom prst="rect">
            <a:avLst/>
          </a:prstGeom>
          <a:noFill/>
          <a:ln w="9525">
            <a:noFill/>
            <a:miter lim="800000"/>
            <a:headEnd/>
            <a:tailEnd/>
          </a:ln>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dirty="0" smtClean="0"/>
              <a:t>CPPR Example – Data Path Slack with CPPR  </a:t>
            </a:r>
            <a:r>
              <a:rPr lang="en-US" dirty="0" smtClean="0">
                <a:solidFill>
                  <a:srgbClr val="FF0000"/>
                </a:solidFill>
              </a:rPr>
              <a:t>Off</a:t>
            </a:r>
            <a:endParaRPr lang="en-US" dirty="0"/>
          </a:p>
        </p:txBody>
      </p:sp>
      <p:sp>
        <p:nvSpPr>
          <p:cNvPr id="5" name="文字版面配置區 4"/>
          <p:cNvSpPr>
            <a:spLocks noGrp="1"/>
          </p:cNvSpPr>
          <p:nvPr>
            <p:ph type="body" sz="quarter" idx="12"/>
          </p:nvPr>
        </p:nvSpPr>
        <p:spPr/>
        <p:txBody>
          <a:bodyPr/>
          <a:lstStyle/>
          <a:p>
            <a:r>
              <a:rPr lang="en-US" altLang="zh-TW" dirty="0" smtClean="0"/>
              <a:t>Pre common-path-pessimism-removal (CPPR) slack</a:t>
            </a:r>
          </a:p>
          <a:p>
            <a:pPr lvl="1"/>
            <a:r>
              <a:rPr lang="en-US" altLang="zh-TW" dirty="0" smtClean="0"/>
              <a:t>Data path 1: ((120+(20+10+10))-30) – (25+30+40+50) = -15 (critical)</a:t>
            </a:r>
          </a:p>
          <a:p>
            <a:pPr lvl="1"/>
            <a:r>
              <a:rPr lang="en-US" altLang="zh-TW" dirty="0" smtClean="0"/>
              <a:t>Data path 2: ((120+(20+10+10))-30) –(25+45+40+50) = -30 (critical)</a:t>
            </a:r>
            <a:endParaRPr lang="zh-TW" altLang="en-US" dirty="0"/>
          </a:p>
        </p:txBody>
      </p:sp>
      <p:pic>
        <p:nvPicPr>
          <p:cNvPr id="6" name="Picture 2"/>
          <p:cNvPicPr>
            <a:picLocks noChangeAspect="1" noChangeArrowheads="1"/>
          </p:cNvPicPr>
          <p:nvPr/>
        </p:nvPicPr>
        <p:blipFill>
          <a:blip r:embed="rId2"/>
          <a:srcRect/>
          <a:stretch>
            <a:fillRect/>
          </a:stretch>
        </p:blipFill>
        <p:spPr bwMode="auto">
          <a:xfrm>
            <a:off x="1404380" y="2816225"/>
            <a:ext cx="7444358" cy="3960000"/>
          </a:xfrm>
          <a:prstGeom prst="rect">
            <a:avLst/>
          </a:prstGeom>
          <a:noFill/>
          <a:ln w="9525">
            <a:noFill/>
            <a:miter lim="800000"/>
            <a:headEnd/>
            <a:tailEnd/>
          </a:ln>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altLang="zh-TW" dirty="0" smtClean="0"/>
              <a:t>CPPR Example – Data Path Slack with CPPR </a:t>
            </a:r>
            <a:r>
              <a:rPr lang="en-US" altLang="zh-TW" dirty="0" smtClean="0">
                <a:solidFill>
                  <a:srgbClr val="FF0000"/>
                </a:solidFill>
              </a:rPr>
              <a:t>On</a:t>
            </a:r>
            <a:endParaRPr lang="en-US" altLang="zh-TW" dirty="0"/>
          </a:p>
        </p:txBody>
      </p:sp>
      <p:pic>
        <p:nvPicPr>
          <p:cNvPr id="14338" name="Picture 2"/>
          <p:cNvPicPr>
            <a:picLocks noChangeAspect="1" noChangeArrowheads="1"/>
          </p:cNvPicPr>
          <p:nvPr/>
        </p:nvPicPr>
        <p:blipFill>
          <a:blip r:embed="rId2"/>
          <a:srcRect/>
          <a:stretch>
            <a:fillRect/>
          </a:stretch>
        </p:blipFill>
        <p:spPr bwMode="auto">
          <a:xfrm>
            <a:off x="1404380" y="2816225"/>
            <a:ext cx="7444358" cy="3960000"/>
          </a:xfrm>
          <a:prstGeom prst="rect">
            <a:avLst/>
          </a:prstGeom>
          <a:noFill/>
          <a:ln w="9525">
            <a:noFill/>
            <a:miter lim="800000"/>
            <a:headEnd/>
            <a:tailEnd/>
          </a:ln>
        </p:spPr>
      </p:pic>
      <p:sp>
        <p:nvSpPr>
          <p:cNvPr id="5" name="文字版面配置區 4"/>
          <p:cNvSpPr>
            <a:spLocks noGrp="1"/>
          </p:cNvSpPr>
          <p:nvPr>
            <p:ph type="body" sz="quarter" idx="12"/>
          </p:nvPr>
        </p:nvSpPr>
        <p:spPr/>
        <p:txBody>
          <a:bodyPr/>
          <a:lstStyle/>
          <a:p>
            <a:r>
              <a:rPr lang="en-US" altLang="zh-TW" dirty="0" smtClean="0"/>
              <a:t>Post common-path-pessimism-removal (CPPR) slack</a:t>
            </a:r>
          </a:p>
          <a:p>
            <a:pPr lvl="1"/>
            <a:r>
              <a:rPr lang="en-US" altLang="zh-TW" dirty="0" smtClean="0"/>
              <a:t>Data path 1: ((120+(20+10+10))-30) – (25+30+40+50)</a:t>
            </a:r>
            <a:r>
              <a:rPr lang="en-US" altLang="zh-TW" b="1" dirty="0" smtClean="0">
                <a:solidFill>
                  <a:srgbClr val="FF0000"/>
                </a:solidFill>
              </a:rPr>
              <a:t>+5</a:t>
            </a:r>
            <a:r>
              <a:rPr lang="en-US" altLang="zh-TW" dirty="0" smtClean="0"/>
              <a:t> = </a:t>
            </a:r>
            <a:r>
              <a:rPr lang="en-US" altLang="zh-TW" b="1" dirty="0" smtClean="0">
                <a:solidFill>
                  <a:srgbClr val="FF0000"/>
                </a:solidFill>
              </a:rPr>
              <a:t>-10 </a:t>
            </a:r>
            <a:r>
              <a:rPr lang="en-US" altLang="zh-TW" dirty="0" smtClean="0"/>
              <a:t>(critical)</a:t>
            </a:r>
            <a:endParaRPr lang="en-US" altLang="zh-TW" b="1" dirty="0" smtClean="0">
              <a:solidFill>
                <a:srgbClr val="FF0000"/>
              </a:solidFill>
            </a:endParaRPr>
          </a:p>
          <a:p>
            <a:pPr lvl="1"/>
            <a:r>
              <a:rPr lang="en-US" altLang="zh-TW" dirty="0" smtClean="0"/>
              <a:t>Data path 2: ((120+(20+10+10))-30) –(25+45+40+50)</a:t>
            </a:r>
            <a:r>
              <a:rPr lang="en-US" altLang="zh-TW" b="1" dirty="0" smtClean="0">
                <a:solidFill>
                  <a:srgbClr val="FF0000"/>
                </a:solidFill>
              </a:rPr>
              <a:t>+40</a:t>
            </a:r>
            <a:r>
              <a:rPr lang="en-US" altLang="zh-TW" dirty="0" smtClean="0"/>
              <a:t> = </a:t>
            </a:r>
            <a:r>
              <a:rPr lang="en-US" altLang="zh-TW" b="1" dirty="0" smtClean="0">
                <a:solidFill>
                  <a:srgbClr val="FF0000"/>
                </a:solidFill>
              </a:rPr>
              <a:t>10</a:t>
            </a:r>
            <a:endParaRPr lang="zh-TW" altLang="en-US" dirty="0">
              <a:solidFill>
                <a:srgbClr val="FF0000"/>
              </a:solidFill>
            </a:endParaRPr>
          </a:p>
        </p:txBody>
      </p:sp>
      <p:cxnSp>
        <p:nvCxnSpPr>
          <p:cNvPr id="6" name="直線單箭頭接點 5"/>
          <p:cNvCxnSpPr/>
          <p:nvPr/>
        </p:nvCxnSpPr>
        <p:spPr>
          <a:xfrm flipV="1">
            <a:off x="1839807" y="5718628"/>
            <a:ext cx="1048534" cy="2"/>
          </a:xfrm>
          <a:prstGeom prst="straightConnector1">
            <a:avLst/>
          </a:prstGeom>
          <a:ln w="57150">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 name="直線單箭頭接點 7"/>
          <p:cNvCxnSpPr/>
          <p:nvPr/>
        </p:nvCxnSpPr>
        <p:spPr>
          <a:xfrm>
            <a:off x="1839807" y="6776227"/>
            <a:ext cx="1962936" cy="0"/>
          </a:xfrm>
          <a:prstGeom prst="straightConnector1">
            <a:avLst/>
          </a:prstGeom>
          <a:ln w="57150">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 name="文字方塊 9"/>
          <p:cNvSpPr txBox="1"/>
          <p:nvPr/>
        </p:nvSpPr>
        <p:spPr>
          <a:xfrm>
            <a:off x="1970433" y="5309068"/>
            <a:ext cx="821871" cy="400110"/>
          </a:xfrm>
          <a:prstGeom prst="rect">
            <a:avLst/>
          </a:prstGeom>
          <a:noFill/>
        </p:spPr>
        <p:txBody>
          <a:bodyPr wrap="square" rtlCol="0">
            <a:spAutoFit/>
          </a:bodyPr>
          <a:lstStyle/>
          <a:p>
            <a:pPr algn="ctr"/>
            <a:r>
              <a:rPr lang="en-US" altLang="zh-TW" b="1" dirty="0" smtClean="0">
                <a:solidFill>
                  <a:srgbClr val="FF0000"/>
                </a:solidFill>
                <a:latin typeface="Droid Sans"/>
              </a:rPr>
              <a:t>+5</a:t>
            </a:r>
            <a:endParaRPr lang="zh-TW" altLang="en-US" b="1" dirty="0">
              <a:solidFill>
                <a:srgbClr val="FF0000"/>
              </a:solidFill>
              <a:latin typeface="Droid Sans"/>
            </a:endParaRPr>
          </a:p>
        </p:txBody>
      </p:sp>
      <p:sp>
        <p:nvSpPr>
          <p:cNvPr id="11" name="文字方塊 10"/>
          <p:cNvSpPr txBox="1"/>
          <p:nvPr/>
        </p:nvSpPr>
        <p:spPr>
          <a:xfrm>
            <a:off x="3701145" y="6587187"/>
            <a:ext cx="821871" cy="400110"/>
          </a:xfrm>
          <a:prstGeom prst="rect">
            <a:avLst/>
          </a:prstGeom>
          <a:noFill/>
        </p:spPr>
        <p:txBody>
          <a:bodyPr wrap="square" rtlCol="0">
            <a:spAutoFit/>
          </a:bodyPr>
          <a:lstStyle/>
          <a:p>
            <a:pPr algn="ctr"/>
            <a:r>
              <a:rPr lang="en-US" altLang="zh-TW" b="1" dirty="0" smtClean="0">
                <a:solidFill>
                  <a:srgbClr val="FF0000"/>
                </a:solidFill>
                <a:latin typeface="Droid Sans"/>
              </a:rPr>
              <a:t>+40</a:t>
            </a:r>
            <a:endParaRPr lang="zh-TW" altLang="en-US" b="1" dirty="0">
              <a:solidFill>
                <a:srgbClr val="FF0000"/>
              </a:solidFill>
              <a:latin typeface="Droid Sans"/>
            </a:endParaRPr>
          </a:p>
        </p:txBody>
      </p:sp>
      <p:sp>
        <p:nvSpPr>
          <p:cNvPr id="12" name="文字方塊 11"/>
          <p:cNvSpPr txBox="1"/>
          <p:nvPr/>
        </p:nvSpPr>
        <p:spPr>
          <a:xfrm>
            <a:off x="667656" y="5518575"/>
            <a:ext cx="1172151" cy="400110"/>
          </a:xfrm>
          <a:prstGeom prst="rect">
            <a:avLst/>
          </a:prstGeom>
          <a:noFill/>
        </p:spPr>
        <p:txBody>
          <a:bodyPr wrap="square" rtlCol="0">
            <a:spAutoFit/>
          </a:bodyPr>
          <a:lstStyle/>
          <a:p>
            <a:pPr algn="ctr"/>
            <a:r>
              <a:rPr lang="en-US" altLang="zh-TW" b="1" dirty="0" smtClean="0">
                <a:solidFill>
                  <a:srgbClr val="FF0000"/>
                </a:solidFill>
                <a:latin typeface="Droid Sans"/>
              </a:rPr>
              <a:t>CPPR 1</a:t>
            </a:r>
            <a:endParaRPr lang="zh-TW" altLang="en-US" b="1" dirty="0">
              <a:solidFill>
                <a:srgbClr val="FF0000"/>
              </a:solidFill>
              <a:latin typeface="Droid Sans"/>
            </a:endParaRPr>
          </a:p>
        </p:txBody>
      </p:sp>
      <p:sp>
        <p:nvSpPr>
          <p:cNvPr id="13" name="文字方塊 12"/>
          <p:cNvSpPr txBox="1"/>
          <p:nvPr/>
        </p:nvSpPr>
        <p:spPr>
          <a:xfrm>
            <a:off x="667656" y="6576170"/>
            <a:ext cx="1172151" cy="400110"/>
          </a:xfrm>
          <a:prstGeom prst="rect">
            <a:avLst/>
          </a:prstGeom>
          <a:noFill/>
        </p:spPr>
        <p:txBody>
          <a:bodyPr wrap="square" rtlCol="0">
            <a:spAutoFit/>
          </a:bodyPr>
          <a:lstStyle/>
          <a:p>
            <a:pPr algn="ctr"/>
            <a:r>
              <a:rPr lang="en-US" altLang="zh-TW" b="1" dirty="0" smtClean="0">
                <a:solidFill>
                  <a:srgbClr val="FF0000"/>
                </a:solidFill>
                <a:latin typeface="Droid Sans"/>
              </a:rPr>
              <a:t>CPPR 2</a:t>
            </a:r>
            <a:endParaRPr lang="zh-TW" altLang="en-US" b="1" dirty="0">
              <a:solidFill>
                <a:srgbClr val="FF0000"/>
              </a:solidFill>
              <a:latin typeface="Droid Sans"/>
            </a:endParaRPr>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sz="2900" dirty="0" smtClean="0"/>
              <a:t>Example: Impact of Common-Path-Pessimism Removal (CPPR)</a:t>
            </a:r>
            <a:endParaRPr lang="en-US" sz="2900" dirty="0"/>
          </a:p>
        </p:txBody>
      </p:sp>
      <p:pic>
        <p:nvPicPr>
          <p:cNvPr id="15362" name="Picture 2"/>
          <p:cNvPicPr>
            <a:picLocks noChangeAspect="1" noChangeArrowheads="1"/>
          </p:cNvPicPr>
          <p:nvPr/>
        </p:nvPicPr>
        <p:blipFill>
          <a:blip r:embed="rId2"/>
          <a:srcRect/>
          <a:stretch>
            <a:fillRect/>
          </a:stretch>
        </p:blipFill>
        <p:spPr bwMode="auto">
          <a:xfrm>
            <a:off x="459014" y="1508580"/>
            <a:ext cx="9157528" cy="5137150"/>
          </a:xfrm>
          <a:prstGeom prst="rect">
            <a:avLst/>
          </a:prstGeom>
          <a:noFill/>
          <a:ln w="9525">
            <a:noFill/>
            <a:miter lim="800000"/>
            <a:headEnd/>
            <a:tailEnd/>
          </a:ln>
        </p:spPr>
      </p:pic>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527475"/>
            <a:ext cx="9245600" cy="742950"/>
          </a:xfrm>
        </p:spPr>
        <p:txBody>
          <a:bodyPr/>
          <a:lstStyle/>
          <a:p>
            <a:r>
              <a:rPr lang="en-US" altLang="zh-TW" dirty="0" smtClean="0"/>
              <a:t>Problem Formulation of PBA</a:t>
            </a:r>
            <a:endParaRPr lang="en-US" altLang="zh-TW" dirty="0"/>
          </a:p>
        </p:txBody>
      </p:sp>
      <p:sp>
        <p:nvSpPr>
          <p:cNvPr id="5" name="文字版面配置區 4"/>
          <p:cNvSpPr>
            <a:spLocks noGrp="1"/>
          </p:cNvSpPr>
          <p:nvPr>
            <p:ph type="body" sz="quarter" idx="12"/>
          </p:nvPr>
        </p:nvSpPr>
        <p:spPr/>
        <p:txBody>
          <a:bodyPr/>
          <a:lstStyle/>
          <a:p>
            <a:r>
              <a:rPr lang="en-US" altLang="zh-TW" dirty="0" smtClean="0"/>
              <a:t>Consider the key coding block of PBA</a:t>
            </a:r>
            <a:r>
              <a:rPr lang="zh-TW" altLang="en-US" dirty="0" smtClean="0">
                <a:solidFill>
                  <a:srgbClr val="FF0000"/>
                </a:solidFill>
              </a:rPr>
              <a:t> </a:t>
            </a:r>
            <a:endParaRPr lang="en-US" altLang="zh-TW" dirty="0" smtClean="0">
              <a:solidFill>
                <a:srgbClr val="FF0000"/>
              </a:solidFill>
            </a:endParaRPr>
          </a:p>
          <a:p>
            <a:pPr lvl="1"/>
            <a:r>
              <a:rPr lang="en-US" altLang="zh-TW" dirty="0" smtClean="0">
                <a:solidFill>
                  <a:srgbClr val="FF0000"/>
                </a:solidFill>
              </a:rPr>
              <a:t>After </a:t>
            </a:r>
            <a:r>
              <a:rPr lang="en-US" altLang="zh-TW" dirty="0" smtClean="0"/>
              <a:t>block-based timing propagation</a:t>
            </a:r>
          </a:p>
          <a:p>
            <a:pPr lvl="1"/>
            <a:r>
              <a:rPr lang="en-US" altLang="zh-TW" dirty="0" smtClean="0"/>
              <a:t>Early/Late delay on edges</a:t>
            </a:r>
          </a:p>
          <a:p>
            <a:r>
              <a:rPr lang="en-US" altLang="zh-TW" dirty="0" smtClean="0"/>
              <a:t>Input</a:t>
            </a:r>
          </a:p>
          <a:p>
            <a:pPr lvl="1"/>
            <a:r>
              <a:rPr lang="en-US" altLang="zh-TW" dirty="0" smtClean="0"/>
              <a:t>A given circuit G=(V, E)</a:t>
            </a:r>
          </a:p>
          <a:p>
            <a:pPr lvl="1"/>
            <a:r>
              <a:rPr lang="en-US" altLang="zh-TW" dirty="0" smtClean="0"/>
              <a:t>A given test set </a:t>
            </a:r>
            <a:r>
              <a:rPr lang="en-US" altLang="zh-TW" i="1" dirty="0" smtClean="0"/>
              <a:t>T</a:t>
            </a:r>
          </a:p>
          <a:p>
            <a:pPr lvl="1"/>
            <a:r>
              <a:rPr lang="en-US" altLang="zh-TW" dirty="0" smtClean="0"/>
              <a:t>A parameter </a:t>
            </a:r>
            <a:r>
              <a:rPr lang="en-US" altLang="zh-TW" i="1" dirty="0" smtClean="0"/>
              <a:t>k</a:t>
            </a:r>
          </a:p>
          <a:p>
            <a:r>
              <a:rPr lang="en-US" altLang="zh-TW" dirty="0" smtClean="0"/>
              <a:t>Output</a:t>
            </a:r>
          </a:p>
          <a:p>
            <a:pPr lvl="1"/>
            <a:r>
              <a:rPr lang="en-US" altLang="zh-TW" dirty="0" smtClean="0"/>
              <a:t>Top-</a:t>
            </a:r>
            <a:r>
              <a:rPr lang="en-US" altLang="zh-TW" i="1" dirty="0" smtClean="0"/>
              <a:t>k</a:t>
            </a:r>
            <a:r>
              <a:rPr lang="en-US" altLang="zh-TW" dirty="0" smtClean="0"/>
              <a:t> critical paths in the design</a:t>
            </a:r>
          </a:p>
          <a:p>
            <a:r>
              <a:rPr lang="en-US" altLang="zh-TW" dirty="0" smtClean="0"/>
              <a:t>Goal &amp; Application</a:t>
            </a:r>
          </a:p>
          <a:p>
            <a:pPr lvl="1"/>
            <a:r>
              <a:rPr lang="en-US" altLang="zh-TW" dirty="0" smtClean="0"/>
              <a:t>CPPR from TAU 2014 Contest</a:t>
            </a:r>
          </a:p>
          <a:p>
            <a:pPr lvl="1"/>
            <a:r>
              <a:rPr lang="en-US" altLang="zh-TW" dirty="0" smtClean="0"/>
              <a:t>Speed up the PBA time</a:t>
            </a:r>
          </a:p>
        </p:txBody>
      </p:sp>
      <p:pic>
        <p:nvPicPr>
          <p:cNvPr id="14" name="Picture 4"/>
          <p:cNvPicPr>
            <a:picLocks noChangeAspect="1" noChangeArrowheads="1"/>
          </p:cNvPicPr>
          <p:nvPr/>
        </p:nvPicPr>
        <p:blipFill>
          <a:blip r:embed="rId2"/>
          <a:srcRect l="16574" t="28667" r="19815" b="18000"/>
          <a:stretch>
            <a:fillRect/>
          </a:stretch>
        </p:blipFill>
        <p:spPr bwMode="auto">
          <a:xfrm>
            <a:off x="5268036" y="3393063"/>
            <a:ext cx="4626588" cy="2933559"/>
          </a:xfrm>
          <a:prstGeom prst="rect">
            <a:avLst/>
          </a:prstGeom>
          <a:noFill/>
          <a:ln w="9525">
            <a:noFill/>
            <a:miter lim="800000"/>
            <a:headEnd/>
            <a:tailEnd/>
          </a:ln>
        </p:spPr>
      </p:pic>
      <p:pic>
        <p:nvPicPr>
          <p:cNvPr id="15" name="Picture 5"/>
          <p:cNvPicPr>
            <a:picLocks noChangeAspect="1" noChangeArrowheads="1"/>
          </p:cNvPicPr>
          <p:nvPr/>
        </p:nvPicPr>
        <p:blipFill>
          <a:blip r:embed="rId3"/>
          <a:srcRect l="53810" t="32000" r="18381" b="40741"/>
          <a:stretch>
            <a:fillRect/>
          </a:stretch>
        </p:blipFill>
        <p:spPr bwMode="auto">
          <a:xfrm>
            <a:off x="7099297" y="1520042"/>
            <a:ext cx="2692401" cy="1649454"/>
          </a:xfrm>
          <a:prstGeom prst="rect">
            <a:avLst/>
          </a:prstGeom>
          <a:noFill/>
          <a:ln w="9525">
            <a:noFill/>
            <a:miter lim="800000"/>
            <a:headEnd/>
            <a:tailEnd/>
          </a:ln>
        </p:spPr>
      </p:pic>
      <p:sp>
        <p:nvSpPr>
          <p:cNvPr id="16" name="矩形 15"/>
          <p:cNvSpPr/>
          <p:nvPr/>
        </p:nvSpPr>
        <p:spPr>
          <a:xfrm>
            <a:off x="5246047" y="6381214"/>
            <a:ext cx="4826001" cy="400110"/>
          </a:xfrm>
          <a:prstGeom prst="rect">
            <a:avLst/>
          </a:prstGeom>
        </p:spPr>
        <p:txBody>
          <a:bodyPr wrap="square">
            <a:spAutoFit/>
          </a:bodyPr>
          <a:lstStyle/>
          <a:p>
            <a:r>
              <a:rPr lang="en-US" altLang="zh-TW" b="1" dirty="0" smtClean="0"/>
              <a:t>Benchmark from TAU 2014 CAD contest</a:t>
            </a:r>
            <a:endParaRPr lang="en-US" altLang="zh-TW" b="1" dirty="0"/>
          </a:p>
        </p:txBody>
      </p:sp>
      <p:sp>
        <p:nvSpPr>
          <p:cNvPr id="17" name="矩形 16"/>
          <p:cNvSpPr/>
          <p:nvPr/>
        </p:nvSpPr>
        <p:spPr>
          <a:xfrm>
            <a:off x="5827594" y="2769386"/>
            <a:ext cx="1271703" cy="400110"/>
          </a:xfrm>
          <a:prstGeom prst="rect">
            <a:avLst/>
          </a:prstGeom>
        </p:spPr>
        <p:txBody>
          <a:bodyPr wrap="square">
            <a:spAutoFit/>
          </a:bodyPr>
          <a:lstStyle/>
          <a:p>
            <a:r>
              <a:rPr lang="en-US" altLang="zh-TW" b="1" dirty="0" smtClean="0"/>
              <a:t>Clock tree</a:t>
            </a:r>
            <a:endParaRPr lang="en-US" altLang="zh-TW" b="1" dirty="0"/>
          </a:p>
        </p:txBody>
      </p:sp>
    </p:spTree>
    <p:extLst>
      <p:ext uri="{BB962C8B-B14F-4D97-AF65-F5344CB8AC3E}">
        <p14:creationId xmlns:p14="http://schemas.microsoft.com/office/powerpoint/2010/main" val="166085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5109</TotalTime>
  <Words>1276</Words>
  <Application>Microsoft Office PowerPoint</Application>
  <PresentationFormat>Custom</PresentationFormat>
  <Paragraphs>234</Paragraphs>
  <Slides>22</Slides>
  <Notes>7</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22</vt:i4>
      </vt:variant>
    </vt:vector>
  </HeadingPairs>
  <TitlesOfParts>
    <vt:vector size="25" baseType="lpstr">
      <vt:lpstr>Cover Slide</vt:lpstr>
      <vt:lpstr>Secondary Slide</vt:lpstr>
      <vt:lpstr>C:\Users\Electron\Desktop\ISPD15\Fig\MapReduce.vsd\繪圖\~頁-1\資料庫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WINTERAVEN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EMSLaptop</cp:lastModifiedBy>
  <cp:revision>616</cp:revision>
  <dcterms:created xsi:type="dcterms:W3CDTF">2013-03-29T19:51:49Z</dcterms:created>
  <dcterms:modified xsi:type="dcterms:W3CDTF">2015-03-31T19:13:19Z</dcterms:modified>
</cp:coreProperties>
</file>