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325" r:id="rId3"/>
    <p:sldId id="302" r:id="rId4"/>
    <p:sldId id="308" r:id="rId5"/>
    <p:sldId id="309" r:id="rId6"/>
    <p:sldId id="328" r:id="rId7"/>
    <p:sldId id="329" r:id="rId8"/>
    <p:sldId id="335" r:id="rId9"/>
    <p:sldId id="313" r:id="rId10"/>
    <p:sldId id="322" r:id="rId11"/>
    <p:sldId id="331" r:id="rId12"/>
    <p:sldId id="330" r:id="rId13"/>
    <p:sldId id="321" r:id="rId14"/>
    <p:sldId id="31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</p:sldIdLst>
  <p:sldSz cx="10058400" cy="77724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323232"/>
    <a:srgbClr val="777777"/>
    <a:srgbClr val="000000"/>
    <a:srgbClr val="F7FF94"/>
    <a:srgbClr val="F7C79C"/>
    <a:srgbClr val="C1F189"/>
    <a:srgbClr val="81E7A0"/>
    <a:srgbClr val="81C5E7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 autoAdjust="0"/>
    <p:restoredTop sz="86349" autoAdjust="0"/>
  </p:normalViewPr>
  <p:slideViewPr>
    <p:cSldViewPr snapToObjects="1">
      <p:cViewPr>
        <p:scale>
          <a:sx n="60" d="100"/>
          <a:sy n="60" d="100"/>
        </p:scale>
        <p:origin x="-72" y="6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6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1" d="100"/>
          <a:sy n="51" d="100"/>
        </p:scale>
        <p:origin x="-2478" y="-90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9838" y="696913"/>
            <a:ext cx="45053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/>
            </a:lvl1pPr>
          </a:lstStyle>
          <a:p>
            <a:pPr>
              <a:defRPr/>
            </a:pPr>
            <a:fld id="{A16C60D8-2E7A-4D4E-AF93-B089295A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60D8-2E7A-4D4E-AF93-B089295A53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60D8-2E7A-4D4E-AF93-B089295A53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99BBB-EC12-4012-9DD0-C87D9428177C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60D8-2E7A-4D4E-AF93-B089295A53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60D8-2E7A-4D4E-AF93-B089295A53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DFBB2-EC59-4FAF-AC41-A31E1C4C6D91}" type="slidenum">
              <a:rPr lang="en-US"/>
              <a:pPr/>
              <a:t>14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FD7CE-AEC1-4A99-B80B-FD2218A097C8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FD7CE-AEC1-4A99-B80B-FD2218A097C8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EF8DB-517F-4B56-A0A5-8F8DA50F9DD3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01DA-7E37-4298-9550-C8C1A124909C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60D8-2E7A-4D4E-AF93-B089295A53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C60D8-2E7A-4D4E-AF93-B089295A53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99BBB-EC12-4012-9DD0-C87D9428177C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99BBB-EC12-4012-9DD0-C87D9428177C}" type="slidenum">
              <a:rPr lang="en-US"/>
              <a:pPr/>
              <a:t>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/>
          </p:cNvSpPr>
          <p:nvPr/>
        </p:nvSpPr>
        <p:spPr bwMode="auto">
          <a:xfrm>
            <a:off x="-4191000" y="2628900"/>
            <a:ext cx="3505200" cy="493713"/>
          </a:xfrm>
          <a:prstGeom prst="accentCallout1">
            <a:avLst>
              <a:gd name="adj1" fmla="val 23079"/>
              <a:gd name="adj2" fmla="val 102176"/>
              <a:gd name="adj3" fmla="val 23079"/>
              <a:gd name="adj4" fmla="val 11956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Title [24 point bold arial]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Optional Subtitle [16 point bold arial]</a:t>
            </a: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-4343400" y="3657600"/>
            <a:ext cx="3657600" cy="1060450"/>
          </a:xfrm>
          <a:prstGeom prst="accentCallout1">
            <a:avLst>
              <a:gd name="adj1" fmla="val 10778"/>
              <a:gd name="adj2" fmla="val 102083"/>
              <a:gd name="adj3" fmla="val 10778"/>
              <a:gd name="adj4" fmla="val 11875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Confidentiality Statement 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[14 point bold arial]: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One of: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PDF Solutions Inc, Confidential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PDF Solutions Inc Internal Use Only</a:t>
            </a:r>
          </a:p>
          <a:p>
            <a:pPr algn="r" eaLnBrk="0" hangingPunct="0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-4343400" y="6400800"/>
            <a:ext cx="3657600" cy="1060450"/>
          </a:xfrm>
          <a:prstGeom prst="accentCallout1">
            <a:avLst>
              <a:gd name="adj1" fmla="val 10778"/>
              <a:gd name="adj2" fmla="val 102083"/>
              <a:gd name="adj3" fmla="val 10778"/>
              <a:gd name="adj4" fmla="val 11875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Confidentiality Footer.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[12 point arial]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Required, do not edit.</a:t>
            </a:r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>
            <a:off x="-4343400" y="5105400"/>
            <a:ext cx="3657600" cy="608013"/>
          </a:xfrm>
          <a:prstGeom prst="accentCallout1">
            <a:avLst>
              <a:gd name="adj1" fmla="val 18750"/>
              <a:gd name="adj2" fmla="val 102083"/>
              <a:gd name="adj3" fmla="val 18750"/>
              <a:gd name="adj4" fmla="val 11875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Date of Presentation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[14 point arial]:</a:t>
            </a:r>
          </a:p>
          <a:p>
            <a:pPr algn="r" eaLnBrk="0" hangingPunct="0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" name="AutoShape 12"/>
          <p:cNvSpPr>
            <a:spLocks/>
          </p:cNvSpPr>
          <p:nvPr/>
        </p:nvSpPr>
        <p:spPr bwMode="auto">
          <a:xfrm>
            <a:off x="-4191000" y="1143000"/>
            <a:ext cx="3505200" cy="495300"/>
          </a:xfrm>
          <a:prstGeom prst="accentCallout1">
            <a:avLst>
              <a:gd name="adj1" fmla="val 23079"/>
              <a:gd name="adj2" fmla="val 102176"/>
              <a:gd name="adj3" fmla="val 23079"/>
              <a:gd name="adj4" fmla="val 11956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PDF Solutions Logo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Required, do not edit or move</a:t>
            </a:r>
          </a:p>
        </p:txBody>
      </p:sp>
      <p:pic>
        <p:nvPicPr>
          <p:cNvPr id="10" name="Picture 18" descr="pdf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593725"/>
            <a:ext cx="2439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831975"/>
            <a:ext cx="7640637" cy="1295400"/>
          </a:xfrm>
        </p:spPr>
        <p:txBody>
          <a:bodyPr lIns="101835" rIns="101835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3714750"/>
            <a:ext cx="7042150" cy="2006600"/>
          </a:xfrm>
        </p:spPr>
        <p:txBody>
          <a:bodyPr/>
          <a:lstStyle>
            <a:lvl1pPr marL="0" indent="0" defTabSz="1135063">
              <a:buFont typeface="Wingdings" pitchFamily="2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82638" y="7061200"/>
            <a:ext cx="2122487" cy="581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35" tIns="50917" rIns="101835" bIns="50917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63925" y="7061200"/>
            <a:ext cx="3130550" cy="5810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35" tIns="50917" rIns="101835" bIns="50917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600"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64400" y="7078663"/>
            <a:ext cx="2011363" cy="577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35" tIns="50917" rIns="101835" bIns="509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600">
                <a:solidFill>
                  <a:srgbClr val="5E574E"/>
                </a:solidFill>
              </a:defRPr>
            </a:lvl1pPr>
          </a:lstStyle>
          <a:p>
            <a:fld id="{424EA49B-3848-4530-8FC2-56E815939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713" y="304800"/>
            <a:ext cx="2128837" cy="701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438" y="304800"/>
            <a:ext cx="6238875" cy="701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438" y="1066800"/>
            <a:ext cx="4183062" cy="62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900" y="1066800"/>
            <a:ext cx="4184650" cy="62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7725" y="304800"/>
            <a:ext cx="8499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17" rIns="0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3438" y="1066800"/>
            <a:ext cx="85201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835025" y="779463"/>
            <a:ext cx="852805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-4191000" y="763588"/>
            <a:ext cx="3505200" cy="531812"/>
          </a:xfrm>
          <a:prstGeom prst="accentCallout1">
            <a:avLst>
              <a:gd name="adj1" fmla="val 21431"/>
              <a:gd name="adj2" fmla="val 102176"/>
              <a:gd name="adj3" fmla="val 21431"/>
              <a:gd name="adj4" fmla="val 11956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Slide title 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[24 point bold Arial]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-4191000" y="1676400"/>
            <a:ext cx="3505200" cy="685800"/>
          </a:xfrm>
          <a:prstGeom prst="accentCallout1">
            <a:avLst>
              <a:gd name="adj1" fmla="val 16667"/>
              <a:gd name="adj2" fmla="val 102176"/>
              <a:gd name="adj3" fmla="val 16667"/>
              <a:gd name="adj4" fmla="val 11956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Bullet List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Font size variable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Minimum font size 16 point Arial 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-4191000" y="7240588"/>
            <a:ext cx="3505200" cy="684212"/>
          </a:xfrm>
          <a:prstGeom prst="accentCallout1">
            <a:avLst>
              <a:gd name="adj1" fmla="val 16667"/>
              <a:gd name="adj2" fmla="val 102176"/>
              <a:gd name="adj3" fmla="val 16667"/>
              <a:gd name="adj4" fmla="val 119565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Confidentiality statement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Required, do not edit, move, or obscure.</a:t>
            </a:r>
          </a:p>
          <a:p>
            <a:pPr algn="r"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Must be visible on all pages.</a:t>
            </a: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10896600" y="6781800"/>
            <a:ext cx="3505200" cy="685800"/>
          </a:xfrm>
          <a:prstGeom prst="accentCallout1">
            <a:avLst>
              <a:gd name="adj1" fmla="val 16667"/>
              <a:gd name="adj2" fmla="val -2176"/>
              <a:gd name="adj3" fmla="val 16667"/>
              <a:gd name="adj4" fmla="val -21741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98" tIns="45699" rIns="91398" bIns="45699"/>
          <a:lstStyle/>
          <a:p>
            <a:pPr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PDF Logo</a:t>
            </a:r>
          </a:p>
          <a:p>
            <a:pPr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Required, do not edit, resize, obscure, or move.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8600" y="7397750"/>
            <a:ext cx="1191267" cy="2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8" tIns="45699" rIns="91398" bIns="45699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BD14BA7A-788E-484F-BBF0-643A618F9D46}" type="slidenum">
              <a:rPr lang="ja-JP" altLang="en-US" sz="900" smtClean="0">
                <a:ea typeface="ＭＳ Ｐゴシック" pitchFamily="34" charset="-128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altLang="ja-JP" sz="900" dirty="0" smtClean="0">
                <a:ea typeface="ＭＳ Ｐゴシック" pitchFamily="34" charset="-128"/>
              </a:rPr>
              <a:t> / </a:t>
            </a:r>
            <a:r>
              <a:rPr lang="en-US" altLang="ja-JP" sz="900" dirty="0">
                <a:ea typeface="ＭＳ Ｐゴシック" pitchFamily="34" charset="-128"/>
              </a:rPr>
              <a:t>PDF </a:t>
            </a:r>
            <a:r>
              <a:rPr lang="en-US" altLang="ja-JP" sz="900" dirty="0" smtClean="0">
                <a:ea typeface="ＭＳ Ｐゴシック" pitchFamily="34" charset="-128"/>
              </a:rPr>
              <a:t>Solutions</a:t>
            </a:r>
            <a:endParaRPr lang="en-US" altLang="ja-JP" sz="900" dirty="0">
              <a:ea typeface="ＭＳ Ｐゴシック" pitchFamily="34" charset="-128"/>
            </a:endParaRPr>
          </a:p>
        </p:txBody>
      </p:sp>
      <p:pic>
        <p:nvPicPr>
          <p:cNvPr id="1034" name="Picture 11" descr="pdfs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8338" y="6943725"/>
            <a:ext cx="1436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+mj-lt"/>
          <a:ea typeface="+mj-ea"/>
          <a:cs typeface="+mj-cs"/>
        </a:defRPr>
      </a:lvl1pPr>
      <a:lvl2pPr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2pPr>
      <a:lvl3pPr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3pPr>
      <a:lvl4pPr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4pPr>
      <a:lvl5pPr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5pPr>
      <a:lvl6pPr marL="457200"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6pPr>
      <a:lvl7pPr marL="914400"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7pPr>
      <a:lvl8pPr marL="1371600"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8pPr>
      <a:lvl9pPr marL="1828800" algn="l" defTabSz="1019175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kumimoji="1" sz="2500" b="1">
          <a:solidFill>
            <a:srgbClr val="9B1244"/>
          </a:solidFill>
          <a:latin typeface="Arial" charset="0"/>
        </a:defRPr>
      </a:lvl9pPr>
    </p:titleStyle>
    <p:bodyStyle>
      <a:lvl1pPr marL="382588" indent="-382588" algn="l" defTabSz="1019175" rtl="0" eaLnBrk="1" fontAlgn="base" hangingPunct="1">
        <a:spcBef>
          <a:spcPct val="20000"/>
        </a:spcBef>
        <a:spcAft>
          <a:spcPct val="0"/>
        </a:spcAft>
        <a:buClr>
          <a:srgbClr val="9B1244"/>
        </a:buClr>
        <a:buFont typeface="Wingdings" pitchFamily="2" charset="2"/>
        <a:buChar char="n"/>
        <a:defRPr kumimoji="1" b="1">
          <a:solidFill>
            <a:srgbClr val="253FB6"/>
          </a:solidFill>
          <a:latin typeface="+mn-lt"/>
          <a:ea typeface="+mn-ea"/>
          <a:cs typeface="+mn-cs"/>
        </a:defRPr>
      </a:lvl1pPr>
      <a:lvl2pPr marL="814388" indent="-317500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</a:defRPr>
      </a:lvl2pPr>
      <a:lvl3pPr marL="1182688" indent="-254000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</a:defRPr>
      </a:lvl3pPr>
      <a:lvl4pPr marL="1550988" indent="-254000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</a:defRPr>
      </a:lvl4pPr>
      <a:lvl5pPr marL="1919288" indent="-257175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</a:defRPr>
      </a:lvl5pPr>
      <a:lvl6pPr marL="2376488" indent="-257175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</a:defRPr>
      </a:lvl6pPr>
      <a:lvl7pPr marL="2833688" indent="-257175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</a:defRPr>
      </a:lvl7pPr>
      <a:lvl8pPr marL="3290888" indent="-257175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</a:defRPr>
      </a:lvl8pPr>
      <a:lvl9pPr marL="3748088" indent="-257175" algn="l" defTabSz="10191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p17_1_2.avi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p17_1_1.avi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Force-Directed Placement of VLSI Circuits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PDF Solutions</a:t>
            </a:r>
          </a:p>
          <a:p>
            <a:endParaRPr lang="en-US" dirty="0" smtClean="0"/>
          </a:p>
          <a:p>
            <a:r>
              <a:rPr lang="en-US" dirty="0" smtClean="0"/>
              <a:t>March 31, 2014</a:t>
            </a:r>
          </a:p>
          <a:p>
            <a:r>
              <a:rPr lang="en-US" dirty="0" smtClean="0"/>
              <a:t>Hans Eisenmann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7" y="1981200"/>
            <a:ext cx="3390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81200"/>
            <a:ext cx="34575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8447" y="52578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path without timing optimization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0447" y="52578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path with timing optimization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11652" y="1066800"/>
            <a:ext cx="9249886" cy="46706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Geometrical flexibility</a:t>
            </a:r>
          </a:p>
          <a:p>
            <a:pPr lvl="1"/>
            <a:r>
              <a:rPr lang="en-US" dirty="0" smtClean="0"/>
              <a:t>Straightforward modeling of  </a:t>
            </a:r>
          </a:p>
          <a:p>
            <a:pPr lvl="2"/>
            <a:r>
              <a:rPr lang="en-US" dirty="0" smtClean="0"/>
              <a:t>cell boxes</a:t>
            </a:r>
          </a:p>
          <a:p>
            <a:pPr lvl="2"/>
            <a:r>
              <a:rPr lang="en-US" dirty="0" smtClean="0"/>
              <a:t>non-rectangular cells (macro and mixed block placement)</a:t>
            </a:r>
          </a:p>
          <a:p>
            <a:pPr lvl="2"/>
            <a:r>
              <a:rPr lang="en-US" dirty="0" smtClean="0"/>
              <a:t>Non-rectangular placement area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hard decision</a:t>
            </a:r>
          </a:p>
          <a:p>
            <a:pPr lvl="1"/>
            <a:r>
              <a:rPr lang="en-US" dirty="0" smtClean="0"/>
              <a:t>Decisions are revocable, not  dependent on making an early decision</a:t>
            </a:r>
          </a:p>
          <a:p>
            <a:pPr lvl="1"/>
            <a:r>
              <a:rPr lang="en-US" dirty="0" smtClean="0"/>
              <a:t>Allows concurrent changes</a:t>
            </a:r>
          </a:p>
          <a:p>
            <a:endParaRPr lang="en-US" dirty="0" smtClean="0"/>
          </a:p>
          <a:p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Small changes of input data result in small changes of placement</a:t>
            </a:r>
          </a:p>
          <a:p>
            <a:endParaRPr lang="en-US" dirty="0" smtClean="0"/>
          </a:p>
          <a:p>
            <a:r>
              <a:rPr lang="en-US" dirty="0" smtClean="0"/>
              <a:t>Updates of data is easy</a:t>
            </a:r>
          </a:p>
          <a:p>
            <a:pPr lvl="1"/>
            <a:r>
              <a:rPr lang="en-US" dirty="0" smtClean="0"/>
              <a:t>Various optimization goals can be applied to an </a:t>
            </a:r>
            <a:r>
              <a:rPr lang="en-US" b="1" dirty="0" smtClean="0"/>
              <a:t>quasi-legal placement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ECO, timing, congestion, heat distribution and other metrics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838200"/>
            <a:ext cx="8305800" cy="4419600"/>
          </a:xfrm>
          <a:prstGeom prst="rect">
            <a:avLst/>
          </a:prstGeom>
          <a:solidFill>
            <a:schemeClr val="bg1">
              <a:alpha val="6588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Optimization For Legal Placement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6574566" cy="471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rot="16200000">
            <a:off x="498696" y="3930808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Runtime (ns)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819400" y="2353644"/>
            <a:ext cx="2971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8000" y="3344244"/>
            <a:ext cx="3429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29200" y="3649044"/>
            <a:ext cx="1600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05000" y="4686942"/>
            <a:ext cx="2438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48000" y="5858844"/>
            <a:ext cx="2438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Iterations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7010400" y="1972644"/>
            <a:ext cx="6858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924801" y="1600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timing optimization</a:t>
            </a:r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7086600" y="5223641"/>
            <a:ext cx="480848" cy="1103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001000" y="5304472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timing optimization right from the beginning</a:t>
            </a:r>
          </a:p>
          <a:p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5029200" y="3725244"/>
            <a:ext cx="2383566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153400" y="2900231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optimization after creating a quasi-legal placement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Optimization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1"/>
            <a:ext cx="4429124" cy="37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47800"/>
            <a:ext cx="4639844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32091" y="54980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heat-aware placement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041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aware placement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022387"/>
            <a:ext cx="259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Images: courtesy Bernd </a:t>
            </a:r>
            <a:r>
              <a:rPr lang="en-US" sz="1050" dirty="0" err="1" smtClean="0"/>
              <a:t>Obermeier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Area </a:t>
            </a:r>
            <a:r>
              <a:rPr lang="en-US" dirty="0" smtClean="0"/>
              <a:t>Change Of Quasi-Legal Placement</a:t>
            </a:r>
            <a:endParaRPr lang="en-US" dirty="0"/>
          </a:p>
        </p:txBody>
      </p:sp>
      <p:sp>
        <p:nvSpPr>
          <p:cNvPr id="60444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357982" y="2894860"/>
            <a:ext cx="4587398" cy="3036993"/>
          </a:xfrm>
          <a:noFill/>
          <a:ln/>
        </p:spPr>
        <p:txBody>
          <a:bodyPr/>
          <a:lstStyle/>
          <a:p>
            <a:r>
              <a:rPr lang="en-US" sz="3100" dirty="0"/>
              <a:t>Given situation:</a:t>
            </a:r>
            <a:br>
              <a:rPr lang="en-US" sz="3100" dirty="0"/>
            </a:br>
            <a:r>
              <a:rPr lang="en-US" sz="3100" dirty="0" err="1"/>
              <a:t>Macrocell</a:t>
            </a:r>
            <a:r>
              <a:rPr lang="en-US" sz="3100" dirty="0"/>
              <a:t> at the left 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Desired result:</a:t>
            </a:r>
            <a:br>
              <a:rPr lang="en-US" sz="3100" dirty="0"/>
            </a:br>
            <a:r>
              <a:rPr lang="en-US" sz="3100" dirty="0" err="1"/>
              <a:t>Macrocell</a:t>
            </a:r>
            <a:r>
              <a:rPr lang="en-US" sz="3100" dirty="0"/>
              <a:t> at the right</a:t>
            </a:r>
          </a:p>
        </p:txBody>
      </p:sp>
      <p:pic>
        <p:nvPicPr>
          <p:cNvPr id="5" name="dp17_1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5000" y="1860550"/>
            <a:ext cx="3914775" cy="4048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39913" y="2209800"/>
            <a:ext cx="7640637" cy="1295400"/>
          </a:xfrm>
        </p:spPr>
        <p:txBody>
          <a:bodyPr/>
          <a:lstStyle/>
          <a:p>
            <a:r>
              <a:rPr lang="en-US" dirty="0" smtClean="0"/>
              <a:t>Layout Verification Algorithms Revisited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5003800"/>
            <a:ext cx="7042150" cy="2006600"/>
          </a:xfrm>
        </p:spPr>
        <p:txBody>
          <a:bodyPr/>
          <a:lstStyle/>
          <a:p>
            <a:r>
              <a:rPr lang="en-US" dirty="0" smtClean="0"/>
              <a:t>Hans Eisenmann, PDF Solutions</a:t>
            </a:r>
          </a:p>
          <a:p>
            <a:r>
              <a:rPr lang="en-US" dirty="0" smtClean="0"/>
              <a:t>March 31, 2015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884363" y="2895600"/>
            <a:ext cx="76406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101917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Tribute to Kurt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Antreich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9B12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101917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9B12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algorithm from the early EDA 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304800"/>
            <a:ext cx="8499475" cy="777875"/>
          </a:xfrm>
        </p:spPr>
        <p:txBody>
          <a:bodyPr/>
          <a:lstStyle/>
          <a:p>
            <a:r>
              <a:rPr lang="en-US" dirty="0" smtClean="0"/>
              <a:t>Motivation Layout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8" y="1066800"/>
            <a:ext cx="5872162" cy="6248400"/>
          </a:xfrm>
        </p:spPr>
        <p:txBody>
          <a:bodyPr/>
          <a:lstStyle/>
          <a:p>
            <a:r>
              <a:rPr lang="en-US" dirty="0" err="1" smtClean="0"/>
              <a:t>Todays</a:t>
            </a:r>
            <a:r>
              <a:rPr lang="en-US" dirty="0" smtClean="0"/>
              <a:t> layouts undergo a complex series of checking and modification steps</a:t>
            </a:r>
          </a:p>
          <a:p>
            <a:pPr lvl="1"/>
            <a:r>
              <a:rPr lang="en-US" dirty="0" smtClean="0"/>
              <a:t>DRC, retargeting, OPC, mask making</a:t>
            </a:r>
          </a:p>
          <a:p>
            <a:endParaRPr lang="en-US" dirty="0" smtClean="0"/>
          </a:p>
          <a:p>
            <a:r>
              <a:rPr lang="en-US" dirty="0" smtClean="0"/>
              <a:t>This happens at all stages of the process</a:t>
            </a:r>
          </a:p>
          <a:p>
            <a:pPr lvl="1"/>
            <a:r>
              <a:rPr lang="en-US" dirty="0" smtClean="0"/>
              <a:t>Often performed in iterations: Run, fix, run again</a:t>
            </a:r>
          </a:p>
          <a:p>
            <a:pPr lvl="1"/>
            <a:r>
              <a:rPr lang="en-US" dirty="0" smtClean="0"/>
              <a:t>Used from early design to tape-out and during manufacturing</a:t>
            </a:r>
          </a:p>
          <a:p>
            <a:endParaRPr lang="en-US" dirty="0" smtClean="0"/>
          </a:p>
          <a:p>
            <a:r>
              <a:rPr lang="en-US" dirty="0" smtClean="0"/>
              <a:t>Layout verification algorithms are the workhorse for this</a:t>
            </a:r>
          </a:p>
          <a:p>
            <a:endParaRPr lang="en-US" dirty="0" smtClean="0"/>
          </a:p>
          <a:p>
            <a:r>
              <a:rPr lang="en-US" dirty="0" smtClean="0"/>
              <a:t>Runtimes can be in the days, even in highly parallel compute environments.</a:t>
            </a:r>
          </a:p>
          <a:p>
            <a:endParaRPr lang="en-US" dirty="0" smtClean="0"/>
          </a:p>
          <a:p>
            <a:r>
              <a:rPr lang="en-US" dirty="0" smtClean="0"/>
              <a:t>Layout verification is not an optimization problem! The correct answer is known. All what counts is speed.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5400000">
            <a:off x="6287128" y="4347203"/>
            <a:ext cx="3538869" cy="13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85318" y="1051973"/>
            <a:ext cx="1776490" cy="16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ircular Arrow 6"/>
          <p:cNvSpPr/>
          <p:nvPr/>
        </p:nvSpPr>
        <p:spPr bwMode="auto">
          <a:xfrm rot="1630945">
            <a:off x="7113125" y="1062900"/>
            <a:ext cx="1676400" cy="1776490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1925" y="1113430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!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52801" y="1828800"/>
          <a:ext cx="6705599" cy="5302291"/>
        </p:xfrm>
        <a:graphic>
          <a:graphicData uri="http://schemas.openxmlformats.org/drawingml/2006/table">
            <a:tbl>
              <a:tblPr/>
              <a:tblGrid>
                <a:gridCol w="654899"/>
                <a:gridCol w="729643"/>
                <a:gridCol w="145929"/>
                <a:gridCol w="145929"/>
                <a:gridCol w="145929"/>
                <a:gridCol w="291857"/>
                <a:gridCol w="437786"/>
                <a:gridCol w="291857"/>
                <a:gridCol w="145929"/>
                <a:gridCol w="437786"/>
                <a:gridCol w="145929"/>
                <a:gridCol w="437786"/>
                <a:gridCol w="291857"/>
                <a:gridCol w="729643"/>
                <a:gridCol w="145929"/>
                <a:gridCol w="291857"/>
                <a:gridCol w="291857"/>
                <a:gridCol w="729643"/>
                <a:gridCol w="213554"/>
              </a:tblGrid>
              <a:tr h="1182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Global placement optimization</a:t>
                      </a:r>
                    </a:p>
                  </a:txBody>
                  <a:tcPr marL="3534" marR="3534" marT="3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Quadratic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(Space, Gordian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et. al)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Linearized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quadratic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GordianL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bounding box based, per-pin, linearized quadratic (Kraftwerk2)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6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Global placement overlapfree constraint</a:t>
                      </a:r>
                    </a:p>
                  </a:txBody>
                  <a:tcPr marL="3534" marR="3534" marT="3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constant repulsive forces between modules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repulsive force function between modules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Partitioning with COG (Gordian)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 region iterative bipartioning (GordianL)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Spatial distribution based forces (Kraftwerk, Kraftwerk2)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2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placement</a:t>
                      </a:r>
                    </a:p>
                  </a:txBody>
                  <a:tcPr marL="3534" marR="3534" marT="3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Simple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transportation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problem (space)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network flow (Domino)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 (Abacus)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5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3534" marR="3534" marT="3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1975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74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Layout verification</a:t>
                      </a:r>
                    </a:p>
                  </a:txBody>
                  <a:tcPr marL="3534" marR="3534" marT="3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Bitmap based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Scanline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based</a:t>
                      </a:r>
                    </a:p>
                  </a:txBody>
                  <a:tcPr marL="3534" marR="3534" marT="35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8" y="1066800"/>
            <a:ext cx="8520112" cy="1371600"/>
          </a:xfrm>
        </p:spPr>
        <p:txBody>
          <a:bodyPr/>
          <a:lstStyle/>
          <a:p>
            <a:r>
              <a:rPr lang="en-US" dirty="0" smtClean="0"/>
              <a:t>Before 1981, bitmap based approaches were the state of the art</a:t>
            </a:r>
          </a:p>
          <a:p>
            <a:r>
              <a:rPr lang="en-US" dirty="0" smtClean="0"/>
              <a:t>After 1981, </a:t>
            </a:r>
            <a:r>
              <a:rPr lang="en-US" dirty="0" err="1" smtClean="0"/>
              <a:t>scanline</a:t>
            </a:r>
            <a:r>
              <a:rPr lang="en-US" dirty="0" smtClean="0"/>
              <a:t> based approaches were the state of the 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200" y="3124200"/>
            <a:ext cx="25908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Layout synthesis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Placement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research from </a:t>
            </a:r>
            <a:r>
              <a:rPr lang="en-US" b="1" dirty="0" smtClean="0"/>
              <a:t>the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institute in Munich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-76200" y="6248400"/>
            <a:ext cx="3200401" cy="285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Worldwide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lang="en-US" b="1" dirty="0" smtClean="0"/>
              <a:t>academia </a:t>
            </a:r>
            <a:br>
              <a:rPr lang="en-US" b="1" dirty="0" smtClean="0"/>
            </a:br>
            <a:r>
              <a:rPr lang="en-US" b="1" dirty="0" smtClean="0"/>
              <a:t>and 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ndustry</a:t>
            </a:r>
          </a:p>
        </p:txBody>
      </p:sp>
      <p:sp>
        <p:nvSpPr>
          <p:cNvPr id="8" name="Left Brace 7"/>
          <p:cNvSpPr/>
          <p:nvPr/>
        </p:nvSpPr>
        <p:spPr bwMode="auto">
          <a:xfrm>
            <a:off x="2590800" y="1905000"/>
            <a:ext cx="685800" cy="3429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2743200" y="6248400"/>
            <a:ext cx="685800" cy="762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85800" y="5486400"/>
            <a:ext cx="3397328" cy="2514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This Talk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76600" y="1828800"/>
            <a:ext cx="6781800" cy="3618689"/>
          </a:xfrm>
          <a:prstGeom prst="rect">
            <a:avLst/>
          </a:prstGeom>
          <a:solidFill>
            <a:srgbClr val="FFFFFF">
              <a:alpha val="5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2294948" y="2371148"/>
            <a:ext cx="3563504" cy="2514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</a:rPr>
              <a:t>Start of Munich EDA Institute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Based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Represent layout as bitmap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Perform operation on bitmap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4" name="Right Arrow 43"/>
          <p:cNvSpPr/>
          <p:nvPr/>
        </p:nvSpPr>
        <p:spPr bwMode="auto">
          <a:xfrm>
            <a:off x="3430117" y="3505200"/>
            <a:ext cx="1752600" cy="116557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Boolean OR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168225" y="3453346"/>
            <a:ext cx="1601317" cy="1131332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034169" y="3884094"/>
            <a:ext cx="963973" cy="1143000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8064" y="3382834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1200" y="3142566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000000000000000000000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10921" y="3592689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91200" y="3807894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01991" y="40386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95167" y="426522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91200" y="44958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1200" y="4736068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0921" y="4964668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000000000000000000000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37083" y="3455452"/>
            <a:ext cx="1601317" cy="1131332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1703027" y="3886200"/>
            <a:ext cx="963973" cy="1143000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609600" y="6096000"/>
            <a:ext cx="8520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+mj-lt"/>
              <a:buAutoNum type="arabicPeriod"/>
              <a:tabLst/>
              <a:defRPr/>
            </a:pPr>
            <a:endParaRPr kumimoji="1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Characteristics: Matrix style arrangement, matrix element represents area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38200" y="3455452"/>
            <a:ext cx="1601317" cy="1131332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04144" y="3886200"/>
            <a:ext cx="963973" cy="1143000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167108" y="3453346"/>
            <a:ext cx="1601317" cy="1131332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033052" y="3884094"/>
            <a:ext cx="963973" cy="1143000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6947" y="3382834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0083" y="3142566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000000000000000000000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9804" y="3592689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001111111111100000000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0083" y="3807894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0874" y="40386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4050" y="426522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001111111111111000000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0083" y="4495800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0083" y="4736068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000000001111111000000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09804" y="4964668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000000000000000000000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Bitmap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833438" y="1447800"/>
            <a:ext cx="8520112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Variable bitmap approaches use only existing coordinates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 bwMode="auto">
          <a:xfrm>
            <a:off x="3430117" y="3505200"/>
            <a:ext cx="1752600" cy="116557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Boolean OR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37083" y="3505200"/>
            <a:ext cx="1601317" cy="1131332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703027" y="3935948"/>
            <a:ext cx="963973" cy="1143000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6172200" y="28956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638800" y="38100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6172200" y="3440668"/>
            <a:ext cx="1447800" cy="978932"/>
          </a:xfrm>
          <a:prstGeom prst="rect">
            <a:avLst/>
          </a:prstGeom>
          <a:solidFill>
            <a:srgbClr val="777777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010400" y="3810000"/>
            <a:ext cx="990600" cy="1230868"/>
          </a:xfrm>
          <a:prstGeom prst="rect">
            <a:avLst/>
          </a:prstGeom>
          <a:solidFill>
            <a:srgbClr val="777777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7010400" y="28956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620000" y="28956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001000" y="28956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642774" y="5040868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638800" y="44196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638800" y="34290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730747" y="2831068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0      0         0      0        0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31515" y="3440668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0      1         1      0        0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515" y="3962400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0      1         1      1        0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1515" y="4583668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0      0         1      1        0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31515" y="5040868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0      0         0      0        0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38200" y="3505200"/>
            <a:ext cx="1601317" cy="1131332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704144" y="3935948"/>
            <a:ext cx="963973" cy="1143000"/>
          </a:xfrm>
          <a:prstGeom prst="rect">
            <a:avLst/>
          </a:prstGeom>
          <a:solidFill>
            <a:srgbClr val="323232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VLSI Placement at the EDA Institute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3440" y="2285999"/>
          <a:ext cx="8520108" cy="3431724"/>
        </p:xfrm>
        <a:graphic>
          <a:graphicData uri="http://schemas.openxmlformats.org/drawingml/2006/table">
            <a:tbl>
              <a:tblPr/>
              <a:tblGrid>
                <a:gridCol w="919160"/>
                <a:gridCol w="840034"/>
                <a:gridCol w="370833"/>
                <a:gridCol w="185416"/>
                <a:gridCol w="370833"/>
                <a:gridCol w="556249"/>
                <a:gridCol w="370833"/>
                <a:gridCol w="185416"/>
                <a:gridCol w="556249"/>
                <a:gridCol w="185416"/>
                <a:gridCol w="556249"/>
                <a:gridCol w="370833"/>
                <a:gridCol w="927082"/>
                <a:gridCol w="185416"/>
                <a:gridCol w="370833"/>
                <a:gridCol w="370833"/>
                <a:gridCol w="927082"/>
                <a:gridCol w="271341"/>
              </a:tblGrid>
              <a:tr h="686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Global placement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objective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Quadratic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(Space,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Gordian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et. al)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Linearized quadratic (GordianL)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bounding box based, per-pin, linearized quadratic (Kraftwerk2)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9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Global placement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overlap free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constraint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constant repulsive forces between modules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repulsive force function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btw modules (Space)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Partitioning with COG (Gordian)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 region iterative bipartioning (GordianL)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Spatial distribution based forces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Kraftwerk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Kraftwerk2)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placement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Simple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transportation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problem (Space)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network flow (Domino)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 (Abacus)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7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4491" marR="4491" marT="4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1975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4491" marR="4491" marT="449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 bwMode="auto">
          <a:xfrm rot="18760071">
            <a:off x="3322112" y="4048055"/>
            <a:ext cx="3563504" cy="2514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This Talk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Based </a:t>
            </a:r>
            <a:r>
              <a:rPr lang="en-US" dirty="0" err="1" smtClean="0"/>
              <a:t>Scanline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3438" y="1066800"/>
            <a:ext cx="8520112" cy="1447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Sort Edges according to Y start coordinates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Move a “</a:t>
            </a:r>
            <a:r>
              <a:rPr lang="en-US" dirty="0" err="1" smtClean="0"/>
              <a:t>scanline</a:t>
            </a:r>
            <a:r>
              <a:rPr lang="en-US" dirty="0" smtClean="0"/>
              <a:t>” from bottom to top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Have edges on the </a:t>
            </a:r>
            <a:r>
              <a:rPr lang="en-US" dirty="0" err="1" smtClean="0"/>
              <a:t>scanline</a:t>
            </a:r>
            <a:r>
              <a:rPr lang="en-US" dirty="0" smtClean="0"/>
              <a:t> (active edges) sorted by X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and resolve when edges start, end or cross</a:t>
            </a:r>
          </a:p>
          <a:p>
            <a:endParaRPr lang="en-US" dirty="0"/>
          </a:p>
        </p:txBody>
      </p:sp>
      <p:sp>
        <p:nvSpPr>
          <p:cNvPr id="49" name="Content Placeholder 30"/>
          <p:cNvSpPr txBox="1">
            <a:spLocks/>
          </p:cNvSpPr>
          <p:nvPr/>
        </p:nvSpPr>
        <p:spPr bwMode="auto">
          <a:xfrm>
            <a:off x="833438" y="5638800"/>
            <a:ext cx="8520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Characteristics: 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representation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scanline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divides into past, present, future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 N complexity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55"/>
          <p:cNvGrpSpPr/>
          <p:nvPr/>
        </p:nvGrpSpPr>
        <p:grpSpPr>
          <a:xfrm>
            <a:off x="3124200" y="3352800"/>
            <a:ext cx="2895600" cy="1954748"/>
            <a:chOff x="228600" y="2743200"/>
            <a:chExt cx="2895600" cy="1954748"/>
          </a:xfrm>
        </p:grpSpPr>
        <p:sp>
          <p:nvSpPr>
            <p:cNvPr id="52" name="Rectangle 51"/>
            <p:cNvSpPr/>
            <p:nvPr/>
          </p:nvSpPr>
          <p:spPr bwMode="auto">
            <a:xfrm>
              <a:off x="532283" y="2743200"/>
              <a:ext cx="1601317" cy="1131332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398227" y="3173948"/>
              <a:ext cx="963973" cy="1143000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28600" y="4469348"/>
              <a:ext cx="2895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3124200" y="4088348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59"/>
          <p:cNvGrpSpPr/>
          <p:nvPr/>
        </p:nvGrpSpPr>
        <p:grpSpPr>
          <a:xfrm>
            <a:off x="3124200" y="3352800"/>
            <a:ext cx="2895600" cy="1813810"/>
            <a:chOff x="3505200" y="2743200"/>
            <a:chExt cx="2895600" cy="181381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808883" y="2743200"/>
              <a:ext cx="1601317" cy="1131332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674827" y="3173948"/>
              <a:ext cx="963973" cy="1143000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4252210"/>
              <a:ext cx="2895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6400800" y="394741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4648200" y="32004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638800" y="32004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674827" y="4343400"/>
              <a:ext cx="9639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56"/>
          <p:cNvGrpSpPr/>
          <p:nvPr/>
        </p:nvGrpSpPr>
        <p:grpSpPr>
          <a:xfrm>
            <a:off x="3124200" y="3352800"/>
            <a:ext cx="2895600" cy="1600200"/>
            <a:chOff x="6858000" y="2743200"/>
            <a:chExt cx="2895600" cy="16002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7161683" y="2743200"/>
              <a:ext cx="1601317" cy="1131332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027627" y="3173948"/>
              <a:ext cx="963973" cy="1143000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6858000" y="3810000"/>
              <a:ext cx="2895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9753600" y="3429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162800" y="27432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8001000" y="32004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8763000" y="27432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8991600" y="32004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8027627" y="4343400"/>
              <a:ext cx="9639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189427" y="3886200"/>
              <a:ext cx="8115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8001000" y="3886200"/>
              <a:ext cx="0" cy="457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8991600" y="3874532"/>
              <a:ext cx="0" cy="46886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157"/>
          <p:cNvGrpSpPr/>
          <p:nvPr/>
        </p:nvGrpSpPr>
        <p:grpSpPr>
          <a:xfrm>
            <a:off x="3124200" y="3352800"/>
            <a:ext cx="2895600" cy="1600200"/>
            <a:chOff x="228600" y="5105400"/>
            <a:chExt cx="2895600" cy="16002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532283" y="5131852"/>
              <a:ext cx="1601317" cy="1131332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398227" y="5562600"/>
              <a:ext cx="963973" cy="1143000"/>
            </a:xfrm>
            <a:prstGeom prst="rect">
              <a:avLst/>
            </a:prstGeom>
            <a:solidFill>
              <a:srgbClr val="323232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228600" y="5486400"/>
              <a:ext cx="2895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3124200" y="51054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533400" y="51054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2133600" y="5105400"/>
              <a:ext cx="0" cy="115778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371600" y="6705600"/>
              <a:ext cx="9639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533400" y="6248400"/>
              <a:ext cx="8115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1344973" y="6248400"/>
              <a:ext cx="0" cy="457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2335573" y="55626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flipH="1">
              <a:off x="2133600" y="5562600"/>
              <a:ext cx="2019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158"/>
          <p:cNvGrpSpPr/>
          <p:nvPr/>
        </p:nvGrpSpPr>
        <p:grpSpPr>
          <a:xfrm>
            <a:off x="3124200" y="2819400"/>
            <a:ext cx="2895600" cy="2133600"/>
            <a:chOff x="3505200" y="4572000"/>
            <a:chExt cx="2895600" cy="2133600"/>
          </a:xfrm>
        </p:grpSpPr>
        <p:cxnSp>
          <p:nvCxnSpPr>
            <p:cNvPr id="72" name="Straight Connector 71"/>
            <p:cNvCxnSpPr/>
            <p:nvPr/>
          </p:nvCxnSpPr>
          <p:spPr bwMode="auto">
            <a:xfrm>
              <a:off x="3505200" y="4953000"/>
              <a:ext cx="2895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6400800" y="4572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4674827" y="6705600"/>
              <a:ext cx="9639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3836627" y="6248400"/>
              <a:ext cx="8115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4648200" y="6248400"/>
              <a:ext cx="0" cy="457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5638800" y="5562600"/>
              <a:ext cx="0" cy="1143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3836627" y="5131852"/>
              <a:ext cx="0" cy="111654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5436827" y="5131852"/>
              <a:ext cx="0" cy="43074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H="1">
              <a:off x="5436828" y="5562600"/>
              <a:ext cx="20197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3886200" y="5105400"/>
              <a:ext cx="1524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8" y="1066800"/>
            <a:ext cx="4271962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Compared to </a:t>
            </a:r>
            <a:r>
              <a:rPr lang="en-US" dirty="0" err="1" smtClean="0"/>
              <a:t>scanline</a:t>
            </a:r>
            <a:r>
              <a:rPr lang="en-US" dirty="0" smtClean="0"/>
              <a:t> approaches, </a:t>
            </a:r>
            <a:br>
              <a:rPr lang="en-US" dirty="0" smtClean="0"/>
            </a:br>
            <a:r>
              <a:rPr lang="en-US" dirty="0" smtClean="0"/>
              <a:t>bitmap approaches are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981200"/>
          <a:ext cx="2419610" cy="4114800"/>
        </p:xfrm>
        <a:graphic>
          <a:graphicData uri="http://schemas.openxmlformats.org/drawingml/2006/table">
            <a:tbl>
              <a:tblPr/>
              <a:tblGrid>
                <a:gridCol w="2419610"/>
              </a:tblGrid>
              <a:tr h="137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Memory consuming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Constraint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rectilinear geometries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lum bright="6000" contrast="9000"/>
          </a:blip>
          <a:srcRect/>
          <a:stretch>
            <a:fillRect/>
          </a:stretch>
        </p:blipFill>
        <p:spPr bwMode="auto">
          <a:xfrm>
            <a:off x="6781800" y="4543425"/>
            <a:ext cx="2800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/>
          <p:nvPr/>
        </p:nvGrpSpPr>
        <p:grpSpPr>
          <a:xfrm>
            <a:off x="6729334" y="1295400"/>
            <a:ext cx="2186066" cy="2186066"/>
            <a:chOff x="533400" y="2326520"/>
            <a:chExt cx="3657600" cy="3657600"/>
          </a:xfrm>
        </p:grpSpPr>
        <p:grpSp>
          <p:nvGrpSpPr>
            <p:cNvPr id="6" name="Group 23"/>
            <p:cNvGrpSpPr/>
            <p:nvPr/>
          </p:nvGrpSpPr>
          <p:grpSpPr>
            <a:xfrm>
              <a:off x="685800" y="3039962"/>
              <a:ext cx="3352800" cy="2690336"/>
              <a:chOff x="457200" y="2415064"/>
              <a:chExt cx="4648200" cy="3006804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457200" y="2415064"/>
                <a:ext cx="1447800" cy="5450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838200" y="2731532"/>
                <a:ext cx="533400" cy="1230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676400" y="3264932"/>
                <a:ext cx="533400" cy="1230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743200" y="2590800"/>
                <a:ext cx="533400" cy="1230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981200" y="4179332"/>
                <a:ext cx="1447800" cy="468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2514600"/>
                <a:ext cx="1447800" cy="468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810000" y="3569732"/>
                <a:ext cx="685800" cy="468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10000" y="4331732"/>
                <a:ext cx="685800" cy="468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85800" y="4953000"/>
                <a:ext cx="2057400" cy="468868"/>
              </a:xfrm>
              <a:prstGeom prst="rect">
                <a:avLst/>
              </a:prstGeom>
              <a:solidFill>
                <a:srgbClr val="777777">
                  <a:alpha val="16863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Group 80"/>
            <p:cNvGrpSpPr/>
            <p:nvPr/>
          </p:nvGrpSpPr>
          <p:grpSpPr>
            <a:xfrm>
              <a:off x="533400" y="2326520"/>
              <a:ext cx="3657600" cy="3657600"/>
              <a:chOff x="5105400" y="2819400"/>
              <a:chExt cx="4191000" cy="4191000"/>
            </a:xfrm>
          </p:grpSpPr>
          <p:grpSp>
            <p:nvGrpSpPr>
              <p:cNvPr id="8" name="Group 74"/>
              <p:cNvGrpSpPr/>
              <p:nvPr/>
            </p:nvGrpSpPr>
            <p:grpSpPr>
              <a:xfrm>
                <a:off x="5105400" y="2819400"/>
                <a:ext cx="4191000" cy="4184873"/>
                <a:chOff x="5105400" y="2819400"/>
                <a:chExt cx="4191000" cy="4184873"/>
              </a:xfrm>
            </p:grpSpPr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51054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64770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78486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92964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" name="Group 75"/>
              <p:cNvGrpSpPr/>
              <p:nvPr/>
            </p:nvGrpSpPr>
            <p:grpSpPr>
              <a:xfrm rot="16200000">
                <a:off x="5102337" y="2822463"/>
                <a:ext cx="4191000" cy="4184873"/>
                <a:chOff x="5105400" y="2819400"/>
                <a:chExt cx="4191000" cy="4184873"/>
              </a:xfrm>
            </p:grpSpPr>
            <p:cxnSp>
              <p:nvCxnSpPr>
                <p:cNvPr id="13" name="Straight Connector 12"/>
                <p:cNvCxnSpPr/>
                <p:nvPr/>
              </p:nvCxnSpPr>
              <p:spPr bwMode="auto">
                <a:xfrm>
                  <a:off x="51054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64770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78486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9296400" y="2819400"/>
                  <a:ext cx="0" cy="4184873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" name="Rectangle 8"/>
            <p:cNvSpPr/>
            <p:nvPr/>
          </p:nvSpPr>
          <p:spPr bwMode="auto">
            <a:xfrm>
              <a:off x="838200" y="5311383"/>
              <a:ext cx="892233" cy="419519"/>
            </a:xfrm>
            <a:prstGeom prst="rect">
              <a:avLst/>
            </a:prstGeom>
            <a:solidFill>
              <a:srgbClr val="77777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63755" y="4787086"/>
              <a:ext cx="166360" cy="124232"/>
            </a:xfrm>
            <a:prstGeom prst="rect">
              <a:avLst/>
            </a:prstGeom>
            <a:solidFill>
              <a:srgbClr val="77777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19175" eaLnBrk="0" hangingPunct="0"/>
              <a:endParaRPr lang="en-US" dirty="0" err="1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990600" y="3352800"/>
          <a:ext cx="4648200" cy="1371600"/>
        </p:xfrm>
        <a:graphic>
          <a:graphicData uri="http://schemas.openxmlformats.org/drawingml/2006/table">
            <a:tbl>
              <a:tblPr/>
              <a:tblGrid>
                <a:gridCol w="2419610"/>
                <a:gridCol w="2228590"/>
              </a:tblGrid>
              <a:tr h="137160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sng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This f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its today’s layout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style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066800" y="1981200"/>
          <a:ext cx="4648200" cy="1371600"/>
        </p:xfrm>
        <a:graphic>
          <a:graphicData uri="http://schemas.openxmlformats.org/drawingml/2006/table">
            <a:tbl>
              <a:tblPr/>
              <a:tblGrid>
                <a:gridCol w="2419610"/>
                <a:gridCol w="2228590"/>
              </a:tblGrid>
              <a:tr h="137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sngStrike" dirty="0">
                          <a:solidFill>
                            <a:srgbClr val="000000"/>
                          </a:solidFill>
                          <a:latin typeface="Calibri"/>
                        </a:rPr>
                        <a:t>Memory consuming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Store partitioned rectangles and do bitmap conversion on the fly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066800" y="4724400"/>
          <a:ext cx="4648200" cy="1371600"/>
        </p:xfrm>
        <a:graphic>
          <a:graphicData uri="http://schemas.openxmlformats.org/drawingml/2006/table">
            <a:tbl>
              <a:tblPr/>
              <a:tblGrid>
                <a:gridCol w="2419610"/>
                <a:gridCol w="2228590"/>
              </a:tblGrid>
              <a:tr h="1371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sngStrike" dirty="0">
                          <a:solidFill>
                            <a:srgbClr val="000000"/>
                          </a:solidFill>
                          <a:latin typeface="Calibri"/>
                        </a:rPr>
                        <a:t>Slow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Competitive speed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 today’s layout styles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47725" y="304800"/>
            <a:ext cx="8499475" cy="777875"/>
          </a:xfrm>
        </p:spPr>
        <p:txBody>
          <a:bodyPr/>
          <a:lstStyle/>
          <a:p>
            <a:r>
              <a:rPr lang="en-US" dirty="0" smtClean="0"/>
              <a:t>Matrix Based Representation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5867400"/>
            <a:ext cx="8520112" cy="13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Matrix element represent vertical edges</a:t>
            </a:r>
            <a:endParaRPr kumimoji="1" lang="en-US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39788" lvl="1" indent="-382588" defTabSz="1019175">
              <a:spcBef>
                <a:spcPct val="20000"/>
              </a:spcBef>
              <a:buClr>
                <a:srgbClr val="9B1244"/>
              </a:buClr>
            </a:pP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addition to the edge information, </a:t>
            </a:r>
            <a:r>
              <a:rPr kumimoji="1" lang="en-US" b="1" kern="0" dirty="0" smtClean="0">
                <a:latin typeface="+mn-lt"/>
              </a:rPr>
              <a:t>it has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net index and a polygon index for each edge 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838200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33400" y="37221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847725" y="3188732"/>
            <a:ext cx="1590675" cy="1143000"/>
          </a:xfrm>
          <a:prstGeom prst="rect">
            <a:avLst/>
          </a:prstGeom>
          <a:solidFill>
            <a:srgbClr val="777777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05000" y="3722132"/>
            <a:ext cx="994574" cy="1143000"/>
          </a:xfrm>
          <a:prstGeom prst="rect">
            <a:avLst/>
          </a:prstGeom>
          <a:solidFill>
            <a:srgbClr val="777777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1905000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37374" y="48651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33400" y="43317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33400" y="31887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6172200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638800" y="37221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010400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642774" y="48651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638800" y="43317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638800" y="31887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19800" y="439626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56736" y="3862864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19800" y="49413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56736" y="3253264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94936" y="3874532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94936" y="4407932"/>
            <a:ext cx="4475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0" y="492966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858000" y="32649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849894" y="271986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19800" y="271986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2438400" y="28839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899574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8102416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665148" y="28194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491626" y="3886200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539668" y="44196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512748" y="49413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471574" y="3276600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504642" y="27315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941166" y="3886200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941166" y="4419600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936880" y="49413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36880" y="32766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928774" y="27315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 bwMode="auto">
          <a:xfrm>
            <a:off x="4262109" y="3429000"/>
            <a:ext cx="995691" cy="116557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2209800" y="1143000"/>
            <a:ext cx="5181600" cy="1219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Use</a:t>
            </a:r>
            <a:endParaRPr kumimoji="1" lang="en-US" b="1" kern="0" dirty="0" smtClean="0">
              <a:solidFill>
                <a:srgbClr val="253FB6"/>
              </a:solidFill>
              <a:latin typeface="+mn-lt"/>
            </a:endParaRPr>
          </a:p>
          <a:p>
            <a:pPr marL="382588" marR="0" lvl="0" indent="-382588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matrix </a:t>
            </a: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style from </a:t>
            </a: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bitmap</a:t>
            </a:r>
          </a:p>
          <a:p>
            <a:pPr marL="382588" marR="0" lvl="0" indent="-382588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edge </a:t>
            </a: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representation from </a:t>
            </a:r>
            <a:r>
              <a:rPr kumimoji="1" lang="en-US" b="1" kern="0" noProof="0" dirty="0" err="1" smtClean="0">
                <a:solidFill>
                  <a:srgbClr val="253FB6"/>
                </a:solidFill>
                <a:latin typeface="+mn-lt"/>
              </a:rPr>
              <a:t>scanline</a:t>
            </a: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/>
            </a:r>
            <a:b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</a:br>
            <a:endParaRPr kumimoji="1" lang="en-US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 bwMode="auto">
          <a:xfrm>
            <a:off x="838200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33400" y="37221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Rectangle 68"/>
          <p:cNvSpPr/>
          <p:nvPr/>
        </p:nvSpPr>
        <p:spPr bwMode="auto">
          <a:xfrm>
            <a:off x="847725" y="3188732"/>
            <a:ext cx="1565691" cy="1143000"/>
          </a:xfrm>
          <a:prstGeom prst="rect">
            <a:avLst/>
          </a:prstGeom>
          <a:solidFill>
            <a:srgbClr val="777777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905000" y="3722132"/>
            <a:ext cx="990600" cy="1143000"/>
          </a:xfrm>
          <a:prstGeom prst="rect">
            <a:avLst/>
          </a:prstGeom>
          <a:solidFill>
            <a:srgbClr val="777777">
              <a:alpha val="16863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1905000" y="2807732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537374" y="48651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33400" y="43317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33400" y="3188732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6172200" y="28194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5638800" y="37338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7010400" y="2819400"/>
            <a:ext cx="0" cy="274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5642774" y="48768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5638800" y="43434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5638800" y="3200400"/>
            <a:ext cx="32726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6019800" y="44079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019800" y="37983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019800" y="49530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019800" y="32766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6858000" y="38100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858000" y="44196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6858000" y="49413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6858000" y="328826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849894" y="27315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019800" y="273153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47725" y="304800"/>
            <a:ext cx="8499475" cy="777875"/>
          </a:xfrm>
        </p:spPr>
        <p:txBody>
          <a:bodyPr/>
          <a:lstStyle/>
          <a:p>
            <a:r>
              <a:rPr lang="en-US" dirty="0" smtClean="0"/>
              <a:t>Matrix Based Edge Representation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81000" y="1219200"/>
            <a:ext cx="8520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Alternatively, represent start edges only with width as attribute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Results in less</a:t>
            </a:r>
            <a:r>
              <a:rPr kumimoji="1" lang="en-US" sz="1800" b="1" i="0" u="none" strike="noStrike" kern="0" cap="none" spc="0" normalizeH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column</a:t>
            </a: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4262109" y="3429000"/>
            <a:ext cx="995691" cy="116557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847725" y="2731532"/>
            <a:ext cx="156569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4478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939509" y="2514600"/>
            <a:ext cx="95609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277894" y="2145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2819400" y="3036332"/>
            <a:ext cx="3505200" cy="2831068"/>
            <a:chOff x="609600" y="1143000"/>
            <a:chExt cx="3505200" cy="2831068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1143000" y="1230868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609600" y="2145268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981200" y="1230868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613574" y="3288268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09600" y="2754868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609600" y="1611868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990600" y="28194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90600" y="22098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0600" y="33644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0600" y="16764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8800" y="22214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28800" y="28310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8800" y="33528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28800" y="16880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20694" y="11430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0600" y="11430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609600" y="3505200"/>
              <a:ext cx="3505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72"/>
          <p:cNvGrpSpPr/>
          <p:nvPr/>
        </p:nvGrpSpPr>
        <p:grpSpPr>
          <a:xfrm>
            <a:off x="2819400" y="3024664"/>
            <a:ext cx="3505200" cy="2831068"/>
            <a:chOff x="5562600" y="1131332"/>
            <a:chExt cx="3505200" cy="2831068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934199" y="2743200"/>
              <a:ext cx="1223963" cy="5334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6096000" y="1219200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562600" y="2133600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6934200" y="1219200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5566574" y="3276600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562600" y="2743200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5562600" y="1600200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5943600" y="28077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43600" y="21981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943600" y="16647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81800" y="22098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81800" y="28194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781800" y="16764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73694" y="11313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43600" y="11313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5562600" y="2971800"/>
              <a:ext cx="3505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74"/>
          <p:cNvGrpSpPr/>
          <p:nvPr/>
        </p:nvGrpSpPr>
        <p:grpSpPr>
          <a:xfrm>
            <a:off x="2819400" y="3024664"/>
            <a:ext cx="3505200" cy="2831068"/>
            <a:chOff x="685800" y="4320064"/>
            <a:chExt cx="3505200" cy="2831068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057399" y="5920264"/>
              <a:ext cx="1219989" cy="5334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1219200" y="4407932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85800" y="53223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057400" y="4407932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689774" y="64653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685800" y="59319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685800" y="47889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66800" y="53868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66800" y="48651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905000" y="53985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905000" y="487680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96894" y="43200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66800" y="43200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>
              <a:off x="685800" y="5562600"/>
              <a:ext cx="3505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8" name="Rectangle 127"/>
            <p:cNvSpPr/>
            <p:nvPr/>
          </p:nvSpPr>
          <p:spPr bwMode="auto">
            <a:xfrm>
              <a:off x="1219200" y="5322332"/>
              <a:ext cx="2058188" cy="6096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2819400" y="3036332"/>
            <a:ext cx="3505200" cy="2831068"/>
            <a:chOff x="5562600" y="4320064"/>
            <a:chExt cx="3505200" cy="2831068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6096000" y="5322332"/>
              <a:ext cx="2062163" cy="6096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934200" y="5931932"/>
              <a:ext cx="1223963" cy="5334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30" name="Straight Connector 129"/>
            <p:cNvCxnSpPr/>
            <p:nvPr/>
          </p:nvCxnSpPr>
          <p:spPr bwMode="auto">
            <a:xfrm>
              <a:off x="6096000" y="4407932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5562600" y="53223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6934200" y="4407932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5566574" y="64653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5562600" y="59319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5562600" y="47889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TextBox 139"/>
            <p:cNvSpPr txBox="1"/>
            <p:nvPr/>
          </p:nvSpPr>
          <p:spPr>
            <a:xfrm>
              <a:off x="6773694" y="43200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943600" y="43200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42" name="Straight Arrow Connector 141"/>
            <p:cNvCxnSpPr/>
            <p:nvPr/>
          </p:nvCxnSpPr>
          <p:spPr bwMode="auto">
            <a:xfrm>
              <a:off x="5562600" y="4495800"/>
              <a:ext cx="3505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4" name="Rectangle 143"/>
            <p:cNvSpPr/>
            <p:nvPr/>
          </p:nvSpPr>
          <p:spPr bwMode="auto">
            <a:xfrm>
              <a:off x="6096000" y="4777264"/>
              <a:ext cx="1447800" cy="545068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2819400" y="3048000"/>
            <a:ext cx="3505200" cy="2831068"/>
            <a:chOff x="5562600" y="4320064"/>
            <a:chExt cx="3505200" cy="2831068"/>
          </a:xfrm>
        </p:grpSpPr>
        <p:sp>
          <p:nvSpPr>
            <p:cNvPr id="85" name="Rectangle 84"/>
            <p:cNvSpPr/>
            <p:nvPr/>
          </p:nvSpPr>
          <p:spPr bwMode="auto">
            <a:xfrm>
              <a:off x="6095999" y="5322332"/>
              <a:ext cx="2062163" cy="6096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934199" y="5920264"/>
              <a:ext cx="1223963" cy="533400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>
              <a:off x="6096000" y="4407932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562600" y="53223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6934200" y="4407932"/>
              <a:ext cx="0" cy="274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5566574" y="64653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5562600" y="59319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5562600" y="4788932"/>
              <a:ext cx="327262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5943600" y="47772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81800" y="4788932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73694" y="43200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943600" y="43200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 bwMode="auto">
            <a:xfrm>
              <a:off x="5562600" y="5029200"/>
              <a:ext cx="35052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3" name="Rectangle 112"/>
            <p:cNvSpPr/>
            <p:nvPr/>
          </p:nvSpPr>
          <p:spPr bwMode="auto">
            <a:xfrm>
              <a:off x="6096000" y="4796076"/>
              <a:ext cx="1447800" cy="545068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5" name="Title 1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Based Operation</a:t>
            </a:r>
            <a:endParaRPr lang="en-US" dirty="0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381000" y="1447800"/>
            <a:ext cx="85201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S</a:t>
            </a:r>
            <a:r>
              <a:rPr kumimoji="1" lang="en-US" b="1" kern="0" noProof="0" dirty="0" smtClean="0">
                <a:solidFill>
                  <a:srgbClr val="253FB6"/>
                </a:solidFill>
                <a:latin typeface="+mn-lt"/>
              </a:rPr>
              <a:t>can from left to right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sz="1800" b="1" i="0" u="none" strike="noStrike" kern="0" cap="none" spc="0" normalizeH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Rows are independent. In example below we process them bottom-up</a:t>
            </a: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/>
          <p:nvPr/>
        </p:nvGrpSpPr>
        <p:grpSpPr>
          <a:xfrm>
            <a:off x="2971800" y="3474125"/>
            <a:ext cx="2796919" cy="2416611"/>
            <a:chOff x="304800" y="1469589"/>
            <a:chExt cx="2796919" cy="2416611"/>
          </a:xfrm>
        </p:grpSpPr>
        <p:cxnSp>
          <p:nvCxnSpPr>
            <p:cNvPr id="173" name="Straight Connector 172"/>
            <p:cNvCxnSpPr/>
            <p:nvPr/>
          </p:nvCxnSpPr>
          <p:spPr bwMode="auto">
            <a:xfrm>
              <a:off x="1475603" y="15445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TextBox 183"/>
            <p:cNvSpPr txBox="1"/>
            <p:nvPr/>
          </p:nvSpPr>
          <p:spPr>
            <a:xfrm>
              <a:off x="1345514" y="1869817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>
              <a:off x="760112" y="15445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304800" y="2325129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308192" y="3245714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304800" y="2790401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304800" y="1869817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TextBox 176"/>
            <p:cNvSpPr txBox="1"/>
            <p:nvPr/>
          </p:nvSpPr>
          <p:spPr>
            <a:xfrm>
              <a:off x="571500" y="2743200"/>
              <a:ext cx="351934" cy="499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03312" y="237386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71500" y="3190629"/>
              <a:ext cx="351934" cy="499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03312" y="1918556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345514" y="2390174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345514" y="2910531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345514" y="3355883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338595" y="1469589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03312" y="1478518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2971800" y="3429000"/>
            <a:ext cx="2796919" cy="2461736"/>
            <a:chOff x="3581400" y="1424464"/>
            <a:chExt cx="2796919" cy="2461736"/>
          </a:xfrm>
        </p:grpSpPr>
        <p:cxnSp>
          <p:nvCxnSpPr>
            <p:cNvPr id="114" name="Straight Connector 113"/>
            <p:cNvCxnSpPr/>
            <p:nvPr/>
          </p:nvCxnSpPr>
          <p:spPr bwMode="auto">
            <a:xfrm>
              <a:off x="4752203" y="15445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4622114" y="1869817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036712" y="1859857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>
              <a:off x="4036712" y="15445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581400" y="2325129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3584792" y="3245714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3581400" y="2790401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3581400" y="1869817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3" name="TextBox 122"/>
            <p:cNvSpPr txBox="1"/>
            <p:nvPr/>
          </p:nvSpPr>
          <p:spPr>
            <a:xfrm>
              <a:off x="3841812" y="225099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1812" y="179568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622114" y="2390174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22114" y="2910531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22114" y="3451591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615195" y="1469589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79912" y="1424464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036712" y="2325129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95"/>
          <p:cNvGrpSpPr/>
          <p:nvPr/>
        </p:nvGrpSpPr>
        <p:grpSpPr>
          <a:xfrm>
            <a:off x="2994281" y="3352800"/>
            <a:ext cx="2796919" cy="2537936"/>
            <a:chOff x="6880481" y="1371600"/>
            <a:chExt cx="2796919" cy="2537936"/>
          </a:xfrm>
        </p:grpSpPr>
        <p:cxnSp>
          <p:nvCxnSpPr>
            <p:cNvPr id="132" name="Straight Connector 131"/>
            <p:cNvCxnSpPr/>
            <p:nvPr/>
          </p:nvCxnSpPr>
          <p:spPr bwMode="auto">
            <a:xfrm>
              <a:off x="8051284" y="1567929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7921195" y="1893153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335793" y="1883193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>
              <a:off x="7335793" y="1567929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6880481" y="2348465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6883873" y="3269050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6880481" y="2813737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6880481" y="1893153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2" name="TextBox 141"/>
            <p:cNvSpPr txBox="1"/>
            <p:nvPr/>
          </p:nvSpPr>
          <p:spPr>
            <a:xfrm>
              <a:off x="7921195" y="2413510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921195" y="2933867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921195" y="3379219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914276" y="1492925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140893" y="13716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7335793" y="2348465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96"/>
          <p:cNvGrpSpPr/>
          <p:nvPr/>
        </p:nvGrpSpPr>
        <p:grpSpPr>
          <a:xfrm>
            <a:off x="2971800" y="3474125"/>
            <a:ext cx="2796919" cy="2416611"/>
            <a:chOff x="327281" y="4441389"/>
            <a:chExt cx="2796919" cy="2416611"/>
          </a:xfrm>
        </p:grpSpPr>
        <p:cxnSp>
          <p:nvCxnSpPr>
            <p:cNvPr id="149" name="Straight Connector 148"/>
            <p:cNvCxnSpPr/>
            <p:nvPr/>
          </p:nvCxnSpPr>
          <p:spPr bwMode="auto">
            <a:xfrm>
              <a:off x="1498084" y="45163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TextBox 149"/>
            <p:cNvSpPr txBox="1"/>
            <p:nvPr/>
          </p:nvSpPr>
          <p:spPr>
            <a:xfrm>
              <a:off x="1367995" y="4841617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82593" y="4831657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 bwMode="auto">
            <a:xfrm>
              <a:off x="782593" y="45163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327281" y="5296929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330673" y="6217514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327281" y="5762201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327281" y="4841617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>
              <a:off x="1367995" y="5361974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329895" y="5715000"/>
              <a:ext cx="412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329895" y="6160352"/>
              <a:ext cx="412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361076" y="4441389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782593" y="5296929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524000" y="5791200"/>
              <a:ext cx="1013081" cy="426314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97"/>
          <p:cNvGrpSpPr/>
          <p:nvPr/>
        </p:nvGrpSpPr>
        <p:grpSpPr>
          <a:xfrm>
            <a:off x="2971800" y="3474125"/>
            <a:ext cx="2796919" cy="2416611"/>
            <a:chOff x="3603881" y="4419600"/>
            <a:chExt cx="2796919" cy="2416611"/>
          </a:xfrm>
        </p:grpSpPr>
        <p:cxnSp>
          <p:nvCxnSpPr>
            <p:cNvPr id="227" name="Straight Connector 226"/>
            <p:cNvCxnSpPr/>
            <p:nvPr/>
          </p:nvCxnSpPr>
          <p:spPr bwMode="auto">
            <a:xfrm>
              <a:off x="4774684" y="4494604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8" name="TextBox 227"/>
            <p:cNvSpPr txBox="1"/>
            <p:nvPr/>
          </p:nvSpPr>
          <p:spPr>
            <a:xfrm>
              <a:off x="4572000" y="4724400"/>
              <a:ext cx="412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059193" y="4809868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>
              <a:off x="4059193" y="4494604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>
              <a:off x="3603881" y="5275140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>
              <a:off x="3607273" y="6195725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>
              <a:off x="3603881" y="5740412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>
              <a:off x="3603881" y="4819828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5" name="TextBox 234"/>
            <p:cNvSpPr txBox="1"/>
            <p:nvPr/>
          </p:nvSpPr>
          <p:spPr>
            <a:xfrm>
              <a:off x="4572000" y="5244757"/>
              <a:ext cx="412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637676" y="4419600"/>
              <a:ext cx="267098" cy="3152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4059192" y="5275139"/>
              <a:ext cx="1754489" cy="487061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800600" y="5769411"/>
              <a:ext cx="1013081" cy="426314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98"/>
          <p:cNvGrpSpPr/>
          <p:nvPr/>
        </p:nvGrpSpPr>
        <p:grpSpPr>
          <a:xfrm>
            <a:off x="2971800" y="3376136"/>
            <a:ext cx="2796919" cy="2514600"/>
            <a:chOff x="6880481" y="4343400"/>
            <a:chExt cx="2796919" cy="2514600"/>
          </a:xfrm>
        </p:grpSpPr>
        <p:cxnSp>
          <p:nvCxnSpPr>
            <p:cNvPr id="241" name="Straight Connector 240"/>
            <p:cNvCxnSpPr/>
            <p:nvPr/>
          </p:nvCxnSpPr>
          <p:spPr bwMode="auto">
            <a:xfrm>
              <a:off x="8051284" y="45163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/>
            <p:cNvCxnSpPr/>
            <p:nvPr/>
          </p:nvCxnSpPr>
          <p:spPr bwMode="auto">
            <a:xfrm>
              <a:off x="7335793" y="4516393"/>
              <a:ext cx="0" cy="23416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 bwMode="auto">
            <a:xfrm>
              <a:off x="6880481" y="5296929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 bwMode="auto">
            <a:xfrm>
              <a:off x="6883873" y="6217514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 bwMode="auto">
            <a:xfrm>
              <a:off x="6880481" y="5762201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 bwMode="auto">
            <a:xfrm>
              <a:off x="6880481" y="4841617"/>
              <a:ext cx="279352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2" name="TextBox 251"/>
            <p:cNvSpPr txBox="1"/>
            <p:nvPr/>
          </p:nvSpPr>
          <p:spPr>
            <a:xfrm>
              <a:off x="7848600" y="4343400"/>
              <a:ext cx="41229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0</a:t>
              </a:r>
              <a:endParaRPr lang="en-US" sz="3200" b="1" dirty="0"/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7335792" y="5296928"/>
              <a:ext cx="1754489" cy="494271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8077200" y="5791200"/>
              <a:ext cx="1013081" cy="426314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7335793" y="4831657"/>
              <a:ext cx="1235848" cy="465272"/>
            </a:xfrm>
            <a:prstGeom prst="rect">
              <a:avLst/>
            </a:prstGeom>
            <a:solidFill>
              <a:srgbClr val="777777">
                <a:alpha val="16863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19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Title 114"/>
          <p:cNvSpPr>
            <a:spLocks noGrp="1"/>
          </p:cNvSpPr>
          <p:nvPr>
            <p:ph type="title"/>
          </p:nvPr>
        </p:nvSpPr>
        <p:spPr>
          <a:xfrm>
            <a:off x="847725" y="304800"/>
            <a:ext cx="8499475" cy="777875"/>
          </a:xfrm>
        </p:spPr>
        <p:txBody>
          <a:bodyPr/>
          <a:lstStyle/>
          <a:p>
            <a:r>
              <a:rPr lang="en-US" dirty="0" smtClean="0"/>
              <a:t>Matrix Based Operation</a:t>
            </a:r>
            <a:endParaRPr lang="en-US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 bwMode="auto">
          <a:xfrm>
            <a:off x="381000" y="1447800"/>
            <a:ext cx="8520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Rows can be calculated independently, thus: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1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Arrange data consecutive in columns to give fast data access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sz="1600" b="1" kern="0" dirty="0" smtClean="0">
                <a:latin typeface="+mn-lt"/>
              </a:rPr>
              <a:t>	Process column by column, each column bottom up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Enables </a:t>
            </a:r>
            <a:r>
              <a:rPr kumimoji="1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vectorization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253F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computations (in this example, two calculations at the same time)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0088" y="1066800"/>
            <a:ext cx="89011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indent="-382588" defTabSz="1019175">
              <a:spcBef>
                <a:spcPct val="20000"/>
              </a:spcBef>
              <a:buClr>
                <a:srgbClr val="9B1244"/>
              </a:buClr>
            </a:pPr>
            <a:r>
              <a:rPr kumimoji="1" lang="en-US" b="1" kern="0" dirty="0" err="1" smtClean="0">
                <a:solidFill>
                  <a:srgbClr val="253FB6"/>
                </a:solidFill>
              </a:rPr>
              <a:t>Testcase</a:t>
            </a:r>
            <a:r>
              <a:rPr kumimoji="1" lang="en-US" b="1" kern="0" dirty="0" smtClean="0">
                <a:solidFill>
                  <a:srgbClr val="253FB6"/>
                </a:solidFill>
              </a:rPr>
              <a:t>: Mixture of product styles, technologies and compute intensive layers, each layout is run with 27 combinations of two-layer </a:t>
            </a:r>
            <a:r>
              <a:rPr kumimoji="1" lang="en-US" b="1" kern="0" dirty="0" err="1" smtClean="0">
                <a:solidFill>
                  <a:srgbClr val="253FB6"/>
                </a:solidFill>
              </a:rPr>
              <a:t>booleans</a:t>
            </a:r>
            <a:r>
              <a:rPr kumimoji="1" lang="en-US" b="1" kern="0" dirty="0" smtClean="0">
                <a:solidFill>
                  <a:srgbClr val="253FB6"/>
                </a:solidFill>
              </a:rPr>
              <a:t>.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b="1" kern="0" dirty="0" smtClean="0">
              <a:solidFill>
                <a:srgbClr val="253FB6"/>
              </a:solidFill>
              <a:latin typeface="+mn-lt"/>
            </a:endParaRP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00753" y="6264275"/>
            <a:ext cx="3048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Physical verification tool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from a major EDA vendor</a:t>
            </a: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667153" y="6248400"/>
            <a:ext cx="1676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b="1" kern="0" dirty="0" smtClean="0">
                <a:solidFill>
                  <a:srgbClr val="253FB6"/>
                </a:solidFill>
                <a:latin typeface="+mn-lt"/>
              </a:rPr>
              <a:t>Matrix based approach</a:t>
            </a:r>
          </a:p>
          <a:p>
            <a:pPr marL="382588" marR="0" lvl="0" indent="-382588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1800" b="1" i="0" u="none" strike="noStrike" kern="0" cap="none" spc="0" normalizeH="0" noProof="0" dirty="0" smtClean="0">
              <a:ln>
                <a:noFill/>
              </a:ln>
              <a:solidFill>
                <a:srgbClr val="253F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019953" y="5791200"/>
            <a:ext cx="847447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934353" y="5574268"/>
            <a:ext cx="30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Load and layout prep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086906" y="4343400"/>
            <a:ext cx="847447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01306" y="4114800"/>
            <a:ext cx="30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layer </a:t>
            </a:r>
            <a:r>
              <a:rPr lang="en-US" sz="2400" dirty="0" err="1" smtClean="0"/>
              <a:t>booleans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096153" y="2960132"/>
            <a:ext cx="847447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010553" y="2743200"/>
            <a:ext cx="30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Write-out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2076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Runtime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779487" y="5475766"/>
            <a:ext cx="935665" cy="62732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79488" y="3104707"/>
            <a:ext cx="935665" cy="2381693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79488" y="2819400"/>
            <a:ext cx="935665" cy="285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24353" y="5677786"/>
            <a:ext cx="951614" cy="4253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24353" y="4933507"/>
            <a:ext cx="951613" cy="744279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124354" y="4859078"/>
            <a:ext cx="951613" cy="95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3232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7688" y="5943600"/>
            <a:ext cx="8520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35" tIns="50917" rIns="101835" bIns="50917" numCol="1" anchor="t" anchorCtr="0" compatLnSpc="1">
            <a:prstTxWarp prst="textNoShape">
              <a:avLst/>
            </a:prstTxWarp>
          </a:bodyPr>
          <a:lstStyle/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r>
              <a:rPr kumimoji="1" lang="en-US" sz="2000" kern="0" dirty="0" smtClean="0">
                <a:latin typeface="+mn-lt"/>
              </a:rPr>
              <a:t>Standard hardware (Xeon E5-2630), standard </a:t>
            </a:r>
            <a:r>
              <a:rPr kumimoji="1" lang="en-US" sz="2000" kern="0" dirty="0" smtClean="0">
                <a:latin typeface="+mn-lt"/>
              </a:rPr>
              <a:t>language/compiler </a:t>
            </a:r>
            <a:r>
              <a:rPr kumimoji="1" lang="en-US" sz="2000" kern="0" dirty="0" smtClean="0">
                <a:latin typeface="+mn-lt"/>
              </a:rPr>
              <a:t>(gcc-4.9.3</a:t>
            </a:r>
            <a:r>
              <a:rPr kumimoji="1" lang="en-US" sz="2000" kern="0" dirty="0" smtClean="0">
                <a:latin typeface="+mn-lt"/>
              </a:rPr>
              <a:t>). </a:t>
            </a:r>
            <a:r>
              <a:rPr kumimoji="1" lang="en-US" sz="2000" kern="0" dirty="0" smtClean="0">
                <a:latin typeface="+mn-lt"/>
              </a:rPr>
              <a:t>No hardware specifics such as inline assembler, instruction </a:t>
            </a:r>
            <a:r>
              <a:rPr kumimoji="1" lang="en-US" sz="2000" kern="0" dirty="0" err="1" smtClean="0">
                <a:latin typeface="+mn-lt"/>
              </a:rPr>
              <a:t>intrinsics</a:t>
            </a:r>
            <a:r>
              <a:rPr kumimoji="1" lang="en-US" sz="2000" kern="0" dirty="0" smtClean="0">
                <a:latin typeface="+mn-lt"/>
              </a:rPr>
              <a:t> or similar.</a:t>
            </a:r>
            <a:endParaRPr kumimoji="1" lang="en-US" sz="20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588" marR="0" lvl="0" indent="-382588" algn="l" defTabSz="10191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B1244"/>
              </a:buClr>
              <a:buSzTx/>
              <a:tabLst/>
              <a:defRPr/>
            </a:pPr>
            <a:endParaRPr kumimoji="1" lang="en-US" sz="20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199" y="1869942"/>
          <a:ext cx="7162801" cy="315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06"/>
                <a:gridCol w="1017295"/>
                <a:gridCol w="1495642"/>
                <a:gridCol w="1347679"/>
                <a:gridCol w="1347679"/>
              </a:tblGrid>
              <a:tr h="818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Speed-Up Total</a:t>
                      </a:r>
                      <a:r>
                        <a:rPr lang="en-US" baseline="0" dirty="0" smtClean="0"/>
                        <a:t> Runtime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Speed-Up </a:t>
                      </a:r>
                      <a:r>
                        <a:rPr lang="en-US" dirty="0" smtClean="0"/>
                        <a:t>Two layer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OP</a:t>
                      </a:r>
                      <a:endParaRPr lang="en-US" dirty="0"/>
                    </a:p>
                  </a:txBody>
                  <a:tcPr anchor="ctr"/>
                </a:tc>
              </a:tr>
              <a:tr h="7208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Testchip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nm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M2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2.0</a:t>
                      </a:r>
                      <a:endParaRPr kumimoji="0" lang="en-US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2.5</a:t>
                      </a:r>
                      <a:endParaRPr kumimoji="0" lang="en-US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12933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chip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/>
                        <a:t>logic/SRAM)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nm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M1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2.5</a:t>
                      </a:r>
                      <a:endParaRPr kumimoji="0" lang="en-US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3.1</a:t>
                      </a:r>
                      <a:endParaRPr kumimoji="0" lang="en-US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06253">
                <a:tc>
                  <a:txBody>
                    <a:bodyPr/>
                    <a:lstStyle/>
                    <a:p>
                      <a:r>
                        <a:rPr lang="en-US" dirty="0" smtClean="0"/>
                        <a:t>Random </a:t>
                      </a:r>
                      <a:r>
                        <a:rPr lang="en-US" dirty="0" err="1" smtClean="0"/>
                        <a:t>stdcell</a:t>
                      </a:r>
                      <a:r>
                        <a:rPr lang="en-US" dirty="0" smtClean="0"/>
                        <a:t> placement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r>
                        <a:rPr lang="en-US" baseline="0" dirty="0" smtClean="0"/>
                        <a:t> nm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 to M1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2.8</a:t>
                      </a:r>
                      <a:endParaRPr kumimoji="0" lang="en-US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3.2</a:t>
                      </a:r>
                      <a:endParaRPr kumimoji="0" lang="en-US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27832" y="2898458"/>
            <a:ext cx="4454683" cy="2506239"/>
          </a:xfrm>
        </p:spPr>
        <p:txBody>
          <a:bodyPr/>
          <a:lstStyle/>
          <a:p>
            <a:r>
              <a:rPr lang="en-US" sz="3100" dirty="0"/>
              <a:t>Based on force directed method</a:t>
            </a:r>
          </a:p>
          <a:p>
            <a:r>
              <a:rPr lang="en-US" sz="3100" dirty="0"/>
              <a:t>Additional forces for overlap removal </a:t>
            </a:r>
          </a:p>
        </p:txBody>
      </p:sp>
      <p:pic>
        <p:nvPicPr>
          <p:cNvPr id="5" name="dp17_1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34025" y="1860550"/>
            <a:ext cx="3914775" cy="4048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Quadratic Placement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054" y="1991678"/>
            <a:ext cx="8989695" cy="1135274"/>
          </a:xfrm>
          <a:noFill/>
          <a:ln/>
        </p:spPr>
        <p:txBody>
          <a:bodyPr/>
          <a:lstStyle/>
          <a:p>
            <a:r>
              <a:rPr lang="en-US" sz="3100" dirty="0"/>
              <a:t>Formulation as a quadratic minimization problem</a:t>
            </a:r>
            <a:endParaRPr lang="en-US" sz="2900" dirty="0"/>
          </a:p>
          <a:p>
            <a:r>
              <a:rPr lang="en-US" sz="3100" dirty="0"/>
              <a:t>Solution of linear</a:t>
            </a:r>
            <a:br>
              <a:rPr lang="en-US" sz="3100" dirty="0"/>
            </a:br>
            <a:r>
              <a:rPr lang="en-US" sz="3100" dirty="0"/>
              <a:t>equation system</a:t>
            </a:r>
          </a:p>
          <a:p>
            <a:r>
              <a:rPr lang="en-US" sz="3100" dirty="0"/>
              <a:t>Analogy</a:t>
            </a:r>
            <a:r>
              <a:rPr lang="en-US" sz="2900" dirty="0"/>
              <a:t> </a:t>
            </a:r>
          </a:p>
          <a:p>
            <a:pPr lvl="1"/>
            <a:r>
              <a:rPr lang="en-US" sz="2900" dirty="0"/>
              <a:t>Nets as springs</a:t>
            </a:r>
          </a:p>
          <a:p>
            <a:pPr lvl="1"/>
            <a:r>
              <a:rPr lang="en-US" sz="2900" dirty="0"/>
              <a:t>Solution:</a:t>
            </a:r>
            <a:br>
              <a:rPr lang="en-US" sz="2900" dirty="0"/>
            </a:br>
            <a:r>
              <a:rPr lang="en-US" sz="2900" dirty="0"/>
              <a:t>Equilibrium</a:t>
            </a:r>
            <a:endParaRPr lang="en-US" sz="2700" dirty="0"/>
          </a:p>
        </p:txBody>
      </p:sp>
      <p:sp>
        <p:nvSpPr>
          <p:cNvPr id="12432" name="Rectangle 144"/>
          <p:cNvSpPr>
            <a:spLocks noChangeArrowheads="1"/>
          </p:cNvSpPr>
          <p:nvPr/>
        </p:nvSpPr>
        <p:spPr bwMode="auto">
          <a:xfrm>
            <a:off x="4765517" y="2837287"/>
            <a:ext cx="4496593" cy="4271222"/>
          </a:xfrm>
          <a:prstGeom prst="rect">
            <a:avLst/>
          </a:prstGeom>
          <a:solidFill>
            <a:srgbClr val="003366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7150894" y="3587539"/>
            <a:ext cx="1397000" cy="797031"/>
            <a:chOff x="4009" y="2161"/>
            <a:chExt cx="800" cy="443"/>
          </a:xfrm>
        </p:grpSpPr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4009" y="2161"/>
              <a:ext cx="256" cy="68"/>
            </a:xfrm>
            <a:custGeom>
              <a:avLst/>
              <a:gdLst/>
              <a:ahLst/>
              <a:cxnLst>
                <a:cxn ang="0">
                  <a:pos x="326" y="66"/>
                </a:cxn>
                <a:cxn ang="0">
                  <a:pos x="299" y="44"/>
                </a:cxn>
                <a:cxn ang="0">
                  <a:pos x="269" y="26"/>
                </a:cxn>
                <a:cxn ang="0">
                  <a:pos x="233" y="13"/>
                </a:cxn>
                <a:cxn ang="0">
                  <a:pos x="198" y="5"/>
                </a:cxn>
                <a:cxn ang="0">
                  <a:pos x="153" y="1"/>
                </a:cxn>
                <a:cxn ang="0">
                  <a:pos x="105" y="0"/>
                </a:cxn>
                <a:cxn ang="0">
                  <a:pos x="55" y="3"/>
                </a:cxn>
                <a:cxn ang="0">
                  <a:pos x="0" y="12"/>
                </a:cxn>
                <a:cxn ang="0">
                  <a:pos x="8" y="50"/>
                </a:cxn>
                <a:cxn ang="0">
                  <a:pos x="59" y="42"/>
                </a:cxn>
                <a:cxn ang="0">
                  <a:pos x="107" y="37"/>
                </a:cxn>
                <a:cxn ang="0">
                  <a:pos x="152" y="37"/>
                </a:cxn>
                <a:cxn ang="0">
                  <a:pos x="188" y="42"/>
                </a:cxn>
                <a:cxn ang="0">
                  <a:pos x="223" y="50"/>
                </a:cxn>
                <a:cxn ang="0">
                  <a:pos x="251" y="60"/>
                </a:cxn>
                <a:cxn ang="0">
                  <a:pos x="276" y="75"/>
                </a:cxn>
                <a:cxn ang="0">
                  <a:pos x="295" y="91"/>
                </a:cxn>
                <a:cxn ang="0">
                  <a:pos x="326" y="66"/>
                </a:cxn>
              </a:cxnLst>
              <a:rect l="0" t="0" r="r" b="b"/>
              <a:pathLst>
                <a:path w="327" h="92">
                  <a:moveTo>
                    <a:pt x="326" y="66"/>
                  </a:moveTo>
                  <a:lnTo>
                    <a:pt x="299" y="44"/>
                  </a:lnTo>
                  <a:lnTo>
                    <a:pt x="269" y="26"/>
                  </a:lnTo>
                  <a:lnTo>
                    <a:pt x="233" y="13"/>
                  </a:lnTo>
                  <a:lnTo>
                    <a:pt x="198" y="5"/>
                  </a:lnTo>
                  <a:lnTo>
                    <a:pt x="153" y="1"/>
                  </a:lnTo>
                  <a:lnTo>
                    <a:pt x="105" y="0"/>
                  </a:lnTo>
                  <a:lnTo>
                    <a:pt x="55" y="3"/>
                  </a:lnTo>
                  <a:lnTo>
                    <a:pt x="0" y="12"/>
                  </a:lnTo>
                  <a:lnTo>
                    <a:pt x="8" y="50"/>
                  </a:lnTo>
                  <a:lnTo>
                    <a:pt x="59" y="42"/>
                  </a:lnTo>
                  <a:lnTo>
                    <a:pt x="107" y="37"/>
                  </a:lnTo>
                  <a:lnTo>
                    <a:pt x="152" y="37"/>
                  </a:lnTo>
                  <a:lnTo>
                    <a:pt x="188" y="42"/>
                  </a:lnTo>
                  <a:lnTo>
                    <a:pt x="223" y="50"/>
                  </a:lnTo>
                  <a:lnTo>
                    <a:pt x="251" y="60"/>
                  </a:lnTo>
                  <a:lnTo>
                    <a:pt x="276" y="75"/>
                  </a:lnTo>
                  <a:lnTo>
                    <a:pt x="295" y="91"/>
                  </a:lnTo>
                  <a:lnTo>
                    <a:pt x="326" y="6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>
              <a:off x="4222" y="2210"/>
              <a:ext cx="73" cy="118"/>
            </a:xfrm>
            <a:custGeom>
              <a:avLst/>
              <a:gdLst/>
              <a:ahLst/>
              <a:cxnLst>
                <a:cxn ang="0">
                  <a:pos x="17" y="160"/>
                </a:cxn>
                <a:cxn ang="0">
                  <a:pos x="43" y="146"/>
                </a:cxn>
                <a:cxn ang="0">
                  <a:pos x="66" y="130"/>
                </a:cxn>
                <a:cxn ang="0">
                  <a:pos x="82" y="111"/>
                </a:cxn>
                <a:cxn ang="0">
                  <a:pos x="90" y="89"/>
                </a:cxn>
                <a:cxn ang="0">
                  <a:pos x="92" y="68"/>
                </a:cxn>
                <a:cxn ang="0">
                  <a:pos x="85" y="44"/>
                </a:cxn>
                <a:cxn ang="0">
                  <a:pos x="73" y="22"/>
                </a:cxn>
                <a:cxn ang="0">
                  <a:pos x="54" y="0"/>
                </a:cxn>
                <a:cxn ang="0">
                  <a:pos x="24" y="24"/>
                </a:cxn>
                <a:cxn ang="0">
                  <a:pos x="38" y="41"/>
                </a:cxn>
                <a:cxn ang="0">
                  <a:pos x="47" y="58"/>
                </a:cxn>
                <a:cxn ang="0">
                  <a:pos x="52" y="72"/>
                </a:cxn>
                <a:cxn ang="0">
                  <a:pos x="52" y="82"/>
                </a:cxn>
                <a:cxn ang="0">
                  <a:pos x="47" y="92"/>
                </a:cxn>
                <a:cxn ang="0">
                  <a:pos x="38" y="104"/>
                </a:cxn>
                <a:cxn ang="0">
                  <a:pos x="21" y="113"/>
                </a:cxn>
                <a:cxn ang="0">
                  <a:pos x="0" y="126"/>
                </a:cxn>
                <a:cxn ang="0">
                  <a:pos x="17" y="160"/>
                </a:cxn>
              </a:cxnLst>
              <a:rect l="0" t="0" r="r" b="b"/>
              <a:pathLst>
                <a:path w="93" h="161">
                  <a:moveTo>
                    <a:pt x="17" y="160"/>
                  </a:moveTo>
                  <a:lnTo>
                    <a:pt x="43" y="146"/>
                  </a:lnTo>
                  <a:lnTo>
                    <a:pt x="66" y="130"/>
                  </a:lnTo>
                  <a:lnTo>
                    <a:pt x="82" y="111"/>
                  </a:lnTo>
                  <a:lnTo>
                    <a:pt x="90" y="89"/>
                  </a:lnTo>
                  <a:lnTo>
                    <a:pt x="92" y="68"/>
                  </a:lnTo>
                  <a:lnTo>
                    <a:pt x="85" y="44"/>
                  </a:lnTo>
                  <a:lnTo>
                    <a:pt x="73" y="22"/>
                  </a:lnTo>
                  <a:lnTo>
                    <a:pt x="54" y="0"/>
                  </a:lnTo>
                  <a:lnTo>
                    <a:pt x="24" y="24"/>
                  </a:lnTo>
                  <a:lnTo>
                    <a:pt x="38" y="41"/>
                  </a:lnTo>
                  <a:lnTo>
                    <a:pt x="47" y="58"/>
                  </a:lnTo>
                  <a:lnTo>
                    <a:pt x="52" y="72"/>
                  </a:lnTo>
                  <a:lnTo>
                    <a:pt x="52" y="82"/>
                  </a:lnTo>
                  <a:lnTo>
                    <a:pt x="47" y="92"/>
                  </a:lnTo>
                  <a:lnTo>
                    <a:pt x="38" y="104"/>
                  </a:lnTo>
                  <a:lnTo>
                    <a:pt x="21" y="113"/>
                  </a:lnTo>
                  <a:lnTo>
                    <a:pt x="0" y="126"/>
                  </a:lnTo>
                  <a:lnTo>
                    <a:pt x="17" y="16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148"/>
            <p:cNvSpPr>
              <a:spLocks/>
            </p:cNvSpPr>
            <p:nvPr/>
          </p:nvSpPr>
          <p:spPr bwMode="auto">
            <a:xfrm>
              <a:off x="4095" y="2295"/>
              <a:ext cx="142" cy="5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38"/>
                </a:cxn>
                <a:cxn ang="0">
                  <a:pos x="30" y="51"/>
                </a:cxn>
                <a:cxn ang="0">
                  <a:pos x="51" y="61"/>
                </a:cxn>
                <a:cxn ang="0">
                  <a:pos x="73" y="65"/>
                </a:cxn>
                <a:cxn ang="0">
                  <a:pos x="97" y="67"/>
                </a:cxn>
                <a:cxn ang="0">
                  <a:pos x="124" y="63"/>
                </a:cxn>
                <a:cxn ang="0">
                  <a:pos x="149" y="55"/>
                </a:cxn>
                <a:cxn ang="0">
                  <a:pos x="181" y="44"/>
                </a:cxn>
                <a:cxn ang="0">
                  <a:pos x="163" y="12"/>
                </a:cxn>
                <a:cxn ang="0">
                  <a:pos x="137" y="22"/>
                </a:cxn>
                <a:cxn ang="0">
                  <a:pos x="115" y="27"/>
                </a:cxn>
                <a:cxn ang="0">
                  <a:pos x="95" y="30"/>
                </a:cxn>
                <a:cxn ang="0">
                  <a:pos x="80" y="30"/>
                </a:cxn>
                <a:cxn ang="0">
                  <a:pos x="65" y="25"/>
                </a:cxn>
                <a:cxn ang="0">
                  <a:pos x="53" y="19"/>
                </a:cxn>
                <a:cxn ang="0">
                  <a:pos x="44" y="12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0" y="19"/>
                </a:cxn>
              </a:cxnLst>
              <a:rect l="0" t="0" r="r" b="b"/>
              <a:pathLst>
                <a:path w="182" h="68">
                  <a:moveTo>
                    <a:pt x="0" y="19"/>
                  </a:moveTo>
                  <a:lnTo>
                    <a:pt x="15" y="38"/>
                  </a:lnTo>
                  <a:lnTo>
                    <a:pt x="30" y="51"/>
                  </a:lnTo>
                  <a:lnTo>
                    <a:pt x="51" y="61"/>
                  </a:lnTo>
                  <a:lnTo>
                    <a:pt x="73" y="65"/>
                  </a:lnTo>
                  <a:lnTo>
                    <a:pt x="97" y="67"/>
                  </a:lnTo>
                  <a:lnTo>
                    <a:pt x="124" y="63"/>
                  </a:lnTo>
                  <a:lnTo>
                    <a:pt x="149" y="55"/>
                  </a:lnTo>
                  <a:lnTo>
                    <a:pt x="181" y="44"/>
                  </a:lnTo>
                  <a:lnTo>
                    <a:pt x="163" y="12"/>
                  </a:lnTo>
                  <a:lnTo>
                    <a:pt x="137" y="22"/>
                  </a:lnTo>
                  <a:lnTo>
                    <a:pt x="115" y="27"/>
                  </a:lnTo>
                  <a:lnTo>
                    <a:pt x="95" y="30"/>
                  </a:lnTo>
                  <a:lnTo>
                    <a:pt x="80" y="30"/>
                  </a:lnTo>
                  <a:lnTo>
                    <a:pt x="65" y="25"/>
                  </a:lnTo>
                  <a:lnTo>
                    <a:pt x="53" y="19"/>
                  </a:lnTo>
                  <a:lnTo>
                    <a:pt x="44" y="1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149"/>
            <p:cNvSpPr>
              <a:spLocks/>
            </p:cNvSpPr>
            <p:nvPr/>
          </p:nvSpPr>
          <p:spPr bwMode="auto">
            <a:xfrm>
              <a:off x="4088" y="2206"/>
              <a:ext cx="143" cy="103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28" y="12"/>
                </a:cxn>
                <a:cxn ang="0">
                  <a:pos x="88" y="26"/>
                </a:cxn>
                <a:cxn ang="0">
                  <a:pos x="57" y="41"/>
                </a:cxn>
                <a:cxn ang="0">
                  <a:pos x="32" y="54"/>
                </a:cxn>
                <a:cxn ang="0">
                  <a:pos x="13" y="71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8" y="140"/>
                </a:cxn>
                <a:cxn ang="0">
                  <a:pos x="45" y="120"/>
                </a:cxn>
                <a:cxn ang="0">
                  <a:pos x="41" y="111"/>
                </a:cxn>
                <a:cxn ang="0">
                  <a:pos x="41" y="104"/>
                </a:cxn>
                <a:cxn ang="0">
                  <a:pos x="45" y="94"/>
                </a:cxn>
                <a:cxn ang="0">
                  <a:pos x="57" y="84"/>
                </a:cxn>
                <a:cxn ang="0">
                  <a:pos x="76" y="71"/>
                </a:cxn>
                <a:cxn ang="0">
                  <a:pos x="105" y="60"/>
                </a:cxn>
                <a:cxn ang="0">
                  <a:pos x="140" y="47"/>
                </a:cxn>
                <a:cxn ang="0">
                  <a:pos x="183" y="36"/>
                </a:cxn>
                <a:cxn ang="0">
                  <a:pos x="172" y="0"/>
                </a:cxn>
              </a:cxnLst>
              <a:rect l="0" t="0" r="r" b="b"/>
              <a:pathLst>
                <a:path w="184" h="141">
                  <a:moveTo>
                    <a:pt x="172" y="0"/>
                  </a:moveTo>
                  <a:lnTo>
                    <a:pt x="128" y="12"/>
                  </a:lnTo>
                  <a:lnTo>
                    <a:pt x="88" y="26"/>
                  </a:lnTo>
                  <a:lnTo>
                    <a:pt x="57" y="41"/>
                  </a:lnTo>
                  <a:lnTo>
                    <a:pt x="32" y="54"/>
                  </a:lnTo>
                  <a:lnTo>
                    <a:pt x="13" y="71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8" y="140"/>
                  </a:lnTo>
                  <a:lnTo>
                    <a:pt x="45" y="120"/>
                  </a:lnTo>
                  <a:lnTo>
                    <a:pt x="41" y="111"/>
                  </a:lnTo>
                  <a:lnTo>
                    <a:pt x="41" y="104"/>
                  </a:lnTo>
                  <a:lnTo>
                    <a:pt x="45" y="94"/>
                  </a:lnTo>
                  <a:lnTo>
                    <a:pt x="57" y="84"/>
                  </a:lnTo>
                  <a:lnTo>
                    <a:pt x="76" y="71"/>
                  </a:lnTo>
                  <a:lnTo>
                    <a:pt x="105" y="60"/>
                  </a:lnTo>
                  <a:lnTo>
                    <a:pt x="140" y="47"/>
                  </a:lnTo>
                  <a:lnTo>
                    <a:pt x="183" y="36"/>
                  </a:lnTo>
                  <a:lnTo>
                    <a:pt x="17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150"/>
            <p:cNvSpPr>
              <a:spLocks/>
            </p:cNvSpPr>
            <p:nvPr/>
          </p:nvSpPr>
          <p:spPr bwMode="auto">
            <a:xfrm>
              <a:off x="4224" y="2196"/>
              <a:ext cx="232" cy="79"/>
            </a:xfrm>
            <a:custGeom>
              <a:avLst/>
              <a:gdLst/>
              <a:ahLst/>
              <a:cxnLst>
                <a:cxn ang="0">
                  <a:pos x="296" y="87"/>
                </a:cxn>
                <a:cxn ang="0">
                  <a:pos x="272" y="58"/>
                </a:cxn>
                <a:cxn ang="0">
                  <a:pos x="244" y="35"/>
                </a:cxn>
                <a:cxn ang="0">
                  <a:pos x="210" y="17"/>
                </a:cxn>
                <a:cxn ang="0">
                  <a:pos x="175" y="6"/>
                </a:cxn>
                <a:cxn ang="0">
                  <a:pos x="135" y="0"/>
                </a:cxn>
                <a:cxn ang="0">
                  <a:pos x="95" y="0"/>
                </a:cxn>
                <a:cxn ang="0">
                  <a:pos x="49" y="4"/>
                </a:cxn>
                <a:cxn ang="0">
                  <a:pos x="0" y="13"/>
                </a:cxn>
                <a:cxn ang="0">
                  <a:pos x="10" y="50"/>
                </a:cxn>
                <a:cxn ang="0">
                  <a:pos x="55" y="41"/>
                </a:cxn>
                <a:cxn ang="0">
                  <a:pos x="97" y="37"/>
                </a:cxn>
                <a:cxn ang="0">
                  <a:pos x="133" y="37"/>
                </a:cxn>
                <a:cxn ang="0">
                  <a:pos x="166" y="41"/>
                </a:cxn>
                <a:cxn ang="0">
                  <a:pos x="194" y="52"/>
                </a:cxn>
                <a:cxn ang="0">
                  <a:pos x="219" y="65"/>
                </a:cxn>
                <a:cxn ang="0">
                  <a:pos x="244" y="82"/>
                </a:cxn>
                <a:cxn ang="0">
                  <a:pos x="263" y="107"/>
                </a:cxn>
                <a:cxn ang="0">
                  <a:pos x="296" y="87"/>
                </a:cxn>
              </a:cxnLst>
              <a:rect l="0" t="0" r="r" b="b"/>
              <a:pathLst>
                <a:path w="297" h="108">
                  <a:moveTo>
                    <a:pt x="296" y="87"/>
                  </a:moveTo>
                  <a:lnTo>
                    <a:pt x="272" y="58"/>
                  </a:lnTo>
                  <a:lnTo>
                    <a:pt x="244" y="35"/>
                  </a:lnTo>
                  <a:lnTo>
                    <a:pt x="210" y="17"/>
                  </a:lnTo>
                  <a:lnTo>
                    <a:pt x="175" y="6"/>
                  </a:lnTo>
                  <a:lnTo>
                    <a:pt x="135" y="0"/>
                  </a:lnTo>
                  <a:lnTo>
                    <a:pt x="95" y="0"/>
                  </a:lnTo>
                  <a:lnTo>
                    <a:pt x="49" y="4"/>
                  </a:lnTo>
                  <a:lnTo>
                    <a:pt x="0" y="13"/>
                  </a:lnTo>
                  <a:lnTo>
                    <a:pt x="10" y="50"/>
                  </a:lnTo>
                  <a:lnTo>
                    <a:pt x="55" y="41"/>
                  </a:lnTo>
                  <a:lnTo>
                    <a:pt x="97" y="37"/>
                  </a:lnTo>
                  <a:lnTo>
                    <a:pt x="133" y="37"/>
                  </a:lnTo>
                  <a:lnTo>
                    <a:pt x="166" y="41"/>
                  </a:lnTo>
                  <a:lnTo>
                    <a:pt x="194" y="52"/>
                  </a:lnTo>
                  <a:lnTo>
                    <a:pt x="219" y="65"/>
                  </a:lnTo>
                  <a:lnTo>
                    <a:pt x="244" y="82"/>
                  </a:lnTo>
                  <a:lnTo>
                    <a:pt x="263" y="107"/>
                  </a:lnTo>
                  <a:lnTo>
                    <a:pt x="296" y="8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51"/>
            <p:cNvSpPr>
              <a:spLocks/>
            </p:cNvSpPr>
            <p:nvPr/>
          </p:nvSpPr>
          <p:spPr bwMode="auto">
            <a:xfrm>
              <a:off x="4430" y="2261"/>
              <a:ext cx="62" cy="169"/>
            </a:xfrm>
            <a:custGeom>
              <a:avLst/>
              <a:gdLst/>
              <a:ahLst/>
              <a:cxnLst>
                <a:cxn ang="0">
                  <a:pos x="32" y="230"/>
                </a:cxn>
                <a:cxn ang="0">
                  <a:pos x="52" y="204"/>
                </a:cxn>
                <a:cxn ang="0">
                  <a:pos x="66" y="175"/>
                </a:cxn>
                <a:cxn ang="0">
                  <a:pos x="74" y="147"/>
                </a:cxn>
                <a:cxn ang="0">
                  <a:pos x="79" y="119"/>
                </a:cxn>
                <a:cxn ang="0">
                  <a:pos x="74" y="88"/>
                </a:cxn>
                <a:cxn ang="0">
                  <a:pos x="66" y="58"/>
                </a:cxn>
                <a:cxn ang="0">
                  <a:pos x="52" y="28"/>
                </a:cxn>
                <a:cxn ang="0">
                  <a:pos x="32" y="0"/>
                </a:cxn>
                <a:cxn ang="0">
                  <a:pos x="0" y="19"/>
                </a:cxn>
                <a:cxn ang="0">
                  <a:pos x="16" y="46"/>
                </a:cxn>
                <a:cxn ang="0">
                  <a:pos x="28" y="71"/>
                </a:cxn>
                <a:cxn ang="0">
                  <a:pos x="35" y="95"/>
                </a:cxn>
                <a:cxn ang="0">
                  <a:pos x="37" y="119"/>
                </a:cxn>
                <a:cxn ang="0">
                  <a:pos x="35" y="141"/>
                </a:cxn>
                <a:cxn ang="0">
                  <a:pos x="28" y="163"/>
                </a:cxn>
                <a:cxn ang="0">
                  <a:pos x="18" y="183"/>
                </a:cxn>
                <a:cxn ang="0">
                  <a:pos x="0" y="205"/>
                </a:cxn>
                <a:cxn ang="0">
                  <a:pos x="32" y="230"/>
                </a:cxn>
              </a:cxnLst>
              <a:rect l="0" t="0" r="r" b="b"/>
              <a:pathLst>
                <a:path w="80" h="231">
                  <a:moveTo>
                    <a:pt x="32" y="230"/>
                  </a:moveTo>
                  <a:lnTo>
                    <a:pt x="52" y="204"/>
                  </a:lnTo>
                  <a:lnTo>
                    <a:pt x="66" y="175"/>
                  </a:lnTo>
                  <a:lnTo>
                    <a:pt x="74" y="147"/>
                  </a:lnTo>
                  <a:lnTo>
                    <a:pt x="79" y="119"/>
                  </a:lnTo>
                  <a:lnTo>
                    <a:pt x="74" y="88"/>
                  </a:lnTo>
                  <a:lnTo>
                    <a:pt x="66" y="58"/>
                  </a:lnTo>
                  <a:lnTo>
                    <a:pt x="52" y="28"/>
                  </a:lnTo>
                  <a:lnTo>
                    <a:pt x="32" y="0"/>
                  </a:lnTo>
                  <a:lnTo>
                    <a:pt x="0" y="19"/>
                  </a:lnTo>
                  <a:lnTo>
                    <a:pt x="16" y="46"/>
                  </a:lnTo>
                  <a:lnTo>
                    <a:pt x="28" y="71"/>
                  </a:lnTo>
                  <a:lnTo>
                    <a:pt x="35" y="95"/>
                  </a:lnTo>
                  <a:lnTo>
                    <a:pt x="37" y="119"/>
                  </a:lnTo>
                  <a:lnTo>
                    <a:pt x="35" y="141"/>
                  </a:lnTo>
                  <a:lnTo>
                    <a:pt x="28" y="163"/>
                  </a:lnTo>
                  <a:lnTo>
                    <a:pt x="18" y="183"/>
                  </a:lnTo>
                  <a:lnTo>
                    <a:pt x="0" y="205"/>
                  </a:lnTo>
                  <a:lnTo>
                    <a:pt x="32" y="23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4312" y="2412"/>
              <a:ext cx="144" cy="6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1" y="63"/>
                </a:cxn>
                <a:cxn ang="0">
                  <a:pos x="43" y="74"/>
                </a:cxn>
                <a:cxn ang="0">
                  <a:pos x="67" y="84"/>
                </a:cxn>
                <a:cxn ang="0">
                  <a:pos x="90" y="84"/>
                </a:cxn>
                <a:cxn ang="0">
                  <a:pos x="117" y="77"/>
                </a:cxn>
                <a:cxn ang="0">
                  <a:pos x="138" y="65"/>
                </a:cxn>
                <a:cxn ang="0">
                  <a:pos x="161" y="46"/>
                </a:cxn>
                <a:cxn ang="0">
                  <a:pos x="184" y="24"/>
                </a:cxn>
                <a:cxn ang="0">
                  <a:pos x="150" y="0"/>
                </a:cxn>
                <a:cxn ang="0">
                  <a:pos x="133" y="20"/>
                </a:cxn>
                <a:cxn ang="0">
                  <a:pos x="117" y="32"/>
                </a:cxn>
                <a:cxn ang="0">
                  <a:pos x="99" y="41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60" y="41"/>
                </a:cxn>
                <a:cxn ang="0">
                  <a:pos x="44" y="32"/>
                </a:cxn>
                <a:cxn ang="0">
                  <a:pos x="30" y="18"/>
                </a:cxn>
                <a:cxn ang="0">
                  <a:pos x="0" y="42"/>
                </a:cxn>
              </a:cxnLst>
              <a:rect l="0" t="0" r="r" b="b"/>
              <a:pathLst>
                <a:path w="185" h="85">
                  <a:moveTo>
                    <a:pt x="0" y="42"/>
                  </a:moveTo>
                  <a:lnTo>
                    <a:pt x="21" y="63"/>
                  </a:lnTo>
                  <a:lnTo>
                    <a:pt x="43" y="74"/>
                  </a:lnTo>
                  <a:lnTo>
                    <a:pt x="67" y="84"/>
                  </a:lnTo>
                  <a:lnTo>
                    <a:pt x="90" y="84"/>
                  </a:lnTo>
                  <a:lnTo>
                    <a:pt x="117" y="77"/>
                  </a:lnTo>
                  <a:lnTo>
                    <a:pt x="138" y="65"/>
                  </a:lnTo>
                  <a:lnTo>
                    <a:pt x="161" y="46"/>
                  </a:lnTo>
                  <a:lnTo>
                    <a:pt x="184" y="24"/>
                  </a:lnTo>
                  <a:lnTo>
                    <a:pt x="150" y="0"/>
                  </a:lnTo>
                  <a:lnTo>
                    <a:pt x="133" y="20"/>
                  </a:lnTo>
                  <a:lnTo>
                    <a:pt x="117" y="32"/>
                  </a:lnTo>
                  <a:lnTo>
                    <a:pt x="99" y="41"/>
                  </a:lnTo>
                  <a:lnTo>
                    <a:pt x="86" y="45"/>
                  </a:lnTo>
                  <a:lnTo>
                    <a:pt x="72" y="45"/>
                  </a:lnTo>
                  <a:lnTo>
                    <a:pt x="60" y="41"/>
                  </a:lnTo>
                  <a:lnTo>
                    <a:pt x="44" y="32"/>
                  </a:lnTo>
                  <a:lnTo>
                    <a:pt x="30" y="18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Freeform 153"/>
            <p:cNvSpPr>
              <a:spLocks/>
            </p:cNvSpPr>
            <p:nvPr/>
          </p:nvSpPr>
          <p:spPr bwMode="auto">
            <a:xfrm>
              <a:off x="4280" y="2320"/>
              <a:ext cx="56" cy="12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3" y="19"/>
                </a:cxn>
                <a:cxn ang="0">
                  <a:pos x="10" y="40"/>
                </a:cxn>
                <a:cxn ang="0">
                  <a:pos x="4" y="60"/>
                </a:cxn>
                <a:cxn ang="0">
                  <a:pos x="0" y="82"/>
                </a:cxn>
                <a:cxn ang="0">
                  <a:pos x="4" y="105"/>
                </a:cxn>
                <a:cxn ang="0">
                  <a:pos x="10" y="126"/>
                </a:cxn>
                <a:cxn ang="0">
                  <a:pos x="23" y="147"/>
                </a:cxn>
                <a:cxn ang="0">
                  <a:pos x="40" y="168"/>
                </a:cxn>
                <a:cxn ang="0">
                  <a:pos x="71" y="143"/>
                </a:cxn>
                <a:cxn ang="0">
                  <a:pos x="57" y="126"/>
                </a:cxn>
                <a:cxn ang="0">
                  <a:pos x="48" y="110"/>
                </a:cxn>
                <a:cxn ang="0">
                  <a:pos x="42" y="97"/>
                </a:cxn>
                <a:cxn ang="0">
                  <a:pos x="40" y="82"/>
                </a:cxn>
                <a:cxn ang="0">
                  <a:pos x="42" y="68"/>
                </a:cxn>
                <a:cxn ang="0">
                  <a:pos x="46" y="56"/>
                </a:cxn>
                <a:cxn ang="0">
                  <a:pos x="57" y="42"/>
                </a:cxn>
                <a:cxn ang="0">
                  <a:pos x="71" y="28"/>
                </a:cxn>
                <a:cxn ang="0">
                  <a:pos x="42" y="0"/>
                </a:cxn>
              </a:cxnLst>
              <a:rect l="0" t="0" r="r" b="b"/>
              <a:pathLst>
                <a:path w="72" h="169">
                  <a:moveTo>
                    <a:pt x="42" y="0"/>
                  </a:moveTo>
                  <a:lnTo>
                    <a:pt x="23" y="19"/>
                  </a:lnTo>
                  <a:lnTo>
                    <a:pt x="10" y="40"/>
                  </a:lnTo>
                  <a:lnTo>
                    <a:pt x="4" y="60"/>
                  </a:lnTo>
                  <a:lnTo>
                    <a:pt x="0" y="82"/>
                  </a:lnTo>
                  <a:lnTo>
                    <a:pt x="4" y="105"/>
                  </a:lnTo>
                  <a:lnTo>
                    <a:pt x="10" y="126"/>
                  </a:lnTo>
                  <a:lnTo>
                    <a:pt x="23" y="147"/>
                  </a:lnTo>
                  <a:lnTo>
                    <a:pt x="40" y="168"/>
                  </a:lnTo>
                  <a:lnTo>
                    <a:pt x="71" y="143"/>
                  </a:lnTo>
                  <a:lnTo>
                    <a:pt x="57" y="126"/>
                  </a:lnTo>
                  <a:lnTo>
                    <a:pt x="48" y="110"/>
                  </a:lnTo>
                  <a:lnTo>
                    <a:pt x="42" y="97"/>
                  </a:lnTo>
                  <a:lnTo>
                    <a:pt x="40" y="82"/>
                  </a:lnTo>
                  <a:lnTo>
                    <a:pt x="42" y="68"/>
                  </a:lnTo>
                  <a:lnTo>
                    <a:pt x="46" y="56"/>
                  </a:lnTo>
                  <a:lnTo>
                    <a:pt x="57" y="42"/>
                  </a:lnTo>
                  <a:lnTo>
                    <a:pt x="71" y="28"/>
                  </a:lnTo>
                  <a:lnTo>
                    <a:pt x="4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154"/>
            <p:cNvSpPr>
              <a:spLocks/>
            </p:cNvSpPr>
            <p:nvPr/>
          </p:nvSpPr>
          <p:spPr bwMode="auto">
            <a:xfrm>
              <a:off x="4312" y="2268"/>
              <a:ext cx="155" cy="7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68" y="0"/>
                </a:cxn>
                <a:cxn ang="0">
                  <a:pos x="140" y="4"/>
                </a:cxn>
                <a:cxn ang="0">
                  <a:pos x="114" y="9"/>
                </a:cxn>
                <a:cxn ang="0">
                  <a:pos x="88" y="17"/>
                </a:cxn>
                <a:cxn ang="0">
                  <a:pos x="63" y="28"/>
                </a:cxn>
                <a:cxn ang="0">
                  <a:pos x="40" y="40"/>
                </a:cxn>
                <a:cxn ang="0">
                  <a:pos x="20" y="54"/>
                </a:cxn>
                <a:cxn ang="0">
                  <a:pos x="0" y="70"/>
                </a:cxn>
                <a:cxn ang="0">
                  <a:pos x="29" y="99"/>
                </a:cxn>
                <a:cxn ang="0">
                  <a:pos x="45" y="84"/>
                </a:cxn>
                <a:cxn ang="0">
                  <a:pos x="63" y="72"/>
                </a:cxn>
                <a:cxn ang="0">
                  <a:pos x="83" y="59"/>
                </a:cxn>
                <a:cxn ang="0">
                  <a:pos x="102" y="52"/>
                </a:cxn>
                <a:cxn ang="0">
                  <a:pos x="124" y="46"/>
                </a:cxn>
                <a:cxn ang="0">
                  <a:pos x="148" y="40"/>
                </a:cxn>
                <a:cxn ang="0">
                  <a:pos x="172" y="38"/>
                </a:cxn>
                <a:cxn ang="0">
                  <a:pos x="198" y="35"/>
                </a:cxn>
                <a:cxn ang="0">
                  <a:pos x="198" y="0"/>
                </a:cxn>
              </a:cxnLst>
              <a:rect l="0" t="0" r="r" b="b"/>
              <a:pathLst>
                <a:path w="199" h="100">
                  <a:moveTo>
                    <a:pt x="198" y="0"/>
                  </a:moveTo>
                  <a:lnTo>
                    <a:pt x="168" y="0"/>
                  </a:lnTo>
                  <a:lnTo>
                    <a:pt x="140" y="4"/>
                  </a:lnTo>
                  <a:lnTo>
                    <a:pt x="114" y="9"/>
                  </a:lnTo>
                  <a:lnTo>
                    <a:pt x="88" y="17"/>
                  </a:lnTo>
                  <a:lnTo>
                    <a:pt x="63" y="28"/>
                  </a:lnTo>
                  <a:lnTo>
                    <a:pt x="40" y="40"/>
                  </a:lnTo>
                  <a:lnTo>
                    <a:pt x="20" y="54"/>
                  </a:lnTo>
                  <a:lnTo>
                    <a:pt x="0" y="70"/>
                  </a:lnTo>
                  <a:lnTo>
                    <a:pt x="29" y="99"/>
                  </a:lnTo>
                  <a:lnTo>
                    <a:pt x="45" y="84"/>
                  </a:lnTo>
                  <a:lnTo>
                    <a:pt x="63" y="72"/>
                  </a:lnTo>
                  <a:lnTo>
                    <a:pt x="83" y="59"/>
                  </a:lnTo>
                  <a:lnTo>
                    <a:pt x="102" y="52"/>
                  </a:lnTo>
                  <a:lnTo>
                    <a:pt x="124" y="46"/>
                  </a:lnTo>
                  <a:lnTo>
                    <a:pt x="148" y="40"/>
                  </a:lnTo>
                  <a:lnTo>
                    <a:pt x="172" y="38"/>
                  </a:lnTo>
                  <a:lnTo>
                    <a:pt x="198" y="35"/>
                  </a:lnTo>
                  <a:lnTo>
                    <a:pt x="19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>
              <a:off x="4467" y="2268"/>
              <a:ext cx="165" cy="106"/>
            </a:xfrm>
            <a:custGeom>
              <a:avLst/>
              <a:gdLst/>
              <a:ahLst/>
              <a:cxnLst>
                <a:cxn ang="0">
                  <a:pos x="210" y="120"/>
                </a:cxn>
                <a:cxn ang="0">
                  <a:pos x="186" y="92"/>
                </a:cxn>
                <a:cxn ang="0">
                  <a:pos x="164" y="68"/>
                </a:cxn>
                <a:cxn ang="0">
                  <a:pos x="141" y="47"/>
                </a:cxn>
                <a:cxn ang="0">
                  <a:pos x="115" y="29"/>
                </a:cxn>
                <a:cxn ang="0">
                  <a:pos x="86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3" y="37"/>
                </a:cxn>
                <a:cxn ang="0">
                  <a:pos x="47" y="43"/>
                </a:cxn>
                <a:cxn ang="0">
                  <a:pos x="69" y="52"/>
                </a:cxn>
                <a:cxn ang="0">
                  <a:pos x="93" y="61"/>
                </a:cxn>
                <a:cxn ang="0">
                  <a:pos x="115" y="76"/>
                </a:cxn>
                <a:cxn ang="0">
                  <a:pos x="134" y="94"/>
                </a:cxn>
                <a:cxn ang="0">
                  <a:pos x="155" y="115"/>
                </a:cxn>
                <a:cxn ang="0">
                  <a:pos x="174" y="143"/>
                </a:cxn>
                <a:cxn ang="0">
                  <a:pos x="210" y="120"/>
                </a:cxn>
              </a:cxnLst>
              <a:rect l="0" t="0" r="r" b="b"/>
              <a:pathLst>
                <a:path w="211" h="144">
                  <a:moveTo>
                    <a:pt x="210" y="120"/>
                  </a:moveTo>
                  <a:lnTo>
                    <a:pt x="186" y="92"/>
                  </a:lnTo>
                  <a:lnTo>
                    <a:pt x="164" y="68"/>
                  </a:lnTo>
                  <a:lnTo>
                    <a:pt x="141" y="47"/>
                  </a:lnTo>
                  <a:lnTo>
                    <a:pt x="115" y="29"/>
                  </a:lnTo>
                  <a:lnTo>
                    <a:pt x="86" y="14"/>
                  </a:lnTo>
                  <a:lnTo>
                    <a:pt x="58" y="6"/>
                  </a:lnTo>
                  <a:lnTo>
                    <a:pt x="3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23" y="37"/>
                  </a:lnTo>
                  <a:lnTo>
                    <a:pt x="47" y="43"/>
                  </a:lnTo>
                  <a:lnTo>
                    <a:pt x="69" y="52"/>
                  </a:lnTo>
                  <a:lnTo>
                    <a:pt x="93" y="61"/>
                  </a:lnTo>
                  <a:lnTo>
                    <a:pt x="115" y="76"/>
                  </a:lnTo>
                  <a:lnTo>
                    <a:pt x="134" y="94"/>
                  </a:lnTo>
                  <a:lnTo>
                    <a:pt x="155" y="115"/>
                  </a:lnTo>
                  <a:lnTo>
                    <a:pt x="174" y="143"/>
                  </a:lnTo>
                  <a:lnTo>
                    <a:pt x="210" y="12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156"/>
            <p:cNvSpPr>
              <a:spLocks/>
            </p:cNvSpPr>
            <p:nvPr/>
          </p:nvSpPr>
          <p:spPr bwMode="auto">
            <a:xfrm>
              <a:off x="4604" y="2358"/>
              <a:ext cx="62" cy="151"/>
            </a:xfrm>
            <a:custGeom>
              <a:avLst/>
              <a:gdLst/>
              <a:ahLst/>
              <a:cxnLst>
                <a:cxn ang="0">
                  <a:pos x="30" y="206"/>
                </a:cxn>
                <a:cxn ang="0">
                  <a:pos x="49" y="185"/>
                </a:cxn>
                <a:cxn ang="0">
                  <a:pos x="65" y="162"/>
                </a:cxn>
                <a:cxn ang="0">
                  <a:pos x="73" y="138"/>
                </a:cxn>
                <a:cxn ang="0">
                  <a:pos x="78" y="112"/>
                </a:cxn>
                <a:cxn ang="0">
                  <a:pos x="75" y="86"/>
                </a:cxn>
                <a:cxn ang="0">
                  <a:pos x="67" y="58"/>
                </a:cxn>
                <a:cxn ang="0">
                  <a:pos x="51" y="29"/>
                </a:cxn>
                <a:cxn ang="0">
                  <a:pos x="35" y="0"/>
                </a:cxn>
                <a:cxn ang="0">
                  <a:pos x="0" y="21"/>
                </a:cxn>
                <a:cxn ang="0">
                  <a:pos x="18" y="47"/>
                </a:cxn>
                <a:cxn ang="0">
                  <a:pos x="28" y="70"/>
                </a:cxn>
                <a:cxn ang="0">
                  <a:pos x="35" y="92"/>
                </a:cxn>
                <a:cxn ang="0">
                  <a:pos x="37" y="112"/>
                </a:cxn>
                <a:cxn ang="0">
                  <a:pos x="35" y="130"/>
                </a:cxn>
                <a:cxn ang="0">
                  <a:pos x="28" y="146"/>
                </a:cxn>
                <a:cxn ang="0">
                  <a:pos x="20" y="161"/>
                </a:cxn>
                <a:cxn ang="0">
                  <a:pos x="5" y="175"/>
                </a:cxn>
                <a:cxn ang="0">
                  <a:pos x="30" y="206"/>
                </a:cxn>
              </a:cxnLst>
              <a:rect l="0" t="0" r="r" b="b"/>
              <a:pathLst>
                <a:path w="79" h="207">
                  <a:moveTo>
                    <a:pt x="30" y="206"/>
                  </a:moveTo>
                  <a:lnTo>
                    <a:pt x="49" y="185"/>
                  </a:lnTo>
                  <a:lnTo>
                    <a:pt x="65" y="162"/>
                  </a:lnTo>
                  <a:lnTo>
                    <a:pt x="73" y="138"/>
                  </a:lnTo>
                  <a:lnTo>
                    <a:pt x="78" y="112"/>
                  </a:lnTo>
                  <a:lnTo>
                    <a:pt x="75" y="86"/>
                  </a:lnTo>
                  <a:lnTo>
                    <a:pt x="67" y="58"/>
                  </a:lnTo>
                  <a:lnTo>
                    <a:pt x="51" y="29"/>
                  </a:lnTo>
                  <a:lnTo>
                    <a:pt x="35" y="0"/>
                  </a:lnTo>
                  <a:lnTo>
                    <a:pt x="0" y="21"/>
                  </a:lnTo>
                  <a:lnTo>
                    <a:pt x="18" y="47"/>
                  </a:lnTo>
                  <a:lnTo>
                    <a:pt x="28" y="70"/>
                  </a:lnTo>
                  <a:lnTo>
                    <a:pt x="35" y="92"/>
                  </a:lnTo>
                  <a:lnTo>
                    <a:pt x="37" y="112"/>
                  </a:lnTo>
                  <a:lnTo>
                    <a:pt x="35" y="130"/>
                  </a:lnTo>
                  <a:lnTo>
                    <a:pt x="28" y="146"/>
                  </a:lnTo>
                  <a:lnTo>
                    <a:pt x="20" y="161"/>
                  </a:lnTo>
                  <a:lnTo>
                    <a:pt x="5" y="175"/>
                  </a:lnTo>
                  <a:lnTo>
                    <a:pt x="30" y="20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Freeform 157"/>
            <p:cNvSpPr>
              <a:spLocks/>
            </p:cNvSpPr>
            <p:nvPr/>
          </p:nvSpPr>
          <p:spPr bwMode="auto">
            <a:xfrm>
              <a:off x="4491" y="2486"/>
              <a:ext cx="138" cy="5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9" y="67"/>
                </a:cxn>
                <a:cxn ang="0">
                  <a:pos x="41" y="73"/>
                </a:cxn>
                <a:cxn ang="0">
                  <a:pos x="65" y="76"/>
                </a:cxn>
                <a:cxn ang="0">
                  <a:pos x="86" y="73"/>
                </a:cxn>
                <a:cxn ang="0">
                  <a:pos x="108" y="67"/>
                </a:cxn>
                <a:cxn ang="0">
                  <a:pos x="132" y="57"/>
                </a:cxn>
                <a:cxn ang="0">
                  <a:pos x="153" y="45"/>
                </a:cxn>
                <a:cxn ang="0">
                  <a:pos x="175" y="29"/>
                </a:cxn>
                <a:cxn ang="0">
                  <a:pos x="148" y="0"/>
                </a:cxn>
                <a:cxn ang="0">
                  <a:pos x="129" y="12"/>
                </a:cxn>
                <a:cxn ang="0">
                  <a:pos x="113" y="23"/>
                </a:cxn>
                <a:cxn ang="0">
                  <a:pos x="95" y="31"/>
                </a:cxn>
                <a:cxn ang="0">
                  <a:pos x="77" y="36"/>
                </a:cxn>
                <a:cxn ang="0">
                  <a:pos x="63" y="37"/>
                </a:cxn>
                <a:cxn ang="0">
                  <a:pos x="49" y="36"/>
                </a:cxn>
                <a:cxn ang="0">
                  <a:pos x="35" y="31"/>
                </a:cxn>
                <a:cxn ang="0">
                  <a:pos x="19" y="25"/>
                </a:cxn>
                <a:cxn ang="0">
                  <a:pos x="0" y="60"/>
                </a:cxn>
              </a:cxnLst>
              <a:rect l="0" t="0" r="r" b="b"/>
              <a:pathLst>
                <a:path w="176" h="77">
                  <a:moveTo>
                    <a:pt x="0" y="60"/>
                  </a:moveTo>
                  <a:lnTo>
                    <a:pt x="19" y="67"/>
                  </a:lnTo>
                  <a:lnTo>
                    <a:pt x="41" y="73"/>
                  </a:lnTo>
                  <a:lnTo>
                    <a:pt x="65" y="76"/>
                  </a:lnTo>
                  <a:lnTo>
                    <a:pt x="86" y="73"/>
                  </a:lnTo>
                  <a:lnTo>
                    <a:pt x="108" y="67"/>
                  </a:lnTo>
                  <a:lnTo>
                    <a:pt x="132" y="57"/>
                  </a:lnTo>
                  <a:lnTo>
                    <a:pt x="153" y="45"/>
                  </a:lnTo>
                  <a:lnTo>
                    <a:pt x="175" y="29"/>
                  </a:lnTo>
                  <a:lnTo>
                    <a:pt x="148" y="0"/>
                  </a:lnTo>
                  <a:lnTo>
                    <a:pt x="129" y="12"/>
                  </a:lnTo>
                  <a:lnTo>
                    <a:pt x="113" y="23"/>
                  </a:lnTo>
                  <a:lnTo>
                    <a:pt x="95" y="31"/>
                  </a:lnTo>
                  <a:lnTo>
                    <a:pt x="77" y="36"/>
                  </a:lnTo>
                  <a:lnTo>
                    <a:pt x="63" y="37"/>
                  </a:lnTo>
                  <a:lnTo>
                    <a:pt x="49" y="36"/>
                  </a:lnTo>
                  <a:lnTo>
                    <a:pt x="35" y="31"/>
                  </a:lnTo>
                  <a:lnTo>
                    <a:pt x="19" y="25"/>
                  </a:lnTo>
                  <a:lnTo>
                    <a:pt x="0" y="6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158"/>
            <p:cNvSpPr>
              <a:spLocks/>
            </p:cNvSpPr>
            <p:nvPr/>
          </p:nvSpPr>
          <p:spPr bwMode="auto">
            <a:xfrm>
              <a:off x="4446" y="2427"/>
              <a:ext cx="61" cy="10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9" y="20"/>
                </a:cxn>
                <a:cxn ang="0">
                  <a:pos x="2" y="41"/>
                </a:cxn>
                <a:cxn ang="0">
                  <a:pos x="0" y="60"/>
                </a:cxn>
                <a:cxn ang="0">
                  <a:pos x="2" y="78"/>
                </a:cxn>
                <a:cxn ang="0">
                  <a:pos x="11" y="96"/>
                </a:cxn>
                <a:cxn ang="0">
                  <a:pos x="22" y="112"/>
                </a:cxn>
                <a:cxn ang="0">
                  <a:pos x="37" y="126"/>
                </a:cxn>
                <a:cxn ang="0">
                  <a:pos x="57" y="139"/>
                </a:cxn>
                <a:cxn ang="0">
                  <a:pos x="77" y="104"/>
                </a:cxn>
                <a:cxn ang="0">
                  <a:pos x="64" y="96"/>
                </a:cxn>
                <a:cxn ang="0">
                  <a:pos x="53" y="88"/>
                </a:cxn>
                <a:cxn ang="0">
                  <a:pos x="47" y="78"/>
                </a:cxn>
                <a:cxn ang="0">
                  <a:pos x="45" y="69"/>
                </a:cxn>
                <a:cxn ang="0">
                  <a:pos x="42" y="60"/>
                </a:cxn>
                <a:cxn ang="0">
                  <a:pos x="42" y="45"/>
                </a:cxn>
                <a:cxn ang="0">
                  <a:pos x="47" y="32"/>
                </a:cxn>
                <a:cxn ang="0">
                  <a:pos x="55" y="16"/>
                </a:cxn>
                <a:cxn ang="0">
                  <a:pos x="18" y="0"/>
                </a:cxn>
              </a:cxnLst>
              <a:rect l="0" t="0" r="r" b="b"/>
              <a:pathLst>
                <a:path w="78" h="140">
                  <a:moveTo>
                    <a:pt x="18" y="0"/>
                  </a:moveTo>
                  <a:lnTo>
                    <a:pt x="9" y="20"/>
                  </a:lnTo>
                  <a:lnTo>
                    <a:pt x="2" y="41"/>
                  </a:lnTo>
                  <a:lnTo>
                    <a:pt x="0" y="60"/>
                  </a:lnTo>
                  <a:lnTo>
                    <a:pt x="2" y="78"/>
                  </a:lnTo>
                  <a:lnTo>
                    <a:pt x="11" y="96"/>
                  </a:lnTo>
                  <a:lnTo>
                    <a:pt x="22" y="112"/>
                  </a:lnTo>
                  <a:lnTo>
                    <a:pt x="37" y="126"/>
                  </a:lnTo>
                  <a:lnTo>
                    <a:pt x="57" y="139"/>
                  </a:lnTo>
                  <a:lnTo>
                    <a:pt x="77" y="104"/>
                  </a:lnTo>
                  <a:lnTo>
                    <a:pt x="64" y="96"/>
                  </a:lnTo>
                  <a:lnTo>
                    <a:pt x="53" y="88"/>
                  </a:lnTo>
                  <a:lnTo>
                    <a:pt x="47" y="78"/>
                  </a:lnTo>
                  <a:lnTo>
                    <a:pt x="45" y="69"/>
                  </a:lnTo>
                  <a:lnTo>
                    <a:pt x="42" y="60"/>
                  </a:lnTo>
                  <a:lnTo>
                    <a:pt x="42" y="45"/>
                  </a:lnTo>
                  <a:lnTo>
                    <a:pt x="47" y="32"/>
                  </a:lnTo>
                  <a:lnTo>
                    <a:pt x="55" y="16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159"/>
            <p:cNvSpPr>
              <a:spLocks/>
            </p:cNvSpPr>
            <p:nvPr/>
          </p:nvSpPr>
          <p:spPr bwMode="auto">
            <a:xfrm>
              <a:off x="4461" y="2387"/>
              <a:ext cx="170" cy="54"/>
            </a:xfrm>
            <a:custGeom>
              <a:avLst/>
              <a:gdLst/>
              <a:ahLst/>
              <a:cxnLst>
                <a:cxn ang="0">
                  <a:pos x="216" y="17"/>
                </a:cxn>
                <a:cxn ang="0">
                  <a:pos x="179" y="8"/>
                </a:cxn>
                <a:cxn ang="0">
                  <a:pos x="145" y="1"/>
                </a:cxn>
                <a:cxn ang="0">
                  <a:pos x="111" y="0"/>
                </a:cxn>
                <a:cxn ang="0">
                  <a:pos x="81" y="1"/>
                </a:cxn>
                <a:cxn ang="0">
                  <a:pos x="55" y="8"/>
                </a:cxn>
                <a:cxn ang="0">
                  <a:pos x="31" y="19"/>
                </a:cxn>
                <a:cxn ang="0">
                  <a:pos x="15" y="35"/>
                </a:cxn>
                <a:cxn ang="0">
                  <a:pos x="0" y="55"/>
                </a:cxn>
                <a:cxn ang="0">
                  <a:pos x="36" y="73"/>
                </a:cxn>
                <a:cxn ang="0">
                  <a:pos x="45" y="59"/>
                </a:cxn>
                <a:cxn ang="0">
                  <a:pos x="55" y="50"/>
                </a:cxn>
                <a:cxn ang="0">
                  <a:pos x="70" y="43"/>
                </a:cxn>
                <a:cxn ang="0">
                  <a:pos x="88" y="37"/>
                </a:cxn>
                <a:cxn ang="0">
                  <a:pos x="111" y="37"/>
                </a:cxn>
                <a:cxn ang="0">
                  <a:pos x="137" y="40"/>
                </a:cxn>
                <a:cxn ang="0">
                  <a:pos x="168" y="43"/>
                </a:cxn>
                <a:cxn ang="0">
                  <a:pos x="203" y="54"/>
                </a:cxn>
                <a:cxn ang="0">
                  <a:pos x="216" y="17"/>
                </a:cxn>
              </a:cxnLst>
              <a:rect l="0" t="0" r="r" b="b"/>
              <a:pathLst>
                <a:path w="217" h="74">
                  <a:moveTo>
                    <a:pt x="216" y="17"/>
                  </a:moveTo>
                  <a:lnTo>
                    <a:pt x="179" y="8"/>
                  </a:lnTo>
                  <a:lnTo>
                    <a:pt x="145" y="1"/>
                  </a:lnTo>
                  <a:lnTo>
                    <a:pt x="111" y="0"/>
                  </a:lnTo>
                  <a:lnTo>
                    <a:pt x="81" y="1"/>
                  </a:lnTo>
                  <a:lnTo>
                    <a:pt x="55" y="8"/>
                  </a:lnTo>
                  <a:lnTo>
                    <a:pt x="31" y="19"/>
                  </a:lnTo>
                  <a:lnTo>
                    <a:pt x="15" y="35"/>
                  </a:lnTo>
                  <a:lnTo>
                    <a:pt x="0" y="55"/>
                  </a:lnTo>
                  <a:lnTo>
                    <a:pt x="36" y="73"/>
                  </a:lnTo>
                  <a:lnTo>
                    <a:pt x="45" y="59"/>
                  </a:lnTo>
                  <a:lnTo>
                    <a:pt x="55" y="50"/>
                  </a:lnTo>
                  <a:lnTo>
                    <a:pt x="70" y="43"/>
                  </a:lnTo>
                  <a:lnTo>
                    <a:pt x="88" y="37"/>
                  </a:lnTo>
                  <a:lnTo>
                    <a:pt x="111" y="37"/>
                  </a:lnTo>
                  <a:lnTo>
                    <a:pt x="137" y="40"/>
                  </a:lnTo>
                  <a:lnTo>
                    <a:pt x="168" y="43"/>
                  </a:lnTo>
                  <a:lnTo>
                    <a:pt x="203" y="54"/>
                  </a:lnTo>
                  <a:lnTo>
                    <a:pt x="216" y="1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160"/>
            <p:cNvSpPr>
              <a:spLocks/>
            </p:cNvSpPr>
            <p:nvPr/>
          </p:nvSpPr>
          <p:spPr bwMode="auto">
            <a:xfrm>
              <a:off x="4620" y="2399"/>
              <a:ext cx="165" cy="131"/>
            </a:xfrm>
            <a:custGeom>
              <a:avLst/>
              <a:gdLst/>
              <a:ahLst/>
              <a:cxnLst>
                <a:cxn ang="0">
                  <a:pos x="210" y="166"/>
                </a:cxn>
                <a:cxn ang="0">
                  <a:pos x="199" y="137"/>
                </a:cxn>
                <a:cxn ang="0">
                  <a:pos x="183" y="111"/>
                </a:cxn>
                <a:cxn ang="0">
                  <a:pos x="167" y="87"/>
                </a:cxn>
                <a:cxn ang="0">
                  <a:pos x="143" y="66"/>
                </a:cxn>
                <a:cxn ang="0">
                  <a:pos x="116" y="46"/>
                </a:cxn>
                <a:cxn ang="0">
                  <a:pos x="84" y="29"/>
                </a:cxn>
                <a:cxn ang="0">
                  <a:pos x="52" y="14"/>
                </a:cxn>
                <a:cxn ang="0">
                  <a:pos x="12" y="0"/>
                </a:cxn>
                <a:cxn ang="0">
                  <a:pos x="0" y="37"/>
                </a:cxn>
                <a:cxn ang="0">
                  <a:pos x="34" y="48"/>
                </a:cxn>
                <a:cxn ang="0">
                  <a:pos x="66" y="62"/>
                </a:cxn>
                <a:cxn ang="0">
                  <a:pos x="93" y="77"/>
                </a:cxn>
                <a:cxn ang="0">
                  <a:pos x="114" y="95"/>
                </a:cxn>
                <a:cxn ang="0">
                  <a:pos x="133" y="113"/>
                </a:cxn>
                <a:cxn ang="0">
                  <a:pos x="150" y="131"/>
                </a:cxn>
                <a:cxn ang="0">
                  <a:pos x="162" y="152"/>
                </a:cxn>
                <a:cxn ang="0">
                  <a:pos x="171" y="177"/>
                </a:cxn>
                <a:cxn ang="0">
                  <a:pos x="210" y="166"/>
                </a:cxn>
              </a:cxnLst>
              <a:rect l="0" t="0" r="r" b="b"/>
              <a:pathLst>
                <a:path w="211" h="178">
                  <a:moveTo>
                    <a:pt x="210" y="166"/>
                  </a:moveTo>
                  <a:lnTo>
                    <a:pt x="199" y="137"/>
                  </a:lnTo>
                  <a:lnTo>
                    <a:pt x="183" y="111"/>
                  </a:lnTo>
                  <a:lnTo>
                    <a:pt x="167" y="87"/>
                  </a:lnTo>
                  <a:lnTo>
                    <a:pt x="143" y="66"/>
                  </a:lnTo>
                  <a:lnTo>
                    <a:pt x="116" y="46"/>
                  </a:lnTo>
                  <a:lnTo>
                    <a:pt x="84" y="29"/>
                  </a:lnTo>
                  <a:lnTo>
                    <a:pt x="52" y="14"/>
                  </a:lnTo>
                  <a:lnTo>
                    <a:pt x="12" y="0"/>
                  </a:lnTo>
                  <a:lnTo>
                    <a:pt x="0" y="37"/>
                  </a:lnTo>
                  <a:lnTo>
                    <a:pt x="34" y="48"/>
                  </a:lnTo>
                  <a:lnTo>
                    <a:pt x="66" y="62"/>
                  </a:lnTo>
                  <a:lnTo>
                    <a:pt x="93" y="77"/>
                  </a:lnTo>
                  <a:lnTo>
                    <a:pt x="114" y="95"/>
                  </a:lnTo>
                  <a:lnTo>
                    <a:pt x="133" y="113"/>
                  </a:lnTo>
                  <a:lnTo>
                    <a:pt x="150" y="131"/>
                  </a:lnTo>
                  <a:lnTo>
                    <a:pt x="162" y="152"/>
                  </a:lnTo>
                  <a:lnTo>
                    <a:pt x="171" y="177"/>
                  </a:lnTo>
                  <a:lnTo>
                    <a:pt x="210" y="16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161"/>
            <p:cNvSpPr>
              <a:spLocks/>
            </p:cNvSpPr>
            <p:nvPr/>
          </p:nvSpPr>
          <p:spPr bwMode="auto">
            <a:xfrm>
              <a:off x="4755" y="2520"/>
              <a:ext cx="54" cy="84"/>
            </a:xfrm>
            <a:custGeom>
              <a:avLst/>
              <a:gdLst/>
              <a:ahLst/>
              <a:cxnLst>
                <a:cxn ang="0">
                  <a:pos x="69" y="104"/>
                </a:cxn>
                <a:cxn ang="0">
                  <a:pos x="69" y="102"/>
                </a:cxn>
                <a:cxn ang="0">
                  <a:pos x="65" y="97"/>
                </a:cxn>
                <a:cxn ang="0">
                  <a:pos x="63" y="89"/>
                </a:cxn>
                <a:cxn ang="0">
                  <a:pos x="61" y="78"/>
                </a:cxn>
                <a:cxn ang="0">
                  <a:pos x="58" y="63"/>
                </a:cxn>
                <a:cxn ang="0">
                  <a:pos x="51" y="45"/>
                </a:cxn>
                <a:cxn ang="0">
                  <a:pos x="44" y="24"/>
                </a:cxn>
                <a:cxn ang="0">
                  <a:pos x="37" y="0"/>
                </a:cxn>
                <a:cxn ang="0">
                  <a:pos x="0" y="10"/>
                </a:cxn>
                <a:cxn ang="0">
                  <a:pos x="6" y="34"/>
                </a:cxn>
                <a:cxn ang="0">
                  <a:pos x="12" y="55"/>
                </a:cxn>
                <a:cxn ang="0">
                  <a:pos x="16" y="73"/>
                </a:cxn>
                <a:cxn ang="0">
                  <a:pos x="21" y="87"/>
                </a:cxn>
                <a:cxn ang="0">
                  <a:pos x="25" y="99"/>
                </a:cxn>
                <a:cxn ang="0">
                  <a:pos x="27" y="107"/>
                </a:cxn>
                <a:cxn ang="0">
                  <a:pos x="30" y="112"/>
                </a:cxn>
                <a:cxn ang="0">
                  <a:pos x="30" y="114"/>
                </a:cxn>
                <a:cxn ang="0">
                  <a:pos x="69" y="104"/>
                </a:cxn>
              </a:cxnLst>
              <a:rect l="0" t="0" r="r" b="b"/>
              <a:pathLst>
                <a:path w="70" h="115">
                  <a:moveTo>
                    <a:pt x="69" y="104"/>
                  </a:moveTo>
                  <a:lnTo>
                    <a:pt x="69" y="102"/>
                  </a:lnTo>
                  <a:lnTo>
                    <a:pt x="65" y="97"/>
                  </a:lnTo>
                  <a:lnTo>
                    <a:pt x="63" y="89"/>
                  </a:lnTo>
                  <a:lnTo>
                    <a:pt x="61" y="78"/>
                  </a:lnTo>
                  <a:lnTo>
                    <a:pt x="58" y="63"/>
                  </a:lnTo>
                  <a:lnTo>
                    <a:pt x="51" y="45"/>
                  </a:lnTo>
                  <a:lnTo>
                    <a:pt x="44" y="24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6" y="34"/>
                  </a:lnTo>
                  <a:lnTo>
                    <a:pt x="12" y="55"/>
                  </a:lnTo>
                  <a:lnTo>
                    <a:pt x="16" y="73"/>
                  </a:lnTo>
                  <a:lnTo>
                    <a:pt x="21" y="87"/>
                  </a:lnTo>
                  <a:lnTo>
                    <a:pt x="25" y="99"/>
                  </a:lnTo>
                  <a:lnTo>
                    <a:pt x="27" y="107"/>
                  </a:lnTo>
                  <a:lnTo>
                    <a:pt x="30" y="112"/>
                  </a:lnTo>
                  <a:lnTo>
                    <a:pt x="30" y="114"/>
                  </a:lnTo>
                  <a:lnTo>
                    <a:pt x="69" y="10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5287646" y="4019338"/>
            <a:ext cx="815499" cy="966153"/>
            <a:chOff x="2942" y="2401"/>
            <a:chExt cx="467" cy="537"/>
          </a:xfrm>
        </p:grpSpPr>
        <p:sp>
          <p:nvSpPr>
            <p:cNvPr id="12451" name="Freeform 163"/>
            <p:cNvSpPr>
              <a:spLocks/>
            </p:cNvSpPr>
            <p:nvPr/>
          </p:nvSpPr>
          <p:spPr bwMode="auto">
            <a:xfrm>
              <a:off x="2942" y="2401"/>
              <a:ext cx="153" cy="205"/>
            </a:xfrm>
            <a:custGeom>
              <a:avLst/>
              <a:gdLst/>
              <a:ahLst/>
              <a:cxnLst>
                <a:cxn ang="0">
                  <a:pos x="194" y="248"/>
                </a:cxn>
                <a:cxn ang="0">
                  <a:pos x="180" y="237"/>
                </a:cxn>
                <a:cxn ang="0">
                  <a:pos x="165" y="220"/>
                </a:cxn>
                <a:cxn ang="0">
                  <a:pos x="148" y="197"/>
                </a:cxn>
                <a:cxn ang="0">
                  <a:pos x="129" y="169"/>
                </a:cxn>
                <a:cxn ang="0">
                  <a:pos x="107" y="134"/>
                </a:cxn>
                <a:cxn ang="0">
                  <a:pos x="85" y="94"/>
                </a:cxn>
                <a:cxn ang="0">
                  <a:pos x="61" y="50"/>
                </a:cxn>
                <a:cxn ang="0">
                  <a:pos x="38" y="0"/>
                </a:cxn>
                <a:cxn ang="0">
                  <a:pos x="0" y="13"/>
                </a:cxn>
                <a:cxn ang="0">
                  <a:pos x="26" y="66"/>
                </a:cxn>
                <a:cxn ang="0">
                  <a:pos x="49" y="112"/>
                </a:cxn>
                <a:cxn ang="0">
                  <a:pos x="73" y="153"/>
                </a:cxn>
                <a:cxn ang="0">
                  <a:pos x="94" y="189"/>
                </a:cxn>
                <a:cxn ang="0">
                  <a:pos x="114" y="218"/>
                </a:cxn>
                <a:cxn ang="0">
                  <a:pos x="133" y="244"/>
                </a:cxn>
                <a:cxn ang="0">
                  <a:pos x="151" y="265"/>
                </a:cxn>
                <a:cxn ang="0">
                  <a:pos x="170" y="279"/>
                </a:cxn>
                <a:cxn ang="0">
                  <a:pos x="194" y="248"/>
                </a:cxn>
              </a:cxnLst>
              <a:rect l="0" t="0" r="r" b="b"/>
              <a:pathLst>
                <a:path w="195" h="280">
                  <a:moveTo>
                    <a:pt x="194" y="248"/>
                  </a:moveTo>
                  <a:lnTo>
                    <a:pt x="180" y="237"/>
                  </a:lnTo>
                  <a:lnTo>
                    <a:pt x="165" y="220"/>
                  </a:lnTo>
                  <a:lnTo>
                    <a:pt x="148" y="197"/>
                  </a:lnTo>
                  <a:lnTo>
                    <a:pt x="129" y="169"/>
                  </a:lnTo>
                  <a:lnTo>
                    <a:pt x="107" y="134"/>
                  </a:lnTo>
                  <a:lnTo>
                    <a:pt x="85" y="94"/>
                  </a:lnTo>
                  <a:lnTo>
                    <a:pt x="61" y="50"/>
                  </a:lnTo>
                  <a:lnTo>
                    <a:pt x="38" y="0"/>
                  </a:lnTo>
                  <a:lnTo>
                    <a:pt x="0" y="13"/>
                  </a:lnTo>
                  <a:lnTo>
                    <a:pt x="26" y="66"/>
                  </a:lnTo>
                  <a:lnTo>
                    <a:pt x="49" y="112"/>
                  </a:lnTo>
                  <a:lnTo>
                    <a:pt x="73" y="153"/>
                  </a:lnTo>
                  <a:lnTo>
                    <a:pt x="94" y="189"/>
                  </a:lnTo>
                  <a:lnTo>
                    <a:pt x="114" y="218"/>
                  </a:lnTo>
                  <a:lnTo>
                    <a:pt x="133" y="244"/>
                  </a:lnTo>
                  <a:lnTo>
                    <a:pt x="151" y="265"/>
                  </a:lnTo>
                  <a:lnTo>
                    <a:pt x="170" y="279"/>
                  </a:lnTo>
                  <a:lnTo>
                    <a:pt x="194" y="24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>
              <a:off x="3075" y="2533"/>
              <a:ext cx="52" cy="8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41"/>
                </a:cxn>
                <a:cxn ang="0">
                  <a:pos x="19" y="61"/>
                </a:cxn>
                <a:cxn ang="0">
                  <a:pos x="21" y="75"/>
                </a:cxn>
                <a:cxn ang="0">
                  <a:pos x="23" y="83"/>
                </a:cxn>
                <a:cxn ang="0">
                  <a:pos x="25" y="79"/>
                </a:cxn>
                <a:cxn ang="0">
                  <a:pos x="36" y="75"/>
                </a:cxn>
                <a:cxn ang="0">
                  <a:pos x="34" y="72"/>
                </a:cxn>
                <a:cxn ang="0">
                  <a:pos x="23" y="66"/>
                </a:cxn>
                <a:cxn ang="0">
                  <a:pos x="0" y="97"/>
                </a:cxn>
                <a:cxn ang="0">
                  <a:pos x="14" y="108"/>
                </a:cxn>
                <a:cxn ang="0">
                  <a:pos x="33" y="111"/>
                </a:cxn>
                <a:cxn ang="0">
                  <a:pos x="56" y="105"/>
                </a:cxn>
                <a:cxn ang="0">
                  <a:pos x="65" y="87"/>
                </a:cxn>
                <a:cxn ang="0">
                  <a:pos x="62" y="69"/>
                </a:cxn>
                <a:cxn ang="0">
                  <a:pos x="59" y="50"/>
                </a:cxn>
                <a:cxn ang="0">
                  <a:pos x="50" y="28"/>
                </a:cxn>
                <a:cxn ang="0">
                  <a:pos x="39" y="0"/>
                </a:cxn>
                <a:cxn ang="0">
                  <a:pos x="0" y="16"/>
                </a:cxn>
              </a:cxnLst>
              <a:rect l="0" t="0" r="r" b="b"/>
              <a:pathLst>
                <a:path w="66" h="112">
                  <a:moveTo>
                    <a:pt x="0" y="16"/>
                  </a:moveTo>
                  <a:lnTo>
                    <a:pt x="10" y="41"/>
                  </a:lnTo>
                  <a:lnTo>
                    <a:pt x="19" y="61"/>
                  </a:lnTo>
                  <a:lnTo>
                    <a:pt x="21" y="75"/>
                  </a:lnTo>
                  <a:lnTo>
                    <a:pt x="23" y="83"/>
                  </a:lnTo>
                  <a:lnTo>
                    <a:pt x="25" y="79"/>
                  </a:lnTo>
                  <a:lnTo>
                    <a:pt x="36" y="75"/>
                  </a:lnTo>
                  <a:lnTo>
                    <a:pt x="34" y="72"/>
                  </a:lnTo>
                  <a:lnTo>
                    <a:pt x="23" y="66"/>
                  </a:lnTo>
                  <a:lnTo>
                    <a:pt x="0" y="97"/>
                  </a:lnTo>
                  <a:lnTo>
                    <a:pt x="14" y="108"/>
                  </a:lnTo>
                  <a:lnTo>
                    <a:pt x="33" y="111"/>
                  </a:lnTo>
                  <a:lnTo>
                    <a:pt x="56" y="105"/>
                  </a:lnTo>
                  <a:lnTo>
                    <a:pt x="65" y="87"/>
                  </a:lnTo>
                  <a:lnTo>
                    <a:pt x="62" y="69"/>
                  </a:lnTo>
                  <a:lnTo>
                    <a:pt x="59" y="50"/>
                  </a:lnTo>
                  <a:lnTo>
                    <a:pt x="50" y="28"/>
                  </a:lnTo>
                  <a:lnTo>
                    <a:pt x="39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165"/>
            <p:cNvSpPr>
              <a:spLocks/>
            </p:cNvSpPr>
            <p:nvPr/>
          </p:nvSpPr>
          <p:spPr bwMode="auto">
            <a:xfrm>
              <a:off x="3018" y="2434"/>
              <a:ext cx="88" cy="11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37"/>
                </a:cxn>
                <a:cxn ang="0">
                  <a:pos x="8" y="43"/>
                </a:cxn>
                <a:cxn ang="0">
                  <a:pos x="17" y="52"/>
                </a:cxn>
                <a:cxn ang="0">
                  <a:pos x="28" y="66"/>
                </a:cxn>
                <a:cxn ang="0">
                  <a:pos x="36" y="83"/>
                </a:cxn>
                <a:cxn ang="0">
                  <a:pos x="49" y="102"/>
                </a:cxn>
                <a:cxn ang="0">
                  <a:pos x="59" y="125"/>
                </a:cxn>
                <a:cxn ang="0">
                  <a:pos x="73" y="154"/>
                </a:cxn>
                <a:cxn ang="0">
                  <a:pos x="112" y="136"/>
                </a:cxn>
                <a:cxn ang="0">
                  <a:pos x="96" y="110"/>
                </a:cxn>
                <a:cxn ang="0">
                  <a:pos x="85" y="84"/>
                </a:cxn>
                <a:cxn ang="0">
                  <a:pos x="73" y="63"/>
                </a:cxn>
                <a:cxn ang="0">
                  <a:pos x="62" y="45"/>
                </a:cxn>
                <a:cxn ang="0">
                  <a:pos x="49" y="29"/>
                </a:cxn>
                <a:cxn ang="0">
                  <a:pos x="38" y="17"/>
                </a:cxn>
                <a:cxn ang="0">
                  <a:pos x="28" y="8"/>
                </a:cxn>
                <a:cxn ang="0">
                  <a:pos x="15" y="0"/>
                </a:cxn>
                <a:cxn ang="0">
                  <a:pos x="0" y="36"/>
                </a:cxn>
              </a:cxnLst>
              <a:rect l="0" t="0" r="r" b="b"/>
              <a:pathLst>
                <a:path w="113" h="155">
                  <a:moveTo>
                    <a:pt x="0" y="36"/>
                  </a:moveTo>
                  <a:lnTo>
                    <a:pt x="2" y="37"/>
                  </a:lnTo>
                  <a:lnTo>
                    <a:pt x="8" y="43"/>
                  </a:lnTo>
                  <a:lnTo>
                    <a:pt x="17" y="52"/>
                  </a:lnTo>
                  <a:lnTo>
                    <a:pt x="28" y="66"/>
                  </a:lnTo>
                  <a:lnTo>
                    <a:pt x="36" y="83"/>
                  </a:lnTo>
                  <a:lnTo>
                    <a:pt x="49" y="102"/>
                  </a:lnTo>
                  <a:lnTo>
                    <a:pt x="59" y="125"/>
                  </a:lnTo>
                  <a:lnTo>
                    <a:pt x="73" y="154"/>
                  </a:lnTo>
                  <a:lnTo>
                    <a:pt x="112" y="136"/>
                  </a:lnTo>
                  <a:lnTo>
                    <a:pt x="96" y="110"/>
                  </a:lnTo>
                  <a:lnTo>
                    <a:pt x="85" y="84"/>
                  </a:lnTo>
                  <a:lnTo>
                    <a:pt x="73" y="63"/>
                  </a:lnTo>
                  <a:lnTo>
                    <a:pt x="62" y="45"/>
                  </a:lnTo>
                  <a:lnTo>
                    <a:pt x="49" y="29"/>
                  </a:lnTo>
                  <a:lnTo>
                    <a:pt x="38" y="17"/>
                  </a:lnTo>
                  <a:lnTo>
                    <a:pt x="28" y="8"/>
                  </a:lnTo>
                  <a:lnTo>
                    <a:pt x="15" y="0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166"/>
            <p:cNvSpPr>
              <a:spLocks/>
            </p:cNvSpPr>
            <p:nvPr/>
          </p:nvSpPr>
          <p:spPr bwMode="auto">
            <a:xfrm>
              <a:off x="3002" y="2434"/>
              <a:ext cx="83" cy="141"/>
            </a:xfrm>
            <a:custGeom>
              <a:avLst/>
              <a:gdLst/>
              <a:ahLst/>
              <a:cxnLst>
                <a:cxn ang="0">
                  <a:pos x="105" y="176"/>
                </a:cxn>
                <a:cxn ang="0">
                  <a:pos x="85" y="135"/>
                </a:cxn>
                <a:cxn ang="0">
                  <a:pos x="68" y="100"/>
                </a:cxn>
                <a:cxn ang="0">
                  <a:pos x="54" y="69"/>
                </a:cxn>
                <a:cxn ang="0">
                  <a:pos x="47" y="47"/>
                </a:cxn>
                <a:cxn ang="0">
                  <a:pos x="40" y="31"/>
                </a:cxn>
                <a:cxn ang="0">
                  <a:pos x="40" y="23"/>
                </a:cxn>
                <a:cxn ang="0">
                  <a:pos x="33" y="31"/>
                </a:cxn>
                <a:cxn ang="0">
                  <a:pos x="21" y="36"/>
                </a:cxn>
                <a:cxn ang="0">
                  <a:pos x="35" y="0"/>
                </a:cxn>
                <a:cxn ang="0">
                  <a:pos x="10" y="3"/>
                </a:cxn>
                <a:cxn ang="0">
                  <a:pos x="0" y="23"/>
                </a:cxn>
                <a:cxn ang="0">
                  <a:pos x="2" y="38"/>
                </a:cxn>
                <a:cxn ang="0">
                  <a:pos x="7" y="60"/>
                </a:cxn>
                <a:cxn ang="0">
                  <a:pos x="16" y="83"/>
                </a:cxn>
                <a:cxn ang="0">
                  <a:pos x="29" y="113"/>
                </a:cxn>
                <a:cxn ang="0">
                  <a:pos x="47" y="150"/>
                </a:cxn>
                <a:cxn ang="0">
                  <a:pos x="68" y="192"/>
                </a:cxn>
                <a:cxn ang="0">
                  <a:pos x="105" y="176"/>
                </a:cxn>
              </a:cxnLst>
              <a:rect l="0" t="0" r="r" b="b"/>
              <a:pathLst>
                <a:path w="106" h="193">
                  <a:moveTo>
                    <a:pt x="105" y="176"/>
                  </a:moveTo>
                  <a:lnTo>
                    <a:pt x="85" y="135"/>
                  </a:lnTo>
                  <a:lnTo>
                    <a:pt x="68" y="100"/>
                  </a:lnTo>
                  <a:lnTo>
                    <a:pt x="54" y="69"/>
                  </a:lnTo>
                  <a:lnTo>
                    <a:pt x="47" y="47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3" y="31"/>
                  </a:lnTo>
                  <a:lnTo>
                    <a:pt x="21" y="36"/>
                  </a:lnTo>
                  <a:lnTo>
                    <a:pt x="35" y="0"/>
                  </a:lnTo>
                  <a:lnTo>
                    <a:pt x="10" y="3"/>
                  </a:lnTo>
                  <a:lnTo>
                    <a:pt x="0" y="23"/>
                  </a:lnTo>
                  <a:lnTo>
                    <a:pt x="2" y="38"/>
                  </a:lnTo>
                  <a:lnTo>
                    <a:pt x="7" y="60"/>
                  </a:lnTo>
                  <a:lnTo>
                    <a:pt x="16" y="83"/>
                  </a:lnTo>
                  <a:lnTo>
                    <a:pt x="29" y="113"/>
                  </a:lnTo>
                  <a:lnTo>
                    <a:pt x="47" y="150"/>
                  </a:lnTo>
                  <a:lnTo>
                    <a:pt x="68" y="192"/>
                  </a:lnTo>
                  <a:lnTo>
                    <a:pt x="105" y="17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167"/>
            <p:cNvSpPr>
              <a:spLocks/>
            </p:cNvSpPr>
            <p:nvPr/>
          </p:nvSpPr>
          <p:spPr bwMode="auto">
            <a:xfrm>
              <a:off x="3056" y="2563"/>
              <a:ext cx="143" cy="178"/>
            </a:xfrm>
            <a:custGeom>
              <a:avLst/>
              <a:gdLst/>
              <a:ahLst/>
              <a:cxnLst>
                <a:cxn ang="0">
                  <a:pos x="181" y="209"/>
                </a:cxn>
                <a:cxn ang="0">
                  <a:pos x="166" y="198"/>
                </a:cxn>
                <a:cxn ang="0">
                  <a:pos x="152" y="184"/>
                </a:cxn>
                <a:cxn ang="0">
                  <a:pos x="136" y="165"/>
                </a:cxn>
                <a:cxn ang="0">
                  <a:pos x="118" y="143"/>
                </a:cxn>
                <a:cxn ang="0">
                  <a:pos x="99" y="115"/>
                </a:cxn>
                <a:cxn ang="0">
                  <a:pos x="80" y="80"/>
                </a:cxn>
                <a:cxn ang="0">
                  <a:pos x="58" y="42"/>
                </a:cxn>
                <a:cxn ang="0">
                  <a:pos x="35" y="0"/>
                </a:cxn>
                <a:cxn ang="0">
                  <a:pos x="0" y="15"/>
                </a:cxn>
                <a:cxn ang="0">
                  <a:pos x="21" y="60"/>
                </a:cxn>
                <a:cxn ang="0">
                  <a:pos x="42" y="98"/>
                </a:cxn>
                <a:cxn ang="0">
                  <a:pos x="64" y="134"/>
                </a:cxn>
                <a:cxn ang="0">
                  <a:pos x="85" y="165"/>
                </a:cxn>
                <a:cxn ang="0">
                  <a:pos x="104" y="187"/>
                </a:cxn>
                <a:cxn ang="0">
                  <a:pos x="121" y="210"/>
                </a:cxn>
                <a:cxn ang="0">
                  <a:pos x="140" y="226"/>
                </a:cxn>
                <a:cxn ang="0">
                  <a:pos x="158" y="241"/>
                </a:cxn>
                <a:cxn ang="0">
                  <a:pos x="181" y="209"/>
                </a:cxn>
              </a:cxnLst>
              <a:rect l="0" t="0" r="r" b="b"/>
              <a:pathLst>
                <a:path w="182" h="242">
                  <a:moveTo>
                    <a:pt x="181" y="209"/>
                  </a:moveTo>
                  <a:lnTo>
                    <a:pt x="166" y="198"/>
                  </a:lnTo>
                  <a:lnTo>
                    <a:pt x="152" y="184"/>
                  </a:lnTo>
                  <a:lnTo>
                    <a:pt x="136" y="165"/>
                  </a:lnTo>
                  <a:lnTo>
                    <a:pt x="118" y="143"/>
                  </a:lnTo>
                  <a:lnTo>
                    <a:pt x="99" y="115"/>
                  </a:lnTo>
                  <a:lnTo>
                    <a:pt x="80" y="80"/>
                  </a:lnTo>
                  <a:lnTo>
                    <a:pt x="58" y="42"/>
                  </a:lnTo>
                  <a:lnTo>
                    <a:pt x="35" y="0"/>
                  </a:lnTo>
                  <a:lnTo>
                    <a:pt x="0" y="15"/>
                  </a:lnTo>
                  <a:lnTo>
                    <a:pt x="21" y="60"/>
                  </a:lnTo>
                  <a:lnTo>
                    <a:pt x="42" y="98"/>
                  </a:lnTo>
                  <a:lnTo>
                    <a:pt x="64" y="134"/>
                  </a:lnTo>
                  <a:lnTo>
                    <a:pt x="85" y="165"/>
                  </a:lnTo>
                  <a:lnTo>
                    <a:pt x="104" y="187"/>
                  </a:lnTo>
                  <a:lnTo>
                    <a:pt x="121" y="210"/>
                  </a:lnTo>
                  <a:lnTo>
                    <a:pt x="140" y="226"/>
                  </a:lnTo>
                  <a:lnTo>
                    <a:pt x="158" y="241"/>
                  </a:lnTo>
                  <a:lnTo>
                    <a:pt x="181" y="20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168"/>
            <p:cNvSpPr>
              <a:spLocks/>
            </p:cNvSpPr>
            <p:nvPr/>
          </p:nvSpPr>
          <p:spPr bwMode="auto">
            <a:xfrm>
              <a:off x="3179" y="2678"/>
              <a:ext cx="60" cy="70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1" y="29"/>
                </a:cxn>
                <a:cxn ang="0">
                  <a:pos x="34" y="45"/>
                </a:cxn>
                <a:cxn ang="0">
                  <a:pos x="31" y="54"/>
                </a:cxn>
                <a:cxn ang="0">
                  <a:pos x="31" y="56"/>
                </a:cxn>
                <a:cxn ang="0">
                  <a:pos x="34" y="56"/>
                </a:cxn>
                <a:cxn ang="0">
                  <a:pos x="29" y="54"/>
                </a:cxn>
                <a:cxn ang="0">
                  <a:pos x="21" y="51"/>
                </a:cxn>
                <a:cxn ang="0">
                  <a:pos x="0" y="83"/>
                </a:cxn>
                <a:cxn ang="0">
                  <a:pos x="17" y="92"/>
                </a:cxn>
                <a:cxn ang="0">
                  <a:pos x="34" y="94"/>
                </a:cxn>
                <a:cxn ang="0">
                  <a:pos x="53" y="89"/>
                </a:cxn>
                <a:cxn ang="0">
                  <a:pos x="66" y="77"/>
                </a:cxn>
                <a:cxn ang="0">
                  <a:pos x="73" y="61"/>
                </a:cxn>
                <a:cxn ang="0">
                  <a:pos x="76" y="45"/>
                </a:cxn>
                <a:cxn ang="0">
                  <a:pos x="73" y="24"/>
                </a:cxn>
                <a:cxn ang="0">
                  <a:pos x="68" y="0"/>
                </a:cxn>
                <a:cxn ang="0">
                  <a:pos x="29" y="7"/>
                </a:cxn>
              </a:cxnLst>
              <a:rect l="0" t="0" r="r" b="b"/>
              <a:pathLst>
                <a:path w="77" h="95">
                  <a:moveTo>
                    <a:pt x="29" y="7"/>
                  </a:moveTo>
                  <a:lnTo>
                    <a:pt x="31" y="29"/>
                  </a:lnTo>
                  <a:lnTo>
                    <a:pt x="34" y="45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29" y="54"/>
                  </a:lnTo>
                  <a:lnTo>
                    <a:pt x="21" y="51"/>
                  </a:lnTo>
                  <a:lnTo>
                    <a:pt x="0" y="83"/>
                  </a:lnTo>
                  <a:lnTo>
                    <a:pt x="17" y="92"/>
                  </a:lnTo>
                  <a:lnTo>
                    <a:pt x="34" y="94"/>
                  </a:lnTo>
                  <a:lnTo>
                    <a:pt x="53" y="89"/>
                  </a:lnTo>
                  <a:lnTo>
                    <a:pt x="66" y="77"/>
                  </a:lnTo>
                  <a:lnTo>
                    <a:pt x="73" y="61"/>
                  </a:lnTo>
                  <a:lnTo>
                    <a:pt x="76" y="45"/>
                  </a:lnTo>
                  <a:lnTo>
                    <a:pt x="73" y="24"/>
                  </a:lnTo>
                  <a:lnTo>
                    <a:pt x="68" y="0"/>
                  </a:lnTo>
                  <a:lnTo>
                    <a:pt x="29" y="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169"/>
            <p:cNvSpPr>
              <a:spLocks/>
            </p:cNvSpPr>
            <p:nvPr/>
          </p:nvSpPr>
          <p:spPr bwMode="auto">
            <a:xfrm>
              <a:off x="3152" y="2568"/>
              <a:ext cx="82" cy="1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41"/>
                </a:cxn>
                <a:cxn ang="0">
                  <a:pos x="21" y="53"/>
                </a:cxn>
                <a:cxn ang="0">
                  <a:pos x="30" y="64"/>
                </a:cxn>
                <a:cxn ang="0">
                  <a:pos x="38" y="81"/>
                </a:cxn>
                <a:cxn ang="0">
                  <a:pos x="47" y="97"/>
                </a:cxn>
                <a:cxn ang="0">
                  <a:pos x="54" y="118"/>
                </a:cxn>
                <a:cxn ang="0">
                  <a:pos x="59" y="138"/>
                </a:cxn>
                <a:cxn ang="0">
                  <a:pos x="64" y="161"/>
                </a:cxn>
                <a:cxn ang="0">
                  <a:pos x="104" y="153"/>
                </a:cxn>
                <a:cxn ang="0">
                  <a:pos x="99" y="128"/>
                </a:cxn>
                <a:cxn ang="0">
                  <a:pos x="92" y="106"/>
                </a:cxn>
                <a:cxn ang="0">
                  <a:pos x="84" y="86"/>
                </a:cxn>
                <a:cxn ang="0">
                  <a:pos x="75" y="64"/>
                </a:cxn>
                <a:cxn ang="0">
                  <a:pos x="64" y="47"/>
                </a:cxn>
                <a:cxn ang="0">
                  <a:pos x="54" y="31"/>
                </a:cxn>
                <a:cxn ang="0">
                  <a:pos x="40" y="15"/>
                </a:cxn>
                <a:cxn ang="0">
                  <a:pos x="28" y="0"/>
                </a:cxn>
                <a:cxn ang="0">
                  <a:pos x="0" y="29"/>
                </a:cxn>
              </a:cxnLst>
              <a:rect l="0" t="0" r="r" b="b"/>
              <a:pathLst>
                <a:path w="105" h="162">
                  <a:moveTo>
                    <a:pt x="0" y="29"/>
                  </a:moveTo>
                  <a:lnTo>
                    <a:pt x="11" y="41"/>
                  </a:lnTo>
                  <a:lnTo>
                    <a:pt x="21" y="53"/>
                  </a:lnTo>
                  <a:lnTo>
                    <a:pt x="30" y="64"/>
                  </a:lnTo>
                  <a:lnTo>
                    <a:pt x="38" y="81"/>
                  </a:lnTo>
                  <a:lnTo>
                    <a:pt x="47" y="97"/>
                  </a:lnTo>
                  <a:lnTo>
                    <a:pt x="54" y="118"/>
                  </a:lnTo>
                  <a:lnTo>
                    <a:pt x="59" y="138"/>
                  </a:lnTo>
                  <a:lnTo>
                    <a:pt x="64" y="161"/>
                  </a:lnTo>
                  <a:lnTo>
                    <a:pt x="104" y="153"/>
                  </a:lnTo>
                  <a:lnTo>
                    <a:pt x="99" y="128"/>
                  </a:lnTo>
                  <a:lnTo>
                    <a:pt x="92" y="106"/>
                  </a:lnTo>
                  <a:lnTo>
                    <a:pt x="84" y="86"/>
                  </a:lnTo>
                  <a:lnTo>
                    <a:pt x="75" y="64"/>
                  </a:lnTo>
                  <a:lnTo>
                    <a:pt x="64" y="47"/>
                  </a:lnTo>
                  <a:lnTo>
                    <a:pt x="54" y="31"/>
                  </a:lnTo>
                  <a:lnTo>
                    <a:pt x="40" y="15"/>
                  </a:lnTo>
                  <a:lnTo>
                    <a:pt x="28" y="0"/>
                  </a:lnTo>
                  <a:lnTo>
                    <a:pt x="0" y="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Freeform 170"/>
            <p:cNvSpPr>
              <a:spLocks/>
            </p:cNvSpPr>
            <p:nvPr/>
          </p:nvSpPr>
          <p:spPr bwMode="auto">
            <a:xfrm>
              <a:off x="3120" y="2555"/>
              <a:ext cx="55" cy="59"/>
            </a:xfrm>
            <a:custGeom>
              <a:avLst/>
              <a:gdLst/>
              <a:ahLst/>
              <a:cxnLst>
                <a:cxn ang="0">
                  <a:pos x="48" y="67"/>
                </a:cxn>
                <a:cxn ang="0">
                  <a:pos x="43" y="49"/>
                </a:cxn>
                <a:cxn ang="0">
                  <a:pos x="41" y="37"/>
                </a:cxn>
                <a:cxn ang="0">
                  <a:pos x="41" y="30"/>
                </a:cxn>
                <a:cxn ang="0">
                  <a:pos x="32" y="35"/>
                </a:cxn>
                <a:cxn ang="0">
                  <a:pos x="26" y="35"/>
                </a:cxn>
                <a:cxn ang="0">
                  <a:pos x="32" y="39"/>
                </a:cxn>
                <a:cxn ang="0">
                  <a:pos x="41" y="46"/>
                </a:cxn>
                <a:cxn ang="0">
                  <a:pos x="70" y="17"/>
                </a:cxn>
                <a:cxn ang="0">
                  <a:pos x="55" y="8"/>
                </a:cxn>
                <a:cxn ang="0">
                  <a:pos x="41" y="1"/>
                </a:cxn>
                <a:cxn ang="0">
                  <a:pos x="24" y="0"/>
                </a:cxn>
                <a:cxn ang="0">
                  <a:pos x="3" y="12"/>
                </a:cxn>
                <a:cxn ang="0">
                  <a:pos x="0" y="26"/>
                </a:cxn>
                <a:cxn ang="0">
                  <a:pos x="0" y="41"/>
                </a:cxn>
                <a:cxn ang="0">
                  <a:pos x="3" y="58"/>
                </a:cxn>
                <a:cxn ang="0">
                  <a:pos x="8" y="79"/>
                </a:cxn>
                <a:cxn ang="0">
                  <a:pos x="48" y="67"/>
                </a:cxn>
              </a:cxnLst>
              <a:rect l="0" t="0" r="r" b="b"/>
              <a:pathLst>
                <a:path w="71" h="80">
                  <a:moveTo>
                    <a:pt x="48" y="67"/>
                  </a:moveTo>
                  <a:lnTo>
                    <a:pt x="43" y="49"/>
                  </a:lnTo>
                  <a:lnTo>
                    <a:pt x="41" y="37"/>
                  </a:lnTo>
                  <a:lnTo>
                    <a:pt x="41" y="30"/>
                  </a:lnTo>
                  <a:lnTo>
                    <a:pt x="32" y="35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41" y="46"/>
                  </a:lnTo>
                  <a:lnTo>
                    <a:pt x="70" y="17"/>
                  </a:lnTo>
                  <a:lnTo>
                    <a:pt x="55" y="8"/>
                  </a:lnTo>
                  <a:lnTo>
                    <a:pt x="41" y="1"/>
                  </a:lnTo>
                  <a:lnTo>
                    <a:pt x="24" y="0"/>
                  </a:lnTo>
                  <a:lnTo>
                    <a:pt x="3" y="12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8" y="79"/>
                  </a:lnTo>
                  <a:lnTo>
                    <a:pt x="48" y="6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171"/>
            <p:cNvSpPr>
              <a:spLocks/>
            </p:cNvSpPr>
            <p:nvPr/>
          </p:nvSpPr>
          <p:spPr bwMode="auto">
            <a:xfrm>
              <a:off x="3127" y="2605"/>
              <a:ext cx="95" cy="147"/>
            </a:xfrm>
            <a:custGeom>
              <a:avLst/>
              <a:gdLst/>
              <a:ahLst/>
              <a:cxnLst>
                <a:cxn ang="0">
                  <a:pos x="121" y="180"/>
                </a:cxn>
                <a:cxn ang="0">
                  <a:pos x="105" y="156"/>
                </a:cxn>
                <a:cxn ang="0">
                  <a:pos x="93" y="132"/>
                </a:cxn>
                <a:cxn ang="0">
                  <a:pos x="81" y="109"/>
                </a:cxn>
                <a:cxn ang="0">
                  <a:pos x="70" y="85"/>
                </a:cxn>
                <a:cxn ang="0">
                  <a:pos x="62" y="63"/>
                </a:cxn>
                <a:cxn ang="0">
                  <a:pos x="53" y="41"/>
                </a:cxn>
                <a:cxn ang="0">
                  <a:pos x="44" y="21"/>
                </a:cxn>
                <a:cxn ang="0">
                  <a:pos x="39" y="0"/>
                </a:cxn>
                <a:cxn ang="0">
                  <a:pos x="0" y="10"/>
                </a:cxn>
                <a:cxn ang="0">
                  <a:pos x="6" y="31"/>
                </a:cxn>
                <a:cxn ang="0">
                  <a:pos x="15" y="56"/>
                </a:cxn>
                <a:cxn ang="0">
                  <a:pos x="23" y="78"/>
                </a:cxn>
                <a:cxn ang="0">
                  <a:pos x="34" y="102"/>
                </a:cxn>
                <a:cxn ang="0">
                  <a:pos x="44" y="124"/>
                </a:cxn>
                <a:cxn ang="0">
                  <a:pos x="56" y="149"/>
                </a:cxn>
                <a:cxn ang="0">
                  <a:pos x="70" y="175"/>
                </a:cxn>
                <a:cxn ang="0">
                  <a:pos x="84" y="200"/>
                </a:cxn>
                <a:cxn ang="0">
                  <a:pos x="121" y="180"/>
                </a:cxn>
              </a:cxnLst>
              <a:rect l="0" t="0" r="r" b="b"/>
              <a:pathLst>
                <a:path w="122" h="201">
                  <a:moveTo>
                    <a:pt x="121" y="180"/>
                  </a:moveTo>
                  <a:lnTo>
                    <a:pt x="105" y="156"/>
                  </a:lnTo>
                  <a:lnTo>
                    <a:pt x="93" y="132"/>
                  </a:lnTo>
                  <a:lnTo>
                    <a:pt x="81" y="109"/>
                  </a:lnTo>
                  <a:lnTo>
                    <a:pt x="70" y="85"/>
                  </a:lnTo>
                  <a:lnTo>
                    <a:pt x="62" y="63"/>
                  </a:lnTo>
                  <a:lnTo>
                    <a:pt x="53" y="41"/>
                  </a:lnTo>
                  <a:lnTo>
                    <a:pt x="44" y="21"/>
                  </a:lnTo>
                  <a:lnTo>
                    <a:pt x="39" y="0"/>
                  </a:lnTo>
                  <a:lnTo>
                    <a:pt x="0" y="10"/>
                  </a:lnTo>
                  <a:lnTo>
                    <a:pt x="6" y="31"/>
                  </a:lnTo>
                  <a:lnTo>
                    <a:pt x="15" y="56"/>
                  </a:lnTo>
                  <a:lnTo>
                    <a:pt x="23" y="78"/>
                  </a:lnTo>
                  <a:lnTo>
                    <a:pt x="34" y="102"/>
                  </a:lnTo>
                  <a:lnTo>
                    <a:pt x="44" y="124"/>
                  </a:lnTo>
                  <a:lnTo>
                    <a:pt x="56" y="149"/>
                  </a:lnTo>
                  <a:lnTo>
                    <a:pt x="70" y="175"/>
                  </a:lnTo>
                  <a:lnTo>
                    <a:pt x="84" y="200"/>
                  </a:lnTo>
                  <a:lnTo>
                    <a:pt x="121" y="18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172"/>
            <p:cNvSpPr>
              <a:spLocks/>
            </p:cNvSpPr>
            <p:nvPr/>
          </p:nvSpPr>
          <p:spPr bwMode="auto">
            <a:xfrm>
              <a:off x="3192" y="2738"/>
              <a:ext cx="118" cy="119"/>
            </a:xfrm>
            <a:custGeom>
              <a:avLst/>
              <a:gdLst/>
              <a:ahLst/>
              <a:cxnLst>
                <a:cxn ang="0">
                  <a:pos x="150" y="130"/>
                </a:cxn>
                <a:cxn ang="0">
                  <a:pos x="147" y="130"/>
                </a:cxn>
                <a:cxn ang="0">
                  <a:pos x="134" y="121"/>
                </a:cxn>
                <a:cxn ang="0">
                  <a:pos x="121" y="110"/>
                </a:cxn>
                <a:cxn ang="0">
                  <a:pos x="106" y="95"/>
                </a:cxn>
                <a:cxn ang="0">
                  <a:pos x="93" y="81"/>
                </a:cxn>
                <a:cxn ang="0">
                  <a:pos x="78" y="63"/>
                </a:cxn>
                <a:cxn ang="0">
                  <a:pos x="64" y="44"/>
                </a:cxn>
                <a:cxn ang="0">
                  <a:pos x="49" y="22"/>
                </a:cxn>
                <a:cxn ang="0">
                  <a:pos x="36" y="0"/>
                </a:cxn>
                <a:cxn ang="0">
                  <a:pos x="0" y="18"/>
                </a:cxn>
                <a:cxn ang="0">
                  <a:pos x="15" y="42"/>
                </a:cxn>
                <a:cxn ang="0">
                  <a:pos x="30" y="65"/>
                </a:cxn>
                <a:cxn ang="0">
                  <a:pos x="45" y="86"/>
                </a:cxn>
                <a:cxn ang="0">
                  <a:pos x="61" y="105"/>
                </a:cxn>
                <a:cxn ang="0">
                  <a:pos x="76" y="121"/>
                </a:cxn>
                <a:cxn ang="0">
                  <a:pos x="93" y="137"/>
                </a:cxn>
                <a:cxn ang="0">
                  <a:pos x="109" y="150"/>
                </a:cxn>
                <a:cxn ang="0">
                  <a:pos x="125" y="162"/>
                </a:cxn>
                <a:cxn ang="0">
                  <a:pos x="150" y="130"/>
                </a:cxn>
                <a:cxn ang="0">
                  <a:pos x="147" y="130"/>
                </a:cxn>
                <a:cxn ang="0">
                  <a:pos x="150" y="130"/>
                </a:cxn>
              </a:cxnLst>
              <a:rect l="0" t="0" r="r" b="b"/>
              <a:pathLst>
                <a:path w="151" h="163">
                  <a:moveTo>
                    <a:pt x="150" y="130"/>
                  </a:moveTo>
                  <a:lnTo>
                    <a:pt x="147" y="130"/>
                  </a:lnTo>
                  <a:lnTo>
                    <a:pt x="134" y="121"/>
                  </a:lnTo>
                  <a:lnTo>
                    <a:pt x="121" y="110"/>
                  </a:lnTo>
                  <a:lnTo>
                    <a:pt x="106" y="95"/>
                  </a:lnTo>
                  <a:lnTo>
                    <a:pt x="93" y="81"/>
                  </a:lnTo>
                  <a:lnTo>
                    <a:pt x="78" y="63"/>
                  </a:lnTo>
                  <a:lnTo>
                    <a:pt x="64" y="44"/>
                  </a:lnTo>
                  <a:lnTo>
                    <a:pt x="49" y="22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5" y="42"/>
                  </a:lnTo>
                  <a:lnTo>
                    <a:pt x="30" y="65"/>
                  </a:lnTo>
                  <a:lnTo>
                    <a:pt x="45" y="86"/>
                  </a:lnTo>
                  <a:lnTo>
                    <a:pt x="61" y="105"/>
                  </a:lnTo>
                  <a:lnTo>
                    <a:pt x="76" y="121"/>
                  </a:lnTo>
                  <a:lnTo>
                    <a:pt x="93" y="137"/>
                  </a:lnTo>
                  <a:lnTo>
                    <a:pt x="109" y="150"/>
                  </a:lnTo>
                  <a:lnTo>
                    <a:pt x="125" y="162"/>
                  </a:lnTo>
                  <a:lnTo>
                    <a:pt x="150" y="130"/>
                  </a:lnTo>
                  <a:lnTo>
                    <a:pt x="147" y="130"/>
                  </a:lnTo>
                  <a:lnTo>
                    <a:pt x="150" y="13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173"/>
            <p:cNvSpPr>
              <a:spLocks/>
            </p:cNvSpPr>
            <p:nvPr/>
          </p:nvSpPr>
          <p:spPr bwMode="auto">
            <a:xfrm>
              <a:off x="3290" y="2802"/>
              <a:ext cx="59" cy="65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30" y="29"/>
                </a:cxn>
                <a:cxn ang="0">
                  <a:pos x="33" y="44"/>
                </a:cxn>
                <a:cxn ang="0">
                  <a:pos x="33" y="53"/>
                </a:cxn>
                <a:cxn ang="0">
                  <a:pos x="36" y="51"/>
                </a:cxn>
                <a:cxn ang="0">
                  <a:pos x="39" y="49"/>
                </a:cxn>
                <a:cxn ang="0">
                  <a:pos x="35" y="47"/>
                </a:cxn>
                <a:cxn ang="0">
                  <a:pos x="24" y="42"/>
                </a:cxn>
                <a:cxn ang="0">
                  <a:pos x="0" y="73"/>
                </a:cxn>
                <a:cxn ang="0">
                  <a:pos x="17" y="81"/>
                </a:cxn>
                <a:cxn ang="0">
                  <a:pos x="33" y="88"/>
                </a:cxn>
                <a:cxn ang="0">
                  <a:pos x="53" y="86"/>
                </a:cxn>
                <a:cxn ang="0">
                  <a:pos x="67" y="73"/>
                </a:cxn>
                <a:cxn ang="0">
                  <a:pos x="75" y="58"/>
                </a:cxn>
                <a:cxn ang="0">
                  <a:pos x="75" y="42"/>
                </a:cxn>
                <a:cxn ang="0">
                  <a:pos x="72" y="22"/>
                </a:cxn>
                <a:cxn ang="0">
                  <a:pos x="65" y="0"/>
                </a:cxn>
                <a:cxn ang="0">
                  <a:pos x="26" y="11"/>
                </a:cxn>
              </a:cxnLst>
              <a:rect l="0" t="0" r="r" b="b"/>
              <a:pathLst>
                <a:path w="76" h="89">
                  <a:moveTo>
                    <a:pt x="26" y="11"/>
                  </a:moveTo>
                  <a:lnTo>
                    <a:pt x="30" y="29"/>
                  </a:lnTo>
                  <a:lnTo>
                    <a:pt x="33" y="44"/>
                  </a:lnTo>
                  <a:lnTo>
                    <a:pt x="33" y="53"/>
                  </a:lnTo>
                  <a:lnTo>
                    <a:pt x="36" y="51"/>
                  </a:lnTo>
                  <a:lnTo>
                    <a:pt x="39" y="49"/>
                  </a:lnTo>
                  <a:lnTo>
                    <a:pt x="35" y="47"/>
                  </a:lnTo>
                  <a:lnTo>
                    <a:pt x="24" y="42"/>
                  </a:lnTo>
                  <a:lnTo>
                    <a:pt x="0" y="73"/>
                  </a:lnTo>
                  <a:lnTo>
                    <a:pt x="17" y="81"/>
                  </a:lnTo>
                  <a:lnTo>
                    <a:pt x="33" y="88"/>
                  </a:lnTo>
                  <a:lnTo>
                    <a:pt x="53" y="86"/>
                  </a:lnTo>
                  <a:lnTo>
                    <a:pt x="67" y="73"/>
                  </a:lnTo>
                  <a:lnTo>
                    <a:pt x="75" y="58"/>
                  </a:lnTo>
                  <a:lnTo>
                    <a:pt x="75" y="42"/>
                  </a:lnTo>
                  <a:lnTo>
                    <a:pt x="72" y="22"/>
                  </a:lnTo>
                  <a:lnTo>
                    <a:pt x="65" y="0"/>
                  </a:lnTo>
                  <a:lnTo>
                    <a:pt x="26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Freeform 174"/>
            <p:cNvSpPr>
              <a:spLocks/>
            </p:cNvSpPr>
            <p:nvPr/>
          </p:nvSpPr>
          <p:spPr bwMode="auto">
            <a:xfrm>
              <a:off x="3255" y="2690"/>
              <a:ext cx="87" cy="121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24"/>
                </a:cxn>
                <a:cxn ang="0">
                  <a:pos x="10" y="37"/>
                </a:cxn>
                <a:cxn ang="0">
                  <a:pos x="21" y="50"/>
                </a:cxn>
                <a:cxn ang="0">
                  <a:pos x="30" y="66"/>
                </a:cxn>
                <a:cxn ang="0">
                  <a:pos x="38" y="83"/>
                </a:cxn>
                <a:cxn ang="0">
                  <a:pos x="47" y="101"/>
                </a:cxn>
                <a:cxn ang="0">
                  <a:pos x="57" y="121"/>
                </a:cxn>
                <a:cxn ang="0">
                  <a:pos x="63" y="141"/>
                </a:cxn>
                <a:cxn ang="0">
                  <a:pos x="72" y="164"/>
                </a:cxn>
                <a:cxn ang="0">
                  <a:pos x="111" y="152"/>
                </a:cxn>
                <a:cxn ang="0">
                  <a:pos x="102" y="130"/>
                </a:cxn>
                <a:cxn ang="0">
                  <a:pos x="95" y="106"/>
                </a:cxn>
                <a:cxn ang="0">
                  <a:pos x="86" y="87"/>
                </a:cxn>
                <a:cxn ang="0">
                  <a:pos x="76" y="66"/>
                </a:cxn>
                <a:cxn ang="0">
                  <a:pos x="67" y="48"/>
                </a:cxn>
                <a:cxn ang="0">
                  <a:pos x="57" y="32"/>
                </a:cxn>
                <a:cxn ang="0">
                  <a:pos x="45" y="15"/>
                </a:cxn>
                <a:cxn ang="0">
                  <a:pos x="32" y="0"/>
                </a:cxn>
                <a:cxn ang="0">
                  <a:pos x="2" y="24"/>
                </a:cxn>
              </a:cxnLst>
              <a:rect l="0" t="0" r="r" b="b"/>
              <a:pathLst>
                <a:path w="112" h="165">
                  <a:moveTo>
                    <a:pt x="2" y="24"/>
                  </a:moveTo>
                  <a:lnTo>
                    <a:pt x="0" y="24"/>
                  </a:lnTo>
                  <a:lnTo>
                    <a:pt x="10" y="37"/>
                  </a:lnTo>
                  <a:lnTo>
                    <a:pt x="21" y="50"/>
                  </a:lnTo>
                  <a:lnTo>
                    <a:pt x="30" y="66"/>
                  </a:lnTo>
                  <a:lnTo>
                    <a:pt x="38" y="83"/>
                  </a:lnTo>
                  <a:lnTo>
                    <a:pt x="47" y="101"/>
                  </a:lnTo>
                  <a:lnTo>
                    <a:pt x="57" y="121"/>
                  </a:lnTo>
                  <a:lnTo>
                    <a:pt x="63" y="141"/>
                  </a:lnTo>
                  <a:lnTo>
                    <a:pt x="72" y="164"/>
                  </a:lnTo>
                  <a:lnTo>
                    <a:pt x="111" y="152"/>
                  </a:lnTo>
                  <a:lnTo>
                    <a:pt x="102" y="130"/>
                  </a:lnTo>
                  <a:lnTo>
                    <a:pt x="95" y="106"/>
                  </a:lnTo>
                  <a:lnTo>
                    <a:pt x="86" y="87"/>
                  </a:lnTo>
                  <a:lnTo>
                    <a:pt x="76" y="66"/>
                  </a:lnTo>
                  <a:lnTo>
                    <a:pt x="67" y="48"/>
                  </a:lnTo>
                  <a:lnTo>
                    <a:pt x="57" y="32"/>
                  </a:lnTo>
                  <a:lnTo>
                    <a:pt x="45" y="15"/>
                  </a:lnTo>
                  <a:lnTo>
                    <a:pt x="32" y="0"/>
                  </a:lnTo>
                  <a:lnTo>
                    <a:pt x="2" y="2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175"/>
            <p:cNvSpPr>
              <a:spLocks/>
            </p:cNvSpPr>
            <p:nvPr/>
          </p:nvSpPr>
          <p:spPr bwMode="auto">
            <a:xfrm>
              <a:off x="3221" y="2667"/>
              <a:ext cx="60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41" y="29"/>
                </a:cxn>
                <a:cxn ang="0">
                  <a:pos x="28" y="37"/>
                </a:cxn>
                <a:cxn ang="0">
                  <a:pos x="28" y="39"/>
                </a:cxn>
                <a:cxn ang="0">
                  <a:pos x="46" y="58"/>
                </a:cxn>
                <a:cxn ang="0">
                  <a:pos x="76" y="33"/>
                </a:cxn>
                <a:cxn ang="0">
                  <a:pos x="54" y="11"/>
                </a:cxn>
                <a:cxn ang="0">
                  <a:pos x="28" y="0"/>
                </a:cxn>
                <a:cxn ang="0">
                  <a:pos x="2" y="21"/>
                </a:cxn>
                <a:cxn ang="0">
                  <a:pos x="0" y="46"/>
                </a:cxn>
                <a:cxn ang="0">
                  <a:pos x="41" y="43"/>
                </a:cxn>
              </a:cxnLst>
              <a:rect l="0" t="0" r="r" b="b"/>
              <a:pathLst>
                <a:path w="77" h="59">
                  <a:moveTo>
                    <a:pt x="41" y="43"/>
                  </a:moveTo>
                  <a:lnTo>
                    <a:pt x="41" y="29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46" y="58"/>
                  </a:lnTo>
                  <a:lnTo>
                    <a:pt x="76" y="33"/>
                  </a:lnTo>
                  <a:lnTo>
                    <a:pt x="54" y="11"/>
                  </a:lnTo>
                  <a:lnTo>
                    <a:pt x="28" y="0"/>
                  </a:lnTo>
                  <a:lnTo>
                    <a:pt x="2" y="21"/>
                  </a:lnTo>
                  <a:lnTo>
                    <a:pt x="0" y="46"/>
                  </a:lnTo>
                  <a:lnTo>
                    <a:pt x="41" y="4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176"/>
            <p:cNvSpPr>
              <a:spLocks/>
            </p:cNvSpPr>
            <p:nvPr/>
          </p:nvSpPr>
          <p:spPr bwMode="auto">
            <a:xfrm>
              <a:off x="3221" y="2698"/>
              <a:ext cx="103" cy="140"/>
            </a:xfrm>
            <a:custGeom>
              <a:avLst/>
              <a:gdLst/>
              <a:ahLst/>
              <a:cxnLst>
                <a:cxn ang="0">
                  <a:pos x="130" y="168"/>
                </a:cxn>
                <a:cxn ang="0">
                  <a:pos x="110" y="139"/>
                </a:cxn>
                <a:cxn ang="0">
                  <a:pos x="93" y="112"/>
                </a:cxn>
                <a:cxn ang="0">
                  <a:pos x="77" y="86"/>
                </a:cxn>
                <a:cxn ang="0">
                  <a:pos x="65" y="64"/>
                </a:cxn>
                <a:cxn ang="0">
                  <a:pos x="55" y="44"/>
                </a:cxn>
                <a:cxn ang="0">
                  <a:pos x="47" y="26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4" y="20"/>
                </a:cxn>
                <a:cxn ang="0">
                  <a:pos x="8" y="38"/>
                </a:cxn>
                <a:cxn ang="0">
                  <a:pos x="17" y="57"/>
                </a:cxn>
                <a:cxn ang="0">
                  <a:pos x="27" y="80"/>
                </a:cxn>
                <a:cxn ang="0">
                  <a:pos x="41" y="104"/>
                </a:cxn>
                <a:cxn ang="0">
                  <a:pos x="55" y="131"/>
                </a:cxn>
                <a:cxn ang="0">
                  <a:pos x="75" y="159"/>
                </a:cxn>
                <a:cxn ang="0">
                  <a:pos x="95" y="190"/>
                </a:cxn>
                <a:cxn ang="0">
                  <a:pos x="130" y="168"/>
                </a:cxn>
              </a:cxnLst>
              <a:rect l="0" t="0" r="r" b="b"/>
              <a:pathLst>
                <a:path w="131" h="191">
                  <a:moveTo>
                    <a:pt x="130" y="168"/>
                  </a:moveTo>
                  <a:lnTo>
                    <a:pt x="110" y="139"/>
                  </a:lnTo>
                  <a:lnTo>
                    <a:pt x="93" y="112"/>
                  </a:lnTo>
                  <a:lnTo>
                    <a:pt x="77" y="86"/>
                  </a:lnTo>
                  <a:lnTo>
                    <a:pt x="65" y="64"/>
                  </a:lnTo>
                  <a:lnTo>
                    <a:pt x="55" y="44"/>
                  </a:lnTo>
                  <a:lnTo>
                    <a:pt x="47" y="26"/>
                  </a:lnTo>
                  <a:lnTo>
                    <a:pt x="43" y="11"/>
                  </a:lnTo>
                  <a:lnTo>
                    <a:pt x="41" y="0"/>
                  </a:lnTo>
                  <a:lnTo>
                    <a:pt x="0" y="2"/>
                  </a:lnTo>
                  <a:lnTo>
                    <a:pt x="4" y="20"/>
                  </a:lnTo>
                  <a:lnTo>
                    <a:pt x="8" y="38"/>
                  </a:lnTo>
                  <a:lnTo>
                    <a:pt x="17" y="57"/>
                  </a:lnTo>
                  <a:lnTo>
                    <a:pt x="27" y="80"/>
                  </a:lnTo>
                  <a:lnTo>
                    <a:pt x="41" y="104"/>
                  </a:lnTo>
                  <a:lnTo>
                    <a:pt x="55" y="131"/>
                  </a:lnTo>
                  <a:lnTo>
                    <a:pt x="75" y="159"/>
                  </a:lnTo>
                  <a:lnTo>
                    <a:pt x="95" y="190"/>
                  </a:lnTo>
                  <a:lnTo>
                    <a:pt x="130" y="16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Freeform 177"/>
            <p:cNvSpPr>
              <a:spLocks/>
            </p:cNvSpPr>
            <p:nvPr/>
          </p:nvSpPr>
          <p:spPr bwMode="auto">
            <a:xfrm>
              <a:off x="3295" y="2822"/>
              <a:ext cx="114" cy="116"/>
            </a:xfrm>
            <a:custGeom>
              <a:avLst/>
              <a:gdLst/>
              <a:ahLst/>
              <a:cxnLst>
                <a:cxn ang="0">
                  <a:pos x="145" y="118"/>
                </a:cxn>
                <a:cxn ang="0">
                  <a:pos x="140" y="118"/>
                </a:cxn>
                <a:cxn ang="0">
                  <a:pos x="131" y="113"/>
                </a:cxn>
                <a:cxn ang="0">
                  <a:pos x="121" y="104"/>
                </a:cxn>
                <a:cxn ang="0">
                  <a:pos x="108" y="89"/>
                </a:cxn>
                <a:cxn ang="0">
                  <a:pos x="91" y="73"/>
                </a:cxn>
                <a:cxn ang="0">
                  <a:pos x="74" y="54"/>
                </a:cxn>
                <a:cxn ang="0">
                  <a:pos x="55" y="28"/>
                </a:cxn>
                <a:cxn ang="0">
                  <a:pos x="34" y="0"/>
                </a:cxn>
                <a:cxn ang="0">
                  <a:pos x="0" y="20"/>
                </a:cxn>
                <a:cxn ang="0">
                  <a:pos x="22" y="50"/>
                </a:cxn>
                <a:cxn ang="0">
                  <a:pos x="41" y="76"/>
                </a:cxn>
                <a:cxn ang="0">
                  <a:pos x="60" y="98"/>
                </a:cxn>
                <a:cxn ang="0">
                  <a:pos x="79" y="116"/>
                </a:cxn>
                <a:cxn ang="0">
                  <a:pos x="93" y="133"/>
                </a:cxn>
                <a:cxn ang="0">
                  <a:pos x="108" y="144"/>
                </a:cxn>
                <a:cxn ang="0">
                  <a:pos x="123" y="153"/>
                </a:cxn>
                <a:cxn ang="0">
                  <a:pos x="140" y="158"/>
                </a:cxn>
                <a:cxn ang="0">
                  <a:pos x="145" y="118"/>
                </a:cxn>
              </a:cxnLst>
              <a:rect l="0" t="0" r="r" b="b"/>
              <a:pathLst>
                <a:path w="146" h="159">
                  <a:moveTo>
                    <a:pt x="145" y="118"/>
                  </a:moveTo>
                  <a:lnTo>
                    <a:pt x="140" y="118"/>
                  </a:lnTo>
                  <a:lnTo>
                    <a:pt x="131" y="113"/>
                  </a:lnTo>
                  <a:lnTo>
                    <a:pt x="121" y="104"/>
                  </a:lnTo>
                  <a:lnTo>
                    <a:pt x="108" y="89"/>
                  </a:lnTo>
                  <a:lnTo>
                    <a:pt x="91" y="73"/>
                  </a:lnTo>
                  <a:lnTo>
                    <a:pt x="74" y="54"/>
                  </a:lnTo>
                  <a:lnTo>
                    <a:pt x="55" y="28"/>
                  </a:lnTo>
                  <a:lnTo>
                    <a:pt x="34" y="0"/>
                  </a:lnTo>
                  <a:lnTo>
                    <a:pt x="0" y="20"/>
                  </a:lnTo>
                  <a:lnTo>
                    <a:pt x="22" y="50"/>
                  </a:lnTo>
                  <a:lnTo>
                    <a:pt x="41" y="76"/>
                  </a:lnTo>
                  <a:lnTo>
                    <a:pt x="60" y="98"/>
                  </a:lnTo>
                  <a:lnTo>
                    <a:pt x="79" y="116"/>
                  </a:lnTo>
                  <a:lnTo>
                    <a:pt x="93" y="133"/>
                  </a:lnTo>
                  <a:lnTo>
                    <a:pt x="108" y="144"/>
                  </a:lnTo>
                  <a:lnTo>
                    <a:pt x="123" y="153"/>
                  </a:lnTo>
                  <a:lnTo>
                    <a:pt x="140" y="158"/>
                  </a:lnTo>
                  <a:lnTo>
                    <a:pt x="145" y="1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6323172" y="3749464"/>
            <a:ext cx="597218" cy="1023726"/>
            <a:chOff x="3535" y="2251"/>
            <a:chExt cx="342" cy="569"/>
          </a:xfrm>
        </p:grpSpPr>
        <p:sp>
          <p:nvSpPr>
            <p:cNvPr id="12467" name="Freeform 179"/>
            <p:cNvSpPr>
              <a:spLocks/>
            </p:cNvSpPr>
            <p:nvPr/>
          </p:nvSpPr>
          <p:spPr bwMode="auto">
            <a:xfrm>
              <a:off x="3813" y="2251"/>
              <a:ext cx="64" cy="190"/>
            </a:xfrm>
            <a:custGeom>
              <a:avLst/>
              <a:gdLst/>
              <a:ahLst/>
              <a:cxnLst>
                <a:cxn ang="0">
                  <a:pos x="25" y="258"/>
                </a:cxn>
                <a:cxn ang="0">
                  <a:pos x="48" y="237"/>
                </a:cxn>
                <a:cxn ang="0">
                  <a:pos x="62" y="213"/>
                </a:cxn>
                <a:cxn ang="0">
                  <a:pos x="74" y="185"/>
                </a:cxn>
                <a:cxn ang="0">
                  <a:pos x="79" y="154"/>
                </a:cxn>
                <a:cxn ang="0">
                  <a:pos x="81" y="120"/>
                </a:cxn>
                <a:cxn ang="0">
                  <a:pos x="79" y="84"/>
                </a:cxn>
                <a:cxn ang="0">
                  <a:pos x="74" y="43"/>
                </a:cxn>
                <a:cxn ang="0">
                  <a:pos x="62" y="0"/>
                </a:cxn>
                <a:cxn ang="0">
                  <a:pos x="24" y="9"/>
                </a:cxn>
                <a:cxn ang="0">
                  <a:pos x="34" y="50"/>
                </a:cxn>
                <a:cxn ang="0">
                  <a:pos x="39" y="87"/>
                </a:cxn>
                <a:cxn ang="0">
                  <a:pos x="41" y="120"/>
                </a:cxn>
                <a:cxn ang="0">
                  <a:pos x="41" y="150"/>
                </a:cxn>
                <a:cxn ang="0">
                  <a:pos x="34" y="174"/>
                </a:cxn>
                <a:cxn ang="0">
                  <a:pos x="25" y="196"/>
                </a:cxn>
                <a:cxn ang="0">
                  <a:pos x="15" y="215"/>
                </a:cxn>
                <a:cxn ang="0">
                  <a:pos x="0" y="229"/>
                </a:cxn>
                <a:cxn ang="0">
                  <a:pos x="25" y="258"/>
                </a:cxn>
              </a:cxnLst>
              <a:rect l="0" t="0" r="r" b="b"/>
              <a:pathLst>
                <a:path w="82" h="259">
                  <a:moveTo>
                    <a:pt x="25" y="258"/>
                  </a:moveTo>
                  <a:lnTo>
                    <a:pt x="48" y="237"/>
                  </a:lnTo>
                  <a:lnTo>
                    <a:pt x="62" y="213"/>
                  </a:lnTo>
                  <a:lnTo>
                    <a:pt x="74" y="185"/>
                  </a:lnTo>
                  <a:lnTo>
                    <a:pt x="79" y="154"/>
                  </a:lnTo>
                  <a:lnTo>
                    <a:pt x="81" y="120"/>
                  </a:lnTo>
                  <a:lnTo>
                    <a:pt x="79" y="84"/>
                  </a:lnTo>
                  <a:lnTo>
                    <a:pt x="74" y="43"/>
                  </a:lnTo>
                  <a:lnTo>
                    <a:pt x="62" y="0"/>
                  </a:lnTo>
                  <a:lnTo>
                    <a:pt x="24" y="9"/>
                  </a:lnTo>
                  <a:lnTo>
                    <a:pt x="34" y="50"/>
                  </a:lnTo>
                  <a:lnTo>
                    <a:pt x="39" y="87"/>
                  </a:lnTo>
                  <a:lnTo>
                    <a:pt x="41" y="120"/>
                  </a:lnTo>
                  <a:lnTo>
                    <a:pt x="41" y="150"/>
                  </a:lnTo>
                  <a:lnTo>
                    <a:pt x="34" y="174"/>
                  </a:lnTo>
                  <a:lnTo>
                    <a:pt x="25" y="196"/>
                  </a:lnTo>
                  <a:lnTo>
                    <a:pt x="15" y="215"/>
                  </a:lnTo>
                  <a:lnTo>
                    <a:pt x="0" y="229"/>
                  </a:lnTo>
                  <a:lnTo>
                    <a:pt x="25" y="25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180"/>
            <p:cNvSpPr>
              <a:spLocks/>
            </p:cNvSpPr>
            <p:nvPr/>
          </p:nvSpPr>
          <p:spPr bwMode="auto">
            <a:xfrm>
              <a:off x="3719" y="2404"/>
              <a:ext cx="114" cy="5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33"/>
                </a:cxn>
                <a:cxn ang="0">
                  <a:pos x="22" y="55"/>
                </a:cxn>
                <a:cxn ang="0">
                  <a:pos x="37" y="69"/>
                </a:cxn>
                <a:cxn ang="0">
                  <a:pos x="59" y="78"/>
                </a:cxn>
                <a:cxn ang="0">
                  <a:pos x="81" y="79"/>
                </a:cxn>
                <a:cxn ang="0">
                  <a:pos x="102" y="76"/>
                </a:cxn>
                <a:cxn ang="0">
                  <a:pos x="123" y="64"/>
                </a:cxn>
                <a:cxn ang="0">
                  <a:pos x="145" y="48"/>
                </a:cxn>
                <a:cxn ang="0">
                  <a:pos x="120" y="20"/>
                </a:cxn>
                <a:cxn ang="0">
                  <a:pos x="102" y="31"/>
                </a:cxn>
                <a:cxn ang="0">
                  <a:pos x="88" y="38"/>
                </a:cxn>
                <a:cxn ang="0">
                  <a:pos x="76" y="42"/>
                </a:cxn>
                <a:cxn ang="0">
                  <a:pos x="69" y="40"/>
                </a:cxn>
                <a:cxn ang="0">
                  <a:pos x="61" y="38"/>
                </a:cxn>
                <a:cxn ang="0">
                  <a:pos x="54" y="31"/>
                </a:cxn>
                <a:cxn ang="0">
                  <a:pos x="45" y="17"/>
                </a:cxn>
                <a:cxn ang="0">
                  <a:pos x="40" y="0"/>
                </a:cxn>
                <a:cxn ang="0">
                  <a:pos x="0" y="11"/>
                </a:cxn>
              </a:cxnLst>
              <a:rect l="0" t="0" r="r" b="b"/>
              <a:pathLst>
                <a:path w="146" h="80">
                  <a:moveTo>
                    <a:pt x="0" y="11"/>
                  </a:moveTo>
                  <a:lnTo>
                    <a:pt x="9" y="33"/>
                  </a:lnTo>
                  <a:lnTo>
                    <a:pt x="22" y="55"/>
                  </a:lnTo>
                  <a:lnTo>
                    <a:pt x="37" y="69"/>
                  </a:lnTo>
                  <a:lnTo>
                    <a:pt x="59" y="78"/>
                  </a:lnTo>
                  <a:lnTo>
                    <a:pt x="81" y="79"/>
                  </a:lnTo>
                  <a:lnTo>
                    <a:pt x="102" y="76"/>
                  </a:lnTo>
                  <a:lnTo>
                    <a:pt x="123" y="64"/>
                  </a:lnTo>
                  <a:lnTo>
                    <a:pt x="145" y="48"/>
                  </a:lnTo>
                  <a:lnTo>
                    <a:pt x="120" y="20"/>
                  </a:lnTo>
                  <a:lnTo>
                    <a:pt x="102" y="31"/>
                  </a:lnTo>
                  <a:lnTo>
                    <a:pt x="88" y="38"/>
                  </a:lnTo>
                  <a:lnTo>
                    <a:pt x="76" y="42"/>
                  </a:lnTo>
                  <a:lnTo>
                    <a:pt x="69" y="40"/>
                  </a:lnTo>
                  <a:lnTo>
                    <a:pt x="61" y="38"/>
                  </a:lnTo>
                  <a:lnTo>
                    <a:pt x="54" y="31"/>
                  </a:lnTo>
                  <a:lnTo>
                    <a:pt x="45" y="17"/>
                  </a:lnTo>
                  <a:lnTo>
                    <a:pt x="40" y="0"/>
                  </a:lnTo>
                  <a:lnTo>
                    <a:pt x="0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Freeform 181"/>
            <p:cNvSpPr>
              <a:spLocks/>
            </p:cNvSpPr>
            <p:nvPr/>
          </p:nvSpPr>
          <p:spPr bwMode="auto">
            <a:xfrm>
              <a:off x="3710" y="2307"/>
              <a:ext cx="52" cy="10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0" y="9"/>
                </a:cxn>
                <a:cxn ang="0">
                  <a:pos x="17" y="23"/>
                </a:cxn>
                <a:cxn ang="0">
                  <a:pos x="8" y="39"/>
                </a:cxn>
                <a:cxn ang="0">
                  <a:pos x="2" y="57"/>
                </a:cxn>
                <a:cxn ang="0">
                  <a:pos x="0" y="74"/>
                </a:cxn>
                <a:cxn ang="0">
                  <a:pos x="2" y="97"/>
                </a:cxn>
                <a:cxn ang="0">
                  <a:pos x="6" y="119"/>
                </a:cxn>
                <a:cxn ang="0">
                  <a:pos x="12" y="144"/>
                </a:cxn>
                <a:cxn ang="0">
                  <a:pos x="51" y="131"/>
                </a:cxn>
                <a:cxn ang="0">
                  <a:pos x="44" y="112"/>
                </a:cxn>
                <a:cxn ang="0">
                  <a:pos x="42" y="93"/>
                </a:cxn>
                <a:cxn ang="0">
                  <a:pos x="40" y="77"/>
                </a:cxn>
                <a:cxn ang="0">
                  <a:pos x="42" y="63"/>
                </a:cxn>
                <a:cxn ang="0">
                  <a:pos x="44" y="53"/>
                </a:cxn>
                <a:cxn ang="0">
                  <a:pos x="51" y="45"/>
                </a:cxn>
                <a:cxn ang="0">
                  <a:pos x="56" y="37"/>
                </a:cxn>
                <a:cxn ang="0">
                  <a:pos x="65" y="30"/>
                </a:cxn>
                <a:cxn ang="0">
                  <a:pos x="46" y="0"/>
                </a:cxn>
              </a:cxnLst>
              <a:rect l="0" t="0" r="r" b="b"/>
              <a:pathLst>
                <a:path w="66" h="145">
                  <a:moveTo>
                    <a:pt x="46" y="0"/>
                  </a:moveTo>
                  <a:lnTo>
                    <a:pt x="30" y="9"/>
                  </a:lnTo>
                  <a:lnTo>
                    <a:pt x="17" y="23"/>
                  </a:lnTo>
                  <a:lnTo>
                    <a:pt x="8" y="39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19"/>
                  </a:lnTo>
                  <a:lnTo>
                    <a:pt x="12" y="144"/>
                  </a:lnTo>
                  <a:lnTo>
                    <a:pt x="51" y="131"/>
                  </a:lnTo>
                  <a:lnTo>
                    <a:pt x="44" y="112"/>
                  </a:lnTo>
                  <a:lnTo>
                    <a:pt x="42" y="93"/>
                  </a:lnTo>
                  <a:lnTo>
                    <a:pt x="40" y="77"/>
                  </a:lnTo>
                  <a:lnTo>
                    <a:pt x="42" y="63"/>
                  </a:lnTo>
                  <a:lnTo>
                    <a:pt x="44" y="53"/>
                  </a:lnTo>
                  <a:lnTo>
                    <a:pt x="51" y="45"/>
                  </a:lnTo>
                  <a:lnTo>
                    <a:pt x="56" y="37"/>
                  </a:lnTo>
                  <a:lnTo>
                    <a:pt x="65" y="30"/>
                  </a:lnTo>
                  <a:lnTo>
                    <a:pt x="46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Freeform 182"/>
            <p:cNvSpPr>
              <a:spLocks/>
            </p:cNvSpPr>
            <p:nvPr/>
          </p:nvSpPr>
          <p:spPr bwMode="auto">
            <a:xfrm>
              <a:off x="3747" y="2301"/>
              <a:ext cx="93" cy="111"/>
            </a:xfrm>
            <a:custGeom>
              <a:avLst/>
              <a:gdLst/>
              <a:ahLst/>
              <a:cxnLst>
                <a:cxn ang="0">
                  <a:pos x="118" y="143"/>
                </a:cxn>
                <a:cxn ang="0">
                  <a:pos x="109" y="106"/>
                </a:cxn>
                <a:cxn ang="0">
                  <a:pos x="100" y="76"/>
                </a:cxn>
                <a:cxn ang="0">
                  <a:pos x="88" y="50"/>
                </a:cxn>
                <a:cxn ang="0">
                  <a:pos x="76" y="30"/>
                </a:cxn>
                <a:cxn ang="0">
                  <a:pos x="60" y="14"/>
                </a:cxn>
                <a:cxn ang="0">
                  <a:pos x="42" y="1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19" y="40"/>
                </a:cxn>
                <a:cxn ang="0">
                  <a:pos x="25" y="38"/>
                </a:cxn>
                <a:cxn ang="0">
                  <a:pos x="30" y="38"/>
                </a:cxn>
                <a:cxn ang="0">
                  <a:pos x="33" y="42"/>
                </a:cxn>
                <a:cxn ang="0">
                  <a:pos x="42" y="50"/>
                </a:cxn>
                <a:cxn ang="0">
                  <a:pos x="51" y="66"/>
                </a:cxn>
                <a:cxn ang="0">
                  <a:pos x="60" y="89"/>
                </a:cxn>
                <a:cxn ang="0">
                  <a:pos x="69" y="117"/>
                </a:cxn>
                <a:cxn ang="0">
                  <a:pos x="78" y="151"/>
                </a:cxn>
                <a:cxn ang="0">
                  <a:pos x="118" y="143"/>
                </a:cxn>
              </a:cxnLst>
              <a:rect l="0" t="0" r="r" b="b"/>
              <a:pathLst>
                <a:path w="119" h="152">
                  <a:moveTo>
                    <a:pt x="118" y="143"/>
                  </a:moveTo>
                  <a:lnTo>
                    <a:pt x="109" y="106"/>
                  </a:lnTo>
                  <a:lnTo>
                    <a:pt x="100" y="76"/>
                  </a:lnTo>
                  <a:lnTo>
                    <a:pt x="88" y="50"/>
                  </a:lnTo>
                  <a:lnTo>
                    <a:pt x="76" y="30"/>
                  </a:lnTo>
                  <a:lnTo>
                    <a:pt x="60" y="14"/>
                  </a:lnTo>
                  <a:lnTo>
                    <a:pt x="42" y="1"/>
                  </a:lnTo>
                  <a:lnTo>
                    <a:pt x="19" y="0"/>
                  </a:lnTo>
                  <a:lnTo>
                    <a:pt x="0" y="8"/>
                  </a:lnTo>
                  <a:lnTo>
                    <a:pt x="19" y="40"/>
                  </a:lnTo>
                  <a:lnTo>
                    <a:pt x="25" y="38"/>
                  </a:lnTo>
                  <a:lnTo>
                    <a:pt x="30" y="38"/>
                  </a:lnTo>
                  <a:lnTo>
                    <a:pt x="33" y="42"/>
                  </a:lnTo>
                  <a:lnTo>
                    <a:pt x="42" y="50"/>
                  </a:lnTo>
                  <a:lnTo>
                    <a:pt x="51" y="66"/>
                  </a:lnTo>
                  <a:lnTo>
                    <a:pt x="60" y="89"/>
                  </a:lnTo>
                  <a:lnTo>
                    <a:pt x="69" y="117"/>
                  </a:lnTo>
                  <a:lnTo>
                    <a:pt x="78" y="151"/>
                  </a:lnTo>
                  <a:lnTo>
                    <a:pt x="118" y="14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Freeform 183"/>
            <p:cNvSpPr>
              <a:spLocks/>
            </p:cNvSpPr>
            <p:nvPr/>
          </p:nvSpPr>
          <p:spPr bwMode="auto">
            <a:xfrm>
              <a:off x="3768" y="2406"/>
              <a:ext cx="77" cy="168"/>
            </a:xfrm>
            <a:custGeom>
              <a:avLst/>
              <a:gdLst/>
              <a:ahLst/>
              <a:cxnLst>
                <a:cxn ang="0">
                  <a:pos x="23" y="229"/>
                </a:cxn>
                <a:cxn ang="0">
                  <a:pos x="47" y="210"/>
                </a:cxn>
                <a:cxn ang="0">
                  <a:pos x="65" y="188"/>
                </a:cxn>
                <a:cxn ang="0">
                  <a:pos x="80" y="164"/>
                </a:cxn>
                <a:cxn ang="0">
                  <a:pos x="90" y="136"/>
                </a:cxn>
                <a:cxn ang="0">
                  <a:pos x="95" y="105"/>
                </a:cxn>
                <a:cxn ang="0">
                  <a:pos x="98" y="71"/>
                </a:cxn>
                <a:cxn ang="0">
                  <a:pos x="95" y="37"/>
                </a:cxn>
                <a:cxn ang="0">
                  <a:pos x="88" y="0"/>
                </a:cxn>
                <a:cxn ang="0">
                  <a:pos x="50" y="6"/>
                </a:cxn>
                <a:cxn ang="0">
                  <a:pos x="55" y="41"/>
                </a:cxn>
                <a:cxn ang="0">
                  <a:pos x="57" y="73"/>
                </a:cxn>
                <a:cxn ang="0">
                  <a:pos x="57" y="101"/>
                </a:cxn>
                <a:cxn ang="0">
                  <a:pos x="50" y="125"/>
                </a:cxn>
                <a:cxn ang="0">
                  <a:pos x="42" y="147"/>
                </a:cxn>
                <a:cxn ang="0">
                  <a:pos x="31" y="168"/>
                </a:cxn>
                <a:cxn ang="0">
                  <a:pos x="17" y="184"/>
                </a:cxn>
                <a:cxn ang="0">
                  <a:pos x="0" y="198"/>
                </a:cxn>
                <a:cxn ang="0">
                  <a:pos x="23" y="229"/>
                </a:cxn>
              </a:cxnLst>
              <a:rect l="0" t="0" r="r" b="b"/>
              <a:pathLst>
                <a:path w="99" h="230">
                  <a:moveTo>
                    <a:pt x="23" y="229"/>
                  </a:moveTo>
                  <a:lnTo>
                    <a:pt x="47" y="210"/>
                  </a:lnTo>
                  <a:lnTo>
                    <a:pt x="65" y="188"/>
                  </a:lnTo>
                  <a:lnTo>
                    <a:pt x="80" y="164"/>
                  </a:lnTo>
                  <a:lnTo>
                    <a:pt x="90" y="136"/>
                  </a:lnTo>
                  <a:lnTo>
                    <a:pt x="95" y="105"/>
                  </a:lnTo>
                  <a:lnTo>
                    <a:pt x="98" y="71"/>
                  </a:lnTo>
                  <a:lnTo>
                    <a:pt x="95" y="37"/>
                  </a:lnTo>
                  <a:lnTo>
                    <a:pt x="88" y="0"/>
                  </a:lnTo>
                  <a:lnTo>
                    <a:pt x="50" y="6"/>
                  </a:lnTo>
                  <a:lnTo>
                    <a:pt x="55" y="41"/>
                  </a:lnTo>
                  <a:lnTo>
                    <a:pt x="57" y="73"/>
                  </a:lnTo>
                  <a:lnTo>
                    <a:pt x="57" y="101"/>
                  </a:lnTo>
                  <a:lnTo>
                    <a:pt x="50" y="125"/>
                  </a:lnTo>
                  <a:lnTo>
                    <a:pt x="42" y="147"/>
                  </a:lnTo>
                  <a:lnTo>
                    <a:pt x="31" y="168"/>
                  </a:lnTo>
                  <a:lnTo>
                    <a:pt x="17" y="184"/>
                  </a:lnTo>
                  <a:lnTo>
                    <a:pt x="0" y="198"/>
                  </a:lnTo>
                  <a:lnTo>
                    <a:pt x="23" y="2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Freeform 184"/>
            <p:cNvSpPr>
              <a:spLocks/>
            </p:cNvSpPr>
            <p:nvPr/>
          </p:nvSpPr>
          <p:spPr bwMode="auto">
            <a:xfrm>
              <a:off x="3637" y="2551"/>
              <a:ext cx="151" cy="4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4" y="45"/>
                </a:cxn>
                <a:cxn ang="0">
                  <a:pos x="48" y="55"/>
                </a:cxn>
                <a:cxn ang="0">
                  <a:pos x="72" y="62"/>
                </a:cxn>
                <a:cxn ang="0">
                  <a:pos x="95" y="64"/>
                </a:cxn>
                <a:cxn ang="0">
                  <a:pos x="122" y="62"/>
                </a:cxn>
                <a:cxn ang="0">
                  <a:pos x="145" y="55"/>
                </a:cxn>
                <a:cxn ang="0">
                  <a:pos x="169" y="45"/>
                </a:cxn>
                <a:cxn ang="0">
                  <a:pos x="193" y="31"/>
                </a:cxn>
                <a:cxn ang="0">
                  <a:pos x="169" y="0"/>
                </a:cxn>
                <a:cxn ang="0">
                  <a:pos x="150" y="10"/>
                </a:cxn>
                <a:cxn ang="0">
                  <a:pos x="132" y="17"/>
                </a:cxn>
                <a:cxn ang="0">
                  <a:pos x="113" y="24"/>
                </a:cxn>
                <a:cxn ang="0">
                  <a:pos x="95" y="24"/>
                </a:cxn>
                <a:cxn ang="0">
                  <a:pos x="77" y="24"/>
                </a:cxn>
                <a:cxn ang="0">
                  <a:pos x="60" y="17"/>
                </a:cxn>
                <a:cxn ang="0">
                  <a:pos x="44" y="13"/>
                </a:cxn>
                <a:cxn ang="0">
                  <a:pos x="26" y="0"/>
                </a:cxn>
                <a:cxn ang="0">
                  <a:pos x="0" y="31"/>
                </a:cxn>
              </a:cxnLst>
              <a:rect l="0" t="0" r="r" b="b"/>
              <a:pathLst>
                <a:path w="194" h="65">
                  <a:moveTo>
                    <a:pt x="0" y="31"/>
                  </a:moveTo>
                  <a:lnTo>
                    <a:pt x="24" y="45"/>
                  </a:lnTo>
                  <a:lnTo>
                    <a:pt x="48" y="55"/>
                  </a:lnTo>
                  <a:lnTo>
                    <a:pt x="72" y="62"/>
                  </a:lnTo>
                  <a:lnTo>
                    <a:pt x="95" y="64"/>
                  </a:lnTo>
                  <a:lnTo>
                    <a:pt x="122" y="62"/>
                  </a:lnTo>
                  <a:lnTo>
                    <a:pt x="145" y="55"/>
                  </a:lnTo>
                  <a:lnTo>
                    <a:pt x="169" y="45"/>
                  </a:lnTo>
                  <a:lnTo>
                    <a:pt x="193" y="31"/>
                  </a:lnTo>
                  <a:lnTo>
                    <a:pt x="169" y="0"/>
                  </a:lnTo>
                  <a:lnTo>
                    <a:pt x="150" y="10"/>
                  </a:lnTo>
                  <a:lnTo>
                    <a:pt x="132" y="17"/>
                  </a:lnTo>
                  <a:lnTo>
                    <a:pt x="113" y="24"/>
                  </a:lnTo>
                  <a:lnTo>
                    <a:pt x="95" y="24"/>
                  </a:lnTo>
                  <a:lnTo>
                    <a:pt x="77" y="24"/>
                  </a:lnTo>
                  <a:lnTo>
                    <a:pt x="60" y="17"/>
                  </a:lnTo>
                  <a:lnTo>
                    <a:pt x="44" y="13"/>
                  </a:lnTo>
                  <a:lnTo>
                    <a:pt x="26" y="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Freeform 185"/>
            <p:cNvSpPr>
              <a:spLocks/>
            </p:cNvSpPr>
            <p:nvPr/>
          </p:nvSpPr>
          <p:spPr bwMode="auto">
            <a:xfrm>
              <a:off x="3593" y="2467"/>
              <a:ext cx="64" cy="10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8" y="0"/>
                </a:cxn>
                <a:cxn ang="0">
                  <a:pos x="13" y="15"/>
                </a:cxn>
                <a:cxn ang="0">
                  <a:pos x="4" y="34"/>
                </a:cxn>
                <a:cxn ang="0">
                  <a:pos x="0" y="55"/>
                </a:cxn>
                <a:cxn ang="0">
                  <a:pos x="0" y="74"/>
                </a:cxn>
                <a:cxn ang="0">
                  <a:pos x="6" y="92"/>
                </a:cxn>
                <a:cxn ang="0">
                  <a:pos x="20" y="111"/>
                </a:cxn>
                <a:cxn ang="0">
                  <a:pos x="34" y="130"/>
                </a:cxn>
                <a:cxn ang="0">
                  <a:pos x="55" y="146"/>
                </a:cxn>
                <a:cxn ang="0">
                  <a:pos x="81" y="115"/>
                </a:cxn>
                <a:cxn ang="0">
                  <a:pos x="64" y="102"/>
                </a:cxn>
                <a:cxn ang="0">
                  <a:pos x="53" y="88"/>
                </a:cxn>
                <a:cxn ang="0">
                  <a:pos x="44" y="77"/>
                </a:cxn>
                <a:cxn ang="0">
                  <a:pos x="42" y="66"/>
                </a:cxn>
                <a:cxn ang="0">
                  <a:pos x="39" y="57"/>
                </a:cxn>
                <a:cxn ang="0">
                  <a:pos x="42" y="48"/>
                </a:cxn>
                <a:cxn ang="0">
                  <a:pos x="49" y="37"/>
                </a:cxn>
                <a:cxn ang="0">
                  <a:pos x="59" y="24"/>
                </a:cxn>
                <a:cxn ang="0">
                  <a:pos x="26" y="0"/>
                </a:cxn>
              </a:cxnLst>
              <a:rect l="0" t="0" r="r" b="b"/>
              <a:pathLst>
                <a:path w="82" h="147">
                  <a:moveTo>
                    <a:pt x="26" y="0"/>
                  </a:moveTo>
                  <a:lnTo>
                    <a:pt x="28" y="0"/>
                  </a:lnTo>
                  <a:lnTo>
                    <a:pt x="13" y="15"/>
                  </a:lnTo>
                  <a:lnTo>
                    <a:pt x="4" y="34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6" y="92"/>
                  </a:lnTo>
                  <a:lnTo>
                    <a:pt x="20" y="111"/>
                  </a:lnTo>
                  <a:lnTo>
                    <a:pt x="34" y="130"/>
                  </a:lnTo>
                  <a:lnTo>
                    <a:pt x="55" y="146"/>
                  </a:lnTo>
                  <a:lnTo>
                    <a:pt x="81" y="115"/>
                  </a:lnTo>
                  <a:lnTo>
                    <a:pt x="64" y="102"/>
                  </a:lnTo>
                  <a:lnTo>
                    <a:pt x="53" y="88"/>
                  </a:lnTo>
                  <a:lnTo>
                    <a:pt x="44" y="77"/>
                  </a:lnTo>
                  <a:lnTo>
                    <a:pt x="42" y="66"/>
                  </a:lnTo>
                  <a:lnTo>
                    <a:pt x="39" y="57"/>
                  </a:lnTo>
                  <a:lnTo>
                    <a:pt x="42" y="48"/>
                  </a:lnTo>
                  <a:lnTo>
                    <a:pt x="49" y="37"/>
                  </a:lnTo>
                  <a:lnTo>
                    <a:pt x="59" y="24"/>
                  </a:lnTo>
                  <a:lnTo>
                    <a:pt x="26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Freeform 186"/>
            <p:cNvSpPr>
              <a:spLocks/>
            </p:cNvSpPr>
            <p:nvPr/>
          </p:nvSpPr>
          <p:spPr bwMode="auto">
            <a:xfrm>
              <a:off x="3613" y="2442"/>
              <a:ext cx="114" cy="45"/>
            </a:xfrm>
            <a:custGeom>
              <a:avLst/>
              <a:gdLst/>
              <a:ahLst/>
              <a:cxnLst>
                <a:cxn ang="0">
                  <a:pos x="144" y="35"/>
                </a:cxn>
                <a:cxn ang="0">
                  <a:pos x="128" y="19"/>
                </a:cxn>
                <a:cxn ang="0">
                  <a:pos x="111" y="9"/>
                </a:cxn>
                <a:cxn ang="0">
                  <a:pos x="91" y="1"/>
                </a:cxn>
                <a:cxn ang="0">
                  <a:pos x="72" y="0"/>
                </a:cxn>
                <a:cxn ang="0">
                  <a:pos x="52" y="1"/>
                </a:cxn>
                <a:cxn ang="0">
                  <a:pos x="34" y="9"/>
                </a:cxn>
                <a:cxn ang="0">
                  <a:pos x="17" y="19"/>
                </a:cxn>
                <a:cxn ang="0">
                  <a:pos x="0" y="35"/>
                </a:cxn>
                <a:cxn ang="0">
                  <a:pos x="32" y="60"/>
                </a:cxn>
                <a:cxn ang="0">
                  <a:pos x="43" y="49"/>
                </a:cxn>
                <a:cxn ang="0">
                  <a:pos x="54" y="41"/>
                </a:cxn>
                <a:cxn ang="0">
                  <a:pos x="63" y="37"/>
                </a:cxn>
                <a:cxn ang="0">
                  <a:pos x="72" y="37"/>
                </a:cxn>
                <a:cxn ang="0">
                  <a:pos x="80" y="37"/>
                </a:cxn>
                <a:cxn ang="0">
                  <a:pos x="91" y="41"/>
                </a:cxn>
                <a:cxn ang="0">
                  <a:pos x="103" y="49"/>
                </a:cxn>
                <a:cxn ang="0">
                  <a:pos x="113" y="60"/>
                </a:cxn>
                <a:cxn ang="0">
                  <a:pos x="144" y="35"/>
                </a:cxn>
              </a:cxnLst>
              <a:rect l="0" t="0" r="r" b="b"/>
              <a:pathLst>
                <a:path w="145" h="61">
                  <a:moveTo>
                    <a:pt x="144" y="35"/>
                  </a:moveTo>
                  <a:lnTo>
                    <a:pt x="128" y="19"/>
                  </a:lnTo>
                  <a:lnTo>
                    <a:pt x="111" y="9"/>
                  </a:lnTo>
                  <a:lnTo>
                    <a:pt x="91" y="1"/>
                  </a:lnTo>
                  <a:lnTo>
                    <a:pt x="72" y="0"/>
                  </a:lnTo>
                  <a:lnTo>
                    <a:pt x="52" y="1"/>
                  </a:lnTo>
                  <a:lnTo>
                    <a:pt x="34" y="9"/>
                  </a:lnTo>
                  <a:lnTo>
                    <a:pt x="17" y="19"/>
                  </a:lnTo>
                  <a:lnTo>
                    <a:pt x="0" y="35"/>
                  </a:lnTo>
                  <a:lnTo>
                    <a:pt x="32" y="60"/>
                  </a:lnTo>
                  <a:lnTo>
                    <a:pt x="43" y="49"/>
                  </a:lnTo>
                  <a:lnTo>
                    <a:pt x="54" y="41"/>
                  </a:lnTo>
                  <a:lnTo>
                    <a:pt x="63" y="37"/>
                  </a:lnTo>
                  <a:lnTo>
                    <a:pt x="72" y="37"/>
                  </a:lnTo>
                  <a:lnTo>
                    <a:pt x="80" y="37"/>
                  </a:lnTo>
                  <a:lnTo>
                    <a:pt x="91" y="41"/>
                  </a:lnTo>
                  <a:lnTo>
                    <a:pt x="103" y="49"/>
                  </a:lnTo>
                  <a:lnTo>
                    <a:pt x="113" y="60"/>
                  </a:lnTo>
                  <a:lnTo>
                    <a:pt x="144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Freeform 187"/>
            <p:cNvSpPr>
              <a:spLocks/>
            </p:cNvSpPr>
            <p:nvPr/>
          </p:nvSpPr>
          <p:spPr bwMode="auto">
            <a:xfrm>
              <a:off x="3702" y="2467"/>
              <a:ext cx="73" cy="118"/>
            </a:xfrm>
            <a:custGeom>
              <a:avLst/>
              <a:gdLst/>
              <a:ahLst/>
              <a:cxnLst>
                <a:cxn ang="0">
                  <a:pos x="93" y="160"/>
                </a:cxn>
                <a:cxn ang="0">
                  <a:pos x="90" y="135"/>
                </a:cxn>
                <a:cxn ang="0">
                  <a:pos x="89" y="113"/>
                </a:cxn>
                <a:cxn ang="0">
                  <a:pos x="85" y="93"/>
                </a:cxn>
                <a:cxn ang="0">
                  <a:pos x="78" y="71"/>
                </a:cxn>
                <a:cxn ang="0">
                  <a:pos x="69" y="53"/>
                </a:cxn>
                <a:cxn ang="0">
                  <a:pos x="59" y="34"/>
                </a:cxn>
                <a:cxn ang="0">
                  <a:pos x="45" y="15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14" y="38"/>
                </a:cxn>
                <a:cxn ang="0">
                  <a:pos x="24" y="53"/>
                </a:cxn>
                <a:cxn ang="0">
                  <a:pos x="33" y="69"/>
                </a:cxn>
                <a:cxn ang="0">
                  <a:pos x="39" y="86"/>
                </a:cxn>
                <a:cxn ang="0">
                  <a:pos x="45" y="101"/>
                </a:cxn>
                <a:cxn ang="0">
                  <a:pos x="48" y="119"/>
                </a:cxn>
                <a:cxn ang="0">
                  <a:pos x="50" y="140"/>
                </a:cxn>
                <a:cxn ang="0">
                  <a:pos x="53" y="160"/>
                </a:cxn>
                <a:cxn ang="0">
                  <a:pos x="93" y="160"/>
                </a:cxn>
              </a:cxnLst>
              <a:rect l="0" t="0" r="r" b="b"/>
              <a:pathLst>
                <a:path w="94" h="161">
                  <a:moveTo>
                    <a:pt x="93" y="160"/>
                  </a:moveTo>
                  <a:lnTo>
                    <a:pt x="90" y="135"/>
                  </a:lnTo>
                  <a:lnTo>
                    <a:pt x="89" y="113"/>
                  </a:lnTo>
                  <a:lnTo>
                    <a:pt x="85" y="93"/>
                  </a:lnTo>
                  <a:lnTo>
                    <a:pt x="78" y="71"/>
                  </a:lnTo>
                  <a:lnTo>
                    <a:pt x="69" y="53"/>
                  </a:lnTo>
                  <a:lnTo>
                    <a:pt x="59" y="34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14" y="38"/>
                  </a:lnTo>
                  <a:lnTo>
                    <a:pt x="24" y="53"/>
                  </a:lnTo>
                  <a:lnTo>
                    <a:pt x="33" y="69"/>
                  </a:lnTo>
                  <a:lnTo>
                    <a:pt x="39" y="86"/>
                  </a:lnTo>
                  <a:lnTo>
                    <a:pt x="45" y="101"/>
                  </a:lnTo>
                  <a:lnTo>
                    <a:pt x="48" y="119"/>
                  </a:lnTo>
                  <a:lnTo>
                    <a:pt x="50" y="140"/>
                  </a:lnTo>
                  <a:lnTo>
                    <a:pt x="53" y="160"/>
                  </a:lnTo>
                  <a:lnTo>
                    <a:pt x="93" y="16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Freeform 188"/>
            <p:cNvSpPr>
              <a:spLocks/>
            </p:cNvSpPr>
            <p:nvPr/>
          </p:nvSpPr>
          <p:spPr bwMode="auto">
            <a:xfrm>
              <a:off x="3681" y="2584"/>
              <a:ext cx="95" cy="122"/>
            </a:xfrm>
            <a:custGeom>
              <a:avLst/>
              <a:gdLst/>
              <a:ahLst/>
              <a:cxnLst>
                <a:cxn ang="0">
                  <a:pos x="26" y="166"/>
                </a:cxn>
                <a:cxn ang="0">
                  <a:pos x="47" y="150"/>
                </a:cxn>
                <a:cxn ang="0">
                  <a:pos x="68" y="132"/>
                </a:cxn>
                <a:cxn ang="0">
                  <a:pos x="82" y="112"/>
                </a:cxn>
                <a:cxn ang="0">
                  <a:pos x="97" y="90"/>
                </a:cxn>
                <a:cxn ang="0">
                  <a:pos x="106" y="68"/>
                </a:cxn>
                <a:cxn ang="0">
                  <a:pos x="114" y="46"/>
                </a:cxn>
                <a:cxn ang="0">
                  <a:pos x="118" y="24"/>
                </a:cxn>
                <a:cxn ang="0">
                  <a:pos x="121" y="0"/>
                </a:cxn>
                <a:cxn ang="0">
                  <a:pos x="80" y="0"/>
                </a:cxn>
                <a:cxn ang="0">
                  <a:pos x="78" y="18"/>
                </a:cxn>
                <a:cxn ang="0">
                  <a:pos x="76" y="39"/>
                </a:cxn>
                <a:cxn ang="0">
                  <a:pos x="69" y="55"/>
                </a:cxn>
                <a:cxn ang="0">
                  <a:pos x="61" y="73"/>
                </a:cxn>
                <a:cxn ang="0">
                  <a:pos x="49" y="90"/>
                </a:cxn>
                <a:cxn ang="0">
                  <a:pos x="35" y="105"/>
                </a:cxn>
                <a:cxn ang="0">
                  <a:pos x="19" y="121"/>
                </a:cxn>
                <a:cxn ang="0">
                  <a:pos x="0" y="137"/>
                </a:cxn>
                <a:cxn ang="0">
                  <a:pos x="26" y="166"/>
                </a:cxn>
              </a:cxnLst>
              <a:rect l="0" t="0" r="r" b="b"/>
              <a:pathLst>
                <a:path w="122" h="167">
                  <a:moveTo>
                    <a:pt x="26" y="166"/>
                  </a:moveTo>
                  <a:lnTo>
                    <a:pt x="47" y="150"/>
                  </a:lnTo>
                  <a:lnTo>
                    <a:pt x="68" y="132"/>
                  </a:lnTo>
                  <a:lnTo>
                    <a:pt x="82" y="112"/>
                  </a:lnTo>
                  <a:lnTo>
                    <a:pt x="97" y="90"/>
                  </a:lnTo>
                  <a:lnTo>
                    <a:pt x="106" y="68"/>
                  </a:lnTo>
                  <a:lnTo>
                    <a:pt x="114" y="46"/>
                  </a:lnTo>
                  <a:lnTo>
                    <a:pt x="118" y="24"/>
                  </a:lnTo>
                  <a:lnTo>
                    <a:pt x="121" y="0"/>
                  </a:lnTo>
                  <a:lnTo>
                    <a:pt x="80" y="0"/>
                  </a:lnTo>
                  <a:lnTo>
                    <a:pt x="78" y="18"/>
                  </a:lnTo>
                  <a:lnTo>
                    <a:pt x="76" y="39"/>
                  </a:lnTo>
                  <a:lnTo>
                    <a:pt x="69" y="55"/>
                  </a:lnTo>
                  <a:lnTo>
                    <a:pt x="61" y="73"/>
                  </a:lnTo>
                  <a:lnTo>
                    <a:pt x="49" y="90"/>
                  </a:lnTo>
                  <a:lnTo>
                    <a:pt x="35" y="105"/>
                  </a:lnTo>
                  <a:lnTo>
                    <a:pt x="19" y="121"/>
                  </a:lnTo>
                  <a:lnTo>
                    <a:pt x="0" y="137"/>
                  </a:lnTo>
                  <a:lnTo>
                    <a:pt x="26" y="16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Freeform 189"/>
            <p:cNvSpPr>
              <a:spLocks/>
            </p:cNvSpPr>
            <p:nvPr/>
          </p:nvSpPr>
          <p:spPr bwMode="auto">
            <a:xfrm>
              <a:off x="3565" y="2686"/>
              <a:ext cx="136" cy="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7" y="41"/>
                </a:cxn>
                <a:cxn ang="0">
                  <a:pos x="37" y="52"/>
                </a:cxn>
                <a:cxn ang="0">
                  <a:pos x="58" y="60"/>
                </a:cxn>
                <a:cxn ang="0">
                  <a:pos x="79" y="63"/>
                </a:cxn>
                <a:cxn ang="0">
                  <a:pos x="104" y="60"/>
                </a:cxn>
                <a:cxn ang="0">
                  <a:pos x="125" y="52"/>
                </a:cxn>
                <a:cxn ang="0">
                  <a:pos x="149" y="42"/>
                </a:cxn>
                <a:cxn ang="0">
                  <a:pos x="173" y="27"/>
                </a:cxn>
                <a:cxn ang="0">
                  <a:pos x="146" y="0"/>
                </a:cxn>
                <a:cxn ang="0">
                  <a:pos x="127" y="11"/>
                </a:cxn>
                <a:cxn ang="0">
                  <a:pos x="111" y="20"/>
                </a:cxn>
                <a:cxn ang="0">
                  <a:pos x="95" y="24"/>
                </a:cxn>
                <a:cxn ang="0">
                  <a:pos x="79" y="24"/>
                </a:cxn>
                <a:cxn ang="0">
                  <a:pos x="66" y="24"/>
                </a:cxn>
                <a:cxn ang="0">
                  <a:pos x="56" y="20"/>
                </a:cxn>
                <a:cxn ang="0">
                  <a:pos x="45" y="13"/>
                </a:cxn>
                <a:cxn ang="0">
                  <a:pos x="32" y="1"/>
                </a:cxn>
                <a:cxn ang="0">
                  <a:pos x="0" y="24"/>
                </a:cxn>
              </a:cxnLst>
              <a:rect l="0" t="0" r="r" b="b"/>
              <a:pathLst>
                <a:path w="174" h="64">
                  <a:moveTo>
                    <a:pt x="0" y="24"/>
                  </a:moveTo>
                  <a:lnTo>
                    <a:pt x="17" y="41"/>
                  </a:lnTo>
                  <a:lnTo>
                    <a:pt x="37" y="52"/>
                  </a:lnTo>
                  <a:lnTo>
                    <a:pt x="58" y="60"/>
                  </a:lnTo>
                  <a:lnTo>
                    <a:pt x="79" y="63"/>
                  </a:lnTo>
                  <a:lnTo>
                    <a:pt x="104" y="60"/>
                  </a:lnTo>
                  <a:lnTo>
                    <a:pt x="125" y="52"/>
                  </a:lnTo>
                  <a:lnTo>
                    <a:pt x="149" y="42"/>
                  </a:lnTo>
                  <a:lnTo>
                    <a:pt x="173" y="27"/>
                  </a:lnTo>
                  <a:lnTo>
                    <a:pt x="146" y="0"/>
                  </a:lnTo>
                  <a:lnTo>
                    <a:pt x="127" y="11"/>
                  </a:lnTo>
                  <a:lnTo>
                    <a:pt x="111" y="20"/>
                  </a:lnTo>
                  <a:lnTo>
                    <a:pt x="95" y="24"/>
                  </a:lnTo>
                  <a:lnTo>
                    <a:pt x="79" y="24"/>
                  </a:lnTo>
                  <a:lnTo>
                    <a:pt x="66" y="24"/>
                  </a:lnTo>
                  <a:lnTo>
                    <a:pt x="56" y="20"/>
                  </a:lnTo>
                  <a:lnTo>
                    <a:pt x="45" y="13"/>
                  </a:lnTo>
                  <a:lnTo>
                    <a:pt x="32" y="1"/>
                  </a:lnTo>
                  <a:lnTo>
                    <a:pt x="0" y="2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Freeform 190"/>
            <p:cNvSpPr>
              <a:spLocks/>
            </p:cNvSpPr>
            <p:nvPr/>
          </p:nvSpPr>
          <p:spPr bwMode="auto">
            <a:xfrm>
              <a:off x="3535" y="2599"/>
              <a:ext cx="56" cy="1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" y="18"/>
                </a:cxn>
                <a:cxn ang="0">
                  <a:pos x="0" y="37"/>
                </a:cxn>
                <a:cxn ang="0">
                  <a:pos x="0" y="55"/>
                </a:cxn>
                <a:cxn ang="0">
                  <a:pos x="0" y="72"/>
                </a:cxn>
                <a:cxn ang="0">
                  <a:pos x="6" y="92"/>
                </a:cxn>
                <a:cxn ang="0">
                  <a:pos x="15" y="110"/>
                </a:cxn>
                <a:cxn ang="0">
                  <a:pos x="26" y="126"/>
                </a:cxn>
                <a:cxn ang="0">
                  <a:pos x="38" y="144"/>
                </a:cxn>
                <a:cxn ang="0">
                  <a:pos x="71" y="119"/>
                </a:cxn>
                <a:cxn ang="0">
                  <a:pos x="60" y="105"/>
                </a:cxn>
                <a:cxn ang="0">
                  <a:pos x="52" y="92"/>
                </a:cxn>
                <a:cxn ang="0">
                  <a:pos x="45" y="79"/>
                </a:cxn>
                <a:cxn ang="0">
                  <a:pos x="41" y="65"/>
                </a:cxn>
                <a:cxn ang="0">
                  <a:pos x="38" y="53"/>
                </a:cxn>
                <a:cxn ang="0">
                  <a:pos x="41" y="41"/>
                </a:cxn>
                <a:cxn ang="0">
                  <a:pos x="43" y="30"/>
                </a:cxn>
                <a:cxn ang="0">
                  <a:pos x="50" y="18"/>
                </a:cxn>
                <a:cxn ang="0">
                  <a:pos x="47" y="18"/>
                </a:cxn>
                <a:cxn ang="0">
                  <a:pos x="12" y="0"/>
                </a:cxn>
              </a:cxnLst>
              <a:rect l="0" t="0" r="r" b="b"/>
              <a:pathLst>
                <a:path w="72" h="145">
                  <a:moveTo>
                    <a:pt x="12" y="0"/>
                  </a:moveTo>
                  <a:lnTo>
                    <a:pt x="3" y="18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6" y="92"/>
                  </a:lnTo>
                  <a:lnTo>
                    <a:pt x="15" y="110"/>
                  </a:lnTo>
                  <a:lnTo>
                    <a:pt x="26" y="126"/>
                  </a:lnTo>
                  <a:lnTo>
                    <a:pt x="38" y="144"/>
                  </a:lnTo>
                  <a:lnTo>
                    <a:pt x="71" y="119"/>
                  </a:lnTo>
                  <a:lnTo>
                    <a:pt x="60" y="105"/>
                  </a:lnTo>
                  <a:lnTo>
                    <a:pt x="52" y="92"/>
                  </a:lnTo>
                  <a:lnTo>
                    <a:pt x="45" y="79"/>
                  </a:lnTo>
                  <a:lnTo>
                    <a:pt x="41" y="65"/>
                  </a:lnTo>
                  <a:lnTo>
                    <a:pt x="38" y="53"/>
                  </a:lnTo>
                  <a:lnTo>
                    <a:pt x="41" y="41"/>
                  </a:lnTo>
                  <a:lnTo>
                    <a:pt x="43" y="30"/>
                  </a:lnTo>
                  <a:lnTo>
                    <a:pt x="50" y="18"/>
                  </a:lnTo>
                  <a:lnTo>
                    <a:pt x="47" y="18"/>
                  </a:lnTo>
                  <a:lnTo>
                    <a:pt x="1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Freeform 191"/>
            <p:cNvSpPr>
              <a:spLocks/>
            </p:cNvSpPr>
            <p:nvPr/>
          </p:nvSpPr>
          <p:spPr bwMode="auto">
            <a:xfrm>
              <a:off x="3545" y="2563"/>
              <a:ext cx="92" cy="50"/>
            </a:xfrm>
            <a:custGeom>
              <a:avLst/>
              <a:gdLst/>
              <a:ahLst/>
              <a:cxnLst>
                <a:cxn ang="0">
                  <a:pos x="117" y="11"/>
                </a:cxn>
                <a:cxn ang="0">
                  <a:pos x="117" y="9"/>
                </a:cxn>
                <a:cxn ang="0">
                  <a:pos x="98" y="2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48" y="0"/>
                </a:cxn>
                <a:cxn ang="0">
                  <a:pos x="32" y="9"/>
                </a:cxn>
                <a:cxn ang="0">
                  <a:pos x="19" y="19"/>
                </a:cxn>
                <a:cxn ang="0">
                  <a:pos x="9" y="32"/>
                </a:cxn>
                <a:cxn ang="0">
                  <a:pos x="0" y="48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0" y="47"/>
                </a:cxn>
                <a:cxn ang="0">
                  <a:pos x="57" y="40"/>
                </a:cxn>
                <a:cxn ang="0">
                  <a:pos x="64" y="38"/>
                </a:cxn>
                <a:cxn ang="0">
                  <a:pos x="69" y="35"/>
                </a:cxn>
                <a:cxn ang="0">
                  <a:pos x="76" y="35"/>
                </a:cxn>
                <a:cxn ang="0">
                  <a:pos x="86" y="40"/>
                </a:cxn>
                <a:cxn ang="0">
                  <a:pos x="96" y="44"/>
                </a:cxn>
                <a:cxn ang="0">
                  <a:pos x="117" y="11"/>
                </a:cxn>
                <a:cxn ang="0">
                  <a:pos x="117" y="9"/>
                </a:cxn>
                <a:cxn ang="0">
                  <a:pos x="117" y="11"/>
                </a:cxn>
              </a:cxnLst>
              <a:rect l="0" t="0" r="r" b="b"/>
              <a:pathLst>
                <a:path w="118" h="68">
                  <a:moveTo>
                    <a:pt x="117" y="11"/>
                  </a:moveTo>
                  <a:lnTo>
                    <a:pt x="117" y="9"/>
                  </a:lnTo>
                  <a:lnTo>
                    <a:pt x="98" y="2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48" y="0"/>
                  </a:lnTo>
                  <a:lnTo>
                    <a:pt x="32" y="9"/>
                  </a:lnTo>
                  <a:lnTo>
                    <a:pt x="19" y="19"/>
                  </a:lnTo>
                  <a:lnTo>
                    <a:pt x="9" y="32"/>
                  </a:lnTo>
                  <a:lnTo>
                    <a:pt x="0" y="48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0" y="47"/>
                  </a:lnTo>
                  <a:lnTo>
                    <a:pt x="57" y="40"/>
                  </a:lnTo>
                  <a:lnTo>
                    <a:pt x="64" y="38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86" y="40"/>
                  </a:lnTo>
                  <a:lnTo>
                    <a:pt x="96" y="44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7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Freeform 192"/>
            <p:cNvSpPr>
              <a:spLocks/>
            </p:cNvSpPr>
            <p:nvPr/>
          </p:nvSpPr>
          <p:spPr bwMode="auto">
            <a:xfrm>
              <a:off x="3619" y="2572"/>
              <a:ext cx="54" cy="127"/>
            </a:xfrm>
            <a:custGeom>
              <a:avLst/>
              <a:gdLst/>
              <a:ahLst/>
              <a:cxnLst>
                <a:cxn ang="0">
                  <a:pos x="54" y="172"/>
                </a:cxn>
                <a:cxn ang="0">
                  <a:pos x="61" y="141"/>
                </a:cxn>
                <a:cxn ang="0">
                  <a:pos x="65" y="112"/>
                </a:cxn>
                <a:cxn ang="0">
                  <a:pos x="68" y="88"/>
                </a:cxn>
                <a:cxn ang="0">
                  <a:pos x="65" y="64"/>
                </a:cxn>
                <a:cxn ang="0">
                  <a:pos x="59" y="44"/>
                </a:cxn>
                <a:cxn ang="0">
                  <a:pos x="50" y="26"/>
                </a:cxn>
                <a:cxn ang="0">
                  <a:pos x="37" y="10"/>
                </a:cxn>
                <a:cxn ang="0">
                  <a:pos x="21" y="0"/>
                </a:cxn>
                <a:cxn ang="0">
                  <a:pos x="0" y="32"/>
                </a:cxn>
                <a:cxn ang="0">
                  <a:pos x="9" y="37"/>
                </a:cxn>
                <a:cxn ang="0">
                  <a:pos x="16" y="46"/>
                </a:cxn>
                <a:cxn ang="0">
                  <a:pos x="21" y="57"/>
                </a:cxn>
                <a:cxn ang="0">
                  <a:pos x="24" y="70"/>
                </a:cxn>
                <a:cxn ang="0">
                  <a:pos x="26" y="88"/>
                </a:cxn>
                <a:cxn ang="0">
                  <a:pos x="24" y="110"/>
                </a:cxn>
                <a:cxn ang="0">
                  <a:pos x="22" y="135"/>
                </a:cxn>
                <a:cxn ang="0">
                  <a:pos x="16" y="163"/>
                </a:cxn>
                <a:cxn ang="0">
                  <a:pos x="54" y="172"/>
                </a:cxn>
              </a:cxnLst>
              <a:rect l="0" t="0" r="r" b="b"/>
              <a:pathLst>
                <a:path w="69" h="173">
                  <a:moveTo>
                    <a:pt x="54" y="172"/>
                  </a:moveTo>
                  <a:lnTo>
                    <a:pt x="61" y="141"/>
                  </a:lnTo>
                  <a:lnTo>
                    <a:pt x="65" y="112"/>
                  </a:lnTo>
                  <a:lnTo>
                    <a:pt x="68" y="88"/>
                  </a:lnTo>
                  <a:lnTo>
                    <a:pt x="65" y="64"/>
                  </a:lnTo>
                  <a:lnTo>
                    <a:pt x="59" y="44"/>
                  </a:lnTo>
                  <a:lnTo>
                    <a:pt x="50" y="26"/>
                  </a:lnTo>
                  <a:lnTo>
                    <a:pt x="37" y="10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9" y="37"/>
                  </a:lnTo>
                  <a:lnTo>
                    <a:pt x="16" y="46"/>
                  </a:lnTo>
                  <a:lnTo>
                    <a:pt x="21" y="57"/>
                  </a:lnTo>
                  <a:lnTo>
                    <a:pt x="24" y="70"/>
                  </a:lnTo>
                  <a:lnTo>
                    <a:pt x="26" y="88"/>
                  </a:lnTo>
                  <a:lnTo>
                    <a:pt x="24" y="110"/>
                  </a:lnTo>
                  <a:lnTo>
                    <a:pt x="22" y="135"/>
                  </a:lnTo>
                  <a:lnTo>
                    <a:pt x="16" y="163"/>
                  </a:lnTo>
                  <a:lnTo>
                    <a:pt x="54" y="17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Freeform 193"/>
            <p:cNvSpPr>
              <a:spLocks/>
            </p:cNvSpPr>
            <p:nvPr/>
          </p:nvSpPr>
          <p:spPr bwMode="auto">
            <a:xfrm>
              <a:off x="3553" y="2692"/>
              <a:ext cx="109" cy="128"/>
            </a:xfrm>
            <a:custGeom>
              <a:avLst/>
              <a:gdLst/>
              <a:ahLst/>
              <a:cxnLst>
                <a:cxn ang="0">
                  <a:pos x="14" y="173"/>
                </a:cxn>
                <a:cxn ang="0">
                  <a:pos x="12" y="173"/>
                </a:cxn>
                <a:cxn ang="0">
                  <a:pos x="36" y="162"/>
                </a:cxn>
                <a:cxn ang="0">
                  <a:pos x="55" y="148"/>
                </a:cxn>
                <a:cxn ang="0">
                  <a:pos x="76" y="131"/>
                </a:cxn>
                <a:cxn ang="0">
                  <a:pos x="92" y="114"/>
                </a:cxn>
                <a:cxn ang="0">
                  <a:pos x="105" y="89"/>
                </a:cxn>
                <a:cxn ang="0">
                  <a:pos x="118" y="66"/>
                </a:cxn>
                <a:cxn ang="0">
                  <a:pos x="128" y="37"/>
                </a:cxn>
                <a:cxn ang="0">
                  <a:pos x="138" y="8"/>
                </a:cxn>
                <a:cxn ang="0">
                  <a:pos x="99" y="0"/>
                </a:cxn>
                <a:cxn ang="0">
                  <a:pos x="90" y="28"/>
                </a:cxn>
                <a:cxn ang="0">
                  <a:pos x="81" y="52"/>
                </a:cxn>
                <a:cxn ang="0">
                  <a:pos x="71" y="74"/>
                </a:cxn>
                <a:cxn ang="0">
                  <a:pos x="57" y="92"/>
                </a:cxn>
                <a:cxn ang="0">
                  <a:pos x="45" y="108"/>
                </a:cxn>
                <a:cxn ang="0">
                  <a:pos x="29" y="120"/>
                </a:cxn>
                <a:cxn ang="0">
                  <a:pos x="14" y="129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14" y="173"/>
                </a:cxn>
              </a:cxnLst>
              <a:rect l="0" t="0" r="r" b="b"/>
              <a:pathLst>
                <a:path w="139" h="174">
                  <a:moveTo>
                    <a:pt x="14" y="173"/>
                  </a:moveTo>
                  <a:lnTo>
                    <a:pt x="12" y="173"/>
                  </a:lnTo>
                  <a:lnTo>
                    <a:pt x="36" y="162"/>
                  </a:lnTo>
                  <a:lnTo>
                    <a:pt x="55" y="148"/>
                  </a:lnTo>
                  <a:lnTo>
                    <a:pt x="76" y="131"/>
                  </a:lnTo>
                  <a:lnTo>
                    <a:pt x="92" y="114"/>
                  </a:lnTo>
                  <a:lnTo>
                    <a:pt x="105" y="89"/>
                  </a:lnTo>
                  <a:lnTo>
                    <a:pt x="118" y="66"/>
                  </a:lnTo>
                  <a:lnTo>
                    <a:pt x="128" y="37"/>
                  </a:lnTo>
                  <a:lnTo>
                    <a:pt x="138" y="8"/>
                  </a:lnTo>
                  <a:lnTo>
                    <a:pt x="99" y="0"/>
                  </a:lnTo>
                  <a:lnTo>
                    <a:pt x="90" y="28"/>
                  </a:lnTo>
                  <a:lnTo>
                    <a:pt x="81" y="52"/>
                  </a:lnTo>
                  <a:lnTo>
                    <a:pt x="71" y="74"/>
                  </a:lnTo>
                  <a:lnTo>
                    <a:pt x="57" y="92"/>
                  </a:lnTo>
                  <a:lnTo>
                    <a:pt x="45" y="108"/>
                  </a:lnTo>
                  <a:lnTo>
                    <a:pt x="29" y="120"/>
                  </a:lnTo>
                  <a:lnTo>
                    <a:pt x="14" y="129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4" y="17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4"/>
          <p:cNvGrpSpPr>
            <a:grpSpLocks/>
          </p:cNvGrpSpPr>
          <p:nvPr/>
        </p:nvGrpSpPr>
        <p:grpSpPr bwMode="auto">
          <a:xfrm>
            <a:off x="6359843" y="5053860"/>
            <a:ext cx="1339374" cy="996738"/>
            <a:chOff x="3556" y="2976"/>
            <a:chExt cx="767" cy="554"/>
          </a:xfrm>
        </p:grpSpPr>
        <p:sp>
          <p:nvSpPr>
            <p:cNvPr id="12483" name="Freeform 195"/>
            <p:cNvSpPr>
              <a:spLocks/>
            </p:cNvSpPr>
            <p:nvPr/>
          </p:nvSpPr>
          <p:spPr bwMode="auto">
            <a:xfrm>
              <a:off x="3556" y="2976"/>
              <a:ext cx="227" cy="224"/>
            </a:xfrm>
            <a:custGeom>
              <a:avLst/>
              <a:gdLst/>
              <a:ahLst/>
              <a:cxnLst>
                <a:cxn ang="0">
                  <a:pos x="289" y="268"/>
                </a:cxn>
                <a:cxn ang="0">
                  <a:pos x="265" y="258"/>
                </a:cxn>
                <a:cxn ang="0">
                  <a:pos x="239" y="240"/>
                </a:cxn>
                <a:cxn ang="0">
                  <a:pos x="210" y="217"/>
                </a:cxn>
                <a:cxn ang="0">
                  <a:pos x="178" y="187"/>
                </a:cxn>
                <a:cxn ang="0">
                  <a:pos x="146" y="149"/>
                </a:cxn>
                <a:cxn ang="0">
                  <a:pos x="111" y="107"/>
                </a:cxn>
                <a:cxn ang="0">
                  <a:pos x="75" y="5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39" y="76"/>
                </a:cxn>
                <a:cxn ang="0">
                  <a:pos x="76" y="129"/>
                </a:cxn>
                <a:cxn ang="0">
                  <a:pos x="113" y="174"/>
                </a:cxn>
                <a:cxn ang="0">
                  <a:pos x="148" y="211"/>
                </a:cxn>
                <a:cxn ang="0">
                  <a:pos x="180" y="244"/>
                </a:cxn>
                <a:cxn ang="0">
                  <a:pos x="212" y="270"/>
                </a:cxn>
                <a:cxn ang="0">
                  <a:pos x="246" y="290"/>
                </a:cxn>
                <a:cxn ang="0">
                  <a:pos x="276" y="305"/>
                </a:cxn>
                <a:cxn ang="0">
                  <a:pos x="289" y="268"/>
                </a:cxn>
              </a:cxnLst>
              <a:rect l="0" t="0" r="r" b="b"/>
              <a:pathLst>
                <a:path w="290" h="306">
                  <a:moveTo>
                    <a:pt x="289" y="268"/>
                  </a:moveTo>
                  <a:lnTo>
                    <a:pt x="265" y="258"/>
                  </a:lnTo>
                  <a:lnTo>
                    <a:pt x="239" y="240"/>
                  </a:lnTo>
                  <a:lnTo>
                    <a:pt x="210" y="217"/>
                  </a:lnTo>
                  <a:lnTo>
                    <a:pt x="178" y="187"/>
                  </a:lnTo>
                  <a:lnTo>
                    <a:pt x="146" y="149"/>
                  </a:lnTo>
                  <a:lnTo>
                    <a:pt x="111" y="107"/>
                  </a:lnTo>
                  <a:lnTo>
                    <a:pt x="75" y="56"/>
                  </a:lnTo>
                  <a:lnTo>
                    <a:pt x="35" y="0"/>
                  </a:lnTo>
                  <a:lnTo>
                    <a:pt x="0" y="18"/>
                  </a:lnTo>
                  <a:lnTo>
                    <a:pt x="39" y="76"/>
                  </a:lnTo>
                  <a:lnTo>
                    <a:pt x="76" y="129"/>
                  </a:lnTo>
                  <a:lnTo>
                    <a:pt x="113" y="174"/>
                  </a:lnTo>
                  <a:lnTo>
                    <a:pt x="148" y="211"/>
                  </a:lnTo>
                  <a:lnTo>
                    <a:pt x="180" y="244"/>
                  </a:lnTo>
                  <a:lnTo>
                    <a:pt x="212" y="270"/>
                  </a:lnTo>
                  <a:lnTo>
                    <a:pt x="246" y="290"/>
                  </a:lnTo>
                  <a:lnTo>
                    <a:pt x="276" y="305"/>
                  </a:lnTo>
                  <a:lnTo>
                    <a:pt x="289" y="26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Freeform 196"/>
            <p:cNvSpPr>
              <a:spLocks/>
            </p:cNvSpPr>
            <p:nvPr/>
          </p:nvSpPr>
          <p:spPr bwMode="auto">
            <a:xfrm>
              <a:off x="3772" y="3109"/>
              <a:ext cx="66" cy="97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27" y="46"/>
                </a:cxn>
                <a:cxn ang="0">
                  <a:pos x="39" y="71"/>
                </a:cxn>
                <a:cxn ang="0">
                  <a:pos x="43" y="87"/>
                </a:cxn>
                <a:cxn ang="0">
                  <a:pos x="43" y="93"/>
                </a:cxn>
                <a:cxn ang="0">
                  <a:pos x="45" y="93"/>
                </a:cxn>
                <a:cxn ang="0">
                  <a:pos x="43" y="93"/>
                </a:cxn>
                <a:cxn ang="0">
                  <a:pos x="32" y="93"/>
                </a:cxn>
                <a:cxn ang="0">
                  <a:pos x="13" y="87"/>
                </a:cxn>
                <a:cxn ang="0">
                  <a:pos x="0" y="122"/>
                </a:cxn>
                <a:cxn ang="0">
                  <a:pos x="26" y="129"/>
                </a:cxn>
                <a:cxn ang="0">
                  <a:pos x="50" y="132"/>
                </a:cxn>
                <a:cxn ang="0">
                  <a:pos x="71" y="120"/>
                </a:cxn>
                <a:cxn ang="0">
                  <a:pos x="83" y="102"/>
                </a:cxn>
                <a:cxn ang="0">
                  <a:pos x="83" y="80"/>
                </a:cxn>
                <a:cxn ang="0">
                  <a:pos x="77" y="56"/>
                </a:cxn>
                <a:cxn ang="0">
                  <a:pos x="64" y="29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11" y="17"/>
                </a:cxn>
              </a:cxnLst>
              <a:rect l="0" t="0" r="r" b="b"/>
              <a:pathLst>
                <a:path w="84" h="133">
                  <a:moveTo>
                    <a:pt x="11" y="17"/>
                  </a:moveTo>
                  <a:lnTo>
                    <a:pt x="27" y="46"/>
                  </a:lnTo>
                  <a:lnTo>
                    <a:pt x="39" y="71"/>
                  </a:lnTo>
                  <a:lnTo>
                    <a:pt x="43" y="87"/>
                  </a:lnTo>
                  <a:lnTo>
                    <a:pt x="43" y="93"/>
                  </a:lnTo>
                  <a:lnTo>
                    <a:pt x="45" y="93"/>
                  </a:lnTo>
                  <a:lnTo>
                    <a:pt x="43" y="93"/>
                  </a:lnTo>
                  <a:lnTo>
                    <a:pt x="32" y="93"/>
                  </a:lnTo>
                  <a:lnTo>
                    <a:pt x="13" y="87"/>
                  </a:lnTo>
                  <a:lnTo>
                    <a:pt x="0" y="122"/>
                  </a:lnTo>
                  <a:lnTo>
                    <a:pt x="26" y="129"/>
                  </a:lnTo>
                  <a:lnTo>
                    <a:pt x="50" y="132"/>
                  </a:lnTo>
                  <a:lnTo>
                    <a:pt x="71" y="120"/>
                  </a:lnTo>
                  <a:lnTo>
                    <a:pt x="83" y="102"/>
                  </a:lnTo>
                  <a:lnTo>
                    <a:pt x="83" y="80"/>
                  </a:lnTo>
                  <a:lnTo>
                    <a:pt x="77" y="56"/>
                  </a:lnTo>
                  <a:lnTo>
                    <a:pt x="64" y="29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11" y="1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Freeform 197"/>
            <p:cNvSpPr>
              <a:spLocks/>
            </p:cNvSpPr>
            <p:nvPr/>
          </p:nvSpPr>
          <p:spPr bwMode="auto">
            <a:xfrm>
              <a:off x="3683" y="3003"/>
              <a:ext cx="126" cy="1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2" y="38"/>
                </a:cxn>
                <a:cxn ang="0">
                  <a:pos x="22" y="44"/>
                </a:cxn>
                <a:cxn ang="0">
                  <a:pos x="37" y="55"/>
                </a:cxn>
                <a:cxn ang="0">
                  <a:pos x="52" y="68"/>
                </a:cxn>
                <a:cxn ang="0">
                  <a:pos x="67" y="87"/>
                </a:cxn>
                <a:cxn ang="0">
                  <a:pos x="88" y="106"/>
                </a:cxn>
                <a:cxn ang="0">
                  <a:pos x="105" y="133"/>
                </a:cxn>
                <a:cxn ang="0">
                  <a:pos x="124" y="164"/>
                </a:cxn>
                <a:cxn ang="0">
                  <a:pos x="161" y="146"/>
                </a:cxn>
                <a:cxn ang="0">
                  <a:pos x="139" y="113"/>
                </a:cxn>
                <a:cxn ang="0">
                  <a:pos x="119" y="87"/>
                </a:cxn>
                <a:cxn ang="0">
                  <a:pos x="100" y="62"/>
                </a:cxn>
                <a:cxn ang="0">
                  <a:pos x="83" y="42"/>
                </a:cxn>
                <a:cxn ang="0">
                  <a:pos x="63" y="26"/>
                </a:cxn>
                <a:cxn ang="0">
                  <a:pos x="43" y="11"/>
                </a:cxn>
                <a:cxn ang="0">
                  <a:pos x="26" y="4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0" y="35"/>
                </a:cxn>
              </a:cxnLst>
              <a:rect l="0" t="0" r="r" b="b"/>
              <a:pathLst>
                <a:path w="162" h="165">
                  <a:moveTo>
                    <a:pt x="0" y="35"/>
                  </a:moveTo>
                  <a:lnTo>
                    <a:pt x="12" y="38"/>
                  </a:lnTo>
                  <a:lnTo>
                    <a:pt x="22" y="44"/>
                  </a:lnTo>
                  <a:lnTo>
                    <a:pt x="37" y="55"/>
                  </a:lnTo>
                  <a:lnTo>
                    <a:pt x="52" y="68"/>
                  </a:lnTo>
                  <a:lnTo>
                    <a:pt x="67" y="87"/>
                  </a:lnTo>
                  <a:lnTo>
                    <a:pt x="88" y="106"/>
                  </a:lnTo>
                  <a:lnTo>
                    <a:pt x="105" y="133"/>
                  </a:lnTo>
                  <a:lnTo>
                    <a:pt x="124" y="164"/>
                  </a:lnTo>
                  <a:lnTo>
                    <a:pt x="161" y="146"/>
                  </a:lnTo>
                  <a:lnTo>
                    <a:pt x="139" y="113"/>
                  </a:lnTo>
                  <a:lnTo>
                    <a:pt x="119" y="87"/>
                  </a:lnTo>
                  <a:lnTo>
                    <a:pt x="100" y="62"/>
                  </a:lnTo>
                  <a:lnTo>
                    <a:pt x="83" y="42"/>
                  </a:lnTo>
                  <a:lnTo>
                    <a:pt x="63" y="26"/>
                  </a:lnTo>
                  <a:lnTo>
                    <a:pt x="43" y="11"/>
                  </a:lnTo>
                  <a:lnTo>
                    <a:pt x="26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Freeform 198"/>
            <p:cNvSpPr>
              <a:spLocks/>
            </p:cNvSpPr>
            <p:nvPr/>
          </p:nvSpPr>
          <p:spPr bwMode="auto">
            <a:xfrm>
              <a:off x="3659" y="3003"/>
              <a:ext cx="109" cy="164"/>
            </a:xfrm>
            <a:custGeom>
              <a:avLst/>
              <a:gdLst/>
              <a:ahLst/>
              <a:cxnLst>
                <a:cxn ang="0">
                  <a:pos x="139" y="202"/>
                </a:cxn>
                <a:cxn ang="0">
                  <a:pos x="106" y="153"/>
                </a:cxn>
                <a:cxn ang="0">
                  <a:pos x="80" y="116"/>
                </a:cxn>
                <a:cxn ang="0">
                  <a:pos x="60" y="81"/>
                </a:cxn>
                <a:cxn ang="0">
                  <a:pos x="47" y="55"/>
                </a:cxn>
                <a:cxn ang="0">
                  <a:pos x="41" y="37"/>
                </a:cxn>
                <a:cxn ang="0">
                  <a:pos x="39" y="29"/>
                </a:cxn>
                <a:cxn ang="0">
                  <a:pos x="35" y="35"/>
                </a:cxn>
                <a:cxn ang="0">
                  <a:pos x="32" y="35"/>
                </a:cxn>
                <a:cxn ang="0">
                  <a:pos x="39" y="0"/>
                </a:cxn>
                <a:cxn ang="0">
                  <a:pos x="13" y="3"/>
                </a:cxn>
                <a:cxn ang="0">
                  <a:pos x="0" y="23"/>
                </a:cxn>
                <a:cxn ang="0">
                  <a:pos x="0" y="45"/>
                </a:cxn>
                <a:cxn ang="0">
                  <a:pos x="9" y="69"/>
                </a:cxn>
                <a:cxn ang="0">
                  <a:pos x="23" y="100"/>
                </a:cxn>
                <a:cxn ang="0">
                  <a:pos x="43" y="134"/>
                </a:cxn>
                <a:cxn ang="0">
                  <a:pos x="71" y="174"/>
                </a:cxn>
                <a:cxn ang="0">
                  <a:pos x="104" y="223"/>
                </a:cxn>
                <a:cxn ang="0">
                  <a:pos x="139" y="202"/>
                </a:cxn>
              </a:cxnLst>
              <a:rect l="0" t="0" r="r" b="b"/>
              <a:pathLst>
                <a:path w="140" h="224">
                  <a:moveTo>
                    <a:pt x="139" y="202"/>
                  </a:moveTo>
                  <a:lnTo>
                    <a:pt x="106" y="153"/>
                  </a:lnTo>
                  <a:lnTo>
                    <a:pt x="80" y="116"/>
                  </a:lnTo>
                  <a:lnTo>
                    <a:pt x="60" y="81"/>
                  </a:lnTo>
                  <a:lnTo>
                    <a:pt x="47" y="55"/>
                  </a:lnTo>
                  <a:lnTo>
                    <a:pt x="41" y="37"/>
                  </a:lnTo>
                  <a:lnTo>
                    <a:pt x="39" y="29"/>
                  </a:lnTo>
                  <a:lnTo>
                    <a:pt x="35" y="35"/>
                  </a:lnTo>
                  <a:lnTo>
                    <a:pt x="32" y="35"/>
                  </a:lnTo>
                  <a:lnTo>
                    <a:pt x="39" y="0"/>
                  </a:lnTo>
                  <a:lnTo>
                    <a:pt x="13" y="3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9" y="69"/>
                  </a:lnTo>
                  <a:lnTo>
                    <a:pt x="23" y="100"/>
                  </a:lnTo>
                  <a:lnTo>
                    <a:pt x="43" y="134"/>
                  </a:lnTo>
                  <a:lnTo>
                    <a:pt x="71" y="174"/>
                  </a:lnTo>
                  <a:lnTo>
                    <a:pt x="104" y="223"/>
                  </a:lnTo>
                  <a:lnTo>
                    <a:pt x="139" y="20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Freeform 199"/>
            <p:cNvSpPr>
              <a:spLocks/>
            </p:cNvSpPr>
            <p:nvPr/>
          </p:nvSpPr>
          <p:spPr bwMode="auto">
            <a:xfrm>
              <a:off x="3739" y="3151"/>
              <a:ext cx="210" cy="189"/>
            </a:xfrm>
            <a:custGeom>
              <a:avLst/>
              <a:gdLst/>
              <a:ahLst/>
              <a:cxnLst>
                <a:cxn ang="0">
                  <a:pos x="267" y="220"/>
                </a:cxn>
                <a:cxn ang="0">
                  <a:pos x="244" y="212"/>
                </a:cxn>
                <a:cxn ang="0">
                  <a:pos x="220" y="198"/>
                </a:cxn>
                <a:cxn ang="0">
                  <a:pos x="193" y="178"/>
                </a:cxn>
                <a:cxn ang="0">
                  <a:pos x="163" y="154"/>
                </a:cxn>
                <a:cxn ang="0">
                  <a:pos x="135" y="125"/>
                </a:cxn>
                <a:cxn ang="0">
                  <a:pos x="102" y="88"/>
                </a:cxn>
                <a:cxn ang="0">
                  <a:pos x="69" y="46"/>
                </a:cxn>
                <a:cxn ang="0">
                  <a:pos x="35" y="0"/>
                </a:cxn>
                <a:cxn ang="0">
                  <a:pos x="0" y="20"/>
                </a:cxn>
                <a:cxn ang="0">
                  <a:pos x="35" y="68"/>
                </a:cxn>
                <a:cxn ang="0">
                  <a:pos x="69" y="110"/>
                </a:cxn>
                <a:cxn ang="0">
                  <a:pos x="102" y="149"/>
                </a:cxn>
                <a:cxn ang="0">
                  <a:pos x="135" y="181"/>
                </a:cxn>
                <a:cxn ang="0">
                  <a:pos x="165" y="207"/>
                </a:cxn>
                <a:cxn ang="0">
                  <a:pos x="196" y="229"/>
                </a:cxn>
                <a:cxn ang="0">
                  <a:pos x="225" y="246"/>
                </a:cxn>
                <a:cxn ang="0">
                  <a:pos x="255" y="256"/>
                </a:cxn>
                <a:cxn ang="0">
                  <a:pos x="267" y="220"/>
                </a:cxn>
              </a:cxnLst>
              <a:rect l="0" t="0" r="r" b="b"/>
              <a:pathLst>
                <a:path w="268" h="257">
                  <a:moveTo>
                    <a:pt x="267" y="220"/>
                  </a:moveTo>
                  <a:lnTo>
                    <a:pt x="244" y="212"/>
                  </a:lnTo>
                  <a:lnTo>
                    <a:pt x="220" y="198"/>
                  </a:lnTo>
                  <a:lnTo>
                    <a:pt x="193" y="178"/>
                  </a:lnTo>
                  <a:lnTo>
                    <a:pt x="163" y="154"/>
                  </a:lnTo>
                  <a:lnTo>
                    <a:pt x="135" y="125"/>
                  </a:lnTo>
                  <a:lnTo>
                    <a:pt x="102" y="88"/>
                  </a:lnTo>
                  <a:lnTo>
                    <a:pt x="69" y="46"/>
                  </a:lnTo>
                  <a:lnTo>
                    <a:pt x="35" y="0"/>
                  </a:lnTo>
                  <a:lnTo>
                    <a:pt x="0" y="20"/>
                  </a:lnTo>
                  <a:lnTo>
                    <a:pt x="35" y="68"/>
                  </a:lnTo>
                  <a:lnTo>
                    <a:pt x="69" y="110"/>
                  </a:lnTo>
                  <a:lnTo>
                    <a:pt x="102" y="149"/>
                  </a:lnTo>
                  <a:lnTo>
                    <a:pt x="135" y="181"/>
                  </a:lnTo>
                  <a:lnTo>
                    <a:pt x="165" y="207"/>
                  </a:lnTo>
                  <a:lnTo>
                    <a:pt x="196" y="229"/>
                  </a:lnTo>
                  <a:lnTo>
                    <a:pt x="225" y="246"/>
                  </a:lnTo>
                  <a:lnTo>
                    <a:pt x="255" y="256"/>
                  </a:lnTo>
                  <a:lnTo>
                    <a:pt x="267" y="22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Freeform 200"/>
            <p:cNvSpPr>
              <a:spLocks/>
            </p:cNvSpPr>
            <p:nvPr/>
          </p:nvSpPr>
          <p:spPr bwMode="auto">
            <a:xfrm>
              <a:off x="3940" y="3258"/>
              <a:ext cx="88" cy="85"/>
            </a:xfrm>
            <a:custGeom>
              <a:avLst/>
              <a:gdLst/>
              <a:ahLst/>
              <a:cxnLst>
                <a:cxn ang="0">
                  <a:pos x="67" y="6"/>
                </a:cxn>
                <a:cxn ang="0">
                  <a:pos x="69" y="30"/>
                </a:cxn>
                <a:cxn ang="0">
                  <a:pos x="69" y="50"/>
                </a:cxn>
                <a:cxn ang="0">
                  <a:pos x="67" y="62"/>
                </a:cxn>
                <a:cxn ang="0">
                  <a:pos x="62" y="71"/>
                </a:cxn>
                <a:cxn ang="0">
                  <a:pos x="57" y="74"/>
                </a:cxn>
                <a:cxn ang="0">
                  <a:pos x="45" y="79"/>
                </a:cxn>
                <a:cxn ang="0">
                  <a:pos x="30" y="79"/>
                </a:cxn>
                <a:cxn ang="0">
                  <a:pos x="11" y="74"/>
                </a:cxn>
                <a:cxn ang="0">
                  <a:pos x="0" y="111"/>
                </a:cxn>
                <a:cxn ang="0">
                  <a:pos x="28" y="115"/>
                </a:cxn>
                <a:cxn ang="0">
                  <a:pos x="52" y="115"/>
                </a:cxn>
                <a:cxn ang="0">
                  <a:pos x="74" y="108"/>
                </a:cxn>
                <a:cxn ang="0">
                  <a:pos x="93" y="95"/>
                </a:cxn>
                <a:cxn ang="0">
                  <a:pos x="104" y="76"/>
                </a:cxn>
                <a:cxn ang="0">
                  <a:pos x="112" y="55"/>
                </a:cxn>
                <a:cxn ang="0">
                  <a:pos x="112" y="28"/>
                </a:cxn>
                <a:cxn ang="0">
                  <a:pos x="107" y="0"/>
                </a:cxn>
                <a:cxn ang="0">
                  <a:pos x="67" y="6"/>
                </a:cxn>
              </a:cxnLst>
              <a:rect l="0" t="0" r="r" b="b"/>
              <a:pathLst>
                <a:path w="113" h="116">
                  <a:moveTo>
                    <a:pt x="67" y="6"/>
                  </a:moveTo>
                  <a:lnTo>
                    <a:pt x="69" y="30"/>
                  </a:lnTo>
                  <a:lnTo>
                    <a:pt x="69" y="50"/>
                  </a:lnTo>
                  <a:lnTo>
                    <a:pt x="67" y="62"/>
                  </a:lnTo>
                  <a:lnTo>
                    <a:pt x="62" y="71"/>
                  </a:lnTo>
                  <a:lnTo>
                    <a:pt x="57" y="74"/>
                  </a:lnTo>
                  <a:lnTo>
                    <a:pt x="45" y="79"/>
                  </a:lnTo>
                  <a:lnTo>
                    <a:pt x="30" y="79"/>
                  </a:lnTo>
                  <a:lnTo>
                    <a:pt x="11" y="74"/>
                  </a:lnTo>
                  <a:lnTo>
                    <a:pt x="0" y="111"/>
                  </a:lnTo>
                  <a:lnTo>
                    <a:pt x="28" y="115"/>
                  </a:lnTo>
                  <a:lnTo>
                    <a:pt x="52" y="115"/>
                  </a:lnTo>
                  <a:lnTo>
                    <a:pt x="74" y="108"/>
                  </a:lnTo>
                  <a:lnTo>
                    <a:pt x="93" y="95"/>
                  </a:lnTo>
                  <a:lnTo>
                    <a:pt x="104" y="76"/>
                  </a:lnTo>
                  <a:lnTo>
                    <a:pt x="112" y="55"/>
                  </a:lnTo>
                  <a:lnTo>
                    <a:pt x="112" y="28"/>
                  </a:lnTo>
                  <a:lnTo>
                    <a:pt x="107" y="0"/>
                  </a:lnTo>
                  <a:lnTo>
                    <a:pt x="67" y="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Freeform 201"/>
            <p:cNvSpPr>
              <a:spLocks/>
            </p:cNvSpPr>
            <p:nvPr/>
          </p:nvSpPr>
          <p:spPr bwMode="auto">
            <a:xfrm>
              <a:off x="3914" y="3133"/>
              <a:ext cx="110" cy="13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8" y="43"/>
                </a:cxn>
                <a:cxn ang="0">
                  <a:pos x="35" y="55"/>
                </a:cxn>
                <a:cxn ang="0">
                  <a:pos x="49" y="71"/>
                </a:cxn>
                <a:cxn ang="0">
                  <a:pos x="62" y="87"/>
                </a:cxn>
                <a:cxn ang="0">
                  <a:pos x="73" y="105"/>
                </a:cxn>
                <a:cxn ang="0">
                  <a:pos x="85" y="127"/>
                </a:cxn>
                <a:cxn ang="0">
                  <a:pos x="94" y="149"/>
                </a:cxn>
                <a:cxn ang="0">
                  <a:pos x="99" y="176"/>
                </a:cxn>
                <a:cxn ang="0">
                  <a:pos x="139" y="169"/>
                </a:cxn>
                <a:cxn ang="0">
                  <a:pos x="131" y="138"/>
                </a:cxn>
                <a:cxn ang="0">
                  <a:pos x="122" y="113"/>
                </a:cxn>
                <a:cxn ang="0">
                  <a:pos x="110" y="88"/>
                </a:cxn>
                <a:cxn ang="0">
                  <a:pos x="97" y="64"/>
                </a:cxn>
                <a:cxn ang="0">
                  <a:pos x="80" y="45"/>
                </a:cxn>
                <a:cxn ang="0">
                  <a:pos x="62" y="27"/>
                </a:cxn>
                <a:cxn ang="0">
                  <a:pos x="41" y="13"/>
                </a:cxn>
                <a:cxn ang="0">
                  <a:pos x="18" y="0"/>
                </a:cxn>
                <a:cxn ang="0">
                  <a:pos x="0" y="34"/>
                </a:cxn>
              </a:cxnLst>
              <a:rect l="0" t="0" r="r" b="b"/>
              <a:pathLst>
                <a:path w="140" h="177">
                  <a:moveTo>
                    <a:pt x="0" y="34"/>
                  </a:moveTo>
                  <a:lnTo>
                    <a:pt x="18" y="43"/>
                  </a:lnTo>
                  <a:lnTo>
                    <a:pt x="35" y="55"/>
                  </a:lnTo>
                  <a:lnTo>
                    <a:pt x="49" y="71"/>
                  </a:lnTo>
                  <a:lnTo>
                    <a:pt x="62" y="87"/>
                  </a:lnTo>
                  <a:lnTo>
                    <a:pt x="73" y="105"/>
                  </a:lnTo>
                  <a:lnTo>
                    <a:pt x="85" y="127"/>
                  </a:lnTo>
                  <a:lnTo>
                    <a:pt x="94" y="149"/>
                  </a:lnTo>
                  <a:lnTo>
                    <a:pt x="99" y="176"/>
                  </a:lnTo>
                  <a:lnTo>
                    <a:pt x="139" y="169"/>
                  </a:lnTo>
                  <a:lnTo>
                    <a:pt x="131" y="138"/>
                  </a:lnTo>
                  <a:lnTo>
                    <a:pt x="122" y="113"/>
                  </a:lnTo>
                  <a:lnTo>
                    <a:pt x="110" y="88"/>
                  </a:lnTo>
                  <a:lnTo>
                    <a:pt x="97" y="64"/>
                  </a:lnTo>
                  <a:lnTo>
                    <a:pt x="80" y="45"/>
                  </a:lnTo>
                  <a:lnTo>
                    <a:pt x="62" y="27"/>
                  </a:lnTo>
                  <a:lnTo>
                    <a:pt x="41" y="13"/>
                  </a:lnTo>
                  <a:lnTo>
                    <a:pt x="18" y="0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Freeform 202"/>
            <p:cNvSpPr>
              <a:spLocks/>
            </p:cNvSpPr>
            <p:nvPr/>
          </p:nvSpPr>
          <p:spPr bwMode="auto">
            <a:xfrm>
              <a:off x="3856" y="3123"/>
              <a:ext cx="74" cy="72"/>
            </a:xfrm>
            <a:custGeom>
              <a:avLst/>
              <a:gdLst/>
              <a:ahLst/>
              <a:cxnLst>
                <a:cxn ang="0">
                  <a:pos x="48" y="83"/>
                </a:cxn>
                <a:cxn ang="0">
                  <a:pos x="44" y="64"/>
                </a:cxn>
                <a:cxn ang="0">
                  <a:pos x="42" y="48"/>
                </a:cxn>
                <a:cxn ang="0">
                  <a:pos x="42" y="38"/>
                </a:cxn>
                <a:cxn ang="0">
                  <a:pos x="39" y="38"/>
                </a:cxn>
                <a:cxn ang="0">
                  <a:pos x="44" y="38"/>
                </a:cxn>
                <a:cxn ang="0">
                  <a:pos x="57" y="41"/>
                </a:cxn>
                <a:cxn ang="0">
                  <a:pos x="74" y="48"/>
                </a:cxn>
                <a:cxn ang="0">
                  <a:pos x="93" y="13"/>
                </a:cxn>
                <a:cxn ang="0">
                  <a:pos x="71" y="6"/>
                </a:cxn>
                <a:cxn ang="0">
                  <a:pos x="48" y="0"/>
                </a:cxn>
                <a:cxn ang="0">
                  <a:pos x="28" y="1"/>
                </a:cxn>
                <a:cxn ang="0">
                  <a:pos x="9" y="13"/>
                </a:cxn>
                <a:cxn ang="0">
                  <a:pos x="0" y="30"/>
                </a:cxn>
                <a:cxn ang="0">
                  <a:pos x="0" y="50"/>
                </a:cxn>
                <a:cxn ang="0">
                  <a:pos x="2" y="72"/>
                </a:cxn>
                <a:cxn ang="0">
                  <a:pos x="9" y="97"/>
                </a:cxn>
                <a:cxn ang="0">
                  <a:pos x="48" y="83"/>
                </a:cxn>
              </a:cxnLst>
              <a:rect l="0" t="0" r="r" b="b"/>
              <a:pathLst>
                <a:path w="94" h="98">
                  <a:moveTo>
                    <a:pt x="48" y="83"/>
                  </a:moveTo>
                  <a:lnTo>
                    <a:pt x="44" y="64"/>
                  </a:lnTo>
                  <a:lnTo>
                    <a:pt x="42" y="48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44" y="38"/>
                  </a:lnTo>
                  <a:lnTo>
                    <a:pt x="57" y="41"/>
                  </a:lnTo>
                  <a:lnTo>
                    <a:pt x="74" y="48"/>
                  </a:lnTo>
                  <a:lnTo>
                    <a:pt x="93" y="13"/>
                  </a:lnTo>
                  <a:lnTo>
                    <a:pt x="71" y="6"/>
                  </a:lnTo>
                  <a:lnTo>
                    <a:pt x="48" y="0"/>
                  </a:lnTo>
                  <a:lnTo>
                    <a:pt x="28" y="1"/>
                  </a:lnTo>
                  <a:lnTo>
                    <a:pt x="9" y="13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2" y="72"/>
                  </a:lnTo>
                  <a:lnTo>
                    <a:pt x="9" y="97"/>
                  </a:lnTo>
                  <a:lnTo>
                    <a:pt x="48" y="8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Freeform 203"/>
            <p:cNvSpPr>
              <a:spLocks/>
            </p:cNvSpPr>
            <p:nvPr/>
          </p:nvSpPr>
          <p:spPr bwMode="auto">
            <a:xfrm>
              <a:off x="3865" y="3184"/>
              <a:ext cx="126" cy="167"/>
            </a:xfrm>
            <a:custGeom>
              <a:avLst/>
              <a:gdLst/>
              <a:ahLst/>
              <a:cxnLst>
                <a:cxn ang="0">
                  <a:pos x="158" y="202"/>
                </a:cxn>
                <a:cxn ang="0">
                  <a:pos x="161" y="202"/>
                </a:cxn>
                <a:cxn ang="0">
                  <a:pos x="138" y="177"/>
                </a:cxn>
                <a:cxn ang="0">
                  <a:pos x="119" y="151"/>
                </a:cxn>
                <a:cxn ang="0">
                  <a:pos x="100" y="124"/>
                </a:cxn>
                <a:cxn ang="0">
                  <a:pos x="85" y="100"/>
                </a:cxn>
                <a:cxn ang="0">
                  <a:pos x="70" y="73"/>
                </a:cxn>
                <a:cxn ang="0">
                  <a:pos x="60" y="50"/>
                </a:cxn>
                <a:cxn ang="0">
                  <a:pos x="49" y="26"/>
                </a:cxn>
                <a:cxn ang="0">
                  <a:pos x="38" y="0"/>
                </a:cxn>
                <a:cxn ang="0">
                  <a:pos x="0" y="12"/>
                </a:cxn>
                <a:cxn ang="0">
                  <a:pos x="10" y="38"/>
                </a:cxn>
                <a:cxn ang="0">
                  <a:pos x="21" y="63"/>
                </a:cxn>
                <a:cxn ang="0">
                  <a:pos x="35" y="92"/>
                </a:cxn>
                <a:cxn ang="0">
                  <a:pos x="51" y="118"/>
                </a:cxn>
                <a:cxn ang="0">
                  <a:pos x="66" y="144"/>
                </a:cxn>
                <a:cxn ang="0">
                  <a:pos x="85" y="172"/>
                </a:cxn>
                <a:cxn ang="0">
                  <a:pos x="105" y="198"/>
                </a:cxn>
                <a:cxn ang="0">
                  <a:pos x="128" y="227"/>
                </a:cxn>
                <a:cxn ang="0">
                  <a:pos x="158" y="202"/>
                </a:cxn>
              </a:cxnLst>
              <a:rect l="0" t="0" r="r" b="b"/>
              <a:pathLst>
                <a:path w="162" h="228">
                  <a:moveTo>
                    <a:pt x="158" y="202"/>
                  </a:moveTo>
                  <a:lnTo>
                    <a:pt x="161" y="202"/>
                  </a:lnTo>
                  <a:lnTo>
                    <a:pt x="138" y="177"/>
                  </a:lnTo>
                  <a:lnTo>
                    <a:pt x="119" y="151"/>
                  </a:lnTo>
                  <a:lnTo>
                    <a:pt x="100" y="124"/>
                  </a:lnTo>
                  <a:lnTo>
                    <a:pt x="85" y="100"/>
                  </a:lnTo>
                  <a:lnTo>
                    <a:pt x="70" y="73"/>
                  </a:lnTo>
                  <a:lnTo>
                    <a:pt x="60" y="50"/>
                  </a:lnTo>
                  <a:lnTo>
                    <a:pt x="49" y="26"/>
                  </a:lnTo>
                  <a:lnTo>
                    <a:pt x="38" y="0"/>
                  </a:lnTo>
                  <a:lnTo>
                    <a:pt x="0" y="12"/>
                  </a:lnTo>
                  <a:lnTo>
                    <a:pt x="10" y="38"/>
                  </a:lnTo>
                  <a:lnTo>
                    <a:pt x="21" y="63"/>
                  </a:lnTo>
                  <a:lnTo>
                    <a:pt x="35" y="92"/>
                  </a:lnTo>
                  <a:lnTo>
                    <a:pt x="51" y="118"/>
                  </a:lnTo>
                  <a:lnTo>
                    <a:pt x="66" y="144"/>
                  </a:lnTo>
                  <a:lnTo>
                    <a:pt x="85" y="172"/>
                  </a:lnTo>
                  <a:lnTo>
                    <a:pt x="105" y="198"/>
                  </a:lnTo>
                  <a:lnTo>
                    <a:pt x="128" y="227"/>
                  </a:lnTo>
                  <a:lnTo>
                    <a:pt x="158" y="20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Freeform 204"/>
            <p:cNvSpPr>
              <a:spLocks/>
            </p:cNvSpPr>
            <p:nvPr/>
          </p:nvSpPr>
          <p:spPr bwMode="auto">
            <a:xfrm>
              <a:off x="3966" y="3334"/>
              <a:ext cx="173" cy="126"/>
            </a:xfrm>
            <a:custGeom>
              <a:avLst/>
              <a:gdLst/>
              <a:ahLst/>
              <a:cxnLst>
                <a:cxn ang="0">
                  <a:pos x="220" y="134"/>
                </a:cxn>
                <a:cxn ang="0">
                  <a:pos x="193" y="125"/>
                </a:cxn>
                <a:cxn ang="0">
                  <a:pos x="169" y="116"/>
                </a:cxn>
                <a:cxn ang="0">
                  <a:pos x="146" y="101"/>
                </a:cxn>
                <a:cxn ang="0">
                  <a:pos x="122" y="85"/>
                </a:cxn>
                <a:cxn ang="0">
                  <a:pos x="98" y="69"/>
                </a:cxn>
                <a:cxn ang="0">
                  <a:pos x="74" y="48"/>
                </a:cxn>
                <a:cxn ang="0">
                  <a:pos x="53" y="26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23" y="50"/>
                </a:cxn>
                <a:cxn ang="0">
                  <a:pos x="47" y="75"/>
                </a:cxn>
                <a:cxn ang="0">
                  <a:pos x="72" y="97"/>
                </a:cxn>
                <a:cxn ang="0">
                  <a:pos x="98" y="117"/>
                </a:cxn>
                <a:cxn ang="0">
                  <a:pos x="125" y="134"/>
                </a:cxn>
                <a:cxn ang="0">
                  <a:pos x="150" y="148"/>
                </a:cxn>
                <a:cxn ang="0">
                  <a:pos x="178" y="160"/>
                </a:cxn>
                <a:cxn ang="0">
                  <a:pos x="206" y="171"/>
                </a:cxn>
                <a:cxn ang="0">
                  <a:pos x="220" y="134"/>
                </a:cxn>
              </a:cxnLst>
              <a:rect l="0" t="0" r="r" b="b"/>
              <a:pathLst>
                <a:path w="221" h="172">
                  <a:moveTo>
                    <a:pt x="220" y="134"/>
                  </a:moveTo>
                  <a:lnTo>
                    <a:pt x="193" y="125"/>
                  </a:lnTo>
                  <a:lnTo>
                    <a:pt x="169" y="116"/>
                  </a:lnTo>
                  <a:lnTo>
                    <a:pt x="146" y="101"/>
                  </a:lnTo>
                  <a:lnTo>
                    <a:pt x="122" y="85"/>
                  </a:lnTo>
                  <a:lnTo>
                    <a:pt x="98" y="69"/>
                  </a:lnTo>
                  <a:lnTo>
                    <a:pt x="74" y="48"/>
                  </a:lnTo>
                  <a:lnTo>
                    <a:pt x="53" y="2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23" y="50"/>
                  </a:lnTo>
                  <a:lnTo>
                    <a:pt x="47" y="75"/>
                  </a:lnTo>
                  <a:lnTo>
                    <a:pt x="72" y="97"/>
                  </a:lnTo>
                  <a:lnTo>
                    <a:pt x="98" y="117"/>
                  </a:lnTo>
                  <a:lnTo>
                    <a:pt x="125" y="134"/>
                  </a:lnTo>
                  <a:lnTo>
                    <a:pt x="150" y="148"/>
                  </a:lnTo>
                  <a:lnTo>
                    <a:pt x="178" y="160"/>
                  </a:lnTo>
                  <a:lnTo>
                    <a:pt x="206" y="171"/>
                  </a:lnTo>
                  <a:lnTo>
                    <a:pt x="220" y="13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Freeform 205"/>
            <p:cNvSpPr>
              <a:spLocks/>
            </p:cNvSpPr>
            <p:nvPr/>
          </p:nvSpPr>
          <p:spPr bwMode="auto">
            <a:xfrm>
              <a:off x="4130" y="3385"/>
              <a:ext cx="83" cy="80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61" y="35"/>
                </a:cxn>
                <a:cxn ang="0">
                  <a:pos x="63" y="51"/>
                </a:cxn>
                <a:cxn ang="0">
                  <a:pos x="61" y="61"/>
                </a:cxn>
                <a:cxn ang="0">
                  <a:pos x="59" y="66"/>
                </a:cxn>
                <a:cxn ang="0">
                  <a:pos x="57" y="67"/>
                </a:cxn>
                <a:cxn ang="0">
                  <a:pos x="49" y="69"/>
                </a:cxn>
                <a:cxn ang="0">
                  <a:pos x="33" y="69"/>
                </a:cxn>
                <a:cxn ang="0">
                  <a:pos x="12" y="63"/>
                </a:cxn>
                <a:cxn ang="0">
                  <a:pos x="0" y="99"/>
                </a:cxn>
                <a:cxn ang="0">
                  <a:pos x="26" y="105"/>
                </a:cxn>
                <a:cxn ang="0">
                  <a:pos x="50" y="108"/>
                </a:cxn>
                <a:cxn ang="0">
                  <a:pos x="72" y="103"/>
                </a:cxn>
                <a:cxn ang="0">
                  <a:pos x="91" y="92"/>
                </a:cxn>
                <a:cxn ang="0">
                  <a:pos x="101" y="70"/>
                </a:cxn>
                <a:cxn ang="0">
                  <a:pos x="105" y="48"/>
                </a:cxn>
                <a:cxn ang="0">
                  <a:pos x="99" y="27"/>
                </a:cxn>
                <a:cxn ang="0">
                  <a:pos x="91" y="0"/>
                </a:cxn>
                <a:cxn ang="0">
                  <a:pos x="54" y="11"/>
                </a:cxn>
              </a:cxnLst>
              <a:rect l="0" t="0" r="r" b="b"/>
              <a:pathLst>
                <a:path w="106" h="109">
                  <a:moveTo>
                    <a:pt x="54" y="11"/>
                  </a:moveTo>
                  <a:lnTo>
                    <a:pt x="61" y="35"/>
                  </a:lnTo>
                  <a:lnTo>
                    <a:pt x="63" y="51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7" y="67"/>
                  </a:lnTo>
                  <a:lnTo>
                    <a:pt x="49" y="69"/>
                  </a:lnTo>
                  <a:lnTo>
                    <a:pt x="33" y="69"/>
                  </a:lnTo>
                  <a:lnTo>
                    <a:pt x="12" y="63"/>
                  </a:lnTo>
                  <a:lnTo>
                    <a:pt x="0" y="99"/>
                  </a:lnTo>
                  <a:lnTo>
                    <a:pt x="26" y="105"/>
                  </a:lnTo>
                  <a:lnTo>
                    <a:pt x="50" y="108"/>
                  </a:lnTo>
                  <a:lnTo>
                    <a:pt x="72" y="103"/>
                  </a:lnTo>
                  <a:lnTo>
                    <a:pt x="91" y="92"/>
                  </a:lnTo>
                  <a:lnTo>
                    <a:pt x="101" y="70"/>
                  </a:lnTo>
                  <a:lnTo>
                    <a:pt x="105" y="48"/>
                  </a:lnTo>
                  <a:lnTo>
                    <a:pt x="99" y="27"/>
                  </a:lnTo>
                  <a:lnTo>
                    <a:pt x="91" y="0"/>
                  </a:lnTo>
                  <a:lnTo>
                    <a:pt x="54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Freeform 206"/>
            <p:cNvSpPr>
              <a:spLocks/>
            </p:cNvSpPr>
            <p:nvPr/>
          </p:nvSpPr>
          <p:spPr bwMode="auto">
            <a:xfrm>
              <a:off x="4088" y="3258"/>
              <a:ext cx="113" cy="13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7" y="43"/>
                </a:cxn>
                <a:cxn ang="0">
                  <a:pos x="32" y="57"/>
                </a:cxn>
                <a:cxn ang="0">
                  <a:pos x="47" y="76"/>
                </a:cxn>
                <a:cxn ang="0">
                  <a:pos x="60" y="94"/>
                </a:cxn>
                <a:cxn ang="0">
                  <a:pos x="73" y="114"/>
                </a:cxn>
                <a:cxn ang="0">
                  <a:pos x="85" y="134"/>
                </a:cxn>
                <a:cxn ang="0">
                  <a:pos x="97" y="158"/>
                </a:cxn>
                <a:cxn ang="0">
                  <a:pos x="107" y="184"/>
                </a:cxn>
                <a:cxn ang="0">
                  <a:pos x="144" y="171"/>
                </a:cxn>
                <a:cxn ang="0">
                  <a:pos x="132" y="145"/>
                </a:cxn>
                <a:cxn ang="0">
                  <a:pos x="122" y="118"/>
                </a:cxn>
                <a:cxn ang="0">
                  <a:pos x="109" y="94"/>
                </a:cxn>
                <a:cxn ang="0">
                  <a:pos x="94" y="72"/>
                </a:cxn>
                <a:cxn ang="0">
                  <a:pos x="79" y="52"/>
                </a:cxn>
                <a:cxn ang="0">
                  <a:pos x="62" y="33"/>
                </a:cxn>
                <a:cxn ang="0">
                  <a:pos x="45" y="14"/>
                </a:cxn>
                <a:cxn ang="0">
                  <a:pos x="24" y="0"/>
                </a:cxn>
                <a:cxn ang="0">
                  <a:pos x="0" y="29"/>
                </a:cxn>
              </a:cxnLst>
              <a:rect l="0" t="0" r="r" b="b"/>
              <a:pathLst>
                <a:path w="145" h="185">
                  <a:moveTo>
                    <a:pt x="0" y="29"/>
                  </a:moveTo>
                  <a:lnTo>
                    <a:pt x="17" y="43"/>
                  </a:lnTo>
                  <a:lnTo>
                    <a:pt x="32" y="57"/>
                  </a:lnTo>
                  <a:lnTo>
                    <a:pt x="47" y="76"/>
                  </a:lnTo>
                  <a:lnTo>
                    <a:pt x="60" y="94"/>
                  </a:lnTo>
                  <a:lnTo>
                    <a:pt x="73" y="114"/>
                  </a:lnTo>
                  <a:lnTo>
                    <a:pt x="85" y="134"/>
                  </a:lnTo>
                  <a:lnTo>
                    <a:pt x="97" y="158"/>
                  </a:lnTo>
                  <a:lnTo>
                    <a:pt x="107" y="184"/>
                  </a:lnTo>
                  <a:lnTo>
                    <a:pt x="144" y="171"/>
                  </a:lnTo>
                  <a:lnTo>
                    <a:pt x="132" y="145"/>
                  </a:lnTo>
                  <a:lnTo>
                    <a:pt x="122" y="118"/>
                  </a:lnTo>
                  <a:lnTo>
                    <a:pt x="109" y="94"/>
                  </a:lnTo>
                  <a:lnTo>
                    <a:pt x="94" y="72"/>
                  </a:lnTo>
                  <a:lnTo>
                    <a:pt x="79" y="52"/>
                  </a:lnTo>
                  <a:lnTo>
                    <a:pt x="62" y="33"/>
                  </a:lnTo>
                  <a:lnTo>
                    <a:pt x="45" y="14"/>
                  </a:lnTo>
                  <a:lnTo>
                    <a:pt x="24" y="0"/>
                  </a:lnTo>
                  <a:lnTo>
                    <a:pt x="0" y="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Freeform 207"/>
            <p:cNvSpPr>
              <a:spLocks/>
            </p:cNvSpPr>
            <p:nvPr/>
          </p:nvSpPr>
          <p:spPr bwMode="auto">
            <a:xfrm>
              <a:off x="4024" y="3238"/>
              <a:ext cx="83" cy="44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40" y="42"/>
                </a:cxn>
                <a:cxn ang="0">
                  <a:pos x="40" y="36"/>
                </a:cxn>
                <a:cxn ang="0">
                  <a:pos x="38" y="36"/>
                </a:cxn>
                <a:cxn ang="0">
                  <a:pos x="40" y="37"/>
                </a:cxn>
                <a:cxn ang="0">
                  <a:pos x="49" y="39"/>
                </a:cxn>
                <a:cxn ang="0">
                  <a:pos x="62" y="47"/>
                </a:cxn>
                <a:cxn ang="0">
                  <a:pos x="80" y="59"/>
                </a:cxn>
                <a:cxn ang="0">
                  <a:pos x="105" y="28"/>
                </a:cxn>
                <a:cxn ang="0">
                  <a:pos x="86" y="14"/>
                </a:cxn>
                <a:cxn ang="0">
                  <a:pos x="67" y="5"/>
                </a:cxn>
                <a:cxn ang="0">
                  <a:pos x="51" y="0"/>
                </a:cxn>
                <a:cxn ang="0">
                  <a:pos x="31" y="0"/>
                </a:cxn>
                <a:cxn ang="0">
                  <a:pos x="14" y="5"/>
                </a:cxn>
                <a:cxn ang="0">
                  <a:pos x="4" y="21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40" y="52"/>
                </a:cxn>
              </a:cxnLst>
              <a:rect l="0" t="0" r="r" b="b"/>
              <a:pathLst>
                <a:path w="106" h="60">
                  <a:moveTo>
                    <a:pt x="40" y="52"/>
                  </a:moveTo>
                  <a:lnTo>
                    <a:pt x="40" y="42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0" y="37"/>
                  </a:lnTo>
                  <a:lnTo>
                    <a:pt x="49" y="39"/>
                  </a:lnTo>
                  <a:lnTo>
                    <a:pt x="62" y="47"/>
                  </a:lnTo>
                  <a:lnTo>
                    <a:pt x="80" y="59"/>
                  </a:lnTo>
                  <a:lnTo>
                    <a:pt x="105" y="28"/>
                  </a:lnTo>
                  <a:lnTo>
                    <a:pt x="86" y="14"/>
                  </a:lnTo>
                  <a:lnTo>
                    <a:pt x="67" y="5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14" y="5"/>
                  </a:lnTo>
                  <a:lnTo>
                    <a:pt x="4" y="21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40" y="5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Freeform 208"/>
            <p:cNvSpPr>
              <a:spLocks/>
            </p:cNvSpPr>
            <p:nvPr/>
          </p:nvSpPr>
          <p:spPr bwMode="auto">
            <a:xfrm>
              <a:off x="4025" y="3276"/>
              <a:ext cx="142" cy="157"/>
            </a:xfrm>
            <a:custGeom>
              <a:avLst/>
              <a:gdLst/>
              <a:ahLst/>
              <a:cxnLst>
                <a:cxn ang="0">
                  <a:pos x="181" y="186"/>
                </a:cxn>
                <a:cxn ang="0">
                  <a:pos x="147" y="154"/>
                </a:cxn>
                <a:cxn ang="0">
                  <a:pos x="118" y="123"/>
                </a:cxn>
                <a:cxn ang="0">
                  <a:pos x="95" y="98"/>
                </a:cxn>
                <a:cxn ang="0">
                  <a:pos x="76" y="72"/>
                </a:cxn>
                <a:cxn ang="0">
                  <a:pos x="59" y="50"/>
                </a:cxn>
                <a:cxn ang="0">
                  <a:pos x="49" y="30"/>
                </a:cxn>
                <a:cxn ang="0">
                  <a:pos x="42" y="13"/>
                </a:cxn>
                <a:cxn ang="0">
                  <a:pos x="40" y="0"/>
                </a:cxn>
                <a:cxn ang="0">
                  <a:pos x="0" y="1"/>
                </a:cxn>
                <a:cxn ang="0">
                  <a:pos x="4" y="24"/>
                </a:cxn>
                <a:cxn ang="0">
                  <a:pos x="12" y="46"/>
                </a:cxn>
                <a:cxn ang="0">
                  <a:pos x="23" y="70"/>
                </a:cxn>
                <a:cxn ang="0">
                  <a:pos x="40" y="94"/>
                </a:cxn>
                <a:cxn ang="0">
                  <a:pos x="62" y="120"/>
                </a:cxn>
                <a:cxn ang="0">
                  <a:pos x="86" y="149"/>
                </a:cxn>
                <a:cxn ang="0">
                  <a:pos x="116" y="180"/>
                </a:cxn>
                <a:cxn ang="0">
                  <a:pos x="152" y="213"/>
                </a:cxn>
                <a:cxn ang="0">
                  <a:pos x="181" y="186"/>
                </a:cxn>
              </a:cxnLst>
              <a:rect l="0" t="0" r="r" b="b"/>
              <a:pathLst>
                <a:path w="182" h="214">
                  <a:moveTo>
                    <a:pt x="181" y="186"/>
                  </a:moveTo>
                  <a:lnTo>
                    <a:pt x="147" y="154"/>
                  </a:lnTo>
                  <a:lnTo>
                    <a:pt x="118" y="123"/>
                  </a:lnTo>
                  <a:lnTo>
                    <a:pt x="95" y="98"/>
                  </a:lnTo>
                  <a:lnTo>
                    <a:pt x="76" y="72"/>
                  </a:lnTo>
                  <a:lnTo>
                    <a:pt x="59" y="50"/>
                  </a:lnTo>
                  <a:lnTo>
                    <a:pt x="49" y="30"/>
                  </a:lnTo>
                  <a:lnTo>
                    <a:pt x="42" y="13"/>
                  </a:lnTo>
                  <a:lnTo>
                    <a:pt x="40" y="0"/>
                  </a:lnTo>
                  <a:lnTo>
                    <a:pt x="0" y="1"/>
                  </a:lnTo>
                  <a:lnTo>
                    <a:pt x="4" y="24"/>
                  </a:lnTo>
                  <a:lnTo>
                    <a:pt x="12" y="46"/>
                  </a:lnTo>
                  <a:lnTo>
                    <a:pt x="23" y="70"/>
                  </a:lnTo>
                  <a:lnTo>
                    <a:pt x="40" y="94"/>
                  </a:lnTo>
                  <a:lnTo>
                    <a:pt x="62" y="120"/>
                  </a:lnTo>
                  <a:lnTo>
                    <a:pt x="86" y="149"/>
                  </a:lnTo>
                  <a:lnTo>
                    <a:pt x="116" y="180"/>
                  </a:lnTo>
                  <a:lnTo>
                    <a:pt x="152" y="213"/>
                  </a:lnTo>
                  <a:lnTo>
                    <a:pt x="181" y="18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Freeform 209"/>
            <p:cNvSpPr>
              <a:spLocks/>
            </p:cNvSpPr>
            <p:nvPr/>
          </p:nvSpPr>
          <p:spPr bwMode="auto">
            <a:xfrm>
              <a:off x="4144" y="3414"/>
              <a:ext cx="179" cy="116"/>
            </a:xfrm>
            <a:custGeom>
              <a:avLst/>
              <a:gdLst/>
              <a:ahLst/>
              <a:cxnLst>
                <a:cxn ang="0">
                  <a:pos x="223" y="118"/>
                </a:cxn>
                <a:cxn ang="0">
                  <a:pos x="220" y="118"/>
                </a:cxn>
                <a:cxn ang="0">
                  <a:pos x="208" y="118"/>
                </a:cxn>
                <a:cxn ang="0">
                  <a:pos x="192" y="114"/>
                </a:cxn>
                <a:cxn ang="0">
                  <a:pos x="171" y="105"/>
                </a:cxn>
                <a:cxn ang="0">
                  <a:pos x="149" y="94"/>
                </a:cxn>
                <a:cxn ang="0">
                  <a:pos x="121" y="76"/>
                </a:cxn>
                <a:cxn ang="0">
                  <a:pos x="93" y="55"/>
                </a:cxn>
                <a:cxn ang="0">
                  <a:pos x="62" y="29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34" y="57"/>
                </a:cxn>
                <a:cxn ang="0">
                  <a:pos x="66" y="84"/>
                </a:cxn>
                <a:cxn ang="0">
                  <a:pos x="97" y="108"/>
                </a:cxn>
                <a:cxn ang="0">
                  <a:pos x="125" y="126"/>
                </a:cxn>
                <a:cxn ang="0">
                  <a:pos x="154" y="141"/>
                </a:cxn>
                <a:cxn ang="0">
                  <a:pos x="180" y="150"/>
                </a:cxn>
                <a:cxn ang="0">
                  <a:pos x="204" y="157"/>
                </a:cxn>
                <a:cxn ang="0">
                  <a:pos x="228" y="157"/>
                </a:cxn>
                <a:cxn ang="0">
                  <a:pos x="223" y="118"/>
                </a:cxn>
                <a:cxn ang="0">
                  <a:pos x="220" y="118"/>
                </a:cxn>
                <a:cxn ang="0">
                  <a:pos x="223" y="118"/>
                </a:cxn>
              </a:cxnLst>
              <a:rect l="0" t="0" r="r" b="b"/>
              <a:pathLst>
                <a:path w="229" h="158">
                  <a:moveTo>
                    <a:pt x="223" y="118"/>
                  </a:moveTo>
                  <a:lnTo>
                    <a:pt x="220" y="118"/>
                  </a:lnTo>
                  <a:lnTo>
                    <a:pt x="208" y="118"/>
                  </a:lnTo>
                  <a:lnTo>
                    <a:pt x="192" y="114"/>
                  </a:lnTo>
                  <a:lnTo>
                    <a:pt x="171" y="105"/>
                  </a:lnTo>
                  <a:lnTo>
                    <a:pt x="149" y="94"/>
                  </a:lnTo>
                  <a:lnTo>
                    <a:pt x="121" y="76"/>
                  </a:lnTo>
                  <a:lnTo>
                    <a:pt x="93" y="55"/>
                  </a:lnTo>
                  <a:lnTo>
                    <a:pt x="62" y="29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34" y="57"/>
                  </a:lnTo>
                  <a:lnTo>
                    <a:pt x="66" y="84"/>
                  </a:lnTo>
                  <a:lnTo>
                    <a:pt x="97" y="108"/>
                  </a:lnTo>
                  <a:lnTo>
                    <a:pt x="125" y="126"/>
                  </a:lnTo>
                  <a:lnTo>
                    <a:pt x="154" y="141"/>
                  </a:lnTo>
                  <a:lnTo>
                    <a:pt x="180" y="150"/>
                  </a:lnTo>
                  <a:lnTo>
                    <a:pt x="204" y="157"/>
                  </a:lnTo>
                  <a:lnTo>
                    <a:pt x="228" y="157"/>
                  </a:lnTo>
                  <a:lnTo>
                    <a:pt x="223" y="118"/>
                  </a:lnTo>
                  <a:lnTo>
                    <a:pt x="220" y="118"/>
                  </a:lnTo>
                  <a:lnTo>
                    <a:pt x="223" y="1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0"/>
          <p:cNvGrpSpPr>
            <a:grpSpLocks/>
          </p:cNvGrpSpPr>
          <p:nvPr/>
        </p:nvGrpSpPr>
        <p:grpSpPr bwMode="auto">
          <a:xfrm>
            <a:off x="5567045" y="3431011"/>
            <a:ext cx="1299210" cy="545147"/>
            <a:chOff x="3102" y="2074"/>
            <a:chExt cx="744" cy="303"/>
          </a:xfrm>
        </p:grpSpPr>
        <p:sp>
          <p:nvSpPr>
            <p:cNvPr id="12499" name="Freeform 211"/>
            <p:cNvSpPr>
              <a:spLocks/>
            </p:cNvSpPr>
            <p:nvPr/>
          </p:nvSpPr>
          <p:spPr bwMode="auto">
            <a:xfrm>
              <a:off x="3447" y="2091"/>
              <a:ext cx="152" cy="71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65" y="0"/>
                </a:cxn>
                <a:cxn ang="0">
                  <a:pos x="139" y="1"/>
                </a:cxn>
                <a:cxn ang="0">
                  <a:pos x="113" y="8"/>
                </a:cxn>
                <a:cxn ang="0">
                  <a:pos x="88" y="15"/>
                </a:cxn>
                <a:cxn ang="0">
                  <a:pos x="64" y="25"/>
                </a:cxn>
                <a:cxn ang="0">
                  <a:pos x="40" y="38"/>
                </a:cxn>
                <a:cxn ang="0">
                  <a:pos x="19" y="54"/>
                </a:cxn>
                <a:cxn ang="0">
                  <a:pos x="0" y="70"/>
                </a:cxn>
                <a:cxn ang="0">
                  <a:pos x="30" y="96"/>
                </a:cxn>
                <a:cxn ang="0">
                  <a:pos x="47" y="82"/>
                </a:cxn>
                <a:cxn ang="0">
                  <a:pos x="64" y="70"/>
                </a:cxn>
                <a:cxn ang="0">
                  <a:pos x="84" y="58"/>
                </a:cxn>
                <a:cxn ang="0">
                  <a:pos x="104" y="49"/>
                </a:cxn>
                <a:cxn ang="0">
                  <a:pos x="123" y="43"/>
                </a:cxn>
                <a:cxn ang="0">
                  <a:pos x="144" y="39"/>
                </a:cxn>
                <a:cxn ang="0">
                  <a:pos x="167" y="38"/>
                </a:cxn>
                <a:cxn ang="0">
                  <a:pos x="191" y="38"/>
                </a:cxn>
                <a:cxn ang="0">
                  <a:pos x="194" y="0"/>
                </a:cxn>
              </a:cxnLst>
              <a:rect l="0" t="0" r="r" b="b"/>
              <a:pathLst>
                <a:path w="195" h="97">
                  <a:moveTo>
                    <a:pt x="194" y="0"/>
                  </a:moveTo>
                  <a:lnTo>
                    <a:pt x="165" y="0"/>
                  </a:lnTo>
                  <a:lnTo>
                    <a:pt x="139" y="1"/>
                  </a:lnTo>
                  <a:lnTo>
                    <a:pt x="113" y="8"/>
                  </a:lnTo>
                  <a:lnTo>
                    <a:pt x="88" y="15"/>
                  </a:lnTo>
                  <a:lnTo>
                    <a:pt x="64" y="25"/>
                  </a:lnTo>
                  <a:lnTo>
                    <a:pt x="40" y="38"/>
                  </a:lnTo>
                  <a:lnTo>
                    <a:pt x="19" y="54"/>
                  </a:lnTo>
                  <a:lnTo>
                    <a:pt x="0" y="70"/>
                  </a:lnTo>
                  <a:lnTo>
                    <a:pt x="30" y="96"/>
                  </a:lnTo>
                  <a:lnTo>
                    <a:pt x="47" y="82"/>
                  </a:lnTo>
                  <a:lnTo>
                    <a:pt x="64" y="70"/>
                  </a:lnTo>
                  <a:lnTo>
                    <a:pt x="84" y="58"/>
                  </a:lnTo>
                  <a:lnTo>
                    <a:pt x="104" y="49"/>
                  </a:lnTo>
                  <a:lnTo>
                    <a:pt x="123" y="43"/>
                  </a:lnTo>
                  <a:lnTo>
                    <a:pt x="144" y="39"/>
                  </a:lnTo>
                  <a:lnTo>
                    <a:pt x="167" y="38"/>
                  </a:lnTo>
                  <a:lnTo>
                    <a:pt x="191" y="38"/>
                  </a:lnTo>
                  <a:lnTo>
                    <a:pt x="194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Freeform 212"/>
            <p:cNvSpPr>
              <a:spLocks/>
            </p:cNvSpPr>
            <p:nvPr/>
          </p:nvSpPr>
          <p:spPr bwMode="auto">
            <a:xfrm>
              <a:off x="3617" y="2074"/>
              <a:ext cx="170" cy="68"/>
            </a:xfrm>
            <a:custGeom>
              <a:avLst/>
              <a:gdLst/>
              <a:ahLst/>
              <a:cxnLst>
                <a:cxn ang="0">
                  <a:pos x="216" y="8"/>
                </a:cxn>
                <a:cxn ang="0">
                  <a:pos x="191" y="1"/>
                </a:cxn>
                <a:cxn ang="0">
                  <a:pos x="167" y="0"/>
                </a:cxn>
                <a:cxn ang="0">
                  <a:pos x="141" y="1"/>
                </a:cxn>
                <a:cxn ang="0">
                  <a:pos x="115" y="5"/>
                </a:cxn>
                <a:cxn ang="0">
                  <a:pos x="87" y="14"/>
                </a:cxn>
                <a:cxn ang="0">
                  <a:pos x="58" y="26"/>
                </a:cxn>
                <a:cxn ang="0">
                  <a:pos x="30" y="42"/>
                </a:cxn>
                <a:cxn ang="0">
                  <a:pos x="0" y="60"/>
                </a:cxn>
                <a:cxn ang="0">
                  <a:pos x="23" y="91"/>
                </a:cxn>
                <a:cxn ang="0">
                  <a:pos x="51" y="75"/>
                </a:cxn>
                <a:cxn ang="0">
                  <a:pos x="78" y="60"/>
                </a:cxn>
                <a:cxn ang="0">
                  <a:pos x="101" y="50"/>
                </a:cxn>
                <a:cxn ang="0">
                  <a:pos x="125" y="42"/>
                </a:cxn>
                <a:cxn ang="0">
                  <a:pos x="148" y="37"/>
                </a:cxn>
                <a:cxn ang="0">
                  <a:pos x="167" y="37"/>
                </a:cxn>
                <a:cxn ang="0">
                  <a:pos x="184" y="39"/>
                </a:cxn>
                <a:cxn ang="0">
                  <a:pos x="199" y="44"/>
                </a:cxn>
                <a:cxn ang="0">
                  <a:pos x="216" y="8"/>
                </a:cxn>
              </a:cxnLst>
              <a:rect l="0" t="0" r="r" b="b"/>
              <a:pathLst>
                <a:path w="217" h="92">
                  <a:moveTo>
                    <a:pt x="216" y="8"/>
                  </a:moveTo>
                  <a:lnTo>
                    <a:pt x="191" y="1"/>
                  </a:lnTo>
                  <a:lnTo>
                    <a:pt x="167" y="0"/>
                  </a:lnTo>
                  <a:lnTo>
                    <a:pt x="141" y="1"/>
                  </a:lnTo>
                  <a:lnTo>
                    <a:pt x="115" y="5"/>
                  </a:lnTo>
                  <a:lnTo>
                    <a:pt x="87" y="14"/>
                  </a:lnTo>
                  <a:lnTo>
                    <a:pt x="58" y="26"/>
                  </a:lnTo>
                  <a:lnTo>
                    <a:pt x="30" y="42"/>
                  </a:lnTo>
                  <a:lnTo>
                    <a:pt x="0" y="60"/>
                  </a:lnTo>
                  <a:lnTo>
                    <a:pt x="23" y="91"/>
                  </a:lnTo>
                  <a:lnTo>
                    <a:pt x="51" y="75"/>
                  </a:lnTo>
                  <a:lnTo>
                    <a:pt x="78" y="60"/>
                  </a:lnTo>
                  <a:lnTo>
                    <a:pt x="101" y="50"/>
                  </a:lnTo>
                  <a:lnTo>
                    <a:pt x="125" y="42"/>
                  </a:lnTo>
                  <a:lnTo>
                    <a:pt x="148" y="37"/>
                  </a:lnTo>
                  <a:lnTo>
                    <a:pt x="167" y="37"/>
                  </a:lnTo>
                  <a:lnTo>
                    <a:pt x="184" y="39"/>
                  </a:lnTo>
                  <a:lnTo>
                    <a:pt x="199" y="44"/>
                  </a:lnTo>
                  <a:lnTo>
                    <a:pt x="216" y="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Freeform 213"/>
            <p:cNvSpPr>
              <a:spLocks/>
            </p:cNvSpPr>
            <p:nvPr/>
          </p:nvSpPr>
          <p:spPr bwMode="auto">
            <a:xfrm>
              <a:off x="3774" y="2082"/>
              <a:ext cx="72" cy="45"/>
            </a:xfrm>
            <a:custGeom>
              <a:avLst/>
              <a:gdLst/>
              <a:ahLst/>
              <a:cxnLst>
                <a:cxn ang="0">
                  <a:pos x="91" y="25"/>
                </a:cxn>
                <a:cxn ang="0">
                  <a:pos x="87" y="25"/>
                </a:cxn>
                <a:cxn ang="0">
                  <a:pos x="85" y="23"/>
                </a:cxn>
                <a:cxn ang="0">
                  <a:pos x="78" y="21"/>
                </a:cxn>
                <a:cxn ang="0">
                  <a:pos x="71" y="19"/>
                </a:cxn>
                <a:cxn ang="0">
                  <a:pos x="60" y="14"/>
                </a:cxn>
                <a:cxn ang="0">
                  <a:pos x="47" y="11"/>
                </a:cxn>
                <a:cxn ang="0">
                  <a:pos x="32" y="5"/>
                </a:cxn>
                <a:cxn ang="0">
                  <a:pos x="15" y="0"/>
                </a:cxn>
                <a:cxn ang="0">
                  <a:pos x="0" y="35"/>
                </a:cxn>
                <a:cxn ang="0">
                  <a:pos x="17" y="40"/>
                </a:cxn>
                <a:cxn ang="0">
                  <a:pos x="32" y="45"/>
                </a:cxn>
                <a:cxn ang="0">
                  <a:pos x="45" y="50"/>
                </a:cxn>
                <a:cxn ang="0">
                  <a:pos x="55" y="52"/>
                </a:cxn>
                <a:cxn ang="0">
                  <a:pos x="64" y="56"/>
                </a:cxn>
                <a:cxn ang="0">
                  <a:pos x="71" y="58"/>
                </a:cxn>
                <a:cxn ang="0">
                  <a:pos x="74" y="61"/>
                </a:cxn>
                <a:cxn ang="0">
                  <a:pos x="91" y="25"/>
                </a:cxn>
              </a:cxnLst>
              <a:rect l="0" t="0" r="r" b="b"/>
              <a:pathLst>
                <a:path w="92" h="62">
                  <a:moveTo>
                    <a:pt x="91" y="25"/>
                  </a:moveTo>
                  <a:lnTo>
                    <a:pt x="87" y="25"/>
                  </a:lnTo>
                  <a:lnTo>
                    <a:pt x="85" y="23"/>
                  </a:lnTo>
                  <a:lnTo>
                    <a:pt x="78" y="21"/>
                  </a:lnTo>
                  <a:lnTo>
                    <a:pt x="71" y="19"/>
                  </a:lnTo>
                  <a:lnTo>
                    <a:pt x="60" y="14"/>
                  </a:lnTo>
                  <a:lnTo>
                    <a:pt x="47" y="11"/>
                  </a:lnTo>
                  <a:lnTo>
                    <a:pt x="32" y="5"/>
                  </a:lnTo>
                  <a:lnTo>
                    <a:pt x="15" y="0"/>
                  </a:lnTo>
                  <a:lnTo>
                    <a:pt x="0" y="35"/>
                  </a:lnTo>
                  <a:lnTo>
                    <a:pt x="17" y="40"/>
                  </a:lnTo>
                  <a:lnTo>
                    <a:pt x="32" y="45"/>
                  </a:lnTo>
                  <a:lnTo>
                    <a:pt x="45" y="50"/>
                  </a:lnTo>
                  <a:lnTo>
                    <a:pt x="55" y="52"/>
                  </a:lnTo>
                  <a:lnTo>
                    <a:pt x="64" y="56"/>
                  </a:lnTo>
                  <a:lnTo>
                    <a:pt x="71" y="58"/>
                  </a:lnTo>
                  <a:lnTo>
                    <a:pt x="74" y="61"/>
                  </a:lnTo>
                  <a:lnTo>
                    <a:pt x="91" y="2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Freeform 214"/>
            <p:cNvSpPr>
              <a:spLocks/>
            </p:cNvSpPr>
            <p:nvPr/>
          </p:nvSpPr>
          <p:spPr bwMode="auto">
            <a:xfrm>
              <a:off x="3198" y="2243"/>
              <a:ext cx="82" cy="13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45" y="34"/>
                </a:cxn>
                <a:cxn ang="0">
                  <a:pos x="28" y="64"/>
                </a:cxn>
                <a:cxn ang="0">
                  <a:pos x="13" y="89"/>
                </a:cxn>
                <a:cxn ang="0">
                  <a:pos x="5" y="114"/>
                </a:cxn>
                <a:cxn ang="0">
                  <a:pos x="0" y="133"/>
                </a:cxn>
                <a:cxn ang="0">
                  <a:pos x="5" y="155"/>
                </a:cxn>
                <a:cxn ang="0">
                  <a:pos x="17" y="173"/>
                </a:cxn>
                <a:cxn ang="0">
                  <a:pos x="39" y="181"/>
                </a:cxn>
                <a:cxn ang="0">
                  <a:pos x="48" y="142"/>
                </a:cxn>
                <a:cxn ang="0">
                  <a:pos x="43" y="142"/>
                </a:cxn>
                <a:cxn ang="0">
                  <a:pos x="41" y="140"/>
                </a:cxn>
                <a:cxn ang="0">
                  <a:pos x="41" y="136"/>
                </a:cxn>
                <a:cxn ang="0">
                  <a:pos x="43" y="124"/>
                </a:cxn>
                <a:cxn ang="0">
                  <a:pos x="52" y="106"/>
                </a:cxn>
                <a:cxn ang="0">
                  <a:pos x="62" y="82"/>
                </a:cxn>
                <a:cxn ang="0">
                  <a:pos x="80" y="55"/>
                </a:cxn>
                <a:cxn ang="0">
                  <a:pos x="104" y="22"/>
                </a:cxn>
                <a:cxn ang="0">
                  <a:pos x="69" y="0"/>
                </a:cxn>
              </a:cxnLst>
              <a:rect l="0" t="0" r="r" b="b"/>
              <a:pathLst>
                <a:path w="105" h="182">
                  <a:moveTo>
                    <a:pt x="69" y="0"/>
                  </a:moveTo>
                  <a:lnTo>
                    <a:pt x="45" y="34"/>
                  </a:lnTo>
                  <a:lnTo>
                    <a:pt x="28" y="64"/>
                  </a:lnTo>
                  <a:lnTo>
                    <a:pt x="13" y="89"/>
                  </a:lnTo>
                  <a:lnTo>
                    <a:pt x="5" y="114"/>
                  </a:lnTo>
                  <a:lnTo>
                    <a:pt x="0" y="133"/>
                  </a:lnTo>
                  <a:lnTo>
                    <a:pt x="5" y="155"/>
                  </a:lnTo>
                  <a:lnTo>
                    <a:pt x="17" y="173"/>
                  </a:lnTo>
                  <a:lnTo>
                    <a:pt x="39" y="181"/>
                  </a:lnTo>
                  <a:lnTo>
                    <a:pt x="48" y="142"/>
                  </a:lnTo>
                  <a:lnTo>
                    <a:pt x="43" y="142"/>
                  </a:lnTo>
                  <a:lnTo>
                    <a:pt x="41" y="140"/>
                  </a:lnTo>
                  <a:lnTo>
                    <a:pt x="41" y="136"/>
                  </a:lnTo>
                  <a:lnTo>
                    <a:pt x="43" y="124"/>
                  </a:lnTo>
                  <a:lnTo>
                    <a:pt x="52" y="106"/>
                  </a:lnTo>
                  <a:lnTo>
                    <a:pt x="62" y="82"/>
                  </a:lnTo>
                  <a:lnTo>
                    <a:pt x="80" y="55"/>
                  </a:lnTo>
                  <a:lnTo>
                    <a:pt x="104" y="22"/>
                  </a:lnTo>
                  <a:lnTo>
                    <a:pt x="69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Freeform 215"/>
            <p:cNvSpPr>
              <a:spLocks/>
            </p:cNvSpPr>
            <p:nvPr/>
          </p:nvSpPr>
          <p:spPr bwMode="auto">
            <a:xfrm>
              <a:off x="3252" y="2144"/>
              <a:ext cx="178" cy="118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97" y="0"/>
                </a:cxn>
                <a:cxn ang="0">
                  <a:pos x="166" y="6"/>
                </a:cxn>
                <a:cxn ang="0">
                  <a:pos x="138" y="15"/>
                </a:cxn>
                <a:cxn ang="0">
                  <a:pos x="110" y="32"/>
                </a:cxn>
                <a:cxn ang="0">
                  <a:pos x="82" y="53"/>
                </a:cxn>
                <a:cxn ang="0">
                  <a:pos x="53" y="77"/>
                </a:cxn>
                <a:cxn ang="0">
                  <a:pos x="27" y="105"/>
                </a:cxn>
                <a:cxn ang="0">
                  <a:pos x="0" y="137"/>
                </a:cxn>
                <a:cxn ang="0">
                  <a:pos x="34" y="160"/>
                </a:cxn>
                <a:cxn ang="0">
                  <a:pos x="59" y="130"/>
                </a:cxn>
                <a:cxn ang="0">
                  <a:pos x="84" y="103"/>
                </a:cxn>
                <a:cxn ang="0">
                  <a:pos x="108" y="81"/>
                </a:cxn>
                <a:cxn ang="0">
                  <a:pos x="132" y="62"/>
                </a:cxn>
                <a:cxn ang="0">
                  <a:pos x="156" y="50"/>
                </a:cxn>
                <a:cxn ang="0">
                  <a:pos x="178" y="42"/>
                </a:cxn>
                <a:cxn ang="0">
                  <a:pos x="201" y="38"/>
                </a:cxn>
                <a:cxn ang="0">
                  <a:pos x="222" y="38"/>
                </a:cxn>
                <a:cxn ang="0">
                  <a:pos x="226" y="0"/>
                </a:cxn>
              </a:cxnLst>
              <a:rect l="0" t="0" r="r" b="b"/>
              <a:pathLst>
                <a:path w="227" h="161">
                  <a:moveTo>
                    <a:pt x="226" y="0"/>
                  </a:moveTo>
                  <a:lnTo>
                    <a:pt x="197" y="0"/>
                  </a:lnTo>
                  <a:lnTo>
                    <a:pt x="166" y="6"/>
                  </a:lnTo>
                  <a:lnTo>
                    <a:pt x="138" y="15"/>
                  </a:lnTo>
                  <a:lnTo>
                    <a:pt x="110" y="32"/>
                  </a:lnTo>
                  <a:lnTo>
                    <a:pt x="82" y="53"/>
                  </a:lnTo>
                  <a:lnTo>
                    <a:pt x="53" y="77"/>
                  </a:lnTo>
                  <a:lnTo>
                    <a:pt x="27" y="105"/>
                  </a:lnTo>
                  <a:lnTo>
                    <a:pt x="0" y="137"/>
                  </a:lnTo>
                  <a:lnTo>
                    <a:pt x="34" y="160"/>
                  </a:lnTo>
                  <a:lnTo>
                    <a:pt x="59" y="130"/>
                  </a:lnTo>
                  <a:lnTo>
                    <a:pt x="84" y="103"/>
                  </a:lnTo>
                  <a:lnTo>
                    <a:pt x="108" y="81"/>
                  </a:lnTo>
                  <a:lnTo>
                    <a:pt x="132" y="62"/>
                  </a:lnTo>
                  <a:lnTo>
                    <a:pt x="156" y="50"/>
                  </a:lnTo>
                  <a:lnTo>
                    <a:pt x="178" y="42"/>
                  </a:lnTo>
                  <a:lnTo>
                    <a:pt x="201" y="38"/>
                  </a:lnTo>
                  <a:lnTo>
                    <a:pt x="222" y="38"/>
                  </a:lnTo>
                  <a:lnTo>
                    <a:pt x="226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Freeform 216"/>
            <p:cNvSpPr>
              <a:spLocks/>
            </p:cNvSpPr>
            <p:nvPr/>
          </p:nvSpPr>
          <p:spPr bwMode="auto">
            <a:xfrm>
              <a:off x="3426" y="2145"/>
              <a:ext cx="104" cy="90"/>
            </a:xfrm>
            <a:custGeom>
              <a:avLst/>
              <a:gdLst/>
              <a:ahLst/>
              <a:cxnLst>
                <a:cxn ang="0">
                  <a:pos x="132" y="120"/>
                </a:cxn>
                <a:cxn ang="0">
                  <a:pos x="129" y="95"/>
                </a:cxn>
                <a:cxn ang="0">
                  <a:pos x="120" y="71"/>
                </a:cxn>
                <a:cxn ang="0">
                  <a:pos x="112" y="52"/>
                </a:cxn>
                <a:cxn ang="0">
                  <a:pos x="96" y="36"/>
                </a:cxn>
                <a:cxn ang="0">
                  <a:pos x="76" y="21"/>
                </a:cxn>
                <a:cxn ang="0">
                  <a:pos x="55" y="10"/>
                </a:cxn>
                <a:cxn ang="0">
                  <a:pos x="30" y="3"/>
                </a:cxn>
                <a:cxn ang="0">
                  <a:pos x="2" y="0"/>
                </a:cxn>
                <a:cxn ang="0">
                  <a:pos x="0" y="37"/>
                </a:cxn>
                <a:cxn ang="0">
                  <a:pos x="21" y="39"/>
                </a:cxn>
                <a:cxn ang="0">
                  <a:pos x="39" y="45"/>
                </a:cxn>
                <a:cxn ang="0">
                  <a:pos x="55" y="52"/>
                </a:cxn>
                <a:cxn ang="0">
                  <a:pos x="66" y="61"/>
                </a:cxn>
                <a:cxn ang="0">
                  <a:pos x="76" y="71"/>
                </a:cxn>
                <a:cxn ang="0">
                  <a:pos x="83" y="85"/>
                </a:cxn>
                <a:cxn ang="0">
                  <a:pos x="88" y="102"/>
                </a:cxn>
                <a:cxn ang="0">
                  <a:pos x="91" y="123"/>
                </a:cxn>
                <a:cxn ang="0">
                  <a:pos x="132" y="120"/>
                </a:cxn>
              </a:cxnLst>
              <a:rect l="0" t="0" r="r" b="b"/>
              <a:pathLst>
                <a:path w="133" h="124">
                  <a:moveTo>
                    <a:pt x="132" y="120"/>
                  </a:moveTo>
                  <a:lnTo>
                    <a:pt x="129" y="95"/>
                  </a:lnTo>
                  <a:lnTo>
                    <a:pt x="120" y="71"/>
                  </a:lnTo>
                  <a:lnTo>
                    <a:pt x="112" y="52"/>
                  </a:lnTo>
                  <a:lnTo>
                    <a:pt x="96" y="36"/>
                  </a:lnTo>
                  <a:lnTo>
                    <a:pt x="76" y="21"/>
                  </a:lnTo>
                  <a:lnTo>
                    <a:pt x="55" y="10"/>
                  </a:lnTo>
                  <a:lnTo>
                    <a:pt x="30" y="3"/>
                  </a:lnTo>
                  <a:lnTo>
                    <a:pt x="2" y="0"/>
                  </a:lnTo>
                  <a:lnTo>
                    <a:pt x="0" y="37"/>
                  </a:lnTo>
                  <a:lnTo>
                    <a:pt x="21" y="39"/>
                  </a:lnTo>
                  <a:lnTo>
                    <a:pt x="39" y="45"/>
                  </a:lnTo>
                  <a:lnTo>
                    <a:pt x="55" y="52"/>
                  </a:lnTo>
                  <a:lnTo>
                    <a:pt x="66" y="61"/>
                  </a:lnTo>
                  <a:lnTo>
                    <a:pt x="76" y="71"/>
                  </a:lnTo>
                  <a:lnTo>
                    <a:pt x="83" y="85"/>
                  </a:lnTo>
                  <a:lnTo>
                    <a:pt x="88" y="102"/>
                  </a:lnTo>
                  <a:lnTo>
                    <a:pt x="91" y="123"/>
                  </a:lnTo>
                  <a:lnTo>
                    <a:pt x="132" y="12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Freeform 217"/>
            <p:cNvSpPr>
              <a:spLocks/>
            </p:cNvSpPr>
            <p:nvPr/>
          </p:nvSpPr>
          <p:spPr bwMode="auto">
            <a:xfrm>
              <a:off x="3599" y="2167"/>
              <a:ext cx="87" cy="97"/>
            </a:xfrm>
            <a:custGeom>
              <a:avLst/>
              <a:gdLst/>
              <a:ahLst/>
              <a:cxnLst>
                <a:cxn ang="0">
                  <a:pos x="15" y="132"/>
                </a:cxn>
                <a:cxn ang="0">
                  <a:pos x="34" y="121"/>
                </a:cxn>
                <a:cxn ang="0">
                  <a:pos x="51" y="111"/>
                </a:cxn>
                <a:cxn ang="0">
                  <a:pos x="65" y="98"/>
                </a:cxn>
                <a:cxn ang="0">
                  <a:pos x="79" y="83"/>
                </a:cxn>
                <a:cxn ang="0">
                  <a:pos x="91" y="67"/>
                </a:cxn>
                <a:cxn ang="0">
                  <a:pos x="98" y="47"/>
                </a:cxn>
                <a:cxn ang="0">
                  <a:pos x="105" y="28"/>
                </a:cxn>
                <a:cxn ang="0">
                  <a:pos x="111" y="5"/>
                </a:cxn>
                <a:cxn ang="0">
                  <a:pos x="71" y="0"/>
                </a:cxn>
                <a:cxn ang="0">
                  <a:pos x="67" y="17"/>
                </a:cxn>
                <a:cxn ang="0">
                  <a:pos x="61" y="35"/>
                </a:cxn>
                <a:cxn ang="0">
                  <a:pos x="53" y="49"/>
                </a:cxn>
                <a:cxn ang="0">
                  <a:pos x="45" y="61"/>
                </a:cxn>
                <a:cxn ang="0">
                  <a:pos x="36" y="73"/>
                </a:cxn>
                <a:cxn ang="0">
                  <a:pos x="25" y="81"/>
                </a:cxn>
                <a:cxn ang="0">
                  <a:pos x="13" y="89"/>
                </a:cxn>
                <a:cxn ang="0">
                  <a:pos x="0" y="95"/>
                </a:cxn>
                <a:cxn ang="0">
                  <a:pos x="15" y="132"/>
                </a:cxn>
              </a:cxnLst>
              <a:rect l="0" t="0" r="r" b="b"/>
              <a:pathLst>
                <a:path w="112" h="133">
                  <a:moveTo>
                    <a:pt x="15" y="132"/>
                  </a:moveTo>
                  <a:lnTo>
                    <a:pt x="34" y="121"/>
                  </a:lnTo>
                  <a:lnTo>
                    <a:pt x="51" y="111"/>
                  </a:lnTo>
                  <a:lnTo>
                    <a:pt x="65" y="98"/>
                  </a:lnTo>
                  <a:lnTo>
                    <a:pt x="79" y="83"/>
                  </a:lnTo>
                  <a:lnTo>
                    <a:pt x="91" y="67"/>
                  </a:lnTo>
                  <a:lnTo>
                    <a:pt x="98" y="47"/>
                  </a:lnTo>
                  <a:lnTo>
                    <a:pt x="105" y="28"/>
                  </a:lnTo>
                  <a:lnTo>
                    <a:pt x="111" y="5"/>
                  </a:lnTo>
                  <a:lnTo>
                    <a:pt x="71" y="0"/>
                  </a:lnTo>
                  <a:lnTo>
                    <a:pt x="67" y="17"/>
                  </a:lnTo>
                  <a:lnTo>
                    <a:pt x="61" y="35"/>
                  </a:lnTo>
                  <a:lnTo>
                    <a:pt x="53" y="49"/>
                  </a:lnTo>
                  <a:lnTo>
                    <a:pt x="45" y="61"/>
                  </a:lnTo>
                  <a:lnTo>
                    <a:pt x="36" y="73"/>
                  </a:lnTo>
                  <a:lnTo>
                    <a:pt x="25" y="81"/>
                  </a:lnTo>
                  <a:lnTo>
                    <a:pt x="13" y="89"/>
                  </a:lnTo>
                  <a:lnTo>
                    <a:pt x="0" y="95"/>
                  </a:lnTo>
                  <a:lnTo>
                    <a:pt x="15" y="13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Freeform 218"/>
            <p:cNvSpPr>
              <a:spLocks/>
            </p:cNvSpPr>
            <p:nvPr/>
          </p:nvSpPr>
          <p:spPr bwMode="auto">
            <a:xfrm>
              <a:off x="3284" y="2221"/>
              <a:ext cx="71" cy="88"/>
            </a:xfrm>
            <a:custGeom>
              <a:avLst/>
              <a:gdLst/>
              <a:ahLst/>
              <a:cxnLst>
                <a:cxn ang="0">
                  <a:pos x="65" y="119"/>
                </a:cxn>
                <a:cxn ang="0">
                  <a:pos x="77" y="96"/>
                </a:cxn>
                <a:cxn ang="0">
                  <a:pos x="86" y="74"/>
                </a:cxn>
                <a:cxn ang="0">
                  <a:pos x="90" y="52"/>
                </a:cxn>
                <a:cxn ang="0">
                  <a:pos x="82" y="34"/>
                </a:cxn>
                <a:cxn ang="0">
                  <a:pos x="70" y="18"/>
                </a:cxn>
                <a:cxn ang="0">
                  <a:pos x="50" y="6"/>
                </a:cxn>
                <a:cxn ang="0">
                  <a:pos x="25" y="1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34" y="43"/>
                </a:cxn>
                <a:cxn ang="0">
                  <a:pos x="43" y="47"/>
                </a:cxn>
                <a:cxn ang="0">
                  <a:pos x="45" y="50"/>
                </a:cxn>
                <a:cxn ang="0">
                  <a:pos x="47" y="57"/>
                </a:cxn>
                <a:cxn ang="0">
                  <a:pos x="45" y="67"/>
                </a:cxn>
                <a:cxn ang="0">
                  <a:pos x="41" y="81"/>
                </a:cxn>
                <a:cxn ang="0">
                  <a:pos x="30" y="101"/>
                </a:cxn>
                <a:cxn ang="0">
                  <a:pos x="65" y="119"/>
                </a:cxn>
              </a:cxnLst>
              <a:rect l="0" t="0" r="r" b="b"/>
              <a:pathLst>
                <a:path w="91" h="120">
                  <a:moveTo>
                    <a:pt x="65" y="119"/>
                  </a:moveTo>
                  <a:lnTo>
                    <a:pt x="77" y="96"/>
                  </a:lnTo>
                  <a:lnTo>
                    <a:pt x="86" y="74"/>
                  </a:lnTo>
                  <a:lnTo>
                    <a:pt x="90" y="52"/>
                  </a:lnTo>
                  <a:lnTo>
                    <a:pt x="82" y="34"/>
                  </a:lnTo>
                  <a:lnTo>
                    <a:pt x="70" y="18"/>
                  </a:lnTo>
                  <a:lnTo>
                    <a:pt x="50" y="6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34" y="43"/>
                  </a:lnTo>
                  <a:lnTo>
                    <a:pt x="43" y="47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5" y="67"/>
                  </a:lnTo>
                  <a:lnTo>
                    <a:pt x="41" y="81"/>
                  </a:lnTo>
                  <a:lnTo>
                    <a:pt x="30" y="101"/>
                  </a:lnTo>
                  <a:lnTo>
                    <a:pt x="65" y="11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Freeform 219"/>
            <p:cNvSpPr>
              <a:spLocks/>
            </p:cNvSpPr>
            <p:nvPr/>
          </p:nvSpPr>
          <p:spPr bwMode="auto">
            <a:xfrm>
              <a:off x="3228" y="2296"/>
              <a:ext cx="108" cy="8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9" y="110"/>
                </a:cxn>
                <a:cxn ang="0">
                  <a:pos x="39" y="107"/>
                </a:cxn>
                <a:cxn ang="0">
                  <a:pos x="58" y="100"/>
                </a:cxn>
                <a:cxn ang="0">
                  <a:pos x="76" y="90"/>
                </a:cxn>
                <a:cxn ang="0">
                  <a:pos x="91" y="76"/>
                </a:cxn>
                <a:cxn ang="0">
                  <a:pos x="108" y="61"/>
                </a:cxn>
                <a:cxn ang="0">
                  <a:pos x="123" y="42"/>
                </a:cxn>
                <a:cxn ang="0">
                  <a:pos x="137" y="17"/>
                </a:cxn>
                <a:cxn ang="0">
                  <a:pos x="101" y="0"/>
                </a:cxn>
                <a:cxn ang="0">
                  <a:pos x="89" y="19"/>
                </a:cxn>
                <a:cxn ang="0">
                  <a:pos x="76" y="36"/>
                </a:cxn>
                <a:cxn ang="0">
                  <a:pos x="63" y="50"/>
                </a:cxn>
                <a:cxn ang="0">
                  <a:pos x="49" y="61"/>
                </a:cxn>
                <a:cxn ang="0">
                  <a:pos x="39" y="65"/>
                </a:cxn>
                <a:cxn ang="0">
                  <a:pos x="28" y="70"/>
                </a:cxn>
                <a:cxn ang="0">
                  <a:pos x="17" y="72"/>
                </a:cxn>
                <a:cxn ang="0">
                  <a:pos x="9" y="70"/>
                </a:cxn>
                <a:cxn ang="0">
                  <a:pos x="0" y="108"/>
                </a:cxn>
              </a:cxnLst>
              <a:rect l="0" t="0" r="r" b="b"/>
              <a:pathLst>
                <a:path w="138" h="111">
                  <a:moveTo>
                    <a:pt x="0" y="108"/>
                  </a:moveTo>
                  <a:lnTo>
                    <a:pt x="19" y="110"/>
                  </a:lnTo>
                  <a:lnTo>
                    <a:pt x="39" y="107"/>
                  </a:lnTo>
                  <a:lnTo>
                    <a:pt x="58" y="100"/>
                  </a:lnTo>
                  <a:lnTo>
                    <a:pt x="76" y="90"/>
                  </a:lnTo>
                  <a:lnTo>
                    <a:pt x="91" y="76"/>
                  </a:lnTo>
                  <a:lnTo>
                    <a:pt x="108" y="61"/>
                  </a:lnTo>
                  <a:lnTo>
                    <a:pt x="123" y="42"/>
                  </a:lnTo>
                  <a:lnTo>
                    <a:pt x="137" y="17"/>
                  </a:lnTo>
                  <a:lnTo>
                    <a:pt x="101" y="0"/>
                  </a:lnTo>
                  <a:lnTo>
                    <a:pt x="89" y="19"/>
                  </a:lnTo>
                  <a:lnTo>
                    <a:pt x="76" y="36"/>
                  </a:lnTo>
                  <a:lnTo>
                    <a:pt x="63" y="50"/>
                  </a:lnTo>
                  <a:lnTo>
                    <a:pt x="49" y="61"/>
                  </a:lnTo>
                  <a:lnTo>
                    <a:pt x="39" y="65"/>
                  </a:lnTo>
                  <a:lnTo>
                    <a:pt x="28" y="70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0" y="10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Freeform 220"/>
            <p:cNvSpPr>
              <a:spLocks/>
            </p:cNvSpPr>
            <p:nvPr/>
          </p:nvSpPr>
          <p:spPr bwMode="auto">
            <a:xfrm>
              <a:off x="3375" y="2259"/>
              <a:ext cx="77" cy="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2" y="40"/>
                </a:cxn>
                <a:cxn ang="0">
                  <a:pos x="8" y="59"/>
                </a:cxn>
                <a:cxn ang="0">
                  <a:pos x="19" y="72"/>
                </a:cxn>
                <a:cxn ang="0">
                  <a:pos x="33" y="85"/>
                </a:cxn>
                <a:cxn ang="0">
                  <a:pos x="55" y="91"/>
                </a:cxn>
                <a:cxn ang="0">
                  <a:pos x="76" y="93"/>
                </a:cxn>
                <a:cxn ang="0">
                  <a:pos x="98" y="91"/>
                </a:cxn>
                <a:cxn ang="0">
                  <a:pos x="90" y="53"/>
                </a:cxn>
                <a:cxn ang="0">
                  <a:pos x="76" y="54"/>
                </a:cxn>
                <a:cxn ang="0">
                  <a:pos x="62" y="53"/>
                </a:cxn>
                <a:cxn ang="0">
                  <a:pos x="55" y="51"/>
                </a:cxn>
                <a:cxn ang="0">
                  <a:pos x="50" y="46"/>
                </a:cxn>
                <a:cxn ang="0">
                  <a:pos x="45" y="43"/>
                </a:cxn>
                <a:cxn ang="0">
                  <a:pos x="42" y="35"/>
                </a:cxn>
                <a:cxn ang="0">
                  <a:pos x="40" y="22"/>
                </a:cxn>
                <a:cxn ang="0">
                  <a:pos x="42" y="6"/>
                </a:cxn>
                <a:cxn ang="0">
                  <a:pos x="2" y="0"/>
                </a:cxn>
              </a:cxnLst>
              <a:rect l="0" t="0" r="r" b="b"/>
              <a:pathLst>
                <a:path w="99" h="94">
                  <a:moveTo>
                    <a:pt x="2" y="0"/>
                  </a:moveTo>
                  <a:lnTo>
                    <a:pt x="0" y="22"/>
                  </a:lnTo>
                  <a:lnTo>
                    <a:pt x="2" y="40"/>
                  </a:lnTo>
                  <a:lnTo>
                    <a:pt x="8" y="59"/>
                  </a:lnTo>
                  <a:lnTo>
                    <a:pt x="19" y="72"/>
                  </a:lnTo>
                  <a:lnTo>
                    <a:pt x="33" y="85"/>
                  </a:lnTo>
                  <a:lnTo>
                    <a:pt x="55" y="91"/>
                  </a:lnTo>
                  <a:lnTo>
                    <a:pt x="76" y="93"/>
                  </a:lnTo>
                  <a:lnTo>
                    <a:pt x="98" y="91"/>
                  </a:lnTo>
                  <a:lnTo>
                    <a:pt x="90" y="53"/>
                  </a:lnTo>
                  <a:lnTo>
                    <a:pt x="76" y="54"/>
                  </a:lnTo>
                  <a:lnTo>
                    <a:pt x="62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5" y="43"/>
                  </a:lnTo>
                  <a:lnTo>
                    <a:pt x="42" y="35"/>
                  </a:lnTo>
                  <a:lnTo>
                    <a:pt x="40" y="22"/>
                  </a:lnTo>
                  <a:lnTo>
                    <a:pt x="42" y="6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Freeform 221"/>
            <p:cNvSpPr>
              <a:spLocks/>
            </p:cNvSpPr>
            <p:nvPr/>
          </p:nvSpPr>
          <p:spPr bwMode="auto">
            <a:xfrm>
              <a:off x="3377" y="2141"/>
              <a:ext cx="94" cy="12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1" y="17"/>
                </a:cxn>
                <a:cxn ang="0">
                  <a:pos x="55" y="37"/>
                </a:cxn>
                <a:cxn ang="0">
                  <a:pos x="40" y="57"/>
                </a:cxn>
                <a:cxn ang="0">
                  <a:pos x="27" y="77"/>
                </a:cxn>
                <a:cxn ang="0">
                  <a:pos x="19" y="98"/>
                </a:cxn>
                <a:cxn ang="0">
                  <a:pos x="10" y="117"/>
                </a:cxn>
                <a:cxn ang="0">
                  <a:pos x="3" y="140"/>
                </a:cxn>
                <a:cxn ang="0">
                  <a:pos x="0" y="160"/>
                </a:cxn>
                <a:cxn ang="0">
                  <a:pos x="40" y="167"/>
                </a:cxn>
                <a:cxn ang="0">
                  <a:pos x="42" y="149"/>
                </a:cxn>
                <a:cxn ang="0">
                  <a:pos x="49" y="131"/>
                </a:cxn>
                <a:cxn ang="0">
                  <a:pos x="55" y="111"/>
                </a:cxn>
                <a:cxn ang="0">
                  <a:pos x="65" y="93"/>
                </a:cxn>
                <a:cxn ang="0">
                  <a:pos x="76" y="77"/>
                </a:cxn>
                <a:cxn ang="0">
                  <a:pos x="88" y="61"/>
                </a:cxn>
                <a:cxn ang="0">
                  <a:pos x="101" y="42"/>
                </a:cxn>
                <a:cxn ang="0">
                  <a:pos x="119" y="26"/>
                </a:cxn>
                <a:cxn ang="0">
                  <a:pos x="88" y="0"/>
                </a:cxn>
              </a:cxnLst>
              <a:rect l="0" t="0" r="r" b="b"/>
              <a:pathLst>
                <a:path w="120" h="168">
                  <a:moveTo>
                    <a:pt x="88" y="0"/>
                  </a:moveTo>
                  <a:lnTo>
                    <a:pt x="71" y="17"/>
                  </a:lnTo>
                  <a:lnTo>
                    <a:pt x="55" y="37"/>
                  </a:lnTo>
                  <a:lnTo>
                    <a:pt x="40" y="57"/>
                  </a:lnTo>
                  <a:lnTo>
                    <a:pt x="27" y="77"/>
                  </a:lnTo>
                  <a:lnTo>
                    <a:pt x="19" y="98"/>
                  </a:lnTo>
                  <a:lnTo>
                    <a:pt x="10" y="117"/>
                  </a:lnTo>
                  <a:lnTo>
                    <a:pt x="3" y="140"/>
                  </a:lnTo>
                  <a:lnTo>
                    <a:pt x="0" y="160"/>
                  </a:lnTo>
                  <a:lnTo>
                    <a:pt x="40" y="167"/>
                  </a:lnTo>
                  <a:lnTo>
                    <a:pt x="42" y="149"/>
                  </a:lnTo>
                  <a:lnTo>
                    <a:pt x="49" y="131"/>
                  </a:lnTo>
                  <a:lnTo>
                    <a:pt x="55" y="111"/>
                  </a:lnTo>
                  <a:lnTo>
                    <a:pt x="65" y="93"/>
                  </a:lnTo>
                  <a:lnTo>
                    <a:pt x="76" y="77"/>
                  </a:lnTo>
                  <a:lnTo>
                    <a:pt x="88" y="61"/>
                  </a:lnTo>
                  <a:lnTo>
                    <a:pt x="101" y="42"/>
                  </a:lnTo>
                  <a:lnTo>
                    <a:pt x="119" y="26"/>
                  </a:lnTo>
                  <a:lnTo>
                    <a:pt x="8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Freeform 222"/>
            <p:cNvSpPr>
              <a:spLocks/>
            </p:cNvSpPr>
            <p:nvPr/>
          </p:nvSpPr>
          <p:spPr bwMode="auto">
            <a:xfrm>
              <a:off x="3525" y="2119"/>
              <a:ext cx="112" cy="11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89" y="17"/>
                </a:cxn>
                <a:cxn ang="0">
                  <a:pos x="64" y="38"/>
                </a:cxn>
                <a:cxn ang="0">
                  <a:pos x="43" y="56"/>
                </a:cxn>
                <a:cxn ang="0">
                  <a:pos x="26" y="74"/>
                </a:cxn>
                <a:cxn ang="0">
                  <a:pos x="14" y="93"/>
                </a:cxn>
                <a:cxn ang="0">
                  <a:pos x="5" y="113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41" y="144"/>
                </a:cxn>
                <a:cxn ang="0">
                  <a:pos x="41" y="135"/>
                </a:cxn>
                <a:cxn ang="0">
                  <a:pos x="43" y="124"/>
                </a:cxn>
                <a:cxn ang="0">
                  <a:pos x="49" y="113"/>
                </a:cxn>
                <a:cxn ang="0">
                  <a:pos x="60" y="98"/>
                </a:cxn>
                <a:cxn ang="0">
                  <a:pos x="72" y="82"/>
                </a:cxn>
                <a:cxn ang="0">
                  <a:pos x="91" y="66"/>
                </a:cxn>
                <a:cxn ang="0">
                  <a:pos x="115" y="47"/>
                </a:cxn>
                <a:cxn ang="0">
                  <a:pos x="142" y="30"/>
                </a:cxn>
                <a:cxn ang="0">
                  <a:pos x="118" y="0"/>
                </a:cxn>
              </a:cxnLst>
              <a:rect l="0" t="0" r="r" b="b"/>
              <a:pathLst>
                <a:path w="143" h="152">
                  <a:moveTo>
                    <a:pt x="118" y="0"/>
                  </a:moveTo>
                  <a:lnTo>
                    <a:pt x="89" y="17"/>
                  </a:lnTo>
                  <a:lnTo>
                    <a:pt x="64" y="38"/>
                  </a:lnTo>
                  <a:lnTo>
                    <a:pt x="43" y="56"/>
                  </a:lnTo>
                  <a:lnTo>
                    <a:pt x="26" y="74"/>
                  </a:lnTo>
                  <a:lnTo>
                    <a:pt x="14" y="93"/>
                  </a:lnTo>
                  <a:lnTo>
                    <a:pt x="5" y="113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41" y="144"/>
                  </a:lnTo>
                  <a:lnTo>
                    <a:pt x="41" y="135"/>
                  </a:lnTo>
                  <a:lnTo>
                    <a:pt x="43" y="124"/>
                  </a:lnTo>
                  <a:lnTo>
                    <a:pt x="49" y="113"/>
                  </a:lnTo>
                  <a:lnTo>
                    <a:pt x="60" y="98"/>
                  </a:lnTo>
                  <a:lnTo>
                    <a:pt x="72" y="82"/>
                  </a:lnTo>
                  <a:lnTo>
                    <a:pt x="91" y="66"/>
                  </a:lnTo>
                  <a:lnTo>
                    <a:pt x="115" y="47"/>
                  </a:lnTo>
                  <a:lnTo>
                    <a:pt x="142" y="30"/>
                  </a:lnTo>
                  <a:lnTo>
                    <a:pt x="11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Freeform 223"/>
            <p:cNvSpPr>
              <a:spLocks/>
            </p:cNvSpPr>
            <p:nvPr/>
          </p:nvSpPr>
          <p:spPr bwMode="auto">
            <a:xfrm>
              <a:off x="3102" y="2221"/>
              <a:ext cx="182" cy="147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02" y="4"/>
                </a:cxn>
                <a:cxn ang="0">
                  <a:pos x="172" y="13"/>
                </a:cxn>
                <a:cxn ang="0">
                  <a:pos x="143" y="26"/>
                </a:cxn>
                <a:cxn ang="0">
                  <a:pos x="113" y="47"/>
                </a:cxn>
                <a:cxn ang="0">
                  <a:pos x="85" y="73"/>
                </a:cxn>
                <a:cxn ang="0">
                  <a:pos x="56" y="101"/>
                </a:cxn>
                <a:cxn ang="0">
                  <a:pos x="28" y="138"/>
                </a:cxn>
                <a:cxn ang="0">
                  <a:pos x="0" y="179"/>
                </a:cxn>
                <a:cxn ang="0">
                  <a:pos x="35" y="199"/>
                </a:cxn>
                <a:cxn ang="0">
                  <a:pos x="60" y="160"/>
                </a:cxn>
                <a:cxn ang="0">
                  <a:pos x="89" y="125"/>
                </a:cxn>
                <a:cxn ang="0">
                  <a:pos x="115" y="99"/>
                </a:cxn>
                <a:cxn ang="0">
                  <a:pos x="138" y="76"/>
                </a:cxn>
                <a:cxn ang="0">
                  <a:pos x="165" y="59"/>
                </a:cxn>
                <a:cxn ang="0">
                  <a:pos x="189" y="47"/>
                </a:cxn>
                <a:cxn ang="0">
                  <a:pos x="210" y="41"/>
                </a:cxn>
                <a:cxn ang="0">
                  <a:pos x="232" y="39"/>
                </a:cxn>
                <a:cxn ang="0">
                  <a:pos x="232" y="0"/>
                </a:cxn>
              </a:cxnLst>
              <a:rect l="0" t="0" r="r" b="b"/>
              <a:pathLst>
                <a:path w="233" h="200">
                  <a:moveTo>
                    <a:pt x="232" y="0"/>
                  </a:moveTo>
                  <a:lnTo>
                    <a:pt x="202" y="4"/>
                  </a:lnTo>
                  <a:lnTo>
                    <a:pt x="172" y="13"/>
                  </a:lnTo>
                  <a:lnTo>
                    <a:pt x="143" y="26"/>
                  </a:lnTo>
                  <a:lnTo>
                    <a:pt x="113" y="47"/>
                  </a:lnTo>
                  <a:lnTo>
                    <a:pt x="85" y="73"/>
                  </a:lnTo>
                  <a:lnTo>
                    <a:pt x="56" y="101"/>
                  </a:lnTo>
                  <a:lnTo>
                    <a:pt x="28" y="138"/>
                  </a:lnTo>
                  <a:lnTo>
                    <a:pt x="0" y="179"/>
                  </a:lnTo>
                  <a:lnTo>
                    <a:pt x="35" y="199"/>
                  </a:lnTo>
                  <a:lnTo>
                    <a:pt x="60" y="160"/>
                  </a:lnTo>
                  <a:lnTo>
                    <a:pt x="89" y="125"/>
                  </a:lnTo>
                  <a:lnTo>
                    <a:pt x="115" y="99"/>
                  </a:lnTo>
                  <a:lnTo>
                    <a:pt x="138" y="76"/>
                  </a:lnTo>
                  <a:lnTo>
                    <a:pt x="165" y="59"/>
                  </a:lnTo>
                  <a:lnTo>
                    <a:pt x="189" y="47"/>
                  </a:lnTo>
                  <a:lnTo>
                    <a:pt x="210" y="41"/>
                  </a:lnTo>
                  <a:lnTo>
                    <a:pt x="232" y="39"/>
                  </a:lnTo>
                  <a:lnTo>
                    <a:pt x="23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Freeform 224"/>
            <p:cNvSpPr>
              <a:spLocks/>
            </p:cNvSpPr>
            <p:nvPr/>
          </p:nvSpPr>
          <p:spPr bwMode="auto">
            <a:xfrm>
              <a:off x="3447" y="2232"/>
              <a:ext cx="83" cy="94"/>
            </a:xfrm>
            <a:custGeom>
              <a:avLst/>
              <a:gdLst/>
              <a:ahLst/>
              <a:cxnLst>
                <a:cxn ang="0">
                  <a:pos x="6" y="127"/>
                </a:cxn>
                <a:cxn ang="0">
                  <a:pos x="27" y="121"/>
                </a:cxn>
                <a:cxn ang="0">
                  <a:pos x="49" y="112"/>
                </a:cxn>
                <a:cxn ang="0">
                  <a:pos x="67" y="101"/>
                </a:cxn>
                <a:cxn ang="0">
                  <a:pos x="82" y="86"/>
                </a:cxn>
                <a:cxn ang="0">
                  <a:pos x="92" y="68"/>
                </a:cxn>
                <a:cxn ang="0">
                  <a:pos x="99" y="47"/>
                </a:cxn>
                <a:cxn ang="0">
                  <a:pos x="105" y="23"/>
                </a:cxn>
                <a:cxn ang="0">
                  <a:pos x="105" y="0"/>
                </a:cxn>
                <a:cxn ang="0">
                  <a:pos x="63" y="1"/>
                </a:cxn>
                <a:cxn ang="0">
                  <a:pos x="63" y="21"/>
                </a:cxn>
                <a:cxn ang="0">
                  <a:pos x="61" y="39"/>
                </a:cxn>
                <a:cxn ang="0">
                  <a:pos x="54" y="54"/>
                </a:cxn>
                <a:cxn ang="0">
                  <a:pos x="47" y="63"/>
                </a:cxn>
                <a:cxn ang="0">
                  <a:pos x="40" y="72"/>
                </a:cxn>
                <a:cxn ang="0">
                  <a:pos x="30" y="79"/>
                </a:cxn>
                <a:cxn ang="0">
                  <a:pos x="16" y="84"/>
                </a:cxn>
                <a:cxn ang="0">
                  <a:pos x="0" y="88"/>
                </a:cxn>
                <a:cxn ang="0">
                  <a:pos x="6" y="127"/>
                </a:cxn>
              </a:cxnLst>
              <a:rect l="0" t="0" r="r" b="b"/>
              <a:pathLst>
                <a:path w="106" h="128">
                  <a:moveTo>
                    <a:pt x="6" y="127"/>
                  </a:moveTo>
                  <a:lnTo>
                    <a:pt x="27" y="121"/>
                  </a:lnTo>
                  <a:lnTo>
                    <a:pt x="49" y="112"/>
                  </a:lnTo>
                  <a:lnTo>
                    <a:pt x="67" y="101"/>
                  </a:lnTo>
                  <a:lnTo>
                    <a:pt x="82" y="86"/>
                  </a:lnTo>
                  <a:lnTo>
                    <a:pt x="92" y="68"/>
                  </a:lnTo>
                  <a:lnTo>
                    <a:pt x="99" y="47"/>
                  </a:lnTo>
                  <a:lnTo>
                    <a:pt x="105" y="23"/>
                  </a:lnTo>
                  <a:lnTo>
                    <a:pt x="105" y="0"/>
                  </a:lnTo>
                  <a:lnTo>
                    <a:pt x="63" y="1"/>
                  </a:lnTo>
                  <a:lnTo>
                    <a:pt x="63" y="21"/>
                  </a:lnTo>
                  <a:lnTo>
                    <a:pt x="61" y="39"/>
                  </a:lnTo>
                  <a:lnTo>
                    <a:pt x="54" y="54"/>
                  </a:lnTo>
                  <a:lnTo>
                    <a:pt x="47" y="63"/>
                  </a:lnTo>
                  <a:lnTo>
                    <a:pt x="40" y="72"/>
                  </a:lnTo>
                  <a:lnTo>
                    <a:pt x="30" y="79"/>
                  </a:lnTo>
                  <a:lnTo>
                    <a:pt x="16" y="84"/>
                  </a:lnTo>
                  <a:lnTo>
                    <a:pt x="0" y="88"/>
                  </a:lnTo>
                  <a:lnTo>
                    <a:pt x="6" y="12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Freeform 225"/>
            <p:cNvSpPr>
              <a:spLocks/>
            </p:cNvSpPr>
            <p:nvPr/>
          </p:nvSpPr>
          <p:spPr bwMode="auto">
            <a:xfrm>
              <a:off x="3598" y="2091"/>
              <a:ext cx="90" cy="81"/>
            </a:xfrm>
            <a:custGeom>
              <a:avLst/>
              <a:gdLst/>
              <a:ahLst/>
              <a:cxnLst>
                <a:cxn ang="0">
                  <a:pos x="112" y="109"/>
                </a:cxn>
                <a:cxn ang="0">
                  <a:pos x="115" y="85"/>
                </a:cxn>
                <a:cxn ang="0">
                  <a:pos x="112" y="65"/>
                </a:cxn>
                <a:cxn ang="0">
                  <a:pos x="105" y="46"/>
                </a:cxn>
                <a:cxn ang="0">
                  <a:pos x="93" y="30"/>
                </a:cxn>
                <a:cxn ang="0">
                  <a:pos x="75" y="15"/>
                </a:cxn>
                <a:cxn ang="0">
                  <a:pos x="54" y="8"/>
                </a:cxn>
                <a:cxn ang="0">
                  <a:pos x="30" y="1"/>
                </a:cxn>
                <a:cxn ang="0">
                  <a:pos x="2" y="0"/>
                </a:cxn>
                <a:cxn ang="0">
                  <a:pos x="0" y="38"/>
                </a:cxn>
                <a:cxn ang="0">
                  <a:pos x="23" y="39"/>
                </a:cxn>
                <a:cxn ang="0">
                  <a:pos x="41" y="44"/>
                </a:cxn>
                <a:cxn ang="0">
                  <a:pos x="54" y="49"/>
                </a:cxn>
                <a:cxn ang="0">
                  <a:pos x="63" y="56"/>
                </a:cxn>
                <a:cxn ang="0">
                  <a:pos x="69" y="63"/>
                </a:cxn>
                <a:cxn ang="0">
                  <a:pos x="73" y="74"/>
                </a:cxn>
                <a:cxn ang="0">
                  <a:pos x="75" y="85"/>
                </a:cxn>
                <a:cxn ang="0">
                  <a:pos x="73" y="102"/>
                </a:cxn>
                <a:cxn ang="0">
                  <a:pos x="112" y="109"/>
                </a:cxn>
              </a:cxnLst>
              <a:rect l="0" t="0" r="r" b="b"/>
              <a:pathLst>
                <a:path w="116" h="110">
                  <a:moveTo>
                    <a:pt x="112" y="109"/>
                  </a:moveTo>
                  <a:lnTo>
                    <a:pt x="115" y="85"/>
                  </a:lnTo>
                  <a:lnTo>
                    <a:pt x="112" y="65"/>
                  </a:lnTo>
                  <a:lnTo>
                    <a:pt x="105" y="46"/>
                  </a:lnTo>
                  <a:lnTo>
                    <a:pt x="93" y="30"/>
                  </a:lnTo>
                  <a:lnTo>
                    <a:pt x="75" y="15"/>
                  </a:lnTo>
                  <a:lnTo>
                    <a:pt x="54" y="8"/>
                  </a:lnTo>
                  <a:lnTo>
                    <a:pt x="30" y="1"/>
                  </a:lnTo>
                  <a:lnTo>
                    <a:pt x="2" y="0"/>
                  </a:lnTo>
                  <a:lnTo>
                    <a:pt x="0" y="38"/>
                  </a:lnTo>
                  <a:lnTo>
                    <a:pt x="23" y="39"/>
                  </a:lnTo>
                  <a:lnTo>
                    <a:pt x="41" y="44"/>
                  </a:lnTo>
                  <a:lnTo>
                    <a:pt x="54" y="49"/>
                  </a:lnTo>
                  <a:lnTo>
                    <a:pt x="63" y="56"/>
                  </a:lnTo>
                  <a:lnTo>
                    <a:pt x="69" y="63"/>
                  </a:lnTo>
                  <a:lnTo>
                    <a:pt x="73" y="74"/>
                  </a:lnTo>
                  <a:lnTo>
                    <a:pt x="75" y="85"/>
                  </a:lnTo>
                  <a:lnTo>
                    <a:pt x="73" y="102"/>
                  </a:lnTo>
                  <a:lnTo>
                    <a:pt x="112" y="10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Freeform 226"/>
            <p:cNvSpPr>
              <a:spLocks/>
            </p:cNvSpPr>
            <p:nvPr/>
          </p:nvSpPr>
          <p:spPr bwMode="auto">
            <a:xfrm>
              <a:off x="3526" y="2225"/>
              <a:ext cx="87" cy="4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21"/>
                </a:cxn>
                <a:cxn ang="0">
                  <a:pos x="13" y="38"/>
                </a:cxn>
                <a:cxn ang="0">
                  <a:pos x="24" y="47"/>
                </a:cxn>
                <a:cxn ang="0">
                  <a:pos x="38" y="56"/>
                </a:cxn>
                <a:cxn ang="0">
                  <a:pos x="57" y="61"/>
                </a:cxn>
                <a:cxn ang="0">
                  <a:pos x="72" y="61"/>
                </a:cxn>
                <a:cxn ang="0">
                  <a:pos x="91" y="58"/>
                </a:cxn>
                <a:cxn ang="0">
                  <a:pos x="110" y="52"/>
                </a:cxn>
                <a:cxn ang="0">
                  <a:pos x="93" y="15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62" y="23"/>
                </a:cxn>
                <a:cxn ang="0">
                  <a:pos x="55" y="21"/>
                </a:cxn>
                <a:cxn ang="0">
                  <a:pos x="52" y="19"/>
                </a:cxn>
                <a:cxn ang="0">
                  <a:pos x="47" y="15"/>
                </a:cxn>
                <a:cxn ang="0">
                  <a:pos x="43" y="10"/>
                </a:cxn>
                <a:cxn ang="0">
                  <a:pos x="40" y="0"/>
                </a:cxn>
                <a:cxn ang="0">
                  <a:pos x="0" y="5"/>
                </a:cxn>
              </a:cxnLst>
              <a:rect l="0" t="0" r="r" b="b"/>
              <a:pathLst>
                <a:path w="111" h="62">
                  <a:moveTo>
                    <a:pt x="0" y="5"/>
                  </a:moveTo>
                  <a:lnTo>
                    <a:pt x="7" y="21"/>
                  </a:lnTo>
                  <a:lnTo>
                    <a:pt x="13" y="38"/>
                  </a:lnTo>
                  <a:lnTo>
                    <a:pt x="24" y="47"/>
                  </a:lnTo>
                  <a:lnTo>
                    <a:pt x="38" y="56"/>
                  </a:lnTo>
                  <a:lnTo>
                    <a:pt x="57" y="61"/>
                  </a:lnTo>
                  <a:lnTo>
                    <a:pt x="72" y="61"/>
                  </a:lnTo>
                  <a:lnTo>
                    <a:pt x="91" y="58"/>
                  </a:lnTo>
                  <a:lnTo>
                    <a:pt x="110" y="52"/>
                  </a:lnTo>
                  <a:lnTo>
                    <a:pt x="93" y="15"/>
                  </a:lnTo>
                  <a:lnTo>
                    <a:pt x="79" y="21"/>
                  </a:lnTo>
                  <a:lnTo>
                    <a:pt x="67" y="23"/>
                  </a:lnTo>
                  <a:lnTo>
                    <a:pt x="62" y="23"/>
                  </a:lnTo>
                  <a:lnTo>
                    <a:pt x="55" y="21"/>
                  </a:lnTo>
                  <a:lnTo>
                    <a:pt x="52" y="19"/>
                  </a:lnTo>
                  <a:lnTo>
                    <a:pt x="47" y="15"/>
                  </a:lnTo>
                  <a:lnTo>
                    <a:pt x="43" y="10"/>
                  </a:lnTo>
                  <a:lnTo>
                    <a:pt x="40" y="0"/>
                  </a:lnTo>
                  <a:lnTo>
                    <a:pt x="0" y="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6440170" y="4467332"/>
            <a:ext cx="2105978" cy="500168"/>
            <a:chOff x="3602" y="2650"/>
            <a:chExt cx="1206" cy="278"/>
          </a:xfrm>
        </p:grpSpPr>
        <p:sp>
          <p:nvSpPr>
            <p:cNvPr id="12516" name="Freeform 228"/>
            <p:cNvSpPr>
              <a:spLocks/>
            </p:cNvSpPr>
            <p:nvPr/>
          </p:nvSpPr>
          <p:spPr bwMode="auto">
            <a:xfrm>
              <a:off x="4422" y="2650"/>
              <a:ext cx="386" cy="58"/>
            </a:xfrm>
            <a:custGeom>
              <a:avLst/>
              <a:gdLst/>
              <a:ahLst/>
              <a:cxnLst>
                <a:cxn ang="0">
                  <a:pos x="19" y="78"/>
                </a:cxn>
                <a:cxn ang="0">
                  <a:pos x="34" y="71"/>
                </a:cxn>
                <a:cxn ang="0">
                  <a:pos x="52" y="63"/>
                </a:cxn>
                <a:cxn ang="0">
                  <a:pos x="72" y="57"/>
                </a:cxn>
                <a:cxn ang="0">
                  <a:pos x="93" y="53"/>
                </a:cxn>
                <a:cxn ang="0">
                  <a:pos x="117" y="46"/>
                </a:cxn>
                <a:cxn ang="0">
                  <a:pos x="141" y="44"/>
                </a:cxn>
                <a:cxn ang="0">
                  <a:pos x="167" y="41"/>
                </a:cxn>
                <a:cxn ang="0">
                  <a:pos x="197" y="39"/>
                </a:cxn>
                <a:cxn ang="0">
                  <a:pos x="228" y="37"/>
                </a:cxn>
                <a:cxn ang="0">
                  <a:pos x="257" y="35"/>
                </a:cxn>
                <a:cxn ang="0">
                  <a:pos x="293" y="35"/>
                </a:cxn>
                <a:cxn ang="0">
                  <a:pos x="327" y="37"/>
                </a:cxn>
                <a:cxn ang="0">
                  <a:pos x="366" y="39"/>
                </a:cxn>
                <a:cxn ang="0">
                  <a:pos x="406" y="41"/>
                </a:cxn>
                <a:cxn ang="0">
                  <a:pos x="447" y="46"/>
                </a:cxn>
                <a:cxn ang="0">
                  <a:pos x="487" y="48"/>
                </a:cxn>
                <a:cxn ang="0">
                  <a:pos x="493" y="11"/>
                </a:cxn>
                <a:cxn ang="0">
                  <a:pos x="449" y="6"/>
                </a:cxn>
                <a:cxn ang="0">
                  <a:pos x="407" y="2"/>
                </a:cxn>
                <a:cxn ang="0">
                  <a:pos x="369" y="0"/>
                </a:cxn>
                <a:cxn ang="0">
                  <a:pos x="330" y="0"/>
                </a:cxn>
                <a:cxn ang="0">
                  <a:pos x="293" y="0"/>
                </a:cxn>
                <a:cxn ang="0">
                  <a:pos x="257" y="0"/>
                </a:cxn>
                <a:cxn ang="0">
                  <a:pos x="226" y="0"/>
                </a:cxn>
                <a:cxn ang="0">
                  <a:pos x="192" y="0"/>
                </a:cxn>
                <a:cxn ang="0">
                  <a:pos x="162" y="2"/>
                </a:cxn>
                <a:cxn ang="0">
                  <a:pos x="133" y="6"/>
                </a:cxn>
                <a:cxn ang="0">
                  <a:pos x="108" y="11"/>
                </a:cxn>
                <a:cxn ang="0">
                  <a:pos x="84" y="15"/>
                </a:cxn>
                <a:cxn ang="0">
                  <a:pos x="60" y="21"/>
                </a:cxn>
                <a:cxn ang="0">
                  <a:pos x="38" y="29"/>
                </a:cxn>
                <a:cxn ang="0">
                  <a:pos x="17" y="37"/>
                </a:cxn>
                <a:cxn ang="0">
                  <a:pos x="0" y="46"/>
                </a:cxn>
                <a:cxn ang="0">
                  <a:pos x="19" y="78"/>
                </a:cxn>
              </a:cxnLst>
              <a:rect l="0" t="0" r="r" b="b"/>
              <a:pathLst>
                <a:path w="494" h="79">
                  <a:moveTo>
                    <a:pt x="19" y="78"/>
                  </a:moveTo>
                  <a:lnTo>
                    <a:pt x="34" y="71"/>
                  </a:lnTo>
                  <a:lnTo>
                    <a:pt x="52" y="63"/>
                  </a:lnTo>
                  <a:lnTo>
                    <a:pt x="72" y="57"/>
                  </a:lnTo>
                  <a:lnTo>
                    <a:pt x="93" y="53"/>
                  </a:lnTo>
                  <a:lnTo>
                    <a:pt x="117" y="46"/>
                  </a:lnTo>
                  <a:lnTo>
                    <a:pt x="141" y="44"/>
                  </a:lnTo>
                  <a:lnTo>
                    <a:pt x="167" y="41"/>
                  </a:lnTo>
                  <a:lnTo>
                    <a:pt x="197" y="39"/>
                  </a:lnTo>
                  <a:lnTo>
                    <a:pt x="228" y="37"/>
                  </a:lnTo>
                  <a:lnTo>
                    <a:pt x="257" y="35"/>
                  </a:lnTo>
                  <a:lnTo>
                    <a:pt x="293" y="35"/>
                  </a:lnTo>
                  <a:lnTo>
                    <a:pt x="327" y="37"/>
                  </a:lnTo>
                  <a:lnTo>
                    <a:pt x="366" y="39"/>
                  </a:lnTo>
                  <a:lnTo>
                    <a:pt x="406" y="41"/>
                  </a:lnTo>
                  <a:lnTo>
                    <a:pt x="447" y="46"/>
                  </a:lnTo>
                  <a:lnTo>
                    <a:pt x="487" y="48"/>
                  </a:lnTo>
                  <a:lnTo>
                    <a:pt x="493" y="11"/>
                  </a:lnTo>
                  <a:lnTo>
                    <a:pt x="449" y="6"/>
                  </a:lnTo>
                  <a:lnTo>
                    <a:pt x="407" y="2"/>
                  </a:lnTo>
                  <a:lnTo>
                    <a:pt x="369" y="0"/>
                  </a:lnTo>
                  <a:lnTo>
                    <a:pt x="330" y="0"/>
                  </a:lnTo>
                  <a:lnTo>
                    <a:pt x="293" y="0"/>
                  </a:lnTo>
                  <a:lnTo>
                    <a:pt x="257" y="0"/>
                  </a:lnTo>
                  <a:lnTo>
                    <a:pt x="226" y="0"/>
                  </a:lnTo>
                  <a:lnTo>
                    <a:pt x="192" y="0"/>
                  </a:lnTo>
                  <a:lnTo>
                    <a:pt x="162" y="2"/>
                  </a:lnTo>
                  <a:lnTo>
                    <a:pt x="133" y="6"/>
                  </a:lnTo>
                  <a:lnTo>
                    <a:pt x="108" y="11"/>
                  </a:lnTo>
                  <a:lnTo>
                    <a:pt x="84" y="15"/>
                  </a:lnTo>
                  <a:lnTo>
                    <a:pt x="60" y="21"/>
                  </a:lnTo>
                  <a:lnTo>
                    <a:pt x="38" y="29"/>
                  </a:lnTo>
                  <a:lnTo>
                    <a:pt x="17" y="37"/>
                  </a:lnTo>
                  <a:lnTo>
                    <a:pt x="0" y="46"/>
                  </a:lnTo>
                  <a:lnTo>
                    <a:pt x="19" y="7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Freeform 229"/>
            <p:cNvSpPr>
              <a:spLocks/>
            </p:cNvSpPr>
            <p:nvPr/>
          </p:nvSpPr>
          <p:spPr bwMode="auto">
            <a:xfrm>
              <a:off x="4372" y="2684"/>
              <a:ext cx="103" cy="95"/>
            </a:xfrm>
            <a:custGeom>
              <a:avLst/>
              <a:gdLst/>
              <a:ahLst/>
              <a:cxnLst>
                <a:cxn ang="0">
                  <a:pos x="131" y="89"/>
                </a:cxn>
                <a:cxn ang="0">
                  <a:pos x="92" y="83"/>
                </a:cxn>
                <a:cxn ang="0">
                  <a:pos x="63" y="74"/>
                </a:cxn>
                <a:cxn ang="0">
                  <a:pos x="45" y="69"/>
                </a:cxn>
                <a:cxn ang="0">
                  <a:pos x="42" y="65"/>
                </a:cxn>
                <a:cxn ang="0">
                  <a:pos x="45" y="59"/>
                </a:cxn>
                <a:cxn ang="0">
                  <a:pos x="58" y="46"/>
                </a:cxn>
                <a:cxn ang="0">
                  <a:pos x="85" y="30"/>
                </a:cxn>
                <a:cxn ang="0">
                  <a:pos x="66" y="0"/>
                </a:cxn>
                <a:cxn ang="0">
                  <a:pos x="35" y="17"/>
                </a:cxn>
                <a:cxn ang="0">
                  <a:pos x="14" y="35"/>
                </a:cxn>
                <a:cxn ang="0">
                  <a:pos x="0" y="56"/>
                </a:cxn>
                <a:cxn ang="0">
                  <a:pos x="5" y="83"/>
                </a:cxn>
                <a:cxn ang="0">
                  <a:pos x="24" y="99"/>
                </a:cxn>
                <a:cxn ang="0">
                  <a:pos x="49" y="112"/>
                </a:cxn>
                <a:cxn ang="0">
                  <a:pos x="83" y="119"/>
                </a:cxn>
                <a:cxn ang="0">
                  <a:pos x="126" y="128"/>
                </a:cxn>
                <a:cxn ang="0">
                  <a:pos x="131" y="89"/>
                </a:cxn>
              </a:cxnLst>
              <a:rect l="0" t="0" r="r" b="b"/>
              <a:pathLst>
                <a:path w="132" h="129">
                  <a:moveTo>
                    <a:pt x="131" y="89"/>
                  </a:moveTo>
                  <a:lnTo>
                    <a:pt x="92" y="83"/>
                  </a:lnTo>
                  <a:lnTo>
                    <a:pt x="63" y="74"/>
                  </a:lnTo>
                  <a:lnTo>
                    <a:pt x="45" y="69"/>
                  </a:lnTo>
                  <a:lnTo>
                    <a:pt x="42" y="65"/>
                  </a:lnTo>
                  <a:lnTo>
                    <a:pt x="45" y="59"/>
                  </a:lnTo>
                  <a:lnTo>
                    <a:pt x="58" y="46"/>
                  </a:lnTo>
                  <a:lnTo>
                    <a:pt x="85" y="30"/>
                  </a:lnTo>
                  <a:lnTo>
                    <a:pt x="66" y="0"/>
                  </a:lnTo>
                  <a:lnTo>
                    <a:pt x="35" y="17"/>
                  </a:lnTo>
                  <a:lnTo>
                    <a:pt x="14" y="35"/>
                  </a:lnTo>
                  <a:lnTo>
                    <a:pt x="0" y="56"/>
                  </a:lnTo>
                  <a:lnTo>
                    <a:pt x="5" y="83"/>
                  </a:lnTo>
                  <a:lnTo>
                    <a:pt x="24" y="99"/>
                  </a:lnTo>
                  <a:lnTo>
                    <a:pt x="49" y="112"/>
                  </a:lnTo>
                  <a:lnTo>
                    <a:pt x="83" y="119"/>
                  </a:lnTo>
                  <a:lnTo>
                    <a:pt x="126" y="128"/>
                  </a:lnTo>
                  <a:lnTo>
                    <a:pt x="131" y="8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Freeform 230"/>
            <p:cNvSpPr>
              <a:spLocks/>
            </p:cNvSpPr>
            <p:nvPr/>
          </p:nvSpPr>
          <p:spPr bwMode="auto">
            <a:xfrm>
              <a:off x="4469" y="2735"/>
              <a:ext cx="207" cy="5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22" y="10"/>
                </a:cxn>
                <a:cxn ang="0">
                  <a:pos x="204" y="16"/>
                </a:cxn>
                <a:cxn ang="0">
                  <a:pos x="183" y="23"/>
                </a:cxn>
                <a:cxn ang="0">
                  <a:pos x="154" y="26"/>
                </a:cxn>
                <a:cxn ang="0">
                  <a:pos x="124" y="27"/>
                </a:cxn>
                <a:cxn ang="0">
                  <a:pos x="90" y="27"/>
                </a:cxn>
                <a:cxn ang="0">
                  <a:pos x="50" y="24"/>
                </a:cxn>
                <a:cxn ang="0">
                  <a:pos x="5" y="21"/>
                </a:cxn>
                <a:cxn ang="0">
                  <a:pos x="0" y="58"/>
                </a:cxn>
                <a:cxn ang="0">
                  <a:pos x="45" y="63"/>
                </a:cxn>
                <a:cxn ang="0">
                  <a:pos x="87" y="67"/>
                </a:cxn>
                <a:cxn ang="0">
                  <a:pos x="126" y="67"/>
                </a:cxn>
                <a:cxn ang="0">
                  <a:pos x="160" y="65"/>
                </a:cxn>
                <a:cxn ang="0">
                  <a:pos x="192" y="60"/>
                </a:cxn>
                <a:cxn ang="0">
                  <a:pos x="219" y="52"/>
                </a:cxn>
                <a:cxn ang="0">
                  <a:pos x="245" y="42"/>
                </a:cxn>
                <a:cxn ang="0">
                  <a:pos x="264" y="30"/>
                </a:cxn>
                <a:cxn ang="0">
                  <a:pos x="238" y="0"/>
                </a:cxn>
              </a:cxnLst>
              <a:rect l="0" t="0" r="r" b="b"/>
              <a:pathLst>
                <a:path w="265" h="68">
                  <a:moveTo>
                    <a:pt x="238" y="0"/>
                  </a:moveTo>
                  <a:lnTo>
                    <a:pt x="222" y="10"/>
                  </a:lnTo>
                  <a:lnTo>
                    <a:pt x="204" y="16"/>
                  </a:lnTo>
                  <a:lnTo>
                    <a:pt x="183" y="23"/>
                  </a:lnTo>
                  <a:lnTo>
                    <a:pt x="154" y="26"/>
                  </a:lnTo>
                  <a:lnTo>
                    <a:pt x="124" y="27"/>
                  </a:lnTo>
                  <a:lnTo>
                    <a:pt x="90" y="27"/>
                  </a:lnTo>
                  <a:lnTo>
                    <a:pt x="50" y="24"/>
                  </a:lnTo>
                  <a:lnTo>
                    <a:pt x="5" y="21"/>
                  </a:lnTo>
                  <a:lnTo>
                    <a:pt x="0" y="58"/>
                  </a:lnTo>
                  <a:lnTo>
                    <a:pt x="45" y="63"/>
                  </a:lnTo>
                  <a:lnTo>
                    <a:pt x="87" y="67"/>
                  </a:lnTo>
                  <a:lnTo>
                    <a:pt x="126" y="67"/>
                  </a:lnTo>
                  <a:lnTo>
                    <a:pt x="160" y="65"/>
                  </a:lnTo>
                  <a:lnTo>
                    <a:pt x="192" y="60"/>
                  </a:lnTo>
                  <a:lnTo>
                    <a:pt x="219" y="52"/>
                  </a:lnTo>
                  <a:lnTo>
                    <a:pt x="245" y="42"/>
                  </a:lnTo>
                  <a:lnTo>
                    <a:pt x="264" y="30"/>
                  </a:lnTo>
                  <a:lnTo>
                    <a:pt x="23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Freeform 231"/>
            <p:cNvSpPr>
              <a:spLocks/>
            </p:cNvSpPr>
            <p:nvPr/>
          </p:nvSpPr>
          <p:spPr bwMode="auto">
            <a:xfrm>
              <a:off x="4476" y="2682"/>
              <a:ext cx="212" cy="7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69" y="42"/>
                </a:cxn>
                <a:cxn ang="0">
                  <a:pos x="125" y="49"/>
                </a:cxn>
                <a:cxn ang="0">
                  <a:pos x="173" y="56"/>
                </a:cxn>
                <a:cxn ang="0">
                  <a:pos x="206" y="64"/>
                </a:cxn>
                <a:cxn ang="0">
                  <a:pos x="228" y="71"/>
                </a:cxn>
                <a:cxn ang="0">
                  <a:pos x="234" y="75"/>
                </a:cxn>
                <a:cxn ang="0">
                  <a:pos x="232" y="70"/>
                </a:cxn>
                <a:cxn ang="0">
                  <a:pos x="230" y="71"/>
                </a:cxn>
                <a:cxn ang="0">
                  <a:pos x="256" y="102"/>
                </a:cxn>
                <a:cxn ang="0">
                  <a:pos x="271" y="82"/>
                </a:cxn>
                <a:cxn ang="0">
                  <a:pos x="266" y="53"/>
                </a:cxn>
                <a:cxn ang="0">
                  <a:pos x="247" y="38"/>
                </a:cxn>
                <a:cxn ang="0">
                  <a:pos x="219" y="27"/>
                </a:cxn>
                <a:cxn ang="0">
                  <a:pos x="180" y="19"/>
                </a:cxn>
                <a:cxn ang="0">
                  <a:pos x="132" y="11"/>
                </a:cxn>
                <a:cxn ang="0">
                  <a:pos x="74" y="5"/>
                </a:cxn>
                <a:cxn ang="0">
                  <a:pos x="2" y="0"/>
                </a:cxn>
                <a:cxn ang="0">
                  <a:pos x="0" y="35"/>
                </a:cxn>
              </a:cxnLst>
              <a:rect l="0" t="0" r="r" b="b"/>
              <a:pathLst>
                <a:path w="272" h="103">
                  <a:moveTo>
                    <a:pt x="0" y="35"/>
                  </a:moveTo>
                  <a:lnTo>
                    <a:pt x="69" y="42"/>
                  </a:lnTo>
                  <a:lnTo>
                    <a:pt x="125" y="49"/>
                  </a:lnTo>
                  <a:lnTo>
                    <a:pt x="173" y="56"/>
                  </a:lnTo>
                  <a:lnTo>
                    <a:pt x="206" y="64"/>
                  </a:lnTo>
                  <a:lnTo>
                    <a:pt x="228" y="71"/>
                  </a:lnTo>
                  <a:lnTo>
                    <a:pt x="234" y="75"/>
                  </a:lnTo>
                  <a:lnTo>
                    <a:pt x="232" y="70"/>
                  </a:lnTo>
                  <a:lnTo>
                    <a:pt x="230" y="71"/>
                  </a:lnTo>
                  <a:lnTo>
                    <a:pt x="256" y="102"/>
                  </a:lnTo>
                  <a:lnTo>
                    <a:pt x="271" y="82"/>
                  </a:lnTo>
                  <a:lnTo>
                    <a:pt x="266" y="53"/>
                  </a:lnTo>
                  <a:lnTo>
                    <a:pt x="247" y="38"/>
                  </a:lnTo>
                  <a:lnTo>
                    <a:pt x="219" y="27"/>
                  </a:lnTo>
                  <a:lnTo>
                    <a:pt x="180" y="19"/>
                  </a:lnTo>
                  <a:lnTo>
                    <a:pt x="132" y="11"/>
                  </a:lnTo>
                  <a:lnTo>
                    <a:pt x="74" y="5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Freeform 232"/>
            <p:cNvSpPr>
              <a:spLocks/>
            </p:cNvSpPr>
            <p:nvPr/>
          </p:nvSpPr>
          <p:spPr bwMode="auto">
            <a:xfrm>
              <a:off x="4138" y="2678"/>
              <a:ext cx="341" cy="67"/>
            </a:xfrm>
            <a:custGeom>
              <a:avLst/>
              <a:gdLst/>
              <a:ahLst/>
              <a:cxnLst>
                <a:cxn ang="0">
                  <a:pos x="21" y="91"/>
                </a:cxn>
                <a:cxn ang="0">
                  <a:pos x="36" y="82"/>
                </a:cxn>
                <a:cxn ang="0">
                  <a:pos x="51" y="75"/>
                </a:cxn>
                <a:cxn ang="0">
                  <a:pos x="68" y="67"/>
                </a:cxn>
                <a:cxn ang="0">
                  <a:pos x="89" y="60"/>
                </a:cxn>
                <a:cxn ang="0">
                  <a:pos x="108" y="56"/>
                </a:cxn>
                <a:cxn ang="0">
                  <a:pos x="129" y="51"/>
                </a:cxn>
                <a:cxn ang="0">
                  <a:pos x="153" y="46"/>
                </a:cxn>
                <a:cxn ang="0">
                  <a:pos x="179" y="43"/>
                </a:cxn>
                <a:cxn ang="0">
                  <a:pos x="205" y="41"/>
                </a:cxn>
                <a:cxn ang="0">
                  <a:pos x="234" y="38"/>
                </a:cxn>
                <a:cxn ang="0">
                  <a:pos x="264" y="36"/>
                </a:cxn>
                <a:cxn ang="0">
                  <a:pos x="294" y="36"/>
                </a:cxn>
                <a:cxn ang="0">
                  <a:pos x="326" y="36"/>
                </a:cxn>
                <a:cxn ang="0">
                  <a:pos x="359" y="36"/>
                </a:cxn>
                <a:cxn ang="0">
                  <a:pos x="395" y="38"/>
                </a:cxn>
                <a:cxn ang="0">
                  <a:pos x="432" y="41"/>
                </a:cxn>
                <a:cxn ang="0">
                  <a:pos x="436" y="5"/>
                </a:cxn>
                <a:cxn ang="0">
                  <a:pos x="398" y="1"/>
                </a:cxn>
                <a:cxn ang="0">
                  <a:pos x="361" y="1"/>
                </a:cxn>
                <a:cxn ang="0">
                  <a:pos x="326" y="0"/>
                </a:cxn>
                <a:cxn ang="0">
                  <a:pos x="294" y="0"/>
                </a:cxn>
                <a:cxn ang="0">
                  <a:pos x="262" y="0"/>
                </a:cxn>
                <a:cxn ang="0">
                  <a:pos x="232" y="1"/>
                </a:cxn>
                <a:cxn ang="0">
                  <a:pos x="200" y="3"/>
                </a:cxn>
                <a:cxn ang="0">
                  <a:pos x="172" y="8"/>
                </a:cxn>
                <a:cxn ang="0">
                  <a:pos x="147" y="9"/>
                </a:cxn>
                <a:cxn ang="0">
                  <a:pos x="122" y="14"/>
                </a:cxn>
                <a:cxn ang="0">
                  <a:pos x="99" y="19"/>
                </a:cxn>
                <a:cxn ang="0">
                  <a:pos x="75" y="25"/>
                </a:cxn>
                <a:cxn ang="0">
                  <a:pos x="53" y="33"/>
                </a:cxn>
                <a:cxn ang="0">
                  <a:pos x="34" y="41"/>
                </a:cxn>
                <a:cxn ang="0">
                  <a:pos x="16" y="49"/>
                </a:cxn>
                <a:cxn ang="0">
                  <a:pos x="0" y="58"/>
                </a:cxn>
                <a:cxn ang="0">
                  <a:pos x="21" y="91"/>
                </a:cxn>
              </a:cxnLst>
              <a:rect l="0" t="0" r="r" b="b"/>
              <a:pathLst>
                <a:path w="437" h="92">
                  <a:moveTo>
                    <a:pt x="21" y="91"/>
                  </a:moveTo>
                  <a:lnTo>
                    <a:pt x="36" y="82"/>
                  </a:lnTo>
                  <a:lnTo>
                    <a:pt x="51" y="75"/>
                  </a:lnTo>
                  <a:lnTo>
                    <a:pt x="68" y="67"/>
                  </a:lnTo>
                  <a:lnTo>
                    <a:pt x="89" y="60"/>
                  </a:lnTo>
                  <a:lnTo>
                    <a:pt x="108" y="56"/>
                  </a:lnTo>
                  <a:lnTo>
                    <a:pt x="129" y="51"/>
                  </a:lnTo>
                  <a:lnTo>
                    <a:pt x="153" y="46"/>
                  </a:lnTo>
                  <a:lnTo>
                    <a:pt x="179" y="43"/>
                  </a:lnTo>
                  <a:lnTo>
                    <a:pt x="205" y="41"/>
                  </a:lnTo>
                  <a:lnTo>
                    <a:pt x="234" y="38"/>
                  </a:lnTo>
                  <a:lnTo>
                    <a:pt x="264" y="36"/>
                  </a:lnTo>
                  <a:lnTo>
                    <a:pt x="294" y="36"/>
                  </a:lnTo>
                  <a:lnTo>
                    <a:pt x="326" y="36"/>
                  </a:lnTo>
                  <a:lnTo>
                    <a:pt x="359" y="36"/>
                  </a:lnTo>
                  <a:lnTo>
                    <a:pt x="395" y="38"/>
                  </a:lnTo>
                  <a:lnTo>
                    <a:pt x="432" y="41"/>
                  </a:lnTo>
                  <a:lnTo>
                    <a:pt x="436" y="5"/>
                  </a:lnTo>
                  <a:lnTo>
                    <a:pt x="398" y="1"/>
                  </a:lnTo>
                  <a:lnTo>
                    <a:pt x="361" y="1"/>
                  </a:lnTo>
                  <a:lnTo>
                    <a:pt x="326" y="0"/>
                  </a:lnTo>
                  <a:lnTo>
                    <a:pt x="294" y="0"/>
                  </a:lnTo>
                  <a:lnTo>
                    <a:pt x="262" y="0"/>
                  </a:lnTo>
                  <a:lnTo>
                    <a:pt x="232" y="1"/>
                  </a:lnTo>
                  <a:lnTo>
                    <a:pt x="200" y="3"/>
                  </a:lnTo>
                  <a:lnTo>
                    <a:pt x="172" y="8"/>
                  </a:lnTo>
                  <a:lnTo>
                    <a:pt x="147" y="9"/>
                  </a:lnTo>
                  <a:lnTo>
                    <a:pt x="122" y="14"/>
                  </a:lnTo>
                  <a:lnTo>
                    <a:pt x="99" y="19"/>
                  </a:lnTo>
                  <a:lnTo>
                    <a:pt x="75" y="25"/>
                  </a:lnTo>
                  <a:lnTo>
                    <a:pt x="53" y="33"/>
                  </a:lnTo>
                  <a:lnTo>
                    <a:pt x="34" y="41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21" y="9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Freeform 233"/>
            <p:cNvSpPr>
              <a:spLocks/>
            </p:cNvSpPr>
            <p:nvPr/>
          </p:nvSpPr>
          <p:spPr bwMode="auto">
            <a:xfrm>
              <a:off x="4081" y="2722"/>
              <a:ext cx="72" cy="127"/>
            </a:xfrm>
            <a:custGeom>
              <a:avLst/>
              <a:gdLst/>
              <a:ahLst/>
              <a:cxnLst>
                <a:cxn ang="0">
                  <a:pos x="84" y="140"/>
                </a:cxn>
                <a:cxn ang="0">
                  <a:pos x="61" y="125"/>
                </a:cxn>
                <a:cxn ang="0">
                  <a:pos x="48" y="111"/>
                </a:cxn>
                <a:cxn ang="0">
                  <a:pos x="39" y="99"/>
                </a:cxn>
                <a:cxn ang="0">
                  <a:pos x="39" y="88"/>
                </a:cxn>
                <a:cxn ang="0">
                  <a:pos x="42" y="78"/>
                </a:cxn>
                <a:cxn ang="0">
                  <a:pos x="51" y="63"/>
                </a:cxn>
                <a:cxn ang="0">
                  <a:pos x="67" y="47"/>
                </a:cxn>
                <a:cxn ang="0">
                  <a:pos x="91" y="32"/>
                </a:cxn>
                <a:cxn ang="0">
                  <a:pos x="69" y="0"/>
                </a:cxn>
                <a:cxn ang="0">
                  <a:pos x="39" y="19"/>
                </a:cxn>
                <a:cxn ang="0">
                  <a:pos x="18" y="41"/>
                </a:cxn>
                <a:cxn ang="0">
                  <a:pos x="6" y="62"/>
                </a:cxn>
                <a:cxn ang="0">
                  <a:pos x="0" y="87"/>
                </a:cxn>
                <a:cxn ang="0">
                  <a:pos x="4" y="112"/>
                </a:cxn>
                <a:cxn ang="0">
                  <a:pos x="16" y="135"/>
                </a:cxn>
                <a:cxn ang="0">
                  <a:pos x="35" y="154"/>
                </a:cxn>
                <a:cxn ang="0">
                  <a:pos x="63" y="173"/>
                </a:cxn>
                <a:cxn ang="0">
                  <a:pos x="84" y="140"/>
                </a:cxn>
              </a:cxnLst>
              <a:rect l="0" t="0" r="r" b="b"/>
              <a:pathLst>
                <a:path w="92" h="174">
                  <a:moveTo>
                    <a:pt x="84" y="140"/>
                  </a:moveTo>
                  <a:lnTo>
                    <a:pt x="61" y="125"/>
                  </a:lnTo>
                  <a:lnTo>
                    <a:pt x="48" y="111"/>
                  </a:lnTo>
                  <a:lnTo>
                    <a:pt x="39" y="99"/>
                  </a:lnTo>
                  <a:lnTo>
                    <a:pt x="39" y="88"/>
                  </a:lnTo>
                  <a:lnTo>
                    <a:pt x="42" y="78"/>
                  </a:lnTo>
                  <a:lnTo>
                    <a:pt x="51" y="63"/>
                  </a:lnTo>
                  <a:lnTo>
                    <a:pt x="67" y="47"/>
                  </a:lnTo>
                  <a:lnTo>
                    <a:pt x="91" y="32"/>
                  </a:lnTo>
                  <a:lnTo>
                    <a:pt x="69" y="0"/>
                  </a:lnTo>
                  <a:lnTo>
                    <a:pt x="39" y="19"/>
                  </a:lnTo>
                  <a:lnTo>
                    <a:pt x="18" y="41"/>
                  </a:lnTo>
                  <a:lnTo>
                    <a:pt x="6" y="62"/>
                  </a:lnTo>
                  <a:lnTo>
                    <a:pt x="0" y="87"/>
                  </a:lnTo>
                  <a:lnTo>
                    <a:pt x="4" y="112"/>
                  </a:lnTo>
                  <a:lnTo>
                    <a:pt x="16" y="135"/>
                  </a:lnTo>
                  <a:lnTo>
                    <a:pt x="35" y="154"/>
                  </a:lnTo>
                  <a:lnTo>
                    <a:pt x="63" y="173"/>
                  </a:lnTo>
                  <a:lnTo>
                    <a:pt x="84" y="14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Freeform 234"/>
            <p:cNvSpPr>
              <a:spLocks/>
            </p:cNvSpPr>
            <p:nvPr/>
          </p:nvSpPr>
          <p:spPr bwMode="auto">
            <a:xfrm>
              <a:off x="4130" y="2824"/>
              <a:ext cx="201" cy="56"/>
            </a:xfrm>
            <a:custGeom>
              <a:avLst/>
              <a:gdLst/>
              <a:ahLst/>
              <a:cxnLst>
                <a:cxn ang="0">
                  <a:pos x="239" y="18"/>
                </a:cxn>
                <a:cxn ang="0">
                  <a:pos x="211" y="26"/>
                </a:cxn>
                <a:cxn ang="0">
                  <a:pos x="184" y="31"/>
                </a:cxn>
                <a:cxn ang="0">
                  <a:pos x="156" y="36"/>
                </a:cxn>
                <a:cxn ang="0">
                  <a:pos x="129" y="36"/>
                </a:cxn>
                <a:cxn ang="0">
                  <a:pos x="103" y="31"/>
                </a:cxn>
                <a:cxn ang="0">
                  <a:pos x="74" y="23"/>
                </a:cxn>
                <a:cxn ang="0">
                  <a:pos x="48" y="14"/>
                </a:cxn>
                <a:cxn ang="0">
                  <a:pos x="22" y="0"/>
                </a:cxn>
                <a:cxn ang="0">
                  <a:pos x="0" y="31"/>
                </a:cxn>
                <a:cxn ang="0">
                  <a:pos x="31" y="47"/>
                </a:cxn>
                <a:cxn ang="0">
                  <a:pos x="62" y="60"/>
                </a:cxn>
                <a:cxn ang="0">
                  <a:pos x="95" y="68"/>
                </a:cxn>
                <a:cxn ang="0">
                  <a:pos x="125" y="72"/>
                </a:cxn>
                <a:cxn ang="0">
                  <a:pos x="158" y="75"/>
                </a:cxn>
                <a:cxn ang="0">
                  <a:pos x="191" y="70"/>
                </a:cxn>
                <a:cxn ang="0">
                  <a:pos x="224" y="62"/>
                </a:cxn>
                <a:cxn ang="0">
                  <a:pos x="256" y="52"/>
                </a:cxn>
                <a:cxn ang="0">
                  <a:pos x="239" y="18"/>
                </a:cxn>
              </a:cxnLst>
              <a:rect l="0" t="0" r="r" b="b"/>
              <a:pathLst>
                <a:path w="257" h="76">
                  <a:moveTo>
                    <a:pt x="239" y="18"/>
                  </a:moveTo>
                  <a:lnTo>
                    <a:pt x="211" y="26"/>
                  </a:lnTo>
                  <a:lnTo>
                    <a:pt x="184" y="31"/>
                  </a:lnTo>
                  <a:lnTo>
                    <a:pt x="156" y="36"/>
                  </a:lnTo>
                  <a:lnTo>
                    <a:pt x="129" y="36"/>
                  </a:lnTo>
                  <a:lnTo>
                    <a:pt x="103" y="31"/>
                  </a:lnTo>
                  <a:lnTo>
                    <a:pt x="74" y="23"/>
                  </a:lnTo>
                  <a:lnTo>
                    <a:pt x="48" y="14"/>
                  </a:lnTo>
                  <a:lnTo>
                    <a:pt x="22" y="0"/>
                  </a:lnTo>
                  <a:lnTo>
                    <a:pt x="0" y="31"/>
                  </a:lnTo>
                  <a:lnTo>
                    <a:pt x="31" y="47"/>
                  </a:lnTo>
                  <a:lnTo>
                    <a:pt x="62" y="60"/>
                  </a:lnTo>
                  <a:lnTo>
                    <a:pt x="95" y="68"/>
                  </a:lnTo>
                  <a:lnTo>
                    <a:pt x="125" y="72"/>
                  </a:lnTo>
                  <a:lnTo>
                    <a:pt x="158" y="75"/>
                  </a:lnTo>
                  <a:lnTo>
                    <a:pt x="191" y="70"/>
                  </a:lnTo>
                  <a:lnTo>
                    <a:pt x="224" y="62"/>
                  </a:lnTo>
                  <a:lnTo>
                    <a:pt x="256" y="52"/>
                  </a:lnTo>
                  <a:lnTo>
                    <a:pt x="239" y="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Freeform 235"/>
            <p:cNvSpPr>
              <a:spLocks/>
            </p:cNvSpPr>
            <p:nvPr/>
          </p:nvSpPr>
          <p:spPr bwMode="auto">
            <a:xfrm>
              <a:off x="4315" y="2768"/>
              <a:ext cx="72" cy="95"/>
            </a:xfrm>
            <a:custGeom>
              <a:avLst/>
              <a:gdLst/>
              <a:ahLst/>
              <a:cxnLst>
                <a:cxn ang="0">
                  <a:pos x="5" y="35"/>
                </a:cxn>
                <a:cxn ang="0">
                  <a:pos x="28" y="46"/>
                </a:cxn>
                <a:cxn ang="0">
                  <a:pos x="43" y="54"/>
                </a:cxn>
                <a:cxn ang="0">
                  <a:pos x="48" y="62"/>
                </a:cxn>
                <a:cxn ang="0">
                  <a:pos x="50" y="62"/>
                </a:cxn>
                <a:cxn ang="0">
                  <a:pos x="48" y="66"/>
                </a:cxn>
                <a:cxn ang="0">
                  <a:pos x="41" y="71"/>
                </a:cxn>
                <a:cxn ang="0">
                  <a:pos x="24" y="82"/>
                </a:cxn>
                <a:cxn ang="0">
                  <a:pos x="0" y="95"/>
                </a:cxn>
                <a:cxn ang="0">
                  <a:pos x="17" y="129"/>
                </a:cxn>
                <a:cxn ang="0">
                  <a:pos x="46" y="117"/>
                </a:cxn>
                <a:cxn ang="0">
                  <a:pos x="67" y="102"/>
                </a:cxn>
                <a:cxn ang="0">
                  <a:pos x="83" y="86"/>
                </a:cxn>
                <a:cxn ang="0">
                  <a:pos x="91" y="64"/>
                </a:cxn>
                <a:cxn ang="0">
                  <a:pos x="85" y="44"/>
                </a:cxn>
                <a:cxn ang="0">
                  <a:pos x="69" y="25"/>
                </a:cxn>
                <a:cxn ang="0">
                  <a:pos x="48" y="11"/>
                </a:cxn>
                <a:cxn ang="0">
                  <a:pos x="22" y="0"/>
                </a:cxn>
                <a:cxn ang="0">
                  <a:pos x="5" y="35"/>
                </a:cxn>
              </a:cxnLst>
              <a:rect l="0" t="0" r="r" b="b"/>
              <a:pathLst>
                <a:path w="92" h="130">
                  <a:moveTo>
                    <a:pt x="5" y="35"/>
                  </a:moveTo>
                  <a:lnTo>
                    <a:pt x="28" y="46"/>
                  </a:lnTo>
                  <a:lnTo>
                    <a:pt x="43" y="5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48" y="66"/>
                  </a:lnTo>
                  <a:lnTo>
                    <a:pt x="41" y="71"/>
                  </a:lnTo>
                  <a:lnTo>
                    <a:pt x="24" y="82"/>
                  </a:lnTo>
                  <a:lnTo>
                    <a:pt x="0" y="95"/>
                  </a:lnTo>
                  <a:lnTo>
                    <a:pt x="17" y="129"/>
                  </a:lnTo>
                  <a:lnTo>
                    <a:pt x="46" y="117"/>
                  </a:lnTo>
                  <a:lnTo>
                    <a:pt x="67" y="102"/>
                  </a:lnTo>
                  <a:lnTo>
                    <a:pt x="83" y="86"/>
                  </a:lnTo>
                  <a:lnTo>
                    <a:pt x="91" y="64"/>
                  </a:lnTo>
                  <a:lnTo>
                    <a:pt x="85" y="44"/>
                  </a:lnTo>
                  <a:lnTo>
                    <a:pt x="69" y="25"/>
                  </a:lnTo>
                  <a:lnTo>
                    <a:pt x="48" y="11"/>
                  </a:lnTo>
                  <a:lnTo>
                    <a:pt x="22" y="0"/>
                  </a:lnTo>
                  <a:lnTo>
                    <a:pt x="5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Freeform 236"/>
            <p:cNvSpPr>
              <a:spLocks/>
            </p:cNvSpPr>
            <p:nvPr/>
          </p:nvSpPr>
          <p:spPr bwMode="auto">
            <a:xfrm>
              <a:off x="4097" y="2735"/>
              <a:ext cx="236" cy="6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3" y="39"/>
                </a:cxn>
                <a:cxn ang="0">
                  <a:pos x="85" y="40"/>
                </a:cxn>
                <a:cxn ang="0">
                  <a:pos x="121" y="42"/>
                </a:cxn>
                <a:cxn ang="0">
                  <a:pos x="159" y="48"/>
                </a:cxn>
                <a:cxn ang="0">
                  <a:pos x="192" y="54"/>
                </a:cxn>
                <a:cxn ang="0">
                  <a:pos x="226" y="61"/>
                </a:cxn>
                <a:cxn ang="0">
                  <a:pos x="256" y="70"/>
                </a:cxn>
                <a:cxn ang="0">
                  <a:pos x="284" y="81"/>
                </a:cxn>
                <a:cxn ang="0">
                  <a:pos x="301" y="45"/>
                </a:cxn>
                <a:cxn ang="0">
                  <a:pos x="268" y="34"/>
                </a:cxn>
                <a:cxn ang="0">
                  <a:pos x="237" y="24"/>
                </a:cxn>
                <a:cxn ang="0">
                  <a:pos x="201" y="16"/>
                </a:cxn>
                <a:cxn ang="0">
                  <a:pos x="166" y="10"/>
                </a:cxn>
                <a:cxn ang="0">
                  <a:pos x="125" y="6"/>
                </a:cxn>
                <a:cxn ang="0">
                  <a:pos x="87" y="1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0" y="39"/>
                </a:cxn>
              </a:cxnLst>
              <a:rect l="0" t="0" r="r" b="b"/>
              <a:pathLst>
                <a:path w="302" h="82">
                  <a:moveTo>
                    <a:pt x="0" y="39"/>
                  </a:moveTo>
                  <a:lnTo>
                    <a:pt x="43" y="39"/>
                  </a:lnTo>
                  <a:lnTo>
                    <a:pt x="85" y="40"/>
                  </a:lnTo>
                  <a:lnTo>
                    <a:pt x="121" y="42"/>
                  </a:lnTo>
                  <a:lnTo>
                    <a:pt x="159" y="48"/>
                  </a:lnTo>
                  <a:lnTo>
                    <a:pt x="192" y="54"/>
                  </a:lnTo>
                  <a:lnTo>
                    <a:pt x="226" y="61"/>
                  </a:lnTo>
                  <a:lnTo>
                    <a:pt x="256" y="70"/>
                  </a:lnTo>
                  <a:lnTo>
                    <a:pt x="284" y="81"/>
                  </a:lnTo>
                  <a:lnTo>
                    <a:pt x="301" y="45"/>
                  </a:lnTo>
                  <a:lnTo>
                    <a:pt x="268" y="34"/>
                  </a:lnTo>
                  <a:lnTo>
                    <a:pt x="237" y="24"/>
                  </a:lnTo>
                  <a:lnTo>
                    <a:pt x="201" y="16"/>
                  </a:lnTo>
                  <a:lnTo>
                    <a:pt x="166" y="10"/>
                  </a:lnTo>
                  <a:lnTo>
                    <a:pt x="125" y="6"/>
                  </a:lnTo>
                  <a:lnTo>
                    <a:pt x="87" y="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Freeform 237"/>
            <p:cNvSpPr>
              <a:spLocks/>
            </p:cNvSpPr>
            <p:nvPr/>
          </p:nvSpPr>
          <p:spPr bwMode="auto">
            <a:xfrm>
              <a:off x="3852" y="2735"/>
              <a:ext cx="247" cy="83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19" y="112"/>
                </a:cxn>
                <a:cxn ang="0">
                  <a:pos x="51" y="95"/>
                </a:cxn>
                <a:cxn ang="0">
                  <a:pos x="86" y="81"/>
                </a:cxn>
                <a:cxn ang="0">
                  <a:pos x="120" y="70"/>
                </a:cxn>
                <a:cxn ang="0">
                  <a:pos x="156" y="58"/>
                </a:cxn>
                <a:cxn ang="0">
                  <a:pos x="194" y="50"/>
                </a:cxn>
                <a:cxn ang="0">
                  <a:pos x="232" y="45"/>
                </a:cxn>
                <a:cxn ang="0">
                  <a:pos x="274" y="41"/>
                </a:cxn>
                <a:cxn ang="0">
                  <a:pos x="316" y="39"/>
                </a:cxn>
                <a:cxn ang="0">
                  <a:pos x="316" y="0"/>
                </a:cxn>
                <a:cxn ang="0">
                  <a:pos x="272" y="1"/>
                </a:cxn>
                <a:cxn ang="0">
                  <a:pos x="229" y="6"/>
                </a:cxn>
                <a:cxn ang="0">
                  <a:pos x="185" y="13"/>
                </a:cxn>
                <a:cxn ang="0">
                  <a:pos x="146" y="21"/>
                </a:cxn>
                <a:cxn ang="0">
                  <a:pos x="107" y="32"/>
                </a:cxn>
                <a:cxn ang="0">
                  <a:pos x="68" y="46"/>
                </a:cxn>
                <a:cxn ang="0">
                  <a:pos x="33" y="61"/>
                </a:cxn>
                <a:cxn ang="0">
                  <a:pos x="0" y="79"/>
                </a:cxn>
                <a:cxn ang="0">
                  <a:pos x="21" y="112"/>
                </a:cxn>
              </a:cxnLst>
              <a:rect l="0" t="0" r="r" b="b"/>
              <a:pathLst>
                <a:path w="317" h="113">
                  <a:moveTo>
                    <a:pt x="21" y="112"/>
                  </a:moveTo>
                  <a:lnTo>
                    <a:pt x="19" y="112"/>
                  </a:lnTo>
                  <a:lnTo>
                    <a:pt x="51" y="95"/>
                  </a:lnTo>
                  <a:lnTo>
                    <a:pt x="86" y="81"/>
                  </a:lnTo>
                  <a:lnTo>
                    <a:pt x="120" y="70"/>
                  </a:lnTo>
                  <a:lnTo>
                    <a:pt x="156" y="58"/>
                  </a:lnTo>
                  <a:lnTo>
                    <a:pt x="194" y="50"/>
                  </a:lnTo>
                  <a:lnTo>
                    <a:pt x="232" y="45"/>
                  </a:lnTo>
                  <a:lnTo>
                    <a:pt x="274" y="41"/>
                  </a:lnTo>
                  <a:lnTo>
                    <a:pt x="316" y="39"/>
                  </a:lnTo>
                  <a:lnTo>
                    <a:pt x="316" y="0"/>
                  </a:lnTo>
                  <a:lnTo>
                    <a:pt x="272" y="1"/>
                  </a:lnTo>
                  <a:lnTo>
                    <a:pt x="229" y="6"/>
                  </a:lnTo>
                  <a:lnTo>
                    <a:pt x="185" y="13"/>
                  </a:lnTo>
                  <a:lnTo>
                    <a:pt x="146" y="21"/>
                  </a:lnTo>
                  <a:lnTo>
                    <a:pt x="107" y="32"/>
                  </a:lnTo>
                  <a:lnTo>
                    <a:pt x="68" y="46"/>
                  </a:lnTo>
                  <a:lnTo>
                    <a:pt x="33" y="61"/>
                  </a:lnTo>
                  <a:lnTo>
                    <a:pt x="0" y="79"/>
                  </a:lnTo>
                  <a:lnTo>
                    <a:pt x="21" y="11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Freeform 238"/>
            <p:cNvSpPr>
              <a:spLocks/>
            </p:cNvSpPr>
            <p:nvPr/>
          </p:nvSpPr>
          <p:spPr bwMode="auto">
            <a:xfrm>
              <a:off x="3847" y="2880"/>
              <a:ext cx="202" cy="48"/>
            </a:xfrm>
            <a:custGeom>
              <a:avLst/>
              <a:gdLst/>
              <a:ahLst/>
              <a:cxnLst>
                <a:cxn ang="0">
                  <a:pos x="246" y="16"/>
                </a:cxn>
                <a:cxn ang="0">
                  <a:pos x="218" y="22"/>
                </a:cxn>
                <a:cxn ang="0">
                  <a:pos x="189" y="26"/>
                </a:cxn>
                <a:cxn ang="0">
                  <a:pos x="161" y="26"/>
                </a:cxn>
                <a:cxn ang="0">
                  <a:pos x="133" y="26"/>
                </a:cxn>
                <a:cxn ang="0">
                  <a:pos x="103" y="22"/>
                </a:cxn>
                <a:cxn ang="0">
                  <a:pos x="76" y="17"/>
                </a:cxn>
                <a:cxn ang="0">
                  <a:pos x="45" y="10"/>
                </a:cxn>
                <a:cxn ang="0">
                  <a:pos x="14" y="0"/>
                </a:cxn>
                <a:cxn ang="0">
                  <a:pos x="0" y="36"/>
                </a:cxn>
                <a:cxn ang="0">
                  <a:pos x="33" y="47"/>
                </a:cxn>
                <a:cxn ang="0">
                  <a:pos x="67" y="55"/>
                </a:cxn>
                <a:cxn ang="0">
                  <a:pos x="97" y="61"/>
                </a:cxn>
                <a:cxn ang="0">
                  <a:pos x="130" y="65"/>
                </a:cxn>
                <a:cxn ang="0">
                  <a:pos x="161" y="65"/>
                </a:cxn>
                <a:cxn ang="0">
                  <a:pos x="195" y="65"/>
                </a:cxn>
                <a:cxn ang="0">
                  <a:pos x="225" y="61"/>
                </a:cxn>
                <a:cxn ang="0">
                  <a:pos x="258" y="55"/>
                </a:cxn>
                <a:cxn ang="0">
                  <a:pos x="246" y="16"/>
                </a:cxn>
              </a:cxnLst>
              <a:rect l="0" t="0" r="r" b="b"/>
              <a:pathLst>
                <a:path w="259" h="66">
                  <a:moveTo>
                    <a:pt x="246" y="16"/>
                  </a:moveTo>
                  <a:lnTo>
                    <a:pt x="218" y="22"/>
                  </a:lnTo>
                  <a:lnTo>
                    <a:pt x="189" y="26"/>
                  </a:lnTo>
                  <a:lnTo>
                    <a:pt x="161" y="26"/>
                  </a:lnTo>
                  <a:lnTo>
                    <a:pt x="133" y="26"/>
                  </a:lnTo>
                  <a:lnTo>
                    <a:pt x="103" y="22"/>
                  </a:lnTo>
                  <a:lnTo>
                    <a:pt x="76" y="17"/>
                  </a:lnTo>
                  <a:lnTo>
                    <a:pt x="45" y="10"/>
                  </a:lnTo>
                  <a:lnTo>
                    <a:pt x="14" y="0"/>
                  </a:lnTo>
                  <a:lnTo>
                    <a:pt x="0" y="36"/>
                  </a:lnTo>
                  <a:lnTo>
                    <a:pt x="33" y="47"/>
                  </a:lnTo>
                  <a:lnTo>
                    <a:pt x="67" y="55"/>
                  </a:lnTo>
                  <a:lnTo>
                    <a:pt x="97" y="61"/>
                  </a:lnTo>
                  <a:lnTo>
                    <a:pt x="130" y="65"/>
                  </a:lnTo>
                  <a:lnTo>
                    <a:pt x="161" y="65"/>
                  </a:lnTo>
                  <a:lnTo>
                    <a:pt x="195" y="65"/>
                  </a:lnTo>
                  <a:lnTo>
                    <a:pt x="225" y="61"/>
                  </a:lnTo>
                  <a:lnTo>
                    <a:pt x="258" y="55"/>
                  </a:lnTo>
                  <a:lnTo>
                    <a:pt x="246" y="1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Freeform 239"/>
            <p:cNvSpPr>
              <a:spLocks/>
            </p:cNvSpPr>
            <p:nvPr/>
          </p:nvSpPr>
          <p:spPr bwMode="auto">
            <a:xfrm>
              <a:off x="4038" y="2841"/>
              <a:ext cx="85" cy="80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63" y="36"/>
                </a:cxn>
                <a:cxn ang="0">
                  <a:pos x="65" y="42"/>
                </a:cxn>
                <a:cxn ang="0">
                  <a:pos x="65" y="44"/>
                </a:cxn>
                <a:cxn ang="0">
                  <a:pos x="60" y="47"/>
                </a:cxn>
                <a:cxn ang="0">
                  <a:pos x="45" y="56"/>
                </a:cxn>
                <a:cxn ang="0">
                  <a:pos x="26" y="62"/>
                </a:cxn>
                <a:cxn ang="0">
                  <a:pos x="0" y="68"/>
                </a:cxn>
                <a:cxn ang="0">
                  <a:pos x="12" y="108"/>
                </a:cxn>
                <a:cxn ang="0">
                  <a:pos x="38" y="98"/>
                </a:cxn>
                <a:cxn ang="0">
                  <a:pos x="63" y="90"/>
                </a:cxn>
                <a:cxn ang="0">
                  <a:pos x="83" y="80"/>
                </a:cxn>
                <a:cxn ang="0">
                  <a:pos x="95" y="68"/>
                </a:cxn>
                <a:cxn ang="0">
                  <a:pos x="107" y="50"/>
                </a:cxn>
                <a:cxn ang="0">
                  <a:pos x="104" y="30"/>
                </a:cxn>
                <a:cxn ang="0">
                  <a:pos x="95" y="14"/>
                </a:cxn>
                <a:cxn ang="0">
                  <a:pos x="81" y="0"/>
                </a:cxn>
                <a:cxn ang="0">
                  <a:pos x="55" y="28"/>
                </a:cxn>
              </a:cxnLst>
              <a:rect l="0" t="0" r="r" b="b"/>
              <a:pathLst>
                <a:path w="108" h="109">
                  <a:moveTo>
                    <a:pt x="55" y="28"/>
                  </a:moveTo>
                  <a:lnTo>
                    <a:pt x="63" y="36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0" y="47"/>
                  </a:lnTo>
                  <a:lnTo>
                    <a:pt x="45" y="56"/>
                  </a:lnTo>
                  <a:lnTo>
                    <a:pt x="26" y="62"/>
                  </a:lnTo>
                  <a:lnTo>
                    <a:pt x="0" y="68"/>
                  </a:lnTo>
                  <a:lnTo>
                    <a:pt x="12" y="108"/>
                  </a:lnTo>
                  <a:lnTo>
                    <a:pt x="38" y="98"/>
                  </a:lnTo>
                  <a:lnTo>
                    <a:pt x="63" y="90"/>
                  </a:lnTo>
                  <a:lnTo>
                    <a:pt x="83" y="80"/>
                  </a:lnTo>
                  <a:lnTo>
                    <a:pt x="95" y="68"/>
                  </a:lnTo>
                  <a:lnTo>
                    <a:pt x="107" y="50"/>
                  </a:lnTo>
                  <a:lnTo>
                    <a:pt x="104" y="30"/>
                  </a:lnTo>
                  <a:lnTo>
                    <a:pt x="95" y="14"/>
                  </a:lnTo>
                  <a:lnTo>
                    <a:pt x="81" y="0"/>
                  </a:lnTo>
                  <a:lnTo>
                    <a:pt x="55" y="2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Freeform 240"/>
            <p:cNvSpPr>
              <a:spLocks/>
            </p:cNvSpPr>
            <p:nvPr/>
          </p:nvSpPr>
          <p:spPr bwMode="auto">
            <a:xfrm>
              <a:off x="3852" y="2818"/>
              <a:ext cx="251" cy="45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66" y="43"/>
                </a:cxn>
                <a:cxn ang="0">
                  <a:pos x="115" y="38"/>
                </a:cxn>
                <a:cxn ang="0">
                  <a:pos x="163" y="38"/>
                </a:cxn>
                <a:cxn ang="0">
                  <a:pos x="202" y="38"/>
                </a:cxn>
                <a:cxn ang="0">
                  <a:pos x="235" y="43"/>
                </a:cxn>
                <a:cxn ang="0">
                  <a:pos x="261" y="46"/>
                </a:cxn>
                <a:cxn ang="0">
                  <a:pos x="280" y="54"/>
                </a:cxn>
                <a:cxn ang="0">
                  <a:pos x="294" y="61"/>
                </a:cxn>
                <a:cxn ang="0">
                  <a:pos x="320" y="31"/>
                </a:cxn>
                <a:cxn ang="0">
                  <a:pos x="301" y="20"/>
                </a:cxn>
                <a:cxn ang="0">
                  <a:pos x="273" y="9"/>
                </a:cxn>
                <a:cxn ang="0">
                  <a:pos x="241" y="2"/>
                </a:cxn>
                <a:cxn ang="0">
                  <a:pos x="205" y="0"/>
                </a:cxn>
                <a:cxn ang="0">
                  <a:pos x="161" y="0"/>
                </a:cxn>
                <a:cxn ang="0">
                  <a:pos x="113" y="0"/>
                </a:cxn>
                <a:cxn ang="0">
                  <a:pos x="61" y="2"/>
                </a:cxn>
                <a:cxn ang="0">
                  <a:pos x="0" y="9"/>
                </a:cxn>
                <a:cxn ang="0">
                  <a:pos x="7" y="49"/>
                </a:cxn>
              </a:cxnLst>
              <a:rect l="0" t="0" r="r" b="b"/>
              <a:pathLst>
                <a:path w="321" h="62">
                  <a:moveTo>
                    <a:pt x="7" y="49"/>
                  </a:moveTo>
                  <a:lnTo>
                    <a:pt x="66" y="43"/>
                  </a:lnTo>
                  <a:lnTo>
                    <a:pt x="115" y="38"/>
                  </a:lnTo>
                  <a:lnTo>
                    <a:pt x="163" y="38"/>
                  </a:lnTo>
                  <a:lnTo>
                    <a:pt x="202" y="38"/>
                  </a:lnTo>
                  <a:lnTo>
                    <a:pt x="235" y="43"/>
                  </a:lnTo>
                  <a:lnTo>
                    <a:pt x="261" y="46"/>
                  </a:lnTo>
                  <a:lnTo>
                    <a:pt x="280" y="54"/>
                  </a:lnTo>
                  <a:lnTo>
                    <a:pt x="294" y="61"/>
                  </a:lnTo>
                  <a:lnTo>
                    <a:pt x="320" y="31"/>
                  </a:lnTo>
                  <a:lnTo>
                    <a:pt x="301" y="20"/>
                  </a:lnTo>
                  <a:lnTo>
                    <a:pt x="273" y="9"/>
                  </a:lnTo>
                  <a:lnTo>
                    <a:pt x="241" y="2"/>
                  </a:lnTo>
                  <a:lnTo>
                    <a:pt x="205" y="0"/>
                  </a:lnTo>
                  <a:lnTo>
                    <a:pt x="161" y="0"/>
                  </a:lnTo>
                  <a:lnTo>
                    <a:pt x="113" y="0"/>
                  </a:lnTo>
                  <a:lnTo>
                    <a:pt x="61" y="2"/>
                  </a:lnTo>
                  <a:lnTo>
                    <a:pt x="0" y="9"/>
                  </a:lnTo>
                  <a:lnTo>
                    <a:pt x="7" y="4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Freeform 241"/>
            <p:cNvSpPr>
              <a:spLocks/>
            </p:cNvSpPr>
            <p:nvPr/>
          </p:nvSpPr>
          <p:spPr bwMode="auto">
            <a:xfrm>
              <a:off x="3602" y="2826"/>
              <a:ext cx="257" cy="96"/>
            </a:xfrm>
            <a:custGeom>
              <a:avLst/>
              <a:gdLst/>
              <a:ahLst/>
              <a:cxnLst>
                <a:cxn ang="0">
                  <a:pos x="32" y="129"/>
                </a:cxn>
                <a:cxn ang="0">
                  <a:pos x="47" y="114"/>
                </a:cxn>
                <a:cxn ang="0">
                  <a:pos x="69" y="102"/>
                </a:cxn>
                <a:cxn ang="0">
                  <a:pos x="95" y="87"/>
                </a:cxn>
                <a:cxn ang="0">
                  <a:pos x="130" y="75"/>
                </a:cxn>
                <a:cxn ang="0">
                  <a:pos x="171" y="63"/>
                </a:cxn>
                <a:cxn ang="0">
                  <a:pos x="218" y="54"/>
                </a:cxn>
                <a:cxn ang="0">
                  <a:pos x="270" y="45"/>
                </a:cxn>
                <a:cxn ang="0">
                  <a:pos x="328" y="38"/>
                </a:cxn>
                <a:cxn ang="0">
                  <a:pos x="320" y="0"/>
                </a:cxn>
                <a:cxn ang="0">
                  <a:pos x="263" y="8"/>
                </a:cxn>
                <a:cxn ang="0">
                  <a:pos x="209" y="17"/>
                </a:cxn>
                <a:cxn ang="0">
                  <a:pos x="161" y="28"/>
                </a:cxn>
                <a:cxn ang="0">
                  <a:pos x="117" y="39"/>
                </a:cxn>
                <a:cxn ang="0">
                  <a:pos x="80" y="54"/>
                </a:cxn>
                <a:cxn ang="0">
                  <a:pos x="47" y="67"/>
                </a:cxn>
                <a:cxn ang="0">
                  <a:pos x="21" y="86"/>
                </a:cxn>
                <a:cxn ang="0">
                  <a:pos x="0" y="104"/>
                </a:cxn>
                <a:cxn ang="0">
                  <a:pos x="32" y="129"/>
                </a:cxn>
              </a:cxnLst>
              <a:rect l="0" t="0" r="r" b="b"/>
              <a:pathLst>
                <a:path w="329" h="130">
                  <a:moveTo>
                    <a:pt x="32" y="129"/>
                  </a:moveTo>
                  <a:lnTo>
                    <a:pt x="47" y="114"/>
                  </a:lnTo>
                  <a:lnTo>
                    <a:pt x="69" y="102"/>
                  </a:lnTo>
                  <a:lnTo>
                    <a:pt x="95" y="87"/>
                  </a:lnTo>
                  <a:lnTo>
                    <a:pt x="130" y="75"/>
                  </a:lnTo>
                  <a:lnTo>
                    <a:pt x="171" y="63"/>
                  </a:lnTo>
                  <a:lnTo>
                    <a:pt x="218" y="54"/>
                  </a:lnTo>
                  <a:lnTo>
                    <a:pt x="270" y="45"/>
                  </a:lnTo>
                  <a:lnTo>
                    <a:pt x="328" y="38"/>
                  </a:lnTo>
                  <a:lnTo>
                    <a:pt x="320" y="0"/>
                  </a:lnTo>
                  <a:lnTo>
                    <a:pt x="263" y="8"/>
                  </a:lnTo>
                  <a:lnTo>
                    <a:pt x="209" y="17"/>
                  </a:lnTo>
                  <a:lnTo>
                    <a:pt x="161" y="28"/>
                  </a:lnTo>
                  <a:lnTo>
                    <a:pt x="117" y="39"/>
                  </a:lnTo>
                  <a:lnTo>
                    <a:pt x="80" y="54"/>
                  </a:lnTo>
                  <a:lnTo>
                    <a:pt x="47" y="67"/>
                  </a:lnTo>
                  <a:lnTo>
                    <a:pt x="21" y="86"/>
                  </a:lnTo>
                  <a:lnTo>
                    <a:pt x="0" y="104"/>
                  </a:lnTo>
                  <a:lnTo>
                    <a:pt x="32" y="1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Freeform 242"/>
            <p:cNvSpPr>
              <a:spLocks/>
            </p:cNvSpPr>
            <p:nvPr/>
          </p:nvSpPr>
          <p:spPr bwMode="auto">
            <a:xfrm>
              <a:off x="3789" y="2793"/>
              <a:ext cx="79" cy="115"/>
            </a:xfrm>
            <a:custGeom>
              <a:avLst/>
              <a:gdLst/>
              <a:ahLst/>
              <a:cxnLst>
                <a:cxn ang="0">
                  <a:pos x="88" y="118"/>
                </a:cxn>
                <a:cxn ang="0">
                  <a:pos x="64" y="108"/>
                </a:cxn>
                <a:cxn ang="0">
                  <a:pos x="50" y="98"/>
                </a:cxn>
                <a:cxn ang="0">
                  <a:pos x="42" y="90"/>
                </a:cxn>
                <a:cxn ang="0">
                  <a:pos x="40" y="84"/>
                </a:cxn>
                <a:cxn ang="0">
                  <a:pos x="42" y="76"/>
                </a:cxn>
                <a:cxn ang="0">
                  <a:pos x="54" y="63"/>
                </a:cxn>
                <a:cxn ang="0">
                  <a:pos x="71" y="50"/>
                </a:cxn>
                <a:cxn ang="0">
                  <a:pos x="100" y="32"/>
                </a:cxn>
                <a:cxn ang="0">
                  <a:pos x="78" y="0"/>
                </a:cxn>
                <a:cxn ang="0">
                  <a:pos x="47" y="19"/>
                </a:cxn>
                <a:cxn ang="0">
                  <a:pos x="23" y="39"/>
                </a:cxn>
                <a:cxn ang="0">
                  <a:pos x="8" y="60"/>
                </a:cxn>
                <a:cxn ang="0">
                  <a:pos x="0" y="83"/>
                </a:cxn>
                <a:cxn ang="0">
                  <a:pos x="6" y="107"/>
                </a:cxn>
                <a:cxn ang="0">
                  <a:pos x="21" y="126"/>
                </a:cxn>
                <a:cxn ang="0">
                  <a:pos x="45" y="140"/>
                </a:cxn>
                <a:cxn ang="0">
                  <a:pos x="73" y="155"/>
                </a:cxn>
                <a:cxn ang="0">
                  <a:pos x="88" y="118"/>
                </a:cxn>
              </a:cxnLst>
              <a:rect l="0" t="0" r="r" b="b"/>
              <a:pathLst>
                <a:path w="101" h="156">
                  <a:moveTo>
                    <a:pt x="88" y="118"/>
                  </a:moveTo>
                  <a:lnTo>
                    <a:pt x="64" y="108"/>
                  </a:lnTo>
                  <a:lnTo>
                    <a:pt x="50" y="98"/>
                  </a:lnTo>
                  <a:lnTo>
                    <a:pt x="42" y="90"/>
                  </a:lnTo>
                  <a:lnTo>
                    <a:pt x="40" y="84"/>
                  </a:lnTo>
                  <a:lnTo>
                    <a:pt x="42" y="76"/>
                  </a:lnTo>
                  <a:lnTo>
                    <a:pt x="54" y="63"/>
                  </a:lnTo>
                  <a:lnTo>
                    <a:pt x="71" y="50"/>
                  </a:lnTo>
                  <a:lnTo>
                    <a:pt x="100" y="32"/>
                  </a:lnTo>
                  <a:lnTo>
                    <a:pt x="78" y="0"/>
                  </a:lnTo>
                  <a:lnTo>
                    <a:pt x="47" y="19"/>
                  </a:lnTo>
                  <a:lnTo>
                    <a:pt x="23" y="39"/>
                  </a:lnTo>
                  <a:lnTo>
                    <a:pt x="8" y="60"/>
                  </a:lnTo>
                  <a:lnTo>
                    <a:pt x="0" y="83"/>
                  </a:lnTo>
                  <a:lnTo>
                    <a:pt x="6" y="107"/>
                  </a:lnTo>
                  <a:lnTo>
                    <a:pt x="21" y="126"/>
                  </a:lnTo>
                  <a:lnTo>
                    <a:pt x="45" y="140"/>
                  </a:lnTo>
                  <a:lnTo>
                    <a:pt x="73" y="155"/>
                  </a:lnTo>
                  <a:lnTo>
                    <a:pt x="88" y="1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31" name="Rectangle 243"/>
          <p:cNvSpPr>
            <a:spLocks noChangeArrowheads="1"/>
          </p:cNvSpPr>
          <p:nvPr/>
        </p:nvSpPr>
        <p:spPr bwMode="auto">
          <a:xfrm>
            <a:off x="6845301" y="3180927"/>
            <a:ext cx="466249" cy="59192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2532" name="Rectangle 244"/>
          <p:cNvSpPr>
            <a:spLocks noChangeArrowheads="1"/>
          </p:cNvSpPr>
          <p:nvPr/>
        </p:nvSpPr>
        <p:spPr bwMode="auto">
          <a:xfrm>
            <a:off x="8505984" y="4069715"/>
            <a:ext cx="466248" cy="59192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2533" name="Rectangle 245"/>
          <p:cNvSpPr>
            <a:spLocks noChangeArrowheads="1"/>
          </p:cNvSpPr>
          <p:nvPr/>
        </p:nvSpPr>
        <p:spPr bwMode="auto">
          <a:xfrm>
            <a:off x="5184617" y="3538961"/>
            <a:ext cx="464503" cy="59012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2534" name="Rectangle 246"/>
          <p:cNvSpPr>
            <a:spLocks noChangeArrowheads="1"/>
          </p:cNvSpPr>
          <p:nvPr/>
        </p:nvSpPr>
        <p:spPr bwMode="auto">
          <a:xfrm>
            <a:off x="6047264" y="4778587"/>
            <a:ext cx="467995" cy="593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2535" name="Rectangle 247"/>
          <p:cNvSpPr>
            <a:spLocks noChangeArrowheads="1"/>
          </p:cNvSpPr>
          <p:nvPr/>
        </p:nvSpPr>
        <p:spPr bwMode="auto">
          <a:xfrm>
            <a:off x="7643337" y="5606204"/>
            <a:ext cx="464503" cy="593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2543" name="Text Box 255"/>
          <p:cNvSpPr txBox="1">
            <a:spLocks noChangeArrowheads="1"/>
          </p:cNvSpPr>
          <p:nvPr/>
        </p:nvSpPr>
        <p:spPr bwMode="auto">
          <a:xfrm>
            <a:off x="5495449" y="6289887"/>
            <a:ext cx="2770559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de-DE" sz="3600" dirty="0">
                <a:solidFill>
                  <a:schemeClr val="accent1"/>
                </a:solidFill>
              </a:rPr>
              <a:t>C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C0C0C0"/>
                </a:solidFill>
              </a:rPr>
              <a:t>·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2"/>
                </a:solidFill>
              </a:rPr>
              <a:t>p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C0C0C0"/>
                </a:solidFill>
              </a:rPr>
              <a:t>+</a:t>
            </a:r>
            <a:r>
              <a:rPr lang="de-DE" sz="3600" dirty="0">
                <a:solidFill>
                  <a:schemeClr val="accent1"/>
                </a:solidFill>
              </a:rPr>
              <a:t> d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C0C0C0"/>
                </a:solidFill>
              </a:rPr>
              <a:t>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7" name="Rectangle 325"/>
          <p:cNvSpPr>
            <a:spLocks noGrp="1" noChangeArrowheads="1"/>
          </p:cNvSpPr>
          <p:nvPr>
            <p:ph type="body" idx="1"/>
          </p:nvPr>
        </p:nvSpPr>
        <p:spPr>
          <a:xfrm>
            <a:off x="375444" y="1811762"/>
            <a:ext cx="8876188" cy="5248169"/>
          </a:xfrm>
        </p:spPr>
        <p:txBody>
          <a:bodyPr/>
          <a:lstStyle/>
          <a:p>
            <a:r>
              <a:rPr lang="en-US" sz="3100" dirty="0"/>
              <a:t>Additional  force working on each cell</a:t>
            </a:r>
          </a:p>
          <a:p>
            <a:r>
              <a:rPr lang="en-US" sz="3100" dirty="0"/>
              <a:t>Placement </a:t>
            </a:r>
            <a:br>
              <a:rPr lang="en-US" sz="3100" dirty="0"/>
            </a:br>
            <a:r>
              <a:rPr lang="en-US" sz="3100" dirty="0"/>
              <a:t>determined by</a:t>
            </a:r>
            <a:br>
              <a:rPr lang="en-US" sz="3100" dirty="0"/>
            </a:br>
            <a:r>
              <a:rPr lang="en-US" sz="3100" dirty="0"/>
              <a:t>calculating the state</a:t>
            </a:r>
            <a:br>
              <a:rPr lang="en-US" sz="3100" dirty="0"/>
            </a:br>
            <a:r>
              <a:rPr lang="en-US" sz="3100" dirty="0"/>
              <a:t>of equilibrium</a:t>
            </a:r>
          </a:p>
          <a:p>
            <a:r>
              <a:rPr lang="en-US" sz="3100" dirty="0" smtClean="0"/>
              <a:t>Access </a:t>
            </a:r>
            <a:r>
              <a:rPr lang="en-US" sz="3100" dirty="0"/>
              <a:t>to complete</a:t>
            </a:r>
            <a:br>
              <a:rPr lang="en-US" sz="3100" dirty="0"/>
            </a:br>
            <a:r>
              <a:rPr lang="en-US" sz="3100" dirty="0"/>
              <a:t>solution </a:t>
            </a:r>
            <a:r>
              <a:rPr lang="en-US" sz="3100" dirty="0" smtClean="0"/>
              <a:t>space</a:t>
            </a:r>
          </a:p>
          <a:p>
            <a:pPr lvl="1"/>
            <a:r>
              <a:rPr lang="en-US" sz="2900" dirty="0" smtClean="0"/>
              <a:t>One-to-one map </a:t>
            </a:r>
            <a:br>
              <a:rPr lang="en-US" sz="2900" dirty="0" smtClean="0"/>
            </a:br>
            <a:r>
              <a:rPr lang="en-US" sz="2900" dirty="0" smtClean="0"/>
              <a:t>between forces and </a:t>
            </a:r>
            <a:br>
              <a:rPr lang="en-US" sz="2900" dirty="0" smtClean="0"/>
            </a:br>
            <a:r>
              <a:rPr lang="en-US" sz="2900" dirty="0" smtClean="0"/>
              <a:t>places</a:t>
            </a:r>
          </a:p>
          <a:p>
            <a:pPr lvl="1">
              <a:buNone/>
            </a:pPr>
            <a:endParaRPr lang="en-US" sz="2900" dirty="0"/>
          </a:p>
        </p:txBody>
      </p:sp>
      <p:sp>
        <p:nvSpPr>
          <p:cNvPr id="13527" name="Rectangle 215"/>
          <p:cNvSpPr>
            <a:spLocks noChangeArrowheads="1"/>
          </p:cNvSpPr>
          <p:nvPr/>
        </p:nvSpPr>
        <p:spPr bwMode="auto">
          <a:xfrm>
            <a:off x="4996022" y="2470257"/>
            <a:ext cx="4496593" cy="4548293"/>
          </a:xfrm>
          <a:prstGeom prst="rect">
            <a:avLst/>
          </a:prstGeom>
          <a:solidFill>
            <a:srgbClr val="003366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2" name="Group 216"/>
          <p:cNvGrpSpPr>
            <a:grpSpLocks/>
          </p:cNvGrpSpPr>
          <p:nvPr/>
        </p:nvGrpSpPr>
        <p:grpSpPr bwMode="auto">
          <a:xfrm>
            <a:off x="7360444" y="3306869"/>
            <a:ext cx="1397000" cy="797031"/>
            <a:chOff x="4009" y="2161"/>
            <a:chExt cx="800" cy="443"/>
          </a:xfrm>
        </p:grpSpPr>
        <p:sp>
          <p:nvSpPr>
            <p:cNvPr id="13529" name="Freeform 217"/>
            <p:cNvSpPr>
              <a:spLocks/>
            </p:cNvSpPr>
            <p:nvPr/>
          </p:nvSpPr>
          <p:spPr bwMode="auto">
            <a:xfrm>
              <a:off x="4009" y="2161"/>
              <a:ext cx="256" cy="68"/>
            </a:xfrm>
            <a:custGeom>
              <a:avLst/>
              <a:gdLst/>
              <a:ahLst/>
              <a:cxnLst>
                <a:cxn ang="0">
                  <a:pos x="326" y="66"/>
                </a:cxn>
                <a:cxn ang="0">
                  <a:pos x="299" y="44"/>
                </a:cxn>
                <a:cxn ang="0">
                  <a:pos x="269" y="26"/>
                </a:cxn>
                <a:cxn ang="0">
                  <a:pos x="233" y="13"/>
                </a:cxn>
                <a:cxn ang="0">
                  <a:pos x="198" y="5"/>
                </a:cxn>
                <a:cxn ang="0">
                  <a:pos x="153" y="1"/>
                </a:cxn>
                <a:cxn ang="0">
                  <a:pos x="105" y="0"/>
                </a:cxn>
                <a:cxn ang="0">
                  <a:pos x="55" y="3"/>
                </a:cxn>
                <a:cxn ang="0">
                  <a:pos x="0" y="12"/>
                </a:cxn>
                <a:cxn ang="0">
                  <a:pos x="8" y="50"/>
                </a:cxn>
                <a:cxn ang="0">
                  <a:pos x="59" y="42"/>
                </a:cxn>
                <a:cxn ang="0">
                  <a:pos x="107" y="37"/>
                </a:cxn>
                <a:cxn ang="0">
                  <a:pos x="152" y="37"/>
                </a:cxn>
                <a:cxn ang="0">
                  <a:pos x="188" y="42"/>
                </a:cxn>
                <a:cxn ang="0">
                  <a:pos x="223" y="50"/>
                </a:cxn>
                <a:cxn ang="0">
                  <a:pos x="251" y="60"/>
                </a:cxn>
                <a:cxn ang="0">
                  <a:pos x="276" y="75"/>
                </a:cxn>
                <a:cxn ang="0">
                  <a:pos x="295" y="91"/>
                </a:cxn>
                <a:cxn ang="0">
                  <a:pos x="326" y="66"/>
                </a:cxn>
              </a:cxnLst>
              <a:rect l="0" t="0" r="r" b="b"/>
              <a:pathLst>
                <a:path w="327" h="92">
                  <a:moveTo>
                    <a:pt x="326" y="66"/>
                  </a:moveTo>
                  <a:lnTo>
                    <a:pt x="299" y="44"/>
                  </a:lnTo>
                  <a:lnTo>
                    <a:pt x="269" y="26"/>
                  </a:lnTo>
                  <a:lnTo>
                    <a:pt x="233" y="13"/>
                  </a:lnTo>
                  <a:lnTo>
                    <a:pt x="198" y="5"/>
                  </a:lnTo>
                  <a:lnTo>
                    <a:pt x="153" y="1"/>
                  </a:lnTo>
                  <a:lnTo>
                    <a:pt x="105" y="0"/>
                  </a:lnTo>
                  <a:lnTo>
                    <a:pt x="55" y="3"/>
                  </a:lnTo>
                  <a:lnTo>
                    <a:pt x="0" y="12"/>
                  </a:lnTo>
                  <a:lnTo>
                    <a:pt x="8" y="50"/>
                  </a:lnTo>
                  <a:lnTo>
                    <a:pt x="59" y="42"/>
                  </a:lnTo>
                  <a:lnTo>
                    <a:pt x="107" y="37"/>
                  </a:lnTo>
                  <a:lnTo>
                    <a:pt x="152" y="37"/>
                  </a:lnTo>
                  <a:lnTo>
                    <a:pt x="188" y="42"/>
                  </a:lnTo>
                  <a:lnTo>
                    <a:pt x="223" y="50"/>
                  </a:lnTo>
                  <a:lnTo>
                    <a:pt x="251" y="60"/>
                  </a:lnTo>
                  <a:lnTo>
                    <a:pt x="276" y="75"/>
                  </a:lnTo>
                  <a:lnTo>
                    <a:pt x="295" y="91"/>
                  </a:lnTo>
                  <a:lnTo>
                    <a:pt x="326" y="6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0" name="Freeform 218"/>
            <p:cNvSpPr>
              <a:spLocks/>
            </p:cNvSpPr>
            <p:nvPr/>
          </p:nvSpPr>
          <p:spPr bwMode="auto">
            <a:xfrm>
              <a:off x="4222" y="2210"/>
              <a:ext cx="73" cy="118"/>
            </a:xfrm>
            <a:custGeom>
              <a:avLst/>
              <a:gdLst/>
              <a:ahLst/>
              <a:cxnLst>
                <a:cxn ang="0">
                  <a:pos x="17" y="160"/>
                </a:cxn>
                <a:cxn ang="0">
                  <a:pos x="43" y="146"/>
                </a:cxn>
                <a:cxn ang="0">
                  <a:pos x="66" y="130"/>
                </a:cxn>
                <a:cxn ang="0">
                  <a:pos x="82" y="111"/>
                </a:cxn>
                <a:cxn ang="0">
                  <a:pos x="90" y="89"/>
                </a:cxn>
                <a:cxn ang="0">
                  <a:pos x="92" y="68"/>
                </a:cxn>
                <a:cxn ang="0">
                  <a:pos x="85" y="44"/>
                </a:cxn>
                <a:cxn ang="0">
                  <a:pos x="73" y="22"/>
                </a:cxn>
                <a:cxn ang="0">
                  <a:pos x="54" y="0"/>
                </a:cxn>
                <a:cxn ang="0">
                  <a:pos x="24" y="24"/>
                </a:cxn>
                <a:cxn ang="0">
                  <a:pos x="38" y="41"/>
                </a:cxn>
                <a:cxn ang="0">
                  <a:pos x="47" y="58"/>
                </a:cxn>
                <a:cxn ang="0">
                  <a:pos x="52" y="72"/>
                </a:cxn>
                <a:cxn ang="0">
                  <a:pos x="52" y="82"/>
                </a:cxn>
                <a:cxn ang="0">
                  <a:pos x="47" y="92"/>
                </a:cxn>
                <a:cxn ang="0">
                  <a:pos x="38" y="104"/>
                </a:cxn>
                <a:cxn ang="0">
                  <a:pos x="21" y="113"/>
                </a:cxn>
                <a:cxn ang="0">
                  <a:pos x="0" y="126"/>
                </a:cxn>
                <a:cxn ang="0">
                  <a:pos x="17" y="160"/>
                </a:cxn>
              </a:cxnLst>
              <a:rect l="0" t="0" r="r" b="b"/>
              <a:pathLst>
                <a:path w="93" h="161">
                  <a:moveTo>
                    <a:pt x="17" y="160"/>
                  </a:moveTo>
                  <a:lnTo>
                    <a:pt x="43" y="146"/>
                  </a:lnTo>
                  <a:lnTo>
                    <a:pt x="66" y="130"/>
                  </a:lnTo>
                  <a:lnTo>
                    <a:pt x="82" y="111"/>
                  </a:lnTo>
                  <a:lnTo>
                    <a:pt x="90" y="89"/>
                  </a:lnTo>
                  <a:lnTo>
                    <a:pt x="92" y="68"/>
                  </a:lnTo>
                  <a:lnTo>
                    <a:pt x="85" y="44"/>
                  </a:lnTo>
                  <a:lnTo>
                    <a:pt x="73" y="22"/>
                  </a:lnTo>
                  <a:lnTo>
                    <a:pt x="54" y="0"/>
                  </a:lnTo>
                  <a:lnTo>
                    <a:pt x="24" y="24"/>
                  </a:lnTo>
                  <a:lnTo>
                    <a:pt x="38" y="41"/>
                  </a:lnTo>
                  <a:lnTo>
                    <a:pt x="47" y="58"/>
                  </a:lnTo>
                  <a:lnTo>
                    <a:pt x="52" y="72"/>
                  </a:lnTo>
                  <a:lnTo>
                    <a:pt x="52" y="82"/>
                  </a:lnTo>
                  <a:lnTo>
                    <a:pt x="47" y="92"/>
                  </a:lnTo>
                  <a:lnTo>
                    <a:pt x="38" y="104"/>
                  </a:lnTo>
                  <a:lnTo>
                    <a:pt x="21" y="113"/>
                  </a:lnTo>
                  <a:lnTo>
                    <a:pt x="0" y="126"/>
                  </a:lnTo>
                  <a:lnTo>
                    <a:pt x="17" y="16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1" name="Freeform 219"/>
            <p:cNvSpPr>
              <a:spLocks/>
            </p:cNvSpPr>
            <p:nvPr/>
          </p:nvSpPr>
          <p:spPr bwMode="auto">
            <a:xfrm>
              <a:off x="4095" y="2295"/>
              <a:ext cx="142" cy="50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38"/>
                </a:cxn>
                <a:cxn ang="0">
                  <a:pos x="30" y="51"/>
                </a:cxn>
                <a:cxn ang="0">
                  <a:pos x="51" y="61"/>
                </a:cxn>
                <a:cxn ang="0">
                  <a:pos x="73" y="65"/>
                </a:cxn>
                <a:cxn ang="0">
                  <a:pos x="97" y="67"/>
                </a:cxn>
                <a:cxn ang="0">
                  <a:pos x="124" y="63"/>
                </a:cxn>
                <a:cxn ang="0">
                  <a:pos x="149" y="55"/>
                </a:cxn>
                <a:cxn ang="0">
                  <a:pos x="181" y="44"/>
                </a:cxn>
                <a:cxn ang="0">
                  <a:pos x="163" y="12"/>
                </a:cxn>
                <a:cxn ang="0">
                  <a:pos x="137" y="22"/>
                </a:cxn>
                <a:cxn ang="0">
                  <a:pos x="115" y="27"/>
                </a:cxn>
                <a:cxn ang="0">
                  <a:pos x="95" y="30"/>
                </a:cxn>
                <a:cxn ang="0">
                  <a:pos x="80" y="30"/>
                </a:cxn>
                <a:cxn ang="0">
                  <a:pos x="65" y="25"/>
                </a:cxn>
                <a:cxn ang="0">
                  <a:pos x="53" y="19"/>
                </a:cxn>
                <a:cxn ang="0">
                  <a:pos x="44" y="12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0" y="19"/>
                </a:cxn>
              </a:cxnLst>
              <a:rect l="0" t="0" r="r" b="b"/>
              <a:pathLst>
                <a:path w="182" h="68">
                  <a:moveTo>
                    <a:pt x="0" y="19"/>
                  </a:moveTo>
                  <a:lnTo>
                    <a:pt x="15" y="38"/>
                  </a:lnTo>
                  <a:lnTo>
                    <a:pt x="30" y="51"/>
                  </a:lnTo>
                  <a:lnTo>
                    <a:pt x="51" y="61"/>
                  </a:lnTo>
                  <a:lnTo>
                    <a:pt x="73" y="65"/>
                  </a:lnTo>
                  <a:lnTo>
                    <a:pt x="97" y="67"/>
                  </a:lnTo>
                  <a:lnTo>
                    <a:pt x="124" y="63"/>
                  </a:lnTo>
                  <a:lnTo>
                    <a:pt x="149" y="55"/>
                  </a:lnTo>
                  <a:lnTo>
                    <a:pt x="181" y="44"/>
                  </a:lnTo>
                  <a:lnTo>
                    <a:pt x="163" y="12"/>
                  </a:lnTo>
                  <a:lnTo>
                    <a:pt x="137" y="22"/>
                  </a:lnTo>
                  <a:lnTo>
                    <a:pt x="115" y="27"/>
                  </a:lnTo>
                  <a:lnTo>
                    <a:pt x="95" y="30"/>
                  </a:lnTo>
                  <a:lnTo>
                    <a:pt x="80" y="30"/>
                  </a:lnTo>
                  <a:lnTo>
                    <a:pt x="65" y="25"/>
                  </a:lnTo>
                  <a:lnTo>
                    <a:pt x="53" y="19"/>
                  </a:lnTo>
                  <a:lnTo>
                    <a:pt x="44" y="1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0" y="1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2" name="Freeform 220"/>
            <p:cNvSpPr>
              <a:spLocks/>
            </p:cNvSpPr>
            <p:nvPr/>
          </p:nvSpPr>
          <p:spPr bwMode="auto">
            <a:xfrm>
              <a:off x="4088" y="2206"/>
              <a:ext cx="143" cy="103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28" y="12"/>
                </a:cxn>
                <a:cxn ang="0">
                  <a:pos x="88" y="26"/>
                </a:cxn>
                <a:cxn ang="0">
                  <a:pos x="57" y="41"/>
                </a:cxn>
                <a:cxn ang="0">
                  <a:pos x="32" y="54"/>
                </a:cxn>
                <a:cxn ang="0">
                  <a:pos x="13" y="71"/>
                </a:cxn>
                <a:cxn ang="0">
                  <a:pos x="2" y="94"/>
                </a:cxn>
                <a:cxn ang="0">
                  <a:pos x="0" y="117"/>
                </a:cxn>
                <a:cxn ang="0">
                  <a:pos x="8" y="140"/>
                </a:cxn>
                <a:cxn ang="0">
                  <a:pos x="45" y="120"/>
                </a:cxn>
                <a:cxn ang="0">
                  <a:pos x="41" y="111"/>
                </a:cxn>
                <a:cxn ang="0">
                  <a:pos x="41" y="104"/>
                </a:cxn>
                <a:cxn ang="0">
                  <a:pos x="45" y="94"/>
                </a:cxn>
                <a:cxn ang="0">
                  <a:pos x="57" y="84"/>
                </a:cxn>
                <a:cxn ang="0">
                  <a:pos x="76" y="71"/>
                </a:cxn>
                <a:cxn ang="0">
                  <a:pos x="105" y="60"/>
                </a:cxn>
                <a:cxn ang="0">
                  <a:pos x="140" y="47"/>
                </a:cxn>
                <a:cxn ang="0">
                  <a:pos x="183" y="36"/>
                </a:cxn>
                <a:cxn ang="0">
                  <a:pos x="172" y="0"/>
                </a:cxn>
              </a:cxnLst>
              <a:rect l="0" t="0" r="r" b="b"/>
              <a:pathLst>
                <a:path w="184" h="141">
                  <a:moveTo>
                    <a:pt x="172" y="0"/>
                  </a:moveTo>
                  <a:lnTo>
                    <a:pt x="128" y="12"/>
                  </a:lnTo>
                  <a:lnTo>
                    <a:pt x="88" y="26"/>
                  </a:lnTo>
                  <a:lnTo>
                    <a:pt x="57" y="41"/>
                  </a:lnTo>
                  <a:lnTo>
                    <a:pt x="32" y="54"/>
                  </a:lnTo>
                  <a:lnTo>
                    <a:pt x="13" y="71"/>
                  </a:lnTo>
                  <a:lnTo>
                    <a:pt x="2" y="94"/>
                  </a:lnTo>
                  <a:lnTo>
                    <a:pt x="0" y="117"/>
                  </a:lnTo>
                  <a:lnTo>
                    <a:pt x="8" y="140"/>
                  </a:lnTo>
                  <a:lnTo>
                    <a:pt x="45" y="120"/>
                  </a:lnTo>
                  <a:lnTo>
                    <a:pt x="41" y="111"/>
                  </a:lnTo>
                  <a:lnTo>
                    <a:pt x="41" y="104"/>
                  </a:lnTo>
                  <a:lnTo>
                    <a:pt x="45" y="94"/>
                  </a:lnTo>
                  <a:lnTo>
                    <a:pt x="57" y="84"/>
                  </a:lnTo>
                  <a:lnTo>
                    <a:pt x="76" y="71"/>
                  </a:lnTo>
                  <a:lnTo>
                    <a:pt x="105" y="60"/>
                  </a:lnTo>
                  <a:lnTo>
                    <a:pt x="140" y="47"/>
                  </a:lnTo>
                  <a:lnTo>
                    <a:pt x="183" y="36"/>
                  </a:lnTo>
                  <a:lnTo>
                    <a:pt x="17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3" name="Freeform 221"/>
            <p:cNvSpPr>
              <a:spLocks/>
            </p:cNvSpPr>
            <p:nvPr/>
          </p:nvSpPr>
          <p:spPr bwMode="auto">
            <a:xfrm>
              <a:off x="4224" y="2196"/>
              <a:ext cx="232" cy="79"/>
            </a:xfrm>
            <a:custGeom>
              <a:avLst/>
              <a:gdLst/>
              <a:ahLst/>
              <a:cxnLst>
                <a:cxn ang="0">
                  <a:pos x="296" y="87"/>
                </a:cxn>
                <a:cxn ang="0">
                  <a:pos x="272" y="58"/>
                </a:cxn>
                <a:cxn ang="0">
                  <a:pos x="244" y="35"/>
                </a:cxn>
                <a:cxn ang="0">
                  <a:pos x="210" y="17"/>
                </a:cxn>
                <a:cxn ang="0">
                  <a:pos x="175" y="6"/>
                </a:cxn>
                <a:cxn ang="0">
                  <a:pos x="135" y="0"/>
                </a:cxn>
                <a:cxn ang="0">
                  <a:pos x="95" y="0"/>
                </a:cxn>
                <a:cxn ang="0">
                  <a:pos x="49" y="4"/>
                </a:cxn>
                <a:cxn ang="0">
                  <a:pos x="0" y="13"/>
                </a:cxn>
                <a:cxn ang="0">
                  <a:pos x="10" y="50"/>
                </a:cxn>
                <a:cxn ang="0">
                  <a:pos x="55" y="41"/>
                </a:cxn>
                <a:cxn ang="0">
                  <a:pos x="97" y="37"/>
                </a:cxn>
                <a:cxn ang="0">
                  <a:pos x="133" y="37"/>
                </a:cxn>
                <a:cxn ang="0">
                  <a:pos x="166" y="41"/>
                </a:cxn>
                <a:cxn ang="0">
                  <a:pos x="194" y="52"/>
                </a:cxn>
                <a:cxn ang="0">
                  <a:pos x="219" y="65"/>
                </a:cxn>
                <a:cxn ang="0">
                  <a:pos x="244" y="82"/>
                </a:cxn>
                <a:cxn ang="0">
                  <a:pos x="263" y="107"/>
                </a:cxn>
                <a:cxn ang="0">
                  <a:pos x="296" y="87"/>
                </a:cxn>
              </a:cxnLst>
              <a:rect l="0" t="0" r="r" b="b"/>
              <a:pathLst>
                <a:path w="297" h="108">
                  <a:moveTo>
                    <a:pt x="296" y="87"/>
                  </a:moveTo>
                  <a:lnTo>
                    <a:pt x="272" y="58"/>
                  </a:lnTo>
                  <a:lnTo>
                    <a:pt x="244" y="35"/>
                  </a:lnTo>
                  <a:lnTo>
                    <a:pt x="210" y="17"/>
                  </a:lnTo>
                  <a:lnTo>
                    <a:pt x="175" y="6"/>
                  </a:lnTo>
                  <a:lnTo>
                    <a:pt x="135" y="0"/>
                  </a:lnTo>
                  <a:lnTo>
                    <a:pt x="95" y="0"/>
                  </a:lnTo>
                  <a:lnTo>
                    <a:pt x="49" y="4"/>
                  </a:lnTo>
                  <a:lnTo>
                    <a:pt x="0" y="13"/>
                  </a:lnTo>
                  <a:lnTo>
                    <a:pt x="10" y="50"/>
                  </a:lnTo>
                  <a:lnTo>
                    <a:pt x="55" y="41"/>
                  </a:lnTo>
                  <a:lnTo>
                    <a:pt x="97" y="37"/>
                  </a:lnTo>
                  <a:lnTo>
                    <a:pt x="133" y="37"/>
                  </a:lnTo>
                  <a:lnTo>
                    <a:pt x="166" y="41"/>
                  </a:lnTo>
                  <a:lnTo>
                    <a:pt x="194" y="52"/>
                  </a:lnTo>
                  <a:lnTo>
                    <a:pt x="219" y="65"/>
                  </a:lnTo>
                  <a:lnTo>
                    <a:pt x="244" y="82"/>
                  </a:lnTo>
                  <a:lnTo>
                    <a:pt x="263" y="107"/>
                  </a:lnTo>
                  <a:lnTo>
                    <a:pt x="296" y="8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4" name="Freeform 222"/>
            <p:cNvSpPr>
              <a:spLocks/>
            </p:cNvSpPr>
            <p:nvPr/>
          </p:nvSpPr>
          <p:spPr bwMode="auto">
            <a:xfrm>
              <a:off x="4430" y="2261"/>
              <a:ext cx="62" cy="169"/>
            </a:xfrm>
            <a:custGeom>
              <a:avLst/>
              <a:gdLst/>
              <a:ahLst/>
              <a:cxnLst>
                <a:cxn ang="0">
                  <a:pos x="32" y="230"/>
                </a:cxn>
                <a:cxn ang="0">
                  <a:pos x="52" y="204"/>
                </a:cxn>
                <a:cxn ang="0">
                  <a:pos x="66" y="175"/>
                </a:cxn>
                <a:cxn ang="0">
                  <a:pos x="74" y="147"/>
                </a:cxn>
                <a:cxn ang="0">
                  <a:pos x="79" y="119"/>
                </a:cxn>
                <a:cxn ang="0">
                  <a:pos x="74" y="88"/>
                </a:cxn>
                <a:cxn ang="0">
                  <a:pos x="66" y="58"/>
                </a:cxn>
                <a:cxn ang="0">
                  <a:pos x="52" y="28"/>
                </a:cxn>
                <a:cxn ang="0">
                  <a:pos x="32" y="0"/>
                </a:cxn>
                <a:cxn ang="0">
                  <a:pos x="0" y="19"/>
                </a:cxn>
                <a:cxn ang="0">
                  <a:pos x="16" y="46"/>
                </a:cxn>
                <a:cxn ang="0">
                  <a:pos x="28" y="71"/>
                </a:cxn>
                <a:cxn ang="0">
                  <a:pos x="35" y="95"/>
                </a:cxn>
                <a:cxn ang="0">
                  <a:pos x="37" y="119"/>
                </a:cxn>
                <a:cxn ang="0">
                  <a:pos x="35" y="141"/>
                </a:cxn>
                <a:cxn ang="0">
                  <a:pos x="28" y="163"/>
                </a:cxn>
                <a:cxn ang="0">
                  <a:pos x="18" y="183"/>
                </a:cxn>
                <a:cxn ang="0">
                  <a:pos x="0" y="205"/>
                </a:cxn>
                <a:cxn ang="0">
                  <a:pos x="32" y="230"/>
                </a:cxn>
              </a:cxnLst>
              <a:rect l="0" t="0" r="r" b="b"/>
              <a:pathLst>
                <a:path w="80" h="231">
                  <a:moveTo>
                    <a:pt x="32" y="230"/>
                  </a:moveTo>
                  <a:lnTo>
                    <a:pt x="52" y="204"/>
                  </a:lnTo>
                  <a:lnTo>
                    <a:pt x="66" y="175"/>
                  </a:lnTo>
                  <a:lnTo>
                    <a:pt x="74" y="147"/>
                  </a:lnTo>
                  <a:lnTo>
                    <a:pt x="79" y="119"/>
                  </a:lnTo>
                  <a:lnTo>
                    <a:pt x="74" y="88"/>
                  </a:lnTo>
                  <a:lnTo>
                    <a:pt x="66" y="58"/>
                  </a:lnTo>
                  <a:lnTo>
                    <a:pt x="52" y="28"/>
                  </a:lnTo>
                  <a:lnTo>
                    <a:pt x="32" y="0"/>
                  </a:lnTo>
                  <a:lnTo>
                    <a:pt x="0" y="19"/>
                  </a:lnTo>
                  <a:lnTo>
                    <a:pt x="16" y="46"/>
                  </a:lnTo>
                  <a:lnTo>
                    <a:pt x="28" y="71"/>
                  </a:lnTo>
                  <a:lnTo>
                    <a:pt x="35" y="95"/>
                  </a:lnTo>
                  <a:lnTo>
                    <a:pt x="37" y="119"/>
                  </a:lnTo>
                  <a:lnTo>
                    <a:pt x="35" y="141"/>
                  </a:lnTo>
                  <a:lnTo>
                    <a:pt x="28" y="163"/>
                  </a:lnTo>
                  <a:lnTo>
                    <a:pt x="18" y="183"/>
                  </a:lnTo>
                  <a:lnTo>
                    <a:pt x="0" y="205"/>
                  </a:lnTo>
                  <a:lnTo>
                    <a:pt x="32" y="23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5" name="Freeform 223"/>
            <p:cNvSpPr>
              <a:spLocks/>
            </p:cNvSpPr>
            <p:nvPr/>
          </p:nvSpPr>
          <p:spPr bwMode="auto">
            <a:xfrm>
              <a:off x="4312" y="2412"/>
              <a:ext cx="144" cy="6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1" y="63"/>
                </a:cxn>
                <a:cxn ang="0">
                  <a:pos x="43" y="74"/>
                </a:cxn>
                <a:cxn ang="0">
                  <a:pos x="67" y="84"/>
                </a:cxn>
                <a:cxn ang="0">
                  <a:pos x="90" y="84"/>
                </a:cxn>
                <a:cxn ang="0">
                  <a:pos x="117" y="77"/>
                </a:cxn>
                <a:cxn ang="0">
                  <a:pos x="138" y="65"/>
                </a:cxn>
                <a:cxn ang="0">
                  <a:pos x="161" y="46"/>
                </a:cxn>
                <a:cxn ang="0">
                  <a:pos x="184" y="24"/>
                </a:cxn>
                <a:cxn ang="0">
                  <a:pos x="150" y="0"/>
                </a:cxn>
                <a:cxn ang="0">
                  <a:pos x="133" y="20"/>
                </a:cxn>
                <a:cxn ang="0">
                  <a:pos x="117" y="32"/>
                </a:cxn>
                <a:cxn ang="0">
                  <a:pos x="99" y="41"/>
                </a:cxn>
                <a:cxn ang="0">
                  <a:pos x="86" y="45"/>
                </a:cxn>
                <a:cxn ang="0">
                  <a:pos x="72" y="45"/>
                </a:cxn>
                <a:cxn ang="0">
                  <a:pos x="60" y="41"/>
                </a:cxn>
                <a:cxn ang="0">
                  <a:pos x="44" y="32"/>
                </a:cxn>
                <a:cxn ang="0">
                  <a:pos x="30" y="18"/>
                </a:cxn>
                <a:cxn ang="0">
                  <a:pos x="0" y="42"/>
                </a:cxn>
              </a:cxnLst>
              <a:rect l="0" t="0" r="r" b="b"/>
              <a:pathLst>
                <a:path w="185" h="85">
                  <a:moveTo>
                    <a:pt x="0" y="42"/>
                  </a:moveTo>
                  <a:lnTo>
                    <a:pt x="21" y="63"/>
                  </a:lnTo>
                  <a:lnTo>
                    <a:pt x="43" y="74"/>
                  </a:lnTo>
                  <a:lnTo>
                    <a:pt x="67" y="84"/>
                  </a:lnTo>
                  <a:lnTo>
                    <a:pt x="90" y="84"/>
                  </a:lnTo>
                  <a:lnTo>
                    <a:pt x="117" y="77"/>
                  </a:lnTo>
                  <a:lnTo>
                    <a:pt x="138" y="65"/>
                  </a:lnTo>
                  <a:lnTo>
                    <a:pt x="161" y="46"/>
                  </a:lnTo>
                  <a:lnTo>
                    <a:pt x="184" y="24"/>
                  </a:lnTo>
                  <a:lnTo>
                    <a:pt x="150" y="0"/>
                  </a:lnTo>
                  <a:lnTo>
                    <a:pt x="133" y="20"/>
                  </a:lnTo>
                  <a:lnTo>
                    <a:pt x="117" y="32"/>
                  </a:lnTo>
                  <a:lnTo>
                    <a:pt x="99" y="41"/>
                  </a:lnTo>
                  <a:lnTo>
                    <a:pt x="86" y="45"/>
                  </a:lnTo>
                  <a:lnTo>
                    <a:pt x="72" y="45"/>
                  </a:lnTo>
                  <a:lnTo>
                    <a:pt x="60" y="41"/>
                  </a:lnTo>
                  <a:lnTo>
                    <a:pt x="44" y="32"/>
                  </a:lnTo>
                  <a:lnTo>
                    <a:pt x="30" y="18"/>
                  </a:lnTo>
                  <a:lnTo>
                    <a:pt x="0" y="4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6" name="Freeform 224"/>
            <p:cNvSpPr>
              <a:spLocks/>
            </p:cNvSpPr>
            <p:nvPr/>
          </p:nvSpPr>
          <p:spPr bwMode="auto">
            <a:xfrm>
              <a:off x="4280" y="2320"/>
              <a:ext cx="56" cy="12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3" y="19"/>
                </a:cxn>
                <a:cxn ang="0">
                  <a:pos x="10" y="40"/>
                </a:cxn>
                <a:cxn ang="0">
                  <a:pos x="4" y="60"/>
                </a:cxn>
                <a:cxn ang="0">
                  <a:pos x="0" y="82"/>
                </a:cxn>
                <a:cxn ang="0">
                  <a:pos x="4" y="105"/>
                </a:cxn>
                <a:cxn ang="0">
                  <a:pos x="10" y="126"/>
                </a:cxn>
                <a:cxn ang="0">
                  <a:pos x="23" y="147"/>
                </a:cxn>
                <a:cxn ang="0">
                  <a:pos x="40" y="168"/>
                </a:cxn>
                <a:cxn ang="0">
                  <a:pos x="71" y="143"/>
                </a:cxn>
                <a:cxn ang="0">
                  <a:pos x="57" y="126"/>
                </a:cxn>
                <a:cxn ang="0">
                  <a:pos x="48" y="110"/>
                </a:cxn>
                <a:cxn ang="0">
                  <a:pos x="42" y="97"/>
                </a:cxn>
                <a:cxn ang="0">
                  <a:pos x="40" y="82"/>
                </a:cxn>
                <a:cxn ang="0">
                  <a:pos x="42" y="68"/>
                </a:cxn>
                <a:cxn ang="0">
                  <a:pos x="46" y="56"/>
                </a:cxn>
                <a:cxn ang="0">
                  <a:pos x="57" y="42"/>
                </a:cxn>
                <a:cxn ang="0">
                  <a:pos x="71" y="28"/>
                </a:cxn>
                <a:cxn ang="0">
                  <a:pos x="42" y="0"/>
                </a:cxn>
              </a:cxnLst>
              <a:rect l="0" t="0" r="r" b="b"/>
              <a:pathLst>
                <a:path w="72" h="169">
                  <a:moveTo>
                    <a:pt x="42" y="0"/>
                  </a:moveTo>
                  <a:lnTo>
                    <a:pt x="23" y="19"/>
                  </a:lnTo>
                  <a:lnTo>
                    <a:pt x="10" y="40"/>
                  </a:lnTo>
                  <a:lnTo>
                    <a:pt x="4" y="60"/>
                  </a:lnTo>
                  <a:lnTo>
                    <a:pt x="0" y="82"/>
                  </a:lnTo>
                  <a:lnTo>
                    <a:pt x="4" y="105"/>
                  </a:lnTo>
                  <a:lnTo>
                    <a:pt x="10" y="126"/>
                  </a:lnTo>
                  <a:lnTo>
                    <a:pt x="23" y="147"/>
                  </a:lnTo>
                  <a:lnTo>
                    <a:pt x="40" y="168"/>
                  </a:lnTo>
                  <a:lnTo>
                    <a:pt x="71" y="143"/>
                  </a:lnTo>
                  <a:lnTo>
                    <a:pt x="57" y="126"/>
                  </a:lnTo>
                  <a:lnTo>
                    <a:pt x="48" y="110"/>
                  </a:lnTo>
                  <a:lnTo>
                    <a:pt x="42" y="97"/>
                  </a:lnTo>
                  <a:lnTo>
                    <a:pt x="40" y="82"/>
                  </a:lnTo>
                  <a:lnTo>
                    <a:pt x="42" y="68"/>
                  </a:lnTo>
                  <a:lnTo>
                    <a:pt x="46" y="56"/>
                  </a:lnTo>
                  <a:lnTo>
                    <a:pt x="57" y="42"/>
                  </a:lnTo>
                  <a:lnTo>
                    <a:pt x="71" y="28"/>
                  </a:lnTo>
                  <a:lnTo>
                    <a:pt x="4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7" name="Freeform 225"/>
            <p:cNvSpPr>
              <a:spLocks/>
            </p:cNvSpPr>
            <p:nvPr/>
          </p:nvSpPr>
          <p:spPr bwMode="auto">
            <a:xfrm>
              <a:off x="4312" y="2268"/>
              <a:ext cx="155" cy="7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68" y="0"/>
                </a:cxn>
                <a:cxn ang="0">
                  <a:pos x="140" y="4"/>
                </a:cxn>
                <a:cxn ang="0">
                  <a:pos x="114" y="9"/>
                </a:cxn>
                <a:cxn ang="0">
                  <a:pos x="88" y="17"/>
                </a:cxn>
                <a:cxn ang="0">
                  <a:pos x="63" y="28"/>
                </a:cxn>
                <a:cxn ang="0">
                  <a:pos x="40" y="40"/>
                </a:cxn>
                <a:cxn ang="0">
                  <a:pos x="20" y="54"/>
                </a:cxn>
                <a:cxn ang="0">
                  <a:pos x="0" y="70"/>
                </a:cxn>
                <a:cxn ang="0">
                  <a:pos x="29" y="99"/>
                </a:cxn>
                <a:cxn ang="0">
                  <a:pos x="45" y="84"/>
                </a:cxn>
                <a:cxn ang="0">
                  <a:pos x="63" y="72"/>
                </a:cxn>
                <a:cxn ang="0">
                  <a:pos x="83" y="59"/>
                </a:cxn>
                <a:cxn ang="0">
                  <a:pos x="102" y="52"/>
                </a:cxn>
                <a:cxn ang="0">
                  <a:pos x="124" y="46"/>
                </a:cxn>
                <a:cxn ang="0">
                  <a:pos x="148" y="40"/>
                </a:cxn>
                <a:cxn ang="0">
                  <a:pos x="172" y="38"/>
                </a:cxn>
                <a:cxn ang="0">
                  <a:pos x="198" y="35"/>
                </a:cxn>
                <a:cxn ang="0">
                  <a:pos x="198" y="0"/>
                </a:cxn>
              </a:cxnLst>
              <a:rect l="0" t="0" r="r" b="b"/>
              <a:pathLst>
                <a:path w="199" h="100">
                  <a:moveTo>
                    <a:pt x="198" y="0"/>
                  </a:moveTo>
                  <a:lnTo>
                    <a:pt x="168" y="0"/>
                  </a:lnTo>
                  <a:lnTo>
                    <a:pt x="140" y="4"/>
                  </a:lnTo>
                  <a:lnTo>
                    <a:pt x="114" y="9"/>
                  </a:lnTo>
                  <a:lnTo>
                    <a:pt x="88" y="17"/>
                  </a:lnTo>
                  <a:lnTo>
                    <a:pt x="63" y="28"/>
                  </a:lnTo>
                  <a:lnTo>
                    <a:pt x="40" y="40"/>
                  </a:lnTo>
                  <a:lnTo>
                    <a:pt x="20" y="54"/>
                  </a:lnTo>
                  <a:lnTo>
                    <a:pt x="0" y="70"/>
                  </a:lnTo>
                  <a:lnTo>
                    <a:pt x="29" y="99"/>
                  </a:lnTo>
                  <a:lnTo>
                    <a:pt x="45" y="84"/>
                  </a:lnTo>
                  <a:lnTo>
                    <a:pt x="63" y="72"/>
                  </a:lnTo>
                  <a:lnTo>
                    <a:pt x="83" y="59"/>
                  </a:lnTo>
                  <a:lnTo>
                    <a:pt x="102" y="52"/>
                  </a:lnTo>
                  <a:lnTo>
                    <a:pt x="124" y="46"/>
                  </a:lnTo>
                  <a:lnTo>
                    <a:pt x="148" y="40"/>
                  </a:lnTo>
                  <a:lnTo>
                    <a:pt x="172" y="38"/>
                  </a:lnTo>
                  <a:lnTo>
                    <a:pt x="198" y="35"/>
                  </a:lnTo>
                  <a:lnTo>
                    <a:pt x="19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8" name="Freeform 226"/>
            <p:cNvSpPr>
              <a:spLocks/>
            </p:cNvSpPr>
            <p:nvPr/>
          </p:nvSpPr>
          <p:spPr bwMode="auto">
            <a:xfrm>
              <a:off x="4467" y="2268"/>
              <a:ext cx="165" cy="106"/>
            </a:xfrm>
            <a:custGeom>
              <a:avLst/>
              <a:gdLst/>
              <a:ahLst/>
              <a:cxnLst>
                <a:cxn ang="0">
                  <a:pos x="210" y="120"/>
                </a:cxn>
                <a:cxn ang="0">
                  <a:pos x="186" y="92"/>
                </a:cxn>
                <a:cxn ang="0">
                  <a:pos x="164" y="68"/>
                </a:cxn>
                <a:cxn ang="0">
                  <a:pos x="141" y="47"/>
                </a:cxn>
                <a:cxn ang="0">
                  <a:pos x="115" y="29"/>
                </a:cxn>
                <a:cxn ang="0">
                  <a:pos x="86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3" y="37"/>
                </a:cxn>
                <a:cxn ang="0">
                  <a:pos x="47" y="43"/>
                </a:cxn>
                <a:cxn ang="0">
                  <a:pos x="69" y="52"/>
                </a:cxn>
                <a:cxn ang="0">
                  <a:pos x="93" y="61"/>
                </a:cxn>
                <a:cxn ang="0">
                  <a:pos x="115" y="76"/>
                </a:cxn>
                <a:cxn ang="0">
                  <a:pos x="134" y="94"/>
                </a:cxn>
                <a:cxn ang="0">
                  <a:pos x="155" y="115"/>
                </a:cxn>
                <a:cxn ang="0">
                  <a:pos x="174" y="143"/>
                </a:cxn>
                <a:cxn ang="0">
                  <a:pos x="210" y="120"/>
                </a:cxn>
              </a:cxnLst>
              <a:rect l="0" t="0" r="r" b="b"/>
              <a:pathLst>
                <a:path w="211" h="144">
                  <a:moveTo>
                    <a:pt x="210" y="120"/>
                  </a:moveTo>
                  <a:lnTo>
                    <a:pt x="186" y="92"/>
                  </a:lnTo>
                  <a:lnTo>
                    <a:pt x="164" y="68"/>
                  </a:lnTo>
                  <a:lnTo>
                    <a:pt x="141" y="47"/>
                  </a:lnTo>
                  <a:lnTo>
                    <a:pt x="115" y="29"/>
                  </a:lnTo>
                  <a:lnTo>
                    <a:pt x="86" y="14"/>
                  </a:lnTo>
                  <a:lnTo>
                    <a:pt x="58" y="6"/>
                  </a:lnTo>
                  <a:lnTo>
                    <a:pt x="3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23" y="37"/>
                  </a:lnTo>
                  <a:lnTo>
                    <a:pt x="47" y="43"/>
                  </a:lnTo>
                  <a:lnTo>
                    <a:pt x="69" y="52"/>
                  </a:lnTo>
                  <a:lnTo>
                    <a:pt x="93" y="61"/>
                  </a:lnTo>
                  <a:lnTo>
                    <a:pt x="115" y="76"/>
                  </a:lnTo>
                  <a:lnTo>
                    <a:pt x="134" y="94"/>
                  </a:lnTo>
                  <a:lnTo>
                    <a:pt x="155" y="115"/>
                  </a:lnTo>
                  <a:lnTo>
                    <a:pt x="174" y="143"/>
                  </a:lnTo>
                  <a:lnTo>
                    <a:pt x="210" y="12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39" name="Freeform 227"/>
            <p:cNvSpPr>
              <a:spLocks/>
            </p:cNvSpPr>
            <p:nvPr/>
          </p:nvSpPr>
          <p:spPr bwMode="auto">
            <a:xfrm>
              <a:off x="4604" y="2358"/>
              <a:ext cx="62" cy="151"/>
            </a:xfrm>
            <a:custGeom>
              <a:avLst/>
              <a:gdLst/>
              <a:ahLst/>
              <a:cxnLst>
                <a:cxn ang="0">
                  <a:pos x="30" y="206"/>
                </a:cxn>
                <a:cxn ang="0">
                  <a:pos x="49" y="185"/>
                </a:cxn>
                <a:cxn ang="0">
                  <a:pos x="65" y="162"/>
                </a:cxn>
                <a:cxn ang="0">
                  <a:pos x="73" y="138"/>
                </a:cxn>
                <a:cxn ang="0">
                  <a:pos x="78" y="112"/>
                </a:cxn>
                <a:cxn ang="0">
                  <a:pos x="75" y="86"/>
                </a:cxn>
                <a:cxn ang="0">
                  <a:pos x="67" y="58"/>
                </a:cxn>
                <a:cxn ang="0">
                  <a:pos x="51" y="29"/>
                </a:cxn>
                <a:cxn ang="0">
                  <a:pos x="35" y="0"/>
                </a:cxn>
                <a:cxn ang="0">
                  <a:pos x="0" y="21"/>
                </a:cxn>
                <a:cxn ang="0">
                  <a:pos x="18" y="47"/>
                </a:cxn>
                <a:cxn ang="0">
                  <a:pos x="28" y="70"/>
                </a:cxn>
                <a:cxn ang="0">
                  <a:pos x="35" y="92"/>
                </a:cxn>
                <a:cxn ang="0">
                  <a:pos x="37" y="112"/>
                </a:cxn>
                <a:cxn ang="0">
                  <a:pos x="35" y="130"/>
                </a:cxn>
                <a:cxn ang="0">
                  <a:pos x="28" y="146"/>
                </a:cxn>
                <a:cxn ang="0">
                  <a:pos x="20" y="161"/>
                </a:cxn>
                <a:cxn ang="0">
                  <a:pos x="5" y="175"/>
                </a:cxn>
                <a:cxn ang="0">
                  <a:pos x="30" y="206"/>
                </a:cxn>
              </a:cxnLst>
              <a:rect l="0" t="0" r="r" b="b"/>
              <a:pathLst>
                <a:path w="79" h="207">
                  <a:moveTo>
                    <a:pt x="30" y="206"/>
                  </a:moveTo>
                  <a:lnTo>
                    <a:pt x="49" y="185"/>
                  </a:lnTo>
                  <a:lnTo>
                    <a:pt x="65" y="162"/>
                  </a:lnTo>
                  <a:lnTo>
                    <a:pt x="73" y="138"/>
                  </a:lnTo>
                  <a:lnTo>
                    <a:pt x="78" y="112"/>
                  </a:lnTo>
                  <a:lnTo>
                    <a:pt x="75" y="86"/>
                  </a:lnTo>
                  <a:lnTo>
                    <a:pt x="67" y="58"/>
                  </a:lnTo>
                  <a:lnTo>
                    <a:pt x="51" y="29"/>
                  </a:lnTo>
                  <a:lnTo>
                    <a:pt x="35" y="0"/>
                  </a:lnTo>
                  <a:lnTo>
                    <a:pt x="0" y="21"/>
                  </a:lnTo>
                  <a:lnTo>
                    <a:pt x="18" y="47"/>
                  </a:lnTo>
                  <a:lnTo>
                    <a:pt x="28" y="70"/>
                  </a:lnTo>
                  <a:lnTo>
                    <a:pt x="35" y="92"/>
                  </a:lnTo>
                  <a:lnTo>
                    <a:pt x="37" y="112"/>
                  </a:lnTo>
                  <a:lnTo>
                    <a:pt x="35" y="130"/>
                  </a:lnTo>
                  <a:lnTo>
                    <a:pt x="28" y="146"/>
                  </a:lnTo>
                  <a:lnTo>
                    <a:pt x="20" y="161"/>
                  </a:lnTo>
                  <a:lnTo>
                    <a:pt x="5" y="175"/>
                  </a:lnTo>
                  <a:lnTo>
                    <a:pt x="30" y="20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0" name="Freeform 228"/>
            <p:cNvSpPr>
              <a:spLocks/>
            </p:cNvSpPr>
            <p:nvPr/>
          </p:nvSpPr>
          <p:spPr bwMode="auto">
            <a:xfrm>
              <a:off x="4491" y="2486"/>
              <a:ext cx="138" cy="5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9" y="67"/>
                </a:cxn>
                <a:cxn ang="0">
                  <a:pos x="41" y="73"/>
                </a:cxn>
                <a:cxn ang="0">
                  <a:pos x="65" y="76"/>
                </a:cxn>
                <a:cxn ang="0">
                  <a:pos x="86" y="73"/>
                </a:cxn>
                <a:cxn ang="0">
                  <a:pos x="108" y="67"/>
                </a:cxn>
                <a:cxn ang="0">
                  <a:pos x="132" y="57"/>
                </a:cxn>
                <a:cxn ang="0">
                  <a:pos x="153" y="45"/>
                </a:cxn>
                <a:cxn ang="0">
                  <a:pos x="175" y="29"/>
                </a:cxn>
                <a:cxn ang="0">
                  <a:pos x="148" y="0"/>
                </a:cxn>
                <a:cxn ang="0">
                  <a:pos x="129" y="12"/>
                </a:cxn>
                <a:cxn ang="0">
                  <a:pos x="113" y="23"/>
                </a:cxn>
                <a:cxn ang="0">
                  <a:pos x="95" y="31"/>
                </a:cxn>
                <a:cxn ang="0">
                  <a:pos x="77" y="36"/>
                </a:cxn>
                <a:cxn ang="0">
                  <a:pos x="63" y="37"/>
                </a:cxn>
                <a:cxn ang="0">
                  <a:pos x="49" y="36"/>
                </a:cxn>
                <a:cxn ang="0">
                  <a:pos x="35" y="31"/>
                </a:cxn>
                <a:cxn ang="0">
                  <a:pos x="19" y="25"/>
                </a:cxn>
                <a:cxn ang="0">
                  <a:pos x="0" y="60"/>
                </a:cxn>
              </a:cxnLst>
              <a:rect l="0" t="0" r="r" b="b"/>
              <a:pathLst>
                <a:path w="176" h="77">
                  <a:moveTo>
                    <a:pt x="0" y="60"/>
                  </a:moveTo>
                  <a:lnTo>
                    <a:pt x="19" y="67"/>
                  </a:lnTo>
                  <a:lnTo>
                    <a:pt x="41" y="73"/>
                  </a:lnTo>
                  <a:lnTo>
                    <a:pt x="65" y="76"/>
                  </a:lnTo>
                  <a:lnTo>
                    <a:pt x="86" y="73"/>
                  </a:lnTo>
                  <a:lnTo>
                    <a:pt x="108" y="67"/>
                  </a:lnTo>
                  <a:lnTo>
                    <a:pt x="132" y="57"/>
                  </a:lnTo>
                  <a:lnTo>
                    <a:pt x="153" y="45"/>
                  </a:lnTo>
                  <a:lnTo>
                    <a:pt x="175" y="29"/>
                  </a:lnTo>
                  <a:lnTo>
                    <a:pt x="148" y="0"/>
                  </a:lnTo>
                  <a:lnTo>
                    <a:pt x="129" y="12"/>
                  </a:lnTo>
                  <a:lnTo>
                    <a:pt x="113" y="23"/>
                  </a:lnTo>
                  <a:lnTo>
                    <a:pt x="95" y="31"/>
                  </a:lnTo>
                  <a:lnTo>
                    <a:pt x="77" y="36"/>
                  </a:lnTo>
                  <a:lnTo>
                    <a:pt x="63" y="37"/>
                  </a:lnTo>
                  <a:lnTo>
                    <a:pt x="49" y="36"/>
                  </a:lnTo>
                  <a:lnTo>
                    <a:pt x="35" y="31"/>
                  </a:lnTo>
                  <a:lnTo>
                    <a:pt x="19" y="25"/>
                  </a:lnTo>
                  <a:lnTo>
                    <a:pt x="0" y="6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1" name="Freeform 229"/>
            <p:cNvSpPr>
              <a:spLocks/>
            </p:cNvSpPr>
            <p:nvPr/>
          </p:nvSpPr>
          <p:spPr bwMode="auto">
            <a:xfrm>
              <a:off x="4446" y="2427"/>
              <a:ext cx="61" cy="10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9" y="20"/>
                </a:cxn>
                <a:cxn ang="0">
                  <a:pos x="2" y="41"/>
                </a:cxn>
                <a:cxn ang="0">
                  <a:pos x="0" y="60"/>
                </a:cxn>
                <a:cxn ang="0">
                  <a:pos x="2" y="78"/>
                </a:cxn>
                <a:cxn ang="0">
                  <a:pos x="11" y="96"/>
                </a:cxn>
                <a:cxn ang="0">
                  <a:pos x="22" y="112"/>
                </a:cxn>
                <a:cxn ang="0">
                  <a:pos x="37" y="126"/>
                </a:cxn>
                <a:cxn ang="0">
                  <a:pos x="57" y="139"/>
                </a:cxn>
                <a:cxn ang="0">
                  <a:pos x="77" y="104"/>
                </a:cxn>
                <a:cxn ang="0">
                  <a:pos x="64" y="96"/>
                </a:cxn>
                <a:cxn ang="0">
                  <a:pos x="53" y="88"/>
                </a:cxn>
                <a:cxn ang="0">
                  <a:pos x="47" y="78"/>
                </a:cxn>
                <a:cxn ang="0">
                  <a:pos x="45" y="69"/>
                </a:cxn>
                <a:cxn ang="0">
                  <a:pos x="42" y="60"/>
                </a:cxn>
                <a:cxn ang="0">
                  <a:pos x="42" y="45"/>
                </a:cxn>
                <a:cxn ang="0">
                  <a:pos x="47" y="32"/>
                </a:cxn>
                <a:cxn ang="0">
                  <a:pos x="55" y="16"/>
                </a:cxn>
                <a:cxn ang="0">
                  <a:pos x="18" y="0"/>
                </a:cxn>
              </a:cxnLst>
              <a:rect l="0" t="0" r="r" b="b"/>
              <a:pathLst>
                <a:path w="78" h="140">
                  <a:moveTo>
                    <a:pt x="18" y="0"/>
                  </a:moveTo>
                  <a:lnTo>
                    <a:pt x="9" y="20"/>
                  </a:lnTo>
                  <a:lnTo>
                    <a:pt x="2" y="41"/>
                  </a:lnTo>
                  <a:lnTo>
                    <a:pt x="0" y="60"/>
                  </a:lnTo>
                  <a:lnTo>
                    <a:pt x="2" y="78"/>
                  </a:lnTo>
                  <a:lnTo>
                    <a:pt x="11" y="96"/>
                  </a:lnTo>
                  <a:lnTo>
                    <a:pt x="22" y="112"/>
                  </a:lnTo>
                  <a:lnTo>
                    <a:pt x="37" y="126"/>
                  </a:lnTo>
                  <a:lnTo>
                    <a:pt x="57" y="139"/>
                  </a:lnTo>
                  <a:lnTo>
                    <a:pt x="77" y="104"/>
                  </a:lnTo>
                  <a:lnTo>
                    <a:pt x="64" y="96"/>
                  </a:lnTo>
                  <a:lnTo>
                    <a:pt x="53" y="88"/>
                  </a:lnTo>
                  <a:lnTo>
                    <a:pt x="47" y="78"/>
                  </a:lnTo>
                  <a:lnTo>
                    <a:pt x="45" y="69"/>
                  </a:lnTo>
                  <a:lnTo>
                    <a:pt x="42" y="60"/>
                  </a:lnTo>
                  <a:lnTo>
                    <a:pt x="42" y="45"/>
                  </a:lnTo>
                  <a:lnTo>
                    <a:pt x="47" y="32"/>
                  </a:lnTo>
                  <a:lnTo>
                    <a:pt x="55" y="16"/>
                  </a:lnTo>
                  <a:lnTo>
                    <a:pt x="1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2" name="Freeform 230"/>
            <p:cNvSpPr>
              <a:spLocks/>
            </p:cNvSpPr>
            <p:nvPr/>
          </p:nvSpPr>
          <p:spPr bwMode="auto">
            <a:xfrm>
              <a:off x="4461" y="2387"/>
              <a:ext cx="170" cy="54"/>
            </a:xfrm>
            <a:custGeom>
              <a:avLst/>
              <a:gdLst/>
              <a:ahLst/>
              <a:cxnLst>
                <a:cxn ang="0">
                  <a:pos x="216" y="17"/>
                </a:cxn>
                <a:cxn ang="0">
                  <a:pos x="179" y="8"/>
                </a:cxn>
                <a:cxn ang="0">
                  <a:pos x="145" y="1"/>
                </a:cxn>
                <a:cxn ang="0">
                  <a:pos x="111" y="0"/>
                </a:cxn>
                <a:cxn ang="0">
                  <a:pos x="81" y="1"/>
                </a:cxn>
                <a:cxn ang="0">
                  <a:pos x="55" y="8"/>
                </a:cxn>
                <a:cxn ang="0">
                  <a:pos x="31" y="19"/>
                </a:cxn>
                <a:cxn ang="0">
                  <a:pos x="15" y="35"/>
                </a:cxn>
                <a:cxn ang="0">
                  <a:pos x="0" y="55"/>
                </a:cxn>
                <a:cxn ang="0">
                  <a:pos x="36" y="73"/>
                </a:cxn>
                <a:cxn ang="0">
                  <a:pos x="45" y="59"/>
                </a:cxn>
                <a:cxn ang="0">
                  <a:pos x="55" y="50"/>
                </a:cxn>
                <a:cxn ang="0">
                  <a:pos x="70" y="43"/>
                </a:cxn>
                <a:cxn ang="0">
                  <a:pos x="88" y="37"/>
                </a:cxn>
                <a:cxn ang="0">
                  <a:pos x="111" y="37"/>
                </a:cxn>
                <a:cxn ang="0">
                  <a:pos x="137" y="40"/>
                </a:cxn>
                <a:cxn ang="0">
                  <a:pos x="168" y="43"/>
                </a:cxn>
                <a:cxn ang="0">
                  <a:pos x="203" y="54"/>
                </a:cxn>
                <a:cxn ang="0">
                  <a:pos x="216" y="17"/>
                </a:cxn>
              </a:cxnLst>
              <a:rect l="0" t="0" r="r" b="b"/>
              <a:pathLst>
                <a:path w="217" h="74">
                  <a:moveTo>
                    <a:pt x="216" y="17"/>
                  </a:moveTo>
                  <a:lnTo>
                    <a:pt x="179" y="8"/>
                  </a:lnTo>
                  <a:lnTo>
                    <a:pt x="145" y="1"/>
                  </a:lnTo>
                  <a:lnTo>
                    <a:pt x="111" y="0"/>
                  </a:lnTo>
                  <a:lnTo>
                    <a:pt x="81" y="1"/>
                  </a:lnTo>
                  <a:lnTo>
                    <a:pt x="55" y="8"/>
                  </a:lnTo>
                  <a:lnTo>
                    <a:pt x="31" y="19"/>
                  </a:lnTo>
                  <a:lnTo>
                    <a:pt x="15" y="35"/>
                  </a:lnTo>
                  <a:lnTo>
                    <a:pt x="0" y="55"/>
                  </a:lnTo>
                  <a:lnTo>
                    <a:pt x="36" y="73"/>
                  </a:lnTo>
                  <a:lnTo>
                    <a:pt x="45" y="59"/>
                  </a:lnTo>
                  <a:lnTo>
                    <a:pt x="55" y="50"/>
                  </a:lnTo>
                  <a:lnTo>
                    <a:pt x="70" y="43"/>
                  </a:lnTo>
                  <a:lnTo>
                    <a:pt x="88" y="37"/>
                  </a:lnTo>
                  <a:lnTo>
                    <a:pt x="111" y="37"/>
                  </a:lnTo>
                  <a:lnTo>
                    <a:pt x="137" y="40"/>
                  </a:lnTo>
                  <a:lnTo>
                    <a:pt x="168" y="43"/>
                  </a:lnTo>
                  <a:lnTo>
                    <a:pt x="203" y="54"/>
                  </a:lnTo>
                  <a:lnTo>
                    <a:pt x="216" y="1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3" name="Freeform 231"/>
            <p:cNvSpPr>
              <a:spLocks/>
            </p:cNvSpPr>
            <p:nvPr/>
          </p:nvSpPr>
          <p:spPr bwMode="auto">
            <a:xfrm>
              <a:off x="4620" y="2399"/>
              <a:ext cx="165" cy="131"/>
            </a:xfrm>
            <a:custGeom>
              <a:avLst/>
              <a:gdLst/>
              <a:ahLst/>
              <a:cxnLst>
                <a:cxn ang="0">
                  <a:pos x="210" y="166"/>
                </a:cxn>
                <a:cxn ang="0">
                  <a:pos x="199" y="137"/>
                </a:cxn>
                <a:cxn ang="0">
                  <a:pos x="183" y="111"/>
                </a:cxn>
                <a:cxn ang="0">
                  <a:pos x="167" y="87"/>
                </a:cxn>
                <a:cxn ang="0">
                  <a:pos x="143" y="66"/>
                </a:cxn>
                <a:cxn ang="0">
                  <a:pos x="116" y="46"/>
                </a:cxn>
                <a:cxn ang="0">
                  <a:pos x="84" y="29"/>
                </a:cxn>
                <a:cxn ang="0">
                  <a:pos x="52" y="14"/>
                </a:cxn>
                <a:cxn ang="0">
                  <a:pos x="12" y="0"/>
                </a:cxn>
                <a:cxn ang="0">
                  <a:pos x="0" y="37"/>
                </a:cxn>
                <a:cxn ang="0">
                  <a:pos x="34" y="48"/>
                </a:cxn>
                <a:cxn ang="0">
                  <a:pos x="66" y="62"/>
                </a:cxn>
                <a:cxn ang="0">
                  <a:pos x="93" y="77"/>
                </a:cxn>
                <a:cxn ang="0">
                  <a:pos x="114" y="95"/>
                </a:cxn>
                <a:cxn ang="0">
                  <a:pos x="133" y="113"/>
                </a:cxn>
                <a:cxn ang="0">
                  <a:pos x="150" y="131"/>
                </a:cxn>
                <a:cxn ang="0">
                  <a:pos x="162" y="152"/>
                </a:cxn>
                <a:cxn ang="0">
                  <a:pos x="171" y="177"/>
                </a:cxn>
                <a:cxn ang="0">
                  <a:pos x="210" y="166"/>
                </a:cxn>
              </a:cxnLst>
              <a:rect l="0" t="0" r="r" b="b"/>
              <a:pathLst>
                <a:path w="211" h="178">
                  <a:moveTo>
                    <a:pt x="210" y="166"/>
                  </a:moveTo>
                  <a:lnTo>
                    <a:pt x="199" y="137"/>
                  </a:lnTo>
                  <a:lnTo>
                    <a:pt x="183" y="111"/>
                  </a:lnTo>
                  <a:lnTo>
                    <a:pt x="167" y="87"/>
                  </a:lnTo>
                  <a:lnTo>
                    <a:pt x="143" y="66"/>
                  </a:lnTo>
                  <a:lnTo>
                    <a:pt x="116" y="46"/>
                  </a:lnTo>
                  <a:lnTo>
                    <a:pt x="84" y="29"/>
                  </a:lnTo>
                  <a:lnTo>
                    <a:pt x="52" y="14"/>
                  </a:lnTo>
                  <a:lnTo>
                    <a:pt x="12" y="0"/>
                  </a:lnTo>
                  <a:lnTo>
                    <a:pt x="0" y="37"/>
                  </a:lnTo>
                  <a:lnTo>
                    <a:pt x="34" y="48"/>
                  </a:lnTo>
                  <a:lnTo>
                    <a:pt x="66" y="62"/>
                  </a:lnTo>
                  <a:lnTo>
                    <a:pt x="93" y="77"/>
                  </a:lnTo>
                  <a:lnTo>
                    <a:pt x="114" y="95"/>
                  </a:lnTo>
                  <a:lnTo>
                    <a:pt x="133" y="113"/>
                  </a:lnTo>
                  <a:lnTo>
                    <a:pt x="150" y="131"/>
                  </a:lnTo>
                  <a:lnTo>
                    <a:pt x="162" y="152"/>
                  </a:lnTo>
                  <a:lnTo>
                    <a:pt x="171" y="177"/>
                  </a:lnTo>
                  <a:lnTo>
                    <a:pt x="210" y="16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4" name="Freeform 232"/>
            <p:cNvSpPr>
              <a:spLocks/>
            </p:cNvSpPr>
            <p:nvPr/>
          </p:nvSpPr>
          <p:spPr bwMode="auto">
            <a:xfrm>
              <a:off x="4755" y="2520"/>
              <a:ext cx="54" cy="84"/>
            </a:xfrm>
            <a:custGeom>
              <a:avLst/>
              <a:gdLst/>
              <a:ahLst/>
              <a:cxnLst>
                <a:cxn ang="0">
                  <a:pos x="69" y="104"/>
                </a:cxn>
                <a:cxn ang="0">
                  <a:pos x="69" y="102"/>
                </a:cxn>
                <a:cxn ang="0">
                  <a:pos x="65" y="97"/>
                </a:cxn>
                <a:cxn ang="0">
                  <a:pos x="63" y="89"/>
                </a:cxn>
                <a:cxn ang="0">
                  <a:pos x="61" y="78"/>
                </a:cxn>
                <a:cxn ang="0">
                  <a:pos x="58" y="63"/>
                </a:cxn>
                <a:cxn ang="0">
                  <a:pos x="51" y="45"/>
                </a:cxn>
                <a:cxn ang="0">
                  <a:pos x="44" y="24"/>
                </a:cxn>
                <a:cxn ang="0">
                  <a:pos x="37" y="0"/>
                </a:cxn>
                <a:cxn ang="0">
                  <a:pos x="0" y="10"/>
                </a:cxn>
                <a:cxn ang="0">
                  <a:pos x="6" y="34"/>
                </a:cxn>
                <a:cxn ang="0">
                  <a:pos x="12" y="55"/>
                </a:cxn>
                <a:cxn ang="0">
                  <a:pos x="16" y="73"/>
                </a:cxn>
                <a:cxn ang="0">
                  <a:pos x="21" y="87"/>
                </a:cxn>
                <a:cxn ang="0">
                  <a:pos x="25" y="99"/>
                </a:cxn>
                <a:cxn ang="0">
                  <a:pos x="27" y="107"/>
                </a:cxn>
                <a:cxn ang="0">
                  <a:pos x="30" y="112"/>
                </a:cxn>
                <a:cxn ang="0">
                  <a:pos x="30" y="114"/>
                </a:cxn>
                <a:cxn ang="0">
                  <a:pos x="69" y="104"/>
                </a:cxn>
              </a:cxnLst>
              <a:rect l="0" t="0" r="r" b="b"/>
              <a:pathLst>
                <a:path w="70" h="115">
                  <a:moveTo>
                    <a:pt x="69" y="104"/>
                  </a:moveTo>
                  <a:lnTo>
                    <a:pt x="69" y="102"/>
                  </a:lnTo>
                  <a:lnTo>
                    <a:pt x="65" y="97"/>
                  </a:lnTo>
                  <a:lnTo>
                    <a:pt x="63" y="89"/>
                  </a:lnTo>
                  <a:lnTo>
                    <a:pt x="61" y="78"/>
                  </a:lnTo>
                  <a:lnTo>
                    <a:pt x="58" y="63"/>
                  </a:lnTo>
                  <a:lnTo>
                    <a:pt x="51" y="45"/>
                  </a:lnTo>
                  <a:lnTo>
                    <a:pt x="44" y="24"/>
                  </a:lnTo>
                  <a:lnTo>
                    <a:pt x="37" y="0"/>
                  </a:lnTo>
                  <a:lnTo>
                    <a:pt x="0" y="10"/>
                  </a:lnTo>
                  <a:lnTo>
                    <a:pt x="6" y="34"/>
                  </a:lnTo>
                  <a:lnTo>
                    <a:pt x="12" y="55"/>
                  </a:lnTo>
                  <a:lnTo>
                    <a:pt x="16" y="73"/>
                  </a:lnTo>
                  <a:lnTo>
                    <a:pt x="21" y="87"/>
                  </a:lnTo>
                  <a:lnTo>
                    <a:pt x="25" y="99"/>
                  </a:lnTo>
                  <a:lnTo>
                    <a:pt x="27" y="107"/>
                  </a:lnTo>
                  <a:lnTo>
                    <a:pt x="30" y="112"/>
                  </a:lnTo>
                  <a:lnTo>
                    <a:pt x="30" y="114"/>
                  </a:lnTo>
                  <a:lnTo>
                    <a:pt x="69" y="10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3"/>
          <p:cNvGrpSpPr>
            <a:grpSpLocks/>
          </p:cNvGrpSpPr>
          <p:nvPr/>
        </p:nvGrpSpPr>
        <p:grpSpPr bwMode="auto">
          <a:xfrm>
            <a:off x="5497196" y="3738668"/>
            <a:ext cx="815499" cy="966153"/>
            <a:chOff x="2942" y="2401"/>
            <a:chExt cx="467" cy="537"/>
          </a:xfrm>
        </p:grpSpPr>
        <p:sp>
          <p:nvSpPr>
            <p:cNvPr id="13546" name="Freeform 234"/>
            <p:cNvSpPr>
              <a:spLocks/>
            </p:cNvSpPr>
            <p:nvPr/>
          </p:nvSpPr>
          <p:spPr bwMode="auto">
            <a:xfrm>
              <a:off x="2942" y="2401"/>
              <a:ext cx="153" cy="205"/>
            </a:xfrm>
            <a:custGeom>
              <a:avLst/>
              <a:gdLst/>
              <a:ahLst/>
              <a:cxnLst>
                <a:cxn ang="0">
                  <a:pos x="194" y="248"/>
                </a:cxn>
                <a:cxn ang="0">
                  <a:pos x="180" y="237"/>
                </a:cxn>
                <a:cxn ang="0">
                  <a:pos x="165" y="220"/>
                </a:cxn>
                <a:cxn ang="0">
                  <a:pos x="148" y="197"/>
                </a:cxn>
                <a:cxn ang="0">
                  <a:pos x="129" y="169"/>
                </a:cxn>
                <a:cxn ang="0">
                  <a:pos x="107" y="134"/>
                </a:cxn>
                <a:cxn ang="0">
                  <a:pos x="85" y="94"/>
                </a:cxn>
                <a:cxn ang="0">
                  <a:pos x="61" y="50"/>
                </a:cxn>
                <a:cxn ang="0">
                  <a:pos x="38" y="0"/>
                </a:cxn>
                <a:cxn ang="0">
                  <a:pos x="0" y="13"/>
                </a:cxn>
                <a:cxn ang="0">
                  <a:pos x="26" y="66"/>
                </a:cxn>
                <a:cxn ang="0">
                  <a:pos x="49" y="112"/>
                </a:cxn>
                <a:cxn ang="0">
                  <a:pos x="73" y="153"/>
                </a:cxn>
                <a:cxn ang="0">
                  <a:pos x="94" y="189"/>
                </a:cxn>
                <a:cxn ang="0">
                  <a:pos x="114" y="218"/>
                </a:cxn>
                <a:cxn ang="0">
                  <a:pos x="133" y="244"/>
                </a:cxn>
                <a:cxn ang="0">
                  <a:pos x="151" y="265"/>
                </a:cxn>
                <a:cxn ang="0">
                  <a:pos x="170" y="279"/>
                </a:cxn>
                <a:cxn ang="0">
                  <a:pos x="194" y="248"/>
                </a:cxn>
              </a:cxnLst>
              <a:rect l="0" t="0" r="r" b="b"/>
              <a:pathLst>
                <a:path w="195" h="280">
                  <a:moveTo>
                    <a:pt x="194" y="248"/>
                  </a:moveTo>
                  <a:lnTo>
                    <a:pt x="180" y="237"/>
                  </a:lnTo>
                  <a:lnTo>
                    <a:pt x="165" y="220"/>
                  </a:lnTo>
                  <a:lnTo>
                    <a:pt x="148" y="197"/>
                  </a:lnTo>
                  <a:lnTo>
                    <a:pt x="129" y="169"/>
                  </a:lnTo>
                  <a:lnTo>
                    <a:pt x="107" y="134"/>
                  </a:lnTo>
                  <a:lnTo>
                    <a:pt x="85" y="94"/>
                  </a:lnTo>
                  <a:lnTo>
                    <a:pt x="61" y="50"/>
                  </a:lnTo>
                  <a:lnTo>
                    <a:pt x="38" y="0"/>
                  </a:lnTo>
                  <a:lnTo>
                    <a:pt x="0" y="13"/>
                  </a:lnTo>
                  <a:lnTo>
                    <a:pt x="26" y="66"/>
                  </a:lnTo>
                  <a:lnTo>
                    <a:pt x="49" y="112"/>
                  </a:lnTo>
                  <a:lnTo>
                    <a:pt x="73" y="153"/>
                  </a:lnTo>
                  <a:lnTo>
                    <a:pt x="94" y="189"/>
                  </a:lnTo>
                  <a:lnTo>
                    <a:pt x="114" y="218"/>
                  </a:lnTo>
                  <a:lnTo>
                    <a:pt x="133" y="244"/>
                  </a:lnTo>
                  <a:lnTo>
                    <a:pt x="151" y="265"/>
                  </a:lnTo>
                  <a:lnTo>
                    <a:pt x="170" y="279"/>
                  </a:lnTo>
                  <a:lnTo>
                    <a:pt x="194" y="24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7" name="Freeform 235"/>
            <p:cNvSpPr>
              <a:spLocks/>
            </p:cNvSpPr>
            <p:nvPr/>
          </p:nvSpPr>
          <p:spPr bwMode="auto">
            <a:xfrm>
              <a:off x="3075" y="2533"/>
              <a:ext cx="52" cy="8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41"/>
                </a:cxn>
                <a:cxn ang="0">
                  <a:pos x="19" y="61"/>
                </a:cxn>
                <a:cxn ang="0">
                  <a:pos x="21" y="75"/>
                </a:cxn>
                <a:cxn ang="0">
                  <a:pos x="23" y="83"/>
                </a:cxn>
                <a:cxn ang="0">
                  <a:pos x="25" y="79"/>
                </a:cxn>
                <a:cxn ang="0">
                  <a:pos x="36" y="75"/>
                </a:cxn>
                <a:cxn ang="0">
                  <a:pos x="34" y="72"/>
                </a:cxn>
                <a:cxn ang="0">
                  <a:pos x="23" y="66"/>
                </a:cxn>
                <a:cxn ang="0">
                  <a:pos x="0" y="97"/>
                </a:cxn>
                <a:cxn ang="0">
                  <a:pos x="14" y="108"/>
                </a:cxn>
                <a:cxn ang="0">
                  <a:pos x="33" y="111"/>
                </a:cxn>
                <a:cxn ang="0">
                  <a:pos x="56" y="105"/>
                </a:cxn>
                <a:cxn ang="0">
                  <a:pos x="65" y="87"/>
                </a:cxn>
                <a:cxn ang="0">
                  <a:pos x="62" y="69"/>
                </a:cxn>
                <a:cxn ang="0">
                  <a:pos x="59" y="50"/>
                </a:cxn>
                <a:cxn ang="0">
                  <a:pos x="50" y="28"/>
                </a:cxn>
                <a:cxn ang="0">
                  <a:pos x="39" y="0"/>
                </a:cxn>
                <a:cxn ang="0">
                  <a:pos x="0" y="16"/>
                </a:cxn>
              </a:cxnLst>
              <a:rect l="0" t="0" r="r" b="b"/>
              <a:pathLst>
                <a:path w="66" h="112">
                  <a:moveTo>
                    <a:pt x="0" y="16"/>
                  </a:moveTo>
                  <a:lnTo>
                    <a:pt x="10" y="41"/>
                  </a:lnTo>
                  <a:lnTo>
                    <a:pt x="19" y="61"/>
                  </a:lnTo>
                  <a:lnTo>
                    <a:pt x="21" y="75"/>
                  </a:lnTo>
                  <a:lnTo>
                    <a:pt x="23" y="83"/>
                  </a:lnTo>
                  <a:lnTo>
                    <a:pt x="25" y="79"/>
                  </a:lnTo>
                  <a:lnTo>
                    <a:pt x="36" y="75"/>
                  </a:lnTo>
                  <a:lnTo>
                    <a:pt x="34" y="72"/>
                  </a:lnTo>
                  <a:lnTo>
                    <a:pt x="23" y="66"/>
                  </a:lnTo>
                  <a:lnTo>
                    <a:pt x="0" y="97"/>
                  </a:lnTo>
                  <a:lnTo>
                    <a:pt x="14" y="108"/>
                  </a:lnTo>
                  <a:lnTo>
                    <a:pt x="33" y="111"/>
                  </a:lnTo>
                  <a:lnTo>
                    <a:pt x="56" y="105"/>
                  </a:lnTo>
                  <a:lnTo>
                    <a:pt x="65" y="87"/>
                  </a:lnTo>
                  <a:lnTo>
                    <a:pt x="62" y="69"/>
                  </a:lnTo>
                  <a:lnTo>
                    <a:pt x="59" y="50"/>
                  </a:lnTo>
                  <a:lnTo>
                    <a:pt x="50" y="28"/>
                  </a:lnTo>
                  <a:lnTo>
                    <a:pt x="39" y="0"/>
                  </a:lnTo>
                  <a:lnTo>
                    <a:pt x="0" y="1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8" name="Freeform 236"/>
            <p:cNvSpPr>
              <a:spLocks/>
            </p:cNvSpPr>
            <p:nvPr/>
          </p:nvSpPr>
          <p:spPr bwMode="auto">
            <a:xfrm>
              <a:off x="3018" y="2434"/>
              <a:ext cx="88" cy="11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37"/>
                </a:cxn>
                <a:cxn ang="0">
                  <a:pos x="8" y="43"/>
                </a:cxn>
                <a:cxn ang="0">
                  <a:pos x="17" y="52"/>
                </a:cxn>
                <a:cxn ang="0">
                  <a:pos x="28" y="66"/>
                </a:cxn>
                <a:cxn ang="0">
                  <a:pos x="36" y="83"/>
                </a:cxn>
                <a:cxn ang="0">
                  <a:pos x="49" y="102"/>
                </a:cxn>
                <a:cxn ang="0">
                  <a:pos x="59" y="125"/>
                </a:cxn>
                <a:cxn ang="0">
                  <a:pos x="73" y="154"/>
                </a:cxn>
                <a:cxn ang="0">
                  <a:pos x="112" y="136"/>
                </a:cxn>
                <a:cxn ang="0">
                  <a:pos x="96" y="110"/>
                </a:cxn>
                <a:cxn ang="0">
                  <a:pos x="85" y="84"/>
                </a:cxn>
                <a:cxn ang="0">
                  <a:pos x="73" y="63"/>
                </a:cxn>
                <a:cxn ang="0">
                  <a:pos x="62" y="45"/>
                </a:cxn>
                <a:cxn ang="0">
                  <a:pos x="49" y="29"/>
                </a:cxn>
                <a:cxn ang="0">
                  <a:pos x="38" y="17"/>
                </a:cxn>
                <a:cxn ang="0">
                  <a:pos x="28" y="8"/>
                </a:cxn>
                <a:cxn ang="0">
                  <a:pos x="15" y="0"/>
                </a:cxn>
                <a:cxn ang="0">
                  <a:pos x="0" y="36"/>
                </a:cxn>
              </a:cxnLst>
              <a:rect l="0" t="0" r="r" b="b"/>
              <a:pathLst>
                <a:path w="113" h="155">
                  <a:moveTo>
                    <a:pt x="0" y="36"/>
                  </a:moveTo>
                  <a:lnTo>
                    <a:pt x="2" y="37"/>
                  </a:lnTo>
                  <a:lnTo>
                    <a:pt x="8" y="43"/>
                  </a:lnTo>
                  <a:lnTo>
                    <a:pt x="17" y="52"/>
                  </a:lnTo>
                  <a:lnTo>
                    <a:pt x="28" y="66"/>
                  </a:lnTo>
                  <a:lnTo>
                    <a:pt x="36" y="83"/>
                  </a:lnTo>
                  <a:lnTo>
                    <a:pt x="49" y="102"/>
                  </a:lnTo>
                  <a:lnTo>
                    <a:pt x="59" y="125"/>
                  </a:lnTo>
                  <a:lnTo>
                    <a:pt x="73" y="154"/>
                  </a:lnTo>
                  <a:lnTo>
                    <a:pt x="112" y="136"/>
                  </a:lnTo>
                  <a:lnTo>
                    <a:pt x="96" y="110"/>
                  </a:lnTo>
                  <a:lnTo>
                    <a:pt x="85" y="84"/>
                  </a:lnTo>
                  <a:lnTo>
                    <a:pt x="73" y="63"/>
                  </a:lnTo>
                  <a:lnTo>
                    <a:pt x="62" y="45"/>
                  </a:lnTo>
                  <a:lnTo>
                    <a:pt x="49" y="29"/>
                  </a:lnTo>
                  <a:lnTo>
                    <a:pt x="38" y="17"/>
                  </a:lnTo>
                  <a:lnTo>
                    <a:pt x="28" y="8"/>
                  </a:lnTo>
                  <a:lnTo>
                    <a:pt x="15" y="0"/>
                  </a:lnTo>
                  <a:lnTo>
                    <a:pt x="0" y="3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49" name="Freeform 237"/>
            <p:cNvSpPr>
              <a:spLocks/>
            </p:cNvSpPr>
            <p:nvPr/>
          </p:nvSpPr>
          <p:spPr bwMode="auto">
            <a:xfrm>
              <a:off x="3002" y="2434"/>
              <a:ext cx="83" cy="141"/>
            </a:xfrm>
            <a:custGeom>
              <a:avLst/>
              <a:gdLst/>
              <a:ahLst/>
              <a:cxnLst>
                <a:cxn ang="0">
                  <a:pos x="105" y="176"/>
                </a:cxn>
                <a:cxn ang="0">
                  <a:pos x="85" y="135"/>
                </a:cxn>
                <a:cxn ang="0">
                  <a:pos x="68" y="100"/>
                </a:cxn>
                <a:cxn ang="0">
                  <a:pos x="54" y="69"/>
                </a:cxn>
                <a:cxn ang="0">
                  <a:pos x="47" y="47"/>
                </a:cxn>
                <a:cxn ang="0">
                  <a:pos x="40" y="31"/>
                </a:cxn>
                <a:cxn ang="0">
                  <a:pos x="40" y="23"/>
                </a:cxn>
                <a:cxn ang="0">
                  <a:pos x="33" y="31"/>
                </a:cxn>
                <a:cxn ang="0">
                  <a:pos x="21" y="36"/>
                </a:cxn>
                <a:cxn ang="0">
                  <a:pos x="35" y="0"/>
                </a:cxn>
                <a:cxn ang="0">
                  <a:pos x="10" y="3"/>
                </a:cxn>
                <a:cxn ang="0">
                  <a:pos x="0" y="23"/>
                </a:cxn>
                <a:cxn ang="0">
                  <a:pos x="2" y="38"/>
                </a:cxn>
                <a:cxn ang="0">
                  <a:pos x="7" y="60"/>
                </a:cxn>
                <a:cxn ang="0">
                  <a:pos x="16" y="83"/>
                </a:cxn>
                <a:cxn ang="0">
                  <a:pos x="29" y="113"/>
                </a:cxn>
                <a:cxn ang="0">
                  <a:pos x="47" y="150"/>
                </a:cxn>
                <a:cxn ang="0">
                  <a:pos x="68" y="192"/>
                </a:cxn>
                <a:cxn ang="0">
                  <a:pos x="105" y="176"/>
                </a:cxn>
              </a:cxnLst>
              <a:rect l="0" t="0" r="r" b="b"/>
              <a:pathLst>
                <a:path w="106" h="193">
                  <a:moveTo>
                    <a:pt x="105" y="176"/>
                  </a:moveTo>
                  <a:lnTo>
                    <a:pt x="85" y="135"/>
                  </a:lnTo>
                  <a:lnTo>
                    <a:pt x="68" y="100"/>
                  </a:lnTo>
                  <a:lnTo>
                    <a:pt x="54" y="69"/>
                  </a:lnTo>
                  <a:lnTo>
                    <a:pt x="47" y="47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3" y="31"/>
                  </a:lnTo>
                  <a:lnTo>
                    <a:pt x="21" y="36"/>
                  </a:lnTo>
                  <a:lnTo>
                    <a:pt x="35" y="0"/>
                  </a:lnTo>
                  <a:lnTo>
                    <a:pt x="10" y="3"/>
                  </a:lnTo>
                  <a:lnTo>
                    <a:pt x="0" y="23"/>
                  </a:lnTo>
                  <a:lnTo>
                    <a:pt x="2" y="38"/>
                  </a:lnTo>
                  <a:lnTo>
                    <a:pt x="7" y="60"/>
                  </a:lnTo>
                  <a:lnTo>
                    <a:pt x="16" y="83"/>
                  </a:lnTo>
                  <a:lnTo>
                    <a:pt x="29" y="113"/>
                  </a:lnTo>
                  <a:lnTo>
                    <a:pt x="47" y="150"/>
                  </a:lnTo>
                  <a:lnTo>
                    <a:pt x="68" y="192"/>
                  </a:lnTo>
                  <a:lnTo>
                    <a:pt x="105" y="17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0" name="Freeform 238"/>
            <p:cNvSpPr>
              <a:spLocks/>
            </p:cNvSpPr>
            <p:nvPr/>
          </p:nvSpPr>
          <p:spPr bwMode="auto">
            <a:xfrm>
              <a:off x="3056" y="2563"/>
              <a:ext cx="143" cy="178"/>
            </a:xfrm>
            <a:custGeom>
              <a:avLst/>
              <a:gdLst/>
              <a:ahLst/>
              <a:cxnLst>
                <a:cxn ang="0">
                  <a:pos x="181" y="209"/>
                </a:cxn>
                <a:cxn ang="0">
                  <a:pos x="166" y="198"/>
                </a:cxn>
                <a:cxn ang="0">
                  <a:pos x="152" y="184"/>
                </a:cxn>
                <a:cxn ang="0">
                  <a:pos x="136" y="165"/>
                </a:cxn>
                <a:cxn ang="0">
                  <a:pos x="118" y="143"/>
                </a:cxn>
                <a:cxn ang="0">
                  <a:pos x="99" y="115"/>
                </a:cxn>
                <a:cxn ang="0">
                  <a:pos x="80" y="80"/>
                </a:cxn>
                <a:cxn ang="0">
                  <a:pos x="58" y="42"/>
                </a:cxn>
                <a:cxn ang="0">
                  <a:pos x="35" y="0"/>
                </a:cxn>
                <a:cxn ang="0">
                  <a:pos x="0" y="15"/>
                </a:cxn>
                <a:cxn ang="0">
                  <a:pos x="21" y="60"/>
                </a:cxn>
                <a:cxn ang="0">
                  <a:pos x="42" y="98"/>
                </a:cxn>
                <a:cxn ang="0">
                  <a:pos x="64" y="134"/>
                </a:cxn>
                <a:cxn ang="0">
                  <a:pos x="85" y="165"/>
                </a:cxn>
                <a:cxn ang="0">
                  <a:pos x="104" y="187"/>
                </a:cxn>
                <a:cxn ang="0">
                  <a:pos x="121" y="210"/>
                </a:cxn>
                <a:cxn ang="0">
                  <a:pos x="140" y="226"/>
                </a:cxn>
                <a:cxn ang="0">
                  <a:pos x="158" y="241"/>
                </a:cxn>
                <a:cxn ang="0">
                  <a:pos x="181" y="209"/>
                </a:cxn>
              </a:cxnLst>
              <a:rect l="0" t="0" r="r" b="b"/>
              <a:pathLst>
                <a:path w="182" h="242">
                  <a:moveTo>
                    <a:pt x="181" y="209"/>
                  </a:moveTo>
                  <a:lnTo>
                    <a:pt x="166" y="198"/>
                  </a:lnTo>
                  <a:lnTo>
                    <a:pt x="152" y="184"/>
                  </a:lnTo>
                  <a:lnTo>
                    <a:pt x="136" y="165"/>
                  </a:lnTo>
                  <a:lnTo>
                    <a:pt x="118" y="143"/>
                  </a:lnTo>
                  <a:lnTo>
                    <a:pt x="99" y="115"/>
                  </a:lnTo>
                  <a:lnTo>
                    <a:pt x="80" y="80"/>
                  </a:lnTo>
                  <a:lnTo>
                    <a:pt x="58" y="42"/>
                  </a:lnTo>
                  <a:lnTo>
                    <a:pt x="35" y="0"/>
                  </a:lnTo>
                  <a:lnTo>
                    <a:pt x="0" y="15"/>
                  </a:lnTo>
                  <a:lnTo>
                    <a:pt x="21" y="60"/>
                  </a:lnTo>
                  <a:lnTo>
                    <a:pt x="42" y="98"/>
                  </a:lnTo>
                  <a:lnTo>
                    <a:pt x="64" y="134"/>
                  </a:lnTo>
                  <a:lnTo>
                    <a:pt x="85" y="165"/>
                  </a:lnTo>
                  <a:lnTo>
                    <a:pt x="104" y="187"/>
                  </a:lnTo>
                  <a:lnTo>
                    <a:pt x="121" y="210"/>
                  </a:lnTo>
                  <a:lnTo>
                    <a:pt x="140" y="226"/>
                  </a:lnTo>
                  <a:lnTo>
                    <a:pt x="158" y="241"/>
                  </a:lnTo>
                  <a:lnTo>
                    <a:pt x="181" y="20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1" name="Freeform 239"/>
            <p:cNvSpPr>
              <a:spLocks/>
            </p:cNvSpPr>
            <p:nvPr/>
          </p:nvSpPr>
          <p:spPr bwMode="auto">
            <a:xfrm>
              <a:off x="3179" y="2678"/>
              <a:ext cx="60" cy="70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31" y="29"/>
                </a:cxn>
                <a:cxn ang="0">
                  <a:pos x="34" y="45"/>
                </a:cxn>
                <a:cxn ang="0">
                  <a:pos x="31" y="54"/>
                </a:cxn>
                <a:cxn ang="0">
                  <a:pos x="31" y="56"/>
                </a:cxn>
                <a:cxn ang="0">
                  <a:pos x="34" y="56"/>
                </a:cxn>
                <a:cxn ang="0">
                  <a:pos x="29" y="54"/>
                </a:cxn>
                <a:cxn ang="0">
                  <a:pos x="21" y="51"/>
                </a:cxn>
                <a:cxn ang="0">
                  <a:pos x="0" y="83"/>
                </a:cxn>
                <a:cxn ang="0">
                  <a:pos x="17" y="92"/>
                </a:cxn>
                <a:cxn ang="0">
                  <a:pos x="34" y="94"/>
                </a:cxn>
                <a:cxn ang="0">
                  <a:pos x="53" y="89"/>
                </a:cxn>
                <a:cxn ang="0">
                  <a:pos x="66" y="77"/>
                </a:cxn>
                <a:cxn ang="0">
                  <a:pos x="73" y="61"/>
                </a:cxn>
                <a:cxn ang="0">
                  <a:pos x="76" y="45"/>
                </a:cxn>
                <a:cxn ang="0">
                  <a:pos x="73" y="24"/>
                </a:cxn>
                <a:cxn ang="0">
                  <a:pos x="68" y="0"/>
                </a:cxn>
                <a:cxn ang="0">
                  <a:pos x="29" y="7"/>
                </a:cxn>
              </a:cxnLst>
              <a:rect l="0" t="0" r="r" b="b"/>
              <a:pathLst>
                <a:path w="77" h="95">
                  <a:moveTo>
                    <a:pt x="29" y="7"/>
                  </a:moveTo>
                  <a:lnTo>
                    <a:pt x="31" y="29"/>
                  </a:lnTo>
                  <a:lnTo>
                    <a:pt x="34" y="45"/>
                  </a:lnTo>
                  <a:lnTo>
                    <a:pt x="31" y="54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29" y="54"/>
                  </a:lnTo>
                  <a:lnTo>
                    <a:pt x="21" y="51"/>
                  </a:lnTo>
                  <a:lnTo>
                    <a:pt x="0" y="83"/>
                  </a:lnTo>
                  <a:lnTo>
                    <a:pt x="17" y="92"/>
                  </a:lnTo>
                  <a:lnTo>
                    <a:pt x="34" y="94"/>
                  </a:lnTo>
                  <a:lnTo>
                    <a:pt x="53" y="89"/>
                  </a:lnTo>
                  <a:lnTo>
                    <a:pt x="66" y="77"/>
                  </a:lnTo>
                  <a:lnTo>
                    <a:pt x="73" y="61"/>
                  </a:lnTo>
                  <a:lnTo>
                    <a:pt x="76" y="45"/>
                  </a:lnTo>
                  <a:lnTo>
                    <a:pt x="73" y="24"/>
                  </a:lnTo>
                  <a:lnTo>
                    <a:pt x="68" y="0"/>
                  </a:lnTo>
                  <a:lnTo>
                    <a:pt x="29" y="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2" name="Freeform 240"/>
            <p:cNvSpPr>
              <a:spLocks/>
            </p:cNvSpPr>
            <p:nvPr/>
          </p:nvSpPr>
          <p:spPr bwMode="auto">
            <a:xfrm>
              <a:off x="3152" y="2568"/>
              <a:ext cx="82" cy="1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41"/>
                </a:cxn>
                <a:cxn ang="0">
                  <a:pos x="21" y="53"/>
                </a:cxn>
                <a:cxn ang="0">
                  <a:pos x="30" y="64"/>
                </a:cxn>
                <a:cxn ang="0">
                  <a:pos x="38" y="81"/>
                </a:cxn>
                <a:cxn ang="0">
                  <a:pos x="47" y="97"/>
                </a:cxn>
                <a:cxn ang="0">
                  <a:pos x="54" y="118"/>
                </a:cxn>
                <a:cxn ang="0">
                  <a:pos x="59" y="138"/>
                </a:cxn>
                <a:cxn ang="0">
                  <a:pos x="64" y="161"/>
                </a:cxn>
                <a:cxn ang="0">
                  <a:pos x="104" y="153"/>
                </a:cxn>
                <a:cxn ang="0">
                  <a:pos x="99" y="128"/>
                </a:cxn>
                <a:cxn ang="0">
                  <a:pos x="92" y="106"/>
                </a:cxn>
                <a:cxn ang="0">
                  <a:pos x="84" y="86"/>
                </a:cxn>
                <a:cxn ang="0">
                  <a:pos x="75" y="64"/>
                </a:cxn>
                <a:cxn ang="0">
                  <a:pos x="64" y="47"/>
                </a:cxn>
                <a:cxn ang="0">
                  <a:pos x="54" y="31"/>
                </a:cxn>
                <a:cxn ang="0">
                  <a:pos x="40" y="15"/>
                </a:cxn>
                <a:cxn ang="0">
                  <a:pos x="28" y="0"/>
                </a:cxn>
                <a:cxn ang="0">
                  <a:pos x="0" y="29"/>
                </a:cxn>
              </a:cxnLst>
              <a:rect l="0" t="0" r="r" b="b"/>
              <a:pathLst>
                <a:path w="105" h="162">
                  <a:moveTo>
                    <a:pt x="0" y="29"/>
                  </a:moveTo>
                  <a:lnTo>
                    <a:pt x="11" y="41"/>
                  </a:lnTo>
                  <a:lnTo>
                    <a:pt x="21" y="53"/>
                  </a:lnTo>
                  <a:lnTo>
                    <a:pt x="30" y="64"/>
                  </a:lnTo>
                  <a:lnTo>
                    <a:pt x="38" y="81"/>
                  </a:lnTo>
                  <a:lnTo>
                    <a:pt x="47" y="97"/>
                  </a:lnTo>
                  <a:lnTo>
                    <a:pt x="54" y="118"/>
                  </a:lnTo>
                  <a:lnTo>
                    <a:pt x="59" y="138"/>
                  </a:lnTo>
                  <a:lnTo>
                    <a:pt x="64" y="161"/>
                  </a:lnTo>
                  <a:lnTo>
                    <a:pt x="104" y="153"/>
                  </a:lnTo>
                  <a:lnTo>
                    <a:pt x="99" y="128"/>
                  </a:lnTo>
                  <a:lnTo>
                    <a:pt x="92" y="106"/>
                  </a:lnTo>
                  <a:lnTo>
                    <a:pt x="84" y="86"/>
                  </a:lnTo>
                  <a:lnTo>
                    <a:pt x="75" y="64"/>
                  </a:lnTo>
                  <a:lnTo>
                    <a:pt x="64" y="47"/>
                  </a:lnTo>
                  <a:lnTo>
                    <a:pt x="54" y="31"/>
                  </a:lnTo>
                  <a:lnTo>
                    <a:pt x="40" y="15"/>
                  </a:lnTo>
                  <a:lnTo>
                    <a:pt x="28" y="0"/>
                  </a:lnTo>
                  <a:lnTo>
                    <a:pt x="0" y="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3" name="Freeform 241"/>
            <p:cNvSpPr>
              <a:spLocks/>
            </p:cNvSpPr>
            <p:nvPr/>
          </p:nvSpPr>
          <p:spPr bwMode="auto">
            <a:xfrm>
              <a:off x="3120" y="2555"/>
              <a:ext cx="55" cy="59"/>
            </a:xfrm>
            <a:custGeom>
              <a:avLst/>
              <a:gdLst/>
              <a:ahLst/>
              <a:cxnLst>
                <a:cxn ang="0">
                  <a:pos x="48" y="67"/>
                </a:cxn>
                <a:cxn ang="0">
                  <a:pos x="43" y="49"/>
                </a:cxn>
                <a:cxn ang="0">
                  <a:pos x="41" y="37"/>
                </a:cxn>
                <a:cxn ang="0">
                  <a:pos x="41" y="30"/>
                </a:cxn>
                <a:cxn ang="0">
                  <a:pos x="32" y="35"/>
                </a:cxn>
                <a:cxn ang="0">
                  <a:pos x="26" y="35"/>
                </a:cxn>
                <a:cxn ang="0">
                  <a:pos x="32" y="39"/>
                </a:cxn>
                <a:cxn ang="0">
                  <a:pos x="41" y="46"/>
                </a:cxn>
                <a:cxn ang="0">
                  <a:pos x="70" y="17"/>
                </a:cxn>
                <a:cxn ang="0">
                  <a:pos x="55" y="8"/>
                </a:cxn>
                <a:cxn ang="0">
                  <a:pos x="41" y="1"/>
                </a:cxn>
                <a:cxn ang="0">
                  <a:pos x="24" y="0"/>
                </a:cxn>
                <a:cxn ang="0">
                  <a:pos x="3" y="12"/>
                </a:cxn>
                <a:cxn ang="0">
                  <a:pos x="0" y="26"/>
                </a:cxn>
                <a:cxn ang="0">
                  <a:pos x="0" y="41"/>
                </a:cxn>
                <a:cxn ang="0">
                  <a:pos x="3" y="58"/>
                </a:cxn>
                <a:cxn ang="0">
                  <a:pos x="8" y="79"/>
                </a:cxn>
                <a:cxn ang="0">
                  <a:pos x="48" y="67"/>
                </a:cxn>
              </a:cxnLst>
              <a:rect l="0" t="0" r="r" b="b"/>
              <a:pathLst>
                <a:path w="71" h="80">
                  <a:moveTo>
                    <a:pt x="48" y="67"/>
                  </a:moveTo>
                  <a:lnTo>
                    <a:pt x="43" y="49"/>
                  </a:lnTo>
                  <a:lnTo>
                    <a:pt x="41" y="37"/>
                  </a:lnTo>
                  <a:lnTo>
                    <a:pt x="41" y="30"/>
                  </a:lnTo>
                  <a:lnTo>
                    <a:pt x="32" y="35"/>
                  </a:lnTo>
                  <a:lnTo>
                    <a:pt x="26" y="35"/>
                  </a:lnTo>
                  <a:lnTo>
                    <a:pt x="32" y="39"/>
                  </a:lnTo>
                  <a:lnTo>
                    <a:pt x="41" y="46"/>
                  </a:lnTo>
                  <a:lnTo>
                    <a:pt x="70" y="17"/>
                  </a:lnTo>
                  <a:lnTo>
                    <a:pt x="55" y="8"/>
                  </a:lnTo>
                  <a:lnTo>
                    <a:pt x="41" y="1"/>
                  </a:lnTo>
                  <a:lnTo>
                    <a:pt x="24" y="0"/>
                  </a:lnTo>
                  <a:lnTo>
                    <a:pt x="3" y="12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8" y="79"/>
                  </a:lnTo>
                  <a:lnTo>
                    <a:pt x="48" y="6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4" name="Freeform 242"/>
            <p:cNvSpPr>
              <a:spLocks/>
            </p:cNvSpPr>
            <p:nvPr/>
          </p:nvSpPr>
          <p:spPr bwMode="auto">
            <a:xfrm>
              <a:off x="3127" y="2605"/>
              <a:ext cx="95" cy="147"/>
            </a:xfrm>
            <a:custGeom>
              <a:avLst/>
              <a:gdLst/>
              <a:ahLst/>
              <a:cxnLst>
                <a:cxn ang="0">
                  <a:pos x="121" y="180"/>
                </a:cxn>
                <a:cxn ang="0">
                  <a:pos x="105" y="156"/>
                </a:cxn>
                <a:cxn ang="0">
                  <a:pos x="93" y="132"/>
                </a:cxn>
                <a:cxn ang="0">
                  <a:pos x="81" y="109"/>
                </a:cxn>
                <a:cxn ang="0">
                  <a:pos x="70" y="85"/>
                </a:cxn>
                <a:cxn ang="0">
                  <a:pos x="62" y="63"/>
                </a:cxn>
                <a:cxn ang="0">
                  <a:pos x="53" y="41"/>
                </a:cxn>
                <a:cxn ang="0">
                  <a:pos x="44" y="21"/>
                </a:cxn>
                <a:cxn ang="0">
                  <a:pos x="39" y="0"/>
                </a:cxn>
                <a:cxn ang="0">
                  <a:pos x="0" y="10"/>
                </a:cxn>
                <a:cxn ang="0">
                  <a:pos x="6" y="31"/>
                </a:cxn>
                <a:cxn ang="0">
                  <a:pos x="15" y="56"/>
                </a:cxn>
                <a:cxn ang="0">
                  <a:pos x="23" y="78"/>
                </a:cxn>
                <a:cxn ang="0">
                  <a:pos x="34" y="102"/>
                </a:cxn>
                <a:cxn ang="0">
                  <a:pos x="44" y="124"/>
                </a:cxn>
                <a:cxn ang="0">
                  <a:pos x="56" y="149"/>
                </a:cxn>
                <a:cxn ang="0">
                  <a:pos x="70" y="175"/>
                </a:cxn>
                <a:cxn ang="0">
                  <a:pos x="84" y="200"/>
                </a:cxn>
                <a:cxn ang="0">
                  <a:pos x="121" y="180"/>
                </a:cxn>
              </a:cxnLst>
              <a:rect l="0" t="0" r="r" b="b"/>
              <a:pathLst>
                <a:path w="122" h="201">
                  <a:moveTo>
                    <a:pt x="121" y="180"/>
                  </a:moveTo>
                  <a:lnTo>
                    <a:pt x="105" y="156"/>
                  </a:lnTo>
                  <a:lnTo>
                    <a:pt x="93" y="132"/>
                  </a:lnTo>
                  <a:lnTo>
                    <a:pt x="81" y="109"/>
                  </a:lnTo>
                  <a:lnTo>
                    <a:pt x="70" y="85"/>
                  </a:lnTo>
                  <a:lnTo>
                    <a:pt x="62" y="63"/>
                  </a:lnTo>
                  <a:lnTo>
                    <a:pt x="53" y="41"/>
                  </a:lnTo>
                  <a:lnTo>
                    <a:pt x="44" y="21"/>
                  </a:lnTo>
                  <a:lnTo>
                    <a:pt x="39" y="0"/>
                  </a:lnTo>
                  <a:lnTo>
                    <a:pt x="0" y="10"/>
                  </a:lnTo>
                  <a:lnTo>
                    <a:pt x="6" y="31"/>
                  </a:lnTo>
                  <a:lnTo>
                    <a:pt x="15" y="56"/>
                  </a:lnTo>
                  <a:lnTo>
                    <a:pt x="23" y="78"/>
                  </a:lnTo>
                  <a:lnTo>
                    <a:pt x="34" y="102"/>
                  </a:lnTo>
                  <a:lnTo>
                    <a:pt x="44" y="124"/>
                  </a:lnTo>
                  <a:lnTo>
                    <a:pt x="56" y="149"/>
                  </a:lnTo>
                  <a:lnTo>
                    <a:pt x="70" y="175"/>
                  </a:lnTo>
                  <a:lnTo>
                    <a:pt x="84" y="200"/>
                  </a:lnTo>
                  <a:lnTo>
                    <a:pt x="121" y="18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5" name="Freeform 243"/>
            <p:cNvSpPr>
              <a:spLocks/>
            </p:cNvSpPr>
            <p:nvPr/>
          </p:nvSpPr>
          <p:spPr bwMode="auto">
            <a:xfrm>
              <a:off x="3192" y="2738"/>
              <a:ext cx="118" cy="119"/>
            </a:xfrm>
            <a:custGeom>
              <a:avLst/>
              <a:gdLst/>
              <a:ahLst/>
              <a:cxnLst>
                <a:cxn ang="0">
                  <a:pos x="150" y="130"/>
                </a:cxn>
                <a:cxn ang="0">
                  <a:pos x="147" y="130"/>
                </a:cxn>
                <a:cxn ang="0">
                  <a:pos x="134" y="121"/>
                </a:cxn>
                <a:cxn ang="0">
                  <a:pos x="121" y="110"/>
                </a:cxn>
                <a:cxn ang="0">
                  <a:pos x="106" y="95"/>
                </a:cxn>
                <a:cxn ang="0">
                  <a:pos x="93" y="81"/>
                </a:cxn>
                <a:cxn ang="0">
                  <a:pos x="78" y="63"/>
                </a:cxn>
                <a:cxn ang="0">
                  <a:pos x="64" y="44"/>
                </a:cxn>
                <a:cxn ang="0">
                  <a:pos x="49" y="22"/>
                </a:cxn>
                <a:cxn ang="0">
                  <a:pos x="36" y="0"/>
                </a:cxn>
                <a:cxn ang="0">
                  <a:pos x="0" y="18"/>
                </a:cxn>
                <a:cxn ang="0">
                  <a:pos x="15" y="42"/>
                </a:cxn>
                <a:cxn ang="0">
                  <a:pos x="30" y="65"/>
                </a:cxn>
                <a:cxn ang="0">
                  <a:pos x="45" y="86"/>
                </a:cxn>
                <a:cxn ang="0">
                  <a:pos x="61" y="105"/>
                </a:cxn>
                <a:cxn ang="0">
                  <a:pos x="76" y="121"/>
                </a:cxn>
                <a:cxn ang="0">
                  <a:pos x="93" y="137"/>
                </a:cxn>
                <a:cxn ang="0">
                  <a:pos x="109" y="150"/>
                </a:cxn>
                <a:cxn ang="0">
                  <a:pos x="125" y="162"/>
                </a:cxn>
                <a:cxn ang="0">
                  <a:pos x="150" y="130"/>
                </a:cxn>
                <a:cxn ang="0">
                  <a:pos x="147" y="130"/>
                </a:cxn>
                <a:cxn ang="0">
                  <a:pos x="150" y="130"/>
                </a:cxn>
              </a:cxnLst>
              <a:rect l="0" t="0" r="r" b="b"/>
              <a:pathLst>
                <a:path w="151" h="163">
                  <a:moveTo>
                    <a:pt x="150" y="130"/>
                  </a:moveTo>
                  <a:lnTo>
                    <a:pt x="147" y="130"/>
                  </a:lnTo>
                  <a:lnTo>
                    <a:pt x="134" y="121"/>
                  </a:lnTo>
                  <a:lnTo>
                    <a:pt x="121" y="110"/>
                  </a:lnTo>
                  <a:lnTo>
                    <a:pt x="106" y="95"/>
                  </a:lnTo>
                  <a:lnTo>
                    <a:pt x="93" y="81"/>
                  </a:lnTo>
                  <a:lnTo>
                    <a:pt x="78" y="63"/>
                  </a:lnTo>
                  <a:lnTo>
                    <a:pt x="64" y="44"/>
                  </a:lnTo>
                  <a:lnTo>
                    <a:pt x="49" y="22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5" y="42"/>
                  </a:lnTo>
                  <a:lnTo>
                    <a:pt x="30" y="65"/>
                  </a:lnTo>
                  <a:lnTo>
                    <a:pt x="45" y="86"/>
                  </a:lnTo>
                  <a:lnTo>
                    <a:pt x="61" y="105"/>
                  </a:lnTo>
                  <a:lnTo>
                    <a:pt x="76" y="121"/>
                  </a:lnTo>
                  <a:lnTo>
                    <a:pt x="93" y="137"/>
                  </a:lnTo>
                  <a:lnTo>
                    <a:pt x="109" y="150"/>
                  </a:lnTo>
                  <a:lnTo>
                    <a:pt x="125" y="162"/>
                  </a:lnTo>
                  <a:lnTo>
                    <a:pt x="150" y="130"/>
                  </a:lnTo>
                  <a:lnTo>
                    <a:pt x="147" y="130"/>
                  </a:lnTo>
                  <a:lnTo>
                    <a:pt x="150" y="13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6" name="Freeform 244"/>
            <p:cNvSpPr>
              <a:spLocks/>
            </p:cNvSpPr>
            <p:nvPr/>
          </p:nvSpPr>
          <p:spPr bwMode="auto">
            <a:xfrm>
              <a:off x="3290" y="2802"/>
              <a:ext cx="59" cy="65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30" y="29"/>
                </a:cxn>
                <a:cxn ang="0">
                  <a:pos x="33" y="44"/>
                </a:cxn>
                <a:cxn ang="0">
                  <a:pos x="33" y="53"/>
                </a:cxn>
                <a:cxn ang="0">
                  <a:pos x="36" y="51"/>
                </a:cxn>
                <a:cxn ang="0">
                  <a:pos x="39" y="49"/>
                </a:cxn>
                <a:cxn ang="0">
                  <a:pos x="35" y="47"/>
                </a:cxn>
                <a:cxn ang="0">
                  <a:pos x="24" y="42"/>
                </a:cxn>
                <a:cxn ang="0">
                  <a:pos x="0" y="73"/>
                </a:cxn>
                <a:cxn ang="0">
                  <a:pos x="17" y="81"/>
                </a:cxn>
                <a:cxn ang="0">
                  <a:pos x="33" y="88"/>
                </a:cxn>
                <a:cxn ang="0">
                  <a:pos x="53" y="86"/>
                </a:cxn>
                <a:cxn ang="0">
                  <a:pos x="67" y="73"/>
                </a:cxn>
                <a:cxn ang="0">
                  <a:pos x="75" y="58"/>
                </a:cxn>
                <a:cxn ang="0">
                  <a:pos x="75" y="42"/>
                </a:cxn>
                <a:cxn ang="0">
                  <a:pos x="72" y="22"/>
                </a:cxn>
                <a:cxn ang="0">
                  <a:pos x="65" y="0"/>
                </a:cxn>
                <a:cxn ang="0">
                  <a:pos x="26" y="11"/>
                </a:cxn>
              </a:cxnLst>
              <a:rect l="0" t="0" r="r" b="b"/>
              <a:pathLst>
                <a:path w="76" h="89">
                  <a:moveTo>
                    <a:pt x="26" y="11"/>
                  </a:moveTo>
                  <a:lnTo>
                    <a:pt x="30" y="29"/>
                  </a:lnTo>
                  <a:lnTo>
                    <a:pt x="33" y="44"/>
                  </a:lnTo>
                  <a:lnTo>
                    <a:pt x="33" y="53"/>
                  </a:lnTo>
                  <a:lnTo>
                    <a:pt x="36" y="51"/>
                  </a:lnTo>
                  <a:lnTo>
                    <a:pt x="39" y="49"/>
                  </a:lnTo>
                  <a:lnTo>
                    <a:pt x="35" y="47"/>
                  </a:lnTo>
                  <a:lnTo>
                    <a:pt x="24" y="42"/>
                  </a:lnTo>
                  <a:lnTo>
                    <a:pt x="0" y="73"/>
                  </a:lnTo>
                  <a:lnTo>
                    <a:pt x="17" y="81"/>
                  </a:lnTo>
                  <a:lnTo>
                    <a:pt x="33" y="88"/>
                  </a:lnTo>
                  <a:lnTo>
                    <a:pt x="53" y="86"/>
                  </a:lnTo>
                  <a:lnTo>
                    <a:pt x="67" y="73"/>
                  </a:lnTo>
                  <a:lnTo>
                    <a:pt x="75" y="58"/>
                  </a:lnTo>
                  <a:lnTo>
                    <a:pt x="75" y="42"/>
                  </a:lnTo>
                  <a:lnTo>
                    <a:pt x="72" y="22"/>
                  </a:lnTo>
                  <a:lnTo>
                    <a:pt x="65" y="0"/>
                  </a:lnTo>
                  <a:lnTo>
                    <a:pt x="26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7" name="Freeform 245"/>
            <p:cNvSpPr>
              <a:spLocks/>
            </p:cNvSpPr>
            <p:nvPr/>
          </p:nvSpPr>
          <p:spPr bwMode="auto">
            <a:xfrm>
              <a:off x="3255" y="2690"/>
              <a:ext cx="87" cy="121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24"/>
                </a:cxn>
                <a:cxn ang="0">
                  <a:pos x="10" y="37"/>
                </a:cxn>
                <a:cxn ang="0">
                  <a:pos x="21" y="50"/>
                </a:cxn>
                <a:cxn ang="0">
                  <a:pos x="30" y="66"/>
                </a:cxn>
                <a:cxn ang="0">
                  <a:pos x="38" y="83"/>
                </a:cxn>
                <a:cxn ang="0">
                  <a:pos x="47" y="101"/>
                </a:cxn>
                <a:cxn ang="0">
                  <a:pos x="57" y="121"/>
                </a:cxn>
                <a:cxn ang="0">
                  <a:pos x="63" y="141"/>
                </a:cxn>
                <a:cxn ang="0">
                  <a:pos x="72" y="164"/>
                </a:cxn>
                <a:cxn ang="0">
                  <a:pos x="111" y="152"/>
                </a:cxn>
                <a:cxn ang="0">
                  <a:pos x="102" y="130"/>
                </a:cxn>
                <a:cxn ang="0">
                  <a:pos x="95" y="106"/>
                </a:cxn>
                <a:cxn ang="0">
                  <a:pos x="86" y="87"/>
                </a:cxn>
                <a:cxn ang="0">
                  <a:pos x="76" y="66"/>
                </a:cxn>
                <a:cxn ang="0">
                  <a:pos x="67" y="48"/>
                </a:cxn>
                <a:cxn ang="0">
                  <a:pos x="57" y="32"/>
                </a:cxn>
                <a:cxn ang="0">
                  <a:pos x="45" y="15"/>
                </a:cxn>
                <a:cxn ang="0">
                  <a:pos x="32" y="0"/>
                </a:cxn>
                <a:cxn ang="0">
                  <a:pos x="2" y="24"/>
                </a:cxn>
              </a:cxnLst>
              <a:rect l="0" t="0" r="r" b="b"/>
              <a:pathLst>
                <a:path w="112" h="165">
                  <a:moveTo>
                    <a:pt x="2" y="24"/>
                  </a:moveTo>
                  <a:lnTo>
                    <a:pt x="0" y="24"/>
                  </a:lnTo>
                  <a:lnTo>
                    <a:pt x="10" y="37"/>
                  </a:lnTo>
                  <a:lnTo>
                    <a:pt x="21" y="50"/>
                  </a:lnTo>
                  <a:lnTo>
                    <a:pt x="30" y="66"/>
                  </a:lnTo>
                  <a:lnTo>
                    <a:pt x="38" y="83"/>
                  </a:lnTo>
                  <a:lnTo>
                    <a:pt x="47" y="101"/>
                  </a:lnTo>
                  <a:lnTo>
                    <a:pt x="57" y="121"/>
                  </a:lnTo>
                  <a:lnTo>
                    <a:pt x="63" y="141"/>
                  </a:lnTo>
                  <a:lnTo>
                    <a:pt x="72" y="164"/>
                  </a:lnTo>
                  <a:lnTo>
                    <a:pt x="111" y="152"/>
                  </a:lnTo>
                  <a:lnTo>
                    <a:pt x="102" y="130"/>
                  </a:lnTo>
                  <a:lnTo>
                    <a:pt x="95" y="106"/>
                  </a:lnTo>
                  <a:lnTo>
                    <a:pt x="86" y="87"/>
                  </a:lnTo>
                  <a:lnTo>
                    <a:pt x="76" y="66"/>
                  </a:lnTo>
                  <a:lnTo>
                    <a:pt x="67" y="48"/>
                  </a:lnTo>
                  <a:lnTo>
                    <a:pt x="57" y="32"/>
                  </a:lnTo>
                  <a:lnTo>
                    <a:pt x="45" y="15"/>
                  </a:lnTo>
                  <a:lnTo>
                    <a:pt x="32" y="0"/>
                  </a:lnTo>
                  <a:lnTo>
                    <a:pt x="2" y="2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8" name="Freeform 246"/>
            <p:cNvSpPr>
              <a:spLocks/>
            </p:cNvSpPr>
            <p:nvPr/>
          </p:nvSpPr>
          <p:spPr bwMode="auto">
            <a:xfrm>
              <a:off x="3221" y="2667"/>
              <a:ext cx="60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41" y="29"/>
                </a:cxn>
                <a:cxn ang="0">
                  <a:pos x="28" y="37"/>
                </a:cxn>
                <a:cxn ang="0">
                  <a:pos x="28" y="39"/>
                </a:cxn>
                <a:cxn ang="0">
                  <a:pos x="46" y="58"/>
                </a:cxn>
                <a:cxn ang="0">
                  <a:pos x="76" y="33"/>
                </a:cxn>
                <a:cxn ang="0">
                  <a:pos x="54" y="11"/>
                </a:cxn>
                <a:cxn ang="0">
                  <a:pos x="28" y="0"/>
                </a:cxn>
                <a:cxn ang="0">
                  <a:pos x="2" y="21"/>
                </a:cxn>
                <a:cxn ang="0">
                  <a:pos x="0" y="46"/>
                </a:cxn>
                <a:cxn ang="0">
                  <a:pos x="41" y="43"/>
                </a:cxn>
              </a:cxnLst>
              <a:rect l="0" t="0" r="r" b="b"/>
              <a:pathLst>
                <a:path w="77" h="59">
                  <a:moveTo>
                    <a:pt x="41" y="43"/>
                  </a:moveTo>
                  <a:lnTo>
                    <a:pt x="41" y="29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46" y="58"/>
                  </a:lnTo>
                  <a:lnTo>
                    <a:pt x="76" y="33"/>
                  </a:lnTo>
                  <a:lnTo>
                    <a:pt x="54" y="11"/>
                  </a:lnTo>
                  <a:lnTo>
                    <a:pt x="28" y="0"/>
                  </a:lnTo>
                  <a:lnTo>
                    <a:pt x="2" y="21"/>
                  </a:lnTo>
                  <a:lnTo>
                    <a:pt x="0" y="46"/>
                  </a:lnTo>
                  <a:lnTo>
                    <a:pt x="41" y="4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59" name="Freeform 247"/>
            <p:cNvSpPr>
              <a:spLocks/>
            </p:cNvSpPr>
            <p:nvPr/>
          </p:nvSpPr>
          <p:spPr bwMode="auto">
            <a:xfrm>
              <a:off x="3221" y="2698"/>
              <a:ext cx="103" cy="140"/>
            </a:xfrm>
            <a:custGeom>
              <a:avLst/>
              <a:gdLst/>
              <a:ahLst/>
              <a:cxnLst>
                <a:cxn ang="0">
                  <a:pos x="130" y="168"/>
                </a:cxn>
                <a:cxn ang="0">
                  <a:pos x="110" y="139"/>
                </a:cxn>
                <a:cxn ang="0">
                  <a:pos x="93" y="112"/>
                </a:cxn>
                <a:cxn ang="0">
                  <a:pos x="77" y="86"/>
                </a:cxn>
                <a:cxn ang="0">
                  <a:pos x="65" y="64"/>
                </a:cxn>
                <a:cxn ang="0">
                  <a:pos x="55" y="44"/>
                </a:cxn>
                <a:cxn ang="0">
                  <a:pos x="47" y="26"/>
                </a:cxn>
                <a:cxn ang="0">
                  <a:pos x="43" y="11"/>
                </a:cxn>
                <a:cxn ang="0">
                  <a:pos x="41" y="0"/>
                </a:cxn>
                <a:cxn ang="0">
                  <a:pos x="0" y="2"/>
                </a:cxn>
                <a:cxn ang="0">
                  <a:pos x="4" y="20"/>
                </a:cxn>
                <a:cxn ang="0">
                  <a:pos x="8" y="38"/>
                </a:cxn>
                <a:cxn ang="0">
                  <a:pos x="17" y="57"/>
                </a:cxn>
                <a:cxn ang="0">
                  <a:pos x="27" y="80"/>
                </a:cxn>
                <a:cxn ang="0">
                  <a:pos x="41" y="104"/>
                </a:cxn>
                <a:cxn ang="0">
                  <a:pos x="55" y="131"/>
                </a:cxn>
                <a:cxn ang="0">
                  <a:pos x="75" y="159"/>
                </a:cxn>
                <a:cxn ang="0">
                  <a:pos x="95" y="190"/>
                </a:cxn>
                <a:cxn ang="0">
                  <a:pos x="130" y="168"/>
                </a:cxn>
              </a:cxnLst>
              <a:rect l="0" t="0" r="r" b="b"/>
              <a:pathLst>
                <a:path w="131" h="191">
                  <a:moveTo>
                    <a:pt x="130" y="168"/>
                  </a:moveTo>
                  <a:lnTo>
                    <a:pt x="110" y="139"/>
                  </a:lnTo>
                  <a:lnTo>
                    <a:pt x="93" y="112"/>
                  </a:lnTo>
                  <a:lnTo>
                    <a:pt x="77" y="86"/>
                  </a:lnTo>
                  <a:lnTo>
                    <a:pt x="65" y="64"/>
                  </a:lnTo>
                  <a:lnTo>
                    <a:pt x="55" y="44"/>
                  </a:lnTo>
                  <a:lnTo>
                    <a:pt x="47" y="26"/>
                  </a:lnTo>
                  <a:lnTo>
                    <a:pt x="43" y="11"/>
                  </a:lnTo>
                  <a:lnTo>
                    <a:pt x="41" y="0"/>
                  </a:lnTo>
                  <a:lnTo>
                    <a:pt x="0" y="2"/>
                  </a:lnTo>
                  <a:lnTo>
                    <a:pt x="4" y="20"/>
                  </a:lnTo>
                  <a:lnTo>
                    <a:pt x="8" y="38"/>
                  </a:lnTo>
                  <a:lnTo>
                    <a:pt x="17" y="57"/>
                  </a:lnTo>
                  <a:lnTo>
                    <a:pt x="27" y="80"/>
                  </a:lnTo>
                  <a:lnTo>
                    <a:pt x="41" y="104"/>
                  </a:lnTo>
                  <a:lnTo>
                    <a:pt x="55" y="131"/>
                  </a:lnTo>
                  <a:lnTo>
                    <a:pt x="75" y="159"/>
                  </a:lnTo>
                  <a:lnTo>
                    <a:pt x="95" y="190"/>
                  </a:lnTo>
                  <a:lnTo>
                    <a:pt x="130" y="16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0" name="Freeform 248"/>
            <p:cNvSpPr>
              <a:spLocks/>
            </p:cNvSpPr>
            <p:nvPr/>
          </p:nvSpPr>
          <p:spPr bwMode="auto">
            <a:xfrm>
              <a:off x="3295" y="2822"/>
              <a:ext cx="114" cy="116"/>
            </a:xfrm>
            <a:custGeom>
              <a:avLst/>
              <a:gdLst/>
              <a:ahLst/>
              <a:cxnLst>
                <a:cxn ang="0">
                  <a:pos x="145" y="118"/>
                </a:cxn>
                <a:cxn ang="0">
                  <a:pos x="140" y="118"/>
                </a:cxn>
                <a:cxn ang="0">
                  <a:pos x="131" y="113"/>
                </a:cxn>
                <a:cxn ang="0">
                  <a:pos x="121" y="104"/>
                </a:cxn>
                <a:cxn ang="0">
                  <a:pos x="108" y="89"/>
                </a:cxn>
                <a:cxn ang="0">
                  <a:pos x="91" y="73"/>
                </a:cxn>
                <a:cxn ang="0">
                  <a:pos x="74" y="54"/>
                </a:cxn>
                <a:cxn ang="0">
                  <a:pos x="55" y="28"/>
                </a:cxn>
                <a:cxn ang="0">
                  <a:pos x="34" y="0"/>
                </a:cxn>
                <a:cxn ang="0">
                  <a:pos x="0" y="20"/>
                </a:cxn>
                <a:cxn ang="0">
                  <a:pos x="22" y="50"/>
                </a:cxn>
                <a:cxn ang="0">
                  <a:pos x="41" y="76"/>
                </a:cxn>
                <a:cxn ang="0">
                  <a:pos x="60" y="98"/>
                </a:cxn>
                <a:cxn ang="0">
                  <a:pos x="79" y="116"/>
                </a:cxn>
                <a:cxn ang="0">
                  <a:pos x="93" y="133"/>
                </a:cxn>
                <a:cxn ang="0">
                  <a:pos x="108" y="144"/>
                </a:cxn>
                <a:cxn ang="0">
                  <a:pos x="123" y="153"/>
                </a:cxn>
                <a:cxn ang="0">
                  <a:pos x="140" y="158"/>
                </a:cxn>
                <a:cxn ang="0">
                  <a:pos x="145" y="118"/>
                </a:cxn>
              </a:cxnLst>
              <a:rect l="0" t="0" r="r" b="b"/>
              <a:pathLst>
                <a:path w="146" h="159">
                  <a:moveTo>
                    <a:pt x="145" y="118"/>
                  </a:moveTo>
                  <a:lnTo>
                    <a:pt x="140" y="118"/>
                  </a:lnTo>
                  <a:lnTo>
                    <a:pt x="131" y="113"/>
                  </a:lnTo>
                  <a:lnTo>
                    <a:pt x="121" y="104"/>
                  </a:lnTo>
                  <a:lnTo>
                    <a:pt x="108" y="89"/>
                  </a:lnTo>
                  <a:lnTo>
                    <a:pt x="91" y="73"/>
                  </a:lnTo>
                  <a:lnTo>
                    <a:pt x="74" y="54"/>
                  </a:lnTo>
                  <a:lnTo>
                    <a:pt x="55" y="28"/>
                  </a:lnTo>
                  <a:lnTo>
                    <a:pt x="34" y="0"/>
                  </a:lnTo>
                  <a:lnTo>
                    <a:pt x="0" y="20"/>
                  </a:lnTo>
                  <a:lnTo>
                    <a:pt x="22" y="50"/>
                  </a:lnTo>
                  <a:lnTo>
                    <a:pt x="41" y="76"/>
                  </a:lnTo>
                  <a:lnTo>
                    <a:pt x="60" y="98"/>
                  </a:lnTo>
                  <a:lnTo>
                    <a:pt x="79" y="116"/>
                  </a:lnTo>
                  <a:lnTo>
                    <a:pt x="93" y="133"/>
                  </a:lnTo>
                  <a:lnTo>
                    <a:pt x="108" y="144"/>
                  </a:lnTo>
                  <a:lnTo>
                    <a:pt x="123" y="153"/>
                  </a:lnTo>
                  <a:lnTo>
                    <a:pt x="140" y="158"/>
                  </a:lnTo>
                  <a:lnTo>
                    <a:pt x="145" y="1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9"/>
          <p:cNvGrpSpPr>
            <a:grpSpLocks/>
          </p:cNvGrpSpPr>
          <p:nvPr/>
        </p:nvGrpSpPr>
        <p:grpSpPr bwMode="auto">
          <a:xfrm>
            <a:off x="6532722" y="3468794"/>
            <a:ext cx="597218" cy="1023726"/>
            <a:chOff x="3535" y="2251"/>
            <a:chExt cx="342" cy="569"/>
          </a:xfrm>
        </p:grpSpPr>
        <p:sp>
          <p:nvSpPr>
            <p:cNvPr id="13562" name="Freeform 250"/>
            <p:cNvSpPr>
              <a:spLocks/>
            </p:cNvSpPr>
            <p:nvPr/>
          </p:nvSpPr>
          <p:spPr bwMode="auto">
            <a:xfrm>
              <a:off x="3813" y="2251"/>
              <a:ext cx="64" cy="190"/>
            </a:xfrm>
            <a:custGeom>
              <a:avLst/>
              <a:gdLst/>
              <a:ahLst/>
              <a:cxnLst>
                <a:cxn ang="0">
                  <a:pos x="25" y="258"/>
                </a:cxn>
                <a:cxn ang="0">
                  <a:pos x="48" y="237"/>
                </a:cxn>
                <a:cxn ang="0">
                  <a:pos x="62" y="213"/>
                </a:cxn>
                <a:cxn ang="0">
                  <a:pos x="74" y="185"/>
                </a:cxn>
                <a:cxn ang="0">
                  <a:pos x="79" y="154"/>
                </a:cxn>
                <a:cxn ang="0">
                  <a:pos x="81" y="120"/>
                </a:cxn>
                <a:cxn ang="0">
                  <a:pos x="79" y="84"/>
                </a:cxn>
                <a:cxn ang="0">
                  <a:pos x="74" y="43"/>
                </a:cxn>
                <a:cxn ang="0">
                  <a:pos x="62" y="0"/>
                </a:cxn>
                <a:cxn ang="0">
                  <a:pos x="24" y="9"/>
                </a:cxn>
                <a:cxn ang="0">
                  <a:pos x="34" y="50"/>
                </a:cxn>
                <a:cxn ang="0">
                  <a:pos x="39" y="87"/>
                </a:cxn>
                <a:cxn ang="0">
                  <a:pos x="41" y="120"/>
                </a:cxn>
                <a:cxn ang="0">
                  <a:pos x="41" y="150"/>
                </a:cxn>
                <a:cxn ang="0">
                  <a:pos x="34" y="174"/>
                </a:cxn>
                <a:cxn ang="0">
                  <a:pos x="25" y="196"/>
                </a:cxn>
                <a:cxn ang="0">
                  <a:pos x="15" y="215"/>
                </a:cxn>
                <a:cxn ang="0">
                  <a:pos x="0" y="229"/>
                </a:cxn>
                <a:cxn ang="0">
                  <a:pos x="25" y="258"/>
                </a:cxn>
              </a:cxnLst>
              <a:rect l="0" t="0" r="r" b="b"/>
              <a:pathLst>
                <a:path w="82" h="259">
                  <a:moveTo>
                    <a:pt x="25" y="258"/>
                  </a:moveTo>
                  <a:lnTo>
                    <a:pt x="48" y="237"/>
                  </a:lnTo>
                  <a:lnTo>
                    <a:pt x="62" y="213"/>
                  </a:lnTo>
                  <a:lnTo>
                    <a:pt x="74" y="185"/>
                  </a:lnTo>
                  <a:lnTo>
                    <a:pt x="79" y="154"/>
                  </a:lnTo>
                  <a:lnTo>
                    <a:pt x="81" y="120"/>
                  </a:lnTo>
                  <a:lnTo>
                    <a:pt x="79" y="84"/>
                  </a:lnTo>
                  <a:lnTo>
                    <a:pt x="74" y="43"/>
                  </a:lnTo>
                  <a:lnTo>
                    <a:pt x="62" y="0"/>
                  </a:lnTo>
                  <a:lnTo>
                    <a:pt x="24" y="9"/>
                  </a:lnTo>
                  <a:lnTo>
                    <a:pt x="34" y="50"/>
                  </a:lnTo>
                  <a:lnTo>
                    <a:pt x="39" y="87"/>
                  </a:lnTo>
                  <a:lnTo>
                    <a:pt x="41" y="120"/>
                  </a:lnTo>
                  <a:lnTo>
                    <a:pt x="41" y="150"/>
                  </a:lnTo>
                  <a:lnTo>
                    <a:pt x="34" y="174"/>
                  </a:lnTo>
                  <a:lnTo>
                    <a:pt x="25" y="196"/>
                  </a:lnTo>
                  <a:lnTo>
                    <a:pt x="15" y="215"/>
                  </a:lnTo>
                  <a:lnTo>
                    <a:pt x="0" y="229"/>
                  </a:lnTo>
                  <a:lnTo>
                    <a:pt x="25" y="25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3" name="Freeform 251"/>
            <p:cNvSpPr>
              <a:spLocks/>
            </p:cNvSpPr>
            <p:nvPr/>
          </p:nvSpPr>
          <p:spPr bwMode="auto">
            <a:xfrm>
              <a:off x="3719" y="2404"/>
              <a:ext cx="114" cy="5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33"/>
                </a:cxn>
                <a:cxn ang="0">
                  <a:pos x="22" y="55"/>
                </a:cxn>
                <a:cxn ang="0">
                  <a:pos x="37" y="69"/>
                </a:cxn>
                <a:cxn ang="0">
                  <a:pos x="59" y="78"/>
                </a:cxn>
                <a:cxn ang="0">
                  <a:pos x="81" y="79"/>
                </a:cxn>
                <a:cxn ang="0">
                  <a:pos x="102" y="76"/>
                </a:cxn>
                <a:cxn ang="0">
                  <a:pos x="123" y="64"/>
                </a:cxn>
                <a:cxn ang="0">
                  <a:pos x="145" y="48"/>
                </a:cxn>
                <a:cxn ang="0">
                  <a:pos x="120" y="20"/>
                </a:cxn>
                <a:cxn ang="0">
                  <a:pos x="102" y="31"/>
                </a:cxn>
                <a:cxn ang="0">
                  <a:pos x="88" y="38"/>
                </a:cxn>
                <a:cxn ang="0">
                  <a:pos x="76" y="42"/>
                </a:cxn>
                <a:cxn ang="0">
                  <a:pos x="69" y="40"/>
                </a:cxn>
                <a:cxn ang="0">
                  <a:pos x="61" y="38"/>
                </a:cxn>
                <a:cxn ang="0">
                  <a:pos x="54" y="31"/>
                </a:cxn>
                <a:cxn ang="0">
                  <a:pos x="45" y="17"/>
                </a:cxn>
                <a:cxn ang="0">
                  <a:pos x="40" y="0"/>
                </a:cxn>
                <a:cxn ang="0">
                  <a:pos x="0" y="11"/>
                </a:cxn>
              </a:cxnLst>
              <a:rect l="0" t="0" r="r" b="b"/>
              <a:pathLst>
                <a:path w="146" h="80">
                  <a:moveTo>
                    <a:pt x="0" y="11"/>
                  </a:moveTo>
                  <a:lnTo>
                    <a:pt x="9" y="33"/>
                  </a:lnTo>
                  <a:lnTo>
                    <a:pt x="22" y="55"/>
                  </a:lnTo>
                  <a:lnTo>
                    <a:pt x="37" y="69"/>
                  </a:lnTo>
                  <a:lnTo>
                    <a:pt x="59" y="78"/>
                  </a:lnTo>
                  <a:lnTo>
                    <a:pt x="81" y="79"/>
                  </a:lnTo>
                  <a:lnTo>
                    <a:pt x="102" y="76"/>
                  </a:lnTo>
                  <a:lnTo>
                    <a:pt x="123" y="64"/>
                  </a:lnTo>
                  <a:lnTo>
                    <a:pt x="145" y="48"/>
                  </a:lnTo>
                  <a:lnTo>
                    <a:pt x="120" y="20"/>
                  </a:lnTo>
                  <a:lnTo>
                    <a:pt x="102" y="31"/>
                  </a:lnTo>
                  <a:lnTo>
                    <a:pt x="88" y="38"/>
                  </a:lnTo>
                  <a:lnTo>
                    <a:pt x="76" y="42"/>
                  </a:lnTo>
                  <a:lnTo>
                    <a:pt x="69" y="40"/>
                  </a:lnTo>
                  <a:lnTo>
                    <a:pt x="61" y="38"/>
                  </a:lnTo>
                  <a:lnTo>
                    <a:pt x="54" y="31"/>
                  </a:lnTo>
                  <a:lnTo>
                    <a:pt x="45" y="17"/>
                  </a:lnTo>
                  <a:lnTo>
                    <a:pt x="40" y="0"/>
                  </a:lnTo>
                  <a:lnTo>
                    <a:pt x="0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4" name="Freeform 252"/>
            <p:cNvSpPr>
              <a:spLocks/>
            </p:cNvSpPr>
            <p:nvPr/>
          </p:nvSpPr>
          <p:spPr bwMode="auto">
            <a:xfrm>
              <a:off x="3710" y="2307"/>
              <a:ext cx="52" cy="10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0" y="9"/>
                </a:cxn>
                <a:cxn ang="0">
                  <a:pos x="17" y="23"/>
                </a:cxn>
                <a:cxn ang="0">
                  <a:pos x="8" y="39"/>
                </a:cxn>
                <a:cxn ang="0">
                  <a:pos x="2" y="57"/>
                </a:cxn>
                <a:cxn ang="0">
                  <a:pos x="0" y="74"/>
                </a:cxn>
                <a:cxn ang="0">
                  <a:pos x="2" y="97"/>
                </a:cxn>
                <a:cxn ang="0">
                  <a:pos x="6" y="119"/>
                </a:cxn>
                <a:cxn ang="0">
                  <a:pos x="12" y="144"/>
                </a:cxn>
                <a:cxn ang="0">
                  <a:pos x="51" y="131"/>
                </a:cxn>
                <a:cxn ang="0">
                  <a:pos x="44" y="112"/>
                </a:cxn>
                <a:cxn ang="0">
                  <a:pos x="42" y="93"/>
                </a:cxn>
                <a:cxn ang="0">
                  <a:pos x="40" y="77"/>
                </a:cxn>
                <a:cxn ang="0">
                  <a:pos x="42" y="63"/>
                </a:cxn>
                <a:cxn ang="0">
                  <a:pos x="44" y="53"/>
                </a:cxn>
                <a:cxn ang="0">
                  <a:pos x="51" y="45"/>
                </a:cxn>
                <a:cxn ang="0">
                  <a:pos x="56" y="37"/>
                </a:cxn>
                <a:cxn ang="0">
                  <a:pos x="65" y="30"/>
                </a:cxn>
                <a:cxn ang="0">
                  <a:pos x="46" y="0"/>
                </a:cxn>
              </a:cxnLst>
              <a:rect l="0" t="0" r="r" b="b"/>
              <a:pathLst>
                <a:path w="66" h="145">
                  <a:moveTo>
                    <a:pt x="46" y="0"/>
                  </a:moveTo>
                  <a:lnTo>
                    <a:pt x="30" y="9"/>
                  </a:lnTo>
                  <a:lnTo>
                    <a:pt x="17" y="23"/>
                  </a:lnTo>
                  <a:lnTo>
                    <a:pt x="8" y="39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97"/>
                  </a:lnTo>
                  <a:lnTo>
                    <a:pt x="6" y="119"/>
                  </a:lnTo>
                  <a:lnTo>
                    <a:pt x="12" y="144"/>
                  </a:lnTo>
                  <a:lnTo>
                    <a:pt x="51" y="131"/>
                  </a:lnTo>
                  <a:lnTo>
                    <a:pt x="44" y="112"/>
                  </a:lnTo>
                  <a:lnTo>
                    <a:pt x="42" y="93"/>
                  </a:lnTo>
                  <a:lnTo>
                    <a:pt x="40" y="77"/>
                  </a:lnTo>
                  <a:lnTo>
                    <a:pt x="42" y="63"/>
                  </a:lnTo>
                  <a:lnTo>
                    <a:pt x="44" y="53"/>
                  </a:lnTo>
                  <a:lnTo>
                    <a:pt x="51" y="45"/>
                  </a:lnTo>
                  <a:lnTo>
                    <a:pt x="56" y="37"/>
                  </a:lnTo>
                  <a:lnTo>
                    <a:pt x="65" y="30"/>
                  </a:lnTo>
                  <a:lnTo>
                    <a:pt x="46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5" name="Freeform 253"/>
            <p:cNvSpPr>
              <a:spLocks/>
            </p:cNvSpPr>
            <p:nvPr/>
          </p:nvSpPr>
          <p:spPr bwMode="auto">
            <a:xfrm>
              <a:off x="3747" y="2301"/>
              <a:ext cx="93" cy="111"/>
            </a:xfrm>
            <a:custGeom>
              <a:avLst/>
              <a:gdLst/>
              <a:ahLst/>
              <a:cxnLst>
                <a:cxn ang="0">
                  <a:pos x="118" y="143"/>
                </a:cxn>
                <a:cxn ang="0">
                  <a:pos x="109" y="106"/>
                </a:cxn>
                <a:cxn ang="0">
                  <a:pos x="100" y="76"/>
                </a:cxn>
                <a:cxn ang="0">
                  <a:pos x="88" y="50"/>
                </a:cxn>
                <a:cxn ang="0">
                  <a:pos x="76" y="30"/>
                </a:cxn>
                <a:cxn ang="0">
                  <a:pos x="60" y="14"/>
                </a:cxn>
                <a:cxn ang="0">
                  <a:pos x="42" y="1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19" y="40"/>
                </a:cxn>
                <a:cxn ang="0">
                  <a:pos x="25" y="38"/>
                </a:cxn>
                <a:cxn ang="0">
                  <a:pos x="30" y="38"/>
                </a:cxn>
                <a:cxn ang="0">
                  <a:pos x="33" y="42"/>
                </a:cxn>
                <a:cxn ang="0">
                  <a:pos x="42" y="50"/>
                </a:cxn>
                <a:cxn ang="0">
                  <a:pos x="51" y="66"/>
                </a:cxn>
                <a:cxn ang="0">
                  <a:pos x="60" y="89"/>
                </a:cxn>
                <a:cxn ang="0">
                  <a:pos x="69" y="117"/>
                </a:cxn>
                <a:cxn ang="0">
                  <a:pos x="78" y="151"/>
                </a:cxn>
                <a:cxn ang="0">
                  <a:pos x="118" y="143"/>
                </a:cxn>
              </a:cxnLst>
              <a:rect l="0" t="0" r="r" b="b"/>
              <a:pathLst>
                <a:path w="119" h="152">
                  <a:moveTo>
                    <a:pt x="118" y="143"/>
                  </a:moveTo>
                  <a:lnTo>
                    <a:pt x="109" y="106"/>
                  </a:lnTo>
                  <a:lnTo>
                    <a:pt x="100" y="76"/>
                  </a:lnTo>
                  <a:lnTo>
                    <a:pt x="88" y="50"/>
                  </a:lnTo>
                  <a:lnTo>
                    <a:pt x="76" y="30"/>
                  </a:lnTo>
                  <a:lnTo>
                    <a:pt x="60" y="14"/>
                  </a:lnTo>
                  <a:lnTo>
                    <a:pt x="42" y="1"/>
                  </a:lnTo>
                  <a:lnTo>
                    <a:pt x="19" y="0"/>
                  </a:lnTo>
                  <a:lnTo>
                    <a:pt x="0" y="8"/>
                  </a:lnTo>
                  <a:lnTo>
                    <a:pt x="19" y="40"/>
                  </a:lnTo>
                  <a:lnTo>
                    <a:pt x="25" y="38"/>
                  </a:lnTo>
                  <a:lnTo>
                    <a:pt x="30" y="38"/>
                  </a:lnTo>
                  <a:lnTo>
                    <a:pt x="33" y="42"/>
                  </a:lnTo>
                  <a:lnTo>
                    <a:pt x="42" y="50"/>
                  </a:lnTo>
                  <a:lnTo>
                    <a:pt x="51" y="66"/>
                  </a:lnTo>
                  <a:lnTo>
                    <a:pt x="60" y="89"/>
                  </a:lnTo>
                  <a:lnTo>
                    <a:pt x="69" y="117"/>
                  </a:lnTo>
                  <a:lnTo>
                    <a:pt x="78" y="151"/>
                  </a:lnTo>
                  <a:lnTo>
                    <a:pt x="118" y="14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6" name="Freeform 254"/>
            <p:cNvSpPr>
              <a:spLocks/>
            </p:cNvSpPr>
            <p:nvPr/>
          </p:nvSpPr>
          <p:spPr bwMode="auto">
            <a:xfrm>
              <a:off x="3768" y="2406"/>
              <a:ext cx="77" cy="168"/>
            </a:xfrm>
            <a:custGeom>
              <a:avLst/>
              <a:gdLst/>
              <a:ahLst/>
              <a:cxnLst>
                <a:cxn ang="0">
                  <a:pos x="23" y="229"/>
                </a:cxn>
                <a:cxn ang="0">
                  <a:pos x="47" y="210"/>
                </a:cxn>
                <a:cxn ang="0">
                  <a:pos x="65" y="188"/>
                </a:cxn>
                <a:cxn ang="0">
                  <a:pos x="80" y="164"/>
                </a:cxn>
                <a:cxn ang="0">
                  <a:pos x="90" y="136"/>
                </a:cxn>
                <a:cxn ang="0">
                  <a:pos x="95" y="105"/>
                </a:cxn>
                <a:cxn ang="0">
                  <a:pos x="98" y="71"/>
                </a:cxn>
                <a:cxn ang="0">
                  <a:pos x="95" y="37"/>
                </a:cxn>
                <a:cxn ang="0">
                  <a:pos x="88" y="0"/>
                </a:cxn>
                <a:cxn ang="0">
                  <a:pos x="50" y="6"/>
                </a:cxn>
                <a:cxn ang="0">
                  <a:pos x="55" y="41"/>
                </a:cxn>
                <a:cxn ang="0">
                  <a:pos x="57" y="73"/>
                </a:cxn>
                <a:cxn ang="0">
                  <a:pos x="57" y="101"/>
                </a:cxn>
                <a:cxn ang="0">
                  <a:pos x="50" y="125"/>
                </a:cxn>
                <a:cxn ang="0">
                  <a:pos x="42" y="147"/>
                </a:cxn>
                <a:cxn ang="0">
                  <a:pos x="31" y="168"/>
                </a:cxn>
                <a:cxn ang="0">
                  <a:pos x="17" y="184"/>
                </a:cxn>
                <a:cxn ang="0">
                  <a:pos x="0" y="198"/>
                </a:cxn>
                <a:cxn ang="0">
                  <a:pos x="23" y="229"/>
                </a:cxn>
              </a:cxnLst>
              <a:rect l="0" t="0" r="r" b="b"/>
              <a:pathLst>
                <a:path w="99" h="230">
                  <a:moveTo>
                    <a:pt x="23" y="229"/>
                  </a:moveTo>
                  <a:lnTo>
                    <a:pt x="47" y="210"/>
                  </a:lnTo>
                  <a:lnTo>
                    <a:pt x="65" y="188"/>
                  </a:lnTo>
                  <a:lnTo>
                    <a:pt x="80" y="164"/>
                  </a:lnTo>
                  <a:lnTo>
                    <a:pt x="90" y="136"/>
                  </a:lnTo>
                  <a:lnTo>
                    <a:pt x="95" y="105"/>
                  </a:lnTo>
                  <a:lnTo>
                    <a:pt x="98" y="71"/>
                  </a:lnTo>
                  <a:lnTo>
                    <a:pt x="95" y="37"/>
                  </a:lnTo>
                  <a:lnTo>
                    <a:pt x="88" y="0"/>
                  </a:lnTo>
                  <a:lnTo>
                    <a:pt x="50" y="6"/>
                  </a:lnTo>
                  <a:lnTo>
                    <a:pt x="55" y="41"/>
                  </a:lnTo>
                  <a:lnTo>
                    <a:pt x="57" y="73"/>
                  </a:lnTo>
                  <a:lnTo>
                    <a:pt x="57" y="101"/>
                  </a:lnTo>
                  <a:lnTo>
                    <a:pt x="50" y="125"/>
                  </a:lnTo>
                  <a:lnTo>
                    <a:pt x="42" y="147"/>
                  </a:lnTo>
                  <a:lnTo>
                    <a:pt x="31" y="168"/>
                  </a:lnTo>
                  <a:lnTo>
                    <a:pt x="17" y="184"/>
                  </a:lnTo>
                  <a:lnTo>
                    <a:pt x="0" y="198"/>
                  </a:lnTo>
                  <a:lnTo>
                    <a:pt x="23" y="2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7" name="Freeform 255"/>
            <p:cNvSpPr>
              <a:spLocks/>
            </p:cNvSpPr>
            <p:nvPr/>
          </p:nvSpPr>
          <p:spPr bwMode="auto">
            <a:xfrm>
              <a:off x="3637" y="2551"/>
              <a:ext cx="151" cy="4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4" y="45"/>
                </a:cxn>
                <a:cxn ang="0">
                  <a:pos x="48" y="55"/>
                </a:cxn>
                <a:cxn ang="0">
                  <a:pos x="72" y="62"/>
                </a:cxn>
                <a:cxn ang="0">
                  <a:pos x="95" y="64"/>
                </a:cxn>
                <a:cxn ang="0">
                  <a:pos x="122" y="62"/>
                </a:cxn>
                <a:cxn ang="0">
                  <a:pos x="145" y="55"/>
                </a:cxn>
                <a:cxn ang="0">
                  <a:pos x="169" y="45"/>
                </a:cxn>
                <a:cxn ang="0">
                  <a:pos x="193" y="31"/>
                </a:cxn>
                <a:cxn ang="0">
                  <a:pos x="169" y="0"/>
                </a:cxn>
                <a:cxn ang="0">
                  <a:pos x="150" y="10"/>
                </a:cxn>
                <a:cxn ang="0">
                  <a:pos x="132" y="17"/>
                </a:cxn>
                <a:cxn ang="0">
                  <a:pos x="113" y="24"/>
                </a:cxn>
                <a:cxn ang="0">
                  <a:pos x="95" y="24"/>
                </a:cxn>
                <a:cxn ang="0">
                  <a:pos x="77" y="24"/>
                </a:cxn>
                <a:cxn ang="0">
                  <a:pos x="60" y="17"/>
                </a:cxn>
                <a:cxn ang="0">
                  <a:pos x="44" y="13"/>
                </a:cxn>
                <a:cxn ang="0">
                  <a:pos x="26" y="0"/>
                </a:cxn>
                <a:cxn ang="0">
                  <a:pos x="0" y="31"/>
                </a:cxn>
              </a:cxnLst>
              <a:rect l="0" t="0" r="r" b="b"/>
              <a:pathLst>
                <a:path w="194" h="65">
                  <a:moveTo>
                    <a:pt x="0" y="31"/>
                  </a:moveTo>
                  <a:lnTo>
                    <a:pt x="24" y="45"/>
                  </a:lnTo>
                  <a:lnTo>
                    <a:pt x="48" y="55"/>
                  </a:lnTo>
                  <a:lnTo>
                    <a:pt x="72" y="62"/>
                  </a:lnTo>
                  <a:lnTo>
                    <a:pt x="95" y="64"/>
                  </a:lnTo>
                  <a:lnTo>
                    <a:pt x="122" y="62"/>
                  </a:lnTo>
                  <a:lnTo>
                    <a:pt x="145" y="55"/>
                  </a:lnTo>
                  <a:lnTo>
                    <a:pt x="169" y="45"/>
                  </a:lnTo>
                  <a:lnTo>
                    <a:pt x="193" y="31"/>
                  </a:lnTo>
                  <a:lnTo>
                    <a:pt x="169" y="0"/>
                  </a:lnTo>
                  <a:lnTo>
                    <a:pt x="150" y="10"/>
                  </a:lnTo>
                  <a:lnTo>
                    <a:pt x="132" y="17"/>
                  </a:lnTo>
                  <a:lnTo>
                    <a:pt x="113" y="24"/>
                  </a:lnTo>
                  <a:lnTo>
                    <a:pt x="95" y="24"/>
                  </a:lnTo>
                  <a:lnTo>
                    <a:pt x="77" y="24"/>
                  </a:lnTo>
                  <a:lnTo>
                    <a:pt x="60" y="17"/>
                  </a:lnTo>
                  <a:lnTo>
                    <a:pt x="44" y="13"/>
                  </a:lnTo>
                  <a:lnTo>
                    <a:pt x="26" y="0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" name="Freeform 256"/>
            <p:cNvSpPr>
              <a:spLocks/>
            </p:cNvSpPr>
            <p:nvPr/>
          </p:nvSpPr>
          <p:spPr bwMode="auto">
            <a:xfrm>
              <a:off x="3593" y="2467"/>
              <a:ext cx="64" cy="10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8" y="0"/>
                </a:cxn>
                <a:cxn ang="0">
                  <a:pos x="13" y="15"/>
                </a:cxn>
                <a:cxn ang="0">
                  <a:pos x="4" y="34"/>
                </a:cxn>
                <a:cxn ang="0">
                  <a:pos x="0" y="55"/>
                </a:cxn>
                <a:cxn ang="0">
                  <a:pos x="0" y="74"/>
                </a:cxn>
                <a:cxn ang="0">
                  <a:pos x="6" y="92"/>
                </a:cxn>
                <a:cxn ang="0">
                  <a:pos x="20" y="111"/>
                </a:cxn>
                <a:cxn ang="0">
                  <a:pos x="34" y="130"/>
                </a:cxn>
                <a:cxn ang="0">
                  <a:pos x="55" y="146"/>
                </a:cxn>
                <a:cxn ang="0">
                  <a:pos x="81" y="115"/>
                </a:cxn>
                <a:cxn ang="0">
                  <a:pos x="64" y="102"/>
                </a:cxn>
                <a:cxn ang="0">
                  <a:pos x="53" y="88"/>
                </a:cxn>
                <a:cxn ang="0">
                  <a:pos x="44" y="77"/>
                </a:cxn>
                <a:cxn ang="0">
                  <a:pos x="42" y="66"/>
                </a:cxn>
                <a:cxn ang="0">
                  <a:pos x="39" y="57"/>
                </a:cxn>
                <a:cxn ang="0">
                  <a:pos x="42" y="48"/>
                </a:cxn>
                <a:cxn ang="0">
                  <a:pos x="49" y="37"/>
                </a:cxn>
                <a:cxn ang="0">
                  <a:pos x="59" y="24"/>
                </a:cxn>
                <a:cxn ang="0">
                  <a:pos x="26" y="0"/>
                </a:cxn>
              </a:cxnLst>
              <a:rect l="0" t="0" r="r" b="b"/>
              <a:pathLst>
                <a:path w="82" h="147">
                  <a:moveTo>
                    <a:pt x="26" y="0"/>
                  </a:moveTo>
                  <a:lnTo>
                    <a:pt x="28" y="0"/>
                  </a:lnTo>
                  <a:lnTo>
                    <a:pt x="13" y="15"/>
                  </a:lnTo>
                  <a:lnTo>
                    <a:pt x="4" y="34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6" y="92"/>
                  </a:lnTo>
                  <a:lnTo>
                    <a:pt x="20" y="111"/>
                  </a:lnTo>
                  <a:lnTo>
                    <a:pt x="34" y="130"/>
                  </a:lnTo>
                  <a:lnTo>
                    <a:pt x="55" y="146"/>
                  </a:lnTo>
                  <a:lnTo>
                    <a:pt x="81" y="115"/>
                  </a:lnTo>
                  <a:lnTo>
                    <a:pt x="64" y="102"/>
                  </a:lnTo>
                  <a:lnTo>
                    <a:pt x="53" y="88"/>
                  </a:lnTo>
                  <a:lnTo>
                    <a:pt x="44" y="77"/>
                  </a:lnTo>
                  <a:lnTo>
                    <a:pt x="42" y="66"/>
                  </a:lnTo>
                  <a:lnTo>
                    <a:pt x="39" y="57"/>
                  </a:lnTo>
                  <a:lnTo>
                    <a:pt x="42" y="48"/>
                  </a:lnTo>
                  <a:lnTo>
                    <a:pt x="49" y="37"/>
                  </a:lnTo>
                  <a:lnTo>
                    <a:pt x="59" y="24"/>
                  </a:lnTo>
                  <a:lnTo>
                    <a:pt x="26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9" name="Freeform 257"/>
            <p:cNvSpPr>
              <a:spLocks/>
            </p:cNvSpPr>
            <p:nvPr/>
          </p:nvSpPr>
          <p:spPr bwMode="auto">
            <a:xfrm>
              <a:off x="3613" y="2442"/>
              <a:ext cx="114" cy="45"/>
            </a:xfrm>
            <a:custGeom>
              <a:avLst/>
              <a:gdLst/>
              <a:ahLst/>
              <a:cxnLst>
                <a:cxn ang="0">
                  <a:pos x="144" y="35"/>
                </a:cxn>
                <a:cxn ang="0">
                  <a:pos x="128" y="19"/>
                </a:cxn>
                <a:cxn ang="0">
                  <a:pos x="111" y="9"/>
                </a:cxn>
                <a:cxn ang="0">
                  <a:pos x="91" y="1"/>
                </a:cxn>
                <a:cxn ang="0">
                  <a:pos x="72" y="0"/>
                </a:cxn>
                <a:cxn ang="0">
                  <a:pos x="52" y="1"/>
                </a:cxn>
                <a:cxn ang="0">
                  <a:pos x="34" y="9"/>
                </a:cxn>
                <a:cxn ang="0">
                  <a:pos x="17" y="19"/>
                </a:cxn>
                <a:cxn ang="0">
                  <a:pos x="0" y="35"/>
                </a:cxn>
                <a:cxn ang="0">
                  <a:pos x="32" y="60"/>
                </a:cxn>
                <a:cxn ang="0">
                  <a:pos x="43" y="49"/>
                </a:cxn>
                <a:cxn ang="0">
                  <a:pos x="54" y="41"/>
                </a:cxn>
                <a:cxn ang="0">
                  <a:pos x="63" y="37"/>
                </a:cxn>
                <a:cxn ang="0">
                  <a:pos x="72" y="37"/>
                </a:cxn>
                <a:cxn ang="0">
                  <a:pos x="80" y="37"/>
                </a:cxn>
                <a:cxn ang="0">
                  <a:pos x="91" y="41"/>
                </a:cxn>
                <a:cxn ang="0">
                  <a:pos x="103" y="49"/>
                </a:cxn>
                <a:cxn ang="0">
                  <a:pos x="113" y="60"/>
                </a:cxn>
                <a:cxn ang="0">
                  <a:pos x="144" y="35"/>
                </a:cxn>
              </a:cxnLst>
              <a:rect l="0" t="0" r="r" b="b"/>
              <a:pathLst>
                <a:path w="145" h="61">
                  <a:moveTo>
                    <a:pt x="144" y="35"/>
                  </a:moveTo>
                  <a:lnTo>
                    <a:pt x="128" y="19"/>
                  </a:lnTo>
                  <a:lnTo>
                    <a:pt x="111" y="9"/>
                  </a:lnTo>
                  <a:lnTo>
                    <a:pt x="91" y="1"/>
                  </a:lnTo>
                  <a:lnTo>
                    <a:pt x="72" y="0"/>
                  </a:lnTo>
                  <a:lnTo>
                    <a:pt x="52" y="1"/>
                  </a:lnTo>
                  <a:lnTo>
                    <a:pt x="34" y="9"/>
                  </a:lnTo>
                  <a:lnTo>
                    <a:pt x="17" y="19"/>
                  </a:lnTo>
                  <a:lnTo>
                    <a:pt x="0" y="35"/>
                  </a:lnTo>
                  <a:lnTo>
                    <a:pt x="32" y="60"/>
                  </a:lnTo>
                  <a:lnTo>
                    <a:pt x="43" y="49"/>
                  </a:lnTo>
                  <a:lnTo>
                    <a:pt x="54" y="41"/>
                  </a:lnTo>
                  <a:lnTo>
                    <a:pt x="63" y="37"/>
                  </a:lnTo>
                  <a:lnTo>
                    <a:pt x="72" y="37"/>
                  </a:lnTo>
                  <a:lnTo>
                    <a:pt x="80" y="37"/>
                  </a:lnTo>
                  <a:lnTo>
                    <a:pt x="91" y="41"/>
                  </a:lnTo>
                  <a:lnTo>
                    <a:pt x="103" y="49"/>
                  </a:lnTo>
                  <a:lnTo>
                    <a:pt x="113" y="60"/>
                  </a:lnTo>
                  <a:lnTo>
                    <a:pt x="144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0" name="Freeform 258"/>
            <p:cNvSpPr>
              <a:spLocks/>
            </p:cNvSpPr>
            <p:nvPr/>
          </p:nvSpPr>
          <p:spPr bwMode="auto">
            <a:xfrm>
              <a:off x="3702" y="2467"/>
              <a:ext cx="73" cy="118"/>
            </a:xfrm>
            <a:custGeom>
              <a:avLst/>
              <a:gdLst/>
              <a:ahLst/>
              <a:cxnLst>
                <a:cxn ang="0">
                  <a:pos x="93" y="160"/>
                </a:cxn>
                <a:cxn ang="0">
                  <a:pos x="90" y="135"/>
                </a:cxn>
                <a:cxn ang="0">
                  <a:pos x="89" y="113"/>
                </a:cxn>
                <a:cxn ang="0">
                  <a:pos x="85" y="93"/>
                </a:cxn>
                <a:cxn ang="0">
                  <a:pos x="78" y="71"/>
                </a:cxn>
                <a:cxn ang="0">
                  <a:pos x="69" y="53"/>
                </a:cxn>
                <a:cxn ang="0">
                  <a:pos x="59" y="34"/>
                </a:cxn>
                <a:cxn ang="0">
                  <a:pos x="45" y="15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14" y="38"/>
                </a:cxn>
                <a:cxn ang="0">
                  <a:pos x="24" y="53"/>
                </a:cxn>
                <a:cxn ang="0">
                  <a:pos x="33" y="69"/>
                </a:cxn>
                <a:cxn ang="0">
                  <a:pos x="39" y="86"/>
                </a:cxn>
                <a:cxn ang="0">
                  <a:pos x="45" y="101"/>
                </a:cxn>
                <a:cxn ang="0">
                  <a:pos x="48" y="119"/>
                </a:cxn>
                <a:cxn ang="0">
                  <a:pos x="50" y="140"/>
                </a:cxn>
                <a:cxn ang="0">
                  <a:pos x="53" y="160"/>
                </a:cxn>
                <a:cxn ang="0">
                  <a:pos x="93" y="160"/>
                </a:cxn>
              </a:cxnLst>
              <a:rect l="0" t="0" r="r" b="b"/>
              <a:pathLst>
                <a:path w="94" h="161">
                  <a:moveTo>
                    <a:pt x="93" y="160"/>
                  </a:moveTo>
                  <a:lnTo>
                    <a:pt x="90" y="135"/>
                  </a:lnTo>
                  <a:lnTo>
                    <a:pt x="89" y="113"/>
                  </a:lnTo>
                  <a:lnTo>
                    <a:pt x="85" y="93"/>
                  </a:lnTo>
                  <a:lnTo>
                    <a:pt x="78" y="71"/>
                  </a:lnTo>
                  <a:lnTo>
                    <a:pt x="69" y="53"/>
                  </a:lnTo>
                  <a:lnTo>
                    <a:pt x="59" y="34"/>
                  </a:lnTo>
                  <a:lnTo>
                    <a:pt x="45" y="15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14" y="38"/>
                  </a:lnTo>
                  <a:lnTo>
                    <a:pt x="24" y="53"/>
                  </a:lnTo>
                  <a:lnTo>
                    <a:pt x="33" y="69"/>
                  </a:lnTo>
                  <a:lnTo>
                    <a:pt x="39" y="86"/>
                  </a:lnTo>
                  <a:lnTo>
                    <a:pt x="45" y="101"/>
                  </a:lnTo>
                  <a:lnTo>
                    <a:pt x="48" y="119"/>
                  </a:lnTo>
                  <a:lnTo>
                    <a:pt x="50" y="140"/>
                  </a:lnTo>
                  <a:lnTo>
                    <a:pt x="53" y="160"/>
                  </a:lnTo>
                  <a:lnTo>
                    <a:pt x="93" y="16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1" name="Freeform 259"/>
            <p:cNvSpPr>
              <a:spLocks/>
            </p:cNvSpPr>
            <p:nvPr/>
          </p:nvSpPr>
          <p:spPr bwMode="auto">
            <a:xfrm>
              <a:off x="3681" y="2584"/>
              <a:ext cx="95" cy="122"/>
            </a:xfrm>
            <a:custGeom>
              <a:avLst/>
              <a:gdLst/>
              <a:ahLst/>
              <a:cxnLst>
                <a:cxn ang="0">
                  <a:pos x="26" y="166"/>
                </a:cxn>
                <a:cxn ang="0">
                  <a:pos x="47" y="150"/>
                </a:cxn>
                <a:cxn ang="0">
                  <a:pos x="68" y="132"/>
                </a:cxn>
                <a:cxn ang="0">
                  <a:pos x="82" y="112"/>
                </a:cxn>
                <a:cxn ang="0">
                  <a:pos x="97" y="90"/>
                </a:cxn>
                <a:cxn ang="0">
                  <a:pos x="106" y="68"/>
                </a:cxn>
                <a:cxn ang="0">
                  <a:pos x="114" y="46"/>
                </a:cxn>
                <a:cxn ang="0">
                  <a:pos x="118" y="24"/>
                </a:cxn>
                <a:cxn ang="0">
                  <a:pos x="121" y="0"/>
                </a:cxn>
                <a:cxn ang="0">
                  <a:pos x="80" y="0"/>
                </a:cxn>
                <a:cxn ang="0">
                  <a:pos x="78" y="18"/>
                </a:cxn>
                <a:cxn ang="0">
                  <a:pos x="76" y="39"/>
                </a:cxn>
                <a:cxn ang="0">
                  <a:pos x="69" y="55"/>
                </a:cxn>
                <a:cxn ang="0">
                  <a:pos x="61" y="73"/>
                </a:cxn>
                <a:cxn ang="0">
                  <a:pos x="49" y="90"/>
                </a:cxn>
                <a:cxn ang="0">
                  <a:pos x="35" y="105"/>
                </a:cxn>
                <a:cxn ang="0">
                  <a:pos x="19" y="121"/>
                </a:cxn>
                <a:cxn ang="0">
                  <a:pos x="0" y="137"/>
                </a:cxn>
                <a:cxn ang="0">
                  <a:pos x="26" y="166"/>
                </a:cxn>
              </a:cxnLst>
              <a:rect l="0" t="0" r="r" b="b"/>
              <a:pathLst>
                <a:path w="122" h="167">
                  <a:moveTo>
                    <a:pt x="26" y="166"/>
                  </a:moveTo>
                  <a:lnTo>
                    <a:pt x="47" y="150"/>
                  </a:lnTo>
                  <a:lnTo>
                    <a:pt x="68" y="132"/>
                  </a:lnTo>
                  <a:lnTo>
                    <a:pt x="82" y="112"/>
                  </a:lnTo>
                  <a:lnTo>
                    <a:pt x="97" y="90"/>
                  </a:lnTo>
                  <a:lnTo>
                    <a:pt x="106" y="68"/>
                  </a:lnTo>
                  <a:lnTo>
                    <a:pt x="114" y="46"/>
                  </a:lnTo>
                  <a:lnTo>
                    <a:pt x="118" y="24"/>
                  </a:lnTo>
                  <a:lnTo>
                    <a:pt x="121" y="0"/>
                  </a:lnTo>
                  <a:lnTo>
                    <a:pt x="80" y="0"/>
                  </a:lnTo>
                  <a:lnTo>
                    <a:pt x="78" y="18"/>
                  </a:lnTo>
                  <a:lnTo>
                    <a:pt x="76" y="39"/>
                  </a:lnTo>
                  <a:lnTo>
                    <a:pt x="69" y="55"/>
                  </a:lnTo>
                  <a:lnTo>
                    <a:pt x="61" y="73"/>
                  </a:lnTo>
                  <a:lnTo>
                    <a:pt x="49" y="90"/>
                  </a:lnTo>
                  <a:lnTo>
                    <a:pt x="35" y="105"/>
                  </a:lnTo>
                  <a:lnTo>
                    <a:pt x="19" y="121"/>
                  </a:lnTo>
                  <a:lnTo>
                    <a:pt x="0" y="137"/>
                  </a:lnTo>
                  <a:lnTo>
                    <a:pt x="26" y="16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2" name="Freeform 260"/>
            <p:cNvSpPr>
              <a:spLocks/>
            </p:cNvSpPr>
            <p:nvPr/>
          </p:nvSpPr>
          <p:spPr bwMode="auto">
            <a:xfrm>
              <a:off x="3565" y="2686"/>
              <a:ext cx="136" cy="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7" y="41"/>
                </a:cxn>
                <a:cxn ang="0">
                  <a:pos x="37" y="52"/>
                </a:cxn>
                <a:cxn ang="0">
                  <a:pos x="58" y="60"/>
                </a:cxn>
                <a:cxn ang="0">
                  <a:pos x="79" y="63"/>
                </a:cxn>
                <a:cxn ang="0">
                  <a:pos x="104" y="60"/>
                </a:cxn>
                <a:cxn ang="0">
                  <a:pos x="125" y="52"/>
                </a:cxn>
                <a:cxn ang="0">
                  <a:pos x="149" y="42"/>
                </a:cxn>
                <a:cxn ang="0">
                  <a:pos x="173" y="27"/>
                </a:cxn>
                <a:cxn ang="0">
                  <a:pos x="146" y="0"/>
                </a:cxn>
                <a:cxn ang="0">
                  <a:pos x="127" y="11"/>
                </a:cxn>
                <a:cxn ang="0">
                  <a:pos x="111" y="20"/>
                </a:cxn>
                <a:cxn ang="0">
                  <a:pos x="95" y="24"/>
                </a:cxn>
                <a:cxn ang="0">
                  <a:pos x="79" y="24"/>
                </a:cxn>
                <a:cxn ang="0">
                  <a:pos x="66" y="24"/>
                </a:cxn>
                <a:cxn ang="0">
                  <a:pos x="56" y="20"/>
                </a:cxn>
                <a:cxn ang="0">
                  <a:pos x="45" y="13"/>
                </a:cxn>
                <a:cxn ang="0">
                  <a:pos x="32" y="1"/>
                </a:cxn>
                <a:cxn ang="0">
                  <a:pos x="0" y="24"/>
                </a:cxn>
              </a:cxnLst>
              <a:rect l="0" t="0" r="r" b="b"/>
              <a:pathLst>
                <a:path w="174" h="64">
                  <a:moveTo>
                    <a:pt x="0" y="24"/>
                  </a:moveTo>
                  <a:lnTo>
                    <a:pt x="17" y="41"/>
                  </a:lnTo>
                  <a:lnTo>
                    <a:pt x="37" y="52"/>
                  </a:lnTo>
                  <a:lnTo>
                    <a:pt x="58" y="60"/>
                  </a:lnTo>
                  <a:lnTo>
                    <a:pt x="79" y="63"/>
                  </a:lnTo>
                  <a:lnTo>
                    <a:pt x="104" y="60"/>
                  </a:lnTo>
                  <a:lnTo>
                    <a:pt x="125" y="52"/>
                  </a:lnTo>
                  <a:lnTo>
                    <a:pt x="149" y="42"/>
                  </a:lnTo>
                  <a:lnTo>
                    <a:pt x="173" y="27"/>
                  </a:lnTo>
                  <a:lnTo>
                    <a:pt x="146" y="0"/>
                  </a:lnTo>
                  <a:lnTo>
                    <a:pt x="127" y="11"/>
                  </a:lnTo>
                  <a:lnTo>
                    <a:pt x="111" y="20"/>
                  </a:lnTo>
                  <a:lnTo>
                    <a:pt x="95" y="24"/>
                  </a:lnTo>
                  <a:lnTo>
                    <a:pt x="79" y="24"/>
                  </a:lnTo>
                  <a:lnTo>
                    <a:pt x="66" y="24"/>
                  </a:lnTo>
                  <a:lnTo>
                    <a:pt x="56" y="20"/>
                  </a:lnTo>
                  <a:lnTo>
                    <a:pt x="45" y="13"/>
                  </a:lnTo>
                  <a:lnTo>
                    <a:pt x="32" y="1"/>
                  </a:lnTo>
                  <a:lnTo>
                    <a:pt x="0" y="2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3" name="Freeform 261"/>
            <p:cNvSpPr>
              <a:spLocks/>
            </p:cNvSpPr>
            <p:nvPr/>
          </p:nvSpPr>
          <p:spPr bwMode="auto">
            <a:xfrm>
              <a:off x="3535" y="2599"/>
              <a:ext cx="56" cy="1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" y="18"/>
                </a:cxn>
                <a:cxn ang="0">
                  <a:pos x="0" y="37"/>
                </a:cxn>
                <a:cxn ang="0">
                  <a:pos x="0" y="55"/>
                </a:cxn>
                <a:cxn ang="0">
                  <a:pos x="0" y="72"/>
                </a:cxn>
                <a:cxn ang="0">
                  <a:pos x="6" y="92"/>
                </a:cxn>
                <a:cxn ang="0">
                  <a:pos x="15" y="110"/>
                </a:cxn>
                <a:cxn ang="0">
                  <a:pos x="26" y="126"/>
                </a:cxn>
                <a:cxn ang="0">
                  <a:pos x="38" y="144"/>
                </a:cxn>
                <a:cxn ang="0">
                  <a:pos x="71" y="119"/>
                </a:cxn>
                <a:cxn ang="0">
                  <a:pos x="60" y="105"/>
                </a:cxn>
                <a:cxn ang="0">
                  <a:pos x="52" y="92"/>
                </a:cxn>
                <a:cxn ang="0">
                  <a:pos x="45" y="79"/>
                </a:cxn>
                <a:cxn ang="0">
                  <a:pos x="41" y="65"/>
                </a:cxn>
                <a:cxn ang="0">
                  <a:pos x="38" y="53"/>
                </a:cxn>
                <a:cxn ang="0">
                  <a:pos x="41" y="41"/>
                </a:cxn>
                <a:cxn ang="0">
                  <a:pos x="43" y="30"/>
                </a:cxn>
                <a:cxn ang="0">
                  <a:pos x="50" y="18"/>
                </a:cxn>
                <a:cxn ang="0">
                  <a:pos x="47" y="18"/>
                </a:cxn>
                <a:cxn ang="0">
                  <a:pos x="12" y="0"/>
                </a:cxn>
              </a:cxnLst>
              <a:rect l="0" t="0" r="r" b="b"/>
              <a:pathLst>
                <a:path w="72" h="145">
                  <a:moveTo>
                    <a:pt x="12" y="0"/>
                  </a:moveTo>
                  <a:lnTo>
                    <a:pt x="3" y="18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6" y="92"/>
                  </a:lnTo>
                  <a:lnTo>
                    <a:pt x="15" y="110"/>
                  </a:lnTo>
                  <a:lnTo>
                    <a:pt x="26" y="126"/>
                  </a:lnTo>
                  <a:lnTo>
                    <a:pt x="38" y="144"/>
                  </a:lnTo>
                  <a:lnTo>
                    <a:pt x="71" y="119"/>
                  </a:lnTo>
                  <a:lnTo>
                    <a:pt x="60" y="105"/>
                  </a:lnTo>
                  <a:lnTo>
                    <a:pt x="52" y="92"/>
                  </a:lnTo>
                  <a:lnTo>
                    <a:pt x="45" y="79"/>
                  </a:lnTo>
                  <a:lnTo>
                    <a:pt x="41" y="65"/>
                  </a:lnTo>
                  <a:lnTo>
                    <a:pt x="38" y="53"/>
                  </a:lnTo>
                  <a:lnTo>
                    <a:pt x="41" y="41"/>
                  </a:lnTo>
                  <a:lnTo>
                    <a:pt x="43" y="30"/>
                  </a:lnTo>
                  <a:lnTo>
                    <a:pt x="50" y="18"/>
                  </a:lnTo>
                  <a:lnTo>
                    <a:pt x="47" y="18"/>
                  </a:lnTo>
                  <a:lnTo>
                    <a:pt x="1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4" name="Freeform 262"/>
            <p:cNvSpPr>
              <a:spLocks/>
            </p:cNvSpPr>
            <p:nvPr/>
          </p:nvSpPr>
          <p:spPr bwMode="auto">
            <a:xfrm>
              <a:off x="3545" y="2563"/>
              <a:ext cx="92" cy="50"/>
            </a:xfrm>
            <a:custGeom>
              <a:avLst/>
              <a:gdLst/>
              <a:ahLst/>
              <a:cxnLst>
                <a:cxn ang="0">
                  <a:pos x="117" y="11"/>
                </a:cxn>
                <a:cxn ang="0">
                  <a:pos x="117" y="9"/>
                </a:cxn>
                <a:cxn ang="0">
                  <a:pos x="98" y="2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48" y="0"/>
                </a:cxn>
                <a:cxn ang="0">
                  <a:pos x="32" y="9"/>
                </a:cxn>
                <a:cxn ang="0">
                  <a:pos x="19" y="19"/>
                </a:cxn>
                <a:cxn ang="0">
                  <a:pos x="9" y="32"/>
                </a:cxn>
                <a:cxn ang="0">
                  <a:pos x="0" y="48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0" y="47"/>
                </a:cxn>
                <a:cxn ang="0">
                  <a:pos x="57" y="40"/>
                </a:cxn>
                <a:cxn ang="0">
                  <a:pos x="64" y="38"/>
                </a:cxn>
                <a:cxn ang="0">
                  <a:pos x="69" y="35"/>
                </a:cxn>
                <a:cxn ang="0">
                  <a:pos x="76" y="35"/>
                </a:cxn>
                <a:cxn ang="0">
                  <a:pos x="86" y="40"/>
                </a:cxn>
                <a:cxn ang="0">
                  <a:pos x="96" y="44"/>
                </a:cxn>
                <a:cxn ang="0">
                  <a:pos x="117" y="11"/>
                </a:cxn>
                <a:cxn ang="0">
                  <a:pos x="117" y="9"/>
                </a:cxn>
                <a:cxn ang="0">
                  <a:pos x="117" y="11"/>
                </a:cxn>
              </a:cxnLst>
              <a:rect l="0" t="0" r="r" b="b"/>
              <a:pathLst>
                <a:path w="118" h="68">
                  <a:moveTo>
                    <a:pt x="117" y="11"/>
                  </a:moveTo>
                  <a:lnTo>
                    <a:pt x="117" y="9"/>
                  </a:lnTo>
                  <a:lnTo>
                    <a:pt x="98" y="2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48" y="0"/>
                  </a:lnTo>
                  <a:lnTo>
                    <a:pt x="32" y="9"/>
                  </a:lnTo>
                  <a:lnTo>
                    <a:pt x="19" y="19"/>
                  </a:lnTo>
                  <a:lnTo>
                    <a:pt x="9" y="32"/>
                  </a:lnTo>
                  <a:lnTo>
                    <a:pt x="0" y="48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0" y="47"/>
                  </a:lnTo>
                  <a:lnTo>
                    <a:pt x="57" y="40"/>
                  </a:lnTo>
                  <a:lnTo>
                    <a:pt x="64" y="38"/>
                  </a:lnTo>
                  <a:lnTo>
                    <a:pt x="69" y="35"/>
                  </a:lnTo>
                  <a:lnTo>
                    <a:pt x="76" y="35"/>
                  </a:lnTo>
                  <a:lnTo>
                    <a:pt x="86" y="40"/>
                  </a:lnTo>
                  <a:lnTo>
                    <a:pt x="96" y="44"/>
                  </a:lnTo>
                  <a:lnTo>
                    <a:pt x="117" y="11"/>
                  </a:lnTo>
                  <a:lnTo>
                    <a:pt x="117" y="9"/>
                  </a:lnTo>
                  <a:lnTo>
                    <a:pt x="117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5" name="Freeform 263"/>
            <p:cNvSpPr>
              <a:spLocks/>
            </p:cNvSpPr>
            <p:nvPr/>
          </p:nvSpPr>
          <p:spPr bwMode="auto">
            <a:xfrm>
              <a:off x="3619" y="2572"/>
              <a:ext cx="54" cy="127"/>
            </a:xfrm>
            <a:custGeom>
              <a:avLst/>
              <a:gdLst/>
              <a:ahLst/>
              <a:cxnLst>
                <a:cxn ang="0">
                  <a:pos x="54" y="172"/>
                </a:cxn>
                <a:cxn ang="0">
                  <a:pos x="61" y="141"/>
                </a:cxn>
                <a:cxn ang="0">
                  <a:pos x="65" y="112"/>
                </a:cxn>
                <a:cxn ang="0">
                  <a:pos x="68" y="88"/>
                </a:cxn>
                <a:cxn ang="0">
                  <a:pos x="65" y="64"/>
                </a:cxn>
                <a:cxn ang="0">
                  <a:pos x="59" y="44"/>
                </a:cxn>
                <a:cxn ang="0">
                  <a:pos x="50" y="26"/>
                </a:cxn>
                <a:cxn ang="0">
                  <a:pos x="37" y="10"/>
                </a:cxn>
                <a:cxn ang="0">
                  <a:pos x="21" y="0"/>
                </a:cxn>
                <a:cxn ang="0">
                  <a:pos x="0" y="32"/>
                </a:cxn>
                <a:cxn ang="0">
                  <a:pos x="9" y="37"/>
                </a:cxn>
                <a:cxn ang="0">
                  <a:pos x="16" y="46"/>
                </a:cxn>
                <a:cxn ang="0">
                  <a:pos x="21" y="57"/>
                </a:cxn>
                <a:cxn ang="0">
                  <a:pos x="24" y="70"/>
                </a:cxn>
                <a:cxn ang="0">
                  <a:pos x="26" y="88"/>
                </a:cxn>
                <a:cxn ang="0">
                  <a:pos x="24" y="110"/>
                </a:cxn>
                <a:cxn ang="0">
                  <a:pos x="22" y="135"/>
                </a:cxn>
                <a:cxn ang="0">
                  <a:pos x="16" y="163"/>
                </a:cxn>
                <a:cxn ang="0">
                  <a:pos x="54" y="172"/>
                </a:cxn>
              </a:cxnLst>
              <a:rect l="0" t="0" r="r" b="b"/>
              <a:pathLst>
                <a:path w="69" h="173">
                  <a:moveTo>
                    <a:pt x="54" y="172"/>
                  </a:moveTo>
                  <a:lnTo>
                    <a:pt x="61" y="141"/>
                  </a:lnTo>
                  <a:lnTo>
                    <a:pt x="65" y="112"/>
                  </a:lnTo>
                  <a:lnTo>
                    <a:pt x="68" y="88"/>
                  </a:lnTo>
                  <a:lnTo>
                    <a:pt x="65" y="64"/>
                  </a:lnTo>
                  <a:lnTo>
                    <a:pt x="59" y="44"/>
                  </a:lnTo>
                  <a:lnTo>
                    <a:pt x="50" y="26"/>
                  </a:lnTo>
                  <a:lnTo>
                    <a:pt x="37" y="10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9" y="37"/>
                  </a:lnTo>
                  <a:lnTo>
                    <a:pt x="16" y="46"/>
                  </a:lnTo>
                  <a:lnTo>
                    <a:pt x="21" y="57"/>
                  </a:lnTo>
                  <a:lnTo>
                    <a:pt x="24" y="70"/>
                  </a:lnTo>
                  <a:lnTo>
                    <a:pt x="26" y="88"/>
                  </a:lnTo>
                  <a:lnTo>
                    <a:pt x="24" y="110"/>
                  </a:lnTo>
                  <a:lnTo>
                    <a:pt x="22" y="135"/>
                  </a:lnTo>
                  <a:lnTo>
                    <a:pt x="16" y="163"/>
                  </a:lnTo>
                  <a:lnTo>
                    <a:pt x="54" y="17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6" name="Freeform 264"/>
            <p:cNvSpPr>
              <a:spLocks/>
            </p:cNvSpPr>
            <p:nvPr/>
          </p:nvSpPr>
          <p:spPr bwMode="auto">
            <a:xfrm>
              <a:off x="3553" y="2692"/>
              <a:ext cx="109" cy="128"/>
            </a:xfrm>
            <a:custGeom>
              <a:avLst/>
              <a:gdLst/>
              <a:ahLst/>
              <a:cxnLst>
                <a:cxn ang="0">
                  <a:pos x="14" y="173"/>
                </a:cxn>
                <a:cxn ang="0">
                  <a:pos x="12" y="173"/>
                </a:cxn>
                <a:cxn ang="0">
                  <a:pos x="36" y="162"/>
                </a:cxn>
                <a:cxn ang="0">
                  <a:pos x="55" y="148"/>
                </a:cxn>
                <a:cxn ang="0">
                  <a:pos x="76" y="131"/>
                </a:cxn>
                <a:cxn ang="0">
                  <a:pos x="92" y="114"/>
                </a:cxn>
                <a:cxn ang="0">
                  <a:pos x="105" y="89"/>
                </a:cxn>
                <a:cxn ang="0">
                  <a:pos x="118" y="66"/>
                </a:cxn>
                <a:cxn ang="0">
                  <a:pos x="128" y="37"/>
                </a:cxn>
                <a:cxn ang="0">
                  <a:pos x="138" y="8"/>
                </a:cxn>
                <a:cxn ang="0">
                  <a:pos x="99" y="0"/>
                </a:cxn>
                <a:cxn ang="0">
                  <a:pos x="90" y="28"/>
                </a:cxn>
                <a:cxn ang="0">
                  <a:pos x="81" y="52"/>
                </a:cxn>
                <a:cxn ang="0">
                  <a:pos x="71" y="74"/>
                </a:cxn>
                <a:cxn ang="0">
                  <a:pos x="57" y="92"/>
                </a:cxn>
                <a:cxn ang="0">
                  <a:pos x="45" y="108"/>
                </a:cxn>
                <a:cxn ang="0">
                  <a:pos x="29" y="120"/>
                </a:cxn>
                <a:cxn ang="0">
                  <a:pos x="14" y="129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14" y="173"/>
                </a:cxn>
              </a:cxnLst>
              <a:rect l="0" t="0" r="r" b="b"/>
              <a:pathLst>
                <a:path w="139" h="174">
                  <a:moveTo>
                    <a:pt x="14" y="173"/>
                  </a:moveTo>
                  <a:lnTo>
                    <a:pt x="12" y="173"/>
                  </a:lnTo>
                  <a:lnTo>
                    <a:pt x="36" y="162"/>
                  </a:lnTo>
                  <a:lnTo>
                    <a:pt x="55" y="148"/>
                  </a:lnTo>
                  <a:lnTo>
                    <a:pt x="76" y="131"/>
                  </a:lnTo>
                  <a:lnTo>
                    <a:pt x="92" y="114"/>
                  </a:lnTo>
                  <a:lnTo>
                    <a:pt x="105" y="89"/>
                  </a:lnTo>
                  <a:lnTo>
                    <a:pt x="118" y="66"/>
                  </a:lnTo>
                  <a:lnTo>
                    <a:pt x="128" y="37"/>
                  </a:lnTo>
                  <a:lnTo>
                    <a:pt x="138" y="8"/>
                  </a:lnTo>
                  <a:lnTo>
                    <a:pt x="99" y="0"/>
                  </a:lnTo>
                  <a:lnTo>
                    <a:pt x="90" y="28"/>
                  </a:lnTo>
                  <a:lnTo>
                    <a:pt x="81" y="52"/>
                  </a:lnTo>
                  <a:lnTo>
                    <a:pt x="71" y="74"/>
                  </a:lnTo>
                  <a:lnTo>
                    <a:pt x="57" y="92"/>
                  </a:lnTo>
                  <a:lnTo>
                    <a:pt x="45" y="108"/>
                  </a:lnTo>
                  <a:lnTo>
                    <a:pt x="29" y="120"/>
                  </a:lnTo>
                  <a:lnTo>
                    <a:pt x="14" y="129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14" y="17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5"/>
          <p:cNvGrpSpPr>
            <a:grpSpLocks/>
          </p:cNvGrpSpPr>
          <p:nvPr/>
        </p:nvGrpSpPr>
        <p:grpSpPr bwMode="auto">
          <a:xfrm>
            <a:off x="6569393" y="4773190"/>
            <a:ext cx="1339374" cy="996738"/>
            <a:chOff x="3556" y="2976"/>
            <a:chExt cx="767" cy="554"/>
          </a:xfrm>
        </p:grpSpPr>
        <p:sp>
          <p:nvSpPr>
            <p:cNvPr id="13578" name="Freeform 266"/>
            <p:cNvSpPr>
              <a:spLocks/>
            </p:cNvSpPr>
            <p:nvPr/>
          </p:nvSpPr>
          <p:spPr bwMode="auto">
            <a:xfrm>
              <a:off x="3556" y="2976"/>
              <a:ext cx="227" cy="224"/>
            </a:xfrm>
            <a:custGeom>
              <a:avLst/>
              <a:gdLst/>
              <a:ahLst/>
              <a:cxnLst>
                <a:cxn ang="0">
                  <a:pos x="289" y="268"/>
                </a:cxn>
                <a:cxn ang="0">
                  <a:pos x="265" y="258"/>
                </a:cxn>
                <a:cxn ang="0">
                  <a:pos x="239" y="240"/>
                </a:cxn>
                <a:cxn ang="0">
                  <a:pos x="210" y="217"/>
                </a:cxn>
                <a:cxn ang="0">
                  <a:pos x="178" y="187"/>
                </a:cxn>
                <a:cxn ang="0">
                  <a:pos x="146" y="149"/>
                </a:cxn>
                <a:cxn ang="0">
                  <a:pos x="111" y="107"/>
                </a:cxn>
                <a:cxn ang="0">
                  <a:pos x="75" y="5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39" y="76"/>
                </a:cxn>
                <a:cxn ang="0">
                  <a:pos x="76" y="129"/>
                </a:cxn>
                <a:cxn ang="0">
                  <a:pos x="113" y="174"/>
                </a:cxn>
                <a:cxn ang="0">
                  <a:pos x="148" y="211"/>
                </a:cxn>
                <a:cxn ang="0">
                  <a:pos x="180" y="244"/>
                </a:cxn>
                <a:cxn ang="0">
                  <a:pos x="212" y="270"/>
                </a:cxn>
                <a:cxn ang="0">
                  <a:pos x="246" y="290"/>
                </a:cxn>
                <a:cxn ang="0">
                  <a:pos x="276" y="305"/>
                </a:cxn>
                <a:cxn ang="0">
                  <a:pos x="289" y="268"/>
                </a:cxn>
              </a:cxnLst>
              <a:rect l="0" t="0" r="r" b="b"/>
              <a:pathLst>
                <a:path w="290" h="306">
                  <a:moveTo>
                    <a:pt x="289" y="268"/>
                  </a:moveTo>
                  <a:lnTo>
                    <a:pt x="265" y="258"/>
                  </a:lnTo>
                  <a:lnTo>
                    <a:pt x="239" y="240"/>
                  </a:lnTo>
                  <a:lnTo>
                    <a:pt x="210" y="217"/>
                  </a:lnTo>
                  <a:lnTo>
                    <a:pt x="178" y="187"/>
                  </a:lnTo>
                  <a:lnTo>
                    <a:pt x="146" y="149"/>
                  </a:lnTo>
                  <a:lnTo>
                    <a:pt x="111" y="107"/>
                  </a:lnTo>
                  <a:lnTo>
                    <a:pt x="75" y="56"/>
                  </a:lnTo>
                  <a:lnTo>
                    <a:pt x="35" y="0"/>
                  </a:lnTo>
                  <a:lnTo>
                    <a:pt x="0" y="18"/>
                  </a:lnTo>
                  <a:lnTo>
                    <a:pt x="39" y="76"/>
                  </a:lnTo>
                  <a:lnTo>
                    <a:pt x="76" y="129"/>
                  </a:lnTo>
                  <a:lnTo>
                    <a:pt x="113" y="174"/>
                  </a:lnTo>
                  <a:lnTo>
                    <a:pt x="148" y="211"/>
                  </a:lnTo>
                  <a:lnTo>
                    <a:pt x="180" y="244"/>
                  </a:lnTo>
                  <a:lnTo>
                    <a:pt x="212" y="270"/>
                  </a:lnTo>
                  <a:lnTo>
                    <a:pt x="246" y="290"/>
                  </a:lnTo>
                  <a:lnTo>
                    <a:pt x="276" y="305"/>
                  </a:lnTo>
                  <a:lnTo>
                    <a:pt x="289" y="26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79" name="Freeform 267"/>
            <p:cNvSpPr>
              <a:spLocks/>
            </p:cNvSpPr>
            <p:nvPr/>
          </p:nvSpPr>
          <p:spPr bwMode="auto">
            <a:xfrm>
              <a:off x="3772" y="3109"/>
              <a:ext cx="66" cy="97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27" y="46"/>
                </a:cxn>
                <a:cxn ang="0">
                  <a:pos x="39" y="71"/>
                </a:cxn>
                <a:cxn ang="0">
                  <a:pos x="43" y="87"/>
                </a:cxn>
                <a:cxn ang="0">
                  <a:pos x="43" y="93"/>
                </a:cxn>
                <a:cxn ang="0">
                  <a:pos x="45" y="93"/>
                </a:cxn>
                <a:cxn ang="0">
                  <a:pos x="43" y="93"/>
                </a:cxn>
                <a:cxn ang="0">
                  <a:pos x="32" y="93"/>
                </a:cxn>
                <a:cxn ang="0">
                  <a:pos x="13" y="87"/>
                </a:cxn>
                <a:cxn ang="0">
                  <a:pos x="0" y="122"/>
                </a:cxn>
                <a:cxn ang="0">
                  <a:pos x="26" y="129"/>
                </a:cxn>
                <a:cxn ang="0">
                  <a:pos x="50" y="132"/>
                </a:cxn>
                <a:cxn ang="0">
                  <a:pos x="71" y="120"/>
                </a:cxn>
                <a:cxn ang="0">
                  <a:pos x="83" y="102"/>
                </a:cxn>
                <a:cxn ang="0">
                  <a:pos x="83" y="80"/>
                </a:cxn>
                <a:cxn ang="0">
                  <a:pos x="77" y="56"/>
                </a:cxn>
                <a:cxn ang="0">
                  <a:pos x="64" y="29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11" y="17"/>
                </a:cxn>
              </a:cxnLst>
              <a:rect l="0" t="0" r="r" b="b"/>
              <a:pathLst>
                <a:path w="84" h="133">
                  <a:moveTo>
                    <a:pt x="11" y="17"/>
                  </a:moveTo>
                  <a:lnTo>
                    <a:pt x="27" y="46"/>
                  </a:lnTo>
                  <a:lnTo>
                    <a:pt x="39" y="71"/>
                  </a:lnTo>
                  <a:lnTo>
                    <a:pt x="43" y="87"/>
                  </a:lnTo>
                  <a:lnTo>
                    <a:pt x="43" y="93"/>
                  </a:lnTo>
                  <a:lnTo>
                    <a:pt x="45" y="93"/>
                  </a:lnTo>
                  <a:lnTo>
                    <a:pt x="43" y="93"/>
                  </a:lnTo>
                  <a:lnTo>
                    <a:pt x="32" y="93"/>
                  </a:lnTo>
                  <a:lnTo>
                    <a:pt x="13" y="87"/>
                  </a:lnTo>
                  <a:lnTo>
                    <a:pt x="0" y="122"/>
                  </a:lnTo>
                  <a:lnTo>
                    <a:pt x="26" y="129"/>
                  </a:lnTo>
                  <a:lnTo>
                    <a:pt x="50" y="132"/>
                  </a:lnTo>
                  <a:lnTo>
                    <a:pt x="71" y="120"/>
                  </a:lnTo>
                  <a:lnTo>
                    <a:pt x="83" y="102"/>
                  </a:lnTo>
                  <a:lnTo>
                    <a:pt x="83" y="80"/>
                  </a:lnTo>
                  <a:lnTo>
                    <a:pt x="77" y="56"/>
                  </a:lnTo>
                  <a:lnTo>
                    <a:pt x="64" y="29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11" y="1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0" name="Freeform 268"/>
            <p:cNvSpPr>
              <a:spLocks/>
            </p:cNvSpPr>
            <p:nvPr/>
          </p:nvSpPr>
          <p:spPr bwMode="auto">
            <a:xfrm>
              <a:off x="3683" y="3003"/>
              <a:ext cx="126" cy="1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2" y="38"/>
                </a:cxn>
                <a:cxn ang="0">
                  <a:pos x="22" y="44"/>
                </a:cxn>
                <a:cxn ang="0">
                  <a:pos x="37" y="55"/>
                </a:cxn>
                <a:cxn ang="0">
                  <a:pos x="52" y="68"/>
                </a:cxn>
                <a:cxn ang="0">
                  <a:pos x="67" y="87"/>
                </a:cxn>
                <a:cxn ang="0">
                  <a:pos x="88" y="106"/>
                </a:cxn>
                <a:cxn ang="0">
                  <a:pos x="105" y="133"/>
                </a:cxn>
                <a:cxn ang="0">
                  <a:pos x="124" y="164"/>
                </a:cxn>
                <a:cxn ang="0">
                  <a:pos x="161" y="146"/>
                </a:cxn>
                <a:cxn ang="0">
                  <a:pos x="139" y="113"/>
                </a:cxn>
                <a:cxn ang="0">
                  <a:pos x="119" y="87"/>
                </a:cxn>
                <a:cxn ang="0">
                  <a:pos x="100" y="62"/>
                </a:cxn>
                <a:cxn ang="0">
                  <a:pos x="83" y="42"/>
                </a:cxn>
                <a:cxn ang="0">
                  <a:pos x="63" y="26"/>
                </a:cxn>
                <a:cxn ang="0">
                  <a:pos x="43" y="11"/>
                </a:cxn>
                <a:cxn ang="0">
                  <a:pos x="26" y="4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0" y="35"/>
                </a:cxn>
              </a:cxnLst>
              <a:rect l="0" t="0" r="r" b="b"/>
              <a:pathLst>
                <a:path w="162" h="165">
                  <a:moveTo>
                    <a:pt x="0" y="35"/>
                  </a:moveTo>
                  <a:lnTo>
                    <a:pt x="12" y="38"/>
                  </a:lnTo>
                  <a:lnTo>
                    <a:pt x="22" y="44"/>
                  </a:lnTo>
                  <a:lnTo>
                    <a:pt x="37" y="55"/>
                  </a:lnTo>
                  <a:lnTo>
                    <a:pt x="52" y="68"/>
                  </a:lnTo>
                  <a:lnTo>
                    <a:pt x="67" y="87"/>
                  </a:lnTo>
                  <a:lnTo>
                    <a:pt x="88" y="106"/>
                  </a:lnTo>
                  <a:lnTo>
                    <a:pt x="105" y="133"/>
                  </a:lnTo>
                  <a:lnTo>
                    <a:pt x="124" y="164"/>
                  </a:lnTo>
                  <a:lnTo>
                    <a:pt x="161" y="146"/>
                  </a:lnTo>
                  <a:lnTo>
                    <a:pt x="139" y="113"/>
                  </a:lnTo>
                  <a:lnTo>
                    <a:pt x="119" y="87"/>
                  </a:lnTo>
                  <a:lnTo>
                    <a:pt x="100" y="62"/>
                  </a:lnTo>
                  <a:lnTo>
                    <a:pt x="83" y="42"/>
                  </a:lnTo>
                  <a:lnTo>
                    <a:pt x="63" y="26"/>
                  </a:lnTo>
                  <a:lnTo>
                    <a:pt x="43" y="11"/>
                  </a:lnTo>
                  <a:lnTo>
                    <a:pt x="26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1" name="Freeform 269"/>
            <p:cNvSpPr>
              <a:spLocks/>
            </p:cNvSpPr>
            <p:nvPr/>
          </p:nvSpPr>
          <p:spPr bwMode="auto">
            <a:xfrm>
              <a:off x="3659" y="3003"/>
              <a:ext cx="109" cy="164"/>
            </a:xfrm>
            <a:custGeom>
              <a:avLst/>
              <a:gdLst/>
              <a:ahLst/>
              <a:cxnLst>
                <a:cxn ang="0">
                  <a:pos x="139" y="202"/>
                </a:cxn>
                <a:cxn ang="0">
                  <a:pos x="106" y="153"/>
                </a:cxn>
                <a:cxn ang="0">
                  <a:pos x="80" y="116"/>
                </a:cxn>
                <a:cxn ang="0">
                  <a:pos x="60" y="81"/>
                </a:cxn>
                <a:cxn ang="0">
                  <a:pos x="47" y="55"/>
                </a:cxn>
                <a:cxn ang="0">
                  <a:pos x="41" y="37"/>
                </a:cxn>
                <a:cxn ang="0">
                  <a:pos x="39" y="29"/>
                </a:cxn>
                <a:cxn ang="0">
                  <a:pos x="35" y="35"/>
                </a:cxn>
                <a:cxn ang="0">
                  <a:pos x="32" y="35"/>
                </a:cxn>
                <a:cxn ang="0">
                  <a:pos x="39" y="0"/>
                </a:cxn>
                <a:cxn ang="0">
                  <a:pos x="13" y="3"/>
                </a:cxn>
                <a:cxn ang="0">
                  <a:pos x="0" y="23"/>
                </a:cxn>
                <a:cxn ang="0">
                  <a:pos x="0" y="45"/>
                </a:cxn>
                <a:cxn ang="0">
                  <a:pos x="9" y="69"/>
                </a:cxn>
                <a:cxn ang="0">
                  <a:pos x="23" y="100"/>
                </a:cxn>
                <a:cxn ang="0">
                  <a:pos x="43" y="134"/>
                </a:cxn>
                <a:cxn ang="0">
                  <a:pos x="71" y="174"/>
                </a:cxn>
                <a:cxn ang="0">
                  <a:pos x="104" y="223"/>
                </a:cxn>
                <a:cxn ang="0">
                  <a:pos x="139" y="202"/>
                </a:cxn>
              </a:cxnLst>
              <a:rect l="0" t="0" r="r" b="b"/>
              <a:pathLst>
                <a:path w="140" h="224">
                  <a:moveTo>
                    <a:pt x="139" y="202"/>
                  </a:moveTo>
                  <a:lnTo>
                    <a:pt x="106" y="153"/>
                  </a:lnTo>
                  <a:lnTo>
                    <a:pt x="80" y="116"/>
                  </a:lnTo>
                  <a:lnTo>
                    <a:pt x="60" y="81"/>
                  </a:lnTo>
                  <a:lnTo>
                    <a:pt x="47" y="55"/>
                  </a:lnTo>
                  <a:lnTo>
                    <a:pt x="41" y="37"/>
                  </a:lnTo>
                  <a:lnTo>
                    <a:pt x="39" y="29"/>
                  </a:lnTo>
                  <a:lnTo>
                    <a:pt x="35" y="35"/>
                  </a:lnTo>
                  <a:lnTo>
                    <a:pt x="32" y="35"/>
                  </a:lnTo>
                  <a:lnTo>
                    <a:pt x="39" y="0"/>
                  </a:lnTo>
                  <a:lnTo>
                    <a:pt x="13" y="3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9" y="69"/>
                  </a:lnTo>
                  <a:lnTo>
                    <a:pt x="23" y="100"/>
                  </a:lnTo>
                  <a:lnTo>
                    <a:pt x="43" y="134"/>
                  </a:lnTo>
                  <a:lnTo>
                    <a:pt x="71" y="174"/>
                  </a:lnTo>
                  <a:lnTo>
                    <a:pt x="104" y="223"/>
                  </a:lnTo>
                  <a:lnTo>
                    <a:pt x="139" y="20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2" name="Freeform 270"/>
            <p:cNvSpPr>
              <a:spLocks/>
            </p:cNvSpPr>
            <p:nvPr/>
          </p:nvSpPr>
          <p:spPr bwMode="auto">
            <a:xfrm>
              <a:off x="3739" y="3151"/>
              <a:ext cx="210" cy="189"/>
            </a:xfrm>
            <a:custGeom>
              <a:avLst/>
              <a:gdLst/>
              <a:ahLst/>
              <a:cxnLst>
                <a:cxn ang="0">
                  <a:pos x="267" y="220"/>
                </a:cxn>
                <a:cxn ang="0">
                  <a:pos x="244" y="212"/>
                </a:cxn>
                <a:cxn ang="0">
                  <a:pos x="220" y="198"/>
                </a:cxn>
                <a:cxn ang="0">
                  <a:pos x="193" y="178"/>
                </a:cxn>
                <a:cxn ang="0">
                  <a:pos x="163" y="154"/>
                </a:cxn>
                <a:cxn ang="0">
                  <a:pos x="135" y="125"/>
                </a:cxn>
                <a:cxn ang="0">
                  <a:pos x="102" y="88"/>
                </a:cxn>
                <a:cxn ang="0">
                  <a:pos x="69" y="46"/>
                </a:cxn>
                <a:cxn ang="0">
                  <a:pos x="35" y="0"/>
                </a:cxn>
                <a:cxn ang="0">
                  <a:pos x="0" y="20"/>
                </a:cxn>
                <a:cxn ang="0">
                  <a:pos x="35" y="68"/>
                </a:cxn>
                <a:cxn ang="0">
                  <a:pos x="69" y="110"/>
                </a:cxn>
                <a:cxn ang="0">
                  <a:pos x="102" y="149"/>
                </a:cxn>
                <a:cxn ang="0">
                  <a:pos x="135" y="181"/>
                </a:cxn>
                <a:cxn ang="0">
                  <a:pos x="165" y="207"/>
                </a:cxn>
                <a:cxn ang="0">
                  <a:pos x="196" y="229"/>
                </a:cxn>
                <a:cxn ang="0">
                  <a:pos x="225" y="246"/>
                </a:cxn>
                <a:cxn ang="0">
                  <a:pos x="255" y="256"/>
                </a:cxn>
                <a:cxn ang="0">
                  <a:pos x="267" y="220"/>
                </a:cxn>
              </a:cxnLst>
              <a:rect l="0" t="0" r="r" b="b"/>
              <a:pathLst>
                <a:path w="268" h="257">
                  <a:moveTo>
                    <a:pt x="267" y="220"/>
                  </a:moveTo>
                  <a:lnTo>
                    <a:pt x="244" y="212"/>
                  </a:lnTo>
                  <a:lnTo>
                    <a:pt x="220" y="198"/>
                  </a:lnTo>
                  <a:lnTo>
                    <a:pt x="193" y="178"/>
                  </a:lnTo>
                  <a:lnTo>
                    <a:pt x="163" y="154"/>
                  </a:lnTo>
                  <a:lnTo>
                    <a:pt x="135" y="125"/>
                  </a:lnTo>
                  <a:lnTo>
                    <a:pt x="102" y="88"/>
                  </a:lnTo>
                  <a:lnTo>
                    <a:pt x="69" y="46"/>
                  </a:lnTo>
                  <a:lnTo>
                    <a:pt x="35" y="0"/>
                  </a:lnTo>
                  <a:lnTo>
                    <a:pt x="0" y="20"/>
                  </a:lnTo>
                  <a:lnTo>
                    <a:pt x="35" y="68"/>
                  </a:lnTo>
                  <a:lnTo>
                    <a:pt x="69" y="110"/>
                  </a:lnTo>
                  <a:lnTo>
                    <a:pt x="102" y="149"/>
                  </a:lnTo>
                  <a:lnTo>
                    <a:pt x="135" y="181"/>
                  </a:lnTo>
                  <a:lnTo>
                    <a:pt x="165" y="207"/>
                  </a:lnTo>
                  <a:lnTo>
                    <a:pt x="196" y="229"/>
                  </a:lnTo>
                  <a:lnTo>
                    <a:pt x="225" y="246"/>
                  </a:lnTo>
                  <a:lnTo>
                    <a:pt x="255" y="256"/>
                  </a:lnTo>
                  <a:lnTo>
                    <a:pt x="267" y="22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3" name="Freeform 271"/>
            <p:cNvSpPr>
              <a:spLocks/>
            </p:cNvSpPr>
            <p:nvPr/>
          </p:nvSpPr>
          <p:spPr bwMode="auto">
            <a:xfrm>
              <a:off x="3940" y="3258"/>
              <a:ext cx="88" cy="85"/>
            </a:xfrm>
            <a:custGeom>
              <a:avLst/>
              <a:gdLst/>
              <a:ahLst/>
              <a:cxnLst>
                <a:cxn ang="0">
                  <a:pos x="67" y="6"/>
                </a:cxn>
                <a:cxn ang="0">
                  <a:pos x="69" y="30"/>
                </a:cxn>
                <a:cxn ang="0">
                  <a:pos x="69" y="50"/>
                </a:cxn>
                <a:cxn ang="0">
                  <a:pos x="67" y="62"/>
                </a:cxn>
                <a:cxn ang="0">
                  <a:pos x="62" y="71"/>
                </a:cxn>
                <a:cxn ang="0">
                  <a:pos x="57" y="74"/>
                </a:cxn>
                <a:cxn ang="0">
                  <a:pos x="45" y="79"/>
                </a:cxn>
                <a:cxn ang="0">
                  <a:pos x="30" y="79"/>
                </a:cxn>
                <a:cxn ang="0">
                  <a:pos x="11" y="74"/>
                </a:cxn>
                <a:cxn ang="0">
                  <a:pos x="0" y="111"/>
                </a:cxn>
                <a:cxn ang="0">
                  <a:pos x="28" y="115"/>
                </a:cxn>
                <a:cxn ang="0">
                  <a:pos x="52" y="115"/>
                </a:cxn>
                <a:cxn ang="0">
                  <a:pos x="74" y="108"/>
                </a:cxn>
                <a:cxn ang="0">
                  <a:pos x="93" y="95"/>
                </a:cxn>
                <a:cxn ang="0">
                  <a:pos x="104" y="76"/>
                </a:cxn>
                <a:cxn ang="0">
                  <a:pos x="112" y="55"/>
                </a:cxn>
                <a:cxn ang="0">
                  <a:pos x="112" y="28"/>
                </a:cxn>
                <a:cxn ang="0">
                  <a:pos x="107" y="0"/>
                </a:cxn>
                <a:cxn ang="0">
                  <a:pos x="67" y="6"/>
                </a:cxn>
              </a:cxnLst>
              <a:rect l="0" t="0" r="r" b="b"/>
              <a:pathLst>
                <a:path w="113" h="116">
                  <a:moveTo>
                    <a:pt x="67" y="6"/>
                  </a:moveTo>
                  <a:lnTo>
                    <a:pt x="69" y="30"/>
                  </a:lnTo>
                  <a:lnTo>
                    <a:pt x="69" y="50"/>
                  </a:lnTo>
                  <a:lnTo>
                    <a:pt x="67" y="62"/>
                  </a:lnTo>
                  <a:lnTo>
                    <a:pt x="62" y="71"/>
                  </a:lnTo>
                  <a:lnTo>
                    <a:pt x="57" y="74"/>
                  </a:lnTo>
                  <a:lnTo>
                    <a:pt x="45" y="79"/>
                  </a:lnTo>
                  <a:lnTo>
                    <a:pt x="30" y="79"/>
                  </a:lnTo>
                  <a:lnTo>
                    <a:pt x="11" y="74"/>
                  </a:lnTo>
                  <a:lnTo>
                    <a:pt x="0" y="111"/>
                  </a:lnTo>
                  <a:lnTo>
                    <a:pt x="28" y="115"/>
                  </a:lnTo>
                  <a:lnTo>
                    <a:pt x="52" y="115"/>
                  </a:lnTo>
                  <a:lnTo>
                    <a:pt x="74" y="108"/>
                  </a:lnTo>
                  <a:lnTo>
                    <a:pt x="93" y="95"/>
                  </a:lnTo>
                  <a:lnTo>
                    <a:pt x="104" y="76"/>
                  </a:lnTo>
                  <a:lnTo>
                    <a:pt x="112" y="55"/>
                  </a:lnTo>
                  <a:lnTo>
                    <a:pt x="112" y="28"/>
                  </a:lnTo>
                  <a:lnTo>
                    <a:pt x="107" y="0"/>
                  </a:lnTo>
                  <a:lnTo>
                    <a:pt x="67" y="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4" name="Freeform 272"/>
            <p:cNvSpPr>
              <a:spLocks/>
            </p:cNvSpPr>
            <p:nvPr/>
          </p:nvSpPr>
          <p:spPr bwMode="auto">
            <a:xfrm>
              <a:off x="3914" y="3133"/>
              <a:ext cx="110" cy="13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8" y="43"/>
                </a:cxn>
                <a:cxn ang="0">
                  <a:pos x="35" y="55"/>
                </a:cxn>
                <a:cxn ang="0">
                  <a:pos x="49" y="71"/>
                </a:cxn>
                <a:cxn ang="0">
                  <a:pos x="62" y="87"/>
                </a:cxn>
                <a:cxn ang="0">
                  <a:pos x="73" y="105"/>
                </a:cxn>
                <a:cxn ang="0">
                  <a:pos x="85" y="127"/>
                </a:cxn>
                <a:cxn ang="0">
                  <a:pos x="94" y="149"/>
                </a:cxn>
                <a:cxn ang="0">
                  <a:pos x="99" y="176"/>
                </a:cxn>
                <a:cxn ang="0">
                  <a:pos x="139" y="169"/>
                </a:cxn>
                <a:cxn ang="0">
                  <a:pos x="131" y="138"/>
                </a:cxn>
                <a:cxn ang="0">
                  <a:pos x="122" y="113"/>
                </a:cxn>
                <a:cxn ang="0">
                  <a:pos x="110" y="88"/>
                </a:cxn>
                <a:cxn ang="0">
                  <a:pos x="97" y="64"/>
                </a:cxn>
                <a:cxn ang="0">
                  <a:pos x="80" y="45"/>
                </a:cxn>
                <a:cxn ang="0">
                  <a:pos x="62" y="27"/>
                </a:cxn>
                <a:cxn ang="0">
                  <a:pos x="41" y="13"/>
                </a:cxn>
                <a:cxn ang="0">
                  <a:pos x="18" y="0"/>
                </a:cxn>
                <a:cxn ang="0">
                  <a:pos x="0" y="34"/>
                </a:cxn>
              </a:cxnLst>
              <a:rect l="0" t="0" r="r" b="b"/>
              <a:pathLst>
                <a:path w="140" h="177">
                  <a:moveTo>
                    <a:pt x="0" y="34"/>
                  </a:moveTo>
                  <a:lnTo>
                    <a:pt x="18" y="43"/>
                  </a:lnTo>
                  <a:lnTo>
                    <a:pt x="35" y="55"/>
                  </a:lnTo>
                  <a:lnTo>
                    <a:pt x="49" y="71"/>
                  </a:lnTo>
                  <a:lnTo>
                    <a:pt x="62" y="87"/>
                  </a:lnTo>
                  <a:lnTo>
                    <a:pt x="73" y="105"/>
                  </a:lnTo>
                  <a:lnTo>
                    <a:pt x="85" y="127"/>
                  </a:lnTo>
                  <a:lnTo>
                    <a:pt x="94" y="149"/>
                  </a:lnTo>
                  <a:lnTo>
                    <a:pt x="99" y="176"/>
                  </a:lnTo>
                  <a:lnTo>
                    <a:pt x="139" y="169"/>
                  </a:lnTo>
                  <a:lnTo>
                    <a:pt x="131" y="138"/>
                  </a:lnTo>
                  <a:lnTo>
                    <a:pt x="122" y="113"/>
                  </a:lnTo>
                  <a:lnTo>
                    <a:pt x="110" y="88"/>
                  </a:lnTo>
                  <a:lnTo>
                    <a:pt x="97" y="64"/>
                  </a:lnTo>
                  <a:lnTo>
                    <a:pt x="80" y="45"/>
                  </a:lnTo>
                  <a:lnTo>
                    <a:pt x="62" y="27"/>
                  </a:lnTo>
                  <a:lnTo>
                    <a:pt x="41" y="13"/>
                  </a:lnTo>
                  <a:lnTo>
                    <a:pt x="18" y="0"/>
                  </a:lnTo>
                  <a:lnTo>
                    <a:pt x="0" y="3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5" name="Freeform 273"/>
            <p:cNvSpPr>
              <a:spLocks/>
            </p:cNvSpPr>
            <p:nvPr/>
          </p:nvSpPr>
          <p:spPr bwMode="auto">
            <a:xfrm>
              <a:off x="3856" y="3123"/>
              <a:ext cx="74" cy="72"/>
            </a:xfrm>
            <a:custGeom>
              <a:avLst/>
              <a:gdLst/>
              <a:ahLst/>
              <a:cxnLst>
                <a:cxn ang="0">
                  <a:pos x="48" y="83"/>
                </a:cxn>
                <a:cxn ang="0">
                  <a:pos x="44" y="64"/>
                </a:cxn>
                <a:cxn ang="0">
                  <a:pos x="42" y="48"/>
                </a:cxn>
                <a:cxn ang="0">
                  <a:pos x="42" y="38"/>
                </a:cxn>
                <a:cxn ang="0">
                  <a:pos x="39" y="38"/>
                </a:cxn>
                <a:cxn ang="0">
                  <a:pos x="44" y="38"/>
                </a:cxn>
                <a:cxn ang="0">
                  <a:pos x="57" y="41"/>
                </a:cxn>
                <a:cxn ang="0">
                  <a:pos x="74" y="48"/>
                </a:cxn>
                <a:cxn ang="0">
                  <a:pos x="93" y="13"/>
                </a:cxn>
                <a:cxn ang="0">
                  <a:pos x="71" y="6"/>
                </a:cxn>
                <a:cxn ang="0">
                  <a:pos x="48" y="0"/>
                </a:cxn>
                <a:cxn ang="0">
                  <a:pos x="28" y="1"/>
                </a:cxn>
                <a:cxn ang="0">
                  <a:pos x="9" y="13"/>
                </a:cxn>
                <a:cxn ang="0">
                  <a:pos x="0" y="30"/>
                </a:cxn>
                <a:cxn ang="0">
                  <a:pos x="0" y="50"/>
                </a:cxn>
                <a:cxn ang="0">
                  <a:pos x="2" y="72"/>
                </a:cxn>
                <a:cxn ang="0">
                  <a:pos x="9" y="97"/>
                </a:cxn>
                <a:cxn ang="0">
                  <a:pos x="48" y="83"/>
                </a:cxn>
              </a:cxnLst>
              <a:rect l="0" t="0" r="r" b="b"/>
              <a:pathLst>
                <a:path w="94" h="98">
                  <a:moveTo>
                    <a:pt x="48" y="83"/>
                  </a:moveTo>
                  <a:lnTo>
                    <a:pt x="44" y="64"/>
                  </a:lnTo>
                  <a:lnTo>
                    <a:pt x="42" y="48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44" y="38"/>
                  </a:lnTo>
                  <a:lnTo>
                    <a:pt x="57" y="41"/>
                  </a:lnTo>
                  <a:lnTo>
                    <a:pt x="74" y="48"/>
                  </a:lnTo>
                  <a:lnTo>
                    <a:pt x="93" y="13"/>
                  </a:lnTo>
                  <a:lnTo>
                    <a:pt x="71" y="6"/>
                  </a:lnTo>
                  <a:lnTo>
                    <a:pt x="48" y="0"/>
                  </a:lnTo>
                  <a:lnTo>
                    <a:pt x="28" y="1"/>
                  </a:lnTo>
                  <a:lnTo>
                    <a:pt x="9" y="13"/>
                  </a:lnTo>
                  <a:lnTo>
                    <a:pt x="0" y="30"/>
                  </a:lnTo>
                  <a:lnTo>
                    <a:pt x="0" y="50"/>
                  </a:lnTo>
                  <a:lnTo>
                    <a:pt x="2" y="72"/>
                  </a:lnTo>
                  <a:lnTo>
                    <a:pt x="9" y="97"/>
                  </a:lnTo>
                  <a:lnTo>
                    <a:pt x="48" y="8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6" name="Freeform 274"/>
            <p:cNvSpPr>
              <a:spLocks/>
            </p:cNvSpPr>
            <p:nvPr/>
          </p:nvSpPr>
          <p:spPr bwMode="auto">
            <a:xfrm>
              <a:off x="3865" y="3184"/>
              <a:ext cx="126" cy="167"/>
            </a:xfrm>
            <a:custGeom>
              <a:avLst/>
              <a:gdLst/>
              <a:ahLst/>
              <a:cxnLst>
                <a:cxn ang="0">
                  <a:pos x="158" y="202"/>
                </a:cxn>
                <a:cxn ang="0">
                  <a:pos x="161" y="202"/>
                </a:cxn>
                <a:cxn ang="0">
                  <a:pos x="138" y="177"/>
                </a:cxn>
                <a:cxn ang="0">
                  <a:pos x="119" y="151"/>
                </a:cxn>
                <a:cxn ang="0">
                  <a:pos x="100" y="124"/>
                </a:cxn>
                <a:cxn ang="0">
                  <a:pos x="85" y="100"/>
                </a:cxn>
                <a:cxn ang="0">
                  <a:pos x="70" y="73"/>
                </a:cxn>
                <a:cxn ang="0">
                  <a:pos x="60" y="50"/>
                </a:cxn>
                <a:cxn ang="0">
                  <a:pos x="49" y="26"/>
                </a:cxn>
                <a:cxn ang="0">
                  <a:pos x="38" y="0"/>
                </a:cxn>
                <a:cxn ang="0">
                  <a:pos x="0" y="12"/>
                </a:cxn>
                <a:cxn ang="0">
                  <a:pos x="10" y="38"/>
                </a:cxn>
                <a:cxn ang="0">
                  <a:pos x="21" y="63"/>
                </a:cxn>
                <a:cxn ang="0">
                  <a:pos x="35" y="92"/>
                </a:cxn>
                <a:cxn ang="0">
                  <a:pos x="51" y="118"/>
                </a:cxn>
                <a:cxn ang="0">
                  <a:pos x="66" y="144"/>
                </a:cxn>
                <a:cxn ang="0">
                  <a:pos x="85" y="172"/>
                </a:cxn>
                <a:cxn ang="0">
                  <a:pos x="105" y="198"/>
                </a:cxn>
                <a:cxn ang="0">
                  <a:pos x="128" y="227"/>
                </a:cxn>
                <a:cxn ang="0">
                  <a:pos x="158" y="202"/>
                </a:cxn>
              </a:cxnLst>
              <a:rect l="0" t="0" r="r" b="b"/>
              <a:pathLst>
                <a:path w="162" h="228">
                  <a:moveTo>
                    <a:pt x="158" y="202"/>
                  </a:moveTo>
                  <a:lnTo>
                    <a:pt x="161" y="202"/>
                  </a:lnTo>
                  <a:lnTo>
                    <a:pt x="138" y="177"/>
                  </a:lnTo>
                  <a:lnTo>
                    <a:pt x="119" y="151"/>
                  </a:lnTo>
                  <a:lnTo>
                    <a:pt x="100" y="124"/>
                  </a:lnTo>
                  <a:lnTo>
                    <a:pt x="85" y="100"/>
                  </a:lnTo>
                  <a:lnTo>
                    <a:pt x="70" y="73"/>
                  </a:lnTo>
                  <a:lnTo>
                    <a:pt x="60" y="50"/>
                  </a:lnTo>
                  <a:lnTo>
                    <a:pt x="49" y="26"/>
                  </a:lnTo>
                  <a:lnTo>
                    <a:pt x="38" y="0"/>
                  </a:lnTo>
                  <a:lnTo>
                    <a:pt x="0" y="12"/>
                  </a:lnTo>
                  <a:lnTo>
                    <a:pt x="10" y="38"/>
                  </a:lnTo>
                  <a:lnTo>
                    <a:pt x="21" y="63"/>
                  </a:lnTo>
                  <a:lnTo>
                    <a:pt x="35" y="92"/>
                  </a:lnTo>
                  <a:lnTo>
                    <a:pt x="51" y="118"/>
                  </a:lnTo>
                  <a:lnTo>
                    <a:pt x="66" y="144"/>
                  </a:lnTo>
                  <a:lnTo>
                    <a:pt x="85" y="172"/>
                  </a:lnTo>
                  <a:lnTo>
                    <a:pt x="105" y="198"/>
                  </a:lnTo>
                  <a:lnTo>
                    <a:pt x="128" y="227"/>
                  </a:lnTo>
                  <a:lnTo>
                    <a:pt x="158" y="20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7" name="Freeform 275"/>
            <p:cNvSpPr>
              <a:spLocks/>
            </p:cNvSpPr>
            <p:nvPr/>
          </p:nvSpPr>
          <p:spPr bwMode="auto">
            <a:xfrm>
              <a:off x="3966" y="3334"/>
              <a:ext cx="173" cy="126"/>
            </a:xfrm>
            <a:custGeom>
              <a:avLst/>
              <a:gdLst/>
              <a:ahLst/>
              <a:cxnLst>
                <a:cxn ang="0">
                  <a:pos x="220" y="134"/>
                </a:cxn>
                <a:cxn ang="0">
                  <a:pos x="193" y="125"/>
                </a:cxn>
                <a:cxn ang="0">
                  <a:pos x="169" y="116"/>
                </a:cxn>
                <a:cxn ang="0">
                  <a:pos x="146" y="101"/>
                </a:cxn>
                <a:cxn ang="0">
                  <a:pos x="122" y="85"/>
                </a:cxn>
                <a:cxn ang="0">
                  <a:pos x="98" y="69"/>
                </a:cxn>
                <a:cxn ang="0">
                  <a:pos x="74" y="48"/>
                </a:cxn>
                <a:cxn ang="0">
                  <a:pos x="53" y="26"/>
                </a:cxn>
                <a:cxn ang="0">
                  <a:pos x="30" y="0"/>
                </a:cxn>
                <a:cxn ang="0">
                  <a:pos x="0" y="24"/>
                </a:cxn>
                <a:cxn ang="0">
                  <a:pos x="23" y="50"/>
                </a:cxn>
                <a:cxn ang="0">
                  <a:pos x="47" y="75"/>
                </a:cxn>
                <a:cxn ang="0">
                  <a:pos x="72" y="97"/>
                </a:cxn>
                <a:cxn ang="0">
                  <a:pos x="98" y="117"/>
                </a:cxn>
                <a:cxn ang="0">
                  <a:pos x="125" y="134"/>
                </a:cxn>
                <a:cxn ang="0">
                  <a:pos x="150" y="148"/>
                </a:cxn>
                <a:cxn ang="0">
                  <a:pos x="178" y="160"/>
                </a:cxn>
                <a:cxn ang="0">
                  <a:pos x="206" y="171"/>
                </a:cxn>
                <a:cxn ang="0">
                  <a:pos x="220" y="134"/>
                </a:cxn>
              </a:cxnLst>
              <a:rect l="0" t="0" r="r" b="b"/>
              <a:pathLst>
                <a:path w="221" h="172">
                  <a:moveTo>
                    <a:pt x="220" y="134"/>
                  </a:moveTo>
                  <a:lnTo>
                    <a:pt x="193" y="125"/>
                  </a:lnTo>
                  <a:lnTo>
                    <a:pt x="169" y="116"/>
                  </a:lnTo>
                  <a:lnTo>
                    <a:pt x="146" y="101"/>
                  </a:lnTo>
                  <a:lnTo>
                    <a:pt x="122" y="85"/>
                  </a:lnTo>
                  <a:lnTo>
                    <a:pt x="98" y="69"/>
                  </a:lnTo>
                  <a:lnTo>
                    <a:pt x="74" y="48"/>
                  </a:lnTo>
                  <a:lnTo>
                    <a:pt x="53" y="2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23" y="50"/>
                  </a:lnTo>
                  <a:lnTo>
                    <a:pt x="47" y="75"/>
                  </a:lnTo>
                  <a:lnTo>
                    <a:pt x="72" y="97"/>
                  </a:lnTo>
                  <a:lnTo>
                    <a:pt x="98" y="117"/>
                  </a:lnTo>
                  <a:lnTo>
                    <a:pt x="125" y="134"/>
                  </a:lnTo>
                  <a:lnTo>
                    <a:pt x="150" y="148"/>
                  </a:lnTo>
                  <a:lnTo>
                    <a:pt x="178" y="160"/>
                  </a:lnTo>
                  <a:lnTo>
                    <a:pt x="206" y="171"/>
                  </a:lnTo>
                  <a:lnTo>
                    <a:pt x="220" y="134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" name="Freeform 276"/>
            <p:cNvSpPr>
              <a:spLocks/>
            </p:cNvSpPr>
            <p:nvPr/>
          </p:nvSpPr>
          <p:spPr bwMode="auto">
            <a:xfrm>
              <a:off x="4130" y="3385"/>
              <a:ext cx="83" cy="80"/>
            </a:xfrm>
            <a:custGeom>
              <a:avLst/>
              <a:gdLst/>
              <a:ahLst/>
              <a:cxnLst>
                <a:cxn ang="0">
                  <a:pos x="54" y="11"/>
                </a:cxn>
                <a:cxn ang="0">
                  <a:pos x="61" y="35"/>
                </a:cxn>
                <a:cxn ang="0">
                  <a:pos x="63" y="51"/>
                </a:cxn>
                <a:cxn ang="0">
                  <a:pos x="61" y="61"/>
                </a:cxn>
                <a:cxn ang="0">
                  <a:pos x="59" y="66"/>
                </a:cxn>
                <a:cxn ang="0">
                  <a:pos x="57" y="67"/>
                </a:cxn>
                <a:cxn ang="0">
                  <a:pos x="49" y="69"/>
                </a:cxn>
                <a:cxn ang="0">
                  <a:pos x="33" y="69"/>
                </a:cxn>
                <a:cxn ang="0">
                  <a:pos x="12" y="63"/>
                </a:cxn>
                <a:cxn ang="0">
                  <a:pos x="0" y="99"/>
                </a:cxn>
                <a:cxn ang="0">
                  <a:pos x="26" y="105"/>
                </a:cxn>
                <a:cxn ang="0">
                  <a:pos x="50" y="108"/>
                </a:cxn>
                <a:cxn ang="0">
                  <a:pos x="72" y="103"/>
                </a:cxn>
                <a:cxn ang="0">
                  <a:pos x="91" y="92"/>
                </a:cxn>
                <a:cxn ang="0">
                  <a:pos x="101" y="70"/>
                </a:cxn>
                <a:cxn ang="0">
                  <a:pos x="105" y="48"/>
                </a:cxn>
                <a:cxn ang="0">
                  <a:pos x="99" y="27"/>
                </a:cxn>
                <a:cxn ang="0">
                  <a:pos x="91" y="0"/>
                </a:cxn>
                <a:cxn ang="0">
                  <a:pos x="54" y="11"/>
                </a:cxn>
              </a:cxnLst>
              <a:rect l="0" t="0" r="r" b="b"/>
              <a:pathLst>
                <a:path w="106" h="109">
                  <a:moveTo>
                    <a:pt x="54" y="11"/>
                  </a:moveTo>
                  <a:lnTo>
                    <a:pt x="61" y="35"/>
                  </a:lnTo>
                  <a:lnTo>
                    <a:pt x="63" y="51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7" y="67"/>
                  </a:lnTo>
                  <a:lnTo>
                    <a:pt x="49" y="69"/>
                  </a:lnTo>
                  <a:lnTo>
                    <a:pt x="33" y="69"/>
                  </a:lnTo>
                  <a:lnTo>
                    <a:pt x="12" y="63"/>
                  </a:lnTo>
                  <a:lnTo>
                    <a:pt x="0" y="99"/>
                  </a:lnTo>
                  <a:lnTo>
                    <a:pt x="26" y="105"/>
                  </a:lnTo>
                  <a:lnTo>
                    <a:pt x="50" y="108"/>
                  </a:lnTo>
                  <a:lnTo>
                    <a:pt x="72" y="103"/>
                  </a:lnTo>
                  <a:lnTo>
                    <a:pt x="91" y="92"/>
                  </a:lnTo>
                  <a:lnTo>
                    <a:pt x="101" y="70"/>
                  </a:lnTo>
                  <a:lnTo>
                    <a:pt x="105" y="48"/>
                  </a:lnTo>
                  <a:lnTo>
                    <a:pt x="99" y="27"/>
                  </a:lnTo>
                  <a:lnTo>
                    <a:pt x="91" y="0"/>
                  </a:lnTo>
                  <a:lnTo>
                    <a:pt x="54" y="1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9" name="Freeform 277"/>
            <p:cNvSpPr>
              <a:spLocks/>
            </p:cNvSpPr>
            <p:nvPr/>
          </p:nvSpPr>
          <p:spPr bwMode="auto">
            <a:xfrm>
              <a:off x="4088" y="3258"/>
              <a:ext cx="113" cy="13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7" y="43"/>
                </a:cxn>
                <a:cxn ang="0">
                  <a:pos x="32" y="57"/>
                </a:cxn>
                <a:cxn ang="0">
                  <a:pos x="47" y="76"/>
                </a:cxn>
                <a:cxn ang="0">
                  <a:pos x="60" y="94"/>
                </a:cxn>
                <a:cxn ang="0">
                  <a:pos x="73" y="114"/>
                </a:cxn>
                <a:cxn ang="0">
                  <a:pos x="85" y="134"/>
                </a:cxn>
                <a:cxn ang="0">
                  <a:pos x="97" y="158"/>
                </a:cxn>
                <a:cxn ang="0">
                  <a:pos x="107" y="184"/>
                </a:cxn>
                <a:cxn ang="0">
                  <a:pos x="144" y="171"/>
                </a:cxn>
                <a:cxn ang="0">
                  <a:pos x="132" y="145"/>
                </a:cxn>
                <a:cxn ang="0">
                  <a:pos x="122" y="118"/>
                </a:cxn>
                <a:cxn ang="0">
                  <a:pos x="109" y="94"/>
                </a:cxn>
                <a:cxn ang="0">
                  <a:pos x="94" y="72"/>
                </a:cxn>
                <a:cxn ang="0">
                  <a:pos x="79" y="52"/>
                </a:cxn>
                <a:cxn ang="0">
                  <a:pos x="62" y="33"/>
                </a:cxn>
                <a:cxn ang="0">
                  <a:pos x="45" y="14"/>
                </a:cxn>
                <a:cxn ang="0">
                  <a:pos x="24" y="0"/>
                </a:cxn>
                <a:cxn ang="0">
                  <a:pos x="0" y="29"/>
                </a:cxn>
              </a:cxnLst>
              <a:rect l="0" t="0" r="r" b="b"/>
              <a:pathLst>
                <a:path w="145" h="185">
                  <a:moveTo>
                    <a:pt x="0" y="29"/>
                  </a:moveTo>
                  <a:lnTo>
                    <a:pt x="17" y="43"/>
                  </a:lnTo>
                  <a:lnTo>
                    <a:pt x="32" y="57"/>
                  </a:lnTo>
                  <a:lnTo>
                    <a:pt x="47" y="76"/>
                  </a:lnTo>
                  <a:lnTo>
                    <a:pt x="60" y="94"/>
                  </a:lnTo>
                  <a:lnTo>
                    <a:pt x="73" y="114"/>
                  </a:lnTo>
                  <a:lnTo>
                    <a:pt x="85" y="134"/>
                  </a:lnTo>
                  <a:lnTo>
                    <a:pt x="97" y="158"/>
                  </a:lnTo>
                  <a:lnTo>
                    <a:pt x="107" y="184"/>
                  </a:lnTo>
                  <a:lnTo>
                    <a:pt x="144" y="171"/>
                  </a:lnTo>
                  <a:lnTo>
                    <a:pt x="132" y="145"/>
                  </a:lnTo>
                  <a:lnTo>
                    <a:pt x="122" y="118"/>
                  </a:lnTo>
                  <a:lnTo>
                    <a:pt x="109" y="94"/>
                  </a:lnTo>
                  <a:lnTo>
                    <a:pt x="94" y="72"/>
                  </a:lnTo>
                  <a:lnTo>
                    <a:pt x="79" y="52"/>
                  </a:lnTo>
                  <a:lnTo>
                    <a:pt x="62" y="33"/>
                  </a:lnTo>
                  <a:lnTo>
                    <a:pt x="45" y="14"/>
                  </a:lnTo>
                  <a:lnTo>
                    <a:pt x="24" y="0"/>
                  </a:lnTo>
                  <a:lnTo>
                    <a:pt x="0" y="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0" name="Freeform 278"/>
            <p:cNvSpPr>
              <a:spLocks/>
            </p:cNvSpPr>
            <p:nvPr/>
          </p:nvSpPr>
          <p:spPr bwMode="auto">
            <a:xfrm>
              <a:off x="4024" y="3238"/>
              <a:ext cx="83" cy="44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40" y="42"/>
                </a:cxn>
                <a:cxn ang="0">
                  <a:pos x="40" y="36"/>
                </a:cxn>
                <a:cxn ang="0">
                  <a:pos x="38" y="36"/>
                </a:cxn>
                <a:cxn ang="0">
                  <a:pos x="40" y="37"/>
                </a:cxn>
                <a:cxn ang="0">
                  <a:pos x="49" y="39"/>
                </a:cxn>
                <a:cxn ang="0">
                  <a:pos x="62" y="47"/>
                </a:cxn>
                <a:cxn ang="0">
                  <a:pos x="80" y="59"/>
                </a:cxn>
                <a:cxn ang="0">
                  <a:pos x="105" y="28"/>
                </a:cxn>
                <a:cxn ang="0">
                  <a:pos x="86" y="14"/>
                </a:cxn>
                <a:cxn ang="0">
                  <a:pos x="67" y="5"/>
                </a:cxn>
                <a:cxn ang="0">
                  <a:pos x="51" y="0"/>
                </a:cxn>
                <a:cxn ang="0">
                  <a:pos x="31" y="0"/>
                </a:cxn>
                <a:cxn ang="0">
                  <a:pos x="14" y="5"/>
                </a:cxn>
                <a:cxn ang="0">
                  <a:pos x="4" y="21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40" y="52"/>
                </a:cxn>
              </a:cxnLst>
              <a:rect l="0" t="0" r="r" b="b"/>
              <a:pathLst>
                <a:path w="106" h="60">
                  <a:moveTo>
                    <a:pt x="40" y="52"/>
                  </a:moveTo>
                  <a:lnTo>
                    <a:pt x="40" y="42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0" y="37"/>
                  </a:lnTo>
                  <a:lnTo>
                    <a:pt x="49" y="39"/>
                  </a:lnTo>
                  <a:lnTo>
                    <a:pt x="62" y="47"/>
                  </a:lnTo>
                  <a:lnTo>
                    <a:pt x="80" y="59"/>
                  </a:lnTo>
                  <a:lnTo>
                    <a:pt x="105" y="28"/>
                  </a:lnTo>
                  <a:lnTo>
                    <a:pt x="86" y="14"/>
                  </a:lnTo>
                  <a:lnTo>
                    <a:pt x="67" y="5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14" y="5"/>
                  </a:lnTo>
                  <a:lnTo>
                    <a:pt x="4" y="21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40" y="5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1" name="Freeform 279"/>
            <p:cNvSpPr>
              <a:spLocks/>
            </p:cNvSpPr>
            <p:nvPr/>
          </p:nvSpPr>
          <p:spPr bwMode="auto">
            <a:xfrm>
              <a:off x="4025" y="3276"/>
              <a:ext cx="142" cy="157"/>
            </a:xfrm>
            <a:custGeom>
              <a:avLst/>
              <a:gdLst/>
              <a:ahLst/>
              <a:cxnLst>
                <a:cxn ang="0">
                  <a:pos x="181" y="186"/>
                </a:cxn>
                <a:cxn ang="0">
                  <a:pos x="147" y="154"/>
                </a:cxn>
                <a:cxn ang="0">
                  <a:pos x="118" y="123"/>
                </a:cxn>
                <a:cxn ang="0">
                  <a:pos x="95" y="98"/>
                </a:cxn>
                <a:cxn ang="0">
                  <a:pos x="76" y="72"/>
                </a:cxn>
                <a:cxn ang="0">
                  <a:pos x="59" y="50"/>
                </a:cxn>
                <a:cxn ang="0">
                  <a:pos x="49" y="30"/>
                </a:cxn>
                <a:cxn ang="0">
                  <a:pos x="42" y="13"/>
                </a:cxn>
                <a:cxn ang="0">
                  <a:pos x="40" y="0"/>
                </a:cxn>
                <a:cxn ang="0">
                  <a:pos x="0" y="1"/>
                </a:cxn>
                <a:cxn ang="0">
                  <a:pos x="4" y="24"/>
                </a:cxn>
                <a:cxn ang="0">
                  <a:pos x="12" y="46"/>
                </a:cxn>
                <a:cxn ang="0">
                  <a:pos x="23" y="70"/>
                </a:cxn>
                <a:cxn ang="0">
                  <a:pos x="40" y="94"/>
                </a:cxn>
                <a:cxn ang="0">
                  <a:pos x="62" y="120"/>
                </a:cxn>
                <a:cxn ang="0">
                  <a:pos x="86" y="149"/>
                </a:cxn>
                <a:cxn ang="0">
                  <a:pos x="116" y="180"/>
                </a:cxn>
                <a:cxn ang="0">
                  <a:pos x="152" y="213"/>
                </a:cxn>
                <a:cxn ang="0">
                  <a:pos x="181" y="186"/>
                </a:cxn>
              </a:cxnLst>
              <a:rect l="0" t="0" r="r" b="b"/>
              <a:pathLst>
                <a:path w="182" h="214">
                  <a:moveTo>
                    <a:pt x="181" y="186"/>
                  </a:moveTo>
                  <a:lnTo>
                    <a:pt x="147" y="154"/>
                  </a:lnTo>
                  <a:lnTo>
                    <a:pt x="118" y="123"/>
                  </a:lnTo>
                  <a:lnTo>
                    <a:pt x="95" y="98"/>
                  </a:lnTo>
                  <a:lnTo>
                    <a:pt x="76" y="72"/>
                  </a:lnTo>
                  <a:lnTo>
                    <a:pt x="59" y="50"/>
                  </a:lnTo>
                  <a:lnTo>
                    <a:pt x="49" y="30"/>
                  </a:lnTo>
                  <a:lnTo>
                    <a:pt x="42" y="13"/>
                  </a:lnTo>
                  <a:lnTo>
                    <a:pt x="40" y="0"/>
                  </a:lnTo>
                  <a:lnTo>
                    <a:pt x="0" y="1"/>
                  </a:lnTo>
                  <a:lnTo>
                    <a:pt x="4" y="24"/>
                  </a:lnTo>
                  <a:lnTo>
                    <a:pt x="12" y="46"/>
                  </a:lnTo>
                  <a:lnTo>
                    <a:pt x="23" y="70"/>
                  </a:lnTo>
                  <a:lnTo>
                    <a:pt x="40" y="94"/>
                  </a:lnTo>
                  <a:lnTo>
                    <a:pt x="62" y="120"/>
                  </a:lnTo>
                  <a:lnTo>
                    <a:pt x="86" y="149"/>
                  </a:lnTo>
                  <a:lnTo>
                    <a:pt x="116" y="180"/>
                  </a:lnTo>
                  <a:lnTo>
                    <a:pt x="152" y="213"/>
                  </a:lnTo>
                  <a:lnTo>
                    <a:pt x="181" y="18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2" name="Freeform 280"/>
            <p:cNvSpPr>
              <a:spLocks/>
            </p:cNvSpPr>
            <p:nvPr/>
          </p:nvSpPr>
          <p:spPr bwMode="auto">
            <a:xfrm>
              <a:off x="4144" y="3414"/>
              <a:ext cx="179" cy="116"/>
            </a:xfrm>
            <a:custGeom>
              <a:avLst/>
              <a:gdLst/>
              <a:ahLst/>
              <a:cxnLst>
                <a:cxn ang="0">
                  <a:pos x="223" y="118"/>
                </a:cxn>
                <a:cxn ang="0">
                  <a:pos x="220" y="118"/>
                </a:cxn>
                <a:cxn ang="0">
                  <a:pos x="208" y="118"/>
                </a:cxn>
                <a:cxn ang="0">
                  <a:pos x="192" y="114"/>
                </a:cxn>
                <a:cxn ang="0">
                  <a:pos x="171" y="105"/>
                </a:cxn>
                <a:cxn ang="0">
                  <a:pos x="149" y="94"/>
                </a:cxn>
                <a:cxn ang="0">
                  <a:pos x="121" y="76"/>
                </a:cxn>
                <a:cxn ang="0">
                  <a:pos x="93" y="55"/>
                </a:cxn>
                <a:cxn ang="0">
                  <a:pos x="62" y="29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34" y="57"/>
                </a:cxn>
                <a:cxn ang="0">
                  <a:pos x="66" y="84"/>
                </a:cxn>
                <a:cxn ang="0">
                  <a:pos x="97" y="108"/>
                </a:cxn>
                <a:cxn ang="0">
                  <a:pos x="125" y="126"/>
                </a:cxn>
                <a:cxn ang="0">
                  <a:pos x="154" y="141"/>
                </a:cxn>
                <a:cxn ang="0">
                  <a:pos x="180" y="150"/>
                </a:cxn>
                <a:cxn ang="0">
                  <a:pos x="204" y="157"/>
                </a:cxn>
                <a:cxn ang="0">
                  <a:pos x="228" y="157"/>
                </a:cxn>
                <a:cxn ang="0">
                  <a:pos x="223" y="118"/>
                </a:cxn>
                <a:cxn ang="0">
                  <a:pos x="220" y="118"/>
                </a:cxn>
                <a:cxn ang="0">
                  <a:pos x="223" y="118"/>
                </a:cxn>
              </a:cxnLst>
              <a:rect l="0" t="0" r="r" b="b"/>
              <a:pathLst>
                <a:path w="229" h="158">
                  <a:moveTo>
                    <a:pt x="223" y="118"/>
                  </a:moveTo>
                  <a:lnTo>
                    <a:pt x="220" y="118"/>
                  </a:lnTo>
                  <a:lnTo>
                    <a:pt x="208" y="118"/>
                  </a:lnTo>
                  <a:lnTo>
                    <a:pt x="192" y="114"/>
                  </a:lnTo>
                  <a:lnTo>
                    <a:pt x="171" y="105"/>
                  </a:lnTo>
                  <a:lnTo>
                    <a:pt x="149" y="94"/>
                  </a:lnTo>
                  <a:lnTo>
                    <a:pt x="121" y="76"/>
                  </a:lnTo>
                  <a:lnTo>
                    <a:pt x="93" y="55"/>
                  </a:lnTo>
                  <a:lnTo>
                    <a:pt x="62" y="29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34" y="57"/>
                  </a:lnTo>
                  <a:lnTo>
                    <a:pt x="66" y="84"/>
                  </a:lnTo>
                  <a:lnTo>
                    <a:pt x="97" y="108"/>
                  </a:lnTo>
                  <a:lnTo>
                    <a:pt x="125" y="126"/>
                  </a:lnTo>
                  <a:lnTo>
                    <a:pt x="154" y="141"/>
                  </a:lnTo>
                  <a:lnTo>
                    <a:pt x="180" y="150"/>
                  </a:lnTo>
                  <a:lnTo>
                    <a:pt x="204" y="157"/>
                  </a:lnTo>
                  <a:lnTo>
                    <a:pt x="228" y="157"/>
                  </a:lnTo>
                  <a:lnTo>
                    <a:pt x="223" y="118"/>
                  </a:lnTo>
                  <a:lnTo>
                    <a:pt x="220" y="118"/>
                  </a:lnTo>
                  <a:lnTo>
                    <a:pt x="223" y="1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1"/>
          <p:cNvGrpSpPr>
            <a:grpSpLocks/>
          </p:cNvGrpSpPr>
          <p:nvPr/>
        </p:nvGrpSpPr>
        <p:grpSpPr bwMode="auto">
          <a:xfrm>
            <a:off x="5776595" y="3150341"/>
            <a:ext cx="1299210" cy="545147"/>
            <a:chOff x="3102" y="2074"/>
            <a:chExt cx="744" cy="303"/>
          </a:xfrm>
        </p:grpSpPr>
        <p:sp>
          <p:nvSpPr>
            <p:cNvPr id="13594" name="Freeform 282"/>
            <p:cNvSpPr>
              <a:spLocks/>
            </p:cNvSpPr>
            <p:nvPr/>
          </p:nvSpPr>
          <p:spPr bwMode="auto">
            <a:xfrm>
              <a:off x="3447" y="2091"/>
              <a:ext cx="152" cy="71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65" y="0"/>
                </a:cxn>
                <a:cxn ang="0">
                  <a:pos x="139" y="1"/>
                </a:cxn>
                <a:cxn ang="0">
                  <a:pos x="113" y="8"/>
                </a:cxn>
                <a:cxn ang="0">
                  <a:pos x="88" y="15"/>
                </a:cxn>
                <a:cxn ang="0">
                  <a:pos x="64" y="25"/>
                </a:cxn>
                <a:cxn ang="0">
                  <a:pos x="40" y="38"/>
                </a:cxn>
                <a:cxn ang="0">
                  <a:pos x="19" y="54"/>
                </a:cxn>
                <a:cxn ang="0">
                  <a:pos x="0" y="70"/>
                </a:cxn>
                <a:cxn ang="0">
                  <a:pos x="30" y="96"/>
                </a:cxn>
                <a:cxn ang="0">
                  <a:pos x="47" y="82"/>
                </a:cxn>
                <a:cxn ang="0">
                  <a:pos x="64" y="70"/>
                </a:cxn>
                <a:cxn ang="0">
                  <a:pos x="84" y="58"/>
                </a:cxn>
                <a:cxn ang="0">
                  <a:pos x="104" y="49"/>
                </a:cxn>
                <a:cxn ang="0">
                  <a:pos x="123" y="43"/>
                </a:cxn>
                <a:cxn ang="0">
                  <a:pos x="144" y="39"/>
                </a:cxn>
                <a:cxn ang="0">
                  <a:pos x="167" y="38"/>
                </a:cxn>
                <a:cxn ang="0">
                  <a:pos x="191" y="38"/>
                </a:cxn>
                <a:cxn ang="0">
                  <a:pos x="194" y="0"/>
                </a:cxn>
              </a:cxnLst>
              <a:rect l="0" t="0" r="r" b="b"/>
              <a:pathLst>
                <a:path w="195" h="97">
                  <a:moveTo>
                    <a:pt x="194" y="0"/>
                  </a:moveTo>
                  <a:lnTo>
                    <a:pt x="165" y="0"/>
                  </a:lnTo>
                  <a:lnTo>
                    <a:pt x="139" y="1"/>
                  </a:lnTo>
                  <a:lnTo>
                    <a:pt x="113" y="8"/>
                  </a:lnTo>
                  <a:lnTo>
                    <a:pt x="88" y="15"/>
                  </a:lnTo>
                  <a:lnTo>
                    <a:pt x="64" y="25"/>
                  </a:lnTo>
                  <a:lnTo>
                    <a:pt x="40" y="38"/>
                  </a:lnTo>
                  <a:lnTo>
                    <a:pt x="19" y="54"/>
                  </a:lnTo>
                  <a:lnTo>
                    <a:pt x="0" y="70"/>
                  </a:lnTo>
                  <a:lnTo>
                    <a:pt x="30" y="96"/>
                  </a:lnTo>
                  <a:lnTo>
                    <a:pt x="47" y="82"/>
                  </a:lnTo>
                  <a:lnTo>
                    <a:pt x="64" y="70"/>
                  </a:lnTo>
                  <a:lnTo>
                    <a:pt x="84" y="58"/>
                  </a:lnTo>
                  <a:lnTo>
                    <a:pt x="104" y="49"/>
                  </a:lnTo>
                  <a:lnTo>
                    <a:pt x="123" y="43"/>
                  </a:lnTo>
                  <a:lnTo>
                    <a:pt x="144" y="39"/>
                  </a:lnTo>
                  <a:lnTo>
                    <a:pt x="167" y="38"/>
                  </a:lnTo>
                  <a:lnTo>
                    <a:pt x="191" y="38"/>
                  </a:lnTo>
                  <a:lnTo>
                    <a:pt x="194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5" name="Freeform 283"/>
            <p:cNvSpPr>
              <a:spLocks/>
            </p:cNvSpPr>
            <p:nvPr/>
          </p:nvSpPr>
          <p:spPr bwMode="auto">
            <a:xfrm>
              <a:off x="3617" y="2074"/>
              <a:ext cx="170" cy="68"/>
            </a:xfrm>
            <a:custGeom>
              <a:avLst/>
              <a:gdLst/>
              <a:ahLst/>
              <a:cxnLst>
                <a:cxn ang="0">
                  <a:pos x="216" y="8"/>
                </a:cxn>
                <a:cxn ang="0">
                  <a:pos x="191" y="1"/>
                </a:cxn>
                <a:cxn ang="0">
                  <a:pos x="167" y="0"/>
                </a:cxn>
                <a:cxn ang="0">
                  <a:pos x="141" y="1"/>
                </a:cxn>
                <a:cxn ang="0">
                  <a:pos x="115" y="5"/>
                </a:cxn>
                <a:cxn ang="0">
                  <a:pos x="87" y="14"/>
                </a:cxn>
                <a:cxn ang="0">
                  <a:pos x="58" y="26"/>
                </a:cxn>
                <a:cxn ang="0">
                  <a:pos x="30" y="42"/>
                </a:cxn>
                <a:cxn ang="0">
                  <a:pos x="0" y="60"/>
                </a:cxn>
                <a:cxn ang="0">
                  <a:pos x="23" y="91"/>
                </a:cxn>
                <a:cxn ang="0">
                  <a:pos x="51" y="75"/>
                </a:cxn>
                <a:cxn ang="0">
                  <a:pos x="78" y="60"/>
                </a:cxn>
                <a:cxn ang="0">
                  <a:pos x="101" y="50"/>
                </a:cxn>
                <a:cxn ang="0">
                  <a:pos x="125" y="42"/>
                </a:cxn>
                <a:cxn ang="0">
                  <a:pos x="148" y="37"/>
                </a:cxn>
                <a:cxn ang="0">
                  <a:pos x="167" y="37"/>
                </a:cxn>
                <a:cxn ang="0">
                  <a:pos x="184" y="39"/>
                </a:cxn>
                <a:cxn ang="0">
                  <a:pos x="199" y="44"/>
                </a:cxn>
                <a:cxn ang="0">
                  <a:pos x="216" y="8"/>
                </a:cxn>
              </a:cxnLst>
              <a:rect l="0" t="0" r="r" b="b"/>
              <a:pathLst>
                <a:path w="217" h="92">
                  <a:moveTo>
                    <a:pt x="216" y="8"/>
                  </a:moveTo>
                  <a:lnTo>
                    <a:pt x="191" y="1"/>
                  </a:lnTo>
                  <a:lnTo>
                    <a:pt x="167" y="0"/>
                  </a:lnTo>
                  <a:lnTo>
                    <a:pt x="141" y="1"/>
                  </a:lnTo>
                  <a:lnTo>
                    <a:pt x="115" y="5"/>
                  </a:lnTo>
                  <a:lnTo>
                    <a:pt x="87" y="14"/>
                  </a:lnTo>
                  <a:lnTo>
                    <a:pt x="58" y="26"/>
                  </a:lnTo>
                  <a:lnTo>
                    <a:pt x="30" y="42"/>
                  </a:lnTo>
                  <a:lnTo>
                    <a:pt x="0" y="60"/>
                  </a:lnTo>
                  <a:lnTo>
                    <a:pt x="23" y="91"/>
                  </a:lnTo>
                  <a:lnTo>
                    <a:pt x="51" y="75"/>
                  </a:lnTo>
                  <a:lnTo>
                    <a:pt x="78" y="60"/>
                  </a:lnTo>
                  <a:lnTo>
                    <a:pt x="101" y="50"/>
                  </a:lnTo>
                  <a:lnTo>
                    <a:pt x="125" y="42"/>
                  </a:lnTo>
                  <a:lnTo>
                    <a:pt x="148" y="37"/>
                  </a:lnTo>
                  <a:lnTo>
                    <a:pt x="167" y="37"/>
                  </a:lnTo>
                  <a:lnTo>
                    <a:pt x="184" y="39"/>
                  </a:lnTo>
                  <a:lnTo>
                    <a:pt x="199" y="44"/>
                  </a:lnTo>
                  <a:lnTo>
                    <a:pt x="216" y="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6" name="Freeform 284"/>
            <p:cNvSpPr>
              <a:spLocks/>
            </p:cNvSpPr>
            <p:nvPr/>
          </p:nvSpPr>
          <p:spPr bwMode="auto">
            <a:xfrm>
              <a:off x="3774" y="2082"/>
              <a:ext cx="72" cy="45"/>
            </a:xfrm>
            <a:custGeom>
              <a:avLst/>
              <a:gdLst/>
              <a:ahLst/>
              <a:cxnLst>
                <a:cxn ang="0">
                  <a:pos x="91" y="25"/>
                </a:cxn>
                <a:cxn ang="0">
                  <a:pos x="87" y="25"/>
                </a:cxn>
                <a:cxn ang="0">
                  <a:pos x="85" y="23"/>
                </a:cxn>
                <a:cxn ang="0">
                  <a:pos x="78" y="21"/>
                </a:cxn>
                <a:cxn ang="0">
                  <a:pos x="71" y="19"/>
                </a:cxn>
                <a:cxn ang="0">
                  <a:pos x="60" y="14"/>
                </a:cxn>
                <a:cxn ang="0">
                  <a:pos x="47" y="11"/>
                </a:cxn>
                <a:cxn ang="0">
                  <a:pos x="32" y="5"/>
                </a:cxn>
                <a:cxn ang="0">
                  <a:pos x="15" y="0"/>
                </a:cxn>
                <a:cxn ang="0">
                  <a:pos x="0" y="35"/>
                </a:cxn>
                <a:cxn ang="0">
                  <a:pos x="17" y="40"/>
                </a:cxn>
                <a:cxn ang="0">
                  <a:pos x="32" y="45"/>
                </a:cxn>
                <a:cxn ang="0">
                  <a:pos x="45" y="50"/>
                </a:cxn>
                <a:cxn ang="0">
                  <a:pos x="55" y="52"/>
                </a:cxn>
                <a:cxn ang="0">
                  <a:pos x="64" y="56"/>
                </a:cxn>
                <a:cxn ang="0">
                  <a:pos x="71" y="58"/>
                </a:cxn>
                <a:cxn ang="0">
                  <a:pos x="74" y="61"/>
                </a:cxn>
                <a:cxn ang="0">
                  <a:pos x="91" y="25"/>
                </a:cxn>
              </a:cxnLst>
              <a:rect l="0" t="0" r="r" b="b"/>
              <a:pathLst>
                <a:path w="92" h="62">
                  <a:moveTo>
                    <a:pt x="91" y="25"/>
                  </a:moveTo>
                  <a:lnTo>
                    <a:pt x="87" y="25"/>
                  </a:lnTo>
                  <a:lnTo>
                    <a:pt x="85" y="23"/>
                  </a:lnTo>
                  <a:lnTo>
                    <a:pt x="78" y="21"/>
                  </a:lnTo>
                  <a:lnTo>
                    <a:pt x="71" y="19"/>
                  </a:lnTo>
                  <a:lnTo>
                    <a:pt x="60" y="14"/>
                  </a:lnTo>
                  <a:lnTo>
                    <a:pt x="47" y="11"/>
                  </a:lnTo>
                  <a:lnTo>
                    <a:pt x="32" y="5"/>
                  </a:lnTo>
                  <a:lnTo>
                    <a:pt x="15" y="0"/>
                  </a:lnTo>
                  <a:lnTo>
                    <a:pt x="0" y="35"/>
                  </a:lnTo>
                  <a:lnTo>
                    <a:pt x="17" y="40"/>
                  </a:lnTo>
                  <a:lnTo>
                    <a:pt x="32" y="45"/>
                  </a:lnTo>
                  <a:lnTo>
                    <a:pt x="45" y="50"/>
                  </a:lnTo>
                  <a:lnTo>
                    <a:pt x="55" y="52"/>
                  </a:lnTo>
                  <a:lnTo>
                    <a:pt x="64" y="56"/>
                  </a:lnTo>
                  <a:lnTo>
                    <a:pt x="71" y="58"/>
                  </a:lnTo>
                  <a:lnTo>
                    <a:pt x="74" y="61"/>
                  </a:lnTo>
                  <a:lnTo>
                    <a:pt x="91" y="2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7" name="Freeform 285"/>
            <p:cNvSpPr>
              <a:spLocks/>
            </p:cNvSpPr>
            <p:nvPr/>
          </p:nvSpPr>
          <p:spPr bwMode="auto">
            <a:xfrm>
              <a:off x="3198" y="2243"/>
              <a:ext cx="82" cy="13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45" y="34"/>
                </a:cxn>
                <a:cxn ang="0">
                  <a:pos x="28" y="64"/>
                </a:cxn>
                <a:cxn ang="0">
                  <a:pos x="13" y="89"/>
                </a:cxn>
                <a:cxn ang="0">
                  <a:pos x="5" y="114"/>
                </a:cxn>
                <a:cxn ang="0">
                  <a:pos x="0" y="133"/>
                </a:cxn>
                <a:cxn ang="0">
                  <a:pos x="5" y="155"/>
                </a:cxn>
                <a:cxn ang="0">
                  <a:pos x="17" y="173"/>
                </a:cxn>
                <a:cxn ang="0">
                  <a:pos x="39" y="181"/>
                </a:cxn>
                <a:cxn ang="0">
                  <a:pos x="48" y="142"/>
                </a:cxn>
                <a:cxn ang="0">
                  <a:pos x="43" y="142"/>
                </a:cxn>
                <a:cxn ang="0">
                  <a:pos x="41" y="140"/>
                </a:cxn>
                <a:cxn ang="0">
                  <a:pos x="41" y="136"/>
                </a:cxn>
                <a:cxn ang="0">
                  <a:pos x="43" y="124"/>
                </a:cxn>
                <a:cxn ang="0">
                  <a:pos x="52" y="106"/>
                </a:cxn>
                <a:cxn ang="0">
                  <a:pos x="62" y="82"/>
                </a:cxn>
                <a:cxn ang="0">
                  <a:pos x="80" y="55"/>
                </a:cxn>
                <a:cxn ang="0">
                  <a:pos x="104" y="22"/>
                </a:cxn>
                <a:cxn ang="0">
                  <a:pos x="69" y="0"/>
                </a:cxn>
              </a:cxnLst>
              <a:rect l="0" t="0" r="r" b="b"/>
              <a:pathLst>
                <a:path w="105" h="182">
                  <a:moveTo>
                    <a:pt x="69" y="0"/>
                  </a:moveTo>
                  <a:lnTo>
                    <a:pt x="45" y="34"/>
                  </a:lnTo>
                  <a:lnTo>
                    <a:pt x="28" y="64"/>
                  </a:lnTo>
                  <a:lnTo>
                    <a:pt x="13" y="89"/>
                  </a:lnTo>
                  <a:lnTo>
                    <a:pt x="5" y="114"/>
                  </a:lnTo>
                  <a:lnTo>
                    <a:pt x="0" y="133"/>
                  </a:lnTo>
                  <a:lnTo>
                    <a:pt x="5" y="155"/>
                  </a:lnTo>
                  <a:lnTo>
                    <a:pt x="17" y="173"/>
                  </a:lnTo>
                  <a:lnTo>
                    <a:pt x="39" y="181"/>
                  </a:lnTo>
                  <a:lnTo>
                    <a:pt x="48" y="142"/>
                  </a:lnTo>
                  <a:lnTo>
                    <a:pt x="43" y="142"/>
                  </a:lnTo>
                  <a:lnTo>
                    <a:pt x="41" y="140"/>
                  </a:lnTo>
                  <a:lnTo>
                    <a:pt x="41" y="136"/>
                  </a:lnTo>
                  <a:lnTo>
                    <a:pt x="43" y="124"/>
                  </a:lnTo>
                  <a:lnTo>
                    <a:pt x="52" y="106"/>
                  </a:lnTo>
                  <a:lnTo>
                    <a:pt x="62" y="82"/>
                  </a:lnTo>
                  <a:lnTo>
                    <a:pt x="80" y="55"/>
                  </a:lnTo>
                  <a:lnTo>
                    <a:pt x="104" y="22"/>
                  </a:lnTo>
                  <a:lnTo>
                    <a:pt x="69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8" name="Freeform 286"/>
            <p:cNvSpPr>
              <a:spLocks/>
            </p:cNvSpPr>
            <p:nvPr/>
          </p:nvSpPr>
          <p:spPr bwMode="auto">
            <a:xfrm>
              <a:off x="3252" y="2144"/>
              <a:ext cx="178" cy="118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97" y="0"/>
                </a:cxn>
                <a:cxn ang="0">
                  <a:pos x="166" y="6"/>
                </a:cxn>
                <a:cxn ang="0">
                  <a:pos x="138" y="15"/>
                </a:cxn>
                <a:cxn ang="0">
                  <a:pos x="110" y="32"/>
                </a:cxn>
                <a:cxn ang="0">
                  <a:pos x="82" y="53"/>
                </a:cxn>
                <a:cxn ang="0">
                  <a:pos x="53" y="77"/>
                </a:cxn>
                <a:cxn ang="0">
                  <a:pos x="27" y="105"/>
                </a:cxn>
                <a:cxn ang="0">
                  <a:pos x="0" y="137"/>
                </a:cxn>
                <a:cxn ang="0">
                  <a:pos x="34" y="160"/>
                </a:cxn>
                <a:cxn ang="0">
                  <a:pos x="59" y="130"/>
                </a:cxn>
                <a:cxn ang="0">
                  <a:pos x="84" y="103"/>
                </a:cxn>
                <a:cxn ang="0">
                  <a:pos x="108" y="81"/>
                </a:cxn>
                <a:cxn ang="0">
                  <a:pos x="132" y="62"/>
                </a:cxn>
                <a:cxn ang="0">
                  <a:pos x="156" y="50"/>
                </a:cxn>
                <a:cxn ang="0">
                  <a:pos x="178" y="42"/>
                </a:cxn>
                <a:cxn ang="0">
                  <a:pos x="201" y="38"/>
                </a:cxn>
                <a:cxn ang="0">
                  <a:pos x="222" y="38"/>
                </a:cxn>
                <a:cxn ang="0">
                  <a:pos x="226" y="0"/>
                </a:cxn>
              </a:cxnLst>
              <a:rect l="0" t="0" r="r" b="b"/>
              <a:pathLst>
                <a:path w="227" h="161">
                  <a:moveTo>
                    <a:pt x="226" y="0"/>
                  </a:moveTo>
                  <a:lnTo>
                    <a:pt x="197" y="0"/>
                  </a:lnTo>
                  <a:lnTo>
                    <a:pt x="166" y="6"/>
                  </a:lnTo>
                  <a:lnTo>
                    <a:pt x="138" y="15"/>
                  </a:lnTo>
                  <a:lnTo>
                    <a:pt x="110" y="32"/>
                  </a:lnTo>
                  <a:lnTo>
                    <a:pt x="82" y="53"/>
                  </a:lnTo>
                  <a:lnTo>
                    <a:pt x="53" y="77"/>
                  </a:lnTo>
                  <a:lnTo>
                    <a:pt x="27" y="105"/>
                  </a:lnTo>
                  <a:lnTo>
                    <a:pt x="0" y="137"/>
                  </a:lnTo>
                  <a:lnTo>
                    <a:pt x="34" y="160"/>
                  </a:lnTo>
                  <a:lnTo>
                    <a:pt x="59" y="130"/>
                  </a:lnTo>
                  <a:lnTo>
                    <a:pt x="84" y="103"/>
                  </a:lnTo>
                  <a:lnTo>
                    <a:pt x="108" y="81"/>
                  </a:lnTo>
                  <a:lnTo>
                    <a:pt x="132" y="62"/>
                  </a:lnTo>
                  <a:lnTo>
                    <a:pt x="156" y="50"/>
                  </a:lnTo>
                  <a:lnTo>
                    <a:pt x="178" y="42"/>
                  </a:lnTo>
                  <a:lnTo>
                    <a:pt x="201" y="38"/>
                  </a:lnTo>
                  <a:lnTo>
                    <a:pt x="222" y="38"/>
                  </a:lnTo>
                  <a:lnTo>
                    <a:pt x="226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99" name="Freeform 287"/>
            <p:cNvSpPr>
              <a:spLocks/>
            </p:cNvSpPr>
            <p:nvPr/>
          </p:nvSpPr>
          <p:spPr bwMode="auto">
            <a:xfrm>
              <a:off x="3426" y="2145"/>
              <a:ext cx="104" cy="90"/>
            </a:xfrm>
            <a:custGeom>
              <a:avLst/>
              <a:gdLst/>
              <a:ahLst/>
              <a:cxnLst>
                <a:cxn ang="0">
                  <a:pos x="132" y="120"/>
                </a:cxn>
                <a:cxn ang="0">
                  <a:pos x="129" y="95"/>
                </a:cxn>
                <a:cxn ang="0">
                  <a:pos x="120" y="71"/>
                </a:cxn>
                <a:cxn ang="0">
                  <a:pos x="112" y="52"/>
                </a:cxn>
                <a:cxn ang="0">
                  <a:pos x="96" y="36"/>
                </a:cxn>
                <a:cxn ang="0">
                  <a:pos x="76" y="21"/>
                </a:cxn>
                <a:cxn ang="0">
                  <a:pos x="55" y="10"/>
                </a:cxn>
                <a:cxn ang="0">
                  <a:pos x="30" y="3"/>
                </a:cxn>
                <a:cxn ang="0">
                  <a:pos x="2" y="0"/>
                </a:cxn>
                <a:cxn ang="0">
                  <a:pos x="0" y="37"/>
                </a:cxn>
                <a:cxn ang="0">
                  <a:pos x="21" y="39"/>
                </a:cxn>
                <a:cxn ang="0">
                  <a:pos x="39" y="45"/>
                </a:cxn>
                <a:cxn ang="0">
                  <a:pos x="55" y="52"/>
                </a:cxn>
                <a:cxn ang="0">
                  <a:pos x="66" y="61"/>
                </a:cxn>
                <a:cxn ang="0">
                  <a:pos x="76" y="71"/>
                </a:cxn>
                <a:cxn ang="0">
                  <a:pos x="83" y="85"/>
                </a:cxn>
                <a:cxn ang="0">
                  <a:pos x="88" y="102"/>
                </a:cxn>
                <a:cxn ang="0">
                  <a:pos x="91" y="123"/>
                </a:cxn>
                <a:cxn ang="0">
                  <a:pos x="132" y="120"/>
                </a:cxn>
              </a:cxnLst>
              <a:rect l="0" t="0" r="r" b="b"/>
              <a:pathLst>
                <a:path w="133" h="124">
                  <a:moveTo>
                    <a:pt x="132" y="120"/>
                  </a:moveTo>
                  <a:lnTo>
                    <a:pt x="129" y="95"/>
                  </a:lnTo>
                  <a:lnTo>
                    <a:pt x="120" y="71"/>
                  </a:lnTo>
                  <a:lnTo>
                    <a:pt x="112" y="52"/>
                  </a:lnTo>
                  <a:lnTo>
                    <a:pt x="96" y="36"/>
                  </a:lnTo>
                  <a:lnTo>
                    <a:pt x="76" y="21"/>
                  </a:lnTo>
                  <a:lnTo>
                    <a:pt x="55" y="10"/>
                  </a:lnTo>
                  <a:lnTo>
                    <a:pt x="30" y="3"/>
                  </a:lnTo>
                  <a:lnTo>
                    <a:pt x="2" y="0"/>
                  </a:lnTo>
                  <a:lnTo>
                    <a:pt x="0" y="37"/>
                  </a:lnTo>
                  <a:lnTo>
                    <a:pt x="21" y="39"/>
                  </a:lnTo>
                  <a:lnTo>
                    <a:pt x="39" y="45"/>
                  </a:lnTo>
                  <a:lnTo>
                    <a:pt x="55" y="52"/>
                  </a:lnTo>
                  <a:lnTo>
                    <a:pt x="66" y="61"/>
                  </a:lnTo>
                  <a:lnTo>
                    <a:pt x="76" y="71"/>
                  </a:lnTo>
                  <a:lnTo>
                    <a:pt x="83" y="85"/>
                  </a:lnTo>
                  <a:lnTo>
                    <a:pt x="88" y="102"/>
                  </a:lnTo>
                  <a:lnTo>
                    <a:pt x="91" y="123"/>
                  </a:lnTo>
                  <a:lnTo>
                    <a:pt x="132" y="12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0" name="Freeform 288"/>
            <p:cNvSpPr>
              <a:spLocks/>
            </p:cNvSpPr>
            <p:nvPr/>
          </p:nvSpPr>
          <p:spPr bwMode="auto">
            <a:xfrm>
              <a:off x="3599" y="2167"/>
              <a:ext cx="87" cy="97"/>
            </a:xfrm>
            <a:custGeom>
              <a:avLst/>
              <a:gdLst/>
              <a:ahLst/>
              <a:cxnLst>
                <a:cxn ang="0">
                  <a:pos x="15" y="132"/>
                </a:cxn>
                <a:cxn ang="0">
                  <a:pos x="34" y="121"/>
                </a:cxn>
                <a:cxn ang="0">
                  <a:pos x="51" y="111"/>
                </a:cxn>
                <a:cxn ang="0">
                  <a:pos x="65" y="98"/>
                </a:cxn>
                <a:cxn ang="0">
                  <a:pos x="79" y="83"/>
                </a:cxn>
                <a:cxn ang="0">
                  <a:pos x="91" y="67"/>
                </a:cxn>
                <a:cxn ang="0">
                  <a:pos x="98" y="47"/>
                </a:cxn>
                <a:cxn ang="0">
                  <a:pos x="105" y="28"/>
                </a:cxn>
                <a:cxn ang="0">
                  <a:pos x="111" y="5"/>
                </a:cxn>
                <a:cxn ang="0">
                  <a:pos x="71" y="0"/>
                </a:cxn>
                <a:cxn ang="0">
                  <a:pos x="67" y="17"/>
                </a:cxn>
                <a:cxn ang="0">
                  <a:pos x="61" y="35"/>
                </a:cxn>
                <a:cxn ang="0">
                  <a:pos x="53" y="49"/>
                </a:cxn>
                <a:cxn ang="0">
                  <a:pos x="45" y="61"/>
                </a:cxn>
                <a:cxn ang="0">
                  <a:pos x="36" y="73"/>
                </a:cxn>
                <a:cxn ang="0">
                  <a:pos x="25" y="81"/>
                </a:cxn>
                <a:cxn ang="0">
                  <a:pos x="13" y="89"/>
                </a:cxn>
                <a:cxn ang="0">
                  <a:pos x="0" y="95"/>
                </a:cxn>
                <a:cxn ang="0">
                  <a:pos x="15" y="132"/>
                </a:cxn>
              </a:cxnLst>
              <a:rect l="0" t="0" r="r" b="b"/>
              <a:pathLst>
                <a:path w="112" h="133">
                  <a:moveTo>
                    <a:pt x="15" y="132"/>
                  </a:moveTo>
                  <a:lnTo>
                    <a:pt x="34" y="121"/>
                  </a:lnTo>
                  <a:lnTo>
                    <a:pt x="51" y="111"/>
                  </a:lnTo>
                  <a:lnTo>
                    <a:pt x="65" y="98"/>
                  </a:lnTo>
                  <a:lnTo>
                    <a:pt x="79" y="83"/>
                  </a:lnTo>
                  <a:lnTo>
                    <a:pt x="91" y="67"/>
                  </a:lnTo>
                  <a:lnTo>
                    <a:pt x="98" y="47"/>
                  </a:lnTo>
                  <a:lnTo>
                    <a:pt x="105" y="28"/>
                  </a:lnTo>
                  <a:lnTo>
                    <a:pt x="111" y="5"/>
                  </a:lnTo>
                  <a:lnTo>
                    <a:pt x="71" y="0"/>
                  </a:lnTo>
                  <a:lnTo>
                    <a:pt x="67" y="17"/>
                  </a:lnTo>
                  <a:lnTo>
                    <a:pt x="61" y="35"/>
                  </a:lnTo>
                  <a:lnTo>
                    <a:pt x="53" y="49"/>
                  </a:lnTo>
                  <a:lnTo>
                    <a:pt x="45" y="61"/>
                  </a:lnTo>
                  <a:lnTo>
                    <a:pt x="36" y="73"/>
                  </a:lnTo>
                  <a:lnTo>
                    <a:pt x="25" y="81"/>
                  </a:lnTo>
                  <a:lnTo>
                    <a:pt x="13" y="89"/>
                  </a:lnTo>
                  <a:lnTo>
                    <a:pt x="0" y="95"/>
                  </a:lnTo>
                  <a:lnTo>
                    <a:pt x="15" y="13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1" name="Freeform 289"/>
            <p:cNvSpPr>
              <a:spLocks/>
            </p:cNvSpPr>
            <p:nvPr/>
          </p:nvSpPr>
          <p:spPr bwMode="auto">
            <a:xfrm>
              <a:off x="3284" y="2221"/>
              <a:ext cx="71" cy="88"/>
            </a:xfrm>
            <a:custGeom>
              <a:avLst/>
              <a:gdLst/>
              <a:ahLst/>
              <a:cxnLst>
                <a:cxn ang="0">
                  <a:pos x="65" y="119"/>
                </a:cxn>
                <a:cxn ang="0">
                  <a:pos x="77" y="96"/>
                </a:cxn>
                <a:cxn ang="0">
                  <a:pos x="86" y="74"/>
                </a:cxn>
                <a:cxn ang="0">
                  <a:pos x="90" y="52"/>
                </a:cxn>
                <a:cxn ang="0">
                  <a:pos x="82" y="34"/>
                </a:cxn>
                <a:cxn ang="0">
                  <a:pos x="70" y="18"/>
                </a:cxn>
                <a:cxn ang="0">
                  <a:pos x="50" y="6"/>
                </a:cxn>
                <a:cxn ang="0">
                  <a:pos x="25" y="1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34" y="43"/>
                </a:cxn>
                <a:cxn ang="0">
                  <a:pos x="43" y="47"/>
                </a:cxn>
                <a:cxn ang="0">
                  <a:pos x="45" y="50"/>
                </a:cxn>
                <a:cxn ang="0">
                  <a:pos x="47" y="57"/>
                </a:cxn>
                <a:cxn ang="0">
                  <a:pos x="45" y="67"/>
                </a:cxn>
                <a:cxn ang="0">
                  <a:pos x="41" y="81"/>
                </a:cxn>
                <a:cxn ang="0">
                  <a:pos x="30" y="101"/>
                </a:cxn>
                <a:cxn ang="0">
                  <a:pos x="65" y="119"/>
                </a:cxn>
              </a:cxnLst>
              <a:rect l="0" t="0" r="r" b="b"/>
              <a:pathLst>
                <a:path w="91" h="120">
                  <a:moveTo>
                    <a:pt x="65" y="119"/>
                  </a:moveTo>
                  <a:lnTo>
                    <a:pt x="77" y="96"/>
                  </a:lnTo>
                  <a:lnTo>
                    <a:pt x="86" y="74"/>
                  </a:lnTo>
                  <a:lnTo>
                    <a:pt x="90" y="52"/>
                  </a:lnTo>
                  <a:lnTo>
                    <a:pt x="82" y="34"/>
                  </a:lnTo>
                  <a:lnTo>
                    <a:pt x="70" y="18"/>
                  </a:lnTo>
                  <a:lnTo>
                    <a:pt x="50" y="6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34" y="43"/>
                  </a:lnTo>
                  <a:lnTo>
                    <a:pt x="43" y="47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5" y="67"/>
                  </a:lnTo>
                  <a:lnTo>
                    <a:pt x="41" y="81"/>
                  </a:lnTo>
                  <a:lnTo>
                    <a:pt x="30" y="101"/>
                  </a:lnTo>
                  <a:lnTo>
                    <a:pt x="65" y="11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2" name="Freeform 290"/>
            <p:cNvSpPr>
              <a:spLocks/>
            </p:cNvSpPr>
            <p:nvPr/>
          </p:nvSpPr>
          <p:spPr bwMode="auto">
            <a:xfrm>
              <a:off x="3228" y="2296"/>
              <a:ext cx="108" cy="8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9" y="110"/>
                </a:cxn>
                <a:cxn ang="0">
                  <a:pos x="39" y="107"/>
                </a:cxn>
                <a:cxn ang="0">
                  <a:pos x="58" y="100"/>
                </a:cxn>
                <a:cxn ang="0">
                  <a:pos x="76" y="90"/>
                </a:cxn>
                <a:cxn ang="0">
                  <a:pos x="91" y="76"/>
                </a:cxn>
                <a:cxn ang="0">
                  <a:pos x="108" y="61"/>
                </a:cxn>
                <a:cxn ang="0">
                  <a:pos x="123" y="42"/>
                </a:cxn>
                <a:cxn ang="0">
                  <a:pos x="137" y="17"/>
                </a:cxn>
                <a:cxn ang="0">
                  <a:pos x="101" y="0"/>
                </a:cxn>
                <a:cxn ang="0">
                  <a:pos x="89" y="19"/>
                </a:cxn>
                <a:cxn ang="0">
                  <a:pos x="76" y="36"/>
                </a:cxn>
                <a:cxn ang="0">
                  <a:pos x="63" y="50"/>
                </a:cxn>
                <a:cxn ang="0">
                  <a:pos x="49" y="61"/>
                </a:cxn>
                <a:cxn ang="0">
                  <a:pos x="39" y="65"/>
                </a:cxn>
                <a:cxn ang="0">
                  <a:pos x="28" y="70"/>
                </a:cxn>
                <a:cxn ang="0">
                  <a:pos x="17" y="72"/>
                </a:cxn>
                <a:cxn ang="0">
                  <a:pos x="9" y="70"/>
                </a:cxn>
                <a:cxn ang="0">
                  <a:pos x="0" y="108"/>
                </a:cxn>
              </a:cxnLst>
              <a:rect l="0" t="0" r="r" b="b"/>
              <a:pathLst>
                <a:path w="138" h="111">
                  <a:moveTo>
                    <a:pt x="0" y="108"/>
                  </a:moveTo>
                  <a:lnTo>
                    <a:pt x="19" y="110"/>
                  </a:lnTo>
                  <a:lnTo>
                    <a:pt x="39" y="107"/>
                  </a:lnTo>
                  <a:lnTo>
                    <a:pt x="58" y="100"/>
                  </a:lnTo>
                  <a:lnTo>
                    <a:pt x="76" y="90"/>
                  </a:lnTo>
                  <a:lnTo>
                    <a:pt x="91" y="76"/>
                  </a:lnTo>
                  <a:lnTo>
                    <a:pt x="108" y="61"/>
                  </a:lnTo>
                  <a:lnTo>
                    <a:pt x="123" y="42"/>
                  </a:lnTo>
                  <a:lnTo>
                    <a:pt x="137" y="17"/>
                  </a:lnTo>
                  <a:lnTo>
                    <a:pt x="101" y="0"/>
                  </a:lnTo>
                  <a:lnTo>
                    <a:pt x="89" y="19"/>
                  </a:lnTo>
                  <a:lnTo>
                    <a:pt x="76" y="36"/>
                  </a:lnTo>
                  <a:lnTo>
                    <a:pt x="63" y="50"/>
                  </a:lnTo>
                  <a:lnTo>
                    <a:pt x="49" y="61"/>
                  </a:lnTo>
                  <a:lnTo>
                    <a:pt x="39" y="65"/>
                  </a:lnTo>
                  <a:lnTo>
                    <a:pt x="28" y="70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0" y="10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3" name="Freeform 291"/>
            <p:cNvSpPr>
              <a:spLocks/>
            </p:cNvSpPr>
            <p:nvPr/>
          </p:nvSpPr>
          <p:spPr bwMode="auto">
            <a:xfrm>
              <a:off x="3375" y="2259"/>
              <a:ext cx="77" cy="6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"/>
                </a:cxn>
                <a:cxn ang="0">
                  <a:pos x="2" y="40"/>
                </a:cxn>
                <a:cxn ang="0">
                  <a:pos x="8" y="59"/>
                </a:cxn>
                <a:cxn ang="0">
                  <a:pos x="19" y="72"/>
                </a:cxn>
                <a:cxn ang="0">
                  <a:pos x="33" y="85"/>
                </a:cxn>
                <a:cxn ang="0">
                  <a:pos x="55" y="91"/>
                </a:cxn>
                <a:cxn ang="0">
                  <a:pos x="76" y="93"/>
                </a:cxn>
                <a:cxn ang="0">
                  <a:pos x="98" y="91"/>
                </a:cxn>
                <a:cxn ang="0">
                  <a:pos x="90" y="53"/>
                </a:cxn>
                <a:cxn ang="0">
                  <a:pos x="76" y="54"/>
                </a:cxn>
                <a:cxn ang="0">
                  <a:pos x="62" y="53"/>
                </a:cxn>
                <a:cxn ang="0">
                  <a:pos x="55" y="51"/>
                </a:cxn>
                <a:cxn ang="0">
                  <a:pos x="50" y="46"/>
                </a:cxn>
                <a:cxn ang="0">
                  <a:pos x="45" y="43"/>
                </a:cxn>
                <a:cxn ang="0">
                  <a:pos x="42" y="35"/>
                </a:cxn>
                <a:cxn ang="0">
                  <a:pos x="40" y="22"/>
                </a:cxn>
                <a:cxn ang="0">
                  <a:pos x="42" y="6"/>
                </a:cxn>
                <a:cxn ang="0">
                  <a:pos x="2" y="0"/>
                </a:cxn>
              </a:cxnLst>
              <a:rect l="0" t="0" r="r" b="b"/>
              <a:pathLst>
                <a:path w="99" h="94">
                  <a:moveTo>
                    <a:pt x="2" y="0"/>
                  </a:moveTo>
                  <a:lnTo>
                    <a:pt x="0" y="22"/>
                  </a:lnTo>
                  <a:lnTo>
                    <a:pt x="2" y="40"/>
                  </a:lnTo>
                  <a:lnTo>
                    <a:pt x="8" y="59"/>
                  </a:lnTo>
                  <a:lnTo>
                    <a:pt x="19" y="72"/>
                  </a:lnTo>
                  <a:lnTo>
                    <a:pt x="33" y="85"/>
                  </a:lnTo>
                  <a:lnTo>
                    <a:pt x="55" y="91"/>
                  </a:lnTo>
                  <a:lnTo>
                    <a:pt x="76" y="93"/>
                  </a:lnTo>
                  <a:lnTo>
                    <a:pt x="98" y="91"/>
                  </a:lnTo>
                  <a:lnTo>
                    <a:pt x="90" y="53"/>
                  </a:lnTo>
                  <a:lnTo>
                    <a:pt x="76" y="54"/>
                  </a:lnTo>
                  <a:lnTo>
                    <a:pt x="62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5" y="43"/>
                  </a:lnTo>
                  <a:lnTo>
                    <a:pt x="42" y="35"/>
                  </a:lnTo>
                  <a:lnTo>
                    <a:pt x="40" y="22"/>
                  </a:lnTo>
                  <a:lnTo>
                    <a:pt x="42" y="6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4" name="Freeform 292"/>
            <p:cNvSpPr>
              <a:spLocks/>
            </p:cNvSpPr>
            <p:nvPr/>
          </p:nvSpPr>
          <p:spPr bwMode="auto">
            <a:xfrm>
              <a:off x="3377" y="2141"/>
              <a:ext cx="94" cy="12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1" y="17"/>
                </a:cxn>
                <a:cxn ang="0">
                  <a:pos x="55" y="37"/>
                </a:cxn>
                <a:cxn ang="0">
                  <a:pos x="40" y="57"/>
                </a:cxn>
                <a:cxn ang="0">
                  <a:pos x="27" y="77"/>
                </a:cxn>
                <a:cxn ang="0">
                  <a:pos x="19" y="98"/>
                </a:cxn>
                <a:cxn ang="0">
                  <a:pos x="10" y="117"/>
                </a:cxn>
                <a:cxn ang="0">
                  <a:pos x="3" y="140"/>
                </a:cxn>
                <a:cxn ang="0">
                  <a:pos x="0" y="160"/>
                </a:cxn>
                <a:cxn ang="0">
                  <a:pos x="40" y="167"/>
                </a:cxn>
                <a:cxn ang="0">
                  <a:pos x="42" y="149"/>
                </a:cxn>
                <a:cxn ang="0">
                  <a:pos x="49" y="131"/>
                </a:cxn>
                <a:cxn ang="0">
                  <a:pos x="55" y="111"/>
                </a:cxn>
                <a:cxn ang="0">
                  <a:pos x="65" y="93"/>
                </a:cxn>
                <a:cxn ang="0">
                  <a:pos x="76" y="77"/>
                </a:cxn>
                <a:cxn ang="0">
                  <a:pos x="88" y="61"/>
                </a:cxn>
                <a:cxn ang="0">
                  <a:pos x="101" y="42"/>
                </a:cxn>
                <a:cxn ang="0">
                  <a:pos x="119" y="26"/>
                </a:cxn>
                <a:cxn ang="0">
                  <a:pos x="88" y="0"/>
                </a:cxn>
              </a:cxnLst>
              <a:rect l="0" t="0" r="r" b="b"/>
              <a:pathLst>
                <a:path w="120" h="168">
                  <a:moveTo>
                    <a:pt x="88" y="0"/>
                  </a:moveTo>
                  <a:lnTo>
                    <a:pt x="71" y="17"/>
                  </a:lnTo>
                  <a:lnTo>
                    <a:pt x="55" y="37"/>
                  </a:lnTo>
                  <a:lnTo>
                    <a:pt x="40" y="57"/>
                  </a:lnTo>
                  <a:lnTo>
                    <a:pt x="27" y="77"/>
                  </a:lnTo>
                  <a:lnTo>
                    <a:pt x="19" y="98"/>
                  </a:lnTo>
                  <a:lnTo>
                    <a:pt x="10" y="117"/>
                  </a:lnTo>
                  <a:lnTo>
                    <a:pt x="3" y="140"/>
                  </a:lnTo>
                  <a:lnTo>
                    <a:pt x="0" y="160"/>
                  </a:lnTo>
                  <a:lnTo>
                    <a:pt x="40" y="167"/>
                  </a:lnTo>
                  <a:lnTo>
                    <a:pt x="42" y="149"/>
                  </a:lnTo>
                  <a:lnTo>
                    <a:pt x="49" y="131"/>
                  </a:lnTo>
                  <a:lnTo>
                    <a:pt x="55" y="111"/>
                  </a:lnTo>
                  <a:lnTo>
                    <a:pt x="65" y="93"/>
                  </a:lnTo>
                  <a:lnTo>
                    <a:pt x="76" y="77"/>
                  </a:lnTo>
                  <a:lnTo>
                    <a:pt x="88" y="61"/>
                  </a:lnTo>
                  <a:lnTo>
                    <a:pt x="101" y="42"/>
                  </a:lnTo>
                  <a:lnTo>
                    <a:pt x="119" y="26"/>
                  </a:lnTo>
                  <a:lnTo>
                    <a:pt x="8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5" name="Freeform 293"/>
            <p:cNvSpPr>
              <a:spLocks/>
            </p:cNvSpPr>
            <p:nvPr/>
          </p:nvSpPr>
          <p:spPr bwMode="auto">
            <a:xfrm>
              <a:off x="3525" y="2119"/>
              <a:ext cx="112" cy="11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89" y="17"/>
                </a:cxn>
                <a:cxn ang="0">
                  <a:pos x="64" y="38"/>
                </a:cxn>
                <a:cxn ang="0">
                  <a:pos x="43" y="56"/>
                </a:cxn>
                <a:cxn ang="0">
                  <a:pos x="26" y="74"/>
                </a:cxn>
                <a:cxn ang="0">
                  <a:pos x="14" y="93"/>
                </a:cxn>
                <a:cxn ang="0">
                  <a:pos x="5" y="113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41" y="144"/>
                </a:cxn>
                <a:cxn ang="0">
                  <a:pos x="41" y="135"/>
                </a:cxn>
                <a:cxn ang="0">
                  <a:pos x="43" y="124"/>
                </a:cxn>
                <a:cxn ang="0">
                  <a:pos x="49" y="113"/>
                </a:cxn>
                <a:cxn ang="0">
                  <a:pos x="60" y="98"/>
                </a:cxn>
                <a:cxn ang="0">
                  <a:pos x="72" y="82"/>
                </a:cxn>
                <a:cxn ang="0">
                  <a:pos x="91" y="66"/>
                </a:cxn>
                <a:cxn ang="0">
                  <a:pos x="115" y="47"/>
                </a:cxn>
                <a:cxn ang="0">
                  <a:pos x="142" y="30"/>
                </a:cxn>
                <a:cxn ang="0">
                  <a:pos x="118" y="0"/>
                </a:cxn>
              </a:cxnLst>
              <a:rect l="0" t="0" r="r" b="b"/>
              <a:pathLst>
                <a:path w="143" h="152">
                  <a:moveTo>
                    <a:pt x="118" y="0"/>
                  </a:moveTo>
                  <a:lnTo>
                    <a:pt x="89" y="17"/>
                  </a:lnTo>
                  <a:lnTo>
                    <a:pt x="64" y="38"/>
                  </a:lnTo>
                  <a:lnTo>
                    <a:pt x="43" y="56"/>
                  </a:lnTo>
                  <a:lnTo>
                    <a:pt x="26" y="74"/>
                  </a:lnTo>
                  <a:lnTo>
                    <a:pt x="14" y="93"/>
                  </a:lnTo>
                  <a:lnTo>
                    <a:pt x="5" y="113"/>
                  </a:lnTo>
                  <a:lnTo>
                    <a:pt x="0" y="133"/>
                  </a:lnTo>
                  <a:lnTo>
                    <a:pt x="0" y="151"/>
                  </a:lnTo>
                  <a:lnTo>
                    <a:pt x="41" y="144"/>
                  </a:lnTo>
                  <a:lnTo>
                    <a:pt x="41" y="135"/>
                  </a:lnTo>
                  <a:lnTo>
                    <a:pt x="43" y="124"/>
                  </a:lnTo>
                  <a:lnTo>
                    <a:pt x="49" y="113"/>
                  </a:lnTo>
                  <a:lnTo>
                    <a:pt x="60" y="98"/>
                  </a:lnTo>
                  <a:lnTo>
                    <a:pt x="72" y="82"/>
                  </a:lnTo>
                  <a:lnTo>
                    <a:pt x="91" y="66"/>
                  </a:lnTo>
                  <a:lnTo>
                    <a:pt x="115" y="47"/>
                  </a:lnTo>
                  <a:lnTo>
                    <a:pt x="142" y="30"/>
                  </a:lnTo>
                  <a:lnTo>
                    <a:pt x="11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6" name="Freeform 294"/>
            <p:cNvSpPr>
              <a:spLocks/>
            </p:cNvSpPr>
            <p:nvPr/>
          </p:nvSpPr>
          <p:spPr bwMode="auto">
            <a:xfrm>
              <a:off x="3102" y="2221"/>
              <a:ext cx="182" cy="147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02" y="4"/>
                </a:cxn>
                <a:cxn ang="0">
                  <a:pos x="172" y="13"/>
                </a:cxn>
                <a:cxn ang="0">
                  <a:pos x="143" y="26"/>
                </a:cxn>
                <a:cxn ang="0">
                  <a:pos x="113" y="47"/>
                </a:cxn>
                <a:cxn ang="0">
                  <a:pos x="85" y="73"/>
                </a:cxn>
                <a:cxn ang="0">
                  <a:pos x="56" y="101"/>
                </a:cxn>
                <a:cxn ang="0">
                  <a:pos x="28" y="138"/>
                </a:cxn>
                <a:cxn ang="0">
                  <a:pos x="0" y="179"/>
                </a:cxn>
                <a:cxn ang="0">
                  <a:pos x="35" y="199"/>
                </a:cxn>
                <a:cxn ang="0">
                  <a:pos x="60" y="160"/>
                </a:cxn>
                <a:cxn ang="0">
                  <a:pos x="89" y="125"/>
                </a:cxn>
                <a:cxn ang="0">
                  <a:pos x="115" y="99"/>
                </a:cxn>
                <a:cxn ang="0">
                  <a:pos x="138" y="76"/>
                </a:cxn>
                <a:cxn ang="0">
                  <a:pos x="165" y="59"/>
                </a:cxn>
                <a:cxn ang="0">
                  <a:pos x="189" y="47"/>
                </a:cxn>
                <a:cxn ang="0">
                  <a:pos x="210" y="41"/>
                </a:cxn>
                <a:cxn ang="0">
                  <a:pos x="232" y="39"/>
                </a:cxn>
                <a:cxn ang="0">
                  <a:pos x="232" y="0"/>
                </a:cxn>
              </a:cxnLst>
              <a:rect l="0" t="0" r="r" b="b"/>
              <a:pathLst>
                <a:path w="233" h="200">
                  <a:moveTo>
                    <a:pt x="232" y="0"/>
                  </a:moveTo>
                  <a:lnTo>
                    <a:pt x="202" y="4"/>
                  </a:lnTo>
                  <a:lnTo>
                    <a:pt x="172" y="13"/>
                  </a:lnTo>
                  <a:lnTo>
                    <a:pt x="143" y="26"/>
                  </a:lnTo>
                  <a:lnTo>
                    <a:pt x="113" y="47"/>
                  </a:lnTo>
                  <a:lnTo>
                    <a:pt x="85" y="73"/>
                  </a:lnTo>
                  <a:lnTo>
                    <a:pt x="56" y="101"/>
                  </a:lnTo>
                  <a:lnTo>
                    <a:pt x="28" y="138"/>
                  </a:lnTo>
                  <a:lnTo>
                    <a:pt x="0" y="179"/>
                  </a:lnTo>
                  <a:lnTo>
                    <a:pt x="35" y="199"/>
                  </a:lnTo>
                  <a:lnTo>
                    <a:pt x="60" y="160"/>
                  </a:lnTo>
                  <a:lnTo>
                    <a:pt x="89" y="125"/>
                  </a:lnTo>
                  <a:lnTo>
                    <a:pt x="115" y="99"/>
                  </a:lnTo>
                  <a:lnTo>
                    <a:pt x="138" y="76"/>
                  </a:lnTo>
                  <a:lnTo>
                    <a:pt x="165" y="59"/>
                  </a:lnTo>
                  <a:lnTo>
                    <a:pt x="189" y="47"/>
                  </a:lnTo>
                  <a:lnTo>
                    <a:pt x="210" y="41"/>
                  </a:lnTo>
                  <a:lnTo>
                    <a:pt x="232" y="39"/>
                  </a:lnTo>
                  <a:lnTo>
                    <a:pt x="232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7" name="Freeform 295"/>
            <p:cNvSpPr>
              <a:spLocks/>
            </p:cNvSpPr>
            <p:nvPr/>
          </p:nvSpPr>
          <p:spPr bwMode="auto">
            <a:xfrm>
              <a:off x="3447" y="2232"/>
              <a:ext cx="83" cy="94"/>
            </a:xfrm>
            <a:custGeom>
              <a:avLst/>
              <a:gdLst/>
              <a:ahLst/>
              <a:cxnLst>
                <a:cxn ang="0">
                  <a:pos x="6" y="127"/>
                </a:cxn>
                <a:cxn ang="0">
                  <a:pos x="27" y="121"/>
                </a:cxn>
                <a:cxn ang="0">
                  <a:pos x="49" y="112"/>
                </a:cxn>
                <a:cxn ang="0">
                  <a:pos x="67" y="101"/>
                </a:cxn>
                <a:cxn ang="0">
                  <a:pos x="82" y="86"/>
                </a:cxn>
                <a:cxn ang="0">
                  <a:pos x="92" y="68"/>
                </a:cxn>
                <a:cxn ang="0">
                  <a:pos x="99" y="47"/>
                </a:cxn>
                <a:cxn ang="0">
                  <a:pos x="105" y="23"/>
                </a:cxn>
                <a:cxn ang="0">
                  <a:pos x="105" y="0"/>
                </a:cxn>
                <a:cxn ang="0">
                  <a:pos x="63" y="1"/>
                </a:cxn>
                <a:cxn ang="0">
                  <a:pos x="63" y="21"/>
                </a:cxn>
                <a:cxn ang="0">
                  <a:pos x="61" y="39"/>
                </a:cxn>
                <a:cxn ang="0">
                  <a:pos x="54" y="54"/>
                </a:cxn>
                <a:cxn ang="0">
                  <a:pos x="47" y="63"/>
                </a:cxn>
                <a:cxn ang="0">
                  <a:pos x="40" y="72"/>
                </a:cxn>
                <a:cxn ang="0">
                  <a:pos x="30" y="79"/>
                </a:cxn>
                <a:cxn ang="0">
                  <a:pos x="16" y="84"/>
                </a:cxn>
                <a:cxn ang="0">
                  <a:pos x="0" y="88"/>
                </a:cxn>
                <a:cxn ang="0">
                  <a:pos x="6" y="127"/>
                </a:cxn>
              </a:cxnLst>
              <a:rect l="0" t="0" r="r" b="b"/>
              <a:pathLst>
                <a:path w="106" h="128">
                  <a:moveTo>
                    <a:pt x="6" y="127"/>
                  </a:moveTo>
                  <a:lnTo>
                    <a:pt x="27" y="121"/>
                  </a:lnTo>
                  <a:lnTo>
                    <a:pt x="49" y="112"/>
                  </a:lnTo>
                  <a:lnTo>
                    <a:pt x="67" y="101"/>
                  </a:lnTo>
                  <a:lnTo>
                    <a:pt x="82" y="86"/>
                  </a:lnTo>
                  <a:lnTo>
                    <a:pt x="92" y="68"/>
                  </a:lnTo>
                  <a:lnTo>
                    <a:pt x="99" y="47"/>
                  </a:lnTo>
                  <a:lnTo>
                    <a:pt x="105" y="23"/>
                  </a:lnTo>
                  <a:lnTo>
                    <a:pt x="105" y="0"/>
                  </a:lnTo>
                  <a:lnTo>
                    <a:pt x="63" y="1"/>
                  </a:lnTo>
                  <a:lnTo>
                    <a:pt x="63" y="21"/>
                  </a:lnTo>
                  <a:lnTo>
                    <a:pt x="61" y="39"/>
                  </a:lnTo>
                  <a:lnTo>
                    <a:pt x="54" y="54"/>
                  </a:lnTo>
                  <a:lnTo>
                    <a:pt x="47" y="63"/>
                  </a:lnTo>
                  <a:lnTo>
                    <a:pt x="40" y="72"/>
                  </a:lnTo>
                  <a:lnTo>
                    <a:pt x="30" y="79"/>
                  </a:lnTo>
                  <a:lnTo>
                    <a:pt x="16" y="84"/>
                  </a:lnTo>
                  <a:lnTo>
                    <a:pt x="0" y="88"/>
                  </a:lnTo>
                  <a:lnTo>
                    <a:pt x="6" y="127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8" name="Freeform 296"/>
            <p:cNvSpPr>
              <a:spLocks/>
            </p:cNvSpPr>
            <p:nvPr/>
          </p:nvSpPr>
          <p:spPr bwMode="auto">
            <a:xfrm>
              <a:off x="3598" y="2091"/>
              <a:ext cx="90" cy="81"/>
            </a:xfrm>
            <a:custGeom>
              <a:avLst/>
              <a:gdLst/>
              <a:ahLst/>
              <a:cxnLst>
                <a:cxn ang="0">
                  <a:pos x="112" y="109"/>
                </a:cxn>
                <a:cxn ang="0">
                  <a:pos x="115" y="85"/>
                </a:cxn>
                <a:cxn ang="0">
                  <a:pos x="112" y="65"/>
                </a:cxn>
                <a:cxn ang="0">
                  <a:pos x="105" y="46"/>
                </a:cxn>
                <a:cxn ang="0">
                  <a:pos x="93" y="30"/>
                </a:cxn>
                <a:cxn ang="0">
                  <a:pos x="75" y="15"/>
                </a:cxn>
                <a:cxn ang="0">
                  <a:pos x="54" y="8"/>
                </a:cxn>
                <a:cxn ang="0">
                  <a:pos x="30" y="1"/>
                </a:cxn>
                <a:cxn ang="0">
                  <a:pos x="2" y="0"/>
                </a:cxn>
                <a:cxn ang="0">
                  <a:pos x="0" y="38"/>
                </a:cxn>
                <a:cxn ang="0">
                  <a:pos x="23" y="39"/>
                </a:cxn>
                <a:cxn ang="0">
                  <a:pos x="41" y="44"/>
                </a:cxn>
                <a:cxn ang="0">
                  <a:pos x="54" y="49"/>
                </a:cxn>
                <a:cxn ang="0">
                  <a:pos x="63" y="56"/>
                </a:cxn>
                <a:cxn ang="0">
                  <a:pos x="69" y="63"/>
                </a:cxn>
                <a:cxn ang="0">
                  <a:pos x="73" y="74"/>
                </a:cxn>
                <a:cxn ang="0">
                  <a:pos x="75" y="85"/>
                </a:cxn>
                <a:cxn ang="0">
                  <a:pos x="73" y="102"/>
                </a:cxn>
                <a:cxn ang="0">
                  <a:pos x="112" y="109"/>
                </a:cxn>
              </a:cxnLst>
              <a:rect l="0" t="0" r="r" b="b"/>
              <a:pathLst>
                <a:path w="116" h="110">
                  <a:moveTo>
                    <a:pt x="112" y="109"/>
                  </a:moveTo>
                  <a:lnTo>
                    <a:pt x="115" y="85"/>
                  </a:lnTo>
                  <a:lnTo>
                    <a:pt x="112" y="65"/>
                  </a:lnTo>
                  <a:lnTo>
                    <a:pt x="105" y="46"/>
                  </a:lnTo>
                  <a:lnTo>
                    <a:pt x="93" y="30"/>
                  </a:lnTo>
                  <a:lnTo>
                    <a:pt x="75" y="15"/>
                  </a:lnTo>
                  <a:lnTo>
                    <a:pt x="54" y="8"/>
                  </a:lnTo>
                  <a:lnTo>
                    <a:pt x="30" y="1"/>
                  </a:lnTo>
                  <a:lnTo>
                    <a:pt x="2" y="0"/>
                  </a:lnTo>
                  <a:lnTo>
                    <a:pt x="0" y="38"/>
                  </a:lnTo>
                  <a:lnTo>
                    <a:pt x="23" y="39"/>
                  </a:lnTo>
                  <a:lnTo>
                    <a:pt x="41" y="44"/>
                  </a:lnTo>
                  <a:lnTo>
                    <a:pt x="54" y="49"/>
                  </a:lnTo>
                  <a:lnTo>
                    <a:pt x="63" y="56"/>
                  </a:lnTo>
                  <a:lnTo>
                    <a:pt x="69" y="63"/>
                  </a:lnTo>
                  <a:lnTo>
                    <a:pt x="73" y="74"/>
                  </a:lnTo>
                  <a:lnTo>
                    <a:pt x="75" y="85"/>
                  </a:lnTo>
                  <a:lnTo>
                    <a:pt x="73" y="102"/>
                  </a:lnTo>
                  <a:lnTo>
                    <a:pt x="112" y="10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09" name="Freeform 297"/>
            <p:cNvSpPr>
              <a:spLocks/>
            </p:cNvSpPr>
            <p:nvPr/>
          </p:nvSpPr>
          <p:spPr bwMode="auto">
            <a:xfrm>
              <a:off x="3526" y="2225"/>
              <a:ext cx="87" cy="4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21"/>
                </a:cxn>
                <a:cxn ang="0">
                  <a:pos x="13" y="38"/>
                </a:cxn>
                <a:cxn ang="0">
                  <a:pos x="24" y="47"/>
                </a:cxn>
                <a:cxn ang="0">
                  <a:pos x="38" y="56"/>
                </a:cxn>
                <a:cxn ang="0">
                  <a:pos x="57" y="61"/>
                </a:cxn>
                <a:cxn ang="0">
                  <a:pos x="72" y="61"/>
                </a:cxn>
                <a:cxn ang="0">
                  <a:pos x="91" y="58"/>
                </a:cxn>
                <a:cxn ang="0">
                  <a:pos x="110" y="52"/>
                </a:cxn>
                <a:cxn ang="0">
                  <a:pos x="93" y="15"/>
                </a:cxn>
                <a:cxn ang="0">
                  <a:pos x="79" y="21"/>
                </a:cxn>
                <a:cxn ang="0">
                  <a:pos x="67" y="23"/>
                </a:cxn>
                <a:cxn ang="0">
                  <a:pos x="62" y="23"/>
                </a:cxn>
                <a:cxn ang="0">
                  <a:pos x="55" y="21"/>
                </a:cxn>
                <a:cxn ang="0">
                  <a:pos x="52" y="19"/>
                </a:cxn>
                <a:cxn ang="0">
                  <a:pos x="47" y="15"/>
                </a:cxn>
                <a:cxn ang="0">
                  <a:pos x="43" y="10"/>
                </a:cxn>
                <a:cxn ang="0">
                  <a:pos x="40" y="0"/>
                </a:cxn>
                <a:cxn ang="0">
                  <a:pos x="0" y="5"/>
                </a:cxn>
              </a:cxnLst>
              <a:rect l="0" t="0" r="r" b="b"/>
              <a:pathLst>
                <a:path w="111" h="62">
                  <a:moveTo>
                    <a:pt x="0" y="5"/>
                  </a:moveTo>
                  <a:lnTo>
                    <a:pt x="7" y="21"/>
                  </a:lnTo>
                  <a:lnTo>
                    <a:pt x="13" y="38"/>
                  </a:lnTo>
                  <a:lnTo>
                    <a:pt x="24" y="47"/>
                  </a:lnTo>
                  <a:lnTo>
                    <a:pt x="38" y="56"/>
                  </a:lnTo>
                  <a:lnTo>
                    <a:pt x="57" y="61"/>
                  </a:lnTo>
                  <a:lnTo>
                    <a:pt x="72" y="61"/>
                  </a:lnTo>
                  <a:lnTo>
                    <a:pt x="91" y="58"/>
                  </a:lnTo>
                  <a:lnTo>
                    <a:pt x="110" y="52"/>
                  </a:lnTo>
                  <a:lnTo>
                    <a:pt x="93" y="15"/>
                  </a:lnTo>
                  <a:lnTo>
                    <a:pt x="79" y="21"/>
                  </a:lnTo>
                  <a:lnTo>
                    <a:pt x="67" y="23"/>
                  </a:lnTo>
                  <a:lnTo>
                    <a:pt x="62" y="23"/>
                  </a:lnTo>
                  <a:lnTo>
                    <a:pt x="55" y="21"/>
                  </a:lnTo>
                  <a:lnTo>
                    <a:pt x="52" y="19"/>
                  </a:lnTo>
                  <a:lnTo>
                    <a:pt x="47" y="15"/>
                  </a:lnTo>
                  <a:lnTo>
                    <a:pt x="43" y="10"/>
                  </a:lnTo>
                  <a:lnTo>
                    <a:pt x="40" y="0"/>
                  </a:lnTo>
                  <a:lnTo>
                    <a:pt x="0" y="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98"/>
          <p:cNvGrpSpPr>
            <a:grpSpLocks/>
          </p:cNvGrpSpPr>
          <p:nvPr/>
        </p:nvGrpSpPr>
        <p:grpSpPr bwMode="auto">
          <a:xfrm>
            <a:off x="6649720" y="4186662"/>
            <a:ext cx="2105978" cy="500168"/>
            <a:chOff x="3602" y="2650"/>
            <a:chExt cx="1206" cy="278"/>
          </a:xfrm>
        </p:grpSpPr>
        <p:sp>
          <p:nvSpPr>
            <p:cNvPr id="13611" name="Freeform 299"/>
            <p:cNvSpPr>
              <a:spLocks/>
            </p:cNvSpPr>
            <p:nvPr/>
          </p:nvSpPr>
          <p:spPr bwMode="auto">
            <a:xfrm>
              <a:off x="4422" y="2650"/>
              <a:ext cx="386" cy="58"/>
            </a:xfrm>
            <a:custGeom>
              <a:avLst/>
              <a:gdLst/>
              <a:ahLst/>
              <a:cxnLst>
                <a:cxn ang="0">
                  <a:pos x="19" y="78"/>
                </a:cxn>
                <a:cxn ang="0">
                  <a:pos x="34" y="71"/>
                </a:cxn>
                <a:cxn ang="0">
                  <a:pos x="52" y="63"/>
                </a:cxn>
                <a:cxn ang="0">
                  <a:pos x="72" y="57"/>
                </a:cxn>
                <a:cxn ang="0">
                  <a:pos x="93" y="53"/>
                </a:cxn>
                <a:cxn ang="0">
                  <a:pos x="117" y="46"/>
                </a:cxn>
                <a:cxn ang="0">
                  <a:pos x="141" y="44"/>
                </a:cxn>
                <a:cxn ang="0">
                  <a:pos x="167" y="41"/>
                </a:cxn>
                <a:cxn ang="0">
                  <a:pos x="197" y="39"/>
                </a:cxn>
                <a:cxn ang="0">
                  <a:pos x="228" y="37"/>
                </a:cxn>
                <a:cxn ang="0">
                  <a:pos x="257" y="35"/>
                </a:cxn>
                <a:cxn ang="0">
                  <a:pos x="293" y="35"/>
                </a:cxn>
                <a:cxn ang="0">
                  <a:pos x="327" y="37"/>
                </a:cxn>
                <a:cxn ang="0">
                  <a:pos x="366" y="39"/>
                </a:cxn>
                <a:cxn ang="0">
                  <a:pos x="406" y="41"/>
                </a:cxn>
                <a:cxn ang="0">
                  <a:pos x="447" y="46"/>
                </a:cxn>
                <a:cxn ang="0">
                  <a:pos x="487" y="48"/>
                </a:cxn>
                <a:cxn ang="0">
                  <a:pos x="493" y="11"/>
                </a:cxn>
                <a:cxn ang="0">
                  <a:pos x="449" y="6"/>
                </a:cxn>
                <a:cxn ang="0">
                  <a:pos x="407" y="2"/>
                </a:cxn>
                <a:cxn ang="0">
                  <a:pos x="369" y="0"/>
                </a:cxn>
                <a:cxn ang="0">
                  <a:pos x="330" y="0"/>
                </a:cxn>
                <a:cxn ang="0">
                  <a:pos x="293" y="0"/>
                </a:cxn>
                <a:cxn ang="0">
                  <a:pos x="257" y="0"/>
                </a:cxn>
                <a:cxn ang="0">
                  <a:pos x="226" y="0"/>
                </a:cxn>
                <a:cxn ang="0">
                  <a:pos x="192" y="0"/>
                </a:cxn>
                <a:cxn ang="0">
                  <a:pos x="162" y="2"/>
                </a:cxn>
                <a:cxn ang="0">
                  <a:pos x="133" y="6"/>
                </a:cxn>
                <a:cxn ang="0">
                  <a:pos x="108" y="11"/>
                </a:cxn>
                <a:cxn ang="0">
                  <a:pos x="84" y="15"/>
                </a:cxn>
                <a:cxn ang="0">
                  <a:pos x="60" y="21"/>
                </a:cxn>
                <a:cxn ang="0">
                  <a:pos x="38" y="29"/>
                </a:cxn>
                <a:cxn ang="0">
                  <a:pos x="17" y="37"/>
                </a:cxn>
                <a:cxn ang="0">
                  <a:pos x="0" y="46"/>
                </a:cxn>
                <a:cxn ang="0">
                  <a:pos x="19" y="78"/>
                </a:cxn>
              </a:cxnLst>
              <a:rect l="0" t="0" r="r" b="b"/>
              <a:pathLst>
                <a:path w="494" h="79">
                  <a:moveTo>
                    <a:pt x="19" y="78"/>
                  </a:moveTo>
                  <a:lnTo>
                    <a:pt x="34" y="71"/>
                  </a:lnTo>
                  <a:lnTo>
                    <a:pt x="52" y="63"/>
                  </a:lnTo>
                  <a:lnTo>
                    <a:pt x="72" y="57"/>
                  </a:lnTo>
                  <a:lnTo>
                    <a:pt x="93" y="53"/>
                  </a:lnTo>
                  <a:lnTo>
                    <a:pt x="117" y="46"/>
                  </a:lnTo>
                  <a:lnTo>
                    <a:pt x="141" y="44"/>
                  </a:lnTo>
                  <a:lnTo>
                    <a:pt x="167" y="41"/>
                  </a:lnTo>
                  <a:lnTo>
                    <a:pt x="197" y="39"/>
                  </a:lnTo>
                  <a:lnTo>
                    <a:pt x="228" y="37"/>
                  </a:lnTo>
                  <a:lnTo>
                    <a:pt x="257" y="35"/>
                  </a:lnTo>
                  <a:lnTo>
                    <a:pt x="293" y="35"/>
                  </a:lnTo>
                  <a:lnTo>
                    <a:pt x="327" y="37"/>
                  </a:lnTo>
                  <a:lnTo>
                    <a:pt x="366" y="39"/>
                  </a:lnTo>
                  <a:lnTo>
                    <a:pt x="406" y="41"/>
                  </a:lnTo>
                  <a:lnTo>
                    <a:pt x="447" y="46"/>
                  </a:lnTo>
                  <a:lnTo>
                    <a:pt x="487" y="48"/>
                  </a:lnTo>
                  <a:lnTo>
                    <a:pt x="493" y="11"/>
                  </a:lnTo>
                  <a:lnTo>
                    <a:pt x="449" y="6"/>
                  </a:lnTo>
                  <a:lnTo>
                    <a:pt x="407" y="2"/>
                  </a:lnTo>
                  <a:lnTo>
                    <a:pt x="369" y="0"/>
                  </a:lnTo>
                  <a:lnTo>
                    <a:pt x="330" y="0"/>
                  </a:lnTo>
                  <a:lnTo>
                    <a:pt x="293" y="0"/>
                  </a:lnTo>
                  <a:lnTo>
                    <a:pt x="257" y="0"/>
                  </a:lnTo>
                  <a:lnTo>
                    <a:pt x="226" y="0"/>
                  </a:lnTo>
                  <a:lnTo>
                    <a:pt x="192" y="0"/>
                  </a:lnTo>
                  <a:lnTo>
                    <a:pt x="162" y="2"/>
                  </a:lnTo>
                  <a:lnTo>
                    <a:pt x="133" y="6"/>
                  </a:lnTo>
                  <a:lnTo>
                    <a:pt x="108" y="11"/>
                  </a:lnTo>
                  <a:lnTo>
                    <a:pt x="84" y="15"/>
                  </a:lnTo>
                  <a:lnTo>
                    <a:pt x="60" y="21"/>
                  </a:lnTo>
                  <a:lnTo>
                    <a:pt x="38" y="29"/>
                  </a:lnTo>
                  <a:lnTo>
                    <a:pt x="17" y="37"/>
                  </a:lnTo>
                  <a:lnTo>
                    <a:pt x="0" y="46"/>
                  </a:lnTo>
                  <a:lnTo>
                    <a:pt x="19" y="7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2" name="Freeform 300"/>
            <p:cNvSpPr>
              <a:spLocks/>
            </p:cNvSpPr>
            <p:nvPr/>
          </p:nvSpPr>
          <p:spPr bwMode="auto">
            <a:xfrm>
              <a:off x="4372" y="2684"/>
              <a:ext cx="103" cy="95"/>
            </a:xfrm>
            <a:custGeom>
              <a:avLst/>
              <a:gdLst/>
              <a:ahLst/>
              <a:cxnLst>
                <a:cxn ang="0">
                  <a:pos x="131" y="89"/>
                </a:cxn>
                <a:cxn ang="0">
                  <a:pos x="92" y="83"/>
                </a:cxn>
                <a:cxn ang="0">
                  <a:pos x="63" y="74"/>
                </a:cxn>
                <a:cxn ang="0">
                  <a:pos x="45" y="69"/>
                </a:cxn>
                <a:cxn ang="0">
                  <a:pos x="42" y="65"/>
                </a:cxn>
                <a:cxn ang="0">
                  <a:pos x="45" y="59"/>
                </a:cxn>
                <a:cxn ang="0">
                  <a:pos x="58" y="46"/>
                </a:cxn>
                <a:cxn ang="0">
                  <a:pos x="85" y="30"/>
                </a:cxn>
                <a:cxn ang="0">
                  <a:pos x="66" y="0"/>
                </a:cxn>
                <a:cxn ang="0">
                  <a:pos x="35" y="17"/>
                </a:cxn>
                <a:cxn ang="0">
                  <a:pos x="14" y="35"/>
                </a:cxn>
                <a:cxn ang="0">
                  <a:pos x="0" y="56"/>
                </a:cxn>
                <a:cxn ang="0">
                  <a:pos x="5" y="83"/>
                </a:cxn>
                <a:cxn ang="0">
                  <a:pos x="24" y="99"/>
                </a:cxn>
                <a:cxn ang="0">
                  <a:pos x="49" y="112"/>
                </a:cxn>
                <a:cxn ang="0">
                  <a:pos x="83" y="119"/>
                </a:cxn>
                <a:cxn ang="0">
                  <a:pos x="126" y="128"/>
                </a:cxn>
                <a:cxn ang="0">
                  <a:pos x="131" y="89"/>
                </a:cxn>
              </a:cxnLst>
              <a:rect l="0" t="0" r="r" b="b"/>
              <a:pathLst>
                <a:path w="132" h="129">
                  <a:moveTo>
                    <a:pt x="131" y="89"/>
                  </a:moveTo>
                  <a:lnTo>
                    <a:pt x="92" y="83"/>
                  </a:lnTo>
                  <a:lnTo>
                    <a:pt x="63" y="74"/>
                  </a:lnTo>
                  <a:lnTo>
                    <a:pt x="45" y="69"/>
                  </a:lnTo>
                  <a:lnTo>
                    <a:pt x="42" y="65"/>
                  </a:lnTo>
                  <a:lnTo>
                    <a:pt x="45" y="59"/>
                  </a:lnTo>
                  <a:lnTo>
                    <a:pt x="58" y="46"/>
                  </a:lnTo>
                  <a:lnTo>
                    <a:pt x="85" y="30"/>
                  </a:lnTo>
                  <a:lnTo>
                    <a:pt x="66" y="0"/>
                  </a:lnTo>
                  <a:lnTo>
                    <a:pt x="35" y="17"/>
                  </a:lnTo>
                  <a:lnTo>
                    <a:pt x="14" y="35"/>
                  </a:lnTo>
                  <a:lnTo>
                    <a:pt x="0" y="56"/>
                  </a:lnTo>
                  <a:lnTo>
                    <a:pt x="5" y="83"/>
                  </a:lnTo>
                  <a:lnTo>
                    <a:pt x="24" y="99"/>
                  </a:lnTo>
                  <a:lnTo>
                    <a:pt x="49" y="112"/>
                  </a:lnTo>
                  <a:lnTo>
                    <a:pt x="83" y="119"/>
                  </a:lnTo>
                  <a:lnTo>
                    <a:pt x="126" y="128"/>
                  </a:lnTo>
                  <a:lnTo>
                    <a:pt x="131" y="8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3" name="Freeform 301"/>
            <p:cNvSpPr>
              <a:spLocks/>
            </p:cNvSpPr>
            <p:nvPr/>
          </p:nvSpPr>
          <p:spPr bwMode="auto">
            <a:xfrm>
              <a:off x="4469" y="2735"/>
              <a:ext cx="207" cy="5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22" y="10"/>
                </a:cxn>
                <a:cxn ang="0">
                  <a:pos x="204" y="16"/>
                </a:cxn>
                <a:cxn ang="0">
                  <a:pos x="183" y="23"/>
                </a:cxn>
                <a:cxn ang="0">
                  <a:pos x="154" y="26"/>
                </a:cxn>
                <a:cxn ang="0">
                  <a:pos x="124" y="27"/>
                </a:cxn>
                <a:cxn ang="0">
                  <a:pos x="90" y="27"/>
                </a:cxn>
                <a:cxn ang="0">
                  <a:pos x="50" y="24"/>
                </a:cxn>
                <a:cxn ang="0">
                  <a:pos x="5" y="21"/>
                </a:cxn>
                <a:cxn ang="0">
                  <a:pos x="0" y="58"/>
                </a:cxn>
                <a:cxn ang="0">
                  <a:pos x="45" y="63"/>
                </a:cxn>
                <a:cxn ang="0">
                  <a:pos x="87" y="67"/>
                </a:cxn>
                <a:cxn ang="0">
                  <a:pos x="126" y="67"/>
                </a:cxn>
                <a:cxn ang="0">
                  <a:pos x="160" y="65"/>
                </a:cxn>
                <a:cxn ang="0">
                  <a:pos x="192" y="60"/>
                </a:cxn>
                <a:cxn ang="0">
                  <a:pos x="219" y="52"/>
                </a:cxn>
                <a:cxn ang="0">
                  <a:pos x="245" y="42"/>
                </a:cxn>
                <a:cxn ang="0">
                  <a:pos x="264" y="30"/>
                </a:cxn>
                <a:cxn ang="0">
                  <a:pos x="238" y="0"/>
                </a:cxn>
              </a:cxnLst>
              <a:rect l="0" t="0" r="r" b="b"/>
              <a:pathLst>
                <a:path w="265" h="68">
                  <a:moveTo>
                    <a:pt x="238" y="0"/>
                  </a:moveTo>
                  <a:lnTo>
                    <a:pt x="222" y="10"/>
                  </a:lnTo>
                  <a:lnTo>
                    <a:pt x="204" y="16"/>
                  </a:lnTo>
                  <a:lnTo>
                    <a:pt x="183" y="23"/>
                  </a:lnTo>
                  <a:lnTo>
                    <a:pt x="154" y="26"/>
                  </a:lnTo>
                  <a:lnTo>
                    <a:pt x="124" y="27"/>
                  </a:lnTo>
                  <a:lnTo>
                    <a:pt x="90" y="27"/>
                  </a:lnTo>
                  <a:lnTo>
                    <a:pt x="50" y="24"/>
                  </a:lnTo>
                  <a:lnTo>
                    <a:pt x="5" y="21"/>
                  </a:lnTo>
                  <a:lnTo>
                    <a:pt x="0" y="58"/>
                  </a:lnTo>
                  <a:lnTo>
                    <a:pt x="45" y="63"/>
                  </a:lnTo>
                  <a:lnTo>
                    <a:pt x="87" y="67"/>
                  </a:lnTo>
                  <a:lnTo>
                    <a:pt x="126" y="67"/>
                  </a:lnTo>
                  <a:lnTo>
                    <a:pt x="160" y="65"/>
                  </a:lnTo>
                  <a:lnTo>
                    <a:pt x="192" y="60"/>
                  </a:lnTo>
                  <a:lnTo>
                    <a:pt x="219" y="52"/>
                  </a:lnTo>
                  <a:lnTo>
                    <a:pt x="245" y="42"/>
                  </a:lnTo>
                  <a:lnTo>
                    <a:pt x="264" y="30"/>
                  </a:lnTo>
                  <a:lnTo>
                    <a:pt x="238" y="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4" name="Freeform 302"/>
            <p:cNvSpPr>
              <a:spLocks/>
            </p:cNvSpPr>
            <p:nvPr/>
          </p:nvSpPr>
          <p:spPr bwMode="auto">
            <a:xfrm>
              <a:off x="4476" y="2682"/>
              <a:ext cx="212" cy="76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69" y="42"/>
                </a:cxn>
                <a:cxn ang="0">
                  <a:pos x="125" y="49"/>
                </a:cxn>
                <a:cxn ang="0">
                  <a:pos x="173" y="56"/>
                </a:cxn>
                <a:cxn ang="0">
                  <a:pos x="206" y="64"/>
                </a:cxn>
                <a:cxn ang="0">
                  <a:pos x="228" y="71"/>
                </a:cxn>
                <a:cxn ang="0">
                  <a:pos x="234" y="75"/>
                </a:cxn>
                <a:cxn ang="0">
                  <a:pos x="232" y="70"/>
                </a:cxn>
                <a:cxn ang="0">
                  <a:pos x="230" y="71"/>
                </a:cxn>
                <a:cxn ang="0">
                  <a:pos x="256" y="102"/>
                </a:cxn>
                <a:cxn ang="0">
                  <a:pos x="271" y="82"/>
                </a:cxn>
                <a:cxn ang="0">
                  <a:pos x="266" y="53"/>
                </a:cxn>
                <a:cxn ang="0">
                  <a:pos x="247" y="38"/>
                </a:cxn>
                <a:cxn ang="0">
                  <a:pos x="219" y="27"/>
                </a:cxn>
                <a:cxn ang="0">
                  <a:pos x="180" y="19"/>
                </a:cxn>
                <a:cxn ang="0">
                  <a:pos x="132" y="11"/>
                </a:cxn>
                <a:cxn ang="0">
                  <a:pos x="74" y="5"/>
                </a:cxn>
                <a:cxn ang="0">
                  <a:pos x="2" y="0"/>
                </a:cxn>
                <a:cxn ang="0">
                  <a:pos x="0" y="35"/>
                </a:cxn>
              </a:cxnLst>
              <a:rect l="0" t="0" r="r" b="b"/>
              <a:pathLst>
                <a:path w="272" h="103">
                  <a:moveTo>
                    <a:pt x="0" y="35"/>
                  </a:moveTo>
                  <a:lnTo>
                    <a:pt x="69" y="42"/>
                  </a:lnTo>
                  <a:lnTo>
                    <a:pt x="125" y="49"/>
                  </a:lnTo>
                  <a:lnTo>
                    <a:pt x="173" y="56"/>
                  </a:lnTo>
                  <a:lnTo>
                    <a:pt x="206" y="64"/>
                  </a:lnTo>
                  <a:lnTo>
                    <a:pt x="228" y="71"/>
                  </a:lnTo>
                  <a:lnTo>
                    <a:pt x="234" y="75"/>
                  </a:lnTo>
                  <a:lnTo>
                    <a:pt x="232" y="70"/>
                  </a:lnTo>
                  <a:lnTo>
                    <a:pt x="230" y="71"/>
                  </a:lnTo>
                  <a:lnTo>
                    <a:pt x="256" y="102"/>
                  </a:lnTo>
                  <a:lnTo>
                    <a:pt x="271" y="82"/>
                  </a:lnTo>
                  <a:lnTo>
                    <a:pt x="266" y="53"/>
                  </a:lnTo>
                  <a:lnTo>
                    <a:pt x="247" y="38"/>
                  </a:lnTo>
                  <a:lnTo>
                    <a:pt x="219" y="27"/>
                  </a:lnTo>
                  <a:lnTo>
                    <a:pt x="180" y="19"/>
                  </a:lnTo>
                  <a:lnTo>
                    <a:pt x="132" y="11"/>
                  </a:lnTo>
                  <a:lnTo>
                    <a:pt x="74" y="5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5" name="Freeform 303"/>
            <p:cNvSpPr>
              <a:spLocks/>
            </p:cNvSpPr>
            <p:nvPr/>
          </p:nvSpPr>
          <p:spPr bwMode="auto">
            <a:xfrm>
              <a:off x="4138" y="2678"/>
              <a:ext cx="341" cy="67"/>
            </a:xfrm>
            <a:custGeom>
              <a:avLst/>
              <a:gdLst/>
              <a:ahLst/>
              <a:cxnLst>
                <a:cxn ang="0">
                  <a:pos x="21" y="91"/>
                </a:cxn>
                <a:cxn ang="0">
                  <a:pos x="36" y="82"/>
                </a:cxn>
                <a:cxn ang="0">
                  <a:pos x="51" y="75"/>
                </a:cxn>
                <a:cxn ang="0">
                  <a:pos x="68" y="67"/>
                </a:cxn>
                <a:cxn ang="0">
                  <a:pos x="89" y="60"/>
                </a:cxn>
                <a:cxn ang="0">
                  <a:pos x="108" y="56"/>
                </a:cxn>
                <a:cxn ang="0">
                  <a:pos x="129" y="51"/>
                </a:cxn>
                <a:cxn ang="0">
                  <a:pos x="153" y="46"/>
                </a:cxn>
                <a:cxn ang="0">
                  <a:pos x="179" y="43"/>
                </a:cxn>
                <a:cxn ang="0">
                  <a:pos x="205" y="41"/>
                </a:cxn>
                <a:cxn ang="0">
                  <a:pos x="234" y="38"/>
                </a:cxn>
                <a:cxn ang="0">
                  <a:pos x="264" y="36"/>
                </a:cxn>
                <a:cxn ang="0">
                  <a:pos x="294" y="36"/>
                </a:cxn>
                <a:cxn ang="0">
                  <a:pos x="326" y="36"/>
                </a:cxn>
                <a:cxn ang="0">
                  <a:pos x="359" y="36"/>
                </a:cxn>
                <a:cxn ang="0">
                  <a:pos x="395" y="38"/>
                </a:cxn>
                <a:cxn ang="0">
                  <a:pos x="432" y="41"/>
                </a:cxn>
                <a:cxn ang="0">
                  <a:pos x="436" y="5"/>
                </a:cxn>
                <a:cxn ang="0">
                  <a:pos x="398" y="1"/>
                </a:cxn>
                <a:cxn ang="0">
                  <a:pos x="361" y="1"/>
                </a:cxn>
                <a:cxn ang="0">
                  <a:pos x="326" y="0"/>
                </a:cxn>
                <a:cxn ang="0">
                  <a:pos x="294" y="0"/>
                </a:cxn>
                <a:cxn ang="0">
                  <a:pos x="262" y="0"/>
                </a:cxn>
                <a:cxn ang="0">
                  <a:pos x="232" y="1"/>
                </a:cxn>
                <a:cxn ang="0">
                  <a:pos x="200" y="3"/>
                </a:cxn>
                <a:cxn ang="0">
                  <a:pos x="172" y="8"/>
                </a:cxn>
                <a:cxn ang="0">
                  <a:pos x="147" y="9"/>
                </a:cxn>
                <a:cxn ang="0">
                  <a:pos x="122" y="14"/>
                </a:cxn>
                <a:cxn ang="0">
                  <a:pos x="99" y="19"/>
                </a:cxn>
                <a:cxn ang="0">
                  <a:pos x="75" y="25"/>
                </a:cxn>
                <a:cxn ang="0">
                  <a:pos x="53" y="33"/>
                </a:cxn>
                <a:cxn ang="0">
                  <a:pos x="34" y="41"/>
                </a:cxn>
                <a:cxn ang="0">
                  <a:pos x="16" y="49"/>
                </a:cxn>
                <a:cxn ang="0">
                  <a:pos x="0" y="58"/>
                </a:cxn>
                <a:cxn ang="0">
                  <a:pos x="21" y="91"/>
                </a:cxn>
              </a:cxnLst>
              <a:rect l="0" t="0" r="r" b="b"/>
              <a:pathLst>
                <a:path w="437" h="92">
                  <a:moveTo>
                    <a:pt x="21" y="91"/>
                  </a:moveTo>
                  <a:lnTo>
                    <a:pt x="36" y="82"/>
                  </a:lnTo>
                  <a:lnTo>
                    <a:pt x="51" y="75"/>
                  </a:lnTo>
                  <a:lnTo>
                    <a:pt x="68" y="67"/>
                  </a:lnTo>
                  <a:lnTo>
                    <a:pt x="89" y="60"/>
                  </a:lnTo>
                  <a:lnTo>
                    <a:pt x="108" y="56"/>
                  </a:lnTo>
                  <a:lnTo>
                    <a:pt x="129" y="51"/>
                  </a:lnTo>
                  <a:lnTo>
                    <a:pt x="153" y="46"/>
                  </a:lnTo>
                  <a:lnTo>
                    <a:pt x="179" y="43"/>
                  </a:lnTo>
                  <a:lnTo>
                    <a:pt x="205" y="41"/>
                  </a:lnTo>
                  <a:lnTo>
                    <a:pt x="234" y="38"/>
                  </a:lnTo>
                  <a:lnTo>
                    <a:pt x="264" y="36"/>
                  </a:lnTo>
                  <a:lnTo>
                    <a:pt x="294" y="36"/>
                  </a:lnTo>
                  <a:lnTo>
                    <a:pt x="326" y="36"/>
                  </a:lnTo>
                  <a:lnTo>
                    <a:pt x="359" y="36"/>
                  </a:lnTo>
                  <a:lnTo>
                    <a:pt x="395" y="38"/>
                  </a:lnTo>
                  <a:lnTo>
                    <a:pt x="432" y="41"/>
                  </a:lnTo>
                  <a:lnTo>
                    <a:pt x="436" y="5"/>
                  </a:lnTo>
                  <a:lnTo>
                    <a:pt x="398" y="1"/>
                  </a:lnTo>
                  <a:lnTo>
                    <a:pt x="361" y="1"/>
                  </a:lnTo>
                  <a:lnTo>
                    <a:pt x="326" y="0"/>
                  </a:lnTo>
                  <a:lnTo>
                    <a:pt x="294" y="0"/>
                  </a:lnTo>
                  <a:lnTo>
                    <a:pt x="262" y="0"/>
                  </a:lnTo>
                  <a:lnTo>
                    <a:pt x="232" y="1"/>
                  </a:lnTo>
                  <a:lnTo>
                    <a:pt x="200" y="3"/>
                  </a:lnTo>
                  <a:lnTo>
                    <a:pt x="172" y="8"/>
                  </a:lnTo>
                  <a:lnTo>
                    <a:pt x="147" y="9"/>
                  </a:lnTo>
                  <a:lnTo>
                    <a:pt x="122" y="14"/>
                  </a:lnTo>
                  <a:lnTo>
                    <a:pt x="99" y="19"/>
                  </a:lnTo>
                  <a:lnTo>
                    <a:pt x="75" y="25"/>
                  </a:lnTo>
                  <a:lnTo>
                    <a:pt x="53" y="33"/>
                  </a:lnTo>
                  <a:lnTo>
                    <a:pt x="34" y="41"/>
                  </a:lnTo>
                  <a:lnTo>
                    <a:pt x="16" y="49"/>
                  </a:lnTo>
                  <a:lnTo>
                    <a:pt x="0" y="58"/>
                  </a:lnTo>
                  <a:lnTo>
                    <a:pt x="21" y="91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6" name="Freeform 304"/>
            <p:cNvSpPr>
              <a:spLocks/>
            </p:cNvSpPr>
            <p:nvPr/>
          </p:nvSpPr>
          <p:spPr bwMode="auto">
            <a:xfrm>
              <a:off x="4081" y="2722"/>
              <a:ext cx="72" cy="127"/>
            </a:xfrm>
            <a:custGeom>
              <a:avLst/>
              <a:gdLst/>
              <a:ahLst/>
              <a:cxnLst>
                <a:cxn ang="0">
                  <a:pos x="84" y="140"/>
                </a:cxn>
                <a:cxn ang="0">
                  <a:pos x="61" y="125"/>
                </a:cxn>
                <a:cxn ang="0">
                  <a:pos x="48" y="111"/>
                </a:cxn>
                <a:cxn ang="0">
                  <a:pos x="39" y="99"/>
                </a:cxn>
                <a:cxn ang="0">
                  <a:pos x="39" y="88"/>
                </a:cxn>
                <a:cxn ang="0">
                  <a:pos x="42" y="78"/>
                </a:cxn>
                <a:cxn ang="0">
                  <a:pos x="51" y="63"/>
                </a:cxn>
                <a:cxn ang="0">
                  <a:pos x="67" y="47"/>
                </a:cxn>
                <a:cxn ang="0">
                  <a:pos x="91" y="32"/>
                </a:cxn>
                <a:cxn ang="0">
                  <a:pos x="69" y="0"/>
                </a:cxn>
                <a:cxn ang="0">
                  <a:pos x="39" y="19"/>
                </a:cxn>
                <a:cxn ang="0">
                  <a:pos x="18" y="41"/>
                </a:cxn>
                <a:cxn ang="0">
                  <a:pos x="6" y="62"/>
                </a:cxn>
                <a:cxn ang="0">
                  <a:pos x="0" y="87"/>
                </a:cxn>
                <a:cxn ang="0">
                  <a:pos x="4" y="112"/>
                </a:cxn>
                <a:cxn ang="0">
                  <a:pos x="16" y="135"/>
                </a:cxn>
                <a:cxn ang="0">
                  <a:pos x="35" y="154"/>
                </a:cxn>
                <a:cxn ang="0">
                  <a:pos x="63" y="173"/>
                </a:cxn>
                <a:cxn ang="0">
                  <a:pos x="84" y="140"/>
                </a:cxn>
              </a:cxnLst>
              <a:rect l="0" t="0" r="r" b="b"/>
              <a:pathLst>
                <a:path w="92" h="174">
                  <a:moveTo>
                    <a:pt x="84" y="140"/>
                  </a:moveTo>
                  <a:lnTo>
                    <a:pt x="61" y="125"/>
                  </a:lnTo>
                  <a:lnTo>
                    <a:pt x="48" y="111"/>
                  </a:lnTo>
                  <a:lnTo>
                    <a:pt x="39" y="99"/>
                  </a:lnTo>
                  <a:lnTo>
                    <a:pt x="39" y="88"/>
                  </a:lnTo>
                  <a:lnTo>
                    <a:pt x="42" y="78"/>
                  </a:lnTo>
                  <a:lnTo>
                    <a:pt x="51" y="63"/>
                  </a:lnTo>
                  <a:lnTo>
                    <a:pt x="67" y="47"/>
                  </a:lnTo>
                  <a:lnTo>
                    <a:pt x="91" y="32"/>
                  </a:lnTo>
                  <a:lnTo>
                    <a:pt x="69" y="0"/>
                  </a:lnTo>
                  <a:lnTo>
                    <a:pt x="39" y="19"/>
                  </a:lnTo>
                  <a:lnTo>
                    <a:pt x="18" y="41"/>
                  </a:lnTo>
                  <a:lnTo>
                    <a:pt x="6" y="62"/>
                  </a:lnTo>
                  <a:lnTo>
                    <a:pt x="0" y="87"/>
                  </a:lnTo>
                  <a:lnTo>
                    <a:pt x="4" y="112"/>
                  </a:lnTo>
                  <a:lnTo>
                    <a:pt x="16" y="135"/>
                  </a:lnTo>
                  <a:lnTo>
                    <a:pt x="35" y="154"/>
                  </a:lnTo>
                  <a:lnTo>
                    <a:pt x="63" y="173"/>
                  </a:lnTo>
                  <a:lnTo>
                    <a:pt x="84" y="140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7" name="Freeform 305"/>
            <p:cNvSpPr>
              <a:spLocks/>
            </p:cNvSpPr>
            <p:nvPr/>
          </p:nvSpPr>
          <p:spPr bwMode="auto">
            <a:xfrm>
              <a:off x="4130" y="2824"/>
              <a:ext cx="201" cy="56"/>
            </a:xfrm>
            <a:custGeom>
              <a:avLst/>
              <a:gdLst/>
              <a:ahLst/>
              <a:cxnLst>
                <a:cxn ang="0">
                  <a:pos x="239" y="18"/>
                </a:cxn>
                <a:cxn ang="0">
                  <a:pos x="211" y="26"/>
                </a:cxn>
                <a:cxn ang="0">
                  <a:pos x="184" y="31"/>
                </a:cxn>
                <a:cxn ang="0">
                  <a:pos x="156" y="36"/>
                </a:cxn>
                <a:cxn ang="0">
                  <a:pos x="129" y="36"/>
                </a:cxn>
                <a:cxn ang="0">
                  <a:pos x="103" y="31"/>
                </a:cxn>
                <a:cxn ang="0">
                  <a:pos x="74" y="23"/>
                </a:cxn>
                <a:cxn ang="0">
                  <a:pos x="48" y="14"/>
                </a:cxn>
                <a:cxn ang="0">
                  <a:pos x="22" y="0"/>
                </a:cxn>
                <a:cxn ang="0">
                  <a:pos x="0" y="31"/>
                </a:cxn>
                <a:cxn ang="0">
                  <a:pos x="31" y="47"/>
                </a:cxn>
                <a:cxn ang="0">
                  <a:pos x="62" y="60"/>
                </a:cxn>
                <a:cxn ang="0">
                  <a:pos x="95" y="68"/>
                </a:cxn>
                <a:cxn ang="0">
                  <a:pos x="125" y="72"/>
                </a:cxn>
                <a:cxn ang="0">
                  <a:pos x="158" y="75"/>
                </a:cxn>
                <a:cxn ang="0">
                  <a:pos x="191" y="70"/>
                </a:cxn>
                <a:cxn ang="0">
                  <a:pos x="224" y="62"/>
                </a:cxn>
                <a:cxn ang="0">
                  <a:pos x="256" y="52"/>
                </a:cxn>
                <a:cxn ang="0">
                  <a:pos x="239" y="18"/>
                </a:cxn>
              </a:cxnLst>
              <a:rect l="0" t="0" r="r" b="b"/>
              <a:pathLst>
                <a:path w="257" h="76">
                  <a:moveTo>
                    <a:pt x="239" y="18"/>
                  </a:moveTo>
                  <a:lnTo>
                    <a:pt x="211" y="26"/>
                  </a:lnTo>
                  <a:lnTo>
                    <a:pt x="184" y="31"/>
                  </a:lnTo>
                  <a:lnTo>
                    <a:pt x="156" y="36"/>
                  </a:lnTo>
                  <a:lnTo>
                    <a:pt x="129" y="36"/>
                  </a:lnTo>
                  <a:lnTo>
                    <a:pt x="103" y="31"/>
                  </a:lnTo>
                  <a:lnTo>
                    <a:pt x="74" y="23"/>
                  </a:lnTo>
                  <a:lnTo>
                    <a:pt x="48" y="14"/>
                  </a:lnTo>
                  <a:lnTo>
                    <a:pt x="22" y="0"/>
                  </a:lnTo>
                  <a:lnTo>
                    <a:pt x="0" y="31"/>
                  </a:lnTo>
                  <a:lnTo>
                    <a:pt x="31" y="47"/>
                  </a:lnTo>
                  <a:lnTo>
                    <a:pt x="62" y="60"/>
                  </a:lnTo>
                  <a:lnTo>
                    <a:pt x="95" y="68"/>
                  </a:lnTo>
                  <a:lnTo>
                    <a:pt x="125" y="72"/>
                  </a:lnTo>
                  <a:lnTo>
                    <a:pt x="158" y="75"/>
                  </a:lnTo>
                  <a:lnTo>
                    <a:pt x="191" y="70"/>
                  </a:lnTo>
                  <a:lnTo>
                    <a:pt x="224" y="62"/>
                  </a:lnTo>
                  <a:lnTo>
                    <a:pt x="256" y="52"/>
                  </a:lnTo>
                  <a:lnTo>
                    <a:pt x="239" y="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8" name="Freeform 306"/>
            <p:cNvSpPr>
              <a:spLocks/>
            </p:cNvSpPr>
            <p:nvPr/>
          </p:nvSpPr>
          <p:spPr bwMode="auto">
            <a:xfrm>
              <a:off x="4315" y="2768"/>
              <a:ext cx="72" cy="95"/>
            </a:xfrm>
            <a:custGeom>
              <a:avLst/>
              <a:gdLst/>
              <a:ahLst/>
              <a:cxnLst>
                <a:cxn ang="0">
                  <a:pos x="5" y="35"/>
                </a:cxn>
                <a:cxn ang="0">
                  <a:pos x="28" y="46"/>
                </a:cxn>
                <a:cxn ang="0">
                  <a:pos x="43" y="54"/>
                </a:cxn>
                <a:cxn ang="0">
                  <a:pos x="48" y="62"/>
                </a:cxn>
                <a:cxn ang="0">
                  <a:pos x="50" y="62"/>
                </a:cxn>
                <a:cxn ang="0">
                  <a:pos x="48" y="66"/>
                </a:cxn>
                <a:cxn ang="0">
                  <a:pos x="41" y="71"/>
                </a:cxn>
                <a:cxn ang="0">
                  <a:pos x="24" y="82"/>
                </a:cxn>
                <a:cxn ang="0">
                  <a:pos x="0" y="95"/>
                </a:cxn>
                <a:cxn ang="0">
                  <a:pos x="17" y="129"/>
                </a:cxn>
                <a:cxn ang="0">
                  <a:pos x="46" y="117"/>
                </a:cxn>
                <a:cxn ang="0">
                  <a:pos x="67" y="102"/>
                </a:cxn>
                <a:cxn ang="0">
                  <a:pos x="83" y="86"/>
                </a:cxn>
                <a:cxn ang="0">
                  <a:pos x="91" y="64"/>
                </a:cxn>
                <a:cxn ang="0">
                  <a:pos x="85" y="44"/>
                </a:cxn>
                <a:cxn ang="0">
                  <a:pos x="69" y="25"/>
                </a:cxn>
                <a:cxn ang="0">
                  <a:pos x="48" y="11"/>
                </a:cxn>
                <a:cxn ang="0">
                  <a:pos x="22" y="0"/>
                </a:cxn>
                <a:cxn ang="0">
                  <a:pos x="5" y="35"/>
                </a:cxn>
              </a:cxnLst>
              <a:rect l="0" t="0" r="r" b="b"/>
              <a:pathLst>
                <a:path w="92" h="130">
                  <a:moveTo>
                    <a:pt x="5" y="35"/>
                  </a:moveTo>
                  <a:lnTo>
                    <a:pt x="28" y="46"/>
                  </a:lnTo>
                  <a:lnTo>
                    <a:pt x="43" y="54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48" y="66"/>
                  </a:lnTo>
                  <a:lnTo>
                    <a:pt x="41" y="71"/>
                  </a:lnTo>
                  <a:lnTo>
                    <a:pt x="24" y="82"/>
                  </a:lnTo>
                  <a:lnTo>
                    <a:pt x="0" y="95"/>
                  </a:lnTo>
                  <a:lnTo>
                    <a:pt x="17" y="129"/>
                  </a:lnTo>
                  <a:lnTo>
                    <a:pt x="46" y="117"/>
                  </a:lnTo>
                  <a:lnTo>
                    <a:pt x="67" y="102"/>
                  </a:lnTo>
                  <a:lnTo>
                    <a:pt x="83" y="86"/>
                  </a:lnTo>
                  <a:lnTo>
                    <a:pt x="91" y="64"/>
                  </a:lnTo>
                  <a:lnTo>
                    <a:pt x="85" y="44"/>
                  </a:lnTo>
                  <a:lnTo>
                    <a:pt x="69" y="25"/>
                  </a:lnTo>
                  <a:lnTo>
                    <a:pt x="48" y="11"/>
                  </a:lnTo>
                  <a:lnTo>
                    <a:pt x="22" y="0"/>
                  </a:lnTo>
                  <a:lnTo>
                    <a:pt x="5" y="35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19" name="Freeform 307"/>
            <p:cNvSpPr>
              <a:spLocks/>
            </p:cNvSpPr>
            <p:nvPr/>
          </p:nvSpPr>
          <p:spPr bwMode="auto">
            <a:xfrm>
              <a:off x="4097" y="2735"/>
              <a:ext cx="236" cy="6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3" y="39"/>
                </a:cxn>
                <a:cxn ang="0">
                  <a:pos x="85" y="40"/>
                </a:cxn>
                <a:cxn ang="0">
                  <a:pos x="121" y="42"/>
                </a:cxn>
                <a:cxn ang="0">
                  <a:pos x="159" y="48"/>
                </a:cxn>
                <a:cxn ang="0">
                  <a:pos x="192" y="54"/>
                </a:cxn>
                <a:cxn ang="0">
                  <a:pos x="226" y="61"/>
                </a:cxn>
                <a:cxn ang="0">
                  <a:pos x="256" y="70"/>
                </a:cxn>
                <a:cxn ang="0">
                  <a:pos x="284" y="81"/>
                </a:cxn>
                <a:cxn ang="0">
                  <a:pos x="301" y="45"/>
                </a:cxn>
                <a:cxn ang="0">
                  <a:pos x="268" y="34"/>
                </a:cxn>
                <a:cxn ang="0">
                  <a:pos x="237" y="24"/>
                </a:cxn>
                <a:cxn ang="0">
                  <a:pos x="201" y="16"/>
                </a:cxn>
                <a:cxn ang="0">
                  <a:pos x="166" y="10"/>
                </a:cxn>
                <a:cxn ang="0">
                  <a:pos x="125" y="6"/>
                </a:cxn>
                <a:cxn ang="0">
                  <a:pos x="87" y="1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0" y="39"/>
                </a:cxn>
              </a:cxnLst>
              <a:rect l="0" t="0" r="r" b="b"/>
              <a:pathLst>
                <a:path w="302" h="82">
                  <a:moveTo>
                    <a:pt x="0" y="39"/>
                  </a:moveTo>
                  <a:lnTo>
                    <a:pt x="43" y="39"/>
                  </a:lnTo>
                  <a:lnTo>
                    <a:pt x="85" y="40"/>
                  </a:lnTo>
                  <a:lnTo>
                    <a:pt x="121" y="42"/>
                  </a:lnTo>
                  <a:lnTo>
                    <a:pt x="159" y="48"/>
                  </a:lnTo>
                  <a:lnTo>
                    <a:pt x="192" y="54"/>
                  </a:lnTo>
                  <a:lnTo>
                    <a:pt x="226" y="61"/>
                  </a:lnTo>
                  <a:lnTo>
                    <a:pt x="256" y="70"/>
                  </a:lnTo>
                  <a:lnTo>
                    <a:pt x="284" y="81"/>
                  </a:lnTo>
                  <a:lnTo>
                    <a:pt x="301" y="45"/>
                  </a:lnTo>
                  <a:lnTo>
                    <a:pt x="268" y="34"/>
                  </a:lnTo>
                  <a:lnTo>
                    <a:pt x="237" y="24"/>
                  </a:lnTo>
                  <a:lnTo>
                    <a:pt x="201" y="16"/>
                  </a:lnTo>
                  <a:lnTo>
                    <a:pt x="166" y="10"/>
                  </a:lnTo>
                  <a:lnTo>
                    <a:pt x="125" y="6"/>
                  </a:lnTo>
                  <a:lnTo>
                    <a:pt x="87" y="1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0" name="Freeform 308"/>
            <p:cNvSpPr>
              <a:spLocks/>
            </p:cNvSpPr>
            <p:nvPr/>
          </p:nvSpPr>
          <p:spPr bwMode="auto">
            <a:xfrm>
              <a:off x="3852" y="2735"/>
              <a:ext cx="247" cy="83"/>
            </a:xfrm>
            <a:custGeom>
              <a:avLst/>
              <a:gdLst/>
              <a:ahLst/>
              <a:cxnLst>
                <a:cxn ang="0">
                  <a:pos x="21" y="112"/>
                </a:cxn>
                <a:cxn ang="0">
                  <a:pos x="19" y="112"/>
                </a:cxn>
                <a:cxn ang="0">
                  <a:pos x="51" y="95"/>
                </a:cxn>
                <a:cxn ang="0">
                  <a:pos x="86" y="81"/>
                </a:cxn>
                <a:cxn ang="0">
                  <a:pos x="120" y="70"/>
                </a:cxn>
                <a:cxn ang="0">
                  <a:pos x="156" y="58"/>
                </a:cxn>
                <a:cxn ang="0">
                  <a:pos x="194" y="50"/>
                </a:cxn>
                <a:cxn ang="0">
                  <a:pos x="232" y="45"/>
                </a:cxn>
                <a:cxn ang="0">
                  <a:pos x="274" y="41"/>
                </a:cxn>
                <a:cxn ang="0">
                  <a:pos x="316" y="39"/>
                </a:cxn>
                <a:cxn ang="0">
                  <a:pos x="316" y="0"/>
                </a:cxn>
                <a:cxn ang="0">
                  <a:pos x="272" y="1"/>
                </a:cxn>
                <a:cxn ang="0">
                  <a:pos x="229" y="6"/>
                </a:cxn>
                <a:cxn ang="0">
                  <a:pos x="185" y="13"/>
                </a:cxn>
                <a:cxn ang="0">
                  <a:pos x="146" y="21"/>
                </a:cxn>
                <a:cxn ang="0">
                  <a:pos x="107" y="32"/>
                </a:cxn>
                <a:cxn ang="0">
                  <a:pos x="68" y="46"/>
                </a:cxn>
                <a:cxn ang="0">
                  <a:pos x="33" y="61"/>
                </a:cxn>
                <a:cxn ang="0">
                  <a:pos x="0" y="79"/>
                </a:cxn>
                <a:cxn ang="0">
                  <a:pos x="21" y="112"/>
                </a:cxn>
              </a:cxnLst>
              <a:rect l="0" t="0" r="r" b="b"/>
              <a:pathLst>
                <a:path w="317" h="113">
                  <a:moveTo>
                    <a:pt x="21" y="112"/>
                  </a:moveTo>
                  <a:lnTo>
                    <a:pt x="19" y="112"/>
                  </a:lnTo>
                  <a:lnTo>
                    <a:pt x="51" y="95"/>
                  </a:lnTo>
                  <a:lnTo>
                    <a:pt x="86" y="81"/>
                  </a:lnTo>
                  <a:lnTo>
                    <a:pt x="120" y="70"/>
                  </a:lnTo>
                  <a:lnTo>
                    <a:pt x="156" y="58"/>
                  </a:lnTo>
                  <a:lnTo>
                    <a:pt x="194" y="50"/>
                  </a:lnTo>
                  <a:lnTo>
                    <a:pt x="232" y="45"/>
                  </a:lnTo>
                  <a:lnTo>
                    <a:pt x="274" y="41"/>
                  </a:lnTo>
                  <a:lnTo>
                    <a:pt x="316" y="39"/>
                  </a:lnTo>
                  <a:lnTo>
                    <a:pt x="316" y="0"/>
                  </a:lnTo>
                  <a:lnTo>
                    <a:pt x="272" y="1"/>
                  </a:lnTo>
                  <a:lnTo>
                    <a:pt x="229" y="6"/>
                  </a:lnTo>
                  <a:lnTo>
                    <a:pt x="185" y="13"/>
                  </a:lnTo>
                  <a:lnTo>
                    <a:pt x="146" y="21"/>
                  </a:lnTo>
                  <a:lnTo>
                    <a:pt x="107" y="32"/>
                  </a:lnTo>
                  <a:lnTo>
                    <a:pt x="68" y="46"/>
                  </a:lnTo>
                  <a:lnTo>
                    <a:pt x="33" y="61"/>
                  </a:lnTo>
                  <a:lnTo>
                    <a:pt x="0" y="79"/>
                  </a:lnTo>
                  <a:lnTo>
                    <a:pt x="21" y="112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1" name="Freeform 309"/>
            <p:cNvSpPr>
              <a:spLocks/>
            </p:cNvSpPr>
            <p:nvPr/>
          </p:nvSpPr>
          <p:spPr bwMode="auto">
            <a:xfrm>
              <a:off x="3847" y="2880"/>
              <a:ext cx="202" cy="48"/>
            </a:xfrm>
            <a:custGeom>
              <a:avLst/>
              <a:gdLst/>
              <a:ahLst/>
              <a:cxnLst>
                <a:cxn ang="0">
                  <a:pos x="246" y="16"/>
                </a:cxn>
                <a:cxn ang="0">
                  <a:pos x="218" y="22"/>
                </a:cxn>
                <a:cxn ang="0">
                  <a:pos x="189" y="26"/>
                </a:cxn>
                <a:cxn ang="0">
                  <a:pos x="161" y="26"/>
                </a:cxn>
                <a:cxn ang="0">
                  <a:pos x="133" y="26"/>
                </a:cxn>
                <a:cxn ang="0">
                  <a:pos x="103" y="22"/>
                </a:cxn>
                <a:cxn ang="0">
                  <a:pos x="76" y="17"/>
                </a:cxn>
                <a:cxn ang="0">
                  <a:pos x="45" y="10"/>
                </a:cxn>
                <a:cxn ang="0">
                  <a:pos x="14" y="0"/>
                </a:cxn>
                <a:cxn ang="0">
                  <a:pos x="0" y="36"/>
                </a:cxn>
                <a:cxn ang="0">
                  <a:pos x="33" y="47"/>
                </a:cxn>
                <a:cxn ang="0">
                  <a:pos x="67" y="55"/>
                </a:cxn>
                <a:cxn ang="0">
                  <a:pos x="97" y="61"/>
                </a:cxn>
                <a:cxn ang="0">
                  <a:pos x="130" y="65"/>
                </a:cxn>
                <a:cxn ang="0">
                  <a:pos x="161" y="65"/>
                </a:cxn>
                <a:cxn ang="0">
                  <a:pos x="195" y="65"/>
                </a:cxn>
                <a:cxn ang="0">
                  <a:pos x="225" y="61"/>
                </a:cxn>
                <a:cxn ang="0">
                  <a:pos x="258" y="55"/>
                </a:cxn>
                <a:cxn ang="0">
                  <a:pos x="246" y="16"/>
                </a:cxn>
              </a:cxnLst>
              <a:rect l="0" t="0" r="r" b="b"/>
              <a:pathLst>
                <a:path w="259" h="66">
                  <a:moveTo>
                    <a:pt x="246" y="16"/>
                  </a:moveTo>
                  <a:lnTo>
                    <a:pt x="218" y="22"/>
                  </a:lnTo>
                  <a:lnTo>
                    <a:pt x="189" y="26"/>
                  </a:lnTo>
                  <a:lnTo>
                    <a:pt x="161" y="26"/>
                  </a:lnTo>
                  <a:lnTo>
                    <a:pt x="133" y="26"/>
                  </a:lnTo>
                  <a:lnTo>
                    <a:pt x="103" y="22"/>
                  </a:lnTo>
                  <a:lnTo>
                    <a:pt x="76" y="17"/>
                  </a:lnTo>
                  <a:lnTo>
                    <a:pt x="45" y="10"/>
                  </a:lnTo>
                  <a:lnTo>
                    <a:pt x="14" y="0"/>
                  </a:lnTo>
                  <a:lnTo>
                    <a:pt x="0" y="36"/>
                  </a:lnTo>
                  <a:lnTo>
                    <a:pt x="33" y="47"/>
                  </a:lnTo>
                  <a:lnTo>
                    <a:pt x="67" y="55"/>
                  </a:lnTo>
                  <a:lnTo>
                    <a:pt x="97" y="61"/>
                  </a:lnTo>
                  <a:lnTo>
                    <a:pt x="130" y="65"/>
                  </a:lnTo>
                  <a:lnTo>
                    <a:pt x="161" y="65"/>
                  </a:lnTo>
                  <a:lnTo>
                    <a:pt x="195" y="65"/>
                  </a:lnTo>
                  <a:lnTo>
                    <a:pt x="225" y="61"/>
                  </a:lnTo>
                  <a:lnTo>
                    <a:pt x="258" y="55"/>
                  </a:lnTo>
                  <a:lnTo>
                    <a:pt x="246" y="16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2" name="Freeform 310"/>
            <p:cNvSpPr>
              <a:spLocks/>
            </p:cNvSpPr>
            <p:nvPr/>
          </p:nvSpPr>
          <p:spPr bwMode="auto">
            <a:xfrm>
              <a:off x="4038" y="2841"/>
              <a:ext cx="85" cy="80"/>
            </a:xfrm>
            <a:custGeom>
              <a:avLst/>
              <a:gdLst/>
              <a:ahLst/>
              <a:cxnLst>
                <a:cxn ang="0">
                  <a:pos x="55" y="28"/>
                </a:cxn>
                <a:cxn ang="0">
                  <a:pos x="63" y="36"/>
                </a:cxn>
                <a:cxn ang="0">
                  <a:pos x="65" y="42"/>
                </a:cxn>
                <a:cxn ang="0">
                  <a:pos x="65" y="44"/>
                </a:cxn>
                <a:cxn ang="0">
                  <a:pos x="60" y="47"/>
                </a:cxn>
                <a:cxn ang="0">
                  <a:pos x="45" y="56"/>
                </a:cxn>
                <a:cxn ang="0">
                  <a:pos x="26" y="62"/>
                </a:cxn>
                <a:cxn ang="0">
                  <a:pos x="0" y="68"/>
                </a:cxn>
                <a:cxn ang="0">
                  <a:pos x="12" y="108"/>
                </a:cxn>
                <a:cxn ang="0">
                  <a:pos x="38" y="98"/>
                </a:cxn>
                <a:cxn ang="0">
                  <a:pos x="63" y="90"/>
                </a:cxn>
                <a:cxn ang="0">
                  <a:pos x="83" y="80"/>
                </a:cxn>
                <a:cxn ang="0">
                  <a:pos x="95" y="68"/>
                </a:cxn>
                <a:cxn ang="0">
                  <a:pos x="107" y="50"/>
                </a:cxn>
                <a:cxn ang="0">
                  <a:pos x="104" y="30"/>
                </a:cxn>
                <a:cxn ang="0">
                  <a:pos x="95" y="14"/>
                </a:cxn>
                <a:cxn ang="0">
                  <a:pos x="81" y="0"/>
                </a:cxn>
                <a:cxn ang="0">
                  <a:pos x="55" y="28"/>
                </a:cxn>
              </a:cxnLst>
              <a:rect l="0" t="0" r="r" b="b"/>
              <a:pathLst>
                <a:path w="108" h="109">
                  <a:moveTo>
                    <a:pt x="55" y="28"/>
                  </a:moveTo>
                  <a:lnTo>
                    <a:pt x="63" y="36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0" y="47"/>
                  </a:lnTo>
                  <a:lnTo>
                    <a:pt x="45" y="56"/>
                  </a:lnTo>
                  <a:lnTo>
                    <a:pt x="26" y="62"/>
                  </a:lnTo>
                  <a:lnTo>
                    <a:pt x="0" y="68"/>
                  </a:lnTo>
                  <a:lnTo>
                    <a:pt x="12" y="108"/>
                  </a:lnTo>
                  <a:lnTo>
                    <a:pt x="38" y="98"/>
                  </a:lnTo>
                  <a:lnTo>
                    <a:pt x="63" y="90"/>
                  </a:lnTo>
                  <a:lnTo>
                    <a:pt x="83" y="80"/>
                  </a:lnTo>
                  <a:lnTo>
                    <a:pt x="95" y="68"/>
                  </a:lnTo>
                  <a:lnTo>
                    <a:pt x="107" y="50"/>
                  </a:lnTo>
                  <a:lnTo>
                    <a:pt x="104" y="30"/>
                  </a:lnTo>
                  <a:lnTo>
                    <a:pt x="95" y="14"/>
                  </a:lnTo>
                  <a:lnTo>
                    <a:pt x="81" y="0"/>
                  </a:lnTo>
                  <a:lnTo>
                    <a:pt x="55" y="2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3" name="Freeform 311"/>
            <p:cNvSpPr>
              <a:spLocks/>
            </p:cNvSpPr>
            <p:nvPr/>
          </p:nvSpPr>
          <p:spPr bwMode="auto">
            <a:xfrm>
              <a:off x="3852" y="2818"/>
              <a:ext cx="251" cy="45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66" y="43"/>
                </a:cxn>
                <a:cxn ang="0">
                  <a:pos x="115" y="38"/>
                </a:cxn>
                <a:cxn ang="0">
                  <a:pos x="163" y="38"/>
                </a:cxn>
                <a:cxn ang="0">
                  <a:pos x="202" y="38"/>
                </a:cxn>
                <a:cxn ang="0">
                  <a:pos x="235" y="43"/>
                </a:cxn>
                <a:cxn ang="0">
                  <a:pos x="261" y="46"/>
                </a:cxn>
                <a:cxn ang="0">
                  <a:pos x="280" y="54"/>
                </a:cxn>
                <a:cxn ang="0">
                  <a:pos x="294" y="61"/>
                </a:cxn>
                <a:cxn ang="0">
                  <a:pos x="320" y="31"/>
                </a:cxn>
                <a:cxn ang="0">
                  <a:pos x="301" y="20"/>
                </a:cxn>
                <a:cxn ang="0">
                  <a:pos x="273" y="9"/>
                </a:cxn>
                <a:cxn ang="0">
                  <a:pos x="241" y="2"/>
                </a:cxn>
                <a:cxn ang="0">
                  <a:pos x="205" y="0"/>
                </a:cxn>
                <a:cxn ang="0">
                  <a:pos x="161" y="0"/>
                </a:cxn>
                <a:cxn ang="0">
                  <a:pos x="113" y="0"/>
                </a:cxn>
                <a:cxn ang="0">
                  <a:pos x="61" y="2"/>
                </a:cxn>
                <a:cxn ang="0">
                  <a:pos x="0" y="9"/>
                </a:cxn>
                <a:cxn ang="0">
                  <a:pos x="7" y="49"/>
                </a:cxn>
              </a:cxnLst>
              <a:rect l="0" t="0" r="r" b="b"/>
              <a:pathLst>
                <a:path w="321" h="62">
                  <a:moveTo>
                    <a:pt x="7" y="49"/>
                  </a:moveTo>
                  <a:lnTo>
                    <a:pt x="66" y="43"/>
                  </a:lnTo>
                  <a:lnTo>
                    <a:pt x="115" y="38"/>
                  </a:lnTo>
                  <a:lnTo>
                    <a:pt x="163" y="38"/>
                  </a:lnTo>
                  <a:lnTo>
                    <a:pt x="202" y="38"/>
                  </a:lnTo>
                  <a:lnTo>
                    <a:pt x="235" y="43"/>
                  </a:lnTo>
                  <a:lnTo>
                    <a:pt x="261" y="46"/>
                  </a:lnTo>
                  <a:lnTo>
                    <a:pt x="280" y="54"/>
                  </a:lnTo>
                  <a:lnTo>
                    <a:pt x="294" y="61"/>
                  </a:lnTo>
                  <a:lnTo>
                    <a:pt x="320" y="31"/>
                  </a:lnTo>
                  <a:lnTo>
                    <a:pt x="301" y="20"/>
                  </a:lnTo>
                  <a:lnTo>
                    <a:pt x="273" y="9"/>
                  </a:lnTo>
                  <a:lnTo>
                    <a:pt x="241" y="2"/>
                  </a:lnTo>
                  <a:lnTo>
                    <a:pt x="205" y="0"/>
                  </a:lnTo>
                  <a:lnTo>
                    <a:pt x="161" y="0"/>
                  </a:lnTo>
                  <a:lnTo>
                    <a:pt x="113" y="0"/>
                  </a:lnTo>
                  <a:lnTo>
                    <a:pt x="61" y="2"/>
                  </a:lnTo>
                  <a:lnTo>
                    <a:pt x="0" y="9"/>
                  </a:lnTo>
                  <a:lnTo>
                    <a:pt x="7" y="4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4" name="Freeform 312"/>
            <p:cNvSpPr>
              <a:spLocks/>
            </p:cNvSpPr>
            <p:nvPr/>
          </p:nvSpPr>
          <p:spPr bwMode="auto">
            <a:xfrm>
              <a:off x="3602" y="2826"/>
              <a:ext cx="257" cy="96"/>
            </a:xfrm>
            <a:custGeom>
              <a:avLst/>
              <a:gdLst/>
              <a:ahLst/>
              <a:cxnLst>
                <a:cxn ang="0">
                  <a:pos x="32" y="129"/>
                </a:cxn>
                <a:cxn ang="0">
                  <a:pos x="47" y="114"/>
                </a:cxn>
                <a:cxn ang="0">
                  <a:pos x="69" y="102"/>
                </a:cxn>
                <a:cxn ang="0">
                  <a:pos x="95" y="87"/>
                </a:cxn>
                <a:cxn ang="0">
                  <a:pos x="130" y="75"/>
                </a:cxn>
                <a:cxn ang="0">
                  <a:pos x="171" y="63"/>
                </a:cxn>
                <a:cxn ang="0">
                  <a:pos x="218" y="54"/>
                </a:cxn>
                <a:cxn ang="0">
                  <a:pos x="270" y="45"/>
                </a:cxn>
                <a:cxn ang="0">
                  <a:pos x="328" y="38"/>
                </a:cxn>
                <a:cxn ang="0">
                  <a:pos x="320" y="0"/>
                </a:cxn>
                <a:cxn ang="0">
                  <a:pos x="263" y="8"/>
                </a:cxn>
                <a:cxn ang="0">
                  <a:pos x="209" y="17"/>
                </a:cxn>
                <a:cxn ang="0">
                  <a:pos x="161" y="28"/>
                </a:cxn>
                <a:cxn ang="0">
                  <a:pos x="117" y="39"/>
                </a:cxn>
                <a:cxn ang="0">
                  <a:pos x="80" y="54"/>
                </a:cxn>
                <a:cxn ang="0">
                  <a:pos x="47" y="67"/>
                </a:cxn>
                <a:cxn ang="0">
                  <a:pos x="21" y="86"/>
                </a:cxn>
                <a:cxn ang="0">
                  <a:pos x="0" y="104"/>
                </a:cxn>
                <a:cxn ang="0">
                  <a:pos x="32" y="129"/>
                </a:cxn>
              </a:cxnLst>
              <a:rect l="0" t="0" r="r" b="b"/>
              <a:pathLst>
                <a:path w="329" h="130">
                  <a:moveTo>
                    <a:pt x="32" y="129"/>
                  </a:moveTo>
                  <a:lnTo>
                    <a:pt x="47" y="114"/>
                  </a:lnTo>
                  <a:lnTo>
                    <a:pt x="69" y="102"/>
                  </a:lnTo>
                  <a:lnTo>
                    <a:pt x="95" y="87"/>
                  </a:lnTo>
                  <a:lnTo>
                    <a:pt x="130" y="75"/>
                  </a:lnTo>
                  <a:lnTo>
                    <a:pt x="171" y="63"/>
                  </a:lnTo>
                  <a:lnTo>
                    <a:pt x="218" y="54"/>
                  </a:lnTo>
                  <a:lnTo>
                    <a:pt x="270" y="45"/>
                  </a:lnTo>
                  <a:lnTo>
                    <a:pt x="328" y="38"/>
                  </a:lnTo>
                  <a:lnTo>
                    <a:pt x="320" y="0"/>
                  </a:lnTo>
                  <a:lnTo>
                    <a:pt x="263" y="8"/>
                  </a:lnTo>
                  <a:lnTo>
                    <a:pt x="209" y="17"/>
                  </a:lnTo>
                  <a:lnTo>
                    <a:pt x="161" y="28"/>
                  </a:lnTo>
                  <a:lnTo>
                    <a:pt x="117" y="39"/>
                  </a:lnTo>
                  <a:lnTo>
                    <a:pt x="80" y="54"/>
                  </a:lnTo>
                  <a:lnTo>
                    <a:pt x="47" y="67"/>
                  </a:lnTo>
                  <a:lnTo>
                    <a:pt x="21" y="86"/>
                  </a:lnTo>
                  <a:lnTo>
                    <a:pt x="0" y="104"/>
                  </a:lnTo>
                  <a:lnTo>
                    <a:pt x="32" y="129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25" name="Freeform 313"/>
            <p:cNvSpPr>
              <a:spLocks/>
            </p:cNvSpPr>
            <p:nvPr/>
          </p:nvSpPr>
          <p:spPr bwMode="auto">
            <a:xfrm>
              <a:off x="3789" y="2793"/>
              <a:ext cx="79" cy="115"/>
            </a:xfrm>
            <a:custGeom>
              <a:avLst/>
              <a:gdLst/>
              <a:ahLst/>
              <a:cxnLst>
                <a:cxn ang="0">
                  <a:pos x="88" y="118"/>
                </a:cxn>
                <a:cxn ang="0">
                  <a:pos x="64" y="108"/>
                </a:cxn>
                <a:cxn ang="0">
                  <a:pos x="50" y="98"/>
                </a:cxn>
                <a:cxn ang="0">
                  <a:pos x="42" y="90"/>
                </a:cxn>
                <a:cxn ang="0">
                  <a:pos x="40" y="84"/>
                </a:cxn>
                <a:cxn ang="0">
                  <a:pos x="42" y="76"/>
                </a:cxn>
                <a:cxn ang="0">
                  <a:pos x="54" y="63"/>
                </a:cxn>
                <a:cxn ang="0">
                  <a:pos x="71" y="50"/>
                </a:cxn>
                <a:cxn ang="0">
                  <a:pos x="100" y="32"/>
                </a:cxn>
                <a:cxn ang="0">
                  <a:pos x="78" y="0"/>
                </a:cxn>
                <a:cxn ang="0">
                  <a:pos x="47" y="19"/>
                </a:cxn>
                <a:cxn ang="0">
                  <a:pos x="23" y="39"/>
                </a:cxn>
                <a:cxn ang="0">
                  <a:pos x="8" y="60"/>
                </a:cxn>
                <a:cxn ang="0">
                  <a:pos x="0" y="83"/>
                </a:cxn>
                <a:cxn ang="0">
                  <a:pos x="6" y="107"/>
                </a:cxn>
                <a:cxn ang="0">
                  <a:pos x="21" y="126"/>
                </a:cxn>
                <a:cxn ang="0">
                  <a:pos x="45" y="140"/>
                </a:cxn>
                <a:cxn ang="0">
                  <a:pos x="73" y="155"/>
                </a:cxn>
                <a:cxn ang="0">
                  <a:pos x="88" y="118"/>
                </a:cxn>
              </a:cxnLst>
              <a:rect l="0" t="0" r="r" b="b"/>
              <a:pathLst>
                <a:path w="101" h="156">
                  <a:moveTo>
                    <a:pt x="88" y="118"/>
                  </a:moveTo>
                  <a:lnTo>
                    <a:pt x="64" y="108"/>
                  </a:lnTo>
                  <a:lnTo>
                    <a:pt x="50" y="98"/>
                  </a:lnTo>
                  <a:lnTo>
                    <a:pt x="42" y="90"/>
                  </a:lnTo>
                  <a:lnTo>
                    <a:pt x="40" y="84"/>
                  </a:lnTo>
                  <a:lnTo>
                    <a:pt x="42" y="76"/>
                  </a:lnTo>
                  <a:lnTo>
                    <a:pt x="54" y="63"/>
                  </a:lnTo>
                  <a:lnTo>
                    <a:pt x="71" y="50"/>
                  </a:lnTo>
                  <a:lnTo>
                    <a:pt x="100" y="32"/>
                  </a:lnTo>
                  <a:lnTo>
                    <a:pt x="78" y="0"/>
                  </a:lnTo>
                  <a:lnTo>
                    <a:pt x="47" y="19"/>
                  </a:lnTo>
                  <a:lnTo>
                    <a:pt x="23" y="39"/>
                  </a:lnTo>
                  <a:lnTo>
                    <a:pt x="8" y="60"/>
                  </a:lnTo>
                  <a:lnTo>
                    <a:pt x="0" y="83"/>
                  </a:lnTo>
                  <a:lnTo>
                    <a:pt x="6" y="107"/>
                  </a:lnTo>
                  <a:lnTo>
                    <a:pt x="21" y="126"/>
                  </a:lnTo>
                  <a:lnTo>
                    <a:pt x="45" y="140"/>
                  </a:lnTo>
                  <a:lnTo>
                    <a:pt x="73" y="155"/>
                  </a:lnTo>
                  <a:lnTo>
                    <a:pt x="88" y="118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rgbClr val="00FF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6" name="Rectangle 314"/>
          <p:cNvSpPr>
            <a:spLocks noChangeArrowheads="1"/>
          </p:cNvSpPr>
          <p:nvPr/>
        </p:nvSpPr>
        <p:spPr bwMode="auto">
          <a:xfrm>
            <a:off x="7054851" y="2900257"/>
            <a:ext cx="466249" cy="59192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27" name="Rectangle 315"/>
          <p:cNvSpPr>
            <a:spLocks noChangeArrowheads="1"/>
          </p:cNvSpPr>
          <p:nvPr/>
        </p:nvSpPr>
        <p:spPr bwMode="auto">
          <a:xfrm>
            <a:off x="8715534" y="3789045"/>
            <a:ext cx="466248" cy="59192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28" name="Rectangle 316"/>
          <p:cNvSpPr>
            <a:spLocks noChangeArrowheads="1"/>
          </p:cNvSpPr>
          <p:nvPr/>
        </p:nvSpPr>
        <p:spPr bwMode="auto">
          <a:xfrm>
            <a:off x="5394167" y="3258291"/>
            <a:ext cx="464503" cy="59012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29" name="Rectangle 317"/>
          <p:cNvSpPr>
            <a:spLocks noChangeArrowheads="1"/>
          </p:cNvSpPr>
          <p:nvPr/>
        </p:nvSpPr>
        <p:spPr bwMode="auto">
          <a:xfrm>
            <a:off x="6256814" y="4497917"/>
            <a:ext cx="467995" cy="593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0" name="Rectangle 318"/>
          <p:cNvSpPr>
            <a:spLocks noChangeArrowheads="1"/>
          </p:cNvSpPr>
          <p:nvPr/>
        </p:nvSpPr>
        <p:spPr bwMode="auto">
          <a:xfrm>
            <a:off x="7852887" y="5325534"/>
            <a:ext cx="464503" cy="593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1" name="Line 319"/>
          <p:cNvSpPr>
            <a:spLocks noChangeShapeType="1"/>
          </p:cNvSpPr>
          <p:nvPr/>
        </p:nvSpPr>
        <p:spPr bwMode="auto">
          <a:xfrm>
            <a:off x="7288848" y="3153940"/>
            <a:ext cx="172879" cy="90498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stealth" w="lg" len="med"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2" name="Line 320"/>
          <p:cNvSpPr>
            <a:spLocks noChangeShapeType="1"/>
          </p:cNvSpPr>
          <p:nvPr/>
        </p:nvSpPr>
        <p:spPr bwMode="auto">
          <a:xfrm flipV="1">
            <a:off x="8933815" y="3396827"/>
            <a:ext cx="0" cy="69627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stealth" w="lg" len="med"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3" name="Line 321"/>
          <p:cNvSpPr>
            <a:spLocks noChangeShapeType="1"/>
          </p:cNvSpPr>
          <p:nvPr/>
        </p:nvSpPr>
        <p:spPr bwMode="auto">
          <a:xfrm flipV="1">
            <a:off x="8118317" y="4981893"/>
            <a:ext cx="41910" cy="6225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stealth" w="lg" len="med"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4" name="Line 322"/>
          <p:cNvSpPr>
            <a:spLocks noChangeShapeType="1"/>
          </p:cNvSpPr>
          <p:nvPr/>
        </p:nvSpPr>
        <p:spPr bwMode="auto">
          <a:xfrm flipH="1">
            <a:off x="5717223" y="4803775"/>
            <a:ext cx="785813" cy="82222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stealth" w="lg" len="med"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5" name="Line 323"/>
          <p:cNvSpPr>
            <a:spLocks noChangeShapeType="1"/>
          </p:cNvSpPr>
          <p:nvPr/>
        </p:nvSpPr>
        <p:spPr bwMode="auto">
          <a:xfrm flipH="1" flipV="1">
            <a:off x="5502434" y="2610592"/>
            <a:ext cx="130968" cy="94816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stealth" w="lg" len="med"/>
          </a:ln>
          <a:effectLst/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3636" name="Rectangle 3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Forces</a:t>
            </a:r>
          </a:p>
        </p:txBody>
      </p:sp>
      <p:sp>
        <p:nvSpPr>
          <p:cNvPr id="13641" name="Text Box 329"/>
          <p:cNvSpPr txBox="1">
            <a:spLocks noChangeArrowheads="1"/>
          </p:cNvSpPr>
          <p:nvPr/>
        </p:nvSpPr>
        <p:spPr bwMode="auto">
          <a:xfrm>
            <a:off x="5355749" y="6225117"/>
            <a:ext cx="3706712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82" tIns="50941" rIns="101882" bIns="50941">
            <a:spAutoFit/>
          </a:bodyPr>
          <a:lstStyle/>
          <a:p>
            <a:r>
              <a:rPr lang="de-DE" sz="3600" dirty="0">
                <a:solidFill>
                  <a:schemeClr val="accent1"/>
                </a:solidFill>
              </a:rPr>
              <a:t>C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C0C0C0"/>
                </a:solidFill>
              </a:rPr>
              <a:t>·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accent2"/>
                </a:solidFill>
              </a:rPr>
              <a:t>p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C0C0C0"/>
                </a:solidFill>
              </a:rPr>
              <a:t>+</a:t>
            </a:r>
            <a:r>
              <a:rPr lang="de-DE" sz="3600" dirty="0">
                <a:solidFill>
                  <a:schemeClr val="accent1"/>
                </a:solidFill>
              </a:rPr>
              <a:t> d</a:t>
            </a:r>
            <a:r>
              <a:rPr lang="de-DE" sz="3600" dirty="0"/>
              <a:t> </a:t>
            </a:r>
            <a:r>
              <a:rPr lang="de-DE" sz="3600" u="sng" dirty="0"/>
              <a:t>+ d´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C0C0C0"/>
                </a:solidFill>
              </a:rPr>
              <a:t>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1" grpId="0" animBg="1"/>
      <p:bldP spid="13632" grpId="0" animBg="1"/>
      <p:bldP spid="13633" grpId="0" animBg="1"/>
      <p:bldP spid="13634" grpId="0" animBg="1"/>
      <p:bldP spid="136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modules and placement area onto a spatial representation</a:t>
            </a:r>
          </a:p>
          <a:p>
            <a:pPr lvl="1"/>
            <a:r>
              <a:rPr lang="en-US" dirty="0" smtClean="0"/>
              <a:t>Supply demand model, no circular additional forces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convolution to achieve a global orientation</a:t>
            </a:r>
          </a:p>
          <a:p>
            <a:pPr lvl="1"/>
            <a:r>
              <a:rPr lang="en-US" dirty="0" smtClean="0"/>
              <a:t>Computational efficient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8620" y="2895600"/>
            <a:ext cx="589018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219200" y="3557587"/>
            <a:ext cx="2057400" cy="15478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71638" y="4167187"/>
            <a:ext cx="690562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defTabSz="1019175" eaLnBrk="0" hangingPunct="0"/>
            <a:endParaRPr lang="en-US" dirty="0" err="1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2128838" y="3862387"/>
            <a:ext cx="690562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 marL="0" marR="0" indent="0" defTabSz="1019175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cells and their placement 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5631" y="579120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Spatial representation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172330" y="57912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convolution</a:t>
            </a:r>
            <a:br>
              <a:rPr lang="en-US" dirty="0" smtClean="0"/>
            </a:br>
            <a:r>
              <a:rPr lang="en-US" dirty="0" smtClean="0"/>
              <a:t>Gradient gives the forces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7315200"/>
            <a:ext cx="259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Images: courtesy Bernd </a:t>
            </a:r>
            <a:r>
              <a:rPr lang="en-US" sz="1050" dirty="0" err="1" smtClean="0"/>
              <a:t>Obermeier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11514"/>
            <a:ext cx="5334000" cy="61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4092" y="9260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5771" y="7620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Spatial</a:t>
            </a:r>
            <a:br>
              <a:rPr lang="en-US" dirty="0" smtClean="0"/>
            </a:br>
            <a:r>
              <a:rPr lang="en-US" dirty="0" smtClean="0"/>
              <a:t>representation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7341" y="7620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Convo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luted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69276" y="914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905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 with placement without additional forces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6096000" y="3200400"/>
            <a:ext cx="609600" cy="3124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84613"/>
            <a:ext cx="2895600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01" lvl="1" indent="-309539" defTabSz="126645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400" dirty="0" smtClean="0"/>
              <a:t>Repeat:</a:t>
            </a:r>
          </a:p>
          <a:p>
            <a:pPr marL="804801" lvl="1" indent="-309539" defTabSz="126645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Update forces according to placement</a:t>
            </a:r>
          </a:p>
          <a:p>
            <a:pPr marL="804801" lvl="1" indent="-309539" defTabSz="126645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Calculate equilibrium as new placement </a:t>
            </a:r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6624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Until even distribution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11652" y="1143000"/>
            <a:ext cx="9249886" cy="46706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Geometrical flexibility</a:t>
            </a:r>
          </a:p>
          <a:p>
            <a:pPr lvl="1"/>
            <a:r>
              <a:rPr lang="en-US" dirty="0" smtClean="0"/>
              <a:t>Straightforward modeling of  </a:t>
            </a:r>
          </a:p>
          <a:p>
            <a:pPr lvl="2"/>
            <a:r>
              <a:rPr lang="en-US" dirty="0" smtClean="0"/>
              <a:t>cell boxes</a:t>
            </a:r>
          </a:p>
          <a:p>
            <a:pPr lvl="2"/>
            <a:r>
              <a:rPr lang="en-US" dirty="0" smtClean="0"/>
              <a:t>non-rectangular cells (macro and mixed block placement)</a:t>
            </a:r>
          </a:p>
          <a:p>
            <a:pPr lvl="2"/>
            <a:r>
              <a:rPr lang="en-US" dirty="0" smtClean="0"/>
              <a:t>Non-rectangular placement area</a:t>
            </a:r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0" y="3430206"/>
            <a:ext cx="6499342" cy="327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/>
          <p:nvPr/>
        </p:nvGrpSpPr>
        <p:grpSpPr>
          <a:xfrm>
            <a:off x="6578601" y="3733800"/>
            <a:ext cx="2793999" cy="2787280"/>
            <a:chOff x="7144715" y="4156052"/>
            <a:chExt cx="2449181" cy="244329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144715" y="4156052"/>
              <a:ext cx="2449181" cy="244329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7620857" y="6161635"/>
              <a:ext cx="123249" cy="2489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8687962" y="4992098"/>
              <a:ext cx="424525" cy="24432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095633" y="6161635"/>
              <a:ext cx="139050" cy="2744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8104373" y="6161635"/>
              <a:ext cx="390816" cy="1713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7970589" y="5589604"/>
              <a:ext cx="217003" cy="389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7970589" y="4803350"/>
              <a:ext cx="204362" cy="4365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9057710" y="4389959"/>
              <a:ext cx="296009" cy="1794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7387000" y="4462911"/>
              <a:ext cx="56884" cy="1239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8979757" y="4356379"/>
              <a:ext cx="115875" cy="286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721672" y="4320482"/>
              <a:ext cx="127463" cy="296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8856508" y="4345957"/>
              <a:ext cx="119035" cy="2663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436510" y="4330904"/>
              <a:ext cx="143264" cy="3242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7493394" y="6021522"/>
              <a:ext cx="395029" cy="1887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7871569" y="6167425"/>
              <a:ext cx="320237" cy="152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7502875" y="5868672"/>
              <a:ext cx="278101" cy="1320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7780975" y="4880934"/>
              <a:ext cx="181187" cy="389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7629284" y="5274639"/>
              <a:ext cx="607818" cy="3207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7896851" y="6000679"/>
              <a:ext cx="249658" cy="1285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7407014" y="5803826"/>
              <a:ext cx="123249" cy="3543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7387000" y="5603499"/>
              <a:ext cx="418204" cy="2431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7403854" y="5047680"/>
              <a:ext cx="154851" cy="3334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7493394" y="4620393"/>
              <a:ext cx="168546" cy="3543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7382786" y="4731557"/>
              <a:ext cx="120089" cy="28254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7883156" y="4359853"/>
              <a:ext cx="114822" cy="2489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7670367" y="4787139"/>
              <a:ext cx="254926" cy="1076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8449891" y="4437436"/>
              <a:ext cx="259139" cy="89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7854714" y="4623867"/>
              <a:ext cx="365534" cy="1679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9098793" y="5132210"/>
              <a:ext cx="308649" cy="1204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8799624" y="5274639"/>
              <a:ext cx="127463" cy="2779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8462532" y="4372590"/>
              <a:ext cx="259139" cy="856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8006405" y="4339009"/>
              <a:ext cx="128516" cy="2779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7341703" y="5424016"/>
              <a:ext cx="348679" cy="1320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7596628" y="4342483"/>
              <a:ext cx="127463" cy="2524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8166524" y="4330904"/>
              <a:ext cx="103234" cy="2640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7732518" y="4313534"/>
              <a:ext cx="130623" cy="2813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8286613" y="4291533"/>
              <a:ext cx="130623" cy="3114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7843127" y="6192900"/>
              <a:ext cx="85326" cy="2258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8166524" y="5727401"/>
              <a:ext cx="254926" cy="1366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8203393" y="5940465"/>
              <a:ext cx="267566" cy="12853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7443884" y="6183636"/>
              <a:ext cx="94807" cy="2107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7612430" y="4608814"/>
              <a:ext cx="316023" cy="1528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7555545" y="4894829"/>
              <a:ext cx="208575" cy="4180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8142295" y="5872145"/>
              <a:ext cx="115875" cy="29527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8417236" y="6021522"/>
              <a:ext cx="600444" cy="296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7785189" y="5628974"/>
              <a:ext cx="171706" cy="4643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8441464" y="5589604"/>
              <a:ext cx="994420" cy="543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8693229" y="4637762"/>
              <a:ext cx="704732" cy="3369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8979757" y="5103261"/>
              <a:ext cx="218056" cy="5210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8174951" y="4569443"/>
              <a:ext cx="550934" cy="1088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295400" y="7010400"/>
            <a:ext cx="259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Images: courtesy Peter </a:t>
            </a:r>
            <a:r>
              <a:rPr lang="en-US" sz="1050" dirty="0" err="1" smtClean="0"/>
              <a:t>Spinderl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11652" y="990600"/>
            <a:ext cx="9249886" cy="4670637"/>
          </a:xfrm>
        </p:spPr>
        <p:txBody>
          <a:bodyPr/>
          <a:lstStyle/>
          <a:p>
            <a:r>
              <a:rPr lang="en-US" dirty="0" smtClean="0"/>
              <a:t>Geometrical flexibility</a:t>
            </a:r>
          </a:p>
          <a:p>
            <a:pPr lvl="1"/>
            <a:r>
              <a:rPr lang="en-US" dirty="0" smtClean="0"/>
              <a:t>Straightforward modeling of  </a:t>
            </a:r>
          </a:p>
          <a:p>
            <a:pPr lvl="2"/>
            <a:r>
              <a:rPr lang="en-US" dirty="0" smtClean="0"/>
              <a:t>cell boxes</a:t>
            </a:r>
          </a:p>
          <a:p>
            <a:pPr lvl="2"/>
            <a:r>
              <a:rPr lang="en-US" dirty="0" smtClean="0"/>
              <a:t>non-rectangular cells (macro and mixed block placement)</a:t>
            </a:r>
          </a:p>
          <a:p>
            <a:pPr lvl="2"/>
            <a:r>
              <a:rPr lang="en-US" dirty="0" smtClean="0"/>
              <a:t>Non-rectangular placement area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hard decision</a:t>
            </a:r>
          </a:p>
          <a:p>
            <a:pPr lvl="1"/>
            <a:r>
              <a:rPr lang="en-US" dirty="0" smtClean="0"/>
              <a:t>Decisions are revocable, not  dependent on making an early decision</a:t>
            </a:r>
          </a:p>
          <a:p>
            <a:pPr lvl="1"/>
            <a:r>
              <a:rPr lang="en-US" dirty="0" smtClean="0"/>
              <a:t>Allows concurrent changes</a:t>
            </a:r>
          </a:p>
          <a:p>
            <a:endParaRPr lang="en-US" dirty="0" smtClean="0"/>
          </a:p>
          <a:p>
            <a:r>
              <a:rPr lang="en-US" dirty="0" smtClean="0"/>
              <a:t>Continuous</a:t>
            </a:r>
          </a:p>
          <a:p>
            <a:pPr lvl="1"/>
            <a:r>
              <a:rPr lang="en-US" dirty="0" smtClean="0"/>
              <a:t>Small changes of input data result in small changes of placement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838200"/>
            <a:ext cx="8305800" cy="1981200"/>
          </a:xfrm>
          <a:prstGeom prst="rect">
            <a:avLst/>
          </a:prstGeom>
          <a:solidFill>
            <a:schemeClr val="bg1">
              <a:alpha val="65882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5">
      <a:dk1>
        <a:srgbClr val="000000"/>
      </a:dk1>
      <a:lt1>
        <a:srgbClr val="FFFFFF"/>
      </a:lt1>
      <a:dk2>
        <a:srgbClr val="9E1244"/>
      </a:dk2>
      <a:lt2>
        <a:srgbClr val="333333"/>
      </a:lt2>
      <a:accent1>
        <a:srgbClr val="12449B"/>
      </a:accent1>
      <a:accent2>
        <a:srgbClr val="D59F52"/>
      </a:accent2>
      <a:accent3>
        <a:srgbClr val="FFFFFF"/>
      </a:accent3>
      <a:accent4>
        <a:srgbClr val="000000"/>
      </a:accent4>
      <a:accent5>
        <a:srgbClr val="AAB0CB"/>
      </a:accent5>
      <a:accent6>
        <a:srgbClr val="C19049"/>
      </a:accent6>
      <a:hlink>
        <a:srgbClr val="B05B14"/>
      </a:hlink>
      <a:folHlink>
        <a:srgbClr val="B2C687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9E1244"/>
        </a:dk2>
        <a:lt2>
          <a:srgbClr val="333333"/>
        </a:lt2>
        <a:accent1>
          <a:srgbClr val="D59F52"/>
        </a:accent1>
        <a:accent2>
          <a:srgbClr val="12449B"/>
        </a:accent2>
        <a:accent3>
          <a:srgbClr val="FFFFFF"/>
        </a:accent3>
        <a:accent4>
          <a:srgbClr val="000000"/>
        </a:accent4>
        <a:accent5>
          <a:srgbClr val="E7CDB3"/>
        </a:accent5>
        <a:accent6>
          <a:srgbClr val="0F3D8C"/>
        </a:accent6>
        <a:hlink>
          <a:srgbClr val="9B2412"/>
        </a:hlink>
        <a:folHlink>
          <a:srgbClr val="B2C6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9E1244"/>
        </a:dk2>
        <a:lt2>
          <a:srgbClr val="333333"/>
        </a:lt2>
        <a:accent1>
          <a:srgbClr val="D59F52"/>
        </a:accent1>
        <a:accent2>
          <a:srgbClr val="6367BF"/>
        </a:accent2>
        <a:accent3>
          <a:srgbClr val="FFFFFF"/>
        </a:accent3>
        <a:accent4>
          <a:srgbClr val="000000"/>
        </a:accent4>
        <a:accent5>
          <a:srgbClr val="E7CDB3"/>
        </a:accent5>
        <a:accent6>
          <a:srgbClr val="595DAD"/>
        </a:accent6>
        <a:hlink>
          <a:srgbClr val="9B2412"/>
        </a:hlink>
        <a:folHlink>
          <a:srgbClr val="B2C6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9E1244"/>
        </a:dk2>
        <a:lt2>
          <a:srgbClr val="333333"/>
        </a:lt2>
        <a:accent1>
          <a:srgbClr val="D59F52"/>
        </a:accent1>
        <a:accent2>
          <a:srgbClr val="6367BF"/>
        </a:accent2>
        <a:accent3>
          <a:srgbClr val="FFFFFF"/>
        </a:accent3>
        <a:accent4>
          <a:srgbClr val="000000"/>
        </a:accent4>
        <a:accent5>
          <a:srgbClr val="E7CDB3"/>
        </a:accent5>
        <a:accent6>
          <a:srgbClr val="595DAD"/>
        </a:accent6>
        <a:hlink>
          <a:srgbClr val="9D1244"/>
        </a:hlink>
        <a:folHlink>
          <a:srgbClr val="9AB6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9E1244"/>
        </a:dk2>
        <a:lt2>
          <a:srgbClr val="333333"/>
        </a:lt2>
        <a:accent1>
          <a:srgbClr val="D59F52"/>
        </a:accent1>
        <a:accent2>
          <a:srgbClr val="12449B"/>
        </a:accent2>
        <a:accent3>
          <a:srgbClr val="FFFFFF"/>
        </a:accent3>
        <a:accent4>
          <a:srgbClr val="000000"/>
        </a:accent4>
        <a:accent5>
          <a:srgbClr val="E7CDB3"/>
        </a:accent5>
        <a:accent6>
          <a:srgbClr val="0F3D8C"/>
        </a:accent6>
        <a:hlink>
          <a:srgbClr val="B05B14"/>
        </a:hlink>
        <a:folHlink>
          <a:srgbClr val="B2C6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9E1244"/>
        </a:dk2>
        <a:lt2>
          <a:srgbClr val="333333"/>
        </a:lt2>
        <a:accent1>
          <a:srgbClr val="12449B"/>
        </a:accent1>
        <a:accent2>
          <a:srgbClr val="D59F52"/>
        </a:accent2>
        <a:accent3>
          <a:srgbClr val="FFFFFF"/>
        </a:accent3>
        <a:accent4>
          <a:srgbClr val="000000"/>
        </a:accent4>
        <a:accent5>
          <a:srgbClr val="AAB0CB"/>
        </a:accent5>
        <a:accent6>
          <a:srgbClr val="C19049"/>
        </a:accent6>
        <a:hlink>
          <a:srgbClr val="B05B14"/>
        </a:hlink>
        <a:folHlink>
          <a:srgbClr val="B2C6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1344</TotalTime>
  <Words>1169</Words>
  <Application>Microsoft Office PowerPoint</Application>
  <PresentationFormat>Custom</PresentationFormat>
  <Paragraphs>387</Paragraphs>
  <Slides>27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Force-Directed Placement of VLSI Circuits </vt:lpstr>
      <vt:lpstr>Timeline VLSI Placement at the EDA Institute</vt:lpstr>
      <vt:lpstr>Illustration</vt:lpstr>
      <vt:lpstr>Quadratic Placement</vt:lpstr>
      <vt:lpstr>Additional Forces</vt:lpstr>
      <vt:lpstr>Spatial Representation</vt:lpstr>
      <vt:lpstr>Iterations</vt:lpstr>
      <vt:lpstr>Properties</vt:lpstr>
      <vt:lpstr>Properties</vt:lpstr>
      <vt:lpstr>Timing</vt:lpstr>
      <vt:lpstr>Properties</vt:lpstr>
      <vt:lpstr>Timing Optimization For Legal Placement</vt:lpstr>
      <vt:lpstr>Heat Optimization</vt:lpstr>
      <vt:lpstr>Placement Area Change Of Quasi-Legal Placement</vt:lpstr>
      <vt:lpstr>Layout Verification Algorithms Revisited  </vt:lpstr>
      <vt:lpstr>Motivation Layout Verification</vt:lpstr>
      <vt:lpstr>Algorithmic Approaches</vt:lpstr>
      <vt:lpstr>Bitmap Based</vt:lpstr>
      <vt:lpstr>Variable Bitmap</vt:lpstr>
      <vt:lpstr>Edge Based Scanline</vt:lpstr>
      <vt:lpstr>Comparison</vt:lpstr>
      <vt:lpstr>Matrix Based Representation</vt:lpstr>
      <vt:lpstr>Matrix Based Edge Representation</vt:lpstr>
      <vt:lpstr>Matrix Based Operation</vt:lpstr>
      <vt:lpstr>Matrix Based Operation</vt:lpstr>
      <vt:lpstr>Experimental Results</vt:lpstr>
      <vt:lpstr>Experimental Results</vt:lpstr>
    </vt:vector>
  </TitlesOfParts>
  <Company>PDF Solutions,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direct placement</dc:title>
  <dc:creator>Hans Eisenmann</dc:creator>
  <cp:lastModifiedBy>eisenman</cp:lastModifiedBy>
  <cp:revision>64</cp:revision>
  <dcterms:created xsi:type="dcterms:W3CDTF">2012-01-04T18:53:18Z</dcterms:created>
  <dcterms:modified xsi:type="dcterms:W3CDTF">2015-03-31T18:05:57Z</dcterms:modified>
</cp:coreProperties>
</file>