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84" r:id="rId3"/>
    <p:sldId id="285" r:id="rId4"/>
    <p:sldId id="281" r:id="rId5"/>
    <p:sldId id="280" r:id="rId6"/>
    <p:sldId id="270" r:id="rId7"/>
    <p:sldId id="264" r:id="rId8"/>
    <p:sldId id="283" r:id="rId9"/>
    <p:sldId id="266" r:id="rId10"/>
    <p:sldId id="268" r:id="rId11"/>
    <p:sldId id="286" r:id="rId12"/>
    <p:sldId id="271" r:id="rId13"/>
    <p:sldId id="278" r:id="rId14"/>
    <p:sldId id="272" r:id="rId15"/>
    <p:sldId id="273" r:id="rId16"/>
    <p:sldId id="274" r:id="rId17"/>
    <p:sldId id="275" r:id="rId18"/>
    <p:sldId id="277" r:id="rId19"/>
    <p:sldId id="282" r:id="rId20"/>
    <p:sldId id="259" r:id="rId21"/>
    <p:sldId id="262" r:id="rId22"/>
    <p:sldId id="260" r:id="rId23"/>
    <p:sldId id="261" r:id="rId24"/>
    <p:sldId id="287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6" autoAdjust="0"/>
    <p:restoredTop sz="94660"/>
  </p:normalViewPr>
  <p:slideViewPr>
    <p:cSldViewPr snapToGrid="0">
      <p:cViewPr>
        <p:scale>
          <a:sx n="103" d="100"/>
          <a:sy n="103" d="100"/>
        </p:scale>
        <p:origin x="-416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94EF7-65A0-46F4-B166-39D63C792124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3901C-A914-4A1D-9C8C-BFC072ED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7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2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3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4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7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D29F-7E8E-4F90-9023-31FB652D9190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3CB66-19E2-4DFE-9B69-3A3BA50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Early Days of Circuit Placement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Martin D. F. Wong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Department of Electrical and Computer Engineering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University of Illinois at Urbana-Champaign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9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Quadratic </a:t>
            </a:r>
            <a:r>
              <a:rPr lang="en-US" b="1" dirty="0">
                <a:solidFill>
                  <a:srgbClr val="000090"/>
                </a:solidFill>
              </a:rPr>
              <a:t>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354733" cy="482917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 Hall 1970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 Connectivity matrix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b="1" i="1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: Real </a:t>
            </a:r>
            <a:r>
              <a:rPr lang="en-US" sz="2000" dirty="0" smtClean="0"/>
              <a:t>eigenvalues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           Corresponding eigenvectors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 Placement solution                                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8397726" y="1564577"/>
            <a:ext cx="3320132" cy="2550200"/>
            <a:chOff x="6624320" y="2036128"/>
            <a:chExt cx="3548391" cy="2588976"/>
          </a:xfrm>
        </p:grpSpPr>
        <p:grpSp>
          <p:nvGrpSpPr>
            <p:cNvPr id="34" name="Group 33"/>
            <p:cNvGrpSpPr/>
            <p:nvPr/>
          </p:nvGrpSpPr>
          <p:grpSpPr>
            <a:xfrm>
              <a:off x="6624320" y="2036128"/>
              <a:ext cx="3548391" cy="2588976"/>
              <a:chOff x="6096000" y="1290298"/>
              <a:chExt cx="3548391" cy="2588976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096000" y="2806065"/>
                <a:ext cx="233680" cy="23368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064742" y="3575624"/>
                <a:ext cx="233680" cy="23368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140424" y="3645594"/>
                <a:ext cx="233680" cy="23368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6700471" y="1290298"/>
                <a:ext cx="1127858" cy="652167"/>
                <a:chOff x="6700471" y="1290298"/>
                <a:chExt cx="1127858" cy="652167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7030720" y="1708785"/>
                  <a:ext cx="233680" cy="23368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700471" y="1290298"/>
                  <a:ext cx="1127858" cy="42066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8479954" y="2590482"/>
                <a:ext cx="1164437" cy="778085"/>
                <a:chOff x="8479954" y="2590482"/>
                <a:chExt cx="1164437" cy="778085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8641039" y="2590482"/>
                  <a:ext cx="233680" cy="23368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79954" y="2935713"/>
                  <a:ext cx="1164437" cy="432854"/>
                </a:xfrm>
                <a:prstGeom prst="rect">
                  <a:avLst/>
                </a:prstGeom>
              </p:spPr>
            </p:pic>
          </p:grpSp>
          <p:cxnSp>
            <p:nvCxnSpPr>
              <p:cNvPr id="17" name="Straight Connector 16"/>
              <p:cNvCxnSpPr>
                <a:endCxn id="8" idx="2"/>
              </p:cNvCxnSpPr>
              <p:nvPr/>
            </p:nvCxnSpPr>
            <p:spPr>
              <a:xfrm>
                <a:off x="7124659" y="1826577"/>
                <a:ext cx="1516380" cy="8807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5" idx="3"/>
              </p:cNvCxnSpPr>
              <p:nvPr/>
            </p:nvCxnSpPr>
            <p:spPr>
              <a:xfrm flipH="1">
                <a:off x="6130222" y="1858256"/>
                <a:ext cx="962728" cy="11472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115293" y="1900731"/>
                <a:ext cx="80241" cy="17917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4" idx="1"/>
                <a:endCxn id="7" idx="4"/>
              </p:cNvCxnSpPr>
              <p:nvPr/>
            </p:nvCxnSpPr>
            <p:spPr>
              <a:xfrm>
                <a:off x="7064942" y="1743007"/>
                <a:ext cx="1192322" cy="21362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5" idx="5"/>
                <a:endCxn id="6" idx="1"/>
              </p:cNvCxnSpPr>
              <p:nvPr/>
            </p:nvCxnSpPr>
            <p:spPr>
              <a:xfrm>
                <a:off x="6295458" y="3005523"/>
                <a:ext cx="803506" cy="6043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7" idx="2"/>
                <a:endCxn id="6" idx="6"/>
              </p:cNvCxnSpPr>
              <p:nvPr/>
            </p:nvCxnSpPr>
            <p:spPr>
              <a:xfrm flipH="1" flipV="1">
                <a:off x="7298422" y="3692464"/>
                <a:ext cx="842002" cy="699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8" idx="3"/>
              </p:cNvCxnSpPr>
              <p:nvPr/>
            </p:nvCxnSpPr>
            <p:spPr>
              <a:xfrm flipH="1">
                <a:off x="6191209" y="2789940"/>
                <a:ext cx="2484052" cy="901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8207430" y="2796597"/>
                <a:ext cx="466393" cy="9724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6412" y="2605545"/>
              <a:ext cx="506012" cy="506012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376" y="2312559"/>
            <a:ext cx="1415646" cy="4999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140" y="3125694"/>
            <a:ext cx="6860275" cy="15215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33" y="4148887"/>
            <a:ext cx="2847079" cy="154851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856076" y="5720152"/>
            <a:ext cx="2271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Lapacian</a:t>
            </a:r>
            <a:r>
              <a:rPr lang="en-US" sz="2000" b="1" dirty="0" smtClean="0"/>
              <a:t> Matrix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128258" y="6042766"/>
            <a:ext cx="781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(avoid trivial solution                                                and highly correlated </a:t>
            </a:r>
            <a:r>
              <a:rPr lang="en-US" b="1" dirty="0" smtClean="0"/>
              <a:t>x</a:t>
            </a:r>
            <a:r>
              <a:rPr lang="en-US" dirty="0" smtClean="0"/>
              <a:t> and </a:t>
            </a:r>
            <a:r>
              <a:rPr lang="en-US" b="1" dirty="0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4783" y="6107861"/>
            <a:ext cx="2804403" cy="37760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0532" y="5658725"/>
            <a:ext cx="2218969" cy="44379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1515" y="4698136"/>
            <a:ext cx="3273836" cy="35359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9233" y="5206450"/>
            <a:ext cx="3362984" cy="3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3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G</a:t>
            </a:r>
            <a:r>
              <a:rPr lang="en-US" sz="4000" b="1" dirty="0" smtClean="0">
                <a:solidFill>
                  <a:srgbClr val="000090"/>
                </a:solidFill>
              </a:rPr>
              <a:t>ORDIAN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GO</a:t>
            </a:r>
            <a:r>
              <a:rPr lang="en-US" dirty="0" smtClean="0"/>
              <a:t>RDIAN: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lobal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ptimization</a:t>
            </a:r>
          </a:p>
          <a:p>
            <a:r>
              <a:rPr lang="en-US" dirty="0" smtClean="0"/>
              <a:t>GO</a:t>
            </a:r>
            <a:r>
              <a:rPr lang="en-US" sz="3200" dirty="0" smtClean="0">
                <a:solidFill>
                  <a:srgbClr val="FF0000"/>
                </a:solidFill>
              </a:rPr>
              <a:t>RD</a:t>
            </a:r>
            <a:r>
              <a:rPr lang="en-US" dirty="0" smtClean="0"/>
              <a:t>IAN: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ecursive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issection</a:t>
            </a:r>
          </a:p>
          <a:p>
            <a:r>
              <a:rPr lang="en-US" dirty="0" smtClean="0"/>
              <a:t>GORDIAN = Quadratic Placement + Min-Cut Placement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5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5125"/>
            <a:ext cx="10541000" cy="1325563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G</a:t>
            </a:r>
            <a:r>
              <a:rPr lang="en-US" b="1" dirty="0" smtClean="0">
                <a:solidFill>
                  <a:srgbClr val="000090"/>
                </a:solidFill>
              </a:rPr>
              <a:t>ORDIAN</a:t>
            </a:r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320290" y="1605767"/>
            <a:ext cx="2841812" cy="1828800"/>
            <a:chOff x="1331259" y="1687047"/>
            <a:chExt cx="2841812" cy="1828800"/>
          </a:xfrm>
        </p:grpSpPr>
        <p:sp>
          <p:nvSpPr>
            <p:cNvPr id="4" name="Oval 3"/>
            <p:cNvSpPr/>
            <p:nvPr/>
          </p:nvSpPr>
          <p:spPr>
            <a:xfrm>
              <a:off x="1712260" y="1687047"/>
              <a:ext cx="2079811" cy="1828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31259" y="1793533"/>
              <a:ext cx="2841812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Global </a:t>
              </a:r>
            </a:p>
            <a:p>
              <a:pPr algn="ctr"/>
              <a:r>
                <a:rPr lang="en-US" b="1" dirty="0" smtClean="0"/>
                <a:t>Optimization</a:t>
              </a:r>
            </a:p>
            <a:p>
              <a:pPr algn="ctr"/>
              <a:endParaRPr lang="en-US" sz="900" dirty="0" smtClean="0"/>
            </a:p>
            <a:p>
              <a:pPr algn="ctr"/>
              <a:r>
                <a:rPr lang="en-US" dirty="0" smtClean="0"/>
                <a:t>Minimization </a:t>
              </a:r>
            </a:p>
            <a:p>
              <a:pPr algn="ctr"/>
              <a:r>
                <a:rPr lang="en-US" dirty="0" smtClean="0"/>
                <a:t>of </a:t>
              </a:r>
            </a:p>
            <a:p>
              <a:pPr algn="ctr"/>
              <a:r>
                <a:rPr lang="en-US" dirty="0" smtClean="0"/>
                <a:t>wire length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09465" y="1605767"/>
            <a:ext cx="2841812" cy="1828800"/>
            <a:chOff x="1331259" y="1687047"/>
            <a:chExt cx="2841812" cy="1828800"/>
          </a:xfrm>
        </p:grpSpPr>
        <p:sp>
          <p:nvSpPr>
            <p:cNvPr id="8" name="Oval 7"/>
            <p:cNvSpPr/>
            <p:nvPr/>
          </p:nvSpPr>
          <p:spPr>
            <a:xfrm>
              <a:off x="1712260" y="1687047"/>
              <a:ext cx="2079811" cy="1828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1259" y="1793533"/>
              <a:ext cx="2841812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Partition</a:t>
              </a:r>
            </a:p>
            <a:p>
              <a:pPr algn="ctr"/>
              <a:endParaRPr lang="en-US" sz="900" dirty="0" smtClean="0"/>
            </a:p>
            <a:p>
              <a:pPr algn="ctr"/>
              <a:r>
                <a:rPr lang="en-US" dirty="0" smtClean="0"/>
                <a:t>Of the module set</a:t>
              </a:r>
            </a:p>
            <a:p>
              <a:pPr algn="ctr"/>
              <a:r>
                <a:rPr lang="en-US" dirty="0"/>
                <a:t>a</a:t>
              </a:r>
              <a:r>
                <a:rPr lang="en-US" dirty="0" smtClean="0"/>
                <a:t>nd dissection of </a:t>
              </a:r>
            </a:p>
            <a:p>
              <a:pPr algn="ctr"/>
              <a:r>
                <a:rPr lang="en-US" dirty="0" smtClean="0"/>
                <a:t>the placement</a:t>
              </a:r>
            </a:p>
            <a:p>
              <a:pPr algn="ctr"/>
              <a:r>
                <a:rPr lang="en-US" dirty="0" smtClean="0"/>
                <a:t>region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57301" y="4218100"/>
            <a:ext cx="2841812" cy="1828800"/>
            <a:chOff x="1331259" y="1687047"/>
            <a:chExt cx="2841812" cy="1828800"/>
          </a:xfrm>
        </p:grpSpPr>
        <p:sp>
          <p:nvSpPr>
            <p:cNvPr id="11" name="Oval 10"/>
            <p:cNvSpPr/>
            <p:nvPr/>
          </p:nvSpPr>
          <p:spPr>
            <a:xfrm>
              <a:off x="1712260" y="1687047"/>
              <a:ext cx="2079811" cy="1828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31259" y="1757673"/>
              <a:ext cx="2841812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Final</a:t>
              </a:r>
            </a:p>
            <a:p>
              <a:pPr algn="ctr"/>
              <a:r>
                <a:rPr lang="en-US" b="1" dirty="0" smtClean="0"/>
                <a:t>Placement</a:t>
              </a:r>
            </a:p>
            <a:p>
              <a:pPr algn="ctr"/>
              <a:endParaRPr lang="en-US" sz="900" dirty="0" smtClean="0"/>
            </a:p>
            <a:p>
              <a:pPr algn="ctr"/>
              <a:r>
                <a:rPr lang="en-US" dirty="0" smtClean="0"/>
                <a:t>Adaption to </a:t>
              </a:r>
            </a:p>
            <a:p>
              <a:pPr algn="ctr"/>
              <a:r>
                <a:rPr lang="en-US" dirty="0" smtClean="0"/>
                <a:t>style-dependent</a:t>
              </a:r>
            </a:p>
            <a:p>
              <a:pPr algn="ctr"/>
              <a:r>
                <a:rPr lang="en-US" dirty="0" smtClean="0"/>
                <a:t>constraints</a:t>
              </a:r>
              <a:endParaRPr lang="en-US" dirty="0"/>
            </a:p>
          </p:txBody>
        </p:sp>
      </p:grpSp>
      <p:sp>
        <p:nvSpPr>
          <p:cNvPr id="20" name="Freeform 19"/>
          <p:cNvSpPr/>
          <p:nvPr/>
        </p:nvSpPr>
        <p:spPr>
          <a:xfrm>
            <a:off x="4664560" y="1738298"/>
            <a:ext cx="3442447" cy="349881"/>
          </a:xfrm>
          <a:custGeom>
            <a:avLst/>
            <a:gdLst>
              <a:gd name="connsiteX0" fmla="*/ 0 w 3442447"/>
              <a:gd name="connsiteY0" fmla="*/ 305057 h 349881"/>
              <a:gd name="connsiteX1" fmla="*/ 1631577 w 3442447"/>
              <a:gd name="connsiteY1" fmla="*/ 257 h 349881"/>
              <a:gd name="connsiteX2" fmla="*/ 3442447 w 3442447"/>
              <a:gd name="connsiteY2" fmla="*/ 349881 h 34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2447" h="349881">
                <a:moveTo>
                  <a:pt x="0" y="305057"/>
                </a:moveTo>
                <a:cubicBezTo>
                  <a:pt x="528918" y="148921"/>
                  <a:pt x="1057836" y="-7214"/>
                  <a:pt x="1631577" y="257"/>
                </a:cubicBezTo>
                <a:cubicBezTo>
                  <a:pt x="2205318" y="7728"/>
                  <a:pt x="2823882" y="178804"/>
                  <a:pt x="3442447" y="349881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43103" y="1399744"/>
            <a:ext cx="1864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odule coordinates</a:t>
            </a:r>
            <a:endParaRPr lang="en-US" sz="1600" dirty="0"/>
          </a:p>
        </p:txBody>
      </p:sp>
      <p:sp>
        <p:nvSpPr>
          <p:cNvPr id="22" name="Freeform 21"/>
          <p:cNvSpPr/>
          <p:nvPr/>
        </p:nvSpPr>
        <p:spPr>
          <a:xfrm flipH="1" flipV="1">
            <a:off x="4664560" y="2978199"/>
            <a:ext cx="3442447" cy="349881"/>
          </a:xfrm>
          <a:custGeom>
            <a:avLst/>
            <a:gdLst>
              <a:gd name="connsiteX0" fmla="*/ 0 w 3442447"/>
              <a:gd name="connsiteY0" fmla="*/ 305057 h 349881"/>
              <a:gd name="connsiteX1" fmla="*/ 1631577 w 3442447"/>
              <a:gd name="connsiteY1" fmla="*/ 257 h 349881"/>
              <a:gd name="connsiteX2" fmla="*/ 3442447 w 3442447"/>
              <a:gd name="connsiteY2" fmla="*/ 349881 h 34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2447" h="349881">
                <a:moveTo>
                  <a:pt x="0" y="305057"/>
                </a:moveTo>
                <a:cubicBezTo>
                  <a:pt x="528918" y="148921"/>
                  <a:pt x="1057836" y="-7214"/>
                  <a:pt x="1631577" y="257"/>
                </a:cubicBezTo>
                <a:cubicBezTo>
                  <a:pt x="2205318" y="7728"/>
                  <a:pt x="2823882" y="178804"/>
                  <a:pt x="3442447" y="349881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13111" y="2873493"/>
            <a:ext cx="2241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positioning constraints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732231" y="3637049"/>
            <a:ext cx="186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</a:t>
            </a:r>
            <a:r>
              <a:rPr lang="en-US" sz="1600" dirty="0" smtClean="0"/>
              <a:t>odule </a:t>
            </a:r>
          </a:p>
          <a:p>
            <a:pPr algn="ctr"/>
            <a:r>
              <a:rPr lang="en-US" sz="1600" dirty="0" smtClean="0"/>
              <a:t>coordinates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959525" y="3566147"/>
            <a:ext cx="186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regions </a:t>
            </a:r>
          </a:p>
          <a:p>
            <a:pPr algn="ctr"/>
            <a:r>
              <a:rPr lang="en-US" sz="1600" dirty="0" smtClean="0"/>
              <a:t>with ≤ k</a:t>
            </a:r>
          </a:p>
          <a:p>
            <a:pPr algn="ctr"/>
            <a:r>
              <a:rPr lang="en-US" sz="1600" dirty="0" smtClean="0"/>
              <a:t>modules</a:t>
            </a:r>
            <a:endParaRPr lang="en-US" sz="1600" dirty="0"/>
          </a:p>
        </p:txBody>
      </p:sp>
      <p:sp>
        <p:nvSpPr>
          <p:cNvPr id="28" name="Freeform 27"/>
          <p:cNvSpPr/>
          <p:nvPr/>
        </p:nvSpPr>
        <p:spPr>
          <a:xfrm>
            <a:off x="3848772" y="3441849"/>
            <a:ext cx="1344706" cy="1568824"/>
          </a:xfrm>
          <a:custGeom>
            <a:avLst/>
            <a:gdLst>
              <a:gd name="connsiteX0" fmla="*/ 0 w 1344706"/>
              <a:gd name="connsiteY0" fmla="*/ 0 h 1568824"/>
              <a:gd name="connsiteX1" fmla="*/ 439271 w 1344706"/>
              <a:gd name="connsiteY1" fmla="*/ 950259 h 1568824"/>
              <a:gd name="connsiteX2" fmla="*/ 1344706 w 1344706"/>
              <a:gd name="connsiteY2" fmla="*/ 1568824 h 156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1568824">
                <a:moveTo>
                  <a:pt x="0" y="0"/>
                </a:moveTo>
                <a:cubicBezTo>
                  <a:pt x="107576" y="344394"/>
                  <a:pt x="215153" y="688788"/>
                  <a:pt x="439271" y="950259"/>
                </a:cubicBezTo>
                <a:cubicBezTo>
                  <a:pt x="663389" y="1211730"/>
                  <a:pt x="1004047" y="1390277"/>
                  <a:pt x="1344706" y="156882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>
            <a:off x="7349489" y="3433688"/>
            <a:ext cx="1344706" cy="1568824"/>
          </a:xfrm>
          <a:custGeom>
            <a:avLst/>
            <a:gdLst>
              <a:gd name="connsiteX0" fmla="*/ 0 w 1344706"/>
              <a:gd name="connsiteY0" fmla="*/ 0 h 1568824"/>
              <a:gd name="connsiteX1" fmla="*/ 439271 w 1344706"/>
              <a:gd name="connsiteY1" fmla="*/ 950259 h 1568824"/>
              <a:gd name="connsiteX2" fmla="*/ 1344706 w 1344706"/>
              <a:gd name="connsiteY2" fmla="*/ 1568824 h 156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1568824">
                <a:moveTo>
                  <a:pt x="0" y="0"/>
                </a:moveTo>
                <a:cubicBezTo>
                  <a:pt x="107576" y="344394"/>
                  <a:pt x="215153" y="688788"/>
                  <a:pt x="439271" y="950259"/>
                </a:cubicBezTo>
                <a:cubicBezTo>
                  <a:pt x="663389" y="1211730"/>
                  <a:pt x="1004047" y="1390277"/>
                  <a:pt x="1344706" y="156882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031177" y="4433513"/>
            <a:ext cx="1922931" cy="2114581"/>
            <a:chOff x="1219199" y="4612073"/>
            <a:chExt cx="1922931" cy="2114581"/>
          </a:xfrm>
        </p:grpSpPr>
        <p:sp>
          <p:nvSpPr>
            <p:cNvPr id="32" name="Rectangle 31"/>
            <p:cNvSpPr/>
            <p:nvPr/>
          </p:nvSpPr>
          <p:spPr>
            <a:xfrm>
              <a:off x="1376083" y="4718560"/>
              <a:ext cx="1766047" cy="2008094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219199" y="4612073"/>
              <a:ext cx="1766047" cy="2008094"/>
              <a:chOff x="1219199" y="4612073"/>
              <a:chExt cx="1766047" cy="200809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219199" y="4612073"/>
                <a:ext cx="1766047" cy="20080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95986" y="4822640"/>
                <a:ext cx="1318931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Input :</a:t>
                </a:r>
              </a:p>
              <a:p>
                <a:r>
                  <a:rPr lang="en-US" dirty="0" smtClean="0"/>
                  <a:t>Net list </a:t>
                </a:r>
              </a:p>
              <a:p>
                <a:r>
                  <a:rPr lang="en-US" dirty="0" smtClean="0"/>
                  <a:t>Cell library</a:t>
                </a:r>
              </a:p>
              <a:p>
                <a:r>
                  <a:rPr lang="en-US" dirty="0" smtClean="0"/>
                  <a:t>Geometry </a:t>
                </a:r>
              </a:p>
              <a:p>
                <a:r>
                  <a:rPr lang="en-US" dirty="0" smtClean="0"/>
                  <a:t>Of the chip</a:t>
                </a:r>
                <a:endParaRPr lang="en-US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725571" y="4380270"/>
            <a:ext cx="1922931" cy="2114581"/>
            <a:chOff x="1219199" y="4612073"/>
            <a:chExt cx="1922931" cy="2114581"/>
          </a:xfrm>
        </p:grpSpPr>
        <p:sp>
          <p:nvSpPr>
            <p:cNvPr id="36" name="Rectangle 35"/>
            <p:cNvSpPr/>
            <p:nvPr/>
          </p:nvSpPr>
          <p:spPr>
            <a:xfrm>
              <a:off x="1376083" y="4718560"/>
              <a:ext cx="1766047" cy="2008094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219199" y="4612073"/>
              <a:ext cx="1766047" cy="2008094"/>
              <a:chOff x="1219199" y="4612073"/>
              <a:chExt cx="1766047" cy="200809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219199" y="4612073"/>
                <a:ext cx="1766047" cy="20080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495986" y="4822640"/>
                <a:ext cx="1318931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Output :</a:t>
                </a:r>
              </a:p>
              <a:p>
                <a:r>
                  <a:rPr lang="en-US" dirty="0" smtClean="0"/>
                  <a:t>Legal</a:t>
                </a:r>
              </a:p>
              <a:p>
                <a:r>
                  <a:rPr lang="en-US" dirty="0" smtClean="0"/>
                  <a:t>module </a:t>
                </a:r>
              </a:p>
              <a:p>
                <a:r>
                  <a:rPr lang="en-US" dirty="0" smtClean="0"/>
                  <a:t>placement</a:t>
                </a:r>
                <a:endParaRPr lang="en-US" dirty="0"/>
              </a:p>
            </p:txBody>
          </p:sp>
        </p:grpSp>
      </p:grpSp>
      <p:cxnSp>
        <p:nvCxnSpPr>
          <p:cNvPr id="41" name="Straight Arrow Connector 40"/>
          <p:cNvCxnSpPr/>
          <p:nvPr/>
        </p:nvCxnSpPr>
        <p:spPr>
          <a:xfrm flipV="1">
            <a:off x="3198831" y="3328081"/>
            <a:ext cx="0" cy="1105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03764" y="5206390"/>
            <a:ext cx="1390431" cy="190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7453" y="3062705"/>
            <a:ext cx="2676747" cy="113877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Data flow in the placement procedure of </a:t>
            </a:r>
            <a:r>
              <a:rPr lang="en-US" sz="2800" b="1" dirty="0" smtClean="0"/>
              <a:t>G</a:t>
            </a:r>
            <a:r>
              <a:rPr lang="en-US" sz="2000" b="1" dirty="0" smtClean="0"/>
              <a:t>ORDIAN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7726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/>
          <p:nvPr/>
        </p:nvSpPr>
        <p:spPr>
          <a:xfrm>
            <a:off x="1091272" y="496769"/>
            <a:ext cx="3118349" cy="2883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911892" y="1072144"/>
            <a:ext cx="433596" cy="88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2352401" y="770977"/>
            <a:ext cx="361330" cy="746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2370335" y="965762"/>
            <a:ext cx="505863" cy="814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105771" y="1548533"/>
            <a:ext cx="361330" cy="61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511047" y="1199220"/>
            <a:ext cx="398363" cy="728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898823" y="1221783"/>
            <a:ext cx="398363" cy="570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395633" y="1803220"/>
            <a:ext cx="398363" cy="570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126493" y="2232455"/>
            <a:ext cx="398363" cy="633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570107" y="1851882"/>
            <a:ext cx="509019" cy="298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2231301" y="1529813"/>
            <a:ext cx="542216" cy="5339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2335450" y="1796848"/>
            <a:ext cx="205504" cy="245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650447" y="1912614"/>
            <a:ext cx="249767" cy="245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565444" y="1798087"/>
            <a:ext cx="493212" cy="376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315330" y="1037318"/>
            <a:ext cx="344616" cy="48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964064" y="1526539"/>
            <a:ext cx="542216" cy="5339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502879" y="1205624"/>
            <a:ext cx="344616" cy="48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948833" y="2027904"/>
            <a:ext cx="806210" cy="330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1635966" y="2230225"/>
            <a:ext cx="252740" cy="2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045737" y="2151310"/>
            <a:ext cx="172759" cy="2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1905965" y="1474669"/>
            <a:ext cx="287933" cy="771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2170694" y="1870595"/>
            <a:ext cx="383109" cy="161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2178858" y="2077988"/>
            <a:ext cx="348718" cy="330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2709853" y="1938270"/>
            <a:ext cx="402261" cy="484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2993583" y="1493592"/>
            <a:ext cx="467090" cy="330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138843" y="1236099"/>
            <a:ext cx="382790" cy="715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2091733" y="1796964"/>
            <a:ext cx="1275700" cy="550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1905407" y="2231509"/>
            <a:ext cx="1053352" cy="330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2376611" y="1647920"/>
            <a:ext cx="601458" cy="6237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1890050" y="2174723"/>
            <a:ext cx="287932" cy="942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2389588" y="2311383"/>
            <a:ext cx="487085" cy="265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2578057" y="1921911"/>
            <a:ext cx="1164127" cy="330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1471856" y="2060379"/>
            <a:ext cx="1849166" cy="372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1713235" y="1819621"/>
            <a:ext cx="1612422" cy="308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5148848" y="496769"/>
            <a:ext cx="3118349" cy="2883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6537222" y="620361"/>
            <a:ext cx="363573" cy="710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6818324" y="1183915"/>
            <a:ext cx="302978" cy="596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6426452" y="1055376"/>
            <a:ext cx="424169" cy="650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6972003" y="981756"/>
            <a:ext cx="302978" cy="488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6694356" y="793999"/>
            <a:ext cx="334030" cy="582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6128560" y="729305"/>
            <a:ext cx="334030" cy="456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800608" y="729304"/>
            <a:ext cx="334030" cy="456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6345103" y="734527"/>
            <a:ext cx="334030" cy="506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6649645" y="886409"/>
            <a:ext cx="426817" cy="238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6763472" y="884695"/>
            <a:ext cx="454652" cy="426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6603576" y="1173777"/>
            <a:ext cx="172317" cy="196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841699" y="1061979"/>
            <a:ext cx="209431" cy="196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6291804" y="891520"/>
            <a:ext cx="413562" cy="301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6501085" y="1240881"/>
            <a:ext cx="288963" cy="387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6410290" y="729452"/>
            <a:ext cx="454652" cy="426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6580875" y="1062810"/>
            <a:ext cx="288963" cy="387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6250793" y="2221673"/>
            <a:ext cx="676012" cy="26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6626558" y="2451117"/>
            <a:ext cx="211924" cy="217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6405972" y="2528464"/>
            <a:ext cx="144860" cy="217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6397104" y="2312835"/>
            <a:ext cx="241433" cy="616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6672020" y="2234827"/>
            <a:ext cx="321240" cy="129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6532932" y="1896924"/>
            <a:ext cx="292402" cy="26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6088155" y="2915018"/>
            <a:ext cx="337299" cy="387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6465065" y="1981356"/>
            <a:ext cx="391658" cy="26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6218941" y="2639744"/>
            <a:ext cx="320972" cy="5719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6319614" y="2133141"/>
            <a:ext cx="1069684" cy="439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6263745" y="2474434"/>
            <a:ext cx="883242" cy="26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6323917" y="2833146"/>
            <a:ext cx="504327" cy="4986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6577163" y="2333776"/>
            <a:ext cx="241433" cy="753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6566254" y="2074733"/>
            <a:ext cx="408424" cy="211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6344576" y="2164501"/>
            <a:ext cx="976128" cy="263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6079187" y="2456952"/>
            <a:ext cx="1550539" cy="297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6072543" y="2921523"/>
            <a:ext cx="1352024" cy="246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6012531" y="2619078"/>
            <a:ext cx="211924" cy="217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2" name="Straight Connector 221"/>
          <p:cNvCxnSpPr/>
          <p:nvPr/>
        </p:nvCxnSpPr>
        <p:spPr>
          <a:xfrm>
            <a:off x="1096515" y="1843415"/>
            <a:ext cx="311310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5162455" y="1819621"/>
            <a:ext cx="311310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Rectangle 223"/>
          <p:cNvSpPr/>
          <p:nvPr/>
        </p:nvSpPr>
        <p:spPr>
          <a:xfrm>
            <a:off x="1116672" y="3663973"/>
            <a:ext cx="3118349" cy="2883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224"/>
          <p:cNvCxnSpPr/>
          <p:nvPr/>
        </p:nvCxnSpPr>
        <p:spPr>
          <a:xfrm>
            <a:off x="1130279" y="4986825"/>
            <a:ext cx="311310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225"/>
          <p:cNvSpPr/>
          <p:nvPr/>
        </p:nvSpPr>
        <p:spPr>
          <a:xfrm>
            <a:off x="1796642" y="4027473"/>
            <a:ext cx="237374" cy="467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3079126" y="4285058"/>
            <a:ext cx="332323" cy="509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3138843" y="3957261"/>
            <a:ext cx="861837" cy="266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3039434" y="4156603"/>
            <a:ext cx="261702" cy="456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1806120" y="4414366"/>
            <a:ext cx="261702" cy="357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2029148" y="4150773"/>
            <a:ext cx="261702" cy="357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2144715" y="4280262"/>
            <a:ext cx="261702" cy="397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1193482" y="3845632"/>
            <a:ext cx="797434" cy="3342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2889902" y="4046036"/>
            <a:ext cx="852282" cy="37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489193" y="5564770"/>
            <a:ext cx="135005" cy="153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3173325" y="4371225"/>
            <a:ext cx="205516" cy="473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3159400" y="3892011"/>
            <a:ext cx="682193" cy="280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2375860" y="4590855"/>
            <a:ext cx="130063" cy="303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982943" y="4185000"/>
            <a:ext cx="356206" cy="334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099379" y="5792711"/>
            <a:ext cx="638362" cy="281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1498807" y="5458856"/>
            <a:ext cx="289207" cy="330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1900914" y="5590139"/>
            <a:ext cx="340834" cy="360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1464062" y="5519051"/>
            <a:ext cx="341577" cy="914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1769804" y="5445760"/>
            <a:ext cx="285206" cy="882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1338812" y="5825030"/>
            <a:ext cx="582548" cy="578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309883" y="5521557"/>
            <a:ext cx="251472" cy="448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2978069" y="6095368"/>
            <a:ext cx="1146502" cy="318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3204300" y="5661691"/>
            <a:ext cx="764766" cy="342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2949026" y="5601593"/>
            <a:ext cx="1214796" cy="295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2980007" y="5334269"/>
            <a:ext cx="511264" cy="506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3168121" y="5310311"/>
            <a:ext cx="264263" cy="303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1858387" y="5218357"/>
            <a:ext cx="607857" cy="377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2247413" y="4431861"/>
            <a:ext cx="275732" cy="3036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1949042" y="4179873"/>
            <a:ext cx="237374" cy="467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2027442" y="5567583"/>
            <a:ext cx="285206" cy="582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745161" y="5526641"/>
            <a:ext cx="340834" cy="360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7" name="Straight Connector 256"/>
          <p:cNvCxnSpPr/>
          <p:nvPr/>
        </p:nvCxnSpPr>
        <p:spPr>
          <a:xfrm>
            <a:off x="2650447" y="3663973"/>
            <a:ext cx="0" cy="1340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544602" y="4986825"/>
            <a:ext cx="0" cy="1560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258"/>
          <p:cNvSpPr/>
          <p:nvPr/>
        </p:nvSpPr>
        <p:spPr>
          <a:xfrm>
            <a:off x="2046067" y="4301915"/>
            <a:ext cx="237935" cy="3036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1663508" y="3793391"/>
            <a:ext cx="284849" cy="556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7994636" y="3760687"/>
            <a:ext cx="381317" cy="781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8396396" y="3928217"/>
            <a:ext cx="285605" cy="625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8714072" y="3928217"/>
            <a:ext cx="399847" cy="613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9136008" y="4017898"/>
            <a:ext cx="285605" cy="513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9452037" y="3765303"/>
            <a:ext cx="307989" cy="712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9771736" y="3902030"/>
            <a:ext cx="314877" cy="583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10099069" y="3918181"/>
            <a:ext cx="314877" cy="55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10431183" y="3838052"/>
            <a:ext cx="314876" cy="639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8004813" y="4608714"/>
            <a:ext cx="434297" cy="267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9437561" y="4503614"/>
            <a:ext cx="428582" cy="4023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9162523" y="4663840"/>
            <a:ext cx="217973" cy="244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8913950" y="4663840"/>
            <a:ext cx="220977" cy="231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8459803" y="4572877"/>
            <a:ext cx="443899" cy="322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9875837" y="4554896"/>
            <a:ext cx="388528" cy="364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10268611" y="4518075"/>
            <a:ext cx="539948" cy="4023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10817716" y="4538743"/>
            <a:ext cx="272393" cy="364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8016243" y="5079936"/>
            <a:ext cx="646407" cy="308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8217729" y="5434503"/>
            <a:ext cx="221381" cy="253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8022297" y="5421719"/>
            <a:ext cx="151324" cy="253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8662650" y="4952021"/>
            <a:ext cx="252207" cy="720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8914857" y="5130634"/>
            <a:ext cx="335576" cy="151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8928967" y="5316300"/>
            <a:ext cx="305452" cy="308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9289611" y="5248734"/>
            <a:ext cx="352350" cy="329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9264242" y="4932341"/>
            <a:ext cx="409138" cy="308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9675466" y="4941880"/>
            <a:ext cx="335296" cy="667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10070101" y="5074767"/>
            <a:ext cx="1037041" cy="513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7994636" y="5703629"/>
            <a:ext cx="922660" cy="308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8020480" y="6025318"/>
            <a:ext cx="526834" cy="58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8908188" y="5703629"/>
            <a:ext cx="252207" cy="88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9236945" y="5620016"/>
            <a:ext cx="426652" cy="281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9715760" y="5614913"/>
            <a:ext cx="1019692" cy="308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9174417" y="5933304"/>
            <a:ext cx="1762366" cy="3478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9185064" y="6305532"/>
            <a:ext cx="1412364" cy="287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7990843" y="3745455"/>
            <a:ext cx="3118349" cy="2883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ight Arrow 298"/>
          <p:cNvSpPr/>
          <p:nvPr/>
        </p:nvSpPr>
        <p:spPr>
          <a:xfrm>
            <a:off x="4471577" y="1689786"/>
            <a:ext cx="533400" cy="47987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ight Arrow 299"/>
          <p:cNvSpPr/>
          <p:nvPr/>
        </p:nvSpPr>
        <p:spPr>
          <a:xfrm rot="8877675">
            <a:off x="4394792" y="3237795"/>
            <a:ext cx="533400" cy="47987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ight Arrow 300"/>
          <p:cNvSpPr/>
          <p:nvPr/>
        </p:nvSpPr>
        <p:spPr>
          <a:xfrm>
            <a:off x="4445255" y="4803650"/>
            <a:ext cx="533400" cy="47987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2495399" y="1779952"/>
            <a:ext cx="147762" cy="147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6632391" y="1041706"/>
            <a:ext cx="147762" cy="147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6659673" y="2562912"/>
            <a:ext cx="147762" cy="147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10" name="Straight Connector 309"/>
          <p:cNvCxnSpPr/>
          <p:nvPr/>
        </p:nvCxnSpPr>
        <p:spPr>
          <a:xfrm>
            <a:off x="6761265" y="503774"/>
            <a:ext cx="0" cy="134000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6660863" y="1819621"/>
            <a:ext cx="0" cy="156014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Right Arrow 315"/>
          <p:cNvSpPr/>
          <p:nvPr/>
        </p:nvSpPr>
        <p:spPr>
          <a:xfrm>
            <a:off x="7225692" y="4794970"/>
            <a:ext cx="533400" cy="47987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5807123" y="4962831"/>
            <a:ext cx="82296" cy="82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971383" y="4962831"/>
            <a:ext cx="82296" cy="82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6135643" y="4962831"/>
            <a:ext cx="82296" cy="82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6299903" y="4962831"/>
            <a:ext cx="82296" cy="82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/>
          <p:cNvSpPr txBox="1"/>
          <p:nvPr/>
        </p:nvSpPr>
        <p:spPr>
          <a:xfrm>
            <a:off x="4199519" y="1328282"/>
            <a:ext cx="13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partition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4213252" y="2844696"/>
            <a:ext cx="13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partition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4267047" y="4413582"/>
            <a:ext cx="13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partition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6897719" y="4406607"/>
            <a:ext cx="13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partition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31" name="Straight Arrow Connector 330"/>
          <p:cNvCxnSpPr/>
          <p:nvPr/>
        </p:nvCxnSpPr>
        <p:spPr>
          <a:xfrm flipH="1">
            <a:off x="2650667" y="530147"/>
            <a:ext cx="2035007" cy="12627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>
            <a:off x="4719398" y="519470"/>
            <a:ext cx="1605757" cy="5003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/>
          <p:cNvCxnSpPr/>
          <p:nvPr/>
        </p:nvCxnSpPr>
        <p:spPr>
          <a:xfrm>
            <a:off x="4722665" y="554804"/>
            <a:ext cx="1897180" cy="20278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/>
          <p:cNvSpPr txBox="1"/>
          <p:nvPr/>
        </p:nvSpPr>
        <p:spPr>
          <a:xfrm>
            <a:off x="3973668" y="77456"/>
            <a:ext cx="208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center of gravity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3347062" y="5748246"/>
            <a:ext cx="147762" cy="147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1904335" y="5760575"/>
            <a:ext cx="147762" cy="147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3359393" y="4330411"/>
            <a:ext cx="147762" cy="147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1859439" y="4285547"/>
            <a:ext cx="147762" cy="147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47885" y="1430163"/>
            <a:ext cx="3878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induced by point-placement;</a:t>
            </a:r>
          </a:p>
          <a:p>
            <a:r>
              <a:rPr lang="en-US" dirty="0" smtClean="0"/>
              <a:t>Apply KL/FM to refine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9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H="1" flipV="1">
            <a:off x="5180680" y="4224345"/>
            <a:ext cx="342819" cy="999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567782" y="5259966"/>
            <a:ext cx="1388154" cy="5165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000090"/>
                </a:solidFill>
              </a:rPr>
              <a:t>G</a:t>
            </a:r>
            <a:r>
              <a:rPr lang="en-US" b="1" dirty="0">
                <a:solidFill>
                  <a:srgbClr val="000090"/>
                </a:solidFill>
              </a:rPr>
              <a:t>ORDIAN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Objective function: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97169" y="5208685"/>
            <a:ext cx="1388203" cy="141255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85395" y="592250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00064" y="572771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61595" y="5760933"/>
            <a:ext cx="0" cy="23836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61595" y="5776565"/>
            <a:ext cx="70240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54373" y="5259966"/>
            <a:ext cx="1458371" cy="5273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369611" y="5072432"/>
            <a:ext cx="307777" cy="307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61474" y="4001294"/>
            <a:ext cx="438412" cy="446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55936" y="5764135"/>
            <a:ext cx="438412" cy="446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762604" y="6113278"/>
            <a:ext cx="1945317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Star Net Model</a:t>
            </a:r>
            <a:endParaRPr lang="en-US" sz="20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376" y="6003545"/>
            <a:ext cx="1164437" cy="42066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301" y="5423208"/>
            <a:ext cx="1140051" cy="42066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040" y="4253402"/>
            <a:ext cx="1347333" cy="6828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48" y="5434444"/>
            <a:ext cx="499915" cy="37798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676" y="5562810"/>
            <a:ext cx="493819" cy="35969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077" y="2335867"/>
            <a:ext cx="799864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8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000090"/>
                </a:solidFill>
              </a:rPr>
              <a:t>G</a:t>
            </a:r>
            <a:r>
              <a:rPr lang="en-US" b="1" dirty="0">
                <a:solidFill>
                  <a:srgbClr val="000090"/>
                </a:solidFill>
              </a:rPr>
              <a:t>ORDIAN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How to avoid trivial solution : </a:t>
            </a:r>
          </a:p>
          <a:p>
            <a:pPr lvl="1"/>
            <a:r>
              <a:rPr lang="en-US" dirty="0" smtClean="0"/>
              <a:t>Add constraint. </a:t>
            </a:r>
            <a:r>
              <a:rPr lang="en-US" b="1" dirty="0" smtClean="0"/>
              <a:t>Fix center of gravity of all modules in the center of region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4705" y="2949388"/>
            <a:ext cx="371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Linear Constraints: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508376" y="3334871"/>
            <a:ext cx="4518212" cy="304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145170" y="4234740"/>
            <a:ext cx="456602" cy="523445"/>
            <a:chOff x="7342094" y="4111885"/>
            <a:chExt cx="699247" cy="523445"/>
          </a:xfrm>
        </p:grpSpPr>
        <p:sp>
          <p:nvSpPr>
            <p:cNvPr id="8" name="Rectangle 7"/>
            <p:cNvSpPr/>
            <p:nvPr/>
          </p:nvSpPr>
          <p:spPr>
            <a:xfrm>
              <a:off x="7342094" y="4154271"/>
              <a:ext cx="699247" cy="4810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55748" y="4111885"/>
              <a:ext cx="313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81365" y="5463528"/>
            <a:ext cx="699247" cy="523220"/>
            <a:chOff x="7342094" y="4112110"/>
            <a:chExt cx="699247" cy="523220"/>
          </a:xfrm>
        </p:grpSpPr>
        <p:sp>
          <p:nvSpPr>
            <p:cNvPr id="12" name="Rectangle 11"/>
            <p:cNvSpPr/>
            <p:nvPr/>
          </p:nvSpPr>
          <p:spPr>
            <a:xfrm>
              <a:off x="7342094" y="4154271"/>
              <a:ext cx="699247" cy="4810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34834" y="4112110"/>
              <a:ext cx="313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68560" y="4523882"/>
            <a:ext cx="267746" cy="523220"/>
            <a:chOff x="7342094" y="4112110"/>
            <a:chExt cx="699247" cy="523220"/>
          </a:xfrm>
        </p:grpSpPr>
        <p:sp>
          <p:nvSpPr>
            <p:cNvPr id="15" name="Rectangle 14"/>
            <p:cNvSpPr/>
            <p:nvPr/>
          </p:nvSpPr>
          <p:spPr>
            <a:xfrm>
              <a:off x="7342094" y="4154271"/>
              <a:ext cx="699247" cy="4810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75630" y="4112110"/>
              <a:ext cx="313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8480612" y="4635330"/>
            <a:ext cx="286870" cy="28687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704729" y="3180220"/>
            <a:ext cx="475130" cy="12752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34" y="2894114"/>
            <a:ext cx="7919390" cy="28287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11669" y="4893981"/>
            <a:ext cx="89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Center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7565" y="4779119"/>
            <a:ext cx="74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= 2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963748" y="5078647"/>
            <a:ext cx="74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= 1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847555" y="5962282"/>
            <a:ext cx="74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=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535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000090"/>
                </a:solidFill>
              </a:rPr>
              <a:t>G</a:t>
            </a:r>
            <a:r>
              <a:rPr lang="en-US" b="1" dirty="0">
                <a:solidFill>
                  <a:srgbClr val="000090"/>
                </a:solidFill>
              </a:rPr>
              <a:t>ORDIAN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034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Problem: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Minimize </a:t>
            </a:r>
            <a:r>
              <a:rPr lang="el-GR" dirty="0" smtClean="0"/>
              <a:t>Φ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l-GR" dirty="0" smtClean="0"/>
              <a:t>Φ</a:t>
            </a:r>
            <a:r>
              <a:rPr lang="en-US" baseline="-25000" dirty="0" smtClean="0"/>
              <a:t>2</a:t>
            </a:r>
            <a:r>
              <a:rPr lang="en-US" dirty="0" smtClean="0"/>
              <a:t> separately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l-GR" dirty="0"/>
              <a:t>Φ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l-GR" dirty="0"/>
              <a:t>Φ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are convex, </a:t>
            </a:r>
            <a:r>
              <a:rPr lang="en-US" b="1" i="1" dirty="0" smtClean="0"/>
              <a:t>C</a:t>
            </a:r>
            <a:r>
              <a:rPr lang="en-US" dirty="0" smtClean="0"/>
              <a:t> is positive definite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Global optimal solution can be obtained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796" y="2928242"/>
            <a:ext cx="3218967" cy="688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28" y="2921129"/>
            <a:ext cx="3121423" cy="688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994" y="2328741"/>
            <a:ext cx="5529551" cy="7011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665" y="3749897"/>
            <a:ext cx="2548349" cy="8413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586" y="3798660"/>
            <a:ext cx="511498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9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000090"/>
                </a:solidFill>
              </a:rPr>
              <a:t>G</a:t>
            </a:r>
            <a:r>
              <a:rPr lang="en-US" b="1" dirty="0">
                <a:solidFill>
                  <a:srgbClr val="000090"/>
                </a:solidFill>
              </a:rPr>
              <a:t>ORDIAN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Detailed placement: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2437" y="2558733"/>
            <a:ext cx="1453427" cy="13984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650292" y="3151984"/>
            <a:ext cx="264412" cy="42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62472" y="3147017"/>
            <a:ext cx="264412" cy="42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403568" y="3147036"/>
            <a:ext cx="264412" cy="42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969608" y="3319013"/>
            <a:ext cx="101987" cy="134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73172" y="3319013"/>
            <a:ext cx="101987" cy="134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76735" y="3319013"/>
            <a:ext cx="101987" cy="134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80298" y="3319013"/>
            <a:ext cx="101987" cy="134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907653" y="3121824"/>
            <a:ext cx="264412" cy="42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937921" y="1801285"/>
            <a:ext cx="21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Each region has ≤ 35 cells</a:t>
            </a:r>
            <a:endParaRPr lang="en-US" b="1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0882590" y="2386535"/>
            <a:ext cx="273901" cy="4051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10994829" y="2410382"/>
            <a:ext cx="156572" cy="9250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3092516" y="2548773"/>
            <a:ext cx="1599803" cy="1411292"/>
            <a:chOff x="3092365" y="2581583"/>
            <a:chExt cx="1599803" cy="141129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864090" y="2581583"/>
              <a:ext cx="0" cy="14112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3092365" y="2581584"/>
              <a:ext cx="1599803" cy="139844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5472176" y="2581584"/>
            <a:ext cx="1599803" cy="13984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6197741" y="2581583"/>
            <a:ext cx="0" cy="1411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7969608" y="4216871"/>
            <a:ext cx="2925536" cy="2429819"/>
            <a:chOff x="1634300" y="3817939"/>
            <a:chExt cx="3342640" cy="2860736"/>
          </a:xfrm>
        </p:grpSpPr>
        <p:sp>
          <p:nvSpPr>
            <p:cNvPr id="123" name="Rectangle 122"/>
            <p:cNvSpPr/>
            <p:nvPr/>
          </p:nvSpPr>
          <p:spPr>
            <a:xfrm>
              <a:off x="1634300" y="3826120"/>
              <a:ext cx="3342640" cy="28355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1634300" y="5963603"/>
              <a:ext cx="3342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996629" y="5414963"/>
              <a:ext cx="29803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634300" y="4994363"/>
              <a:ext cx="18356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2412270" y="6305003"/>
              <a:ext cx="2564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634300" y="4476137"/>
              <a:ext cx="3342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412270" y="4148063"/>
              <a:ext cx="2564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402110" y="5414963"/>
              <a:ext cx="0" cy="1246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2965893" y="4994364"/>
              <a:ext cx="0" cy="1310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1996629" y="4994363"/>
              <a:ext cx="0" cy="9692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2415507" y="3817939"/>
              <a:ext cx="0" cy="1176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3488403" y="4148063"/>
              <a:ext cx="0" cy="1266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3813237" y="4476137"/>
              <a:ext cx="0" cy="22025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4142421" y="4148063"/>
              <a:ext cx="0" cy="1815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4079715" y="3831050"/>
              <a:ext cx="0" cy="3086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4409870" y="4801842"/>
              <a:ext cx="398816" cy="341400"/>
              <a:chOff x="5542941" y="5308283"/>
              <a:chExt cx="398816" cy="341400"/>
            </a:xfrm>
          </p:grpSpPr>
          <p:cxnSp>
            <p:nvCxnSpPr>
              <p:cNvPr id="235" name="Straight Connector 234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Freeform 236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4432051" y="5515524"/>
              <a:ext cx="398816" cy="341400"/>
              <a:chOff x="5542941" y="5308283"/>
              <a:chExt cx="398816" cy="341400"/>
            </a:xfrm>
          </p:grpSpPr>
          <p:cxnSp>
            <p:nvCxnSpPr>
              <p:cNvPr id="232" name="Straight Connector 231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Freeform 233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3219184" y="5564531"/>
              <a:ext cx="291463" cy="249502"/>
              <a:chOff x="5542941" y="5308283"/>
              <a:chExt cx="398816" cy="341400"/>
            </a:xfrm>
          </p:grpSpPr>
          <p:cxnSp>
            <p:nvCxnSpPr>
              <p:cNvPr id="229" name="Straight Connector 228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Freeform 230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2353602" y="5063822"/>
              <a:ext cx="291463" cy="249502"/>
              <a:chOff x="5542941" y="5308283"/>
              <a:chExt cx="398816" cy="341400"/>
            </a:xfrm>
          </p:grpSpPr>
          <p:cxnSp>
            <p:nvCxnSpPr>
              <p:cNvPr id="226" name="Straight Connector 225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Freeform 227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2829331" y="4625031"/>
              <a:ext cx="291463" cy="249502"/>
              <a:chOff x="5542941" y="5308283"/>
              <a:chExt cx="398816" cy="341400"/>
            </a:xfrm>
          </p:grpSpPr>
          <p:cxnSp>
            <p:nvCxnSpPr>
              <p:cNvPr id="223" name="Straight Connector 222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Freeform 224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1922373" y="4612920"/>
              <a:ext cx="291463" cy="249502"/>
              <a:chOff x="5542941" y="5308283"/>
              <a:chExt cx="398816" cy="341400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Freeform 221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1909490" y="4009425"/>
              <a:ext cx="291463" cy="249502"/>
              <a:chOff x="5542941" y="5308283"/>
              <a:chExt cx="398816" cy="341400"/>
            </a:xfrm>
          </p:grpSpPr>
          <p:cxnSp>
            <p:nvCxnSpPr>
              <p:cNvPr id="217" name="Straight Connector 216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Freeform 218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1909490" y="6193196"/>
              <a:ext cx="291463" cy="249502"/>
              <a:chOff x="5542941" y="5308283"/>
              <a:chExt cx="398816" cy="341400"/>
            </a:xfrm>
          </p:grpSpPr>
          <p:cxnSp>
            <p:nvCxnSpPr>
              <p:cNvPr id="214" name="Straight Connector 213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Freeform 215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1696254" y="5347419"/>
              <a:ext cx="291463" cy="249502"/>
              <a:chOff x="5542941" y="5308283"/>
              <a:chExt cx="398816" cy="341400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Freeform 212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073176" y="5529965"/>
              <a:ext cx="291463" cy="249502"/>
              <a:chOff x="5542941" y="5308283"/>
              <a:chExt cx="398816" cy="341400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Freeform 209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2572501" y="5566125"/>
              <a:ext cx="291463" cy="249502"/>
              <a:chOff x="5542941" y="5308283"/>
              <a:chExt cx="398816" cy="341400"/>
            </a:xfrm>
          </p:grpSpPr>
          <p:cxnSp>
            <p:nvCxnSpPr>
              <p:cNvPr id="205" name="Straight Connector 204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Freeform 206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2999129" y="6347420"/>
              <a:ext cx="291463" cy="249502"/>
              <a:chOff x="5542941" y="5308283"/>
              <a:chExt cx="398816" cy="341400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Freeform 203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3096762" y="3860498"/>
              <a:ext cx="291463" cy="249502"/>
              <a:chOff x="5542941" y="5308283"/>
              <a:chExt cx="398816" cy="341400"/>
            </a:xfrm>
          </p:grpSpPr>
          <p:cxnSp>
            <p:nvCxnSpPr>
              <p:cNvPr id="199" name="Straight Connector 198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Freeform 200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2846760" y="4183253"/>
              <a:ext cx="291463" cy="249502"/>
              <a:chOff x="5542941" y="5308283"/>
              <a:chExt cx="398816" cy="341400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Freeform 197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4443901" y="3853702"/>
              <a:ext cx="291463" cy="249502"/>
              <a:chOff x="5542941" y="5308283"/>
              <a:chExt cx="398816" cy="341400"/>
            </a:xfrm>
          </p:grpSpPr>
          <p:cxnSp>
            <p:nvCxnSpPr>
              <p:cNvPr id="193" name="Straight Connector 192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Freeform 194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4429529" y="4170799"/>
              <a:ext cx="291463" cy="249502"/>
              <a:chOff x="5542941" y="5308283"/>
              <a:chExt cx="398816" cy="341400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Freeform 191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3716176" y="4175196"/>
              <a:ext cx="291463" cy="249502"/>
              <a:chOff x="5542941" y="5308283"/>
              <a:chExt cx="398816" cy="341400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Freeform 188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4283559" y="6014677"/>
              <a:ext cx="291463" cy="249502"/>
              <a:chOff x="5542941" y="5308283"/>
              <a:chExt cx="398816" cy="341400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Freeform 185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4317880" y="6350856"/>
              <a:ext cx="291463" cy="249502"/>
              <a:chOff x="5542941" y="5308283"/>
              <a:chExt cx="398816" cy="341400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Freeform 182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3298177" y="6011241"/>
              <a:ext cx="291463" cy="249502"/>
              <a:chOff x="5542941" y="5308283"/>
              <a:chExt cx="398816" cy="341400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Freeform 179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2596604" y="5998552"/>
              <a:ext cx="291463" cy="249502"/>
              <a:chOff x="5542941" y="5308283"/>
              <a:chExt cx="398816" cy="341400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Freeform 176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3085795" y="5048673"/>
              <a:ext cx="291463" cy="249502"/>
              <a:chOff x="5542941" y="5308283"/>
              <a:chExt cx="398816" cy="341400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Freeform 173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3537200" y="4884651"/>
              <a:ext cx="291463" cy="249502"/>
              <a:chOff x="5542941" y="5308283"/>
              <a:chExt cx="398816" cy="341400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Freeform 170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3860672" y="4923922"/>
              <a:ext cx="291463" cy="249502"/>
              <a:chOff x="5542941" y="5308283"/>
              <a:chExt cx="398816" cy="341400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Freeform 167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3855623" y="5584131"/>
              <a:ext cx="291463" cy="249502"/>
              <a:chOff x="5542941" y="5308283"/>
              <a:chExt cx="398816" cy="341400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5562600" y="5308283"/>
                <a:ext cx="0" cy="34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5542941" y="5647504"/>
                <a:ext cx="39881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Freeform 164"/>
              <p:cNvSpPr/>
              <p:nvPr/>
            </p:nvSpPr>
            <p:spPr>
              <a:xfrm>
                <a:off x="5638800" y="5318760"/>
                <a:ext cx="251460" cy="243840"/>
              </a:xfrm>
              <a:custGeom>
                <a:avLst/>
                <a:gdLst>
                  <a:gd name="connsiteX0" fmla="*/ 0 w 251460"/>
                  <a:gd name="connsiteY0" fmla="*/ 0 h 243840"/>
                  <a:gd name="connsiteX1" fmla="*/ 60960 w 251460"/>
                  <a:gd name="connsiteY1" fmla="*/ 182880 h 243840"/>
                  <a:gd name="connsiteX2" fmla="*/ 251460 w 251460"/>
                  <a:gd name="connsiteY2" fmla="*/ 24384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" h="243840">
                    <a:moveTo>
                      <a:pt x="0" y="0"/>
                    </a:moveTo>
                    <a:cubicBezTo>
                      <a:pt x="9525" y="71120"/>
                      <a:pt x="19050" y="142240"/>
                      <a:pt x="60960" y="182880"/>
                    </a:cubicBezTo>
                    <a:cubicBezTo>
                      <a:pt x="102870" y="223520"/>
                      <a:pt x="177165" y="233680"/>
                      <a:pt x="251460" y="24384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40" name="Straight Connector 239"/>
          <p:cNvCxnSpPr/>
          <p:nvPr/>
        </p:nvCxnSpPr>
        <p:spPr>
          <a:xfrm>
            <a:off x="6197741" y="3090633"/>
            <a:ext cx="874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5472176" y="3455132"/>
            <a:ext cx="7255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Group 267"/>
          <p:cNvGrpSpPr/>
          <p:nvPr/>
        </p:nvGrpSpPr>
        <p:grpSpPr>
          <a:xfrm>
            <a:off x="9483983" y="2546237"/>
            <a:ext cx="1602863" cy="1418667"/>
            <a:chOff x="9489255" y="2558733"/>
            <a:chExt cx="1602863" cy="1418667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0655984" y="3070149"/>
              <a:ext cx="0" cy="8944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Rectangle 242"/>
            <p:cNvSpPr/>
            <p:nvPr/>
          </p:nvSpPr>
          <p:spPr>
            <a:xfrm>
              <a:off x="9489255" y="2566109"/>
              <a:ext cx="1599803" cy="139844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/>
            <p:cNvCxnSpPr/>
            <p:nvPr/>
          </p:nvCxnSpPr>
          <p:spPr>
            <a:xfrm>
              <a:off x="10214820" y="2566108"/>
              <a:ext cx="0" cy="14112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10214820" y="3075158"/>
              <a:ext cx="8742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9489255" y="3439657"/>
              <a:ext cx="7255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10211760" y="3578457"/>
              <a:ext cx="4401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9852037" y="2558733"/>
              <a:ext cx="0" cy="8944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9943193" y="3450342"/>
              <a:ext cx="0" cy="5142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10532011" y="2575487"/>
              <a:ext cx="0" cy="5142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9943193" y="3761337"/>
              <a:ext cx="2594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9489255" y="3707448"/>
              <a:ext cx="4401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10200330" y="2832593"/>
              <a:ext cx="3349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9867653" y="2985601"/>
              <a:ext cx="3349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9489255" y="2865383"/>
              <a:ext cx="3627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10546723" y="2934168"/>
              <a:ext cx="5423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10651939" y="3464526"/>
              <a:ext cx="4401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/>
          <p:cNvGrpSpPr/>
          <p:nvPr/>
        </p:nvGrpSpPr>
        <p:grpSpPr>
          <a:xfrm>
            <a:off x="1801253" y="4186479"/>
            <a:ext cx="4105547" cy="2429106"/>
            <a:chOff x="5988364" y="994679"/>
            <a:chExt cx="5013071" cy="3681377"/>
          </a:xfrm>
        </p:grpSpPr>
        <p:grpSp>
          <p:nvGrpSpPr>
            <p:cNvPr id="270" name="Group 269"/>
            <p:cNvGrpSpPr/>
            <p:nvPr/>
          </p:nvGrpSpPr>
          <p:grpSpPr>
            <a:xfrm>
              <a:off x="6310870" y="994679"/>
              <a:ext cx="4368252" cy="3681377"/>
              <a:chOff x="7315981" y="-33227"/>
              <a:chExt cx="4368252" cy="3681377"/>
            </a:xfrm>
          </p:grpSpPr>
          <p:sp>
            <p:nvSpPr>
              <p:cNvPr id="275" name="Rectangle 274"/>
              <p:cNvSpPr/>
              <p:nvPr/>
            </p:nvSpPr>
            <p:spPr>
              <a:xfrm>
                <a:off x="7468425" y="1"/>
                <a:ext cx="4008180" cy="363111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6" name="Group 275"/>
              <p:cNvGrpSpPr/>
              <p:nvPr/>
            </p:nvGrpSpPr>
            <p:grpSpPr>
              <a:xfrm>
                <a:off x="7356826" y="3049879"/>
                <a:ext cx="1307592" cy="598271"/>
                <a:chOff x="9378830" y="5162309"/>
                <a:chExt cx="1307592" cy="598271"/>
              </a:xfrm>
            </p:grpSpPr>
            <p:sp>
              <p:nvSpPr>
                <p:cNvPr id="364" name="TextBox 363"/>
                <p:cNvSpPr txBox="1"/>
                <p:nvPr/>
              </p:nvSpPr>
              <p:spPr>
                <a:xfrm>
                  <a:off x="9378830" y="5207284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9486625" y="5162309"/>
                  <a:ext cx="1104516" cy="59827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8460778" y="3163292"/>
                <a:ext cx="1307592" cy="476936"/>
                <a:chOff x="9257486" y="5123322"/>
                <a:chExt cx="1307592" cy="476936"/>
              </a:xfrm>
            </p:grpSpPr>
            <p:sp>
              <p:nvSpPr>
                <p:cNvPr id="362" name="TextBox 361"/>
                <p:cNvSpPr txBox="1"/>
                <p:nvPr/>
              </p:nvSpPr>
              <p:spPr>
                <a:xfrm>
                  <a:off x="9257486" y="5123322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9367986" y="5233949"/>
                  <a:ext cx="1104516" cy="36630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8" name="Rectangle 277"/>
              <p:cNvSpPr/>
              <p:nvPr/>
            </p:nvSpPr>
            <p:spPr>
              <a:xfrm>
                <a:off x="9675794" y="3239059"/>
                <a:ext cx="948917" cy="4002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0624712" y="3225293"/>
                <a:ext cx="851894" cy="4140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9480117" y="3167678"/>
                <a:ext cx="1307591" cy="36933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10376640" y="3160203"/>
                <a:ext cx="1307593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7332033" y="2605634"/>
                <a:ext cx="1307592" cy="441024"/>
                <a:chOff x="9231602" y="5332814"/>
                <a:chExt cx="1307592" cy="441024"/>
              </a:xfrm>
            </p:grpSpPr>
            <p:sp>
              <p:nvSpPr>
                <p:cNvPr id="360" name="TextBox 359"/>
                <p:cNvSpPr txBox="1"/>
                <p:nvPr/>
              </p:nvSpPr>
              <p:spPr>
                <a:xfrm>
                  <a:off x="9231602" y="5332814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>
                  <a:off x="9367986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>
                <a:off x="8467060" y="2736070"/>
                <a:ext cx="1307592" cy="539889"/>
                <a:chOff x="9263768" y="5233949"/>
                <a:chExt cx="1307592" cy="539889"/>
              </a:xfrm>
            </p:grpSpPr>
            <p:sp>
              <p:nvSpPr>
                <p:cNvPr id="358" name="TextBox 357"/>
                <p:cNvSpPr txBox="1"/>
                <p:nvPr/>
              </p:nvSpPr>
              <p:spPr>
                <a:xfrm>
                  <a:off x="9263768" y="5274197"/>
                  <a:ext cx="1307592" cy="36933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9367986" y="5233949"/>
                  <a:ext cx="1104516" cy="53988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4" name="Group 283"/>
              <p:cNvGrpSpPr/>
              <p:nvPr/>
            </p:nvGrpSpPr>
            <p:grpSpPr>
              <a:xfrm>
                <a:off x="9600156" y="2705481"/>
                <a:ext cx="1109631" cy="539889"/>
                <a:chOff x="9297226" y="5240261"/>
                <a:chExt cx="1307592" cy="539889"/>
              </a:xfrm>
            </p:grpSpPr>
            <p:sp>
              <p:nvSpPr>
                <p:cNvPr id="356" name="TextBox 355"/>
                <p:cNvSpPr txBox="1"/>
                <p:nvPr/>
              </p:nvSpPr>
              <p:spPr>
                <a:xfrm>
                  <a:off x="9297226" y="5267844"/>
                  <a:ext cx="1307592" cy="36933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4,5</a:t>
                  </a:r>
                  <a:endParaRPr lang="en-US" dirty="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9381875" y="5240261"/>
                  <a:ext cx="1104516" cy="53988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5" name="Rectangle 284"/>
              <p:cNvSpPr/>
              <p:nvPr/>
            </p:nvSpPr>
            <p:spPr>
              <a:xfrm>
                <a:off x="10609260" y="2683156"/>
                <a:ext cx="867346" cy="53988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10496248" y="2717740"/>
                <a:ext cx="110963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4,5</a:t>
                </a:r>
                <a:endParaRPr lang="en-US" dirty="0"/>
              </a:p>
            </p:txBody>
          </p:sp>
          <p:grpSp>
            <p:nvGrpSpPr>
              <p:cNvPr id="287" name="Group 286"/>
              <p:cNvGrpSpPr/>
              <p:nvPr/>
            </p:nvGrpSpPr>
            <p:grpSpPr>
              <a:xfrm>
                <a:off x="7315981" y="2293805"/>
                <a:ext cx="1307592" cy="411662"/>
                <a:chOff x="9215550" y="5362176"/>
                <a:chExt cx="1307592" cy="411662"/>
              </a:xfrm>
            </p:grpSpPr>
            <p:sp>
              <p:nvSpPr>
                <p:cNvPr id="354" name="TextBox 353"/>
                <p:cNvSpPr txBox="1"/>
                <p:nvPr/>
              </p:nvSpPr>
              <p:spPr>
                <a:xfrm>
                  <a:off x="9215550" y="5362176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9367986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8460777" y="2259923"/>
                <a:ext cx="1307592" cy="472129"/>
                <a:chOff x="9257485" y="5218016"/>
                <a:chExt cx="1307592" cy="555822"/>
              </a:xfrm>
            </p:grpSpPr>
            <p:sp>
              <p:nvSpPr>
                <p:cNvPr id="352" name="TextBox 351"/>
                <p:cNvSpPr txBox="1"/>
                <p:nvPr/>
              </p:nvSpPr>
              <p:spPr>
                <a:xfrm>
                  <a:off x="9257485" y="5218016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9367986" y="5233949"/>
                  <a:ext cx="1104516" cy="53988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9536136" y="2281061"/>
                <a:ext cx="1080981" cy="419343"/>
                <a:chOff x="9209625" y="5354495"/>
                <a:chExt cx="1307592" cy="419343"/>
              </a:xfrm>
            </p:grpSpPr>
            <p:sp>
              <p:nvSpPr>
                <p:cNvPr id="350" name="TextBox 349"/>
                <p:cNvSpPr txBox="1"/>
                <p:nvPr/>
              </p:nvSpPr>
              <p:spPr>
                <a:xfrm>
                  <a:off x="9209625" y="5354495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9367986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10481608" y="2221113"/>
                <a:ext cx="1014462" cy="455033"/>
                <a:chOff x="9222650" y="5371692"/>
                <a:chExt cx="1307592" cy="402146"/>
              </a:xfrm>
            </p:grpSpPr>
            <p:sp>
              <p:nvSpPr>
                <p:cNvPr id="348" name="TextBox 347"/>
                <p:cNvSpPr txBox="1"/>
                <p:nvPr/>
              </p:nvSpPr>
              <p:spPr>
                <a:xfrm>
                  <a:off x="9222650" y="5371692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9377807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7323771" y="1923998"/>
                <a:ext cx="1307592" cy="449042"/>
                <a:chOff x="9221453" y="5408383"/>
                <a:chExt cx="1307592" cy="365455"/>
              </a:xfrm>
            </p:grpSpPr>
            <p:sp>
              <p:nvSpPr>
                <p:cNvPr id="346" name="TextBox 345"/>
                <p:cNvSpPr txBox="1"/>
                <p:nvPr/>
              </p:nvSpPr>
              <p:spPr>
                <a:xfrm>
                  <a:off x="9221453" y="5408383"/>
                  <a:ext cx="1307592" cy="30058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3, 4</a:t>
                  </a:r>
                  <a:endParaRPr lang="en-US" dirty="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9367986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8423676" y="1837288"/>
                <a:ext cx="1307592" cy="442504"/>
                <a:chOff x="9220666" y="5331334"/>
                <a:chExt cx="1307592" cy="442504"/>
              </a:xfrm>
            </p:grpSpPr>
            <p:sp>
              <p:nvSpPr>
                <p:cNvPr id="344" name="TextBox 343"/>
                <p:cNvSpPr txBox="1"/>
                <p:nvPr/>
              </p:nvSpPr>
              <p:spPr>
                <a:xfrm>
                  <a:off x="9220666" y="5331334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3, 4</a:t>
                  </a:r>
                  <a:endParaRPr lang="en-US" dirty="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9367986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9552487" y="1891802"/>
                <a:ext cx="1080105" cy="462487"/>
                <a:chOff x="9221400" y="5404609"/>
                <a:chExt cx="1307592" cy="369332"/>
              </a:xfrm>
            </p:grpSpPr>
            <p:sp>
              <p:nvSpPr>
                <p:cNvPr id="342" name="TextBox 341"/>
                <p:cNvSpPr txBox="1"/>
                <p:nvPr/>
              </p:nvSpPr>
              <p:spPr>
                <a:xfrm>
                  <a:off x="9221400" y="5404609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3, 4</a:t>
                  </a:r>
                  <a:endParaRPr lang="en-US" dirty="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9367986" y="5447382"/>
                  <a:ext cx="1104516" cy="32646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4" name="Rectangle 293"/>
              <p:cNvSpPr/>
              <p:nvPr/>
            </p:nvSpPr>
            <p:spPr>
              <a:xfrm>
                <a:off x="10594363" y="1965922"/>
                <a:ext cx="882242" cy="3264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10472625" y="1874646"/>
                <a:ext cx="110963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3,4</a:t>
                </a:r>
                <a:endParaRPr lang="en-US" dirty="0"/>
              </a:p>
            </p:txBody>
          </p:sp>
          <p:grpSp>
            <p:nvGrpSpPr>
              <p:cNvPr id="296" name="Group 295"/>
              <p:cNvGrpSpPr/>
              <p:nvPr/>
            </p:nvGrpSpPr>
            <p:grpSpPr>
              <a:xfrm>
                <a:off x="7367850" y="1333500"/>
                <a:ext cx="1307592" cy="639457"/>
                <a:chOff x="9386044" y="5162309"/>
                <a:chExt cx="1307592" cy="763929"/>
              </a:xfrm>
            </p:grpSpPr>
            <p:sp>
              <p:nvSpPr>
                <p:cNvPr id="340" name="TextBox 339"/>
                <p:cNvSpPr txBox="1"/>
                <p:nvPr/>
              </p:nvSpPr>
              <p:spPr>
                <a:xfrm>
                  <a:off x="9386044" y="5237305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2, 3</a:t>
                  </a:r>
                  <a:endParaRPr lang="en-US" dirty="0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8560377" y="1402489"/>
                <a:ext cx="973604" cy="555191"/>
                <a:chOff x="9367986" y="5218647"/>
                <a:chExt cx="1104516" cy="555191"/>
              </a:xfrm>
            </p:grpSpPr>
            <p:sp>
              <p:nvSpPr>
                <p:cNvPr id="338" name="TextBox 337"/>
                <p:cNvSpPr txBox="1"/>
                <p:nvPr/>
              </p:nvSpPr>
              <p:spPr>
                <a:xfrm>
                  <a:off x="9370032" y="5218647"/>
                  <a:ext cx="1066367" cy="36933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9367986" y="5233949"/>
                  <a:ext cx="1104516" cy="53988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8" name="Rectangle 297"/>
              <p:cNvSpPr/>
              <p:nvPr/>
            </p:nvSpPr>
            <p:spPr>
              <a:xfrm>
                <a:off x="9549424" y="1575146"/>
                <a:ext cx="973604" cy="3666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9726449" y="1494041"/>
                <a:ext cx="65345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10502762" y="1474695"/>
                <a:ext cx="939976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10524920" y="1543499"/>
                <a:ext cx="950184" cy="3969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2" name="Group 301"/>
              <p:cNvGrpSpPr/>
              <p:nvPr/>
            </p:nvGrpSpPr>
            <p:grpSpPr>
              <a:xfrm>
                <a:off x="7339152" y="871558"/>
                <a:ext cx="1307592" cy="461662"/>
                <a:chOff x="9360516" y="5162309"/>
                <a:chExt cx="1307592" cy="763929"/>
              </a:xfrm>
            </p:grpSpPr>
            <p:sp>
              <p:nvSpPr>
                <p:cNvPr id="336" name="TextBox 335"/>
                <p:cNvSpPr txBox="1"/>
                <p:nvPr/>
              </p:nvSpPr>
              <p:spPr>
                <a:xfrm>
                  <a:off x="9360516" y="5164350"/>
                  <a:ext cx="1307592" cy="61114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8468794" y="864235"/>
                <a:ext cx="1160247" cy="536411"/>
                <a:chOff x="9383700" y="5151733"/>
                <a:chExt cx="1307592" cy="774505"/>
              </a:xfrm>
            </p:grpSpPr>
            <p:sp>
              <p:nvSpPr>
                <p:cNvPr id="334" name="TextBox 333"/>
                <p:cNvSpPr txBox="1"/>
                <p:nvPr/>
              </p:nvSpPr>
              <p:spPr>
                <a:xfrm>
                  <a:off x="9383700" y="5151733"/>
                  <a:ext cx="1307592" cy="53326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2 , 3</a:t>
                  </a:r>
                  <a:endParaRPr lang="en-US" dirty="0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4" name="Group 303"/>
              <p:cNvGrpSpPr/>
              <p:nvPr/>
            </p:nvGrpSpPr>
            <p:grpSpPr>
              <a:xfrm>
                <a:off x="9440660" y="1032084"/>
                <a:ext cx="1168600" cy="529086"/>
                <a:chOff x="9384447" y="5162309"/>
                <a:chExt cx="1307592" cy="763929"/>
              </a:xfrm>
            </p:grpSpPr>
            <p:sp>
              <p:nvSpPr>
                <p:cNvPr id="332" name="TextBox 331"/>
                <p:cNvSpPr txBox="1"/>
                <p:nvPr/>
              </p:nvSpPr>
              <p:spPr>
                <a:xfrm>
                  <a:off x="9384447" y="5241841"/>
                  <a:ext cx="1307592" cy="53326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2 , 3</a:t>
                  </a:r>
                  <a:endParaRPr lang="en-US" dirty="0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>
                <a:off x="10415712" y="1026249"/>
                <a:ext cx="1151557" cy="511415"/>
                <a:chOff x="9384447" y="5162309"/>
                <a:chExt cx="1307592" cy="763929"/>
              </a:xfrm>
            </p:grpSpPr>
            <p:sp>
              <p:nvSpPr>
                <p:cNvPr id="330" name="TextBox 329"/>
                <p:cNvSpPr txBox="1"/>
                <p:nvPr/>
              </p:nvSpPr>
              <p:spPr>
                <a:xfrm>
                  <a:off x="9384447" y="5241841"/>
                  <a:ext cx="1307592" cy="53326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2 , 3</a:t>
                  </a:r>
                  <a:endParaRPr lang="en-US" dirty="0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7363083" y="399209"/>
                <a:ext cx="1206054" cy="461662"/>
                <a:chOff x="9384447" y="5162309"/>
                <a:chExt cx="1307592" cy="763929"/>
              </a:xfrm>
            </p:grpSpPr>
            <p:sp>
              <p:nvSpPr>
                <p:cNvPr id="328" name="TextBox 327"/>
                <p:cNvSpPr txBox="1"/>
                <p:nvPr/>
              </p:nvSpPr>
              <p:spPr>
                <a:xfrm>
                  <a:off x="9384447" y="5241841"/>
                  <a:ext cx="1307592" cy="61114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1, 2</a:t>
                  </a:r>
                  <a:endParaRPr lang="en-US" dirty="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9486626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7" name="Group 306"/>
              <p:cNvGrpSpPr/>
              <p:nvPr/>
            </p:nvGrpSpPr>
            <p:grpSpPr>
              <a:xfrm>
                <a:off x="8374574" y="405877"/>
                <a:ext cx="1255130" cy="461662"/>
                <a:chOff x="9384447" y="5162309"/>
                <a:chExt cx="1307592" cy="763929"/>
              </a:xfrm>
            </p:grpSpPr>
            <p:sp>
              <p:nvSpPr>
                <p:cNvPr id="326" name="TextBox 325"/>
                <p:cNvSpPr txBox="1"/>
                <p:nvPr/>
              </p:nvSpPr>
              <p:spPr>
                <a:xfrm>
                  <a:off x="9384447" y="5241841"/>
                  <a:ext cx="1307592" cy="61114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1, 2</a:t>
                  </a:r>
                  <a:endParaRPr lang="en-US" dirty="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>
                <a:off x="9423791" y="536542"/>
                <a:ext cx="1093663" cy="482158"/>
                <a:chOff x="9362449" y="5128393"/>
                <a:chExt cx="1307592" cy="797845"/>
              </a:xfrm>
            </p:grpSpPr>
            <p:sp>
              <p:nvSpPr>
                <p:cNvPr id="324" name="TextBox 323"/>
                <p:cNvSpPr txBox="1"/>
                <p:nvPr/>
              </p:nvSpPr>
              <p:spPr>
                <a:xfrm>
                  <a:off x="9362449" y="5128393"/>
                  <a:ext cx="1307592" cy="61114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1, 2</a:t>
                  </a:r>
                  <a:endParaRPr lang="en-US" dirty="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10365521" y="571062"/>
                <a:ext cx="1196545" cy="447110"/>
                <a:chOff x="9384447" y="4980781"/>
                <a:chExt cx="1307592" cy="945457"/>
              </a:xfrm>
            </p:grpSpPr>
            <p:sp>
              <p:nvSpPr>
                <p:cNvPr id="322" name="TextBox 321"/>
                <p:cNvSpPr txBox="1"/>
                <p:nvPr/>
              </p:nvSpPr>
              <p:spPr>
                <a:xfrm>
                  <a:off x="9384447" y="4980781"/>
                  <a:ext cx="1307592" cy="61114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>
                <a:off x="10365521" y="1919"/>
                <a:ext cx="1196545" cy="634955"/>
                <a:chOff x="9384447" y="5152891"/>
                <a:chExt cx="1307592" cy="773347"/>
              </a:xfrm>
            </p:grpSpPr>
            <p:sp>
              <p:nvSpPr>
                <p:cNvPr id="320" name="TextBox 319"/>
                <p:cNvSpPr txBox="1"/>
                <p:nvPr/>
              </p:nvSpPr>
              <p:spPr>
                <a:xfrm>
                  <a:off x="9384447" y="5152891"/>
                  <a:ext cx="1307592" cy="44983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1 , 2</a:t>
                  </a:r>
                  <a:endParaRPr lang="en-US" dirty="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/>
              <p:cNvGrpSpPr/>
              <p:nvPr/>
            </p:nvGrpSpPr>
            <p:grpSpPr>
              <a:xfrm>
                <a:off x="7371234" y="-24938"/>
                <a:ext cx="1206054" cy="426793"/>
                <a:chOff x="9385088" y="5093118"/>
                <a:chExt cx="1307592" cy="833120"/>
              </a:xfrm>
            </p:grpSpPr>
            <p:sp>
              <p:nvSpPr>
                <p:cNvPr id="318" name="TextBox 317"/>
                <p:cNvSpPr txBox="1"/>
                <p:nvPr/>
              </p:nvSpPr>
              <p:spPr>
                <a:xfrm>
                  <a:off x="9385088" y="5093118"/>
                  <a:ext cx="1307592" cy="72095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311"/>
              <p:cNvGrpSpPr/>
              <p:nvPr/>
            </p:nvGrpSpPr>
            <p:grpSpPr>
              <a:xfrm>
                <a:off x="8360487" y="-33227"/>
                <a:ext cx="1233312" cy="446080"/>
                <a:chOff x="9346380" y="5063337"/>
                <a:chExt cx="1307592" cy="862901"/>
              </a:xfrm>
            </p:grpSpPr>
            <p:sp>
              <p:nvSpPr>
                <p:cNvPr id="316" name="TextBox 315"/>
                <p:cNvSpPr txBox="1"/>
                <p:nvPr/>
              </p:nvSpPr>
              <p:spPr>
                <a:xfrm>
                  <a:off x="9346380" y="5063337"/>
                  <a:ext cx="1307592" cy="72095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3" name="Group 312"/>
              <p:cNvGrpSpPr/>
              <p:nvPr/>
            </p:nvGrpSpPr>
            <p:grpSpPr>
              <a:xfrm>
                <a:off x="9452092" y="3"/>
                <a:ext cx="1111425" cy="542613"/>
                <a:chOff x="9397898" y="5162309"/>
                <a:chExt cx="1307592" cy="763929"/>
              </a:xfrm>
            </p:grpSpPr>
            <p:sp>
              <p:nvSpPr>
                <p:cNvPr id="314" name="TextBox 313"/>
                <p:cNvSpPr txBox="1"/>
                <p:nvPr/>
              </p:nvSpPr>
              <p:spPr>
                <a:xfrm>
                  <a:off x="9397898" y="5176310"/>
                  <a:ext cx="1307592" cy="72095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1" name="Straight Connector 270"/>
            <p:cNvCxnSpPr/>
            <p:nvPr/>
          </p:nvCxnSpPr>
          <p:spPr>
            <a:xfrm>
              <a:off x="6043355" y="3880630"/>
              <a:ext cx="49580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5988364" y="3049248"/>
              <a:ext cx="49580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5988364" y="2428550"/>
              <a:ext cx="49580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5988364" y="1599666"/>
              <a:ext cx="49580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6" name="TextBox 365"/>
          <p:cNvSpPr txBox="1"/>
          <p:nvPr/>
        </p:nvSpPr>
        <p:spPr>
          <a:xfrm>
            <a:off x="217631" y="5119925"/>
            <a:ext cx="1644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Standard Cells</a:t>
            </a:r>
          </a:p>
          <a:p>
            <a:pPr algn="ctr"/>
            <a:r>
              <a:rPr lang="en-US" sz="1600" dirty="0" smtClean="0"/>
              <a:t>Dunlop &amp; Kernighan</a:t>
            </a:r>
            <a:endParaRPr lang="en-US" sz="1600" dirty="0"/>
          </a:p>
        </p:txBody>
      </p:sp>
      <p:sp>
        <p:nvSpPr>
          <p:cNvPr id="367" name="TextBox 366"/>
          <p:cNvSpPr txBox="1"/>
          <p:nvPr/>
        </p:nvSpPr>
        <p:spPr>
          <a:xfrm>
            <a:off x="6264865" y="5151064"/>
            <a:ext cx="1515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Macro blocks</a:t>
            </a:r>
            <a:endParaRPr lang="en-US" b="1" dirty="0"/>
          </a:p>
          <a:p>
            <a:pPr algn="ctr"/>
            <a:r>
              <a:rPr lang="en-US" sz="1600" dirty="0" err="1" smtClean="0"/>
              <a:t>Otten</a:t>
            </a:r>
            <a:r>
              <a:rPr lang="en-US" sz="1600" dirty="0" smtClean="0"/>
              <a:t>, van </a:t>
            </a:r>
            <a:r>
              <a:rPr lang="en-US" sz="1600" dirty="0" err="1" smtClean="0"/>
              <a:t>Ginneken</a:t>
            </a:r>
            <a:r>
              <a:rPr lang="en-US" sz="1600" dirty="0" smtClean="0"/>
              <a:t>, </a:t>
            </a:r>
            <a:r>
              <a:rPr lang="en-US" sz="1600" dirty="0" err="1" smtClean="0"/>
              <a:t>Stockmeyer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945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000090"/>
                </a:solidFill>
              </a:rPr>
              <a:t>G</a:t>
            </a:r>
            <a:r>
              <a:rPr lang="en-US" b="1" dirty="0">
                <a:solidFill>
                  <a:srgbClr val="000090"/>
                </a:solidFill>
              </a:rPr>
              <a:t>ORDIAN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Final placement for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sog6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08" y="761999"/>
            <a:ext cx="5643844" cy="59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1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89" y="1818640"/>
            <a:ext cx="4475483" cy="2431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" y="4451209"/>
            <a:ext cx="4276706" cy="2193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850" y="2062480"/>
            <a:ext cx="4372845" cy="2227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5365" y="4627265"/>
            <a:ext cx="6136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DAC 1991</a:t>
            </a:r>
          </a:p>
          <a:p>
            <a:pPr lv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Linear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quadratic objective function</a:t>
            </a:r>
          </a:p>
          <a:p>
            <a:pPr lv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Approximate linear objective by quadratic functions</a:t>
            </a:r>
          </a:p>
          <a:p>
            <a:pPr lv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Iteratively solve quadratic optimization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5869" y="2911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rgbClr val="000090"/>
                </a:solidFill>
              </a:rPr>
              <a:t>G</a:t>
            </a:r>
            <a:r>
              <a:rPr lang="en-US" sz="4000" b="1" dirty="0" smtClean="0">
                <a:solidFill>
                  <a:srgbClr val="000090"/>
                </a:solidFill>
              </a:rPr>
              <a:t>ORDIAN</a:t>
            </a:r>
            <a:r>
              <a:rPr lang="en-US" sz="4800" b="1" dirty="0" smtClean="0">
                <a:solidFill>
                  <a:srgbClr val="000090"/>
                </a:solidFill>
              </a:rPr>
              <a:t>L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6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Overview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0690"/>
            <a:ext cx="5610767" cy="42772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GORDIAN (</a:t>
            </a:r>
            <a:r>
              <a:rPr lang="en-US" sz="2000" dirty="0" smtClean="0"/>
              <a:t>1988, 1991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GORDIAN</a:t>
            </a:r>
            <a:r>
              <a:rPr lang="en-US" sz="2600" dirty="0" smtClean="0"/>
              <a:t>L</a:t>
            </a:r>
            <a:r>
              <a:rPr lang="en-US" dirty="0" smtClean="0"/>
              <a:t> (</a:t>
            </a:r>
            <a:r>
              <a:rPr lang="en-US" sz="2000" dirty="0" smtClean="0"/>
              <a:t>1991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DOMINO (</a:t>
            </a:r>
            <a:r>
              <a:rPr lang="en-US" sz="2000" dirty="0" smtClean="0"/>
              <a:t>1991, 1992, 1994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Before GORDIAN</a:t>
            </a:r>
          </a:p>
          <a:p>
            <a:pPr lvl="1"/>
            <a:r>
              <a:rPr lang="en-US" dirty="0" smtClean="0"/>
              <a:t>Cluster growth </a:t>
            </a:r>
          </a:p>
          <a:p>
            <a:pPr lvl="1"/>
            <a:r>
              <a:rPr lang="en-US" dirty="0" smtClean="0"/>
              <a:t>Iterative cell exchanges </a:t>
            </a:r>
          </a:p>
          <a:p>
            <a:pPr lvl="1"/>
            <a:r>
              <a:rPr lang="en-US" dirty="0" smtClean="0"/>
              <a:t>Quadratic placement (</a:t>
            </a:r>
            <a:r>
              <a:rPr lang="en-US" sz="2200" dirty="0" smtClean="0"/>
              <a:t>1970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 smtClean="0"/>
              <a:t>Force-directed placement (</a:t>
            </a:r>
            <a:r>
              <a:rPr lang="en-US" sz="2200" dirty="0" smtClean="0"/>
              <a:t>1979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 smtClean="0"/>
              <a:t>Resistive network analogy (</a:t>
            </a:r>
            <a:r>
              <a:rPr lang="en-US" sz="2200" dirty="0" smtClean="0"/>
              <a:t>1984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 smtClean="0"/>
              <a:t>Min-cut placement (</a:t>
            </a:r>
            <a:r>
              <a:rPr lang="en-US" sz="2200" dirty="0" smtClean="0"/>
              <a:t>1985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 err="1" smtClean="0"/>
              <a:t>TimberWolf</a:t>
            </a:r>
            <a:r>
              <a:rPr lang="en-US" dirty="0" smtClean="0"/>
              <a:t> (Simulated Annealing) (</a:t>
            </a:r>
            <a:r>
              <a:rPr lang="en-US" sz="2200" dirty="0" smtClean="0"/>
              <a:t>1985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1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37" y="565533"/>
            <a:ext cx="4880458" cy="592712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5054018" cy="4306888"/>
          </a:xfrm>
        </p:spPr>
        <p:txBody>
          <a:bodyPr/>
          <a:lstStyle/>
          <a:p>
            <a:r>
              <a:rPr lang="en-US" sz="2000" dirty="0" smtClean="0"/>
              <a:t>Iterative placement by Network flow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initial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Divide the layout into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Iterate through all regions until no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each region, generate an improved placement without overlapping cells by min-cost network flow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589818" y="2158314"/>
            <a:ext cx="238897" cy="1894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589818" y="4922108"/>
            <a:ext cx="238897" cy="1894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344201">
            <a:off x="8612195" y="3390382"/>
            <a:ext cx="238897" cy="1894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9788" y="363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0090"/>
                </a:solidFill>
              </a:rPr>
              <a:t>DOMINO</a:t>
            </a:r>
            <a:r>
              <a:rPr lang="en-US" sz="4400" b="1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7126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9053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0090"/>
                </a:solidFill>
              </a:rPr>
              <a:t>Closer look into one region</a:t>
            </a:r>
            <a:endParaRPr lang="en-US" sz="4400" b="1" dirty="0">
              <a:solidFill>
                <a:srgbClr val="00009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757" y="457200"/>
            <a:ext cx="6248400" cy="2828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86" y="3459892"/>
            <a:ext cx="3318111" cy="2678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68" y="1647731"/>
            <a:ext cx="4761389" cy="4230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97" y="3821739"/>
            <a:ext cx="3230968" cy="22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4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04" y="457199"/>
            <a:ext cx="3932237" cy="926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90"/>
                </a:solidFill>
              </a:rPr>
              <a:t>Cost models</a:t>
            </a:r>
            <a:endParaRPr lang="en-US" sz="4400" b="1" dirty="0">
              <a:solidFill>
                <a:srgbClr val="00009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83" y="457199"/>
            <a:ext cx="4552693" cy="3062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783" y="3520019"/>
            <a:ext cx="4552693" cy="3118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04" y="1383956"/>
            <a:ext cx="5419814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9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5685"/>
            <a:ext cx="4979987" cy="96202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90"/>
                </a:solidFill>
              </a:rPr>
              <a:t>Experimental results</a:t>
            </a:r>
            <a:endParaRPr lang="en-US" sz="4400" b="1" dirty="0">
              <a:solidFill>
                <a:srgbClr val="00009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047775"/>
            <a:ext cx="5279031" cy="4616987"/>
          </a:xfrm>
        </p:spPr>
        <p:txBody>
          <a:bodyPr>
            <a:normAutofit/>
          </a:bodyPr>
          <a:lstStyle/>
          <a:p>
            <a:r>
              <a:rPr lang="en-US" dirty="0" smtClean="0"/>
              <a:t>DOMINO with cost model 1 and 2 are compared with </a:t>
            </a:r>
            <a:r>
              <a:rPr lang="en-US" dirty="0" err="1" smtClean="0"/>
              <a:t>TimberWolf</a:t>
            </a:r>
            <a:r>
              <a:rPr lang="en-US" dirty="0" smtClean="0"/>
              <a:t>, VPNR, and </a:t>
            </a:r>
            <a:r>
              <a:rPr lang="en-US" dirty="0" err="1" smtClean="0"/>
              <a:t>GordianL</a:t>
            </a:r>
            <a:endParaRPr lang="en-US" dirty="0" smtClean="0"/>
          </a:p>
          <a:p>
            <a:r>
              <a:rPr lang="en-US" dirty="0" smtClean="0"/>
              <a:t>Benchmark circuits contain approximately 800 to 25000 cells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GordianL</a:t>
            </a:r>
            <a:r>
              <a:rPr lang="en-US" dirty="0" smtClean="0"/>
              <a:t> as initial placement, DOMINO can achieve the best layout area and with less computation time than </a:t>
            </a:r>
            <a:r>
              <a:rPr lang="en-US" dirty="0" err="1" smtClean="0"/>
              <a:t>TimberWolf</a:t>
            </a:r>
            <a:r>
              <a:rPr lang="en-US" dirty="0" smtClean="0"/>
              <a:t> and VPNR in Table II and III</a:t>
            </a:r>
          </a:p>
          <a:p>
            <a:r>
              <a:rPr lang="en-US" dirty="0" smtClean="0"/>
              <a:t>In large circuit with about 100000 cells, MST length and runtime are all improved compared to </a:t>
            </a:r>
            <a:r>
              <a:rPr lang="en-US" dirty="0" err="1" smtClean="0"/>
              <a:t>TimberWolf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73" y="3155091"/>
            <a:ext cx="5145140" cy="330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55" y="578898"/>
            <a:ext cx="5258258" cy="2576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468" y="3380927"/>
            <a:ext cx="2439017" cy="3352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854" y="4450765"/>
            <a:ext cx="26098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TimberWolf</a:t>
            </a:r>
            <a:r>
              <a:rPr lang="en-US" sz="1600" dirty="0" smtClean="0"/>
              <a:t> Hunt</a:t>
            </a:r>
          </a:p>
          <a:p>
            <a:r>
              <a:rPr lang="en-US" sz="1600" dirty="0" smtClean="0"/>
              <a:t>Placement Contest</a:t>
            </a:r>
          </a:p>
          <a:p>
            <a:r>
              <a:rPr lang="en-US" sz="1600" dirty="0" smtClean="0"/>
              <a:t>1992 MCNC Layout Synthesis </a:t>
            </a:r>
          </a:p>
          <a:p>
            <a:r>
              <a:rPr lang="en-US" sz="1600" dirty="0" smtClean="0"/>
              <a:t>Workshop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303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presented two major EDA contributions GORDIAN &amp; DOMINO from the Technical University of Munich.</a:t>
            </a:r>
          </a:p>
          <a:p>
            <a:r>
              <a:rPr lang="en-US" dirty="0" smtClean="0"/>
              <a:t>Congratulations to Prof. Kurt </a:t>
            </a:r>
            <a:r>
              <a:rPr lang="en-US" dirty="0" err="1" smtClean="0"/>
              <a:t>Antreich</a:t>
            </a:r>
            <a:r>
              <a:rPr lang="en-US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4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Overview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0690"/>
            <a:ext cx="5610767" cy="42772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GORDIAN (</a:t>
            </a:r>
            <a:r>
              <a:rPr lang="en-US" sz="2000" dirty="0" smtClean="0"/>
              <a:t>1988, 1991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GORDIAN</a:t>
            </a:r>
            <a:r>
              <a:rPr lang="en-US" sz="2600" dirty="0" smtClean="0"/>
              <a:t>L</a:t>
            </a:r>
            <a:r>
              <a:rPr lang="en-US" dirty="0" smtClean="0"/>
              <a:t> (</a:t>
            </a:r>
            <a:r>
              <a:rPr lang="en-US" sz="2000" dirty="0" smtClean="0"/>
              <a:t>1991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DOMINO (</a:t>
            </a:r>
            <a:r>
              <a:rPr lang="en-US" sz="2000" dirty="0" smtClean="0"/>
              <a:t>1991, 1992, 1994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Before GORDIAN</a:t>
            </a:r>
          </a:p>
          <a:p>
            <a:pPr lvl="1"/>
            <a:r>
              <a:rPr lang="en-US" dirty="0" smtClean="0"/>
              <a:t>Cluster growth </a:t>
            </a:r>
          </a:p>
          <a:p>
            <a:pPr lvl="1"/>
            <a:r>
              <a:rPr lang="en-US" dirty="0" smtClean="0"/>
              <a:t>Iterative cell exchanges </a:t>
            </a:r>
          </a:p>
          <a:p>
            <a:pPr lvl="1"/>
            <a:r>
              <a:rPr lang="en-US" dirty="0" smtClean="0"/>
              <a:t>Quadratic placement</a:t>
            </a:r>
          </a:p>
          <a:p>
            <a:pPr lvl="1" algn="just"/>
            <a:r>
              <a:rPr lang="en-US" dirty="0" smtClean="0"/>
              <a:t>Force-directed placement </a:t>
            </a:r>
          </a:p>
          <a:p>
            <a:pPr lvl="1" algn="just"/>
            <a:r>
              <a:rPr lang="en-US" dirty="0" smtClean="0"/>
              <a:t>Resistive network analogy</a:t>
            </a:r>
          </a:p>
          <a:p>
            <a:pPr lvl="1" algn="just"/>
            <a:r>
              <a:rPr lang="en-US" dirty="0" smtClean="0"/>
              <a:t>Min-cut placement 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TimberWolf</a:t>
            </a:r>
            <a:r>
              <a:rPr lang="en-US" dirty="0" smtClean="0">
                <a:solidFill>
                  <a:srgbClr val="FF0000"/>
                </a:solidFill>
              </a:rPr>
              <a:t> (Simulated Annealing)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646" y="1050746"/>
            <a:ext cx="3721307" cy="5115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7850" y="2428809"/>
            <a:ext cx="26098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TimberWolf</a:t>
            </a:r>
            <a:r>
              <a:rPr lang="en-US" sz="1600" b="1" dirty="0" smtClean="0"/>
              <a:t> Hunt</a:t>
            </a:r>
          </a:p>
          <a:p>
            <a:r>
              <a:rPr lang="en-US" sz="1600" dirty="0" smtClean="0"/>
              <a:t>Placement Contest</a:t>
            </a:r>
          </a:p>
          <a:p>
            <a:r>
              <a:rPr lang="en-US" sz="1600" dirty="0" smtClean="0"/>
              <a:t>1992 MCNC Layout Synthesis </a:t>
            </a:r>
          </a:p>
          <a:p>
            <a:r>
              <a:rPr lang="en-US" sz="1600" dirty="0" smtClean="0"/>
              <a:t>Workshop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790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Placement Problem</a:t>
            </a:r>
            <a:endParaRPr lang="en-US" b="1" dirty="0">
              <a:solidFill>
                <a:srgbClr val="00009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738549" y="2510634"/>
            <a:ext cx="3417919" cy="2872654"/>
            <a:chOff x="242454" y="2553609"/>
            <a:chExt cx="3417919" cy="2872654"/>
          </a:xfrm>
        </p:grpSpPr>
        <p:cxnSp>
          <p:nvCxnSpPr>
            <p:cNvPr id="40" name="Straight Connector 39"/>
            <p:cNvCxnSpPr>
              <a:endCxn id="9" idx="2"/>
            </p:cNvCxnSpPr>
            <p:nvPr/>
          </p:nvCxnSpPr>
          <p:spPr>
            <a:xfrm flipV="1">
              <a:off x="354676" y="5148350"/>
              <a:ext cx="990601" cy="11637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91147" y="2668191"/>
              <a:ext cx="1692331" cy="11191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99460" y="2819613"/>
              <a:ext cx="885996" cy="46586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3632" y="4373533"/>
              <a:ext cx="810494" cy="77481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5320" y="4264430"/>
              <a:ext cx="1345278" cy="66501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06583" y="3328079"/>
              <a:ext cx="687184" cy="90310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74126" y="3319766"/>
              <a:ext cx="1318950" cy="157943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01489" y="2793289"/>
              <a:ext cx="659475" cy="62207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018608" y="4373186"/>
              <a:ext cx="659476" cy="59228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568336" y="4965470"/>
              <a:ext cx="1109748" cy="21543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624052" y="4049902"/>
              <a:ext cx="853441" cy="927125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068484" y="4060986"/>
              <a:ext cx="1395153" cy="287391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852653" y="3460624"/>
              <a:ext cx="659475" cy="62207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202576" y="3145199"/>
              <a:ext cx="365760" cy="36576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78084" y="3294829"/>
              <a:ext cx="365760" cy="36576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5277" y="4965470"/>
              <a:ext cx="365760" cy="36576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17718" y="4148051"/>
              <a:ext cx="365760" cy="36576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00598" y="2553609"/>
              <a:ext cx="365760" cy="36576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95204" y="4782590"/>
              <a:ext cx="365760" cy="36576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294613" y="3898670"/>
              <a:ext cx="365760" cy="36576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72440" y="4081550"/>
              <a:ext cx="365760" cy="36576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10342" y="2610409"/>
              <a:ext cx="365760" cy="3657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42454" y="5060503"/>
              <a:ext cx="365760" cy="36576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4368144" y="2922536"/>
            <a:ext cx="1163782" cy="99239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51914" y="3914934"/>
            <a:ext cx="1239323" cy="1050536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309527" y="1579917"/>
            <a:ext cx="3657600" cy="2489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09527" y="1978379"/>
            <a:ext cx="3657600" cy="261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09527" y="2376841"/>
            <a:ext cx="3657600" cy="247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551981" y="1564922"/>
            <a:ext cx="1192740" cy="2567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408717" y="1978505"/>
            <a:ext cx="669175" cy="2771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570499" y="2366681"/>
            <a:ext cx="838218" cy="2576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302337" y="1976829"/>
            <a:ext cx="588598" cy="2589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050487" y="1565334"/>
            <a:ext cx="762972" cy="2733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063678" y="1568859"/>
            <a:ext cx="715649" cy="2697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624387" y="2360771"/>
            <a:ext cx="1027879" cy="2734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9050487" y="1976828"/>
            <a:ext cx="641559" cy="2617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455992" y="1968297"/>
            <a:ext cx="695541" cy="2874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991706" y="2370653"/>
            <a:ext cx="780189" cy="2635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225312" y="3365386"/>
            <a:ext cx="3907917" cy="2975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285732" y="3468605"/>
            <a:ext cx="750963" cy="7125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470705" y="5526490"/>
            <a:ext cx="1120349" cy="7125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372864" y="4354665"/>
            <a:ext cx="1120349" cy="979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291453" y="3496406"/>
            <a:ext cx="1676685" cy="4505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75894" y="4582846"/>
            <a:ext cx="707805" cy="10961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9295410" y="3775124"/>
            <a:ext cx="707805" cy="10961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820465" y="5036981"/>
            <a:ext cx="1120349" cy="979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995687" y="5863536"/>
            <a:ext cx="707805" cy="3049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8678647" y="4426865"/>
            <a:ext cx="453127" cy="4444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620853" y="4082366"/>
            <a:ext cx="1108599" cy="272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722971" y="2698487"/>
            <a:ext cx="300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Standard Cell</a:t>
            </a:r>
            <a:endParaRPr lang="en-US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6803586" y="6376353"/>
            <a:ext cx="300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Macro Cell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13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Placement Problem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90040" y="1463038"/>
            <a:ext cx="8229600" cy="44958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5" name="Picture 2" descr="http://vlsiblog.coloquinte.net/wp-content/uploads/2015/02/low_density_rou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840" y="1463038"/>
            <a:ext cx="4572000" cy="4572002"/>
          </a:xfrm>
          <a:prstGeom prst="rect">
            <a:avLst/>
          </a:prstGeom>
          <a:noFill/>
        </p:spPr>
      </p:pic>
      <p:pic>
        <p:nvPicPr>
          <p:cNvPr id="6" name="Picture 2" descr="http://vlsiblog.coloquinte.net/wp-content/uploads/2015/02/low_density_l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291" y="1463038"/>
            <a:ext cx="4572000" cy="4572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71025" y="603504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Global placement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5074" y="603504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Detailed/Final placement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1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Simulated Annealing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000" dirty="0"/>
              <a:t>“</a:t>
            </a:r>
            <a:r>
              <a:rPr lang="en-US" sz="2000" dirty="0" err="1"/>
              <a:t>Timberwolf</a:t>
            </a:r>
            <a:r>
              <a:rPr lang="en-US" sz="2000" dirty="0"/>
              <a:t> Placement and Routing Package</a:t>
            </a:r>
            <a:r>
              <a:rPr lang="en-US" sz="2000" dirty="0" smtClean="0"/>
              <a:t>” </a:t>
            </a:r>
            <a:r>
              <a:rPr lang="en-US" sz="2000" dirty="0" err="1" smtClean="0"/>
              <a:t>Sechen</a:t>
            </a:r>
            <a:r>
              <a:rPr lang="en-US" sz="2000" dirty="0" smtClean="0"/>
              <a:t>, </a:t>
            </a:r>
            <a:r>
              <a:rPr lang="en-US" sz="2000" dirty="0" err="1" smtClean="0"/>
              <a:t>Sangiovanni-Vincentelli</a:t>
            </a:r>
            <a:r>
              <a:rPr lang="en-US" sz="2000" dirty="0" smtClean="0"/>
              <a:t> 1985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807591" y="3555524"/>
            <a:ext cx="4673600" cy="1859122"/>
            <a:chOff x="721360" y="3545364"/>
            <a:chExt cx="4673600" cy="1859122"/>
          </a:xfrm>
        </p:grpSpPr>
        <p:sp>
          <p:nvSpPr>
            <p:cNvPr id="4" name="Rectangle 3"/>
            <p:cNvSpPr/>
            <p:nvPr/>
          </p:nvSpPr>
          <p:spPr>
            <a:xfrm>
              <a:off x="721360" y="3549968"/>
              <a:ext cx="4673600" cy="2635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21360" y="3948430"/>
              <a:ext cx="4673600" cy="2635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21360" y="4346892"/>
              <a:ext cx="4673600" cy="2635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1360" y="4745354"/>
              <a:ext cx="4673600" cy="2635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1360" y="5140960"/>
              <a:ext cx="4673600" cy="2635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26160" y="3545364"/>
              <a:ext cx="396240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06576" y="3948430"/>
              <a:ext cx="396240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62480" y="3545364"/>
              <a:ext cx="396240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03808" y="4346892"/>
              <a:ext cx="514096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83512" y="4346892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24076" y="3560762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5416" y="4745354"/>
              <a:ext cx="396240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06144" y="4745354"/>
              <a:ext cx="514096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43760" y="4742498"/>
              <a:ext cx="514096" cy="263526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8160" y="4742498"/>
              <a:ext cx="514096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00096" y="3547112"/>
              <a:ext cx="514096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9644" y="5131592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85290" y="5131592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54196" y="4740987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88896" y="5138104"/>
              <a:ext cx="396240" cy="263526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87192" y="5128736"/>
              <a:ext cx="396240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57300" y="5129976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8200" y="5138104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90924" y="3952797"/>
              <a:ext cx="396240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91812" y="4748210"/>
              <a:ext cx="396240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97098" y="4351435"/>
              <a:ext cx="396240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56914" y="5138104"/>
              <a:ext cx="514096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56506" y="5140928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64660" y="4352956"/>
              <a:ext cx="514096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04918" y="3553240"/>
              <a:ext cx="396240" cy="263526"/>
            </a:xfrm>
            <a:prstGeom prst="rect">
              <a:avLst/>
            </a:prstGeom>
            <a:solidFill>
              <a:srgbClr val="0000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54196" y="3545601"/>
              <a:ext cx="396240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41524" y="3948430"/>
              <a:ext cx="396240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20087" y="4342525"/>
              <a:ext cx="396240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97098" y="3948430"/>
              <a:ext cx="514096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51148" y="4344892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29277" y="3948720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03089" y="4346161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90852" y="3941556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39644" y="4349164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46328" y="3946158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21453" y="5132614"/>
              <a:ext cx="236728" cy="2635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4662932" y="3696414"/>
              <a:ext cx="214884" cy="2412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4323588" y="3954784"/>
              <a:ext cx="396240" cy="263526"/>
            </a:xfrm>
            <a:prstGeom prst="rect">
              <a:avLst/>
            </a:prstGeom>
            <a:noFill/>
            <a:ln w="38100">
              <a:solidFill>
                <a:srgbClr val="20386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432304" y="4919472"/>
              <a:ext cx="225985" cy="371856"/>
            </a:xfrm>
            <a:custGeom>
              <a:avLst/>
              <a:gdLst>
                <a:gd name="connsiteX0" fmla="*/ 0 w 225985"/>
                <a:gd name="connsiteY0" fmla="*/ 371856 h 371856"/>
                <a:gd name="connsiteX1" fmla="*/ 213360 w 225985"/>
                <a:gd name="connsiteY1" fmla="*/ 213360 h 371856"/>
                <a:gd name="connsiteX2" fmla="*/ 182880 w 225985"/>
                <a:gd name="connsiteY2" fmla="*/ 0 h 37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985" h="371856">
                  <a:moveTo>
                    <a:pt x="0" y="371856"/>
                  </a:moveTo>
                  <a:cubicBezTo>
                    <a:pt x="91440" y="323596"/>
                    <a:pt x="182880" y="275336"/>
                    <a:pt x="213360" y="213360"/>
                  </a:cubicBezTo>
                  <a:cubicBezTo>
                    <a:pt x="243840" y="151384"/>
                    <a:pt x="213360" y="75692"/>
                    <a:pt x="18288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000166" y="4901184"/>
              <a:ext cx="218778" cy="329184"/>
            </a:xfrm>
            <a:custGeom>
              <a:avLst/>
              <a:gdLst>
                <a:gd name="connsiteX0" fmla="*/ 218778 w 218778"/>
                <a:gd name="connsiteY0" fmla="*/ 0 h 329184"/>
                <a:gd name="connsiteX1" fmla="*/ 5418 w 218778"/>
                <a:gd name="connsiteY1" fmla="*/ 140208 h 329184"/>
                <a:gd name="connsiteX2" fmla="*/ 84666 w 218778"/>
                <a:gd name="connsiteY2" fmla="*/ 329184 h 32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78" h="329184">
                  <a:moveTo>
                    <a:pt x="218778" y="0"/>
                  </a:moveTo>
                  <a:cubicBezTo>
                    <a:pt x="123274" y="42672"/>
                    <a:pt x="27770" y="85344"/>
                    <a:pt x="5418" y="140208"/>
                  </a:cubicBezTo>
                  <a:cubicBezTo>
                    <a:pt x="-16934" y="195072"/>
                    <a:pt x="33866" y="262128"/>
                    <a:pt x="84666" y="32918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740490" y="3046820"/>
            <a:ext cx="6057452" cy="3482133"/>
            <a:chOff x="6260054" y="2910274"/>
            <a:chExt cx="6057452" cy="3482133"/>
          </a:xfrm>
        </p:grpSpPr>
        <p:grpSp>
          <p:nvGrpSpPr>
            <p:cNvPr id="61" name="Group 60"/>
            <p:cNvGrpSpPr/>
            <p:nvPr/>
          </p:nvGrpSpPr>
          <p:grpSpPr>
            <a:xfrm>
              <a:off x="6988048" y="3300254"/>
              <a:ext cx="3854370" cy="2651760"/>
              <a:chOff x="6988048" y="3300254"/>
              <a:chExt cx="3854370" cy="2651760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V="1">
                <a:off x="7000240" y="3300254"/>
                <a:ext cx="0" cy="26517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6988048" y="5952014"/>
                <a:ext cx="385437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6260054" y="2910274"/>
              <a:ext cx="220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Cost function</a:t>
              </a:r>
              <a:endParaRPr lang="en-US" sz="2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112188" y="5992297"/>
              <a:ext cx="220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Solution Space</a:t>
              </a:r>
              <a:endParaRPr lang="en-US" sz="2000" b="1" dirty="0"/>
            </a:p>
          </p:txBody>
        </p:sp>
      </p:grpSp>
      <p:sp>
        <p:nvSpPr>
          <p:cNvPr id="65" name="Freeform 64"/>
          <p:cNvSpPr/>
          <p:nvPr/>
        </p:nvSpPr>
        <p:spPr>
          <a:xfrm>
            <a:off x="6705952" y="3826926"/>
            <a:ext cx="3218329" cy="1969502"/>
          </a:xfrm>
          <a:custGeom>
            <a:avLst/>
            <a:gdLst>
              <a:gd name="connsiteX0" fmla="*/ 0 w 3218329"/>
              <a:gd name="connsiteY0" fmla="*/ 1005314 h 1969502"/>
              <a:gd name="connsiteX1" fmla="*/ 304800 w 3218329"/>
              <a:gd name="connsiteY1" fmla="*/ 261243 h 1969502"/>
              <a:gd name="connsiteX2" fmla="*/ 555812 w 3218329"/>
              <a:gd name="connsiteY2" fmla="*/ 1319078 h 1969502"/>
              <a:gd name="connsiteX3" fmla="*/ 833718 w 3218329"/>
              <a:gd name="connsiteY3" fmla="*/ 709478 h 1969502"/>
              <a:gd name="connsiteX4" fmla="*/ 1281953 w 3218329"/>
              <a:gd name="connsiteY4" fmla="*/ 1964537 h 1969502"/>
              <a:gd name="connsiteX5" fmla="*/ 1613647 w 3218329"/>
              <a:gd name="connsiteY5" fmla="*/ 1139784 h 1969502"/>
              <a:gd name="connsiteX6" fmla="*/ 1891553 w 3218329"/>
              <a:gd name="connsiteY6" fmla="*/ 942561 h 1969502"/>
              <a:gd name="connsiteX7" fmla="*/ 2169459 w 3218329"/>
              <a:gd name="connsiteY7" fmla="*/ 279172 h 1969502"/>
              <a:gd name="connsiteX8" fmla="*/ 2402541 w 3218329"/>
              <a:gd name="connsiteY8" fmla="*/ 315031 h 1969502"/>
              <a:gd name="connsiteX9" fmla="*/ 2653553 w 3218329"/>
              <a:gd name="connsiteY9" fmla="*/ 637761 h 1969502"/>
              <a:gd name="connsiteX10" fmla="*/ 2940423 w 3218329"/>
              <a:gd name="connsiteY10" fmla="*/ 1267 h 1969502"/>
              <a:gd name="connsiteX11" fmla="*/ 3218329 w 3218329"/>
              <a:gd name="connsiteY11" fmla="*/ 834984 h 196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8329" h="1969502">
                <a:moveTo>
                  <a:pt x="0" y="1005314"/>
                </a:moveTo>
                <a:cubicBezTo>
                  <a:pt x="106082" y="607131"/>
                  <a:pt x="212165" y="208949"/>
                  <a:pt x="304800" y="261243"/>
                </a:cubicBezTo>
                <a:cubicBezTo>
                  <a:pt x="397435" y="313537"/>
                  <a:pt x="467659" y="1244372"/>
                  <a:pt x="555812" y="1319078"/>
                </a:cubicBezTo>
                <a:cubicBezTo>
                  <a:pt x="643965" y="1393784"/>
                  <a:pt x="712695" y="601902"/>
                  <a:pt x="833718" y="709478"/>
                </a:cubicBezTo>
                <a:cubicBezTo>
                  <a:pt x="954741" y="817054"/>
                  <a:pt x="1151965" y="1892819"/>
                  <a:pt x="1281953" y="1964537"/>
                </a:cubicBezTo>
                <a:cubicBezTo>
                  <a:pt x="1411941" y="2036255"/>
                  <a:pt x="1512047" y="1310113"/>
                  <a:pt x="1613647" y="1139784"/>
                </a:cubicBezTo>
                <a:cubicBezTo>
                  <a:pt x="1715247" y="969455"/>
                  <a:pt x="1798918" y="1085996"/>
                  <a:pt x="1891553" y="942561"/>
                </a:cubicBezTo>
                <a:cubicBezTo>
                  <a:pt x="1984188" y="799126"/>
                  <a:pt x="2084294" y="383760"/>
                  <a:pt x="2169459" y="279172"/>
                </a:cubicBezTo>
                <a:cubicBezTo>
                  <a:pt x="2254624" y="174584"/>
                  <a:pt x="2321859" y="255266"/>
                  <a:pt x="2402541" y="315031"/>
                </a:cubicBezTo>
                <a:cubicBezTo>
                  <a:pt x="2483223" y="374796"/>
                  <a:pt x="2563906" y="690055"/>
                  <a:pt x="2653553" y="637761"/>
                </a:cubicBezTo>
                <a:cubicBezTo>
                  <a:pt x="2743200" y="585467"/>
                  <a:pt x="2846294" y="-31604"/>
                  <a:pt x="2940423" y="1267"/>
                </a:cubicBezTo>
                <a:cubicBezTo>
                  <a:pt x="3034552" y="34138"/>
                  <a:pt x="3126440" y="434561"/>
                  <a:pt x="3218329" y="83498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998221" y="3932469"/>
            <a:ext cx="143436" cy="1434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193176" y="4811192"/>
            <a:ext cx="143436" cy="14343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452697" y="4341012"/>
            <a:ext cx="143436" cy="14343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932915" y="5547396"/>
            <a:ext cx="143436" cy="1434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171680" y="4767908"/>
            <a:ext cx="143436" cy="1434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508178" y="4412730"/>
            <a:ext cx="143436" cy="1434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7106261" y="4113719"/>
            <a:ext cx="123237" cy="654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645616" y="4488691"/>
            <a:ext cx="287299" cy="10006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7333909" y="4491087"/>
            <a:ext cx="68309" cy="2672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215790" y="3951091"/>
            <a:ext cx="3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?</a:t>
            </a:r>
            <a:endParaRPr lang="en-US" sz="24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707" y="3600911"/>
            <a:ext cx="1402202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31"/>
          <p:cNvGrpSpPr/>
          <p:nvPr/>
        </p:nvGrpSpPr>
        <p:grpSpPr>
          <a:xfrm>
            <a:off x="7566360" y="3030437"/>
            <a:ext cx="2210975" cy="1286947"/>
            <a:chOff x="6994860" y="3289348"/>
            <a:chExt cx="2210975" cy="1286947"/>
          </a:xfrm>
        </p:grpSpPr>
        <p:sp>
          <p:nvSpPr>
            <p:cNvPr id="227" name="Rectangle 226"/>
            <p:cNvSpPr/>
            <p:nvPr/>
          </p:nvSpPr>
          <p:spPr>
            <a:xfrm>
              <a:off x="7001081" y="3289348"/>
              <a:ext cx="2204754" cy="12822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Straight Connector 227"/>
            <p:cNvCxnSpPr/>
            <p:nvPr/>
          </p:nvCxnSpPr>
          <p:spPr>
            <a:xfrm flipH="1">
              <a:off x="7963684" y="3320537"/>
              <a:ext cx="4106" cy="125575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6994860" y="3832809"/>
              <a:ext cx="968824" cy="756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7980351" y="4160557"/>
              <a:ext cx="1212097" cy="126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/>
          <p:cNvGrpSpPr/>
          <p:nvPr/>
        </p:nvGrpSpPr>
        <p:grpSpPr>
          <a:xfrm>
            <a:off x="4430470" y="3002428"/>
            <a:ext cx="2204754" cy="1393490"/>
            <a:chOff x="4580664" y="2613589"/>
            <a:chExt cx="2204754" cy="1393490"/>
          </a:xfrm>
        </p:grpSpPr>
        <p:sp>
          <p:nvSpPr>
            <p:cNvPr id="210" name="Rectangle 209"/>
            <p:cNvSpPr/>
            <p:nvPr/>
          </p:nvSpPr>
          <p:spPr>
            <a:xfrm>
              <a:off x="4580664" y="2614172"/>
              <a:ext cx="2204754" cy="12822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5556654" y="2613589"/>
              <a:ext cx="4106" cy="125575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6320794" y="3020569"/>
              <a:ext cx="64924" cy="986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587830" y="3125861"/>
              <a:ext cx="968824" cy="756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5573321" y="3453609"/>
              <a:ext cx="1212097" cy="126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Straight Connector 102"/>
          <p:cNvCxnSpPr/>
          <p:nvPr/>
        </p:nvCxnSpPr>
        <p:spPr>
          <a:xfrm flipV="1">
            <a:off x="2072070" y="5492510"/>
            <a:ext cx="639438" cy="97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04921" y="5107020"/>
            <a:ext cx="806748" cy="493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86650" y="5225812"/>
            <a:ext cx="493058" cy="26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161993" y="5368123"/>
            <a:ext cx="500903" cy="47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190710" y="5127200"/>
            <a:ext cx="486199" cy="340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269243" y="5183909"/>
            <a:ext cx="60586" cy="380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170600" y="5181334"/>
            <a:ext cx="35858" cy="363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581335" y="5057505"/>
            <a:ext cx="35858" cy="363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517742" y="5057505"/>
            <a:ext cx="35858" cy="363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881605" y="5496778"/>
            <a:ext cx="793732" cy="650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219383" y="5321969"/>
            <a:ext cx="803530" cy="8179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Min-Cut Placement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3452" y="3002428"/>
            <a:ext cx="2204754" cy="12822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377821" y="2980497"/>
            <a:ext cx="78" cy="130226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6422" y="4746189"/>
            <a:ext cx="1192306" cy="1066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35269" y="4867223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56293" y="5252704"/>
            <a:ext cx="170328" cy="1030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19363" y="5055482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6293" y="5553021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97221" y="4835847"/>
            <a:ext cx="170328" cy="1030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58851" y="5458891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18828" y="5304251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37781" y="5207882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941" y="4664391"/>
            <a:ext cx="1192306" cy="12158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35762" y="4867223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44522" y="5030827"/>
            <a:ext cx="170328" cy="1030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18419" y="5172025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14802" y="4871708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86726" y="5230292"/>
            <a:ext cx="170328" cy="1030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03981" y="5553020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19321" y="5304251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63549" y="5474579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582575" y="3802661"/>
            <a:ext cx="76198" cy="943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0"/>
          </p:cNvCxnSpPr>
          <p:nvPr/>
        </p:nvCxnSpPr>
        <p:spPr>
          <a:xfrm flipH="1" flipV="1">
            <a:off x="3155959" y="3883350"/>
            <a:ext cx="108135" cy="781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172187" y="4495822"/>
            <a:ext cx="779368" cy="6397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42471" y="4670893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368911" y="5604355"/>
            <a:ext cx="170328" cy="1030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3974" y="4878949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21137" y="5790898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674256" y="4701904"/>
            <a:ext cx="170328" cy="1030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71469" y="5810542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848841" y="5623461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610896" y="5481570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795711" y="4480583"/>
            <a:ext cx="879626" cy="7282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991292" y="4824460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427787" y="4893948"/>
            <a:ext cx="170328" cy="1030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90197" y="4583088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212019" y="4930941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90480" y="5880183"/>
            <a:ext cx="170328" cy="1030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192531" y="5573457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369678" y="4643009"/>
            <a:ext cx="121024" cy="1882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427787" y="5828476"/>
            <a:ext cx="145675" cy="183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stCxn id="48" idx="0"/>
          </p:cNvCxnSpPr>
          <p:nvPr/>
        </p:nvCxnSpPr>
        <p:spPr>
          <a:xfrm flipV="1">
            <a:off x="4561871" y="3323636"/>
            <a:ext cx="293675" cy="1172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/>
        </p:nvSpPr>
        <p:spPr>
          <a:xfrm rot="2772889">
            <a:off x="3816196" y="3342235"/>
            <a:ext cx="3164542" cy="2059637"/>
          </a:xfrm>
          <a:prstGeom prst="arc">
            <a:avLst>
              <a:gd name="adj1" fmla="val 18172337"/>
              <a:gd name="adj2" fmla="val 0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 rot="19265731" flipH="1">
            <a:off x="3880357" y="3544880"/>
            <a:ext cx="3164542" cy="2059637"/>
          </a:xfrm>
          <a:prstGeom prst="arc">
            <a:avLst>
              <a:gd name="adj1" fmla="val 17408986"/>
              <a:gd name="adj2" fmla="val 0"/>
            </a:avLst>
          </a:prstGeom>
          <a:ln w="28575">
            <a:solidFill>
              <a:schemeClr val="tx1"/>
            </a:solidFill>
            <a:headEnd type="arrow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>
            <a:off x="3858614" y="3486724"/>
            <a:ext cx="295835" cy="415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7946397" y="3018756"/>
            <a:ext cx="0" cy="5502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167459" y="3581464"/>
            <a:ext cx="0" cy="74768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006269" y="3064542"/>
            <a:ext cx="0" cy="8188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384009" y="3931041"/>
            <a:ext cx="0" cy="38162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ight Arrow 126"/>
          <p:cNvSpPr/>
          <p:nvPr/>
        </p:nvSpPr>
        <p:spPr>
          <a:xfrm>
            <a:off x="6931267" y="3486269"/>
            <a:ext cx="295835" cy="415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0493382" y="3641381"/>
            <a:ext cx="82296" cy="82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10657642" y="3641381"/>
            <a:ext cx="82296" cy="82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10821902" y="3641381"/>
            <a:ext cx="82296" cy="82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/>
          <p:nvPr/>
        </p:nvCxnSpPr>
        <p:spPr>
          <a:xfrm flipH="1" flipV="1">
            <a:off x="2502729" y="5614705"/>
            <a:ext cx="45478" cy="2654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865667" y="5841033"/>
            <a:ext cx="174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Minimize</a:t>
            </a:r>
            <a:endParaRPr lang="en-US" sz="24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771935" y="5926892"/>
            <a:ext cx="174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Minimize</a:t>
            </a:r>
            <a:endParaRPr lang="en-US" sz="2400" dirty="0"/>
          </a:p>
        </p:txBody>
      </p:sp>
      <p:sp>
        <p:nvSpPr>
          <p:cNvPr id="143" name="Freeform 142"/>
          <p:cNvSpPr/>
          <p:nvPr/>
        </p:nvSpPr>
        <p:spPr>
          <a:xfrm>
            <a:off x="4833278" y="5233065"/>
            <a:ext cx="534681" cy="675072"/>
          </a:xfrm>
          <a:custGeom>
            <a:avLst/>
            <a:gdLst>
              <a:gd name="connsiteX0" fmla="*/ 355600 w 534681"/>
              <a:gd name="connsiteY0" fmla="*/ 1097280 h 1097280"/>
              <a:gd name="connsiteX1" fmla="*/ 518160 w 534681"/>
              <a:gd name="connsiteY1" fmla="*/ 528320 h 1097280"/>
              <a:gd name="connsiteX2" fmla="*/ 0 w 534681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681" h="1097280">
                <a:moveTo>
                  <a:pt x="355600" y="1097280"/>
                </a:moveTo>
                <a:cubicBezTo>
                  <a:pt x="466513" y="904240"/>
                  <a:pt x="577427" y="711200"/>
                  <a:pt x="518160" y="528320"/>
                </a:cubicBezTo>
                <a:cubicBezTo>
                  <a:pt x="458893" y="345440"/>
                  <a:pt x="229446" y="17272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5422466" y="5275845"/>
            <a:ext cx="650331" cy="632292"/>
          </a:xfrm>
          <a:custGeom>
            <a:avLst/>
            <a:gdLst>
              <a:gd name="connsiteX0" fmla="*/ 0 w 853440"/>
              <a:gd name="connsiteY0" fmla="*/ 1034180 h 1034180"/>
              <a:gd name="connsiteX1" fmla="*/ 548640 w 853440"/>
              <a:gd name="connsiteY1" fmla="*/ 150260 h 1034180"/>
              <a:gd name="connsiteX2" fmla="*/ 853440 w 853440"/>
              <a:gd name="connsiteY2" fmla="*/ 8020 h 103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440" h="1034180">
                <a:moveTo>
                  <a:pt x="0" y="1034180"/>
                </a:moveTo>
                <a:cubicBezTo>
                  <a:pt x="203200" y="677733"/>
                  <a:pt x="406400" y="321287"/>
                  <a:pt x="548640" y="150260"/>
                </a:cubicBezTo>
                <a:cubicBezTo>
                  <a:pt x="690880" y="-20767"/>
                  <a:pt x="772160" y="-6374"/>
                  <a:pt x="853440" y="802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/>
          <p:cNvSpPr/>
          <p:nvPr/>
        </p:nvSpPr>
        <p:spPr>
          <a:xfrm>
            <a:off x="9997141" y="3486269"/>
            <a:ext cx="295835" cy="415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94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Breuer 77, </a:t>
            </a:r>
            <a:r>
              <a:rPr lang="en-US" sz="2400" dirty="0" err="1" smtClean="0"/>
              <a:t>Lauther</a:t>
            </a:r>
            <a:r>
              <a:rPr lang="en-US" sz="2400" dirty="0" smtClean="0"/>
              <a:t> 79, Dunlop &amp; </a:t>
            </a:r>
            <a:r>
              <a:rPr lang="en-US" sz="2400" dirty="0" err="1" smtClean="0"/>
              <a:t>Kerninghan</a:t>
            </a:r>
            <a:r>
              <a:rPr lang="en-US" sz="2400" dirty="0" smtClean="0"/>
              <a:t> 85, </a:t>
            </a:r>
            <a:r>
              <a:rPr lang="en-US" sz="2400" dirty="0" err="1" smtClean="0"/>
              <a:t>Suaris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Kedem</a:t>
            </a:r>
            <a:r>
              <a:rPr lang="en-US" sz="2400" dirty="0" smtClean="0"/>
              <a:t> 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382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Min-Cut Placement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Detailed placement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2437" y="2558733"/>
            <a:ext cx="1453427" cy="13984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650292" y="3151984"/>
            <a:ext cx="264412" cy="42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62472" y="3147017"/>
            <a:ext cx="264412" cy="42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403568" y="3147036"/>
            <a:ext cx="264412" cy="42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969608" y="3319013"/>
            <a:ext cx="101987" cy="134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73172" y="3319013"/>
            <a:ext cx="101987" cy="134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76735" y="3319013"/>
            <a:ext cx="101987" cy="134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80298" y="3319013"/>
            <a:ext cx="101987" cy="134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907653" y="3121824"/>
            <a:ext cx="264412" cy="42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937921" y="1801285"/>
            <a:ext cx="21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Each region has ≤ K cells</a:t>
            </a:r>
            <a:endParaRPr lang="en-US" b="1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0882590" y="2386535"/>
            <a:ext cx="273901" cy="4051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10994829" y="2410382"/>
            <a:ext cx="156572" cy="9250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3092516" y="2548773"/>
            <a:ext cx="1599803" cy="1411292"/>
            <a:chOff x="3092365" y="2581583"/>
            <a:chExt cx="1599803" cy="141129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864090" y="2581583"/>
              <a:ext cx="0" cy="14112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3092365" y="2581584"/>
              <a:ext cx="1599803" cy="139844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5472176" y="2581584"/>
            <a:ext cx="1599803" cy="13984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6197741" y="2581583"/>
            <a:ext cx="0" cy="1411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6197741" y="3090633"/>
            <a:ext cx="874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5472176" y="3455132"/>
            <a:ext cx="7255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Group 267"/>
          <p:cNvGrpSpPr/>
          <p:nvPr/>
        </p:nvGrpSpPr>
        <p:grpSpPr>
          <a:xfrm>
            <a:off x="9483983" y="2546237"/>
            <a:ext cx="1602863" cy="1418667"/>
            <a:chOff x="9489255" y="2558733"/>
            <a:chExt cx="1602863" cy="1418667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0655984" y="3070149"/>
              <a:ext cx="0" cy="8944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Rectangle 242"/>
            <p:cNvSpPr/>
            <p:nvPr/>
          </p:nvSpPr>
          <p:spPr>
            <a:xfrm>
              <a:off x="9489255" y="2566109"/>
              <a:ext cx="1599803" cy="139844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/>
            <p:cNvCxnSpPr/>
            <p:nvPr/>
          </p:nvCxnSpPr>
          <p:spPr>
            <a:xfrm>
              <a:off x="10214820" y="2566108"/>
              <a:ext cx="0" cy="14112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10214820" y="3075158"/>
              <a:ext cx="8742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9489255" y="3439657"/>
              <a:ext cx="7255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10211760" y="3578457"/>
              <a:ext cx="4401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9852037" y="2558733"/>
              <a:ext cx="0" cy="8944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9943193" y="3450342"/>
              <a:ext cx="0" cy="5142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10532011" y="2575487"/>
              <a:ext cx="0" cy="5142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9943193" y="3761337"/>
              <a:ext cx="2594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9489255" y="3707448"/>
              <a:ext cx="4401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10200330" y="2832593"/>
              <a:ext cx="3349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9867653" y="2985601"/>
              <a:ext cx="3349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9489255" y="2865383"/>
              <a:ext cx="3627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10546723" y="2934168"/>
              <a:ext cx="5423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10651939" y="3464526"/>
              <a:ext cx="4401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/>
          <p:cNvGrpSpPr/>
          <p:nvPr/>
        </p:nvGrpSpPr>
        <p:grpSpPr>
          <a:xfrm>
            <a:off x="1098386" y="4186479"/>
            <a:ext cx="4105547" cy="2429106"/>
            <a:chOff x="5988364" y="994679"/>
            <a:chExt cx="5013071" cy="3681377"/>
          </a:xfrm>
        </p:grpSpPr>
        <p:grpSp>
          <p:nvGrpSpPr>
            <p:cNvPr id="270" name="Group 269"/>
            <p:cNvGrpSpPr/>
            <p:nvPr/>
          </p:nvGrpSpPr>
          <p:grpSpPr>
            <a:xfrm>
              <a:off x="6310870" y="994679"/>
              <a:ext cx="4368252" cy="3681377"/>
              <a:chOff x="7315981" y="-33227"/>
              <a:chExt cx="4368252" cy="3681377"/>
            </a:xfrm>
          </p:grpSpPr>
          <p:sp>
            <p:nvSpPr>
              <p:cNvPr id="275" name="Rectangle 274"/>
              <p:cNvSpPr/>
              <p:nvPr/>
            </p:nvSpPr>
            <p:spPr>
              <a:xfrm>
                <a:off x="7468425" y="1"/>
                <a:ext cx="4008180" cy="363111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6" name="Group 275"/>
              <p:cNvGrpSpPr/>
              <p:nvPr/>
            </p:nvGrpSpPr>
            <p:grpSpPr>
              <a:xfrm>
                <a:off x="7356826" y="3049879"/>
                <a:ext cx="1307592" cy="598271"/>
                <a:chOff x="9378830" y="5162309"/>
                <a:chExt cx="1307592" cy="598271"/>
              </a:xfrm>
            </p:grpSpPr>
            <p:sp>
              <p:nvSpPr>
                <p:cNvPr id="364" name="TextBox 363"/>
                <p:cNvSpPr txBox="1"/>
                <p:nvPr/>
              </p:nvSpPr>
              <p:spPr>
                <a:xfrm>
                  <a:off x="9378830" y="5207284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9486625" y="5162309"/>
                  <a:ext cx="1104516" cy="59827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8460778" y="3163292"/>
                <a:ext cx="1307592" cy="476936"/>
                <a:chOff x="9257486" y="5123322"/>
                <a:chExt cx="1307592" cy="476936"/>
              </a:xfrm>
            </p:grpSpPr>
            <p:sp>
              <p:nvSpPr>
                <p:cNvPr id="362" name="TextBox 361"/>
                <p:cNvSpPr txBox="1"/>
                <p:nvPr/>
              </p:nvSpPr>
              <p:spPr>
                <a:xfrm>
                  <a:off x="9257486" y="5123322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9367986" y="5233949"/>
                  <a:ext cx="1104516" cy="36630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8" name="Rectangle 277"/>
              <p:cNvSpPr/>
              <p:nvPr/>
            </p:nvSpPr>
            <p:spPr>
              <a:xfrm>
                <a:off x="9675794" y="3239059"/>
                <a:ext cx="948917" cy="4002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0624712" y="3225293"/>
                <a:ext cx="851894" cy="4140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9480117" y="3167678"/>
                <a:ext cx="1307591" cy="36933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10376640" y="3160203"/>
                <a:ext cx="1307593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7332033" y="2605634"/>
                <a:ext cx="1307592" cy="441024"/>
                <a:chOff x="9231602" y="5332814"/>
                <a:chExt cx="1307592" cy="441024"/>
              </a:xfrm>
            </p:grpSpPr>
            <p:sp>
              <p:nvSpPr>
                <p:cNvPr id="360" name="TextBox 359"/>
                <p:cNvSpPr txBox="1"/>
                <p:nvPr/>
              </p:nvSpPr>
              <p:spPr>
                <a:xfrm>
                  <a:off x="9231602" y="5332814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>
                  <a:off x="9367986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>
                <a:off x="8467060" y="2736070"/>
                <a:ext cx="1307592" cy="539889"/>
                <a:chOff x="9263768" y="5233949"/>
                <a:chExt cx="1307592" cy="539889"/>
              </a:xfrm>
            </p:grpSpPr>
            <p:sp>
              <p:nvSpPr>
                <p:cNvPr id="358" name="TextBox 357"/>
                <p:cNvSpPr txBox="1"/>
                <p:nvPr/>
              </p:nvSpPr>
              <p:spPr>
                <a:xfrm>
                  <a:off x="9263768" y="5274197"/>
                  <a:ext cx="1307592" cy="36933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9367986" y="5233949"/>
                  <a:ext cx="1104516" cy="53988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4" name="Group 283"/>
              <p:cNvGrpSpPr/>
              <p:nvPr/>
            </p:nvGrpSpPr>
            <p:grpSpPr>
              <a:xfrm>
                <a:off x="9600156" y="2705481"/>
                <a:ext cx="1109631" cy="539889"/>
                <a:chOff x="9297226" y="5240261"/>
                <a:chExt cx="1307592" cy="539889"/>
              </a:xfrm>
            </p:grpSpPr>
            <p:sp>
              <p:nvSpPr>
                <p:cNvPr id="356" name="TextBox 355"/>
                <p:cNvSpPr txBox="1"/>
                <p:nvPr/>
              </p:nvSpPr>
              <p:spPr>
                <a:xfrm>
                  <a:off x="9297226" y="5267844"/>
                  <a:ext cx="1307592" cy="36933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4,5</a:t>
                  </a:r>
                  <a:endParaRPr lang="en-US" dirty="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9381875" y="5240261"/>
                  <a:ext cx="1104516" cy="53988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5" name="Rectangle 284"/>
              <p:cNvSpPr/>
              <p:nvPr/>
            </p:nvSpPr>
            <p:spPr>
              <a:xfrm>
                <a:off x="10609260" y="2683156"/>
                <a:ext cx="867346" cy="53988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10496248" y="2717740"/>
                <a:ext cx="110963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4,5</a:t>
                </a:r>
                <a:endParaRPr lang="en-US" dirty="0"/>
              </a:p>
            </p:txBody>
          </p:sp>
          <p:grpSp>
            <p:nvGrpSpPr>
              <p:cNvPr id="287" name="Group 286"/>
              <p:cNvGrpSpPr/>
              <p:nvPr/>
            </p:nvGrpSpPr>
            <p:grpSpPr>
              <a:xfrm>
                <a:off x="7315981" y="2293805"/>
                <a:ext cx="1307592" cy="411662"/>
                <a:chOff x="9215550" y="5362176"/>
                <a:chExt cx="1307592" cy="411662"/>
              </a:xfrm>
            </p:grpSpPr>
            <p:sp>
              <p:nvSpPr>
                <p:cNvPr id="354" name="TextBox 353"/>
                <p:cNvSpPr txBox="1"/>
                <p:nvPr/>
              </p:nvSpPr>
              <p:spPr>
                <a:xfrm>
                  <a:off x="9215550" y="5362176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9367986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8460777" y="2259923"/>
                <a:ext cx="1307592" cy="472129"/>
                <a:chOff x="9257485" y="5218016"/>
                <a:chExt cx="1307592" cy="555822"/>
              </a:xfrm>
            </p:grpSpPr>
            <p:sp>
              <p:nvSpPr>
                <p:cNvPr id="352" name="TextBox 351"/>
                <p:cNvSpPr txBox="1"/>
                <p:nvPr/>
              </p:nvSpPr>
              <p:spPr>
                <a:xfrm>
                  <a:off x="9257485" y="5218016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9367986" y="5233949"/>
                  <a:ext cx="1104516" cy="53988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9536136" y="2281061"/>
                <a:ext cx="1080981" cy="419343"/>
                <a:chOff x="9209625" y="5354495"/>
                <a:chExt cx="1307592" cy="419343"/>
              </a:xfrm>
            </p:grpSpPr>
            <p:sp>
              <p:nvSpPr>
                <p:cNvPr id="350" name="TextBox 349"/>
                <p:cNvSpPr txBox="1"/>
                <p:nvPr/>
              </p:nvSpPr>
              <p:spPr>
                <a:xfrm>
                  <a:off x="9209625" y="5354495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9367986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10481608" y="2221113"/>
                <a:ext cx="1014462" cy="455033"/>
                <a:chOff x="9222650" y="5371692"/>
                <a:chExt cx="1307592" cy="402146"/>
              </a:xfrm>
            </p:grpSpPr>
            <p:sp>
              <p:nvSpPr>
                <p:cNvPr id="348" name="TextBox 347"/>
                <p:cNvSpPr txBox="1"/>
                <p:nvPr/>
              </p:nvSpPr>
              <p:spPr>
                <a:xfrm>
                  <a:off x="9222650" y="5371692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9377807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7323771" y="1923998"/>
                <a:ext cx="1307592" cy="449042"/>
                <a:chOff x="9221453" y="5408383"/>
                <a:chExt cx="1307592" cy="365455"/>
              </a:xfrm>
            </p:grpSpPr>
            <p:sp>
              <p:nvSpPr>
                <p:cNvPr id="346" name="TextBox 345"/>
                <p:cNvSpPr txBox="1"/>
                <p:nvPr/>
              </p:nvSpPr>
              <p:spPr>
                <a:xfrm>
                  <a:off x="9221453" y="5408383"/>
                  <a:ext cx="1307592" cy="30058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3, 4</a:t>
                  </a:r>
                  <a:endParaRPr lang="en-US" dirty="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9367986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8423676" y="1837288"/>
                <a:ext cx="1307592" cy="442504"/>
                <a:chOff x="9220666" y="5331334"/>
                <a:chExt cx="1307592" cy="442504"/>
              </a:xfrm>
            </p:grpSpPr>
            <p:sp>
              <p:nvSpPr>
                <p:cNvPr id="344" name="TextBox 343"/>
                <p:cNvSpPr txBox="1"/>
                <p:nvPr/>
              </p:nvSpPr>
              <p:spPr>
                <a:xfrm>
                  <a:off x="9220666" y="5331334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3, 4</a:t>
                  </a:r>
                  <a:endParaRPr lang="en-US" dirty="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9367986" y="5447379"/>
                  <a:ext cx="1104516" cy="3264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9552487" y="1891802"/>
                <a:ext cx="1080105" cy="462487"/>
                <a:chOff x="9221400" y="5404609"/>
                <a:chExt cx="1307592" cy="369332"/>
              </a:xfrm>
            </p:grpSpPr>
            <p:sp>
              <p:nvSpPr>
                <p:cNvPr id="342" name="TextBox 341"/>
                <p:cNvSpPr txBox="1"/>
                <p:nvPr/>
              </p:nvSpPr>
              <p:spPr>
                <a:xfrm>
                  <a:off x="9221400" y="5404609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3, 4</a:t>
                  </a:r>
                  <a:endParaRPr lang="en-US" dirty="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9367986" y="5447382"/>
                  <a:ext cx="1104516" cy="32646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4" name="Rectangle 293"/>
              <p:cNvSpPr/>
              <p:nvPr/>
            </p:nvSpPr>
            <p:spPr>
              <a:xfrm>
                <a:off x="10594363" y="1965922"/>
                <a:ext cx="882242" cy="3264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10472625" y="1874646"/>
                <a:ext cx="110963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3,4</a:t>
                </a:r>
                <a:endParaRPr lang="en-US" dirty="0"/>
              </a:p>
            </p:txBody>
          </p:sp>
          <p:grpSp>
            <p:nvGrpSpPr>
              <p:cNvPr id="296" name="Group 295"/>
              <p:cNvGrpSpPr/>
              <p:nvPr/>
            </p:nvGrpSpPr>
            <p:grpSpPr>
              <a:xfrm>
                <a:off x="7367850" y="1333500"/>
                <a:ext cx="1307592" cy="639457"/>
                <a:chOff x="9386044" y="5162309"/>
                <a:chExt cx="1307592" cy="763929"/>
              </a:xfrm>
            </p:grpSpPr>
            <p:sp>
              <p:nvSpPr>
                <p:cNvPr id="340" name="TextBox 339"/>
                <p:cNvSpPr txBox="1"/>
                <p:nvPr/>
              </p:nvSpPr>
              <p:spPr>
                <a:xfrm>
                  <a:off x="9386044" y="5237305"/>
                  <a:ext cx="1307592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2, 3</a:t>
                  </a:r>
                  <a:endParaRPr lang="en-US" dirty="0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8560377" y="1402489"/>
                <a:ext cx="973604" cy="555191"/>
                <a:chOff x="9367986" y="5218647"/>
                <a:chExt cx="1104516" cy="555191"/>
              </a:xfrm>
            </p:grpSpPr>
            <p:sp>
              <p:nvSpPr>
                <p:cNvPr id="338" name="TextBox 337"/>
                <p:cNvSpPr txBox="1"/>
                <p:nvPr/>
              </p:nvSpPr>
              <p:spPr>
                <a:xfrm>
                  <a:off x="9370032" y="5218647"/>
                  <a:ext cx="1066367" cy="36933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9367986" y="5233949"/>
                  <a:ext cx="1104516" cy="53988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8" name="Rectangle 297"/>
              <p:cNvSpPr/>
              <p:nvPr/>
            </p:nvSpPr>
            <p:spPr>
              <a:xfrm>
                <a:off x="9549424" y="1575146"/>
                <a:ext cx="973604" cy="3666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9726449" y="1494041"/>
                <a:ext cx="65345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10502762" y="1474695"/>
                <a:ext cx="939976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10524920" y="1543499"/>
                <a:ext cx="950184" cy="3969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2" name="Group 301"/>
              <p:cNvGrpSpPr/>
              <p:nvPr/>
            </p:nvGrpSpPr>
            <p:grpSpPr>
              <a:xfrm>
                <a:off x="7339152" y="871558"/>
                <a:ext cx="1307592" cy="461662"/>
                <a:chOff x="9360516" y="5162309"/>
                <a:chExt cx="1307592" cy="763929"/>
              </a:xfrm>
            </p:grpSpPr>
            <p:sp>
              <p:nvSpPr>
                <p:cNvPr id="336" name="TextBox 335"/>
                <p:cNvSpPr txBox="1"/>
                <p:nvPr/>
              </p:nvSpPr>
              <p:spPr>
                <a:xfrm>
                  <a:off x="9360516" y="5164350"/>
                  <a:ext cx="1307592" cy="61114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8468794" y="864235"/>
                <a:ext cx="1160247" cy="536411"/>
                <a:chOff x="9383700" y="5151733"/>
                <a:chExt cx="1307592" cy="774505"/>
              </a:xfrm>
            </p:grpSpPr>
            <p:sp>
              <p:nvSpPr>
                <p:cNvPr id="334" name="TextBox 333"/>
                <p:cNvSpPr txBox="1"/>
                <p:nvPr/>
              </p:nvSpPr>
              <p:spPr>
                <a:xfrm>
                  <a:off x="9383700" y="5151733"/>
                  <a:ext cx="1307592" cy="53326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2 , 3</a:t>
                  </a:r>
                  <a:endParaRPr lang="en-US" dirty="0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4" name="Group 303"/>
              <p:cNvGrpSpPr/>
              <p:nvPr/>
            </p:nvGrpSpPr>
            <p:grpSpPr>
              <a:xfrm>
                <a:off x="9440660" y="1032084"/>
                <a:ext cx="1168600" cy="529086"/>
                <a:chOff x="9384447" y="5162309"/>
                <a:chExt cx="1307592" cy="763929"/>
              </a:xfrm>
            </p:grpSpPr>
            <p:sp>
              <p:nvSpPr>
                <p:cNvPr id="332" name="TextBox 331"/>
                <p:cNvSpPr txBox="1"/>
                <p:nvPr/>
              </p:nvSpPr>
              <p:spPr>
                <a:xfrm>
                  <a:off x="9384447" y="5241841"/>
                  <a:ext cx="1307592" cy="53326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2 , 3</a:t>
                  </a:r>
                  <a:endParaRPr lang="en-US" dirty="0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>
                <a:off x="10415712" y="1026249"/>
                <a:ext cx="1151557" cy="511415"/>
                <a:chOff x="9384447" y="5162309"/>
                <a:chExt cx="1307592" cy="763929"/>
              </a:xfrm>
            </p:grpSpPr>
            <p:sp>
              <p:nvSpPr>
                <p:cNvPr id="330" name="TextBox 329"/>
                <p:cNvSpPr txBox="1"/>
                <p:nvPr/>
              </p:nvSpPr>
              <p:spPr>
                <a:xfrm>
                  <a:off x="9384447" y="5241841"/>
                  <a:ext cx="1307592" cy="53326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2 , 3</a:t>
                  </a:r>
                  <a:endParaRPr lang="en-US" dirty="0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7363083" y="399209"/>
                <a:ext cx="1206054" cy="461662"/>
                <a:chOff x="9384447" y="5162309"/>
                <a:chExt cx="1307592" cy="763929"/>
              </a:xfrm>
            </p:grpSpPr>
            <p:sp>
              <p:nvSpPr>
                <p:cNvPr id="328" name="TextBox 327"/>
                <p:cNvSpPr txBox="1"/>
                <p:nvPr/>
              </p:nvSpPr>
              <p:spPr>
                <a:xfrm>
                  <a:off x="9384447" y="5241841"/>
                  <a:ext cx="1307592" cy="61114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1, 2</a:t>
                  </a:r>
                  <a:endParaRPr lang="en-US" dirty="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9486626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7" name="Group 306"/>
              <p:cNvGrpSpPr/>
              <p:nvPr/>
            </p:nvGrpSpPr>
            <p:grpSpPr>
              <a:xfrm>
                <a:off x="8374574" y="405877"/>
                <a:ext cx="1255130" cy="461662"/>
                <a:chOff x="9384447" y="5162309"/>
                <a:chExt cx="1307592" cy="763929"/>
              </a:xfrm>
            </p:grpSpPr>
            <p:sp>
              <p:nvSpPr>
                <p:cNvPr id="326" name="TextBox 325"/>
                <p:cNvSpPr txBox="1"/>
                <p:nvPr/>
              </p:nvSpPr>
              <p:spPr>
                <a:xfrm>
                  <a:off x="9384447" y="5241841"/>
                  <a:ext cx="1307592" cy="61114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1, 2</a:t>
                  </a:r>
                  <a:endParaRPr lang="en-US" dirty="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>
                <a:off x="9423791" y="536542"/>
                <a:ext cx="1093663" cy="482158"/>
                <a:chOff x="9362449" y="5128393"/>
                <a:chExt cx="1307592" cy="797845"/>
              </a:xfrm>
            </p:grpSpPr>
            <p:sp>
              <p:nvSpPr>
                <p:cNvPr id="324" name="TextBox 323"/>
                <p:cNvSpPr txBox="1"/>
                <p:nvPr/>
              </p:nvSpPr>
              <p:spPr>
                <a:xfrm>
                  <a:off x="9362449" y="5128393"/>
                  <a:ext cx="1307592" cy="61114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1, 2</a:t>
                  </a:r>
                  <a:endParaRPr lang="en-US" dirty="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10365521" y="571062"/>
                <a:ext cx="1196545" cy="447110"/>
                <a:chOff x="9384447" y="4980781"/>
                <a:chExt cx="1307592" cy="945457"/>
              </a:xfrm>
            </p:grpSpPr>
            <p:sp>
              <p:nvSpPr>
                <p:cNvPr id="322" name="TextBox 321"/>
                <p:cNvSpPr txBox="1"/>
                <p:nvPr/>
              </p:nvSpPr>
              <p:spPr>
                <a:xfrm>
                  <a:off x="9384447" y="4980781"/>
                  <a:ext cx="1307592" cy="61114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>
                <a:off x="10365521" y="1919"/>
                <a:ext cx="1196545" cy="634955"/>
                <a:chOff x="9384447" y="5152891"/>
                <a:chExt cx="1307592" cy="773347"/>
              </a:xfrm>
            </p:grpSpPr>
            <p:sp>
              <p:nvSpPr>
                <p:cNvPr id="320" name="TextBox 319"/>
                <p:cNvSpPr txBox="1"/>
                <p:nvPr/>
              </p:nvSpPr>
              <p:spPr>
                <a:xfrm>
                  <a:off x="9384447" y="5152891"/>
                  <a:ext cx="1307592" cy="44983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1 , 2</a:t>
                  </a:r>
                  <a:endParaRPr lang="en-US" dirty="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/>
              <p:cNvGrpSpPr/>
              <p:nvPr/>
            </p:nvGrpSpPr>
            <p:grpSpPr>
              <a:xfrm>
                <a:off x="7371234" y="-24938"/>
                <a:ext cx="1206054" cy="426793"/>
                <a:chOff x="9385088" y="5093118"/>
                <a:chExt cx="1307592" cy="833120"/>
              </a:xfrm>
            </p:grpSpPr>
            <p:sp>
              <p:nvSpPr>
                <p:cNvPr id="318" name="TextBox 317"/>
                <p:cNvSpPr txBox="1"/>
                <p:nvPr/>
              </p:nvSpPr>
              <p:spPr>
                <a:xfrm>
                  <a:off x="9385088" y="5093118"/>
                  <a:ext cx="1307592" cy="72095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311"/>
              <p:cNvGrpSpPr/>
              <p:nvPr/>
            </p:nvGrpSpPr>
            <p:grpSpPr>
              <a:xfrm>
                <a:off x="8360487" y="-33227"/>
                <a:ext cx="1233312" cy="446080"/>
                <a:chOff x="9346380" y="5063337"/>
                <a:chExt cx="1307592" cy="862901"/>
              </a:xfrm>
            </p:grpSpPr>
            <p:sp>
              <p:nvSpPr>
                <p:cNvPr id="316" name="TextBox 315"/>
                <p:cNvSpPr txBox="1"/>
                <p:nvPr/>
              </p:nvSpPr>
              <p:spPr>
                <a:xfrm>
                  <a:off x="9346380" y="5063337"/>
                  <a:ext cx="1307592" cy="72095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3" name="Group 312"/>
              <p:cNvGrpSpPr/>
              <p:nvPr/>
            </p:nvGrpSpPr>
            <p:grpSpPr>
              <a:xfrm>
                <a:off x="9452092" y="3"/>
                <a:ext cx="1111425" cy="542613"/>
                <a:chOff x="9397898" y="5162309"/>
                <a:chExt cx="1307592" cy="763929"/>
              </a:xfrm>
            </p:grpSpPr>
            <p:sp>
              <p:nvSpPr>
                <p:cNvPr id="314" name="TextBox 313"/>
                <p:cNvSpPr txBox="1"/>
                <p:nvPr/>
              </p:nvSpPr>
              <p:spPr>
                <a:xfrm>
                  <a:off x="9397898" y="5176310"/>
                  <a:ext cx="1307592" cy="72095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9486625" y="5162309"/>
                  <a:ext cx="1104516" cy="76392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1" name="Straight Connector 270"/>
            <p:cNvCxnSpPr/>
            <p:nvPr/>
          </p:nvCxnSpPr>
          <p:spPr>
            <a:xfrm>
              <a:off x="6043355" y="3880630"/>
              <a:ext cx="49580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5988364" y="3049248"/>
              <a:ext cx="49580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5988364" y="2428550"/>
              <a:ext cx="49580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5988364" y="1599666"/>
              <a:ext cx="49580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487144" y="4943924"/>
            <a:ext cx="25984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Dunlop &amp; Kernighan 1985</a:t>
            </a:r>
          </a:p>
          <a:p>
            <a:r>
              <a:rPr lang="en-US" dirty="0" smtClean="0"/>
              <a:t>Standard-cell layout</a:t>
            </a:r>
          </a:p>
          <a:p>
            <a:r>
              <a:rPr lang="en-US" dirty="0" smtClean="0"/>
              <a:t>Terminal </a:t>
            </a:r>
            <a:r>
              <a:rPr lang="en-US" dirty="0" err="1" smtClean="0"/>
              <a:t>propogation</a:t>
            </a:r>
            <a:endParaRPr lang="en-US" dirty="0" smtClean="0"/>
          </a:p>
          <a:p>
            <a:r>
              <a:rPr lang="en-US" dirty="0" smtClean="0"/>
              <a:t>K =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Forced-Directed Placement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764"/>
            <a:ext cx="10861964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400" dirty="0" smtClean="0"/>
              <a:t>Quinn &amp; </a:t>
            </a:r>
            <a:r>
              <a:rPr lang="en-US" sz="2400" dirty="0" err="1" smtClean="0"/>
              <a:t>Beuer</a:t>
            </a:r>
            <a:r>
              <a:rPr lang="en-US" sz="2400" dirty="0" smtClean="0"/>
              <a:t> 79, </a:t>
            </a:r>
            <a:r>
              <a:rPr lang="en-US" sz="2400" dirty="0" err="1" smtClean="0"/>
              <a:t>Antreich</a:t>
            </a:r>
            <a:r>
              <a:rPr lang="en-US" sz="2400" dirty="0" smtClean="0"/>
              <a:t> et al 82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 Hooke’s </a:t>
            </a:r>
            <a:r>
              <a:rPr lang="en-US" sz="2400" dirty="0"/>
              <a:t>Law : S</a:t>
            </a:r>
            <a:r>
              <a:rPr lang="en-US" sz="2400" dirty="0" smtClean="0"/>
              <a:t>pring constant </a:t>
            </a:r>
            <a:r>
              <a:rPr lang="en-US" sz="2400" dirty="0"/>
              <a:t>∝ </a:t>
            </a:r>
            <a:r>
              <a:rPr lang="en-US" sz="2400" dirty="0" smtClean="0"/>
              <a:t>net weight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 Attractive force: Shorten wire length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 Repulsive force: Avoid cell overlaps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400" dirty="0" smtClean="0"/>
              <a:t> F</a:t>
            </a:r>
            <a:r>
              <a:rPr lang="en-US" sz="2000" dirty="0" smtClean="0"/>
              <a:t>i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): Sum of forces at Cell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 Solve system of non-linear equations for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equilibrium state: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grpSp>
        <p:nvGrpSpPr>
          <p:cNvPr id="94" name="Group 93"/>
          <p:cNvGrpSpPr/>
          <p:nvPr/>
        </p:nvGrpSpPr>
        <p:grpSpPr>
          <a:xfrm>
            <a:off x="7399860" y="1337752"/>
            <a:ext cx="4496781" cy="4047202"/>
            <a:chOff x="7251088" y="2984024"/>
            <a:chExt cx="4102712" cy="3487911"/>
          </a:xfrm>
        </p:grpSpPr>
        <p:grpSp>
          <p:nvGrpSpPr>
            <p:cNvPr id="89" name="Group 88"/>
            <p:cNvGrpSpPr/>
            <p:nvPr/>
          </p:nvGrpSpPr>
          <p:grpSpPr>
            <a:xfrm>
              <a:off x="7251088" y="2984024"/>
              <a:ext cx="4102712" cy="3487911"/>
              <a:chOff x="6223467" y="3055144"/>
              <a:chExt cx="4102712" cy="3487911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6223467" y="3055144"/>
                <a:ext cx="4102712" cy="3487911"/>
                <a:chOff x="236075" y="2890015"/>
                <a:chExt cx="4102712" cy="348791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1655804" y="2890015"/>
                  <a:ext cx="802640" cy="737105"/>
                  <a:chOff x="1411964" y="2717295"/>
                  <a:chExt cx="802640" cy="737105"/>
                </a:xfrm>
              </p:grpSpPr>
              <p:sp>
                <p:nvSpPr>
                  <p:cNvPr id="4" name="Oval 3"/>
                  <p:cNvSpPr/>
                  <p:nvPr/>
                </p:nvSpPr>
                <p:spPr>
                  <a:xfrm>
                    <a:off x="1534160" y="3098800"/>
                    <a:ext cx="355600" cy="355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411964" y="2717295"/>
                    <a:ext cx="8026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(X</a:t>
                    </a:r>
                    <a:r>
                      <a:rPr lang="en-US" baseline="-25000" dirty="0" smtClean="0"/>
                      <a:t>1</a:t>
                    </a:r>
                    <a:r>
                      <a:rPr lang="en-US" dirty="0" smtClean="0"/>
                      <a:t>,Y</a:t>
                    </a:r>
                    <a:r>
                      <a:rPr lang="en-US" baseline="-25000" dirty="0" smtClean="0"/>
                      <a:t>1</a:t>
                    </a:r>
                    <a:r>
                      <a:rPr lang="en-US" dirty="0" smtClean="0"/>
                      <a:t>)</a:t>
                    </a:r>
                    <a:endParaRPr lang="en-US" dirty="0"/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236075" y="4503022"/>
                  <a:ext cx="1051560" cy="369332"/>
                  <a:chOff x="838200" y="3098800"/>
                  <a:chExt cx="1051560" cy="369332"/>
                </a:xfrm>
              </p:grpSpPr>
              <p:sp>
                <p:nvSpPr>
                  <p:cNvPr id="8" name="Oval 7"/>
                  <p:cNvSpPr/>
                  <p:nvPr/>
                </p:nvSpPr>
                <p:spPr>
                  <a:xfrm>
                    <a:off x="1534160" y="3098800"/>
                    <a:ext cx="355600" cy="355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838200" y="3098800"/>
                    <a:ext cx="8026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(X</a:t>
                    </a:r>
                    <a:r>
                      <a:rPr lang="en-US" baseline="-25000" dirty="0" smtClean="0"/>
                      <a:t>2</a:t>
                    </a:r>
                    <a:r>
                      <a:rPr lang="en-US" dirty="0" smtClean="0"/>
                      <a:t>,Y</a:t>
                    </a:r>
                    <a:r>
                      <a:rPr lang="en-US" baseline="-25000" dirty="0" smtClean="0"/>
                      <a:t>2</a:t>
                    </a:r>
                    <a:r>
                      <a:rPr lang="en-US" dirty="0" smtClean="0"/>
                      <a:t>)</a:t>
                    </a:r>
                    <a:endParaRPr lang="en-US" dirty="0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2039003" y="5656234"/>
                  <a:ext cx="802640" cy="721692"/>
                  <a:chOff x="1461495" y="3098800"/>
                  <a:chExt cx="802640" cy="721692"/>
                </a:xfrm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1534160" y="3098800"/>
                    <a:ext cx="355600" cy="355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461495" y="3451160"/>
                    <a:ext cx="8026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(X</a:t>
                    </a:r>
                    <a:r>
                      <a:rPr lang="en-US" baseline="-25000" dirty="0" smtClean="0"/>
                      <a:t>4</a:t>
                    </a:r>
                    <a:r>
                      <a:rPr lang="en-US" dirty="0" smtClean="0"/>
                      <a:t>,Y</a:t>
                    </a:r>
                    <a:r>
                      <a:rPr lang="en-US" baseline="-25000" dirty="0" smtClean="0"/>
                      <a:t>4</a:t>
                    </a:r>
                    <a:r>
                      <a:rPr lang="en-US" dirty="0" smtClean="0"/>
                      <a:t>)</a:t>
                    </a:r>
                    <a:endParaRPr lang="en-US" dirty="0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3180547" y="4224990"/>
                  <a:ext cx="1158240" cy="369332"/>
                  <a:chOff x="1534160" y="3085068"/>
                  <a:chExt cx="1158240" cy="369332"/>
                </a:xfrm>
              </p:grpSpPr>
              <p:sp>
                <p:nvSpPr>
                  <p:cNvPr id="14" name="Oval 13"/>
                  <p:cNvSpPr/>
                  <p:nvPr/>
                </p:nvSpPr>
                <p:spPr>
                  <a:xfrm>
                    <a:off x="1534160" y="3098800"/>
                    <a:ext cx="355600" cy="3556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889760" y="3085068"/>
                    <a:ext cx="8026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(X</a:t>
                    </a:r>
                    <a:r>
                      <a:rPr lang="en-US" baseline="-25000" dirty="0" smtClean="0"/>
                      <a:t>3</a:t>
                    </a:r>
                    <a:r>
                      <a:rPr lang="en-US" dirty="0" smtClean="0"/>
                      <a:t>,Y</a:t>
                    </a:r>
                    <a:r>
                      <a:rPr lang="en-US" baseline="-25000" dirty="0" smtClean="0"/>
                      <a:t>3</a:t>
                    </a:r>
                    <a:r>
                      <a:rPr lang="en-US" dirty="0" smtClean="0"/>
                      <a:t>)</a:t>
                    </a:r>
                    <a:endParaRPr lang="en-US" dirty="0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 rot="600000">
                  <a:off x="2543760" y="4500007"/>
                  <a:ext cx="626817" cy="1290527"/>
                  <a:chOff x="2605806" y="4542246"/>
                  <a:chExt cx="626817" cy="1290527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 rot="1800000">
                    <a:off x="2828660" y="4738504"/>
                    <a:ext cx="284480" cy="812204"/>
                    <a:chOff x="6949440" y="4307840"/>
                    <a:chExt cx="619760" cy="1511458"/>
                  </a:xfrm>
                </p:grpSpPr>
                <p:sp>
                  <p:nvSpPr>
                    <p:cNvPr id="16" name="Left Bracket 15"/>
                    <p:cNvSpPr/>
                    <p:nvPr/>
                  </p:nvSpPr>
                  <p:spPr>
                    <a:xfrm>
                      <a:off x="6949440" y="4307840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Left Bracket 16"/>
                    <p:cNvSpPr/>
                    <p:nvPr/>
                  </p:nvSpPr>
                  <p:spPr>
                    <a:xfrm flipH="1">
                      <a:off x="7259320" y="4582239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Left Bracket 17"/>
                    <p:cNvSpPr/>
                    <p:nvPr/>
                  </p:nvSpPr>
                  <p:spPr>
                    <a:xfrm>
                      <a:off x="6949440" y="4583946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Left Bracket 18"/>
                    <p:cNvSpPr/>
                    <p:nvPr/>
                  </p:nvSpPr>
                  <p:spPr>
                    <a:xfrm flipH="1">
                      <a:off x="7259320" y="4854019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Left Bracket 19"/>
                    <p:cNvSpPr/>
                    <p:nvPr/>
                  </p:nvSpPr>
                  <p:spPr>
                    <a:xfrm>
                      <a:off x="6949440" y="4854019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Left Bracket 20"/>
                    <p:cNvSpPr/>
                    <p:nvPr/>
                  </p:nvSpPr>
                  <p:spPr>
                    <a:xfrm flipH="1">
                      <a:off x="7259320" y="5125799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Left Bracket 21"/>
                    <p:cNvSpPr/>
                    <p:nvPr/>
                  </p:nvSpPr>
                  <p:spPr>
                    <a:xfrm>
                      <a:off x="6949440" y="5125799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Left Bracket 22"/>
                    <p:cNvSpPr/>
                    <p:nvPr/>
                  </p:nvSpPr>
                  <p:spPr>
                    <a:xfrm flipH="1">
                      <a:off x="7259320" y="5395872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Left Bracket 23"/>
                    <p:cNvSpPr/>
                    <p:nvPr/>
                  </p:nvSpPr>
                  <p:spPr>
                    <a:xfrm>
                      <a:off x="6949440" y="5395872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7" name="Straight Connector 26"/>
                  <p:cNvCxnSpPr>
                    <a:stCxn id="16" idx="0"/>
                    <a:endCxn id="14" idx="3"/>
                  </p:cNvCxnSpPr>
                  <p:nvPr/>
                </p:nvCxnSpPr>
                <p:spPr>
                  <a:xfrm flipV="1">
                    <a:off x="3173951" y="4542246"/>
                    <a:ext cx="58672" cy="25066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V="1">
                    <a:off x="2605806" y="5480292"/>
                    <a:ext cx="169965" cy="35248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Group 28"/>
                <p:cNvGrpSpPr/>
                <p:nvPr/>
              </p:nvGrpSpPr>
              <p:grpSpPr>
                <a:xfrm rot="1800000">
                  <a:off x="1416042" y="3595191"/>
                  <a:ext cx="284480" cy="812204"/>
                  <a:chOff x="6949440" y="4307840"/>
                  <a:chExt cx="619760" cy="1511458"/>
                </a:xfrm>
              </p:grpSpPr>
              <p:sp>
                <p:nvSpPr>
                  <p:cNvPr id="30" name="Left Bracket 29"/>
                  <p:cNvSpPr/>
                  <p:nvPr/>
                </p:nvSpPr>
                <p:spPr>
                  <a:xfrm>
                    <a:off x="6949440" y="4307840"/>
                    <a:ext cx="309880" cy="42342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Left Bracket 30"/>
                  <p:cNvSpPr/>
                  <p:nvPr/>
                </p:nvSpPr>
                <p:spPr>
                  <a:xfrm flipH="1">
                    <a:off x="7259320" y="4582239"/>
                    <a:ext cx="309880" cy="15164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Left Bracket 31"/>
                  <p:cNvSpPr/>
                  <p:nvPr/>
                </p:nvSpPr>
                <p:spPr>
                  <a:xfrm>
                    <a:off x="6949440" y="4583946"/>
                    <a:ext cx="309880" cy="42342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Left Bracket 32"/>
                  <p:cNvSpPr/>
                  <p:nvPr/>
                </p:nvSpPr>
                <p:spPr>
                  <a:xfrm flipH="1">
                    <a:off x="7259320" y="4854019"/>
                    <a:ext cx="309880" cy="15164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Left Bracket 33"/>
                  <p:cNvSpPr/>
                  <p:nvPr/>
                </p:nvSpPr>
                <p:spPr>
                  <a:xfrm>
                    <a:off x="6949440" y="4854019"/>
                    <a:ext cx="309880" cy="42342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Left Bracket 34"/>
                  <p:cNvSpPr/>
                  <p:nvPr/>
                </p:nvSpPr>
                <p:spPr>
                  <a:xfrm flipH="1">
                    <a:off x="7259320" y="5125799"/>
                    <a:ext cx="309880" cy="15164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Left Bracket 35"/>
                  <p:cNvSpPr/>
                  <p:nvPr/>
                </p:nvSpPr>
                <p:spPr>
                  <a:xfrm>
                    <a:off x="6949440" y="5125799"/>
                    <a:ext cx="309880" cy="42342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Left Bracket 36"/>
                  <p:cNvSpPr/>
                  <p:nvPr/>
                </p:nvSpPr>
                <p:spPr>
                  <a:xfrm flipH="1">
                    <a:off x="7259320" y="5395872"/>
                    <a:ext cx="309880" cy="15164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Left Bracket 37"/>
                  <p:cNvSpPr/>
                  <p:nvPr/>
                </p:nvSpPr>
                <p:spPr>
                  <a:xfrm>
                    <a:off x="6949440" y="5395872"/>
                    <a:ext cx="309880" cy="42342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1764265" y="3321595"/>
                  <a:ext cx="169965" cy="35248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1177513" y="4342794"/>
                  <a:ext cx="169965" cy="35248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Group 41"/>
                <p:cNvGrpSpPr/>
                <p:nvPr/>
              </p:nvGrpSpPr>
              <p:grpSpPr>
                <a:xfrm rot="-1200000" flipH="1">
                  <a:off x="1437321" y="4596483"/>
                  <a:ext cx="738110" cy="1392343"/>
                  <a:chOff x="2605806" y="4440430"/>
                  <a:chExt cx="738110" cy="1392343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 rot="1800000">
                    <a:off x="2828660" y="4738504"/>
                    <a:ext cx="284480" cy="812204"/>
                    <a:chOff x="6949440" y="4307840"/>
                    <a:chExt cx="619760" cy="1511458"/>
                  </a:xfrm>
                </p:grpSpPr>
                <p:sp>
                  <p:nvSpPr>
                    <p:cNvPr id="46" name="Left Bracket 45"/>
                    <p:cNvSpPr/>
                    <p:nvPr/>
                  </p:nvSpPr>
                  <p:spPr>
                    <a:xfrm>
                      <a:off x="6949440" y="4307840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Left Bracket 46"/>
                    <p:cNvSpPr/>
                    <p:nvPr/>
                  </p:nvSpPr>
                  <p:spPr>
                    <a:xfrm flipH="1">
                      <a:off x="7259320" y="4582239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Left Bracket 47"/>
                    <p:cNvSpPr/>
                    <p:nvPr/>
                  </p:nvSpPr>
                  <p:spPr>
                    <a:xfrm>
                      <a:off x="6949440" y="4583946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Left Bracket 48"/>
                    <p:cNvSpPr/>
                    <p:nvPr/>
                  </p:nvSpPr>
                  <p:spPr>
                    <a:xfrm flipH="1">
                      <a:off x="7259320" y="4854019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Left Bracket 49"/>
                    <p:cNvSpPr/>
                    <p:nvPr/>
                  </p:nvSpPr>
                  <p:spPr>
                    <a:xfrm>
                      <a:off x="6949440" y="4854019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Left Bracket 50"/>
                    <p:cNvSpPr/>
                    <p:nvPr/>
                  </p:nvSpPr>
                  <p:spPr>
                    <a:xfrm flipH="1">
                      <a:off x="7259320" y="5125799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Left Bracket 51"/>
                    <p:cNvSpPr/>
                    <p:nvPr/>
                  </p:nvSpPr>
                  <p:spPr>
                    <a:xfrm>
                      <a:off x="6949440" y="5125799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Left Bracket 52"/>
                    <p:cNvSpPr/>
                    <p:nvPr/>
                  </p:nvSpPr>
                  <p:spPr>
                    <a:xfrm flipH="1">
                      <a:off x="7259320" y="5395872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Left Bracket 53"/>
                    <p:cNvSpPr/>
                    <p:nvPr/>
                  </p:nvSpPr>
                  <p:spPr>
                    <a:xfrm>
                      <a:off x="6949440" y="5395872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4" name="Straight Connector 43"/>
                  <p:cNvCxnSpPr>
                    <a:stCxn id="46" idx="0"/>
                  </p:cNvCxnSpPr>
                  <p:nvPr/>
                </p:nvCxnSpPr>
                <p:spPr>
                  <a:xfrm flipV="1">
                    <a:off x="3173951" y="4440430"/>
                    <a:ext cx="169965" cy="35248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2605806" y="5480292"/>
                    <a:ext cx="169965" cy="35248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 rot="-1200000" flipH="1">
                  <a:off x="2309589" y="3234365"/>
                  <a:ext cx="738110" cy="1392343"/>
                  <a:chOff x="2605806" y="4440430"/>
                  <a:chExt cx="738110" cy="1392343"/>
                </a:xfrm>
              </p:grpSpPr>
              <p:grpSp>
                <p:nvGrpSpPr>
                  <p:cNvPr id="56" name="Group 55"/>
                  <p:cNvGrpSpPr/>
                  <p:nvPr/>
                </p:nvGrpSpPr>
                <p:grpSpPr>
                  <a:xfrm rot="1800000">
                    <a:off x="2828660" y="4738504"/>
                    <a:ext cx="284480" cy="812204"/>
                    <a:chOff x="6949440" y="4307840"/>
                    <a:chExt cx="619760" cy="1511458"/>
                  </a:xfrm>
                </p:grpSpPr>
                <p:sp>
                  <p:nvSpPr>
                    <p:cNvPr id="59" name="Left Bracket 58"/>
                    <p:cNvSpPr/>
                    <p:nvPr/>
                  </p:nvSpPr>
                  <p:spPr>
                    <a:xfrm>
                      <a:off x="6949440" y="4307840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Left Bracket 59"/>
                    <p:cNvSpPr/>
                    <p:nvPr/>
                  </p:nvSpPr>
                  <p:spPr>
                    <a:xfrm flipH="1">
                      <a:off x="7259320" y="4582239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Left Bracket 60"/>
                    <p:cNvSpPr/>
                    <p:nvPr/>
                  </p:nvSpPr>
                  <p:spPr>
                    <a:xfrm>
                      <a:off x="6949440" y="4583946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Left Bracket 61"/>
                    <p:cNvSpPr/>
                    <p:nvPr/>
                  </p:nvSpPr>
                  <p:spPr>
                    <a:xfrm flipH="1">
                      <a:off x="7259320" y="4854019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Left Bracket 62"/>
                    <p:cNvSpPr/>
                    <p:nvPr/>
                  </p:nvSpPr>
                  <p:spPr>
                    <a:xfrm>
                      <a:off x="6949440" y="4854019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Left Bracket 63"/>
                    <p:cNvSpPr/>
                    <p:nvPr/>
                  </p:nvSpPr>
                  <p:spPr>
                    <a:xfrm flipH="1">
                      <a:off x="7259320" y="5125799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Left Bracket 64"/>
                    <p:cNvSpPr/>
                    <p:nvPr/>
                  </p:nvSpPr>
                  <p:spPr>
                    <a:xfrm>
                      <a:off x="6949440" y="5125799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Left Bracket 65"/>
                    <p:cNvSpPr/>
                    <p:nvPr/>
                  </p:nvSpPr>
                  <p:spPr>
                    <a:xfrm flipH="1">
                      <a:off x="7259320" y="5395872"/>
                      <a:ext cx="309880" cy="15164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Left Bracket 66"/>
                    <p:cNvSpPr/>
                    <p:nvPr/>
                  </p:nvSpPr>
                  <p:spPr>
                    <a:xfrm>
                      <a:off x="6949440" y="5395872"/>
                      <a:ext cx="309880" cy="423426"/>
                    </a:xfrm>
                    <a:prstGeom prst="leftBracket">
                      <a:avLst>
                        <a:gd name="adj" fmla="val 98077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7" name="Straight Connector 56"/>
                  <p:cNvCxnSpPr>
                    <a:stCxn id="59" idx="0"/>
                  </p:cNvCxnSpPr>
                  <p:nvPr/>
                </p:nvCxnSpPr>
                <p:spPr>
                  <a:xfrm flipV="1">
                    <a:off x="3173951" y="4440430"/>
                    <a:ext cx="169965" cy="35248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V="1">
                    <a:off x="2605806" y="5480292"/>
                    <a:ext cx="169965" cy="35248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oup 68"/>
                <p:cNvGrpSpPr/>
                <p:nvPr/>
              </p:nvGrpSpPr>
              <p:grpSpPr>
                <a:xfrm rot="21000000" flipH="1">
                  <a:off x="2080750" y="4186825"/>
                  <a:ext cx="242144" cy="808809"/>
                  <a:chOff x="6949440" y="4307840"/>
                  <a:chExt cx="619760" cy="1511458"/>
                </a:xfrm>
              </p:grpSpPr>
              <p:sp>
                <p:nvSpPr>
                  <p:cNvPr id="72" name="Left Bracket 71"/>
                  <p:cNvSpPr/>
                  <p:nvPr/>
                </p:nvSpPr>
                <p:spPr>
                  <a:xfrm>
                    <a:off x="6949440" y="4307840"/>
                    <a:ext cx="309880" cy="42342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Left Bracket 72"/>
                  <p:cNvSpPr/>
                  <p:nvPr/>
                </p:nvSpPr>
                <p:spPr>
                  <a:xfrm flipH="1">
                    <a:off x="7259320" y="4582239"/>
                    <a:ext cx="309880" cy="15164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Left Bracket 73"/>
                  <p:cNvSpPr/>
                  <p:nvPr/>
                </p:nvSpPr>
                <p:spPr>
                  <a:xfrm>
                    <a:off x="6949440" y="4583946"/>
                    <a:ext cx="309880" cy="42342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Left Bracket 74"/>
                  <p:cNvSpPr/>
                  <p:nvPr/>
                </p:nvSpPr>
                <p:spPr>
                  <a:xfrm flipH="1">
                    <a:off x="7259320" y="4854019"/>
                    <a:ext cx="309880" cy="15164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Left Bracket 75"/>
                  <p:cNvSpPr/>
                  <p:nvPr/>
                </p:nvSpPr>
                <p:spPr>
                  <a:xfrm>
                    <a:off x="6949440" y="4854019"/>
                    <a:ext cx="309880" cy="42342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Left Bracket 76"/>
                  <p:cNvSpPr/>
                  <p:nvPr/>
                </p:nvSpPr>
                <p:spPr>
                  <a:xfrm flipH="1">
                    <a:off x="7259320" y="5125799"/>
                    <a:ext cx="309880" cy="15164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Left Bracket 77"/>
                  <p:cNvSpPr/>
                  <p:nvPr/>
                </p:nvSpPr>
                <p:spPr>
                  <a:xfrm>
                    <a:off x="6949440" y="5125799"/>
                    <a:ext cx="309880" cy="42342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Left Bracket 78"/>
                  <p:cNvSpPr/>
                  <p:nvPr/>
                </p:nvSpPr>
                <p:spPr>
                  <a:xfrm flipH="1">
                    <a:off x="7259320" y="5395872"/>
                    <a:ext cx="309880" cy="15164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Left Bracket 79"/>
                  <p:cNvSpPr/>
                  <p:nvPr/>
                </p:nvSpPr>
                <p:spPr>
                  <a:xfrm>
                    <a:off x="6949440" y="5395872"/>
                    <a:ext cx="309880" cy="423426"/>
                  </a:xfrm>
                  <a:prstGeom prst="leftBracket">
                    <a:avLst>
                      <a:gd name="adj" fmla="val 98077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0" name="Straight Connector 69"/>
                <p:cNvCxnSpPr/>
                <p:nvPr/>
              </p:nvCxnSpPr>
              <p:spPr>
                <a:xfrm flipH="1" flipV="1">
                  <a:off x="2014402" y="3591849"/>
                  <a:ext cx="135434" cy="61264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 flipV="1">
                  <a:off x="2289286" y="4956818"/>
                  <a:ext cx="55750" cy="100412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TextBox 87"/>
              <p:cNvSpPr txBox="1"/>
              <p:nvPr/>
            </p:nvSpPr>
            <p:spPr>
              <a:xfrm>
                <a:off x="6906068" y="3788110"/>
                <a:ext cx="664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</a:t>
                </a:r>
                <a:r>
                  <a:rPr lang="en-US" b="1" baseline="-25000" dirty="0" smtClean="0"/>
                  <a:t>12</a:t>
                </a:r>
                <a:endParaRPr lang="en-US" b="1" baseline="-25000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9793070" y="3603215"/>
              <a:ext cx="664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r>
                <a:rPr lang="en-US" b="1" baseline="-25000" dirty="0" smtClean="0"/>
                <a:t>13</a:t>
              </a:r>
              <a:endParaRPr lang="en-US" b="1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621887" y="4498297"/>
              <a:ext cx="664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r>
                <a:rPr lang="en-US" b="1" baseline="-25000" dirty="0" smtClean="0"/>
                <a:t>14</a:t>
              </a:r>
              <a:endParaRPr lang="en-US" b="1" baseline="-25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07662" y="5331020"/>
              <a:ext cx="664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r>
                <a:rPr lang="en-US" b="1" baseline="-25000" dirty="0" smtClean="0"/>
                <a:t>24</a:t>
              </a:r>
              <a:endParaRPr lang="en-US" b="1" baseline="-25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138424" y="5229660"/>
              <a:ext cx="664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r>
                <a:rPr lang="en-US" b="1" baseline="-25000" dirty="0" smtClean="0"/>
                <a:t>34</a:t>
              </a:r>
              <a:endParaRPr lang="en-US" b="1" baseline="-250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65241" y="4572004"/>
            <a:ext cx="1896533" cy="1761067"/>
            <a:chOff x="2885440" y="4394220"/>
            <a:chExt cx="2148716" cy="2240260"/>
          </a:xfrm>
        </p:grpSpPr>
        <p:sp>
          <p:nvSpPr>
            <p:cNvPr id="95" name="Oval 94"/>
            <p:cNvSpPr/>
            <p:nvPr/>
          </p:nvSpPr>
          <p:spPr>
            <a:xfrm>
              <a:off x="3662213" y="5195621"/>
              <a:ext cx="355600" cy="355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3159997" y="4394220"/>
              <a:ext cx="497840" cy="80745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3850834" y="5598992"/>
              <a:ext cx="0" cy="10354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2885440" y="5507612"/>
              <a:ext cx="650240" cy="4651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4051819" y="4648053"/>
              <a:ext cx="774181" cy="5088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 flipV="1">
              <a:off x="4147815" y="5494998"/>
              <a:ext cx="886341" cy="62173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3759165" y="4521215"/>
            <a:ext cx="12642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03864"/>
                </a:solidFill>
              </a:rPr>
              <a:t>F</a:t>
            </a:r>
            <a:r>
              <a:rPr lang="en-US" sz="2000" dirty="0" smtClean="0">
                <a:solidFill>
                  <a:srgbClr val="203864"/>
                </a:solidFill>
              </a:rPr>
              <a:t>1</a:t>
            </a:r>
            <a:r>
              <a:rPr lang="en-US" sz="2400" dirty="0" smtClean="0">
                <a:solidFill>
                  <a:srgbClr val="203864"/>
                </a:solidFill>
              </a:rPr>
              <a:t>(</a:t>
            </a:r>
            <a:r>
              <a:rPr lang="en-US" sz="2400" b="1" dirty="0" smtClean="0">
                <a:solidFill>
                  <a:srgbClr val="203864"/>
                </a:solidFill>
              </a:rPr>
              <a:t>x</a:t>
            </a:r>
            <a:r>
              <a:rPr lang="en-US" sz="2400" dirty="0" smtClean="0">
                <a:solidFill>
                  <a:srgbClr val="203864"/>
                </a:solidFill>
              </a:rPr>
              <a:t>) = 0</a:t>
            </a:r>
          </a:p>
          <a:p>
            <a:r>
              <a:rPr lang="en-US" sz="2400" dirty="0" smtClean="0">
                <a:solidFill>
                  <a:srgbClr val="203864"/>
                </a:solidFill>
              </a:rPr>
              <a:t>F</a:t>
            </a:r>
            <a:r>
              <a:rPr lang="en-US" sz="2000" dirty="0" smtClean="0">
                <a:solidFill>
                  <a:srgbClr val="203864"/>
                </a:solidFill>
              </a:rPr>
              <a:t>2</a:t>
            </a:r>
            <a:r>
              <a:rPr lang="en-US" sz="2400" dirty="0" smtClean="0">
                <a:solidFill>
                  <a:srgbClr val="203864"/>
                </a:solidFill>
              </a:rPr>
              <a:t>(</a:t>
            </a:r>
            <a:r>
              <a:rPr lang="en-US" sz="2400" b="1" dirty="0" smtClean="0">
                <a:solidFill>
                  <a:srgbClr val="203864"/>
                </a:solidFill>
              </a:rPr>
              <a:t>x</a:t>
            </a:r>
            <a:r>
              <a:rPr lang="en-US" sz="2400" dirty="0" smtClean="0">
                <a:solidFill>
                  <a:srgbClr val="203864"/>
                </a:solidFill>
              </a:rPr>
              <a:t>) = 0</a:t>
            </a:r>
          </a:p>
          <a:p>
            <a:r>
              <a:rPr lang="en-US" sz="2400" dirty="0" smtClean="0">
                <a:solidFill>
                  <a:srgbClr val="203864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203864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rgbClr val="203864"/>
                </a:solidFill>
              </a:rPr>
              <a:t>F</a:t>
            </a:r>
            <a:r>
              <a:rPr lang="en-US" sz="2000" dirty="0" err="1" smtClean="0">
                <a:solidFill>
                  <a:srgbClr val="203864"/>
                </a:solidFill>
              </a:rPr>
              <a:t>n</a:t>
            </a:r>
            <a:r>
              <a:rPr lang="en-US" sz="2400" dirty="0" smtClean="0">
                <a:solidFill>
                  <a:srgbClr val="203864"/>
                </a:solidFill>
              </a:rPr>
              <a:t>(</a:t>
            </a:r>
            <a:r>
              <a:rPr lang="en-US" sz="2400" b="1" dirty="0" smtClean="0">
                <a:solidFill>
                  <a:srgbClr val="203864"/>
                </a:solidFill>
              </a:rPr>
              <a:t>x</a:t>
            </a:r>
            <a:r>
              <a:rPr lang="en-US" sz="2400" dirty="0" smtClean="0">
                <a:solidFill>
                  <a:srgbClr val="203864"/>
                </a:solidFill>
              </a:rPr>
              <a:t>) = 0</a:t>
            </a:r>
            <a:endParaRPr lang="en-US" sz="2400" dirty="0">
              <a:solidFill>
                <a:srgbClr val="203864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93451" y="4707474"/>
            <a:ext cx="45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0411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5869</TotalTime>
  <Words>851</Words>
  <Application>Microsoft Macintosh PowerPoint</Application>
  <PresentationFormat>Custom</PresentationFormat>
  <Paragraphs>281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Early Days of Circuit Placement</vt:lpstr>
      <vt:lpstr>Overview</vt:lpstr>
      <vt:lpstr>Overview</vt:lpstr>
      <vt:lpstr>Placement Problem</vt:lpstr>
      <vt:lpstr>Placement Problem</vt:lpstr>
      <vt:lpstr>Simulated Annealing</vt:lpstr>
      <vt:lpstr>Min-Cut Placement</vt:lpstr>
      <vt:lpstr>Min-Cut Placement </vt:lpstr>
      <vt:lpstr>Forced-Directed Placement</vt:lpstr>
      <vt:lpstr>Quadratic Placement</vt:lpstr>
      <vt:lpstr>GORDIAN</vt:lpstr>
      <vt:lpstr>GORDIAN </vt:lpstr>
      <vt:lpstr>PowerPoint Presentation</vt:lpstr>
      <vt:lpstr>GORDIAN </vt:lpstr>
      <vt:lpstr>GORDIAN </vt:lpstr>
      <vt:lpstr>GORDIAN </vt:lpstr>
      <vt:lpstr>GORDIAN </vt:lpstr>
      <vt:lpstr>GORDIAN </vt:lpstr>
      <vt:lpstr>PowerPoint Presentation</vt:lpstr>
      <vt:lpstr>PowerPoint Presentation</vt:lpstr>
      <vt:lpstr>Closer look into one region</vt:lpstr>
      <vt:lpstr>Cost models</vt:lpstr>
      <vt:lpstr>Experimental results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Guo, Daifeng</dc:creator>
  <cp:lastModifiedBy>Martin Wong</cp:lastModifiedBy>
  <cp:revision>855</cp:revision>
  <cp:lastPrinted>2015-03-25T20:50:39Z</cp:lastPrinted>
  <dcterms:created xsi:type="dcterms:W3CDTF">2015-03-19T23:51:00Z</dcterms:created>
  <dcterms:modified xsi:type="dcterms:W3CDTF">2015-03-31T21:19:18Z</dcterms:modified>
</cp:coreProperties>
</file>