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77" r:id="rId3"/>
    <p:sldId id="275" r:id="rId4"/>
    <p:sldId id="276" r:id="rId5"/>
    <p:sldId id="278" r:id="rId6"/>
    <p:sldId id="295" r:id="rId7"/>
    <p:sldId id="279" r:id="rId8"/>
    <p:sldId id="292" r:id="rId9"/>
    <p:sldId id="301" r:id="rId10"/>
    <p:sldId id="304" r:id="rId11"/>
    <p:sldId id="303" r:id="rId12"/>
    <p:sldId id="300" r:id="rId13"/>
    <p:sldId id="306" r:id="rId14"/>
    <p:sldId id="296" r:id="rId15"/>
    <p:sldId id="297" r:id="rId16"/>
    <p:sldId id="284" r:id="rId17"/>
    <p:sldId id="285" r:id="rId18"/>
    <p:sldId id="298" r:id="rId19"/>
    <p:sldId id="299" r:id="rId20"/>
    <p:sldId id="287" r:id="rId21"/>
    <p:sldId id="288" r:id="rId22"/>
    <p:sldId id="291" r:id="rId23"/>
    <p:sldId id="289" r:id="rId24"/>
    <p:sldId id="290" r:id="rId25"/>
  </p:sldIdLst>
  <p:sldSz cx="9144000" cy="6858000" type="overhead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99FF"/>
    <a:srgbClr val="FF6600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13" autoAdjust="0"/>
    <p:restoredTop sz="85637" autoAdjust="0"/>
  </p:normalViewPr>
  <p:slideViewPr>
    <p:cSldViewPr snapToGrid="0">
      <p:cViewPr varScale="1">
        <p:scale>
          <a:sx n="64" d="100"/>
          <a:sy n="64" d="100"/>
        </p:scale>
        <p:origin x="126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4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D4E90-735F-46C1-AE89-5B5AA7698387}" type="datetimeFigureOut">
              <a:rPr lang="zh-TW" altLang="en-US" smtClean="0"/>
              <a:t>2015/4/1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3A9A7-72DF-41E7-B2A4-EC4BC64C4A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78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>
                <a:latin typeface="Calibri" pitchFamily="34" charset="0"/>
              </a:rPr>
              <a:t>target movement </a:t>
            </a:r>
            <a:r>
              <a:rPr lang="en-US" altLang="zh-CN" dirty="0" err="1" smtClean="0">
                <a:latin typeface="Calibri" pitchFamily="34" charset="0"/>
              </a:rPr>
              <a:t>μ</a:t>
            </a:r>
            <a:r>
              <a:rPr lang="en-US" altLang="zh-CN" baseline="-25000" dirty="0" err="1" smtClean="0">
                <a:latin typeface="Calibri" pitchFamily="34" charset="0"/>
              </a:rPr>
              <a:t>T</a:t>
            </a:r>
            <a:r>
              <a:rPr lang="en-US" altLang="zh-CN" dirty="0" smtClean="0">
                <a:latin typeface="Calibri" pitchFamily="34" charset="0"/>
              </a:rPr>
              <a:t> is too global to remove local density overflow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3A9A7-72DF-41E7-B2A4-EC4BC64C4A1E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519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AIN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>
            <a:lvl1pPr>
              <a:defRPr b="0">
                <a:solidFill>
                  <a:srgbClr val="FAF0BE"/>
                </a:solidFill>
                <a:latin typeface="Calibri" pitchFamily="34" charset="0"/>
              </a:defRPr>
            </a:lvl1pPr>
            <a:extLst/>
          </a:lstStyle>
          <a:p>
            <a:r>
              <a:rPr kumimoji="0" lang="zh-TW" altLang="en-US" dirty="0" smtClean="0"/>
              <a:t>按一下以編輯母片標題樣式</a:t>
            </a:r>
            <a:endParaRPr kumimoji="0"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775191"/>
            <a:ext cx="8229600" cy="4625609"/>
          </a:xfrm>
        </p:spPr>
        <p:txBody>
          <a:bodyPr/>
          <a:lstStyle>
            <a:lvl1pPr marL="438912" indent="-320040">
              <a:buClr>
                <a:srgbClr val="FF3300"/>
              </a:buClr>
              <a:buFont typeface="Wingdings" pitchFamily="2" charset="2"/>
              <a:buChar char="n"/>
              <a:defRPr/>
            </a:lvl1pPr>
            <a:lvl2pPr marL="731520" indent="-274320">
              <a:buClr>
                <a:srgbClr val="003399"/>
              </a:buClr>
              <a:buSzPct val="85000"/>
              <a:buFont typeface="Wingdings" pitchFamily="2" charset="2"/>
              <a:buChar char="Ø"/>
              <a:defRPr/>
            </a:lvl2pPr>
            <a:extLst/>
          </a:lstStyle>
          <a:p>
            <a:pPr lvl="0" eaLnBrk="1" latinLnBrk="0" hangingPunct="1"/>
            <a:r>
              <a:rPr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lang="zh-TW" altLang="en-US" dirty="0" smtClean="0"/>
              <a:t>第二層</a:t>
            </a:r>
          </a:p>
          <a:p>
            <a:pPr lvl="2" eaLnBrk="1" latinLnBrk="0" hangingPunct="1"/>
            <a:r>
              <a:rPr lang="zh-TW" altLang="en-US" dirty="0" smtClean="0"/>
              <a:t>第三層</a:t>
            </a:r>
          </a:p>
          <a:p>
            <a:pPr lvl="3" eaLnBrk="1" latinLnBrk="0" hangingPunct="1"/>
            <a:r>
              <a:rPr lang="zh-TW" altLang="en-US" dirty="0" smtClean="0"/>
              <a:t>第四層</a:t>
            </a:r>
          </a:p>
          <a:p>
            <a:pPr lvl="4" eaLnBrk="1" latinLnBrk="0" hangingPunct="1"/>
            <a:r>
              <a:rPr lang="zh-TW" altLang="en-US" dirty="0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D95E-6CE5-46DB-BCEC-A5D9AB470B9A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altLang="zh-TW" dirty="0" smtClean="0"/>
              <a:t>NCTU VDA Lab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012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 bwMode="ltGray">
          <a:xfrm>
            <a:off x="0" y="6093296"/>
            <a:ext cx="9143999" cy="792088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1484784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200" b="1">
                <a:solidFill>
                  <a:srgbClr val="FAF0BE"/>
                </a:solidFill>
              </a:defRPr>
            </a:lvl1pPr>
            <a:extLst/>
          </a:lstStyle>
          <a:p>
            <a:r>
              <a:rPr kumimoji="0" lang="zh-TW" altLang="en-US" dirty="0" smtClean="0"/>
              <a:t>按一下以編輯母片標題樣式</a:t>
            </a:r>
            <a:endParaRPr kumimoji="0"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3861048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 dirty="0" smtClean="0"/>
              <a:t>按一下以編輯母片副標題樣式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0B2F-2B13-460D-BAD0-770B8609BD20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TW" dirty="0" smtClean="0">
                <a:solidFill>
                  <a:prstClr val="white"/>
                </a:solidFill>
              </a:rPr>
              <a:t>NCTU VDA Lab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-2817" y="6047576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 bwMode="ltGray">
          <a:xfrm rot="10800000">
            <a:off x="2817" y="0"/>
            <a:ext cx="9143999" cy="764704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 bwMode="invGray">
          <a:xfrm>
            <a:off x="2857" y="76470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75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AIN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>
            <a:lvl1pPr>
              <a:defRPr b="0">
                <a:solidFill>
                  <a:srgbClr val="FAF0BE"/>
                </a:solidFill>
                <a:latin typeface="Calibri" pitchFamily="34" charset="0"/>
              </a:defRPr>
            </a:lvl1pPr>
            <a:extLst/>
          </a:lstStyle>
          <a:p>
            <a:r>
              <a:rPr kumimoji="0" lang="zh-TW" altLang="en-US" dirty="0" smtClean="0"/>
              <a:t>按一下以編輯母片標題樣式</a:t>
            </a:r>
            <a:endParaRPr kumimoji="0"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775191"/>
            <a:ext cx="8229600" cy="4625609"/>
          </a:xfrm>
        </p:spPr>
        <p:txBody>
          <a:bodyPr/>
          <a:lstStyle>
            <a:lvl1pPr marL="438912" indent="-320040">
              <a:buClr>
                <a:srgbClr val="FF3300"/>
              </a:buClr>
              <a:buFont typeface="Wingdings" pitchFamily="2" charset="2"/>
              <a:buChar char="n"/>
              <a:defRPr/>
            </a:lvl1pPr>
            <a:lvl2pPr marL="731520" indent="-274320">
              <a:buClr>
                <a:srgbClr val="003399"/>
              </a:buClr>
              <a:buSzPct val="85000"/>
              <a:buFont typeface="Wingdings" pitchFamily="2" charset="2"/>
              <a:buChar char="Ø"/>
              <a:defRPr/>
            </a:lvl2pPr>
            <a:extLst/>
          </a:lstStyle>
          <a:p>
            <a:pPr lvl="0" eaLnBrk="1" latinLnBrk="0" hangingPunct="1"/>
            <a:r>
              <a:rPr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lang="zh-TW" altLang="en-US" dirty="0" smtClean="0"/>
              <a:t>第二層</a:t>
            </a:r>
          </a:p>
          <a:p>
            <a:pPr lvl="2" eaLnBrk="1" latinLnBrk="0" hangingPunct="1"/>
            <a:r>
              <a:rPr lang="zh-TW" altLang="en-US" dirty="0" smtClean="0"/>
              <a:t>第三層</a:t>
            </a:r>
          </a:p>
          <a:p>
            <a:pPr lvl="3" eaLnBrk="1" latinLnBrk="0" hangingPunct="1"/>
            <a:r>
              <a:rPr lang="zh-TW" altLang="en-US" dirty="0" smtClean="0"/>
              <a:t>第四層</a:t>
            </a:r>
          </a:p>
          <a:p>
            <a:pPr lvl="4" eaLnBrk="1" latinLnBrk="0" hangingPunct="1"/>
            <a:r>
              <a:rPr lang="zh-TW" altLang="en-US" dirty="0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D95E-6CE5-46DB-BCEC-A5D9AB470B9A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altLang="zh-TW" dirty="0" smtClean="0"/>
              <a:t>NCTU VDA Lab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935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654B1-AC24-4A23-B392-95C9D2F434B0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0848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AC4E-6A2A-45BE-BE6B-3541CC9487E9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221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2563-3F39-4CD1-9881-11C84B133132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121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56F9-E077-4274-84AF-A111314AB4B3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815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09F2-27B2-47F1-9F21-055BB05E2AED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811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FD17-25CF-458C-BE81-26E2BCD523B0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99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345AB1E-B5D4-4216-B0A6-8C78760ED99C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altLang="zh-TW" smtClean="0">
                <a:solidFill>
                  <a:prstClr val="white">
                    <a:shade val="50000"/>
                  </a:prstClr>
                </a:solidFill>
              </a:rPr>
              <a:t>NCTU VDA Lab</a:t>
            </a:r>
            <a:endParaRPr lang="zh-TW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091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C5CA-9ECB-47F4-A061-FC48F0FB30A0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67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AC4E-6A2A-45BE-BE6B-3541CC9487E9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811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8D44-72AA-4B07-954E-0DF336806A31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081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2563-3F39-4CD1-9881-11C84B133132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92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56F9-E077-4274-84AF-A111314AB4B3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6241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09F2-27B2-47F1-9F21-055BB05E2AED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102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AFD17-25CF-458C-BE81-26E2BCD523B0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1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345AB1E-B5D4-4216-B0A6-8C78760ED99C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altLang="zh-TW" smtClean="0">
                <a:solidFill>
                  <a:prstClr val="white">
                    <a:shade val="50000"/>
                  </a:prstClr>
                </a:solidFill>
              </a:rPr>
              <a:t>NCTU VDA Lab</a:t>
            </a:r>
            <a:endParaRPr lang="zh-TW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322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C5CA-9ECB-47F4-A061-FC48F0FB30A0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45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8D44-72AA-4B07-954E-0DF336806A31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53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18864" y="161714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Title</a:t>
            </a:r>
            <a:endParaRPr kumimoji="0"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 smtClean="0"/>
              <a:t>第二層</a:t>
            </a:r>
          </a:p>
          <a:p>
            <a:pPr lvl="2" eaLnBrk="1" latinLnBrk="0" hangingPunct="1"/>
            <a:r>
              <a:rPr kumimoji="0" lang="zh-TW" altLang="en-US" dirty="0" smtClean="0"/>
              <a:t>第三層</a:t>
            </a:r>
          </a:p>
          <a:p>
            <a:pPr lvl="3" eaLnBrk="1" latinLnBrk="0" hangingPunct="1"/>
            <a:r>
              <a:rPr kumimoji="0" lang="zh-TW" altLang="en-US" dirty="0" smtClean="0"/>
              <a:t>第四層</a:t>
            </a:r>
          </a:p>
          <a:p>
            <a:pPr lvl="4" eaLnBrk="1" latinLnBrk="0" hangingPunct="1"/>
            <a:r>
              <a:rPr kumimoji="0" lang="zh-TW" altLang="en-US" dirty="0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 b="1">
                <a:solidFill>
                  <a:srgbClr val="002060"/>
                </a:solidFill>
                <a:latin typeface="Calibri" pitchFamily="34" charset="0"/>
              </a:defRPr>
            </a:lvl1pPr>
            <a:extLst/>
          </a:lstStyle>
          <a:p>
            <a:fld id="{7F7E57B3-941F-4005-A04A-027A468DD836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 b="1">
                <a:solidFill>
                  <a:srgbClr val="002060"/>
                </a:solidFill>
                <a:latin typeface="Calibri" pitchFamily="34" charset="0"/>
              </a:defRPr>
            </a:lvl1pPr>
            <a:extLst/>
          </a:lstStyle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5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altLang="zh-TW" dirty="0" smtClean="0"/>
              <a:t>NCTU VDA Lab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936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200" b="1" kern="1200">
          <a:solidFill>
            <a:srgbClr val="FAF0BE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18864" y="161714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Title</a:t>
            </a:r>
            <a:endParaRPr kumimoji="0"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 smtClean="0"/>
              <a:t>第二層</a:t>
            </a:r>
          </a:p>
          <a:p>
            <a:pPr lvl="2" eaLnBrk="1" latinLnBrk="0" hangingPunct="1"/>
            <a:r>
              <a:rPr kumimoji="0" lang="zh-TW" altLang="en-US" dirty="0" smtClean="0"/>
              <a:t>第三層</a:t>
            </a:r>
          </a:p>
          <a:p>
            <a:pPr lvl="3" eaLnBrk="1" latinLnBrk="0" hangingPunct="1"/>
            <a:r>
              <a:rPr kumimoji="0" lang="zh-TW" altLang="en-US" dirty="0" smtClean="0"/>
              <a:t>第四層</a:t>
            </a:r>
          </a:p>
          <a:p>
            <a:pPr lvl="4" eaLnBrk="1" latinLnBrk="0" hangingPunct="1"/>
            <a:r>
              <a:rPr kumimoji="0" lang="zh-TW" altLang="en-US" dirty="0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 b="1">
                <a:solidFill>
                  <a:srgbClr val="002060"/>
                </a:solidFill>
                <a:latin typeface="Calibri" pitchFamily="34" charset="0"/>
              </a:defRPr>
            </a:lvl1pPr>
            <a:extLst/>
          </a:lstStyle>
          <a:p>
            <a:fld id="{7F7E57B3-941F-4005-A04A-027A468DD836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 b="1">
                <a:solidFill>
                  <a:srgbClr val="002060"/>
                </a:solidFill>
                <a:latin typeface="Calibri" pitchFamily="34" charset="0"/>
              </a:defRPr>
            </a:lvl1pPr>
            <a:extLst/>
          </a:lstStyle>
          <a:p>
            <a:fld id="{9A47EA29-E510-4E3D-A515-01DE0369EB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5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>
            <a:lvl1pPr algn="l">
              <a:defRPr sz="1400" b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altLang="zh-TW" dirty="0" smtClean="0"/>
              <a:t>NCTU VDA Lab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612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200" b="1" kern="1200">
          <a:solidFill>
            <a:srgbClr val="FAF0BE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emf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4.emf"/><Relationship Id="rId5" Type="http://schemas.openxmlformats.org/officeDocument/2006/relationships/image" Target="../media/image31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39947" y="1294883"/>
            <a:ext cx="8203721" cy="23876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Closing the Gap between Global and Detailed Placement: </a:t>
            </a:r>
            <a:b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Techniques for Improving </a:t>
            </a:r>
            <a:r>
              <a:rPr lang="en-US" sz="4000" b="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Routability</a:t>
            </a:r>
            <a:endParaRPr lang="en-US" sz="40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268083" y="3709373"/>
            <a:ext cx="6659592" cy="14751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C.-K. Wang, C.-C.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S.-Y. Liu, </a:t>
            </a: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C.-Y. Chin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S.-T. Hu, W.-C. Wu, and H.-M. Chen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National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Chiao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Tung University,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Hsinchu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Taiwan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直線接點 2"/>
          <p:cNvCxnSpPr/>
          <p:nvPr/>
        </p:nvCxnSpPr>
        <p:spPr>
          <a:xfrm>
            <a:off x="465826" y="879894"/>
            <a:ext cx="0" cy="5106838"/>
          </a:xfrm>
          <a:prstGeom prst="line">
            <a:avLst/>
          </a:prstGeom>
          <a:ln w="25400">
            <a:gradFill>
              <a:gsLst>
                <a:gs pos="0">
                  <a:srgbClr val="FF3300"/>
                </a:gs>
                <a:gs pos="74000">
                  <a:srgbClr val="FF66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258792" y="5702060"/>
            <a:ext cx="8307238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FF3300"/>
                </a:gs>
                <a:gs pos="63000">
                  <a:srgbClr val="FF66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93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"/>
    </mc:Choice>
    <mc:Fallback xmlns="">
      <p:transition spd="slow" advTm="65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Calibri" pitchFamily="34" charset="0"/>
              </a:rPr>
              <a:t>Move </a:t>
            </a:r>
            <a:r>
              <a:rPr lang="en-US" altLang="zh-TW" dirty="0">
                <a:latin typeface="Calibri" pitchFamily="34" charset="0"/>
              </a:rPr>
              <a:t>force </a:t>
            </a:r>
            <a:r>
              <a:rPr lang="en-US" altLang="zh-TW" dirty="0" smtClean="0">
                <a:latin typeface="Calibri" pitchFamily="34" charset="0"/>
              </a:rPr>
              <a:t>magnitude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Original move force magnitude in Kreaftwerk2</a:t>
            </a:r>
          </a:p>
          <a:p>
            <a:pPr marL="457200" lvl="1" indent="0">
              <a:buNone/>
            </a:pPr>
            <a:endParaRPr lang="en-US" altLang="zh-TW" dirty="0" smtClean="0">
              <a:latin typeface="Calibri" pitchFamily="34" charset="0"/>
            </a:endParaRPr>
          </a:p>
          <a:p>
            <a:pPr marL="768096" lvl="2" indent="0">
              <a:buNone/>
            </a:pPr>
            <a:r>
              <a:rPr lang="en-US" altLang="zh-TW" dirty="0" smtClean="0">
                <a:latin typeface="Calibri" pitchFamily="34" charset="0"/>
              </a:rPr>
              <a:t> 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Move force in this work</a:t>
            </a:r>
          </a:p>
          <a:p>
            <a:pPr lvl="1"/>
            <a:endParaRPr lang="en-US" altLang="zh-TW" dirty="0">
              <a:latin typeface="Calibri" pitchFamily="34" charset="0"/>
            </a:endParaRPr>
          </a:p>
          <a:p>
            <a:pPr lvl="1"/>
            <a:endParaRPr lang="en-US" altLang="zh-TW" dirty="0" smtClean="0">
              <a:latin typeface="Calibri" pitchFamily="34" charset="0"/>
            </a:endParaRPr>
          </a:p>
          <a:p>
            <a:pPr lvl="1"/>
            <a:r>
              <a:rPr lang="en-US" altLang="zh-TW" dirty="0" smtClean="0">
                <a:latin typeface="Calibri" pitchFamily="34" charset="0"/>
              </a:rPr>
              <a:t>Anchor force used in </a:t>
            </a:r>
            <a:r>
              <a:rPr lang="en-US" altLang="zh-TW" dirty="0" err="1" smtClean="0">
                <a:latin typeface="Calibri" pitchFamily="34" charset="0"/>
              </a:rPr>
              <a:t>simPL</a:t>
            </a:r>
            <a:r>
              <a:rPr lang="en-US" altLang="zh-TW" dirty="0" smtClean="0">
                <a:latin typeface="Calibri" pitchFamily="34" charset="0"/>
              </a:rPr>
              <a:t>*</a:t>
            </a:r>
          </a:p>
          <a:p>
            <a:pPr lvl="1"/>
            <a:endParaRPr lang="en-US" altLang="zh-TW" dirty="0" smtClean="0">
              <a:latin typeface="Calibri" pitchFamily="34" charset="0"/>
            </a:endParaRPr>
          </a:p>
          <a:p>
            <a:pPr lvl="1"/>
            <a:endParaRPr lang="en-US" altLang="zh-TW" dirty="0" smtClean="0">
              <a:latin typeface="Calibri" pitchFamily="34" charset="0"/>
            </a:endParaRPr>
          </a:p>
          <a:p>
            <a:pPr lvl="2"/>
            <a:endParaRPr lang="en-US" altLang="zh-TW" dirty="0">
              <a:latin typeface="Calibri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Incremental Placement - Method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5029" b="39193"/>
          <a:stretch/>
        </p:blipFill>
        <p:spPr>
          <a:xfrm>
            <a:off x="1281548" y="2628900"/>
            <a:ext cx="3456708" cy="381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63253"/>
          <a:stretch/>
        </p:blipFill>
        <p:spPr>
          <a:xfrm>
            <a:off x="1281548" y="3659730"/>
            <a:ext cx="3456708" cy="543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57895"/>
          <a:stretch/>
        </p:blipFill>
        <p:spPr>
          <a:xfrm>
            <a:off x="1281548" y="4821797"/>
            <a:ext cx="3456708" cy="622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245" y="6004546"/>
            <a:ext cx="8229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* M.-C. Kim, D.-J. Lee, and I.L. Markov, “</a:t>
            </a:r>
            <a:r>
              <a:rPr lang="en-US" sz="1600" dirty="0" err="1" smtClean="0">
                <a:latin typeface="Calibri" pitchFamily="34" charset="0"/>
              </a:rPr>
              <a:t>SimPL</a:t>
            </a:r>
            <a:r>
              <a:rPr lang="en-US" sz="1600" dirty="0" smtClean="0">
                <a:latin typeface="Calibri" pitchFamily="34" charset="0"/>
              </a:rPr>
              <a:t>: an </a:t>
            </a:r>
            <a:r>
              <a:rPr lang="en-US" sz="1600" dirty="0">
                <a:latin typeface="Calibri" pitchFamily="34" charset="0"/>
              </a:rPr>
              <a:t>e</a:t>
            </a:r>
            <a:r>
              <a:rPr lang="en-US" sz="1600" dirty="0" smtClean="0">
                <a:latin typeface="Calibri" pitchFamily="34" charset="0"/>
              </a:rPr>
              <a:t>ffective placement algorithm,” In ICCAD 2010.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47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00" y="1782000"/>
            <a:ext cx="4511040" cy="4511040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AC4E-6A2A-45BE-BE6B-3541CC9487E9}" type="datetime1">
              <a:rPr lang="zh-TW" altLang="en-US" smtClean="0"/>
              <a:pPr/>
              <a:t>2015/4/1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8" name="標題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en-US" altLang="zh-TW" b="0" dirty="0" smtClean="0">
                <a:latin typeface="Calibri" pitchFamily="34" charset="0"/>
              </a:rPr>
              <a:t>Incremental Placement: an Example</a:t>
            </a:r>
            <a:endParaRPr lang="zh-TW" altLang="en-US" b="0" dirty="0">
              <a:latin typeface="Calibri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0" y="1780950"/>
            <a:ext cx="4511040" cy="451104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00" y="1780949"/>
            <a:ext cx="2705325" cy="2705325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6439235" y="4514849"/>
            <a:ext cx="1732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Calibri" pitchFamily="34" charset="0"/>
              </a:rPr>
              <a:t>Input placement</a:t>
            </a:r>
            <a:endParaRPr lang="zh-TW" altLang="en-US" dirty="0" err="1" smtClean="0">
              <a:latin typeface="Calibri" pitchFamily="34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572908" y="5922658"/>
            <a:ext cx="16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Calibri" pitchFamily="34" charset="0"/>
              </a:rPr>
              <a:t>final placement</a:t>
            </a:r>
            <a:endParaRPr lang="zh-TW" altLang="en-US" dirty="0" err="1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Calibri" pitchFamily="34" charset="0"/>
              </a:rPr>
              <a:t>Prevent legalization disturb global placement </a:t>
            </a:r>
            <a:r>
              <a:rPr lang="en-US" altLang="zh-TW" dirty="0" smtClean="0">
                <a:latin typeface="Calibri" pitchFamily="34" charset="0"/>
              </a:rPr>
              <a:t>results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Maintain GR quality</a:t>
            </a:r>
          </a:p>
          <a:p>
            <a:r>
              <a:rPr lang="en-US" altLang="zh-TW" dirty="0" smtClean="0">
                <a:latin typeface="Calibri" pitchFamily="34" charset="0"/>
              </a:rPr>
              <a:t>Reduce DR violations</a:t>
            </a:r>
            <a:endParaRPr lang="en-US" altLang="zh-TW" dirty="0">
              <a:latin typeface="Calibri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70716" cy="1252728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Incremental Placement – effect on DR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473077"/>
              </p:ext>
            </p:extLst>
          </p:nvPr>
        </p:nvGraphicFramePr>
        <p:xfrm>
          <a:off x="73177" y="3580172"/>
          <a:ext cx="222885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" name="Acrobat Document" r:id="rId4" imgW="3353400" imgH="3251880" progId="AcroExch.Document.7">
                  <p:embed/>
                </p:oleObj>
              </mc:Choice>
              <mc:Fallback>
                <p:oleObj name="Acrobat Document" r:id="rId4" imgW="3353400" imgH="32518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77" y="3580172"/>
                        <a:ext cx="2228850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979762"/>
              </p:ext>
            </p:extLst>
          </p:nvPr>
        </p:nvGraphicFramePr>
        <p:xfrm>
          <a:off x="6862678" y="3580172"/>
          <a:ext cx="216535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" name="Acrobat Document" r:id="rId6" imgW="7253280" imgH="7240680" progId="AcroExch.Document.7">
                  <p:embed/>
                </p:oleObj>
              </mc:Choice>
              <mc:Fallback>
                <p:oleObj name="Acrobat Document" r:id="rId6" imgW="7253280" imgH="72406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678" y="3580172"/>
                        <a:ext cx="2165350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143785"/>
              </p:ext>
            </p:extLst>
          </p:nvPr>
        </p:nvGraphicFramePr>
        <p:xfrm>
          <a:off x="2354865" y="3579379"/>
          <a:ext cx="2163762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" name="Acrobat Document" r:id="rId8" imgW="7253280" imgH="7240680" progId="AcroExch.Document.7">
                  <p:embed/>
                </p:oleObj>
              </mc:Choice>
              <mc:Fallback>
                <p:oleObj name="Acrobat Document" r:id="rId8" imgW="7253280" imgH="72406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4865" y="3579379"/>
                        <a:ext cx="2163762" cy="216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439986"/>
              </p:ext>
            </p:extLst>
          </p:nvPr>
        </p:nvGraphicFramePr>
        <p:xfrm>
          <a:off x="4584165" y="3580172"/>
          <a:ext cx="223837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" name="Acrobat Document" r:id="rId10" imgW="2870640" imgH="2769120" progId="AcroExch.Document.7">
                  <p:embed/>
                </p:oleObj>
              </mc:Choice>
              <mc:Fallback>
                <p:oleObj name="Acrobat Document" r:id="rId10" imgW="2870640" imgH="276912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165" y="3580172"/>
                        <a:ext cx="2238375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422126" y="5782575"/>
            <a:ext cx="14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</a:rPr>
              <a:t>DR violations 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2218520" y="5782575"/>
            <a:ext cx="23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</a:rPr>
              <a:t>GP-to-LG displacement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716345" y="6049355"/>
            <a:ext cx="237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latin typeface="Calibri" pitchFamily="34" charset="0"/>
              </a:rPr>
              <a:t>c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</a:rPr>
              <a:t>ase: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</a:rPr>
              <a:t>mgc_matrix_mult</a:t>
            </a:r>
            <a:endParaRPr lang="zh-TW" alt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152999" y="3176774"/>
            <a:ext cx="228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</a:rPr>
              <a:t>w/o incremental place</a:t>
            </a:r>
            <a:endParaRPr lang="zh-TW" alt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713496" y="3176774"/>
            <a:ext cx="216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</a:rPr>
              <a:t>w/ incremental place</a:t>
            </a:r>
            <a:endParaRPr lang="zh-TW" alt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560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sz="2600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Routability</a:t>
            </a:r>
            <a:r>
              <a:rPr lang="en-US" altLang="zh-TW" sz="2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Driven Placement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Placement </a:t>
            </a:r>
            <a:r>
              <a:rPr lang="en-US" altLang="zh-TW" sz="2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Migration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latin typeface="Calibri" pitchFamily="34" charset="0"/>
              </a:rPr>
              <a:t>The </a:t>
            </a:r>
            <a:r>
              <a:rPr lang="en-US" altLang="zh-TW" sz="2600" dirty="0">
                <a:latin typeface="Calibri" pitchFamily="34" charset="0"/>
              </a:rPr>
              <a:t>Proposed Placement Framework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Experimental </a:t>
            </a:r>
            <a:r>
              <a:rPr lang="en-US" altLang="zh-TW" sz="2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Results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Conclusions</a:t>
            </a:r>
            <a:endParaRPr lang="en-US" altLang="zh-TW" sz="2600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0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Calibri" pitchFamily="34" charset="0"/>
              </a:rPr>
              <a:t>ISPD 2014 detailed routing driven placement contest</a:t>
            </a:r>
          </a:p>
          <a:p>
            <a:r>
              <a:rPr lang="en-US" altLang="zh-TW" dirty="0" smtClean="0">
                <a:latin typeface="Calibri" pitchFamily="34" charset="0"/>
              </a:rPr>
              <a:t>Input</a:t>
            </a:r>
          </a:p>
          <a:p>
            <a:pPr lvl="1"/>
            <a:r>
              <a:rPr lang="en-US" altLang="zh-TW" dirty="0" err="1">
                <a:latin typeface="Calibri" pitchFamily="34" charset="0"/>
              </a:rPr>
              <a:t>t</a:t>
            </a:r>
            <a:r>
              <a:rPr lang="en-US" altLang="zh-TW" dirty="0" err="1" smtClean="0">
                <a:latin typeface="Calibri" pitchFamily="34" charset="0"/>
              </a:rPr>
              <a:t>ech.lef</a:t>
            </a:r>
            <a:r>
              <a:rPr lang="en-US" altLang="zh-TW" dirty="0" smtClean="0">
                <a:latin typeface="Calibri" pitchFamily="34" charset="0"/>
              </a:rPr>
              <a:t>  – metal layers with width/spacing constraints</a:t>
            </a:r>
          </a:p>
          <a:p>
            <a:pPr lvl="1"/>
            <a:r>
              <a:rPr lang="en-US" altLang="zh-TW" dirty="0" err="1">
                <a:latin typeface="Calibri" pitchFamily="34" charset="0"/>
              </a:rPr>
              <a:t>c</a:t>
            </a:r>
            <a:r>
              <a:rPr lang="en-US" altLang="zh-TW" dirty="0" err="1" smtClean="0">
                <a:latin typeface="Calibri" pitchFamily="34" charset="0"/>
              </a:rPr>
              <a:t>ell.lef</a:t>
            </a:r>
            <a:r>
              <a:rPr lang="en-US" altLang="zh-TW" dirty="0" smtClean="0">
                <a:latin typeface="Calibri" pitchFamily="34" charset="0"/>
              </a:rPr>
              <a:t>   – cell library with pin position/shape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floorplan.def </a:t>
            </a:r>
            <a:r>
              <a:rPr lang="en-US" altLang="zh-TW" dirty="0">
                <a:latin typeface="Calibri" pitchFamily="34" charset="0"/>
              </a:rPr>
              <a:t>– </a:t>
            </a:r>
            <a:r>
              <a:rPr lang="en-US" altLang="zh-TW" dirty="0" err="1" smtClean="0">
                <a:latin typeface="Calibri" pitchFamily="34" charset="0"/>
              </a:rPr>
              <a:t>floorplan</a:t>
            </a:r>
            <a:r>
              <a:rPr lang="en-US" altLang="zh-TW" dirty="0" smtClean="0">
                <a:latin typeface="Calibri" pitchFamily="34" charset="0"/>
              </a:rPr>
              <a:t>, Power/Ground stripes, routing tracks</a:t>
            </a:r>
          </a:p>
          <a:p>
            <a:pPr lvl="1"/>
            <a:r>
              <a:rPr lang="en-US" altLang="zh-TW" dirty="0" err="1" smtClean="0">
                <a:latin typeface="Calibri" pitchFamily="34" charset="0"/>
              </a:rPr>
              <a:t>design.v</a:t>
            </a:r>
            <a:r>
              <a:rPr lang="en-US" altLang="zh-TW" dirty="0" smtClean="0">
                <a:latin typeface="Calibri" pitchFamily="34" charset="0"/>
              </a:rPr>
              <a:t> </a:t>
            </a:r>
            <a:r>
              <a:rPr lang="en-US" altLang="zh-TW" dirty="0">
                <a:latin typeface="Calibri" pitchFamily="34" charset="0"/>
              </a:rPr>
              <a:t>– </a:t>
            </a:r>
            <a:r>
              <a:rPr lang="en-US" altLang="zh-TW" dirty="0" err="1" smtClean="0">
                <a:latin typeface="Calibri" pitchFamily="34" charset="0"/>
              </a:rPr>
              <a:t>netlist</a:t>
            </a:r>
            <a:endParaRPr lang="en-US" altLang="zh-TW" dirty="0">
              <a:latin typeface="Calibri" pitchFamily="34" charset="0"/>
            </a:endParaRPr>
          </a:p>
          <a:p>
            <a:pPr lvl="1"/>
            <a:r>
              <a:rPr lang="en-US" altLang="zh-TW" dirty="0" smtClean="0">
                <a:solidFill>
                  <a:srgbClr val="002060"/>
                </a:solidFill>
                <a:latin typeface="Calibri" pitchFamily="34" charset="0"/>
              </a:rPr>
              <a:t>Non default rule, L-shape pin, EDGETYPE constraints</a:t>
            </a:r>
          </a:p>
          <a:p>
            <a:r>
              <a:rPr lang="en-US" altLang="zh-TW" dirty="0" smtClean="0">
                <a:latin typeface="Calibri" pitchFamily="34" charset="0"/>
              </a:rPr>
              <a:t>Objective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Minimizing routing </a:t>
            </a:r>
            <a:r>
              <a:rPr lang="en-US" altLang="zh-TW" dirty="0" err="1" smtClean="0">
                <a:latin typeface="Calibri" pitchFamily="34" charset="0"/>
              </a:rPr>
              <a:t>wirelength</a:t>
            </a:r>
            <a:r>
              <a:rPr lang="en-US" altLang="zh-TW" dirty="0" smtClean="0">
                <a:latin typeface="Calibri" pitchFamily="34" charset="0"/>
              </a:rPr>
              <a:t> and violations (shorts/open…)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Placement results in DEF format</a:t>
            </a:r>
            <a:endParaRPr lang="en-US" altLang="zh-TW" dirty="0">
              <a:latin typeface="Calibri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Routability</a:t>
            </a:r>
            <a:r>
              <a:rPr lang="en-US" altLang="zh-TW" dirty="0" smtClean="0"/>
              <a:t> Placement Problem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51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 smtClean="0"/>
              <a:t>Overall Flow (1/2)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0" y="1917586"/>
            <a:ext cx="3943350" cy="321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33" y="1917587"/>
            <a:ext cx="3947636" cy="349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直線單箭頭接點 9"/>
          <p:cNvCxnSpPr>
            <a:stCxn id="8" idx="2"/>
          </p:cNvCxnSpPr>
          <p:nvPr/>
        </p:nvCxnSpPr>
        <p:spPr>
          <a:xfrm>
            <a:off x="2448825" y="5129417"/>
            <a:ext cx="0" cy="382859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2448826" y="5512275"/>
            <a:ext cx="2144741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V="1">
            <a:off x="4593566" y="1682147"/>
            <a:ext cx="0" cy="38301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593566" y="1682147"/>
            <a:ext cx="2149784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endCxn id="9" idx="0"/>
          </p:cNvCxnSpPr>
          <p:nvPr/>
        </p:nvCxnSpPr>
        <p:spPr>
          <a:xfrm>
            <a:off x="6743350" y="1682148"/>
            <a:ext cx="1" cy="235439"/>
          </a:xfrm>
          <a:prstGeom prst="straightConnector1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120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 smtClean="0"/>
              <a:t>Overall Flow (2/2)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7" y="1881008"/>
            <a:ext cx="3990368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1422400" y="2838450"/>
            <a:ext cx="2070100" cy="15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608756" y="2777350"/>
            <a:ext cx="1678665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50" dirty="0" smtClean="0">
                <a:latin typeface="Calibri" pitchFamily="34" charset="0"/>
                <a:ea typeface="Ebrima" pitchFamily="2" charset="0"/>
                <a:cs typeface="Ebrima" pitchFamily="2" charset="0"/>
              </a:rPr>
              <a:t>Calculate </a:t>
            </a:r>
            <a:r>
              <a:rPr lang="el-GR" altLang="zh-TW" sz="1150" dirty="0" smtClean="0">
                <a:latin typeface="Calibri" pitchFamily="34" charset="0"/>
                <a:ea typeface="Ebrima" pitchFamily="2" charset="0"/>
                <a:cs typeface="Ebrima" pitchFamily="2" charset="0"/>
              </a:rPr>
              <a:t>Δ</a:t>
            </a:r>
            <a:r>
              <a:rPr lang="en-US" altLang="zh-TW" sz="1150" dirty="0" smtClean="0">
                <a:latin typeface="Calibri" pitchFamily="34" charset="0"/>
                <a:ea typeface="Ebrima" pitchFamily="2" charset="0"/>
                <a:cs typeface="Ebrima" pitchFamily="2" charset="0"/>
              </a:rPr>
              <a:t>x for each cell</a:t>
            </a:r>
            <a:endParaRPr lang="zh-TW" altLang="en-US" sz="1150" dirty="0" err="1" smtClean="0">
              <a:latin typeface="Calibri" pitchFamily="34" charset="0"/>
              <a:ea typeface="Arial Unicode MS" pitchFamily="34" charset="-120"/>
              <a:cs typeface="Ebrima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667223"/>
            <a:ext cx="3205348" cy="168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4106864"/>
            <a:ext cx="3205348" cy="182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5180410" y="3371246"/>
            <a:ext cx="362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Calibri" pitchFamily="34" charset="0"/>
              </a:rPr>
              <a:t>Flip cell to reduce cell-to-cell spacing</a:t>
            </a:r>
            <a:endParaRPr lang="zh-TW" altLang="en-US" dirty="0" err="1" smtClean="0">
              <a:latin typeface="Calibri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180410" y="6000854"/>
            <a:ext cx="3225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Calibri" pitchFamily="34" charset="0"/>
              </a:rPr>
              <a:t>Inflate cell for spacing constraint</a:t>
            </a:r>
            <a:endParaRPr lang="zh-TW" altLang="en-US" dirty="0" err="1" smtClean="0">
              <a:latin typeface="Calibri" pitchFamily="34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95907" y="4648199"/>
            <a:ext cx="3914168" cy="399031"/>
          </a:xfrm>
          <a:prstGeom prst="roundRect">
            <a:avLst/>
          </a:prstGeom>
          <a:noFill/>
          <a:ln w="254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7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sz="2600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Routability</a:t>
            </a:r>
            <a:r>
              <a:rPr lang="en-US" altLang="zh-TW" sz="2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Driven Placement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Placement </a:t>
            </a:r>
            <a:r>
              <a:rPr lang="en-US" altLang="zh-TW" sz="2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Migration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The </a:t>
            </a:r>
            <a:r>
              <a:rPr lang="en-US" altLang="zh-TW" sz="2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Proposed Placement Framework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latin typeface="Calibri" pitchFamily="34" charset="0"/>
              </a:rPr>
              <a:t>Experimental </a:t>
            </a:r>
            <a:r>
              <a:rPr lang="en-US" altLang="zh-TW" sz="2600" dirty="0">
                <a:latin typeface="Calibri" pitchFamily="34" charset="0"/>
              </a:rPr>
              <a:t>Results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Conclusions</a:t>
            </a:r>
            <a:endParaRPr lang="en-US" altLang="zh-TW" sz="2600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17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3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zh-TW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Verified by Mentor</a:t>
            </a:r>
            <a:r>
              <a:rPr lang="zh-TW" altLang="en-US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zh-TW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Graphics OLYMPUS</a:t>
            </a:r>
          </a:p>
          <a:p>
            <a:pPr lvl="1">
              <a:spcAft>
                <a:spcPts val="600"/>
              </a:spcAft>
            </a:pPr>
            <a:r>
              <a:rPr lang="en-US" altLang="zh-TW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Placement results is first refined by OLYMPUS before routing</a:t>
            </a:r>
          </a:p>
          <a:p>
            <a:pPr>
              <a:spcAft>
                <a:spcPts val="600"/>
              </a:spcAft>
            </a:pPr>
            <a:r>
              <a:rPr lang="en-US" altLang="zh-TW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Score </a:t>
            </a:r>
          </a:p>
          <a:p>
            <a:pPr lvl="1">
              <a:spcAft>
                <a:spcPts val="600"/>
              </a:spcAft>
            </a:pPr>
            <a:r>
              <a:rPr lang="en-US" altLang="zh-TW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DP score – displacement between submitted &amp; refined placement</a:t>
            </a:r>
          </a:p>
          <a:p>
            <a:pPr lvl="1">
              <a:spcAft>
                <a:spcPts val="600"/>
              </a:spcAft>
            </a:pPr>
            <a:r>
              <a:rPr lang="en-US" altLang="zh-TW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DR score</a:t>
            </a:r>
          </a:p>
          <a:p>
            <a:pPr lvl="2">
              <a:spcAft>
                <a:spcPts val="600"/>
              </a:spcAft>
            </a:pPr>
            <a:r>
              <a:rPr lang="en-US" altLang="zh-TW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Routing WL</a:t>
            </a:r>
          </a:p>
          <a:p>
            <a:pPr lvl="2">
              <a:spcAft>
                <a:spcPts val="600"/>
              </a:spcAft>
            </a:pPr>
            <a:r>
              <a:rPr lang="en-US" altLang="zh-TW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Routing violations</a:t>
            </a:r>
          </a:p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 smtClean="0"/>
              <a:t>Experimental Results - Setting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4914900"/>
            <a:ext cx="4943743" cy="149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9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zh-TW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Comparison between w/ and w/o Incremental Placement</a:t>
            </a:r>
          </a:p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 smtClean="0"/>
              <a:t>Experimental Results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4" y="2490159"/>
            <a:ext cx="8735378" cy="26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95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sz="2600" dirty="0" err="1">
                <a:latin typeface="Calibri" pitchFamily="34" charset="0"/>
              </a:rPr>
              <a:t>Routability</a:t>
            </a:r>
            <a:r>
              <a:rPr lang="en-US" altLang="zh-TW" sz="2600" dirty="0">
                <a:latin typeface="Calibri" pitchFamily="34" charset="0"/>
              </a:rPr>
              <a:t> Driven Placement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latin typeface="Calibri" pitchFamily="34" charset="0"/>
              </a:rPr>
              <a:t>Placement </a:t>
            </a:r>
            <a:r>
              <a:rPr lang="en-US" altLang="zh-TW" sz="2600" dirty="0">
                <a:latin typeface="Calibri" pitchFamily="34" charset="0"/>
              </a:rPr>
              <a:t>Migration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latin typeface="Calibri" pitchFamily="34" charset="0"/>
              </a:rPr>
              <a:t>The </a:t>
            </a:r>
            <a:r>
              <a:rPr lang="en-US" altLang="zh-TW" sz="2600" dirty="0">
                <a:latin typeface="Calibri" pitchFamily="34" charset="0"/>
              </a:rPr>
              <a:t>Proposed Placement Framework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latin typeface="Calibri" pitchFamily="34" charset="0"/>
              </a:rPr>
              <a:t>Experimental </a:t>
            </a:r>
            <a:r>
              <a:rPr lang="en-US" altLang="zh-TW" sz="2600" dirty="0">
                <a:latin typeface="Calibri" pitchFamily="34" charset="0"/>
              </a:rPr>
              <a:t>Results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latin typeface="Calibri" pitchFamily="34" charset="0"/>
              </a:rPr>
              <a:t>Conclusions</a:t>
            </a:r>
            <a:endParaRPr lang="en-US" altLang="zh-TW" sz="2600" dirty="0">
              <a:latin typeface="Calibri" pitchFamily="34" charset="0"/>
            </a:endParaRPr>
          </a:p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9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zh-TW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Comparison among ISPD2014 contestants – DP score</a:t>
            </a:r>
          </a:p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 smtClean="0"/>
              <a:t>Experimental Results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1" y="2393496"/>
            <a:ext cx="6712268" cy="327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82455" y="5816084"/>
            <a:ext cx="779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alibri" pitchFamily="34" charset="0"/>
              </a:rPr>
              <a:t>[7] A. Kennings, N. K. </a:t>
            </a:r>
            <a:r>
              <a:rPr lang="en-US" altLang="zh-TW" dirty="0" err="1" smtClean="0">
                <a:latin typeface="Calibri" pitchFamily="34" charset="0"/>
              </a:rPr>
              <a:t>Darav</a:t>
            </a:r>
            <a:r>
              <a:rPr lang="en-US" altLang="zh-TW" dirty="0" smtClean="0">
                <a:latin typeface="Calibri" pitchFamily="34" charset="0"/>
              </a:rPr>
              <a:t>, and L. </a:t>
            </a:r>
            <a:r>
              <a:rPr lang="en-US" altLang="zh-TW" dirty="0" err="1" smtClean="0">
                <a:latin typeface="Calibri" pitchFamily="34" charset="0"/>
              </a:rPr>
              <a:t>Behjat</a:t>
            </a:r>
            <a:r>
              <a:rPr lang="en-US" altLang="zh-TW" dirty="0" smtClean="0">
                <a:latin typeface="Calibri" pitchFamily="34" charset="0"/>
              </a:rPr>
              <a:t>. Detailed placement accounting for technology constraints. In VLSI-</a:t>
            </a:r>
            <a:r>
              <a:rPr lang="en-US" altLang="zh-TW" dirty="0" err="1" smtClean="0">
                <a:latin typeface="Calibri" pitchFamily="34" charset="0"/>
              </a:rPr>
              <a:t>Soc</a:t>
            </a:r>
            <a:r>
              <a:rPr lang="en-US" altLang="zh-TW" dirty="0" smtClean="0">
                <a:latin typeface="Calibri" pitchFamily="34" charset="0"/>
              </a:rPr>
              <a:t>, 2014 </a:t>
            </a:r>
            <a:endParaRPr lang="zh-TW" altLang="en-US" dirty="0" err="1" smtClean="0">
              <a:latin typeface="Calibri" pitchFamily="34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943225" y="5372100"/>
            <a:ext cx="4599124" cy="296091"/>
          </a:xfrm>
          <a:prstGeom prst="roundRect">
            <a:avLst/>
          </a:prstGeom>
          <a:noFill/>
          <a:ln w="254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76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zh-TW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Comparison among ISPD2014 contestants – DR score</a:t>
            </a:r>
          </a:p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 smtClean="0"/>
              <a:t>Experimental Results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3" y="2416744"/>
            <a:ext cx="7080885" cy="326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2943225" y="5372100"/>
            <a:ext cx="4762500" cy="296091"/>
          </a:xfrm>
          <a:prstGeom prst="roundRect">
            <a:avLst/>
          </a:prstGeom>
          <a:noFill/>
          <a:ln w="254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201715" y="5434013"/>
            <a:ext cx="480073" cy="171450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278886" y="533547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Calibri" pitchFamily="34" charset="0"/>
              </a:rPr>
              <a:t>--</a:t>
            </a:r>
            <a:endParaRPr lang="zh-TW" altLang="en-US" dirty="0" err="1" smtClean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2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Calibri" pitchFamily="34" charset="0"/>
              </a:rPr>
              <a:t>For B2B model-based placer, placement migration is effective in reducing detailed routing violations</a:t>
            </a:r>
          </a:p>
          <a:p>
            <a:r>
              <a:rPr lang="en-US" altLang="zh-TW" dirty="0" smtClean="0">
                <a:latin typeface="Calibri" pitchFamily="34" charset="0"/>
              </a:rPr>
              <a:t>A </a:t>
            </a:r>
            <a:r>
              <a:rPr lang="en-US" altLang="zh-TW" dirty="0">
                <a:latin typeface="Calibri" pitchFamily="34" charset="0"/>
              </a:rPr>
              <a:t>placement framework is proposed considering both global </a:t>
            </a:r>
            <a:r>
              <a:rPr lang="en-US" altLang="zh-TW" dirty="0" err="1">
                <a:latin typeface="Calibri" pitchFamily="34" charset="0"/>
              </a:rPr>
              <a:t>routatbility</a:t>
            </a:r>
            <a:r>
              <a:rPr lang="en-US" altLang="zh-TW" dirty="0">
                <a:latin typeface="Calibri" pitchFamily="34" charset="0"/>
              </a:rPr>
              <a:t> and detailed </a:t>
            </a:r>
            <a:r>
              <a:rPr lang="en-US" altLang="zh-TW" dirty="0" err="1">
                <a:latin typeface="Calibri" pitchFamily="34" charset="0"/>
              </a:rPr>
              <a:t>routability</a:t>
            </a:r>
            <a:r>
              <a:rPr lang="en-US" altLang="zh-TW" dirty="0">
                <a:latin typeface="Calibri" pitchFamily="34" charset="0"/>
              </a:rPr>
              <a:t>, including</a:t>
            </a:r>
          </a:p>
          <a:p>
            <a:pPr lvl="1"/>
            <a:r>
              <a:rPr lang="en-US" altLang="zh-TW" dirty="0">
                <a:latin typeface="Calibri" pitchFamily="34" charset="0"/>
              </a:rPr>
              <a:t>An incremental placement to reduce cell </a:t>
            </a:r>
            <a:r>
              <a:rPr lang="en-US" altLang="zh-TW" dirty="0" smtClean="0">
                <a:latin typeface="Calibri" pitchFamily="34" charset="0"/>
              </a:rPr>
              <a:t>overlapping </a:t>
            </a:r>
            <a:r>
              <a:rPr lang="en-US" altLang="zh-TW" dirty="0">
                <a:latin typeface="Calibri" pitchFamily="34" charset="0"/>
              </a:rPr>
              <a:t>with better relative order, eliminate potential detailed routing problem</a:t>
            </a:r>
          </a:p>
          <a:p>
            <a:pPr lvl="1"/>
            <a:r>
              <a:rPr lang="en-US" altLang="zh-TW" dirty="0">
                <a:latin typeface="Calibri" pitchFamily="34" charset="0"/>
              </a:rPr>
              <a:t>A detailed placer to reduce design rule violations</a:t>
            </a:r>
          </a:p>
          <a:p>
            <a:r>
              <a:rPr lang="en-US" altLang="zh-TW" dirty="0" smtClean="0">
                <a:latin typeface="Calibri" pitchFamily="34" charset="0"/>
              </a:rPr>
              <a:t>Experimental </a:t>
            </a:r>
            <a:r>
              <a:rPr lang="en-US" altLang="zh-TW" dirty="0">
                <a:latin typeface="Calibri" pitchFamily="34" charset="0"/>
              </a:rPr>
              <a:t>results demonstrate the effectiveness of the proposed framework</a:t>
            </a:r>
          </a:p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 smtClean="0"/>
              <a:t>Conclusions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601269" y="3379515"/>
            <a:ext cx="1866081" cy="1252728"/>
          </a:xfrm>
        </p:spPr>
        <p:txBody>
          <a:bodyPr/>
          <a:lstStyle/>
          <a:p>
            <a:r>
              <a:rPr lang="en-US" altLang="zh-TW" b="0" dirty="0" smtClean="0">
                <a:solidFill>
                  <a:srgbClr val="002060"/>
                </a:solidFill>
              </a:rPr>
              <a:t>Thanks</a:t>
            </a:r>
            <a:endParaRPr lang="zh-TW" altLang="en-US" b="0" dirty="0">
              <a:solidFill>
                <a:srgbClr val="002060"/>
              </a:solidFill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1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>
                <a:latin typeface="Calibri" pitchFamily="34" charset="0"/>
              </a:rPr>
              <a:t>Routability</a:t>
            </a:r>
            <a:r>
              <a:rPr lang="en-US" altLang="zh-TW" dirty="0">
                <a:latin typeface="Calibri" pitchFamily="34" charset="0"/>
              </a:rPr>
              <a:t> becomes </a:t>
            </a:r>
            <a:r>
              <a:rPr lang="en-US" altLang="zh-TW" dirty="0" smtClean="0">
                <a:latin typeface="Calibri" pitchFamily="34" charset="0"/>
              </a:rPr>
              <a:t>a critical </a:t>
            </a:r>
            <a:r>
              <a:rPr lang="en-US" altLang="zh-TW" dirty="0">
                <a:latin typeface="Calibri" pitchFamily="34" charset="0"/>
              </a:rPr>
              <a:t>issue</a:t>
            </a:r>
          </a:p>
          <a:p>
            <a:r>
              <a:rPr lang="en-US" altLang="zh-TW" dirty="0" smtClean="0">
                <a:latin typeface="Calibri" pitchFamily="34" charset="0"/>
              </a:rPr>
              <a:t>Global </a:t>
            </a:r>
            <a:r>
              <a:rPr lang="en-US" altLang="zh-TW" dirty="0">
                <a:latin typeface="Calibri" pitchFamily="34" charset="0"/>
              </a:rPr>
              <a:t>routing </a:t>
            </a:r>
            <a:r>
              <a:rPr lang="en-US" altLang="zh-TW" dirty="0" smtClean="0">
                <a:latin typeface="Calibri" pitchFamily="34" charset="0"/>
              </a:rPr>
              <a:t>congestion</a:t>
            </a:r>
          </a:p>
          <a:p>
            <a:pPr lvl="1"/>
            <a:r>
              <a:rPr lang="en-US" altLang="zh-TW" dirty="0">
                <a:latin typeface="Calibri" pitchFamily="34" charset="0"/>
              </a:rPr>
              <a:t>Large layouts with millions of connections</a:t>
            </a:r>
          </a:p>
          <a:p>
            <a:pPr lvl="1"/>
            <a:r>
              <a:rPr lang="en-US" altLang="zh-TW" dirty="0">
                <a:latin typeface="Calibri" pitchFamily="34" charset="0"/>
              </a:rPr>
              <a:t>Preplaced macros o</a:t>
            </a:r>
            <a:r>
              <a:rPr lang="en-US" altLang="zh-TW" dirty="0" smtClean="0">
                <a:latin typeface="Calibri" pitchFamily="34" charset="0"/>
              </a:rPr>
              <a:t>ccupy routing resources</a:t>
            </a:r>
            <a:endParaRPr lang="en-US" altLang="zh-TW" dirty="0">
              <a:latin typeface="Calibri" pitchFamily="34" charset="0"/>
            </a:endParaRPr>
          </a:p>
          <a:p>
            <a:pPr lvl="1"/>
            <a:r>
              <a:rPr lang="en-US" altLang="zh-TW" dirty="0" smtClean="0">
                <a:latin typeface="Calibri" pitchFamily="34" charset="0"/>
              </a:rPr>
              <a:t>Techniques used: cell inflation &amp; density control</a:t>
            </a:r>
          </a:p>
          <a:p>
            <a:r>
              <a:rPr lang="en-US" altLang="zh-TW" dirty="0">
                <a:latin typeface="Calibri" pitchFamily="34" charset="0"/>
              </a:rPr>
              <a:t>D</a:t>
            </a:r>
            <a:r>
              <a:rPr lang="en-US" altLang="zh-TW" dirty="0" smtClean="0">
                <a:latin typeface="Calibri" pitchFamily="34" charset="0"/>
              </a:rPr>
              <a:t>etailed </a:t>
            </a:r>
            <a:r>
              <a:rPr lang="en-US" altLang="zh-TW" dirty="0">
                <a:latin typeface="Calibri" pitchFamily="34" charset="0"/>
              </a:rPr>
              <a:t>routing violations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Pre-routed wires block pin geometries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Advanced </a:t>
            </a:r>
            <a:r>
              <a:rPr lang="en-US" altLang="zh-TW" dirty="0">
                <a:latin typeface="Calibri" pitchFamily="34" charset="0"/>
              </a:rPr>
              <a:t>tech node DRC </a:t>
            </a:r>
            <a:r>
              <a:rPr lang="en-US" altLang="zh-TW" dirty="0" smtClean="0">
                <a:latin typeface="Calibri" pitchFamily="34" charset="0"/>
              </a:rPr>
              <a:t>rule</a:t>
            </a:r>
          </a:p>
          <a:p>
            <a:pPr marL="457200" lvl="1" indent="0">
              <a:buNone/>
            </a:pPr>
            <a:r>
              <a:rPr lang="en-US" altLang="zh-TW" dirty="0" smtClean="0">
                <a:latin typeface="Calibri" pitchFamily="34" charset="0"/>
              </a:rPr>
              <a:t>     (e.g. non default rules, end-of-line spacing constraints)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Pin access issue</a:t>
            </a:r>
            <a:endParaRPr lang="en-US" altLang="zh-TW" dirty="0">
              <a:latin typeface="Calibri" pitchFamily="34" charset="0"/>
            </a:endParaRPr>
          </a:p>
          <a:p>
            <a:pPr lvl="1"/>
            <a:r>
              <a:rPr lang="en-US" altLang="zh-TW" dirty="0" smtClean="0">
                <a:latin typeface="Calibri" pitchFamily="34" charset="0"/>
              </a:rPr>
              <a:t>Cannot be captured by global routing</a:t>
            </a:r>
            <a:endParaRPr lang="en-US" altLang="zh-TW" dirty="0">
              <a:latin typeface="Calibri" pitchFamily="34" charset="0"/>
            </a:endParaRPr>
          </a:p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Routability</a:t>
            </a:r>
            <a:r>
              <a:rPr lang="en-US" altLang="zh-TW" dirty="0" smtClean="0"/>
              <a:t> Driven Placement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396" y="2263734"/>
            <a:ext cx="2149494" cy="190353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534275" y="2809875"/>
            <a:ext cx="481403" cy="82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3444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GR Congestion </a:t>
            </a:r>
            <a:r>
              <a:rPr lang="en-US" altLang="zh-TW" dirty="0" err="1" smtClean="0"/>
              <a:t>v.s</a:t>
            </a:r>
            <a:r>
              <a:rPr lang="en-US" altLang="zh-TW" dirty="0" smtClean="0"/>
              <a:t>. DR Violation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36" y="1716812"/>
            <a:ext cx="1973263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2" y="1624038"/>
            <a:ext cx="2564278" cy="247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C:\Users\alwaysrain\Desktop\2013Contest\2014_ISPD_Benchmark_B\mgc_sb11\toISPD0310\VDAPlace-final.p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65" y="1624038"/>
            <a:ext cx="1923669" cy="334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2" y="4167531"/>
            <a:ext cx="2552728" cy="261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080108" y="5536049"/>
            <a:ext cx="5454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V. </a:t>
            </a:r>
            <a:r>
              <a:rPr lang="en-US" sz="1400" dirty="0" err="1"/>
              <a:t>Yutsis</a:t>
            </a:r>
            <a:r>
              <a:rPr lang="en-US" sz="1400" dirty="0"/>
              <a:t>, I. S. </a:t>
            </a:r>
            <a:r>
              <a:rPr lang="en-US" sz="1400" dirty="0" err="1"/>
              <a:t>Bustany</a:t>
            </a:r>
            <a:r>
              <a:rPr lang="en-US" sz="1400" dirty="0"/>
              <a:t>, D. </a:t>
            </a:r>
            <a:r>
              <a:rPr lang="en-US" sz="1400" dirty="0" err="1"/>
              <a:t>Chinnery</a:t>
            </a:r>
            <a:r>
              <a:rPr lang="en-US" sz="1400" dirty="0"/>
              <a:t>, J. R. </a:t>
            </a:r>
            <a:r>
              <a:rPr lang="en-US" sz="1400" dirty="0" err="1"/>
              <a:t>Shinnerl</a:t>
            </a:r>
            <a:r>
              <a:rPr lang="en-US" sz="1400" dirty="0" smtClean="0"/>
              <a:t>, and </a:t>
            </a:r>
            <a:r>
              <a:rPr lang="en-US" sz="1400" dirty="0"/>
              <a:t>W.-H. Liu. </a:t>
            </a:r>
            <a:r>
              <a:rPr lang="en-US" sz="1400" dirty="0" smtClean="0"/>
              <a:t>“ISPD </a:t>
            </a:r>
            <a:r>
              <a:rPr lang="en-US" sz="1400" dirty="0"/>
              <a:t>2014 benchmarks with sub-</a:t>
            </a:r>
            <a:r>
              <a:rPr lang="en-US" sz="1400" dirty="0" smtClean="0"/>
              <a:t>45nm technology </a:t>
            </a:r>
            <a:r>
              <a:rPr lang="en-US" sz="1400" dirty="0"/>
              <a:t>rules for </a:t>
            </a:r>
            <a:r>
              <a:rPr lang="en-US" sz="1400" dirty="0" smtClean="0"/>
              <a:t>detailed-routing</a:t>
            </a:r>
            <a:r>
              <a:rPr lang="en-US" sz="1400" dirty="0"/>
              <a:t>-driven placement</a:t>
            </a:r>
            <a:r>
              <a:rPr lang="en-US" sz="1400" dirty="0" smtClean="0"/>
              <a:t>.”</a:t>
            </a:r>
            <a:r>
              <a:rPr lang="en-US" sz="1400" dirty="0"/>
              <a:t> </a:t>
            </a:r>
            <a:r>
              <a:rPr lang="en-US" sz="1400" dirty="0" smtClean="0"/>
              <a:t>ISPD, </a:t>
            </a:r>
            <a:r>
              <a:rPr lang="en-US" sz="1400" dirty="0"/>
              <a:t>pages </a:t>
            </a:r>
            <a:r>
              <a:rPr lang="en-US" sz="1400" dirty="0" smtClean="0"/>
              <a:t>161-168</a:t>
            </a:r>
            <a:r>
              <a:rPr lang="en-US" sz="1400" dirty="0"/>
              <a:t>, 2014.</a:t>
            </a:r>
            <a:endParaRPr lang="zh-TW" altLang="en-US" sz="1400" dirty="0" err="1" smtClean="0">
              <a:latin typeface="Calibri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558395" y="5028693"/>
            <a:ext cx="198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Calibri" pitchFamily="34" charset="0"/>
              </a:rPr>
              <a:t>m</a:t>
            </a:r>
            <a:r>
              <a:rPr lang="en-US" altLang="zh-TW" dirty="0" smtClean="0">
                <a:latin typeface="Calibri" pitchFamily="34" charset="0"/>
              </a:rPr>
              <a:t>gc_superblue_11</a:t>
            </a:r>
            <a:endParaRPr lang="zh-TW" altLang="en-US" dirty="0" err="1" smtClean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25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sz="2600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Routability</a:t>
            </a:r>
            <a:r>
              <a:rPr lang="en-US" altLang="zh-TW" sz="2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 Driven Placement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latin typeface="Calibri" pitchFamily="34" charset="0"/>
              </a:rPr>
              <a:t>Placement </a:t>
            </a:r>
            <a:r>
              <a:rPr lang="en-US" altLang="zh-TW" sz="2600" dirty="0">
                <a:latin typeface="Calibri" pitchFamily="34" charset="0"/>
              </a:rPr>
              <a:t>Migration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The </a:t>
            </a:r>
            <a:r>
              <a:rPr lang="en-US" altLang="zh-TW" sz="2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Proposed Placement Framework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Experimental </a:t>
            </a:r>
            <a:r>
              <a:rPr lang="en-US" altLang="zh-TW" sz="2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Results</a:t>
            </a:r>
          </a:p>
          <a:p>
            <a:pPr>
              <a:lnSpc>
                <a:spcPct val="150000"/>
              </a:lnSpc>
            </a:pPr>
            <a:r>
              <a:rPr lang="en-US" altLang="zh-TW" sz="26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Conclusions</a:t>
            </a:r>
            <a:endParaRPr lang="en-US" altLang="zh-TW" sz="2600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  <a:p>
            <a:pPr>
              <a:spcAft>
                <a:spcPts val="600"/>
              </a:spcAft>
            </a:pPr>
            <a:endParaRPr lang="en-US" altLang="zh-TW" dirty="0" smtClean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6689559" y="1775191"/>
            <a:ext cx="1458756" cy="372979"/>
          </a:xfrm>
          <a:prstGeom prst="rect">
            <a:avLst/>
          </a:prstGeom>
          <a:noFill/>
          <a:ln w="127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89558" y="2355981"/>
            <a:ext cx="1458757" cy="806115"/>
          </a:xfrm>
          <a:prstGeom prst="rect">
            <a:avLst/>
          </a:prstGeom>
          <a:noFill/>
          <a:ln w="127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Incremental Placement</a:t>
            </a:r>
            <a:endParaRPr lang="en-US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9559" y="3369907"/>
            <a:ext cx="1458756" cy="806115"/>
          </a:xfrm>
          <a:prstGeom prst="rect">
            <a:avLst/>
          </a:prstGeom>
          <a:noFill/>
          <a:ln w="127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Legalization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DP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>
            <a:stCxn id="8" idx="2"/>
            <a:endCxn id="9" idx="0"/>
          </p:cNvCxnSpPr>
          <p:nvPr/>
        </p:nvCxnSpPr>
        <p:spPr>
          <a:xfrm>
            <a:off x="7418937" y="2148170"/>
            <a:ext cx="0" cy="207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2"/>
            <a:endCxn id="10" idx="0"/>
          </p:cNvCxnSpPr>
          <p:nvPr/>
        </p:nvCxnSpPr>
        <p:spPr>
          <a:xfrm>
            <a:off x="7418937" y="3162096"/>
            <a:ext cx="0" cy="207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02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Calibri" pitchFamily="34" charset="0"/>
              </a:rPr>
              <a:t>Quadratic formulation</a:t>
            </a:r>
            <a:endParaRPr lang="en-US" altLang="zh-TW" dirty="0">
              <a:latin typeface="Calibri" pitchFamily="34" charset="0"/>
            </a:endParaRPr>
          </a:p>
          <a:p>
            <a:pPr lvl="1"/>
            <a:r>
              <a:rPr lang="en-US" altLang="zh-TW" dirty="0" smtClean="0">
                <a:latin typeface="Calibri" pitchFamily="34" charset="0"/>
              </a:rPr>
              <a:t>Easy </a:t>
            </a:r>
            <a:r>
              <a:rPr lang="en-US" altLang="zh-TW" dirty="0">
                <a:latin typeface="Calibri" pitchFamily="34" charset="0"/>
              </a:rPr>
              <a:t>to </a:t>
            </a:r>
            <a:r>
              <a:rPr lang="en-US" altLang="zh-TW" dirty="0" smtClean="0">
                <a:latin typeface="Calibri" pitchFamily="34" charset="0"/>
              </a:rPr>
              <a:t>implement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Commonly used</a:t>
            </a:r>
            <a:endParaRPr lang="en-US" altLang="zh-TW" dirty="0">
              <a:latin typeface="Calibri" pitchFamily="34" charset="0"/>
            </a:endParaRPr>
          </a:p>
          <a:p>
            <a:r>
              <a:rPr lang="en-US" altLang="zh-TW" dirty="0" smtClean="0">
                <a:latin typeface="Calibri" pitchFamily="34" charset="0"/>
              </a:rPr>
              <a:t>Observations:</a:t>
            </a:r>
            <a:endParaRPr lang="en-US" altLang="zh-TW" dirty="0">
              <a:latin typeface="Calibri" pitchFamily="34" charset="0"/>
            </a:endParaRPr>
          </a:p>
          <a:p>
            <a:pPr lvl="1"/>
            <a:r>
              <a:rPr lang="en-US" altLang="zh-TW" dirty="0" smtClean="0">
                <a:latin typeface="Calibri" pitchFamily="34" charset="0"/>
              </a:rPr>
              <a:t>local overlaps among cells</a:t>
            </a:r>
          </a:p>
          <a:p>
            <a:pPr lvl="1"/>
            <a:r>
              <a:rPr lang="en-US" altLang="zh-TW" dirty="0">
                <a:latin typeface="Calibri" pitchFamily="34" charset="0"/>
              </a:rPr>
              <a:t>l</a:t>
            </a:r>
            <a:r>
              <a:rPr lang="en-US" altLang="zh-TW" dirty="0" smtClean="0">
                <a:latin typeface="Calibri" pitchFamily="34" charset="0"/>
              </a:rPr>
              <a:t>egalization disturbs GP results </a:t>
            </a:r>
          </a:p>
          <a:p>
            <a:pPr marL="457200" lvl="1" indent="0">
              <a:buNone/>
            </a:pPr>
            <a:r>
              <a:rPr lang="en-US" altLang="zh-TW" dirty="0">
                <a:latin typeface="Calibri" pitchFamily="34" charset="0"/>
              </a:rPr>
              <a:t> </a:t>
            </a:r>
            <a:r>
              <a:rPr lang="en-US" altLang="zh-TW" dirty="0" smtClean="0">
                <a:latin typeface="Calibri" pitchFamily="34" charset="0"/>
              </a:rPr>
              <a:t>    -&gt; worse WL &amp; </a:t>
            </a:r>
            <a:r>
              <a:rPr lang="en-US" altLang="zh-TW" dirty="0" err="1" smtClean="0">
                <a:latin typeface="Calibri" pitchFamily="34" charset="0"/>
              </a:rPr>
              <a:t>routability</a:t>
            </a:r>
            <a:endParaRPr lang="en-US" altLang="zh-TW" dirty="0">
              <a:latin typeface="Calibri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3" y="188640"/>
            <a:ext cx="8346315" cy="125272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HPWL Driven Placement using B2B Model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pic>
        <p:nvPicPr>
          <p:cNvPr id="9" name="Picture 5" descr="C:\Users\alwaysrain\Desktop\ISPDpresentation\to_rain\Pl\0_GP_C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407" y="1558794"/>
            <a:ext cx="2197563" cy="21906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196" name="Picture 4" descr="C:\Users\alwaysrain\Desktop\ISPDpresentation\adaptec1-VDA-Pl-GD001.p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27" y="4135270"/>
            <a:ext cx="3173531" cy="256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圓角矩形 9"/>
          <p:cNvSpPr/>
          <p:nvPr/>
        </p:nvSpPr>
        <p:spPr>
          <a:xfrm>
            <a:off x="6155141" y="5256140"/>
            <a:ext cx="880517" cy="1125038"/>
          </a:xfrm>
          <a:prstGeom prst="roundRect">
            <a:avLst/>
          </a:prstGeom>
          <a:noFill/>
          <a:ln w="254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988" y="4380707"/>
            <a:ext cx="1447709" cy="200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圓角矩形 14"/>
          <p:cNvSpPr/>
          <p:nvPr/>
        </p:nvSpPr>
        <p:spPr>
          <a:xfrm>
            <a:off x="7386467" y="4380707"/>
            <a:ext cx="1696879" cy="2091757"/>
          </a:xfrm>
          <a:prstGeom prst="roundRect">
            <a:avLst/>
          </a:prstGeom>
          <a:noFill/>
          <a:ln w="254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2" name="Rectangle 9"/>
          <p:cNvSpPr/>
          <p:nvPr/>
        </p:nvSpPr>
        <p:spPr>
          <a:xfrm>
            <a:off x="339884" y="5002417"/>
            <a:ext cx="3334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[10] M</a:t>
            </a:r>
            <a:r>
              <a:rPr lang="en-US" sz="1600" dirty="0">
                <a:latin typeface="Calibri" pitchFamily="34" charset="0"/>
              </a:rPr>
              <a:t>.-C. Kim, N. </a:t>
            </a:r>
            <a:r>
              <a:rPr lang="en-US" sz="1600" dirty="0" err="1">
                <a:latin typeface="Calibri" pitchFamily="34" charset="0"/>
              </a:rPr>
              <a:t>Viswanathan</a:t>
            </a:r>
            <a:r>
              <a:rPr lang="en-US" sz="1600" dirty="0">
                <a:latin typeface="Calibri" pitchFamily="34" charset="0"/>
              </a:rPr>
              <a:t>, C. J. Alpert, I. </a:t>
            </a:r>
            <a:r>
              <a:rPr lang="en-US" sz="1600" dirty="0" smtClean="0">
                <a:latin typeface="Calibri" pitchFamily="34" charset="0"/>
              </a:rPr>
              <a:t>L. Markov</a:t>
            </a:r>
            <a:r>
              <a:rPr lang="en-US" sz="1600" dirty="0">
                <a:latin typeface="Calibri" pitchFamily="34" charset="0"/>
              </a:rPr>
              <a:t>, and S. </a:t>
            </a:r>
            <a:r>
              <a:rPr lang="en-US" sz="1600" dirty="0" err="1">
                <a:latin typeface="Calibri" pitchFamily="34" charset="0"/>
              </a:rPr>
              <a:t>Ramji</a:t>
            </a:r>
            <a:r>
              <a:rPr lang="en-US" sz="1600" dirty="0">
                <a:latin typeface="Calibri" pitchFamily="34" charset="0"/>
              </a:rPr>
              <a:t>. </a:t>
            </a:r>
            <a:r>
              <a:rPr lang="en-US" sz="1600" dirty="0" smtClean="0">
                <a:latin typeface="Calibri" pitchFamily="34" charset="0"/>
              </a:rPr>
              <a:t>“MAPLE</a:t>
            </a:r>
            <a:r>
              <a:rPr lang="en-US" sz="1600" dirty="0">
                <a:latin typeface="Calibri" pitchFamily="34" charset="0"/>
              </a:rPr>
              <a:t>: Multilevel </a:t>
            </a:r>
            <a:r>
              <a:rPr lang="en-US" sz="1600" dirty="0" smtClean="0">
                <a:latin typeface="Calibri" pitchFamily="34" charset="0"/>
              </a:rPr>
              <a:t>Adaptive Placement </a:t>
            </a:r>
            <a:r>
              <a:rPr lang="en-US" sz="1600" dirty="0">
                <a:latin typeface="Calibri" pitchFamily="34" charset="0"/>
              </a:rPr>
              <a:t>for Mixed-Size Designs</a:t>
            </a:r>
            <a:r>
              <a:rPr lang="en-US" sz="1600" dirty="0" smtClean="0">
                <a:latin typeface="Calibri" pitchFamily="34" charset="0"/>
              </a:rPr>
              <a:t>.” </a:t>
            </a:r>
            <a:r>
              <a:rPr lang="en-US" sz="1600" dirty="0">
                <a:latin typeface="Calibri" pitchFamily="34" charset="0"/>
              </a:rPr>
              <a:t>In </a:t>
            </a:r>
            <a:r>
              <a:rPr lang="en-US" sz="1600" dirty="0" smtClean="0">
                <a:latin typeface="Calibri" pitchFamily="34" charset="0"/>
              </a:rPr>
              <a:t>ISPD, pages 193-200</a:t>
            </a:r>
            <a:r>
              <a:rPr lang="en-US" sz="1600" dirty="0">
                <a:latin typeface="Calibri" pitchFamily="34" charset="0"/>
              </a:rPr>
              <a:t>, 2012.</a:t>
            </a:r>
          </a:p>
        </p:txBody>
      </p:sp>
      <p:cxnSp>
        <p:nvCxnSpPr>
          <p:cNvPr id="8" name="直線單箭頭接點 7"/>
          <p:cNvCxnSpPr>
            <a:stCxn id="10" idx="3"/>
          </p:cNvCxnSpPr>
          <p:nvPr/>
        </p:nvCxnSpPr>
        <p:spPr>
          <a:xfrm flipV="1">
            <a:off x="7035658" y="5658707"/>
            <a:ext cx="350809" cy="15995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013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latin typeface="Calibri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76999" y="3903612"/>
            <a:ext cx="2133600" cy="274320"/>
          </a:xfrm>
        </p:spPr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70716" cy="125272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HPWL Driven Placement using B2B Model</a:t>
            </a:r>
            <a:br>
              <a:rPr lang="en-US" altLang="zh-TW" dirty="0" smtClean="0"/>
            </a:br>
            <a:r>
              <a:rPr lang="en-US" altLang="zh-TW" dirty="0" smtClean="0"/>
              <a:t>- </a:t>
            </a:r>
            <a:r>
              <a:rPr lang="en-US" altLang="zh-TW" dirty="0" err="1" smtClean="0"/>
              <a:t>Routability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pic>
        <p:nvPicPr>
          <p:cNvPr id="8" name="Picture 3" descr="C:\Users\alwaysrain\Desktop\ISPDpresentation\to_rain\Pl\2_VDAPlace-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383" y="1562876"/>
            <a:ext cx="2633599" cy="262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lwaysrain\Desktop\ISPDpresentation\to_rain\Pl\0_GP_C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29" y="1559135"/>
            <a:ext cx="2637340" cy="26335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向右箭號 4"/>
          <p:cNvSpPr/>
          <p:nvPr/>
        </p:nvSpPr>
        <p:spPr>
          <a:xfrm>
            <a:off x="3412968" y="4067651"/>
            <a:ext cx="563802" cy="250166"/>
          </a:xfrm>
          <a:prstGeom prst="rightArrow">
            <a:avLst/>
          </a:prstGeom>
          <a:solidFill>
            <a:srgbClr val="0070C0"/>
          </a:solidFill>
          <a:ln w="127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8194" name="Picture 2" descr="C:\Users\alwaysrain\Desktop\ISPDpresentation\to_rain\CongHorz\2_H_LG_increpl_OF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79" y="4244970"/>
            <a:ext cx="2837498" cy="247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lwaysrain\Desktop\ISPDpresentation\to_rain\CongHorz\0_H_G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9" y="4244969"/>
            <a:ext cx="2837498" cy="247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95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latin typeface="Calibri" pitchFamily="34" charset="0"/>
              </a:rPr>
              <a:t>Concept</a:t>
            </a:r>
          </a:p>
          <a:p>
            <a:pPr lvl="1"/>
            <a:r>
              <a:rPr lang="en-US" altLang="zh-TW" sz="1800" dirty="0" smtClean="0">
                <a:latin typeface="Calibri" pitchFamily="34" charset="0"/>
              </a:rPr>
              <a:t>Perturb the original placement as little as possible, when addressing post-placement design-closure.</a:t>
            </a:r>
          </a:p>
          <a:p>
            <a:r>
              <a:rPr lang="en-US" altLang="zh-TW" sz="2000" dirty="0" smtClean="0">
                <a:latin typeface="Calibri" pitchFamily="34" charset="0"/>
              </a:rPr>
              <a:t>Previous works</a:t>
            </a:r>
          </a:p>
          <a:p>
            <a:pPr lvl="1"/>
            <a:r>
              <a:rPr lang="en-US" altLang="zh-TW" sz="1800" dirty="0" smtClean="0">
                <a:latin typeface="Calibri" pitchFamily="34" charset="0"/>
              </a:rPr>
              <a:t>Computational-geometry-based [13] &amp; diffusion-based [14]</a:t>
            </a:r>
          </a:p>
          <a:p>
            <a:pPr lvl="1"/>
            <a:r>
              <a:rPr lang="en-US" altLang="zh-TW" sz="1800" dirty="0" smtClean="0">
                <a:latin typeface="Calibri" pitchFamily="34" charset="0"/>
              </a:rPr>
              <a:t>Timing, heat distribution, </a:t>
            </a:r>
            <a:r>
              <a:rPr lang="en-US" altLang="zh-TW" sz="1800" dirty="0" err="1" smtClean="0">
                <a:latin typeface="Calibri" pitchFamily="34" charset="0"/>
              </a:rPr>
              <a:t>routability</a:t>
            </a:r>
            <a:r>
              <a:rPr lang="en-US" altLang="zh-TW" sz="1800" dirty="0" smtClean="0">
                <a:latin typeface="Calibri" pitchFamily="34" charset="0"/>
              </a:rPr>
              <a:t> optimization</a:t>
            </a:r>
          </a:p>
          <a:p>
            <a:r>
              <a:rPr lang="en-US" altLang="zh-TW" sz="2000" dirty="0" smtClean="0">
                <a:latin typeface="Calibri" pitchFamily="34" charset="0"/>
              </a:rPr>
              <a:t>This work </a:t>
            </a:r>
          </a:p>
          <a:p>
            <a:pPr lvl="1"/>
            <a:r>
              <a:rPr lang="en-US" altLang="zh-TW" sz="1800" dirty="0" smtClean="0">
                <a:latin typeface="Calibri" pitchFamily="34" charset="0"/>
              </a:rPr>
              <a:t>Routability</a:t>
            </a:r>
            <a:endParaRPr lang="en-US" altLang="zh-TW" sz="1800" dirty="0">
              <a:latin typeface="Calibri" pitchFamily="34" charset="0"/>
            </a:endParaRPr>
          </a:p>
          <a:p>
            <a:pPr lvl="1"/>
            <a:r>
              <a:rPr lang="en-US" altLang="zh-TW" sz="1800" dirty="0" smtClean="0">
                <a:latin typeface="Calibri" pitchFamily="34" charset="0"/>
              </a:rPr>
              <a:t>Similar </a:t>
            </a:r>
            <a:r>
              <a:rPr lang="en-US" altLang="zh-TW" sz="1800" smtClean="0">
                <a:latin typeface="Calibri" pitchFamily="34" charset="0"/>
              </a:rPr>
              <a:t>approach </a:t>
            </a:r>
            <a:r>
              <a:rPr lang="en-US" altLang="zh-TW" sz="1800" smtClean="0">
                <a:latin typeface="Calibri" pitchFamily="34" charset="0"/>
              </a:rPr>
              <a:t>to</a:t>
            </a:r>
            <a:r>
              <a:rPr lang="en-US" altLang="zh-TW" sz="1800" smtClean="0">
                <a:latin typeface="Calibri" pitchFamily="34" charset="0"/>
              </a:rPr>
              <a:t> </a:t>
            </a:r>
            <a:r>
              <a:rPr lang="en-US" altLang="zh-TW" sz="1800" dirty="0" smtClean="0">
                <a:latin typeface="Calibri" pitchFamily="34" charset="0"/>
              </a:rPr>
              <a:t>Kraftwerk2 [17]</a:t>
            </a:r>
          </a:p>
          <a:p>
            <a:pPr lvl="1"/>
            <a:endParaRPr lang="en-US" altLang="zh-TW" sz="1800" dirty="0" smtClean="0">
              <a:latin typeface="Calibri" pitchFamily="34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679"/>
            <a:ext cx="2133600" cy="274320"/>
          </a:xfrm>
        </p:spPr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204396" y="6356679"/>
            <a:ext cx="733864" cy="274320"/>
          </a:xfrm>
        </p:spPr>
        <p:txBody>
          <a:bodyPr/>
          <a:lstStyle/>
          <a:p>
            <a:fld id="{9A47EA29-E510-4E3D-A515-01DE0369EB65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Placement Migration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2640596" y="6356679"/>
            <a:ext cx="5507719" cy="274320"/>
          </a:xfrm>
        </p:spPr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480291" y="5553557"/>
            <a:ext cx="8520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[13] T</a:t>
            </a:r>
            <a:r>
              <a:rPr lang="en-US" sz="1200" dirty="0">
                <a:latin typeface="Calibri" pitchFamily="34" charset="0"/>
              </a:rPr>
              <a:t>. </a:t>
            </a:r>
            <a:r>
              <a:rPr lang="en-US" sz="1200" dirty="0" err="1">
                <a:latin typeface="Calibri" pitchFamily="34" charset="0"/>
              </a:rPr>
              <a:t>Luo</a:t>
            </a:r>
            <a:r>
              <a:rPr lang="en-US" sz="1200" dirty="0">
                <a:latin typeface="Calibri" pitchFamily="34" charset="0"/>
              </a:rPr>
              <a:t>, H. </a:t>
            </a:r>
            <a:r>
              <a:rPr lang="en-US" sz="1200" dirty="0" err="1">
                <a:latin typeface="Calibri" pitchFamily="34" charset="0"/>
              </a:rPr>
              <a:t>Ren</a:t>
            </a:r>
            <a:r>
              <a:rPr lang="en-US" sz="1200" dirty="0">
                <a:latin typeface="Calibri" pitchFamily="34" charset="0"/>
              </a:rPr>
              <a:t>, C. J. Alpert, and D. Z. Pan</a:t>
            </a:r>
            <a:r>
              <a:rPr lang="en-US" sz="1200" dirty="0" smtClean="0">
                <a:latin typeface="Calibri" pitchFamily="34" charset="0"/>
              </a:rPr>
              <a:t>. “Computational </a:t>
            </a:r>
            <a:r>
              <a:rPr lang="en-US" sz="1200" dirty="0">
                <a:latin typeface="Calibri" pitchFamily="34" charset="0"/>
              </a:rPr>
              <a:t>geometry based placement </a:t>
            </a:r>
            <a:r>
              <a:rPr lang="en-US" sz="1200" dirty="0" smtClean="0">
                <a:latin typeface="Calibri" pitchFamily="34" charset="0"/>
              </a:rPr>
              <a:t>migration.” In ICCAD, </a:t>
            </a:r>
            <a:r>
              <a:rPr lang="en-US" sz="1200" dirty="0">
                <a:latin typeface="Calibri" pitchFamily="34" charset="0"/>
              </a:rPr>
              <a:t>pages </a:t>
            </a:r>
            <a:r>
              <a:rPr lang="en-US" sz="1200" dirty="0" smtClean="0">
                <a:latin typeface="Calibri" pitchFamily="34" charset="0"/>
              </a:rPr>
              <a:t>41-47</a:t>
            </a:r>
            <a:r>
              <a:rPr lang="en-US" sz="1200" dirty="0">
                <a:latin typeface="Calibri" pitchFamily="34" charset="0"/>
              </a:rPr>
              <a:t>, 2005</a:t>
            </a:r>
            <a:r>
              <a:rPr lang="en-US" sz="1200" dirty="0" smtClean="0">
                <a:latin typeface="Calibri" pitchFamily="34" charset="0"/>
              </a:rPr>
              <a:t>.</a:t>
            </a:r>
          </a:p>
          <a:p>
            <a:r>
              <a:rPr lang="en-US" sz="1200" dirty="0" smtClean="0">
                <a:latin typeface="Calibri" pitchFamily="34" charset="0"/>
              </a:rPr>
              <a:t>[14] H</a:t>
            </a:r>
            <a:r>
              <a:rPr lang="en-US" sz="1200" dirty="0">
                <a:latin typeface="Calibri" pitchFamily="34" charset="0"/>
              </a:rPr>
              <a:t>. </a:t>
            </a:r>
            <a:r>
              <a:rPr lang="en-US" sz="1200" dirty="0" err="1">
                <a:latin typeface="Calibri" pitchFamily="34" charset="0"/>
              </a:rPr>
              <a:t>Ren</a:t>
            </a:r>
            <a:r>
              <a:rPr lang="en-US" sz="1200" dirty="0">
                <a:latin typeface="Calibri" pitchFamily="34" charset="0"/>
              </a:rPr>
              <a:t>, D. Z. Pan, C. J. Alpert, and P. </a:t>
            </a:r>
            <a:r>
              <a:rPr lang="en-US" sz="1200" dirty="0" err="1" smtClean="0">
                <a:latin typeface="Calibri" pitchFamily="34" charset="0"/>
              </a:rPr>
              <a:t>Villarrubia</a:t>
            </a:r>
            <a:r>
              <a:rPr lang="en-US" sz="1200" dirty="0" smtClean="0">
                <a:latin typeface="Calibri" pitchFamily="34" charset="0"/>
              </a:rPr>
              <a:t>. “</a:t>
            </a:r>
            <a:r>
              <a:rPr lang="en-US" sz="1200" dirty="0" err="1" smtClean="0">
                <a:latin typeface="Calibri" pitchFamily="34" charset="0"/>
              </a:rPr>
              <a:t>Diusion</a:t>
            </a:r>
            <a:r>
              <a:rPr lang="en-US" sz="1200" dirty="0">
                <a:latin typeface="Calibri" pitchFamily="34" charset="0"/>
              </a:rPr>
              <a:t>-Based Placement Migration</a:t>
            </a:r>
            <a:r>
              <a:rPr lang="en-US" sz="1200" dirty="0" smtClean="0">
                <a:latin typeface="Calibri" pitchFamily="34" charset="0"/>
              </a:rPr>
              <a:t>.” </a:t>
            </a:r>
            <a:r>
              <a:rPr lang="en-US" sz="1200" dirty="0">
                <a:latin typeface="Calibri" pitchFamily="34" charset="0"/>
              </a:rPr>
              <a:t>In </a:t>
            </a:r>
            <a:r>
              <a:rPr lang="en-US" sz="1200" dirty="0" smtClean="0">
                <a:latin typeface="Calibri" pitchFamily="34" charset="0"/>
              </a:rPr>
              <a:t>DAC, </a:t>
            </a:r>
            <a:r>
              <a:rPr lang="en-US" sz="1200" dirty="0">
                <a:latin typeface="Calibri" pitchFamily="34" charset="0"/>
              </a:rPr>
              <a:t>pages </a:t>
            </a:r>
            <a:r>
              <a:rPr lang="en-US" sz="1200" dirty="0" smtClean="0">
                <a:latin typeface="Calibri" pitchFamily="34" charset="0"/>
              </a:rPr>
              <a:t>515</a:t>
            </a:r>
            <a:r>
              <a:rPr lang="en-US" sz="1200" dirty="0">
                <a:latin typeface="Calibri" pitchFamily="34" charset="0"/>
              </a:rPr>
              <a:t>-</a:t>
            </a:r>
            <a:r>
              <a:rPr lang="en-US" sz="1200" dirty="0" smtClean="0">
                <a:latin typeface="Calibri" pitchFamily="34" charset="0"/>
              </a:rPr>
              <a:t>520, 2005.</a:t>
            </a:r>
          </a:p>
          <a:p>
            <a:r>
              <a:rPr lang="en-US" sz="1200" dirty="0" smtClean="0">
                <a:latin typeface="Calibri" pitchFamily="34" charset="0"/>
              </a:rPr>
              <a:t>[17] </a:t>
            </a:r>
            <a:r>
              <a:rPr lang="en-US" sz="1200" dirty="0">
                <a:latin typeface="Calibri" pitchFamily="34" charset="0"/>
              </a:rPr>
              <a:t>P. </a:t>
            </a:r>
            <a:r>
              <a:rPr lang="en-US" sz="1200" dirty="0" err="1">
                <a:latin typeface="Calibri" pitchFamily="34" charset="0"/>
              </a:rPr>
              <a:t>Spindler</a:t>
            </a:r>
            <a:r>
              <a:rPr lang="en-US" sz="1200" dirty="0">
                <a:latin typeface="Calibri" pitchFamily="34" charset="0"/>
              </a:rPr>
              <a:t>, U. </a:t>
            </a:r>
            <a:r>
              <a:rPr lang="en-US" sz="1200" dirty="0" err="1">
                <a:latin typeface="Calibri" pitchFamily="34" charset="0"/>
              </a:rPr>
              <a:t>Schlichtmann</a:t>
            </a:r>
            <a:r>
              <a:rPr lang="en-US" sz="1200" dirty="0">
                <a:latin typeface="Calibri" pitchFamily="34" charset="0"/>
              </a:rPr>
              <a:t>, and F. M. </a:t>
            </a:r>
            <a:r>
              <a:rPr lang="en-US" sz="1200" dirty="0" smtClean="0">
                <a:latin typeface="Calibri" pitchFamily="34" charset="0"/>
              </a:rPr>
              <a:t>Johannes. “Kraftwerk2 </a:t>
            </a:r>
            <a:r>
              <a:rPr lang="en-US" sz="1200" dirty="0">
                <a:latin typeface="Calibri" pitchFamily="34" charset="0"/>
              </a:rPr>
              <a:t>- A Fast Force-Directed </a:t>
            </a:r>
            <a:r>
              <a:rPr lang="en-US" sz="1200" dirty="0" smtClean="0">
                <a:latin typeface="Calibri" pitchFamily="34" charset="0"/>
              </a:rPr>
              <a:t>Quadratic Placement </a:t>
            </a:r>
            <a:r>
              <a:rPr lang="en-US" sz="1200" dirty="0">
                <a:latin typeface="Calibri" pitchFamily="34" charset="0"/>
              </a:rPr>
              <a:t>Approach Using an Accurate Net Model</a:t>
            </a:r>
            <a:r>
              <a:rPr lang="en-US" sz="1200" dirty="0" smtClean="0">
                <a:latin typeface="Calibri" pitchFamily="34" charset="0"/>
              </a:rPr>
              <a:t>.” In IEEE TCAD, </a:t>
            </a:r>
            <a:r>
              <a:rPr lang="en-US" sz="1200" dirty="0">
                <a:latin typeface="Calibri" pitchFamily="34" charset="0"/>
              </a:rPr>
              <a:t>27(8):</a:t>
            </a:r>
            <a:r>
              <a:rPr lang="en-US" sz="1200" dirty="0" smtClean="0">
                <a:latin typeface="Calibri" pitchFamily="34" charset="0"/>
              </a:rPr>
              <a:t>1398-1411, Aug</a:t>
            </a:r>
            <a:r>
              <a:rPr lang="en-US" sz="1200" dirty="0">
                <a:latin typeface="Calibri" pitchFamily="34" charset="0"/>
              </a:rPr>
              <a:t>. 2008.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814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Calibri" pitchFamily="34" charset="0"/>
              </a:rPr>
              <a:t>3-force system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Net force, hold force, and </a:t>
            </a:r>
            <a:r>
              <a:rPr lang="en-US" altLang="zh-TW" b="1" i="1" dirty="0" smtClean="0">
                <a:latin typeface="Calibri" pitchFamily="34" charset="0"/>
              </a:rPr>
              <a:t>move force</a:t>
            </a:r>
          </a:p>
          <a:p>
            <a:pPr lvl="2"/>
            <a:endParaRPr lang="en-US" altLang="zh-TW" dirty="0">
              <a:latin typeface="Calibri" pitchFamily="34" charset="0"/>
            </a:endParaRPr>
          </a:p>
          <a:p>
            <a:pPr lvl="2"/>
            <a:endParaRPr lang="en-US" altLang="zh-TW" dirty="0" smtClean="0">
              <a:latin typeface="Calibri" pitchFamily="34" charset="0"/>
            </a:endParaRPr>
          </a:p>
          <a:p>
            <a:pPr lvl="2"/>
            <a:endParaRPr lang="en-US" altLang="zh-TW" dirty="0" smtClean="0">
              <a:latin typeface="Calibri" pitchFamily="34" charset="0"/>
            </a:endParaRPr>
          </a:p>
          <a:p>
            <a:pPr marL="118872" indent="0">
              <a:buNone/>
            </a:pPr>
            <a:endParaRPr lang="en-US" altLang="zh-TW" dirty="0" smtClean="0">
              <a:latin typeface="Calibri" pitchFamily="34" charset="0"/>
            </a:endParaRPr>
          </a:p>
          <a:p>
            <a:r>
              <a:rPr lang="en-US" altLang="zh-TW" dirty="0" smtClean="0">
                <a:latin typeface="Calibri" pitchFamily="34" charset="0"/>
              </a:rPr>
              <a:t>Move force calculated according to the gradient of Gaussian blurring density map</a:t>
            </a:r>
          </a:p>
          <a:p>
            <a:pPr lvl="1"/>
            <a:r>
              <a:rPr lang="en-US" altLang="zh-TW" dirty="0" smtClean="0">
                <a:latin typeface="Calibri" pitchFamily="34" charset="0"/>
              </a:rPr>
              <a:t>Maintain global density integrity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8785-DC66-4B74-A8FC-0A188E324314}" type="datetime1">
              <a:rPr lang="zh-TW" altLang="en-US" smtClean="0"/>
              <a:pPr/>
              <a:t>2015/4/1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EA29-E510-4E3D-A515-01DE0369EB65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Incremental Placement - Method</a:t>
            </a:r>
            <a:endParaRPr lang="zh-TW" altLang="en-US" b="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NCTU VDA Lab</a:t>
            </a:r>
            <a:endParaRPr lang="zh-TW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458250" y="5174159"/>
            <a:ext cx="3404188" cy="1440000"/>
            <a:chOff x="585065" y="4687453"/>
            <a:chExt cx="3404188" cy="1440000"/>
          </a:xfrm>
        </p:grpSpPr>
        <p:pic>
          <p:nvPicPr>
            <p:cNvPr id="8" name="Picture 7" descr="DensCell_GD1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65" y="4687453"/>
              <a:ext cx="1649274" cy="1440000"/>
            </a:xfrm>
            <a:prstGeom prst="rect">
              <a:avLst/>
            </a:prstGeom>
          </p:spPr>
        </p:pic>
        <p:pic>
          <p:nvPicPr>
            <p:cNvPr id="9" name="Picture 8" descr="DensCell_GD20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80" y="4687453"/>
              <a:ext cx="1649273" cy="144000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47" y="1502770"/>
            <a:ext cx="5270500" cy="2351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56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"/>
    </mc:Choice>
    <mc:Fallback xmlns="">
      <p:transition spd="slow" advTm="94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組">
  <a:themeElements>
    <a:clrScheme name="模組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>
        <a:solidFill>
          <a:srgbClr val="0070C0"/>
        </a:solidFill>
        <a:ln w="12700" cmpd="sng">
          <a:solidFill>
            <a:srgbClr val="00206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latin typeface="Calibri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模組">
  <a:themeElements>
    <a:clrScheme name="模組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</TotalTime>
  <Words>974</Words>
  <Application>Microsoft Office PowerPoint</Application>
  <PresentationFormat>Overhead</PresentationFormat>
  <Paragraphs>209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 Unicode MS</vt:lpstr>
      <vt:lpstr>宋体</vt:lpstr>
      <vt:lpstr>新細明體</vt:lpstr>
      <vt:lpstr>Arial</vt:lpstr>
      <vt:lpstr>Calibri</vt:lpstr>
      <vt:lpstr>Corbel</vt:lpstr>
      <vt:lpstr>Ebrima</vt:lpstr>
      <vt:lpstr>Verdana</vt:lpstr>
      <vt:lpstr>Wingdings</vt:lpstr>
      <vt:lpstr>Wingdings 2</vt:lpstr>
      <vt:lpstr>Wingdings 3</vt:lpstr>
      <vt:lpstr>模組</vt:lpstr>
      <vt:lpstr>1_模組</vt:lpstr>
      <vt:lpstr>Acrobat Document</vt:lpstr>
      <vt:lpstr>Closing the Gap between Global and Detailed Placement:  Techniques for Improving Routability</vt:lpstr>
      <vt:lpstr>Outline</vt:lpstr>
      <vt:lpstr>Routability Driven Placement</vt:lpstr>
      <vt:lpstr>GR Congestion v.s. DR Violation</vt:lpstr>
      <vt:lpstr>Outline</vt:lpstr>
      <vt:lpstr>HPWL Driven Placement using B2B Model</vt:lpstr>
      <vt:lpstr>HPWL Driven Placement using B2B Model - Routability</vt:lpstr>
      <vt:lpstr>Placement Migration</vt:lpstr>
      <vt:lpstr>Incremental Placement - Method</vt:lpstr>
      <vt:lpstr>Incremental Placement - Method</vt:lpstr>
      <vt:lpstr>Incremental Placement: an Example</vt:lpstr>
      <vt:lpstr>Incremental Placement – effect on DR</vt:lpstr>
      <vt:lpstr>Outline</vt:lpstr>
      <vt:lpstr>Routability Placement Problem</vt:lpstr>
      <vt:lpstr>Overall Flow (1/2)</vt:lpstr>
      <vt:lpstr>Overall Flow (2/2)</vt:lpstr>
      <vt:lpstr>Outline</vt:lpstr>
      <vt:lpstr>Experimental Results - Setting</vt:lpstr>
      <vt:lpstr>Experimental Results</vt:lpstr>
      <vt:lpstr>Experimental Results</vt:lpstr>
      <vt:lpstr>Experimental Results</vt:lpstr>
      <vt:lpstr>Conclusions</vt:lpstr>
      <vt:lpstr>Thanks</vt:lpstr>
    </vt:vector>
  </TitlesOfParts>
  <Company>Cadence Design Systems,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Ching-Yu Chin</dc:creator>
  <cp:lastModifiedBy>Ching-Yu Chin</cp:lastModifiedBy>
  <cp:revision>303</cp:revision>
  <cp:lastPrinted>2015-03-28T07:46:25Z</cp:lastPrinted>
  <dcterms:created xsi:type="dcterms:W3CDTF">2015-03-22T03:53:33Z</dcterms:created>
  <dcterms:modified xsi:type="dcterms:W3CDTF">2015-04-01T12:05:22Z</dcterms:modified>
</cp:coreProperties>
</file>