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3.jpg" ContentType="image/png"/>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media/image44.jpg" ContentType="image/png"/>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393" r:id="rId2"/>
    <p:sldId id="503" r:id="rId3"/>
    <p:sldId id="504" r:id="rId4"/>
    <p:sldId id="608" r:id="rId5"/>
    <p:sldId id="661" r:id="rId6"/>
    <p:sldId id="607" r:id="rId7"/>
    <p:sldId id="516" r:id="rId8"/>
    <p:sldId id="610" r:id="rId9"/>
    <p:sldId id="662" r:id="rId10"/>
    <p:sldId id="611" r:id="rId11"/>
    <p:sldId id="618" r:id="rId12"/>
    <p:sldId id="619" r:id="rId13"/>
    <p:sldId id="638" r:id="rId14"/>
    <p:sldId id="640" r:id="rId15"/>
    <p:sldId id="655" r:id="rId16"/>
    <p:sldId id="523" r:id="rId17"/>
    <p:sldId id="663" r:id="rId18"/>
    <p:sldId id="665" r:id="rId19"/>
    <p:sldId id="646" r:id="rId20"/>
    <p:sldId id="657" r:id="rId21"/>
    <p:sldId id="659" r:id="rId22"/>
    <p:sldId id="535" r:id="rId23"/>
    <p:sldId id="648" r:id="rId24"/>
    <p:sldId id="647" r:id="rId25"/>
    <p:sldId id="592" r:id="rId26"/>
    <p:sldId id="649" r:id="rId27"/>
    <p:sldId id="591" r:id="rId28"/>
    <p:sldId id="536" r:id="rId29"/>
    <p:sldId id="531" r:id="rId30"/>
    <p:sldId id="553" r:id="rId31"/>
    <p:sldId id="628" r:id="rId32"/>
    <p:sldId id="660" r:id="rId33"/>
    <p:sldId id="629" r:id="rId34"/>
    <p:sldId id="630" r:id="rId35"/>
    <p:sldId id="631" r:id="rId36"/>
    <p:sldId id="632" r:id="rId37"/>
    <p:sldId id="555" r:id="rId38"/>
    <p:sldId id="633" r:id="rId39"/>
    <p:sldId id="621" r:id="rId40"/>
    <p:sldId id="615" r:id="rId41"/>
    <p:sldId id="614" r:id="rId42"/>
    <p:sldId id="616" r:id="rId43"/>
    <p:sldId id="617" r:id="rId44"/>
    <p:sldId id="642" r:id="rId45"/>
    <p:sldId id="644" r:id="rId46"/>
    <p:sldId id="645" r:id="rId47"/>
    <p:sldId id="641" r:id="rId48"/>
    <p:sldId id="643" r:id="rId49"/>
    <p:sldId id="634" r:id="rId50"/>
    <p:sldId id="664" r:id="rId51"/>
    <p:sldId id="650" r:id="rId52"/>
    <p:sldId id="627" r:id="rId53"/>
    <p:sldId id="427" r:id="rId54"/>
  </p:sldIdLst>
  <p:sldSz cx="9144000" cy="6858000" type="letter"/>
  <p:notesSz cx="6946900" cy="9220200"/>
  <p:custDataLst>
    <p:tags r:id="rId57"/>
  </p:custDataLst>
  <p:defaultTextStyle>
    <a:defPPr>
      <a:defRPr lang="en-US"/>
    </a:defPPr>
    <a:lvl1pPr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1pPr>
    <a:lvl2pPr marL="4572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2pPr>
    <a:lvl3pPr marL="9144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3pPr>
    <a:lvl4pPr marL="13716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4pPr>
    <a:lvl5pPr marL="18288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5pPr>
    <a:lvl6pPr marL="2286000" algn="l" defTabSz="914400" rtl="0" eaLnBrk="1" latinLnBrk="0" hangingPunct="1">
      <a:defRPr sz="3200" kern="1200">
        <a:solidFill>
          <a:schemeClr val="tx1"/>
        </a:solidFill>
        <a:latin typeface="Tahoma" pitchFamily="-112" charset="0"/>
        <a:ea typeface="ＭＳ Ｐゴシック" pitchFamily="-112" charset="-128"/>
        <a:cs typeface="+mn-cs"/>
      </a:defRPr>
    </a:lvl6pPr>
    <a:lvl7pPr marL="2743200" algn="l" defTabSz="914400" rtl="0" eaLnBrk="1" latinLnBrk="0" hangingPunct="1">
      <a:defRPr sz="3200" kern="1200">
        <a:solidFill>
          <a:schemeClr val="tx1"/>
        </a:solidFill>
        <a:latin typeface="Tahoma" pitchFamily="-112" charset="0"/>
        <a:ea typeface="ＭＳ Ｐゴシック" pitchFamily="-112" charset="-128"/>
        <a:cs typeface="+mn-cs"/>
      </a:defRPr>
    </a:lvl7pPr>
    <a:lvl8pPr marL="3200400" algn="l" defTabSz="914400" rtl="0" eaLnBrk="1" latinLnBrk="0" hangingPunct="1">
      <a:defRPr sz="3200" kern="1200">
        <a:solidFill>
          <a:schemeClr val="tx1"/>
        </a:solidFill>
        <a:latin typeface="Tahoma" pitchFamily="-112" charset="0"/>
        <a:ea typeface="ＭＳ Ｐゴシック" pitchFamily="-112" charset="-128"/>
        <a:cs typeface="+mn-cs"/>
      </a:defRPr>
    </a:lvl8pPr>
    <a:lvl9pPr marL="3657600" algn="l" defTabSz="914400" rtl="0" eaLnBrk="1" latinLnBrk="0" hangingPunct="1">
      <a:defRPr sz="3200" kern="1200">
        <a:solidFill>
          <a:schemeClr val="tx1"/>
        </a:solidFill>
        <a:latin typeface="Tahoma" pitchFamily="-112"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7575FF"/>
    <a:srgbClr val="D8540A"/>
    <a:srgbClr val="6666FF"/>
    <a:srgbClr val="0017CF"/>
    <a:srgbClr val="FF9900"/>
    <a:srgbClr val="E68900"/>
    <a:srgbClr val="CC9900"/>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2" autoAdjust="0"/>
    <p:restoredTop sz="84469" autoAdjust="0"/>
  </p:normalViewPr>
  <p:slideViewPr>
    <p:cSldViewPr>
      <p:cViewPr>
        <p:scale>
          <a:sx n="94" d="100"/>
          <a:sy n="94" d="100"/>
        </p:scale>
        <p:origin x="-1218" y="-96"/>
      </p:cViewPr>
      <p:guideLst>
        <p:guide orient="horz" pos="2160"/>
        <p:guide pos="2880"/>
      </p:guideLst>
    </p:cSldViewPr>
  </p:slideViewPr>
  <p:outlineViewPr>
    <p:cViewPr>
      <p:scale>
        <a:sx n="33" d="100"/>
        <a:sy n="33" d="100"/>
      </p:scale>
      <p:origin x="0" y="4944"/>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12" d="100"/>
          <a:sy n="112" d="100"/>
        </p:scale>
        <p:origin x="-1728" y="2478"/>
      </p:cViewPr>
      <p:guideLst>
        <p:guide orient="horz" pos="2904"/>
        <p:guide pos="2188"/>
      </p:guideLst>
    </p:cSldViewPr>
  </p:notes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chinner\Desktop\ISPD%20contest\2015%20placement\scoring\ispd2015_scores%20v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chinner\Desktop\ISPD%20contest\2015%20placement\scoring\ispd2015_scores%20v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chinner\Desktop\ISPD%20contest\2015%20placement\scoring\ispd2015_scores%20v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chinner\Desktop\ISPD%20contest\2015%20placement\scoring\DR%20scoring%20ideas%20v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chinner\Desktop\ISPD%20contest\2015%20placement\scoring\ispd2015_scores%20v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28429596668301"/>
          <c:y val="4.4133840690313897E-2"/>
          <c:w val="0.83396467600308599"/>
          <c:h val="0.62061059413027897"/>
        </c:manualLayout>
      </c:layout>
      <c:barChart>
        <c:barDir val="col"/>
        <c:grouping val="clustered"/>
        <c:varyColors val="0"/>
        <c:ser>
          <c:idx val="1"/>
          <c:order val="0"/>
          <c:tx>
            <c:strRef>
              <c:f>'2015 vs. 2014'!$C$2</c:f>
              <c:strCache>
                <c:ptCount val="1"/>
                <c:pt idx="0">
                  <c:v>2014</c:v>
                </c:pt>
              </c:strCache>
            </c:strRef>
          </c:tx>
          <c:invertIfNegative val="0"/>
          <c:cat>
            <c:strRef>
              <c:f>'2015 vs. 2014'!$A$3:$A$12</c:f>
              <c:strCache>
                <c:ptCount val="10"/>
                <c:pt idx="0">
                  <c:v>mgc_des_perf_1</c:v>
                </c:pt>
                <c:pt idx="1">
                  <c:v>mgc_fft_1</c:v>
                </c:pt>
                <c:pt idx="2">
                  <c:v>mgc_fft_2</c:v>
                </c:pt>
                <c:pt idx="3">
                  <c:v>mgc_matrix_mult_1</c:v>
                </c:pt>
                <c:pt idx="4">
                  <c:v>mgc_matrix_mult_2</c:v>
                </c:pt>
                <c:pt idx="5">
                  <c:v>mgc_superblue11*</c:v>
                </c:pt>
                <c:pt idx="6">
                  <c:v>mgc_superblue12</c:v>
                </c:pt>
                <c:pt idx="7">
                  <c:v>mgc_superblue14</c:v>
                </c:pt>
                <c:pt idx="8">
                  <c:v>mgc_superblue16*</c:v>
                </c:pt>
                <c:pt idx="9">
                  <c:v>mgc_superblue19</c:v>
                </c:pt>
              </c:strCache>
            </c:strRef>
          </c:cat>
          <c:val>
            <c:numRef>
              <c:f>'2015 vs. 2014'!$C$3:$C$12</c:f>
              <c:numCache>
                <c:formatCode>General</c:formatCode>
                <c:ptCount val="10"/>
                <c:pt idx="0">
                  <c:v>1242.5999999999999</c:v>
                </c:pt>
                <c:pt idx="1">
                  <c:v>770</c:v>
                </c:pt>
                <c:pt idx="2">
                  <c:v>55.2</c:v>
                </c:pt>
                <c:pt idx="3">
                  <c:v>229.8</c:v>
                </c:pt>
                <c:pt idx="4">
                  <c:v>219.8</c:v>
                </c:pt>
                <c:pt idx="5">
                  <c:v>174.6</c:v>
                </c:pt>
                <c:pt idx="6">
                  <c:v>193.4</c:v>
                </c:pt>
                <c:pt idx="7">
                  <c:v>0.4</c:v>
                </c:pt>
                <c:pt idx="8">
                  <c:v>32.799999999999997</c:v>
                </c:pt>
                <c:pt idx="9">
                  <c:v>522.6</c:v>
                </c:pt>
              </c:numCache>
            </c:numRef>
          </c:val>
        </c:ser>
        <c:ser>
          <c:idx val="0"/>
          <c:order val="1"/>
          <c:tx>
            <c:strRef>
              <c:f>'2015 vs. 2014'!$B$2</c:f>
              <c:strCache>
                <c:ptCount val="1"/>
                <c:pt idx="0">
                  <c:v>2015</c:v>
                </c:pt>
              </c:strCache>
            </c:strRef>
          </c:tx>
          <c:invertIfNegative val="0"/>
          <c:cat>
            <c:strRef>
              <c:f>'2015 vs. 2014'!$A$3:$A$12</c:f>
              <c:strCache>
                <c:ptCount val="10"/>
                <c:pt idx="0">
                  <c:v>mgc_des_perf_1</c:v>
                </c:pt>
                <c:pt idx="1">
                  <c:v>mgc_fft_1</c:v>
                </c:pt>
                <c:pt idx="2">
                  <c:v>mgc_fft_2</c:v>
                </c:pt>
                <c:pt idx="3">
                  <c:v>mgc_matrix_mult_1</c:v>
                </c:pt>
                <c:pt idx="4">
                  <c:v>mgc_matrix_mult_2</c:v>
                </c:pt>
                <c:pt idx="5">
                  <c:v>mgc_superblue11*</c:v>
                </c:pt>
                <c:pt idx="6">
                  <c:v>mgc_superblue12</c:v>
                </c:pt>
                <c:pt idx="7">
                  <c:v>mgc_superblue14</c:v>
                </c:pt>
                <c:pt idx="8">
                  <c:v>mgc_superblue16*</c:v>
                </c:pt>
                <c:pt idx="9">
                  <c:v>mgc_superblue19</c:v>
                </c:pt>
              </c:strCache>
            </c:strRef>
          </c:cat>
          <c:val>
            <c:numRef>
              <c:f>'2015 vs. 2014'!$B$3:$B$12</c:f>
              <c:numCache>
                <c:formatCode>General</c:formatCode>
                <c:ptCount val="10"/>
                <c:pt idx="0">
                  <c:v>11.2</c:v>
                </c:pt>
                <c:pt idx="1">
                  <c:v>22.4</c:v>
                </c:pt>
                <c:pt idx="2">
                  <c:v>51.8</c:v>
                </c:pt>
                <c:pt idx="3">
                  <c:v>5.4</c:v>
                </c:pt>
                <c:pt idx="4">
                  <c:v>123.6</c:v>
                </c:pt>
                <c:pt idx="5">
                  <c:v>62.4</c:v>
                </c:pt>
                <c:pt idx="6">
                  <c:v>95.4</c:v>
                </c:pt>
                <c:pt idx="7">
                  <c:v>0.4</c:v>
                </c:pt>
                <c:pt idx="8">
                  <c:v>177.6</c:v>
                </c:pt>
                <c:pt idx="9">
                  <c:v>678.8</c:v>
                </c:pt>
              </c:numCache>
            </c:numRef>
          </c:val>
        </c:ser>
        <c:dLbls>
          <c:showLegendKey val="0"/>
          <c:showVal val="0"/>
          <c:showCatName val="0"/>
          <c:showSerName val="0"/>
          <c:showPercent val="0"/>
          <c:showBubbleSize val="0"/>
        </c:dLbls>
        <c:gapWidth val="150"/>
        <c:axId val="70272512"/>
        <c:axId val="70274048"/>
      </c:barChart>
      <c:catAx>
        <c:axId val="70272512"/>
        <c:scaling>
          <c:orientation val="minMax"/>
        </c:scaling>
        <c:delete val="0"/>
        <c:axPos val="b"/>
        <c:majorTickMark val="out"/>
        <c:minorTickMark val="none"/>
        <c:tickLblPos val="nextTo"/>
        <c:txPr>
          <a:bodyPr/>
          <a:lstStyle/>
          <a:p>
            <a:pPr>
              <a:defRPr sz="1400"/>
            </a:pPr>
            <a:endParaRPr lang="en-US"/>
          </a:p>
        </c:txPr>
        <c:crossAx val="70274048"/>
        <c:crosses val="autoZero"/>
        <c:auto val="1"/>
        <c:lblAlgn val="ctr"/>
        <c:lblOffset val="100"/>
        <c:noMultiLvlLbl val="0"/>
      </c:catAx>
      <c:valAx>
        <c:axId val="70274048"/>
        <c:scaling>
          <c:orientation val="minMax"/>
          <c:max val="1250"/>
          <c:min val="0"/>
        </c:scaling>
        <c:delete val="0"/>
        <c:axPos val="l"/>
        <c:majorGridlines/>
        <c:title>
          <c:tx>
            <c:rich>
              <a:bodyPr rot="-5400000" vert="horz"/>
              <a:lstStyle/>
              <a:p>
                <a:pPr>
                  <a:defRPr/>
                </a:pPr>
                <a:r>
                  <a:rPr lang="en-US"/>
                  <a:t>Number of DR Violations</a:t>
                </a:r>
              </a:p>
            </c:rich>
          </c:tx>
          <c:layout>
            <c:manualLayout>
              <c:xMode val="edge"/>
              <c:yMode val="edge"/>
              <c:x val="1.48975783490519E-2"/>
              <c:y val="7.5868617106734204E-2"/>
            </c:manualLayout>
          </c:layout>
          <c:overlay val="0"/>
        </c:title>
        <c:numFmt formatCode="#,##0" sourceLinked="0"/>
        <c:majorTickMark val="out"/>
        <c:minorTickMark val="none"/>
        <c:tickLblPos val="nextTo"/>
        <c:crossAx val="70272512"/>
        <c:crosses val="autoZero"/>
        <c:crossBetween val="between"/>
      </c:valAx>
    </c:plotArea>
    <c:legend>
      <c:legendPos val="r"/>
      <c:layout>
        <c:manualLayout>
          <c:xMode val="edge"/>
          <c:yMode val="edge"/>
          <c:x val="0.47562725344388102"/>
          <c:y val="4.7949668889142899E-2"/>
          <c:w val="9.1149132780640504E-2"/>
          <c:h val="0.153237835104924"/>
        </c:manualLayout>
      </c:layout>
      <c:overlay val="0"/>
      <c:spPr>
        <a:solidFill>
          <a:sysClr val="window" lastClr="FFFFFF"/>
        </a:solidFill>
        <a:ln>
          <a:solidFill>
            <a:sysClr val="windowText" lastClr="000000"/>
          </a:solidFill>
        </a:ln>
      </c:sp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32008558172E-2"/>
          <c:y val="4.2633280839895003E-2"/>
          <c:w val="0.89479344702765196"/>
          <c:h val="0.66154771653543298"/>
        </c:manualLayout>
      </c:layout>
      <c:barChart>
        <c:barDir val="col"/>
        <c:grouping val="clustered"/>
        <c:varyColors val="0"/>
        <c:ser>
          <c:idx val="0"/>
          <c:order val="0"/>
          <c:tx>
            <c:strRef>
              <c:f>scores!$AH$2</c:f>
              <c:strCache>
                <c:ptCount val="1"/>
                <c:pt idx="0">
                  <c:v>ispd01</c:v>
                </c:pt>
              </c:strCache>
            </c:strRef>
          </c:tx>
          <c:invertIfNegative val="0"/>
          <c:cat>
            <c:strRef>
              <c:f>scores!$AG$3:$AG$22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scores!$AH$3:$AH$22</c:f>
              <c:numCache>
                <c:formatCode>0.0</c:formatCode>
                <c:ptCount val="20"/>
                <c:pt idx="0">
                  <c:v>21.4</c:v>
                </c:pt>
                <c:pt idx="1">
                  <c:v>0</c:v>
                </c:pt>
                <c:pt idx="2">
                  <c:v>0</c:v>
                </c:pt>
                <c:pt idx="3">
                  <c:v>25</c:v>
                </c:pt>
                <c:pt idx="4">
                  <c:v>4.8899999999999997</c:v>
                </c:pt>
                <c:pt idx="5">
                  <c:v>2.46</c:v>
                </c:pt>
                <c:pt idx="6">
                  <c:v>15.95</c:v>
                </c:pt>
                <c:pt idx="7">
                  <c:v>20.81</c:v>
                </c:pt>
                <c:pt idx="8">
                  <c:v>6.33</c:v>
                </c:pt>
                <c:pt idx="9">
                  <c:v>15.64</c:v>
                </c:pt>
                <c:pt idx="10">
                  <c:v>4.07</c:v>
                </c:pt>
                <c:pt idx="11">
                  <c:v>21.45</c:v>
                </c:pt>
                <c:pt idx="12">
                  <c:v>15.87</c:v>
                </c:pt>
                <c:pt idx="13">
                  <c:v>17.11</c:v>
                </c:pt>
                <c:pt idx="14">
                  <c:v>0.34</c:v>
                </c:pt>
                <c:pt idx="15">
                  <c:v>2.63</c:v>
                </c:pt>
                <c:pt idx="16">
                  <c:v>6.39</c:v>
                </c:pt>
                <c:pt idx="17">
                  <c:v>0.02</c:v>
                </c:pt>
                <c:pt idx="18">
                  <c:v>25</c:v>
                </c:pt>
                <c:pt idx="19">
                  <c:v>11.12</c:v>
                </c:pt>
              </c:numCache>
            </c:numRef>
          </c:val>
        </c:ser>
        <c:ser>
          <c:idx val="5"/>
          <c:order val="1"/>
          <c:tx>
            <c:strRef>
              <c:f>scores!$AJ$2</c:f>
              <c:strCache>
                <c:ptCount val="1"/>
                <c:pt idx="0">
                  <c:v>ispd04</c:v>
                </c:pt>
              </c:strCache>
            </c:strRef>
          </c:tx>
          <c:invertIfNegative val="0"/>
          <c:cat>
            <c:strRef>
              <c:f>scores!$AG$3:$AG$22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scores!$AJ$3:$AJ$22</c:f>
              <c:numCache>
                <c:formatCode>0.0</c:formatCode>
                <c:ptCount val="20"/>
                <c:pt idx="0">
                  <c:v>15.61</c:v>
                </c:pt>
                <c:pt idx="1">
                  <c:v>17.38</c:v>
                </c:pt>
                <c:pt idx="2">
                  <c:v>0</c:v>
                </c:pt>
                <c:pt idx="3">
                  <c:v>25</c:v>
                </c:pt>
                <c:pt idx="4">
                  <c:v>10</c:v>
                </c:pt>
                <c:pt idx="5">
                  <c:v>2.59</c:v>
                </c:pt>
                <c:pt idx="6">
                  <c:v>11.02</c:v>
                </c:pt>
                <c:pt idx="7">
                  <c:v>20.38</c:v>
                </c:pt>
                <c:pt idx="8">
                  <c:v>23.54</c:v>
                </c:pt>
                <c:pt idx="9">
                  <c:v>23.78</c:v>
                </c:pt>
                <c:pt idx="10">
                  <c:v>15.7</c:v>
                </c:pt>
                <c:pt idx="11">
                  <c:v>24.45</c:v>
                </c:pt>
                <c:pt idx="12">
                  <c:v>22.05</c:v>
                </c:pt>
                <c:pt idx="13">
                  <c:v>6.95</c:v>
                </c:pt>
                <c:pt idx="14">
                  <c:v>0</c:v>
                </c:pt>
                <c:pt idx="15">
                  <c:v>3.13</c:v>
                </c:pt>
                <c:pt idx="16">
                  <c:v>25</c:v>
                </c:pt>
                <c:pt idx="17">
                  <c:v>0.08</c:v>
                </c:pt>
                <c:pt idx="18">
                  <c:v>25</c:v>
                </c:pt>
                <c:pt idx="19">
                  <c:v>25</c:v>
                </c:pt>
              </c:numCache>
            </c:numRef>
          </c:val>
        </c:ser>
        <c:ser>
          <c:idx val="3"/>
          <c:order val="2"/>
          <c:tx>
            <c:strRef>
              <c:f>scores!$AL$2</c:f>
              <c:strCache>
                <c:ptCount val="1"/>
                <c:pt idx="0">
                  <c:v>ispd07</c:v>
                </c:pt>
              </c:strCache>
            </c:strRef>
          </c:tx>
          <c:invertIfNegative val="0"/>
          <c:cat>
            <c:strRef>
              <c:f>scores!$AG$3:$AG$22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scores!$AL$3:$AL$22</c:f>
              <c:numCache>
                <c:formatCode>0.0</c:formatCode>
                <c:ptCount val="20"/>
                <c:pt idx="0">
                  <c:v>0.57999999999999996</c:v>
                </c:pt>
                <c:pt idx="1">
                  <c:v>17.8</c:v>
                </c:pt>
                <c:pt idx="2">
                  <c:v>0</c:v>
                </c:pt>
                <c:pt idx="3">
                  <c:v>25</c:v>
                </c:pt>
                <c:pt idx="4">
                  <c:v>1.1000000000000001</c:v>
                </c:pt>
                <c:pt idx="5">
                  <c:v>2.2599999999999998</c:v>
                </c:pt>
                <c:pt idx="6">
                  <c:v>12.41</c:v>
                </c:pt>
                <c:pt idx="7">
                  <c:v>21.73</c:v>
                </c:pt>
                <c:pt idx="8">
                  <c:v>0.28000000000000003</c:v>
                </c:pt>
                <c:pt idx="9">
                  <c:v>4.3599999999999977</c:v>
                </c:pt>
                <c:pt idx="10">
                  <c:v>0.37</c:v>
                </c:pt>
                <c:pt idx="11">
                  <c:v>20.3</c:v>
                </c:pt>
                <c:pt idx="12">
                  <c:v>25</c:v>
                </c:pt>
                <c:pt idx="13">
                  <c:v>16.63</c:v>
                </c:pt>
                <c:pt idx="14">
                  <c:v>0.17</c:v>
                </c:pt>
                <c:pt idx="15">
                  <c:v>3.6</c:v>
                </c:pt>
                <c:pt idx="16">
                  <c:v>3.63</c:v>
                </c:pt>
                <c:pt idx="17">
                  <c:v>0.04</c:v>
                </c:pt>
                <c:pt idx="18">
                  <c:v>5.53</c:v>
                </c:pt>
                <c:pt idx="19">
                  <c:v>25</c:v>
                </c:pt>
              </c:numCache>
            </c:numRef>
          </c:val>
        </c:ser>
        <c:dLbls>
          <c:showLegendKey val="0"/>
          <c:showVal val="0"/>
          <c:showCatName val="0"/>
          <c:showSerName val="0"/>
          <c:showPercent val="0"/>
          <c:showBubbleSize val="0"/>
        </c:dLbls>
        <c:gapWidth val="150"/>
        <c:axId val="73218688"/>
        <c:axId val="73220480"/>
      </c:barChart>
      <c:catAx>
        <c:axId val="73218688"/>
        <c:scaling>
          <c:orientation val="minMax"/>
        </c:scaling>
        <c:delete val="0"/>
        <c:axPos val="b"/>
        <c:majorTickMark val="out"/>
        <c:minorTickMark val="none"/>
        <c:tickLblPos val="nextTo"/>
        <c:txPr>
          <a:bodyPr/>
          <a:lstStyle/>
          <a:p>
            <a:pPr>
              <a:defRPr sz="1400"/>
            </a:pPr>
            <a:endParaRPr lang="en-US"/>
          </a:p>
        </c:txPr>
        <c:crossAx val="73220480"/>
        <c:crosses val="autoZero"/>
        <c:auto val="1"/>
        <c:lblAlgn val="ctr"/>
        <c:lblOffset val="100"/>
        <c:noMultiLvlLbl val="0"/>
      </c:catAx>
      <c:valAx>
        <c:axId val="73220480"/>
        <c:scaling>
          <c:orientation val="minMax"/>
          <c:max val="25"/>
        </c:scaling>
        <c:delete val="0"/>
        <c:axPos val="l"/>
        <c:majorGridlines/>
        <c:title>
          <c:tx>
            <c:rich>
              <a:bodyPr rot="-5400000" vert="horz"/>
              <a:lstStyle/>
              <a:p>
                <a:pPr>
                  <a:defRPr sz="1600"/>
                </a:pPr>
                <a:r>
                  <a:rPr lang="en-US" sz="1600"/>
                  <a:t>Detailed Routing Violation Score</a:t>
                </a:r>
              </a:p>
            </c:rich>
          </c:tx>
          <c:layout>
            <c:manualLayout>
              <c:xMode val="edge"/>
              <c:yMode val="edge"/>
              <c:x val="0"/>
              <c:y val="1.36478374985735E-2"/>
            </c:manualLayout>
          </c:layout>
          <c:overlay val="0"/>
        </c:title>
        <c:numFmt formatCode="0" sourceLinked="0"/>
        <c:majorTickMark val="out"/>
        <c:minorTickMark val="none"/>
        <c:tickLblPos val="nextTo"/>
        <c:crossAx val="73218688"/>
        <c:crosses val="autoZero"/>
        <c:crossBetween val="between"/>
      </c:valAx>
    </c:plotArea>
    <c:legend>
      <c:legendPos val="r"/>
      <c:layout>
        <c:manualLayout>
          <c:xMode val="edge"/>
          <c:yMode val="edge"/>
          <c:x val="0.689995776749599"/>
          <c:y val="4.1384913842291503E-2"/>
          <c:w val="0.13148922143026001"/>
          <c:h val="0.19004157480315001"/>
        </c:manualLayout>
      </c:layout>
      <c:overlay val="0"/>
      <c:spPr>
        <a:solidFill>
          <a:sysClr val="window" lastClr="FFFFFF"/>
        </a:solidFill>
        <a:ln>
          <a:solidFill>
            <a:sysClr val="windowText" lastClr="000000"/>
          </a:solidFill>
        </a:ln>
      </c:sp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16912340934"/>
          <c:y val="3.7072418121647799E-2"/>
          <c:w val="0.86625816322722704"/>
          <c:h val="0.624189889307315"/>
        </c:manualLayout>
      </c:layout>
      <c:barChart>
        <c:barDir val="col"/>
        <c:grouping val="clustered"/>
        <c:varyColors val="0"/>
        <c:ser>
          <c:idx val="0"/>
          <c:order val="0"/>
          <c:tx>
            <c:strRef>
              <c:f>scores!$V$2</c:f>
              <c:strCache>
                <c:ptCount val="1"/>
                <c:pt idx="0">
                  <c:v>ispd01</c:v>
                </c:pt>
              </c:strCache>
            </c:strRef>
          </c:tx>
          <c:invertIfNegative val="0"/>
          <c:cat>
            <c:strRef>
              <c:f>scores!$U$3:$U$22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scores!$V$3:$V$22</c:f>
              <c:numCache>
                <c:formatCode>0.0</c:formatCode>
                <c:ptCount val="20"/>
                <c:pt idx="0">
                  <c:v>24.13</c:v>
                </c:pt>
                <c:pt idx="1">
                  <c:v>50</c:v>
                </c:pt>
                <c:pt idx="2">
                  <c:v>0</c:v>
                </c:pt>
                <c:pt idx="3">
                  <c:v>50</c:v>
                </c:pt>
                <c:pt idx="4">
                  <c:v>6.03</c:v>
                </c:pt>
                <c:pt idx="5">
                  <c:v>2.46</c:v>
                </c:pt>
                <c:pt idx="6">
                  <c:v>17.61</c:v>
                </c:pt>
                <c:pt idx="7">
                  <c:v>21.95</c:v>
                </c:pt>
                <c:pt idx="8">
                  <c:v>6.98</c:v>
                </c:pt>
                <c:pt idx="9">
                  <c:v>17.64</c:v>
                </c:pt>
                <c:pt idx="10">
                  <c:v>8.1</c:v>
                </c:pt>
                <c:pt idx="11">
                  <c:v>29.54</c:v>
                </c:pt>
                <c:pt idx="12">
                  <c:v>15.87</c:v>
                </c:pt>
                <c:pt idx="13">
                  <c:v>17.11</c:v>
                </c:pt>
                <c:pt idx="14">
                  <c:v>4.83</c:v>
                </c:pt>
                <c:pt idx="15">
                  <c:v>4.46</c:v>
                </c:pt>
                <c:pt idx="16">
                  <c:v>11.91</c:v>
                </c:pt>
                <c:pt idx="17">
                  <c:v>3.43</c:v>
                </c:pt>
                <c:pt idx="18">
                  <c:v>50</c:v>
                </c:pt>
                <c:pt idx="19">
                  <c:v>14.81</c:v>
                </c:pt>
              </c:numCache>
            </c:numRef>
          </c:val>
        </c:ser>
        <c:ser>
          <c:idx val="5"/>
          <c:order val="1"/>
          <c:tx>
            <c:strRef>
              <c:f>scores!$X$2</c:f>
              <c:strCache>
                <c:ptCount val="1"/>
                <c:pt idx="0">
                  <c:v>ispd04</c:v>
                </c:pt>
              </c:strCache>
            </c:strRef>
          </c:tx>
          <c:invertIfNegative val="0"/>
          <c:cat>
            <c:strRef>
              <c:f>scores!$U$3:$U$22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scores!$X$3:$X$22</c:f>
              <c:numCache>
                <c:formatCode>0.0</c:formatCode>
                <c:ptCount val="20"/>
                <c:pt idx="0">
                  <c:v>20.76</c:v>
                </c:pt>
                <c:pt idx="1">
                  <c:v>17.38</c:v>
                </c:pt>
                <c:pt idx="2">
                  <c:v>2.23</c:v>
                </c:pt>
                <c:pt idx="3">
                  <c:v>50</c:v>
                </c:pt>
                <c:pt idx="4">
                  <c:v>13.84</c:v>
                </c:pt>
                <c:pt idx="5">
                  <c:v>6.4</c:v>
                </c:pt>
                <c:pt idx="6">
                  <c:v>11.93</c:v>
                </c:pt>
                <c:pt idx="7">
                  <c:v>21.4</c:v>
                </c:pt>
                <c:pt idx="8">
                  <c:v>29.02</c:v>
                </c:pt>
                <c:pt idx="9">
                  <c:v>30.32</c:v>
                </c:pt>
                <c:pt idx="10">
                  <c:v>23.17</c:v>
                </c:pt>
                <c:pt idx="11">
                  <c:v>27.73</c:v>
                </c:pt>
                <c:pt idx="12">
                  <c:v>22.4</c:v>
                </c:pt>
                <c:pt idx="13">
                  <c:v>8.39</c:v>
                </c:pt>
                <c:pt idx="14">
                  <c:v>0</c:v>
                </c:pt>
                <c:pt idx="15">
                  <c:v>3.13</c:v>
                </c:pt>
                <c:pt idx="16">
                  <c:v>50</c:v>
                </c:pt>
                <c:pt idx="17">
                  <c:v>0.87</c:v>
                </c:pt>
                <c:pt idx="18">
                  <c:v>50</c:v>
                </c:pt>
                <c:pt idx="19">
                  <c:v>50</c:v>
                </c:pt>
              </c:numCache>
            </c:numRef>
          </c:val>
        </c:ser>
        <c:ser>
          <c:idx val="3"/>
          <c:order val="2"/>
          <c:tx>
            <c:strRef>
              <c:f>scores!$Z$2</c:f>
              <c:strCache>
                <c:ptCount val="1"/>
                <c:pt idx="0">
                  <c:v>ispd07</c:v>
                </c:pt>
              </c:strCache>
            </c:strRef>
          </c:tx>
          <c:invertIfNegative val="0"/>
          <c:cat>
            <c:strRef>
              <c:f>scores!$U$3:$U$22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scores!$Z$3:$Z$22</c:f>
              <c:numCache>
                <c:formatCode>0.0</c:formatCode>
                <c:ptCount val="20"/>
                <c:pt idx="0">
                  <c:v>3.49</c:v>
                </c:pt>
                <c:pt idx="1">
                  <c:v>20.260000000000002</c:v>
                </c:pt>
                <c:pt idx="2">
                  <c:v>8.5</c:v>
                </c:pt>
                <c:pt idx="3">
                  <c:v>50</c:v>
                </c:pt>
                <c:pt idx="4">
                  <c:v>5.54</c:v>
                </c:pt>
                <c:pt idx="5">
                  <c:v>10.91</c:v>
                </c:pt>
                <c:pt idx="6">
                  <c:v>13.39</c:v>
                </c:pt>
                <c:pt idx="7">
                  <c:v>22.14</c:v>
                </c:pt>
                <c:pt idx="8">
                  <c:v>1.17</c:v>
                </c:pt>
                <c:pt idx="9">
                  <c:v>5.53</c:v>
                </c:pt>
                <c:pt idx="10">
                  <c:v>0.37</c:v>
                </c:pt>
                <c:pt idx="11">
                  <c:v>20.3</c:v>
                </c:pt>
                <c:pt idx="12">
                  <c:v>50</c:v>
                </c:pt>
                <c:pt idx="13">
                  <c:v>18.09</c:v>
                </c:pt>
                <c:pt idx="14">
                  <c:v>0.24</c:v>
                </c:pt>
                <c:pt idx="15">
                  <c:v>6.55</c:v>
                </c:pt>
                <c:pt idx="16">
                  <c:v>3.63</c:v>
                </c:pt>
                <c:pt idx="17">
                  <c:v>3.86</c:v>
                </c:pt>
                <c:pt idx="18">
                  <c:v>5.53</c:v>
                </c:pt>
                <c:pt idx="19">
                  <c:v>50</c:v>
                </c:pt>
              </c:numCache>
            </c:numRef>
          </c:val>
        </c:ser>
        <c:dLbls>
          <c:showLegendKey val="0"/>
          <c:showVal val="0"/>
          <c:showCatName val="0"/>
          <c:showSerName val="0"/>
          <c:showPercent val="0"/>
          <c:showBubbleSize val="0"/>
        </c:dLbls>
        <c:gapWidth val="150"/>
        <c:axId val="72877568"/>
        <c:axId val="72879104"/>
      </c:barChart>
      <c:catAx>
        <c:axId val="72877568"/>
        <c:scaling>
          <c:orientation val="minMax"/>
        </c:scaling>
        <c:delete val="0"/>
        <c:axPos val="b"/>
        <c:majorTickMark val="out"/>
        <c:minorTickMark val="none"/>
        <c:tickLblPos val="nextTo"/>
        <c:txPr>
          <a:bodyPr/>
          <a:lstStyle/>
          <a:p>
            <a:pPr>
              <a:defRPr sz="1400"/>
            </a:pPr>
            <a:endParaRPr lang="en-US"/>
          </a:p>
        </c:txPr>
        <c:crossAx val="72879104"/>
        <c:crosses val="autoZero"/>
        <c:auto val="1"/>
        <c:lblAlgn val="ctr"/>
        <c:lblOffset val="100"/>
        <c:noMultiLvlLbl val="0"/>
      </c:catAx>
      <c:valAx>
        <c:axId val="72879104"/>
        <c:scaling>
          <c:orientation val="minMax"/>
          <c:max val="50"/>
        </c:scaling>
        <c:delete val="0"/>
        <c:axPos val="l"/>
        <c:majorGridlines/>
        <c:title>
          <c:tx>
            <c:rich>
              <a:bodyPr rot="-5400000" vert="horz"/>
              <a:lstStyle/>
              <a:p>
                <a:pPr>
                  <a:defRPr/>
                </a:pPr>
                <a:r>
                  <a:rPr lang="en-US"/>
                  <a:t>Total Score</a:t>
                </a:r>
              </a:p>
            </c:rich>
          </c:tx>
          <c:layout/>
          <c:overlay val="0"/>
        </c:title>
        <c:numFmt formatCode="0" sourceLinked="0"/>
        <c:majorTickMark val="out"/>
        <c:minorTickMark val="none"/>
        <c:tickLblPos val="nextTo"/>
        <c:crossAx val="72877568"/>
        <c:crosses val="autoZero"/>
        <c:crossBetween val="between"/>
      </c:valAx>
    </c:plotArea>
    <c:legend>
      <c:legendPos val="r"/>
      <c:layout>
        <c:manualLayout>
          <c:xMode val="edge"/>
          <c:yMode val="edge"/>
          <c:x val="0.30730295939874602"/>
          <c:y val="4.8677576172543702E-2"/>
          <c:w val="0.14604420892886"/>
          <c:h val="0.182702320625763"/>
        </c:manualLayout>
      </c:layout>
      <c:overlay val="0"/>
      <c:spPr>
        <a:solidFill>
          <a:sysClr val="window" lastClr="FFFFFF"/>
        </a:solidFill>
        <a:ln>
          <a:solidFill>
            <a:sysClr val="windowText" lastClr="000000"/>
          </a:solidFill>
        </a:ln>
      </c:sp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6797114498501"/>
          <c:y val="3.0840332458442699E-2"/>
          <c:w val="0.80779870493934403"/>
          <c:h val="0.77547889904467704"/>
        </c:manualLayout>
      </c:layout>
      <c:scatterChart>
        <c:scatterStyle val="smoothMarker"/>
        <c:varyColors val="0"/>
        <c:ser>
          <c:idx val="0"/>
          <c:order val="0"/>
          <c:tx>
            <c:strRef>
              <c:f>SDR!$C$3</c:f>
              <c:strCache>
                <c:ptCount val="1"/>
                <c:pt idx="0">
                  <c:v>Linear</c:v>
                </c:pt>
              </c:strCache>
            </c:strRef>
          </c:tx>
          <c:xVal>
            <c:numRef>
              <c:f>SDR!$B$4:$B$17</c:f>
              <c:numCache>
                <c:formatCode>General</c:formatCode>
                <c:ptCount val="14"/>
                <c:pt idx="0">
                  <c:v>1</c:v>
                </c:pt>
                <c:pt idx="1">
                  <c:v>2</c:v>
                </c:pt>
                <c:pt idx="2">
                  <c:v>3</c:v>
                </c:pt>
                <c:pt idx="3">
                  <c:v>6</c:v>
                </c:pt>
                <c:pt idx="4">
                  <c:v>11</c:v>
                </c:pt>
                <c:pt idx="5">
                  <c:v>21</c:v>
                </c:pt>
                <c:pt idx="6">
                  <c:v>51</c:v>
                </c:pt>
                <c:pt idx="7">
                  <c:v>101</c:v>
                </c:pt>
                <c:pt idx="8">
                  <c:v>201</c:v>
                </c:pt>
                <c:pt idx="9">
                  <c:v>501</c:v>
                </c:pt>
                <c:pt idx="10">
                  <c:v>1001</c:v>
                </c:pt>
                <c:pt idx="11">
                  <c:v>2001</c:v>
                </c:pt>
                <c:pt idx="12">
                  <c:v>5001</c:v>
                </c:pt>
                <c:pt idx="13">
                  <c:v>10001</c:v>
                </c:pt>
              </c:numCache>
            </c:numRef>
          </c:xVal>
          <c:yVal>
            <c:numRef>
              <c:f>SDR!$C$4:$C$17</c:f>
              <c:numCache>
                <c:formatCode>0.00</c:formatCode>
                <c:ptCount val="14"/>
                <c:pt idx="0">
                  <c:v>0</c:v>
                </c:pt>
                <c:pt idx="1">
                  <c:v>2.5000000000000001E-3</c:v>
                </c:pt>
                <c:pt idx="2">
                  <c:v>5.0000000000000001E-3</c:v>
                </c:pt>
                <c:pt idx="3">
                  <c:v>1.2500000000000001E-2</c:v>
                </c:pt>
                <c:pt idx="4">
                  <c:v>2.5000000000000001E-2</c:v>
                </c:pt>
                <c:pt idx="5">
                  <c:v>0.05</c:v>
                </c:pt>
                <c:pt idx="6">
                  <c:v>0.125</c:v>
                </c:pt>
                <c:pt idx="7">
                  <c:v>0.25</c:v>
                </c:pt>
                <c:pt idx="8">
                  <c:v>0.5</c:v>
                </c:pt>
                <c:pt idx="9">
                  <c:v>1.25</c:v>
                </c:pt>
                <c:pt idx="10">
                  <c:v>2.5</c:v>
                </c:pt>
                <c:pt idx="11">
                  <c:v>5</c:v>
                </c:pt>
                <c:pt idx="12">
                  <c:v>12.5</c:v>
                </c:pt>
                <c:pt idx="13">
                  <c:v>25</c:v>
                </c:pt>
              </c:numCache>
            </c:numRef>
          </c:yVal>
          <c:smooth val="1"/>
        </c:ser>
        <c:ser>
          <c:idx val="1"/>
          <c:order val="1"/>
          <c:tx>
            <c:strRef>
              <c:f>SDR!$D$3</c:f>
              <c:strCache>
                <c:ptCount val="1"/>
                <c:pt idx="0">
                  <c:v>Square Root</c:v>
                </c:pt>
              </c:strCache>
            </c:strRef>
          </c:tx>
          <c:xVal>
            <c:numRef>
              <c:f>SDR!$B$4:$B$17</c:f>
              <c:numCache>
                <c:formatCode>General</c:formatCode>
                <c:ptCount val="14"/>
                <c:pt idx="0">
                  <c:v>1</c:v>
                </c:pt>
                <c:pt idx="1">
                  <c:v>2</c:v>
                </c:pt>
                <c:pt idx="2">
                  <c:v>3</c:v>
                </c:pt>
                <c:pt idx="3">
                  <c:v>6</c:v>
                </c:pt>
                <c:pt idx="4">
                  <c:v>11</c:v>
                </c:pt>
                <c:pt idx="5">
                  <c:v>21</c:v>
                </c:pt>
                <c:pt idx="6">
                  <c:v>51</c:v>
                </c:pt>
                <c:pt idx="7">
                  <c:v>101</c:v>
                </c:pt>
                <c:pt idx="8">
                  <c:v>201</c:v>
                </c:pt>
                <c:pt idx="9">
                  <c:v>501</c:v>
                </c:pt>
                <c:pt idx="10">
                  <c:v>1001</c:v>
                </c:pt>
                <c:pt idx="11">
                  <c:v>2001</c:v>
                </c:pt>
                <c:pt idx="12">
                  <c:v>5001</c:v>
                </c:pt>
                <c:pt idx="13">
                  <c:v>10001</c:v>
                </c:pt>
              </c:numCache>
            </c:numRef>
          </c:xVal>
          <c:yVal>
            <c:numRef>
              <c:f>SDR!$D$4:$D$17</c:f>
              <c:numCache>
                <c:formatCode>0.00</c:formatCode>
                <c:ptCount val="14"/>
                <c:pt idx="0">
                  <c:v>0</c:v>
                </c:pt>
                <c:pt idx="1">
                  <c:v>0.25</c:v>
                </c:pt>
                <c:pt idx="2">
                  <c:v>0.35355339059327401</c:v>
                </c:pt>
                <c:pt idx="3">
                  <c:v>0.55901699437494701</c:v>
                </c:pt>
                <c:pt idx="4">
                  <c:v>0.79056941504209499</c:v>
                </c:pt>
                <c:pt idx="5">
                  <c:v>1.1180339887498949</c:v>
                </c:pt>
                <c:pt idx="6">
                  <c:v>1.76776695296637</c:v>
                </c:pt>
                <c:pt idx="7">
                  <c:v>2.5</c:v>
                </c:pt>
                <c:pt idx="8">
                  <c:v>3.5355339059327382</c:v>
                </c:pt>
                <c:pt idx="9">
                  <c:v>5.5901699437494754</c:v>
                </c:pt>
                <c:pt idx="10">
                  <c:v>7.9056941504209481</c:v>
                </c:pt>
                <c:pt idx="11">
                  <c:v>11.180339887498951</c:v>
                </c:pt>
                <c:pt idx="12">
                  <c:v>17.677669529663689</c:v>
                </c:pt>
                <c:pt idx="13">
                  <c:v>25</c:v>
                </c:pt>
              </c:numCache>
            </c:numRef>
          </c:yVal>
          <c:smooth val="1"/>
        </c:ser>
        <c:ser>
          <c:idx val="4"/>
          <c:order val="2"/>
          <c:tx>
            <c:strRef>
              <c:f>SDR!$G$3</c:f>
              <c:strCache>
                <c:ptCount val="1"/>
                <c:pt idx="0">
                  <c:v>Log scale(DR+100)</c:v>
                </c:pt>
              </c:strCache>
            </c:strRef>
          </c:tx>
          <c:xVal>
            <c:numRef>
              <c:f>SDR!$B$4:$B$17</c:f>
              <c:numCache>
                <c:formatCode>General</c:formatCode>
                <c:ptCount val="14"/>
                <c:pt idx="0">
                  <c:v>1</c:v>
                </c:pt>
                <c:pt idx="1">
                  <c:v>2</c:v>
                </c:pt>
                <c:pt idx="2">
                  <c:v>3</c:v>
                </c:pt>
                <c:pt idx="3">
                  <c:v>6</c:v>
                </c:pt>
                <c:pt idx="4">
                  <c:v>11</c:v>
                </c:pt>
                <c:pt idx="5">
                  <c:v>21</c:v>
                </c:pt>
                <c:pt idx="6">
                  <c:v>51</c:v>
                </c:pt>
                <c:pt idx="7">
                  <c:v>101</c:v>
                </c:pt>
                <c:pt idx="8">
                  <c:v>201</c:v>
                </c:pt>
                <c:pt idx="9">
                  <c:v>501</c:v>
                </c:pt>
                <c:pt idx="10">
                  <c:v>1001</c:v>
                </c:pt>
                <c:pt idx="11">
                  <c:v>2001</c:v>
                </c:pt>
                <c:pt idx="12">
                  <c:v>5001</c:v>
                </c:pt>
                <c:pt idx="13">
                  <c:v>10001</c:v>
                </c:pt>
              </c:numCache>
            </c:numRef>
          </c:xVal>
          <c:yVal>
            <c:numRef>
              <c:f>SDR!$G$4:$G$17</c:f>
              <c:numCache>
                <c:formatCode>0.00</c:formatCode>
                <c:ptCount val="14"/>
                <c:pt idx="0">
                  <c:v>0</c:v>
                </c:pt>
                <c:pt idx="1">
                  <c:v>5.3909137938466897E-2</c:v>
                </c:pt>
                <c:pt idx="2">
                  <c:v>0.107287142729921</c:v>
                </c:pt>
                <c:pt idx="3">
                  <c:v>0.26433650589747998</c:v>
                </c:pt>
                <c:pt idx="4">
                  <c:v>0.51637374734885599</c:v>
                </c:pt>
                <c:pt idx="5">
                  <c:v>0.98778604444411799</c:v>
                </c:pt>
                <c:pt idx="6">
                  <c:v>2.1967384567196242</c:v>
                </c:pt>
                <c:pt idx="7">
                  <c:v>3.7553491959081629</c:v>
                </c:pt>
                <c:pt idx="8">
                  <c:v>5.9520876526277879</c:v>
                </c:pt>
                <c:pt idx="9">
                  <c:v>9.7074368485359575</c:v>
                </c:pt>
                <c:pt idx="10">
                  <c:v>12.991373747348851</c:v>
                </c:pt>
                <c:pt idx="11">
                  <c:v>16.49468570180564</c:v>
                </c:pt>
                <c:pt idx="12">
                  <c:v>21.301937946821759</c:v>
                </c:pt>
                <c:pt idx="13">
                  <c:v>25.003909137938461</c:v>
                </c:pt>
              </c:numCache>
            </c:numRef>
          </c:yVal>
          <c:smooth val="1"/>
        </c:ser>
        <c:dLbls>
          <c:showLegendKey val="0"/>
          <c:showVal val="0"/>
          <c:showCatName val="0"/>
          <c:showSerName val="0"/>
          <c:showPercent val="0"/>
          <c:showBubbleSize val="0"/>
        </c:dLbls>
        <c:axId val="72958336"/>
        <c:axId val="72960256"/>
      </c:scatterChart>
      <c:valAx>
        <c:axId val="72958336"/>
        <c:scaling>
          <c:logBase val="10"/>
          <c:orientation val="minMax"/>
          <c:max val="10000"/>
        </c:scaling>
        <c:delete val="0"/>
        <c:axPos val="b"/>
        <c:title>
          <c:tx>
            <c:rich>
              <a:bodyPr/>
              <a:lstStyle/>
              <a:p>
                <a:pPr>
                  <a:defRPr/>
                </a:pPr>
                <a:r>
                  <a:rPr lang="en-US" dirty="0"/>
                  <a:t>Raw </a:t>
                </a:r>
                <a:r>
                  <a:rPr lang="en-US" dirty="0" smtClean="0"/>
                  <a:t>Detailed</a:t>
                </a:r>
                <a:r>
                  <a:rPr lang="en-US" baseline="0" dirty="0" smtClean="0"/>
                  <a:t> Routing Violations</a:t>
                </a:r>
                <a:r>
                  <a:rPr lang="en-US" dirty="0" smtClean="0"/>
                  <a:t> </a:t>
                </a:r>
                <a:r>
                  <a:rPr lang="en-US" dirty="0"/>
                  <a:t>+ 1</a:t>
                </a:r>
              </a:p>
            </c:rich>
          </c:tx>
          <c:layout/>
          <c:overlay val="0"/>
        </c:title>
        <c:numFmt formatCode="General" sourceLinked="1"/>
        <c:majorTickMark val="out"/>
        <c:minorTickMark val="none"/>
        <c:tickLblPos val="nextTo"/>
        <c:crossAx val="72960256"/>
        <c:crosses val="autoZero"/>
        <c:crossBetween val="midCat"/>
      </c:valAx>
      <c:valAx>
        <c:axId val="72960256"/>
        <c:scaling>
          <c:orientation val="minMax"/>
          <c:max val="25"/>
        </c:scaling>
        <c:delete val="0"/>
        <c:axPos val="l"/>
        <c:majorGridlines/>
        <c:title>
          <c:tx>
            <c:rich>
              <a:bodyPr rot="-5400000" vert="horz"/>
              <a:lstStyle/>
              <a:p>
                <a:pPr>
                  <a:defRPr sz="1600"/>
                </a:pPr>
                <a:r>
                  <a:rPr lang="en-US" sz="1600"/>
                  <a:t>Detailed Routing Score</a:t>
                </a:r>
              </a:p>
            </c:rich>
          </c:tx>
          <c:layout>
            <c:manualLayout>
              <c:xMode val="edge"/>
              <c:yMode val="edge"/>
              <c:x val="0"/>
              <c:y val="8.3166685691062697E-2"/>
            </c:manualLayout>
          </c:layout>
          <c:overlay val="0"/>
        </c:title>
        <c:numFmt formatCode="0" sourceLinked="0"/>
        <c:majorTickMark val="out"/>
        <c:minorTickMark val="none"/>
        <c:tickLblPos val="nextTo"/>
        <c:crossAx val="72958336"/>
        <c:crosses val="autoZero"/>
        <c:crossBetween val="midCat"/>
      </c:valAx>
    </c:plotArea>
    <c:legend>
      <c:legendPos val="r"/>
      <c:layout>
        <c:manualLayout>
          <c:xMode val="edge"/>
          <c:yMode val="edge"/>
          <c:x val="0.150129110888229"/>
          <c:y val="4.3868477743744402E-2"/>
          <c:w val="0.386852987789647"/>
          <c:h val="0.272221166274348"/>
        </c:manualLayout>
      </c:layout>
      <c:overlay val="0"/>
      <c:spPr>
        <a:solidFill>
          <a:sysClr val="window" lastClr="FFFFFF"/>
        </a:solidFill>
        <a:ln>
          <a:solidFill>
            <a:schemeClr val="accent1"/>
          </a:solidFill>
        </a:ln>
      </c:spPr>
    </c:legend>
    <c:plotVisOnly val="1"/>
    <c:dispBlanksAs val="gap"/>
    <c:showDLblsOverMax val="0"/>
  </c:chart>
  <c:spPr>
    <a:ln>
      <a:solidFill>
        <a:schemeClr val="tx1"/>
      </a:solidFill>
    </a:ln>
  </c:spPr>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16912340934"/>
          <c:y val="3.7072418121647799E-2"/>
          <c:w val="0.86625816322722704"/>
          <c:h val="0.624189889307315"/>
        </c:manualLayout>
      </c:layout>
      <c:barChart>
        <c:barDir val="col"/>
        <c:grouping val="clustered"/>
        <c:varyColors val="0"/>
        <c:ser>
          <c:idx val="0"/>
          <c:order val="0"/>
          <c:tx>
            <c:strRef>
              <c:f>scores!$V$2</c:f>
              <c:strCache>
                <c:ptCount val="1"/>
                <c:pt idx="0">
                  <c:v>ispd01</c:v>
                </c:pt>
              </c:strCache>
            </c:strRef>
          </c:tx>
          <c:invertIfNegative val="0"/>
          <c:cat>
            <c:strRef>
              <c:f>scores!$U$3:$U$22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scores!$V$3:$V$22</c:f>
              <c:numCache>
                <c:formatCode>0.0</c:formatCode>
                <c:ptCount val="20"/>
                <c:pt idx="0">
                  <c:v>24.13</c:v>
                </c:pt>
                <c:pt idx="1">
                  <c:v>50</c:v>
                </c:pt>
                <c:pt idx="2">
                  <c:v>0</c:v>
                </c:pt>
                <c:pt idx="3">
                  <c:v>50</c:v>
                </c:pt>
                <c:pt idx="4">
                  <c:v>6.03</c:v>
                </c:pt>
                <c:pt idx="5">
                  <c:v>2.46</c:v>
                </c:pt>
                <c:pt idx="6">
                  <c:v>17.61</c:v>
                </c:pt>
                <c:pt idx="7">
                  <c:v>21.95</c:v>
                </c:pt>
                <c:pt idx="8">
                  <c:v>6.98</c:v>
                </c:pt>
                <c:pt idx="9">
                  <c:v>17.64</c:v>
                </c:pt>
                <c:pt idx="10">
                  <c:v>8.1</c:v>
                </c:pt>
                <c:pt idx="11">
                  <c:v>29.54</c:v>
                </c:pt>
                <c:pt idx="12">
                  <c:v>15.87</c:v>
                </c:pt>
                <c:pt idx="13">
                  <c:v>17.11</c:v>
                </c:pt>
                <c:pt idx="14">
                  <c:v>4.83</c:v>
                </c:pt>
                <c:pt idx="15">
                  <c:v>4.46</c:v>
                </c:pt>
                <c:pt idx="16">
                  <c:v>11.91</c:v>
                </c:pt>
                <c:pt idx="17">
                  <c:v>3.43</c:v>
                </c:pt>
                <c:pt idx="18">
                  <c:v>50</c:v>
                </c:pt>
                <c:pt idx="19">
                  <c:v>14.81</c:v>
                </c:pt>
              </c:numCache>
            </c:numRef>
          </c:val>
        </c:ser>
        <c:ser>
          <c:idx val="5"/>
          <c:order val="1"/>
          <c:tx>
            <c:strRef>
              <c:f>scores!$X$2</c:f>
              <c:strCache>
                <c:ptCount val="1"/>
                <c:pt idx="0">
                  <c:v>ispd04</c:v>
                </c:pt>
              </c:strCache>
            </c:strRef>
          </c:tx>
          <c:invertIfNegative val="0"/>
          <c:cat>
            <c:strRef>
              <c:f>scores!$U$3:$U$22</c:f>
              <c:strCache>
                <c:ptCount val="20"/>
                <c:pt idx="0">
                  <c:v>mgc_des_perf_1</c:v>
                </c:pt>
                <c:pt idx="1">
                  <c:v>mgc_des_perf_a</c:v>
                </c:pt>
                <c:pt idx="2">
                  <c:v>mgc_des_perf_b</c:v>
                </c:pt>
                <c:pt idx="3">
                  <c:v>mgc_edit_dist_a</c:v>
                </c:pt>
                <c:pt idx="4">
                  <c:v>mgc_fft_1</c:v>
                </c:pt>
                <c:pt idx="5">
                  <c:v>mgc_fft_2</c:v>
                </c:pt>
                <c:pt idx="6">
                  <c:v>mgc_fft_a</c:v>
                </c:pt>
                <c:pt idx="7">
                  <c:v>mgc_fft_b</c:v>
                </c:pt>
                <c:pt idx="8">
                  <c:v>mgc_matrix_mult_1</c:v>
                </c:pt>
                <c:pt idx="9">
                  <c:v>mgc_matrix_mult_2</c:v>
                </c:pt>
                <c:pt idx="10">
                  <c:v>mgc_matrix_mult_a</c:v>
                </c:pt>
                <c:pt idx="11">
                  <c:v>mgc_matrix_mult_b</c:v>
                </c:pt>
                <c:pt idx="12">
                  <c:v>mgc_matrix_mult_c</c:v>
                </c:pt>
                <c:pt idx="13">
                  <c:v>mgc_pci_bridge32_a</c:v>
                </c:pt>
                <c:pt idx="14">
                  <c:v>mgc_pci_bridge32_b</c:v>
                </c:pt>
                <c:pt idx="15">
                  <c:v>mgc_superblue11_a</c:v>
                </c:pt>
                <c:pt idx="16">
                  <c:v>mgc_superblue12</c:v>
                </c:pt>
                <c:pt idx="17">
                  <c:v>mgc_superblue14</c:v>
                </c:pt>
                <c:pt idx="18">
                  <c:v>mgc_superblue16_a</c:v>
                </c:pt>
                <c:pt idx="19">
                  <c:v>mgc_superblue19</c:v>
                </c:pt>
              </c:strCache>
            </c:strRef>
          </c:cat>
          <c:val>
            <c:numRef>
              <c:f>scores!$X$3:$X$22</c:f>
              <c:numCache>
                <c:formatCode>0.0</c:formatCode>
                <c:ptCount val="20"/>
                <c:pt idx="0">
                  <c:v>20.76</c:v>
                </c:pt>
                <c:pt idx="1">
                  <c:v>17.38</c:v>
                </c:pt>
                <c:pt idx="2">
                  <c:v>2.23</c:v>
                </c:pt>
                <c:pt idx="3">
                  <c:v>50</c:v>
                </c:pt>
                <c:pt idx="4">
                  <c:v>13.84</c:v>
                </c:pt>
                <c:pt idx="5">
                  <c:v>6.4</c:v>
                </c:pt>
                <c:pt idx="6">
                  <c:v>11.93</c:v>
                </c:pt>
                <c:pt idx="7">
                  <c:v>21.4</c:v>
                </c:pt>
                <c:pt idx="8">
                  <c:v>29.02</c:v>
                </c:pt>
                <c:pt idx="9">
                  <c:v>30.32</c:v>
                </c:pt>
                <c:pt idx="10">
                  <c:v>23.17</c:v>
                </c:pt>
                <c:pt idx="11">
                  <c:v>27.73</c:v>
                </c:pt>
                <c:pt idx="12">
                  <c:v>22.4</c:v>
                </c:pt>
                <c:pt idx="13">
                  <c:v>8.39</c:v>
                </c:pt>
                <c:pt idx="14">
                  <c:v>0</c:v>
                </c:pt>
                <c:pt idx="15">
                  <c:v>3.13</c:v>
                </c:pt>
                <c:pt idx="16">
                  <c:v>50</c:v>
                </c:pt>
                <c:pt idx="17">
                  <c:v>0.87</c:v>
                </c:pt>
                <c:pt idx="18">
                  <c:v>50</c:v>
                </c:pt>
                <c:pt idx="19">
                  <c:v>50</c:v>
                </c:pt>
              </c:numCache>
            </c:numRef>
          </c:val>
        </c:ser>
        <c:dLbls>
          <c:showLegendKey val="0"/>
          <c:showVal val="0"/>
          <c:showCatName val="0"/>
          <c:showSerName val="0"/>
          <c:showPercent val="0"/>
          <c:showBubbleSize val="0"/>
        </c:dLbls>
        <c:gapWidth val="150"/>
        <c:axId val="73083520"/>
        <c:axId val="73093504"/>
      </c:barChart>
      <c:catAx>
        <c:axId val="73083520"/>
        <c:scaling>
          <c:orientation val="minMax"/>
        </c:scaling>
        <c:delete val="0"/>
        <c:axPos val="b"/>
        <c:majorTickMark val="out"/>
        <c:minorTickMark val="none"/>
        <c:tickLblPos val="nextTo"/>
        <c:txPr>
          <a:bodyPr/>
          <a:lstStyle/>
          <a:p>
            <a:pPr>
              <a:defRPr sz="1400"/>
            </a:pPr>
            <a:endParaRPr lang="en-US"/>
          </a:p>
        </c:txPr>
        <c:crossAx val="73093504"/>
        <c:crosses val="autoZero"/>
        <c:auto val="1"/>
        <c:lblAlgn val="ctr"/>
        <c:lblOffset val="100"/>
        <c:noMultiLvlLbl val="0"/>
      </c:catAx>
      <c:valAx>
        <c:axId val="73093504"/>
        <c:scaling>
          <c:orientation val="minMax"/>
          <c:max val="50"/>
        </c:scaling>
        <c:delete val="0"/>
        <c:axPos val="l"/>
        <c:majorGridlines/>
        <c:title>
          <c:tx>
            <c:rich>
              <a:bodyPr rot="-5400000" vert="horz"/>
              <a:lstStyle/>
              <a:p>
                <a:pPr>
                  <a:defRPr/>
                </a:pPr>
                <a:r>
                  <a:rPr lang="en-US"/>
                  <a:t>Total Score</a:t>
                </a:r>
              </a:p>
            </c:rich>
          </c:tx>
          <c:layout/>
          <c:overlay val="0"/>
        </c:title>
        <c:numFmt formatCode="0" sourceLinked="0"/>
        <c:majorTickMark val="out"/>
        <c:minorTickMark val="none"/>
        <c:tickLblPos val="nextTo"/>
        <c:crossAx val="73083520"/>
        <c:crosses val="autoZero"/>
        <c:crossBetween val="between"/>
      </c:valAx>
    </c:plotArea>
    <c:legend>
      <c:legendPos val="r"/>
      <c:layout>
        <c:manualLayout>
          <c:xMode val="edge"/>
          <c:yMode val="edge"/>
          <c:x val="0.30730295939874602"/>
          <c:y val="4.8677576172543702E-2"/>
          <c:w val="0.14604420892886"/>
          <c:h val="0.16820951728860001"/>
        </c:manualLayout>
      </c:layout>
      <c:overlay val="0"/>
      <c:spPr>
        <a:solidFill>
          <a:sysClr val="window" lastClr="FFFFFF"/>
        </a:solidFill>
        <a:ln>
          <a:solidFill>
            <a:sysClr val="windowText" lastClr="000000"/>
          </a:solidFill>
        </a:ln>
      </c:sp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11" descr="BKG-12x-Rules.jpg"/>
          <p:cNvPicPr>
            <a:picLocks noChangeAspect="1"/>
          </p:cNvPicPr>
          <p:nvPr/>
        </p:nvPicPr>
        <p:blipFill>
          <a:blip r:embed="rId2"/>
          <a:srcRect l="24028" t="92223"/>
          <a:stretch>
            <a:fillRect/>
          </a:stretch>
        </p:blipFill>
        <p:spPr bwMode="auto">
          <a:xfrm>
            <a:off x="0" y="8686800"/>
            <a:ext cx="6946900" cy="533400"/>
          </a:xfrm>
          <a:prstGeom prst="rect">
            <a:avLst/>
          </a:prstGeom>
          <a:noFill/>
          <a:ln w="9525">
            <a:noFill/>
            <a:miter lim="800000"/>
            <a:headEnd/>
            <a:tailEnd/>
          </a:ln>
        </p:spPr>
      </p:pic>
      <p:sp>
        <p:nvSpPr>
          <p:cNvPr id="65538" name="Rectangle 2"/>
          <p:cNvSpPr>
            <a:spLocks noGrp="1" noChangeArrowheads="1"/>
          </p:cNvSpPr>
          <p:nvPr>
            <p:ph type="hdr" sz="quarter"/>
          </p:nvPr>
        </p:nvSpPr>
        <p:spPr bwMode="auto">
          <a:xfrm>
            <a:off x="539750" y="76200"/>
            <a:ext cx="3011488" cy="2317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000">
                <a:ea typeface="+mn-ea"/>
              </a:defRPr>
            </a:lvl1pPr>
          </a:lstStyle>
          <a:p>
            <a:pPr>
              <a:defRPr/>
            </a:pPr>
            <a:r>
              <a:rPr lang="en-US"/>
              <a:t>Presentation Title</a:t>
            </a:r>
          </a:p>
        </p:txBody>
      </p:sp>
      <p:grpSp>
        <p:nvGrpSpPr>
          <p:cNvPr id="76807" name="Group 25"/>
          <p:cNvGrpSpPr>
            <a:grpSpLocks/>
          </p:cNvGrpSpPr>
          <p:nvPr/>
        </p:nvGrpSpPr>
        <p:grpSpPr bwMode="auto">
          <a:xfrm>
            <a:off x="3460750" y="8880475"/>
            <a:ext cx="2451100" cy="327025"/>
            <a:chOff x="2445" y="4095"/>
            <a:chExt cx="1524" cy="204"/>
          </a:xfrm>
        </p:grpSpPr>
        <p:sp>
          <p:nvSpPr>
            <p:cNvPr id="65562" name="Text Box 26"/>
            <p:cNvSpPr txBox="1">
              <a:spLocks noChangeArrowheads="1"/>
            </p:cNvSpPr>
            <p:nvPr userDrawn="1"/>
          </p:nvSpPr>
          <p:spPr bwMode="auto">
            <a:xfrm>
              <a:off x="2445" y="4095"/>
              <a:ext cx="1524" cy="125"/>
            </a:xfrm>
            <a:prstGeom prst="rect">
              <a:avLst/>
            </a:prstGeom>
            <a:noFill/>
            <a:ln w="9525">
              <a:noFill/>
              <a:miter lim="800000"/>
              <a:headEnd/>
              <a:tailEnd/>
            </a:ln>
            <a:effectLst/>
          </p:spPr>
          <p:txBody>
            <a:bodyPr lIns="92382" tIns="46191" rIns="92382" bIns="46191">
              <a:spAutoFit/>
            </a:bodyPr>
            <a:lstStyle/>
            <a:p>
              <a:pPr defTabSz="923925">
                <a:spcBef>
                  <a:spcPct val="50000"/>
                </a:spcBef>
                <a:defRPr/>
              </a:pPr>
              <a:r>
                <a:rPr lang="en-US" sz="700" dirty="0">
                  <a:solidFill>
                    <a:schemeClr val="bg2"/>
                  </a:solidFill>
                </a:rPr>
                <a:t>© </a:t>
              </a:r>
              <a:r>
                <a:rPr lang="en-US" sz="700" dirty="0" smtClean="0">
                  <a:solidFill>
                    <a:schemeClr val="bg2"/>
                  </a:solidFill>
                </a:rPr>
                <a:t>2013 Mentor </a:t>
              </a:r>
              <a:r>
                <a:rPr lang="en-US" sz="700" dirty="0">
                  <a:solidFill>
                    <a:schemeClr val="bg2"/>
                  </a:solidFill>
                </a:rPr>
                <a:t>Graphics Corp. Company Confidential</a:t>
              </a:r>
            </a:p>
          </p:txBody>
        </p:sp>
        <p:sp>
          <p:nvSpPr>
            <p:cNvPr id="1046" name="Text Box 22"/>
            <p:cNvSpPr txBox="1">
              <a:spLocks noChangeArrowheads="1"/>
            </p:cNvSpPr>
            <p:nvPr userDrawn="1"/>
          </p:nvSpPr>
          <p:spPr bwMode="auto">
            <a:xfrm>
              <a:off x="2448" y="4164"/>
              <a:ext cx="912" cy="135"/>
            </a:xfrm>
            <a:prstGeom prst="rect">
              <a:avLst/>
            </a:prstGeom>
            <a:noFill/>
            <a:ln w="9525">
              <a:noFill/>
              <a:miter lim="800000"/>
              <a:headEnd/>
              <a:tailEnd/>
            </a:ln>
          </p:spPr>
          <p:txBody>
            <a:bodyPr lIns="92382" tIns="46191" rIns="230955" bIns="46191"/>
            <a:lstStyle/>
            <a:p>
              <a:pPr defTabSz="923925">
                <a:spcBef>
                  <a:spcPct val="50000"/>
                </a:spcBef>
                <a:defRPr/>
              </a:pPr>
              <a:r>
                <a:rPr lang="en-US" sz="800" b="1">
                  <a:solidFill>
                    <a:schemeClr val="bg2"/>
                  </a:solidFill>
                  <a:cs typeface="ＭＳ Ｐゴシック" pitchFamily="-112" charset="-128"/>
                </a:rPr>
                <a:t>www.mentor.com</a:t>
              </a:r>
            </a:p>
          </p:txBody>
        </p:sp>
      </p:grpSp>
      <p:sp>
        <p:nvSpPr>
          <p:cNvPr id="10" name="Footer Placeholder 9"/>
          <p:cNvSpPr>
            <a:spLocks noGrp="1"/>
          </p:cNvSpPr>
          <p:nvPr>
            <p:ph type="ftr" sz="quarter" idx="2"/>
          </p:nvPr>
        </p:nvSpPr>
        <p:spPr>
          <a:xfrm>
            <a:off x="463550" y="8980956"/>
            <a:ext cx="2971800" cy="237744"/>
          </a:xfrm>
          <a:prstGeom prst="rect">
            <a:avLst/>
          </a:prstGeom>
        </p:spPr>
        <p:txBody>
          <a:bodyPr vert="horz" lIns="91440" tIns="45720" rIns="91440" bIns="45720" rtlCol="0" anchor="b"/>
          <a:lstStyle>
            <a:lvl1pPr algn="l">
              <a:defRPr sz="1200"/>
            </a:lvl1pPr>
          </a:lstStyle>
          <a:p>
            <a:pPr lvl="0" defTabSz="923925">
              <a:defRPr/>
            </a:pPr>
            <a:r>
              <a:rPr lang="en-US" sz="800" dirty="0" smtClean="0">
                <a:solidFill>
                  <a:srgbClr val="000000"/>
                </a:solidFill>
              </a:rPr>
              <a:t>Your Initials, Presentation Title, Month Year</a:t>
            </a:r>
          </a:p>
        </p:txBody>
      </p:sp>
      <p:sp>
        <p:nvSpPr>
          <p:cNvPr id="11" name="Slide Number Placeholder 10"/>
          <p:cNvSpPr>
            <a:spLocks noGrp="1"/>
          </p:cNvSpPr>
          <p:nvPr>
            <p:ph type="sldNum" sz="quarter" idx="3"/>
          </p:nvPr>
        </p:nvSpPr>
        <p:spPr>
          <a:xfrm>
            <a:off x="0" y="8980956"/>
            <a:ext cx="463346" cy="237744"/>
          </a:xfrm>
          <a:prstGeom prst="rect">
            <a:avLst/>
          </a:prstGeom>
        </p:spPr>
        <p:txBody>
          <a:bodyPr vert="horz" lIns="91440" tIns="45720" rIns="91440" bIns="45720" rtlCol="0" anchor="b"/>
          <a:lstStyle>
            <a:lvl1pPr algn="r">
              <a:defRPr sz="1200"/>
            </a:lvl1pPr>
          </a:lstStyle>
          <a:p>
            <a:pPr algn="ctr"/>
            <a:fld id="{D2BC424D-003F-4F60-9028-6437F3764404}" type="slidenum">
              <a:rPr lang="en-US" sz="800" smtClean="0"/>
              <a:pPr algn="ctr"/>
              <a:t>‹#›</a:t>
            </a:fld>
            <a:endParaRPr lang="en-US" sz="800"/>
          </a:p>
        </p:txBody>
      </p:sp>
    </p:spTree>
    <p:extLst>
      <p:ext uri="{BB962C8B-B14F-4D97-AF65-F5344CB8AC3E}">
        <p14:creationId xmlns:p14="http://schemas.microsoft.com/office/powerpoint/2010/main" val="4180017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5" name="Rectangle 4"/>
          <p:cNvSpPr>
            <a:spLocks noGrp="1" noRot="1" noChangeAspect="1" noChangeArrowheads="1" noTextEdit="1"/>
          </p:cNvSpPr>
          <p:nvPr>
            <p:ph type="sldImg" idx="2"/>
          </p:nvPr>
        </p:nvSpPr>
        <p:spPr bwMode="auto">
          <a:xfrm>
            <a:off x="1400175" y="461963"/>
            <a:ext cx="4148138" cy="31115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95325" y="3611563"/>
            <a:ext cx="5556250" cy="498792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endParaRPr lang="en-US" noProof="0" dirty="0"/>
          </a:p>
        </p:txBody>
      </p:sp>
      <p:sp>
        <p:nvSpPr>
          <p:cNvPr id="1029" name="Rectangle 5"/>
          <p:cNvSpPr>
            <a:spLocks noChangeArrowheads="1"/>
          </p:cNvSpPr>
          <p:nvPr/>
        </p:nvSpPr>
        <p:spPr bwMode="auto">
          <a:xfrm>
            <a:off x="4090988" y="6684963"/>
            <a:ext cx="4630737" cy="230187"/>
          </a:xfrm>
          <a:prstGeom prst="rect">
            <a:avLst/>
          </a:prstGeom>
          <a:noFill/>
          <a:ln w="9525">
            <a:noFill/>
            <a:miter lim="800000"/>
            <a:headEnd/>
            <a:tailEnd/>
          </a:ln>
        </p:spPr>
        <p:txBody>
          <a:bodyPr lIns="92382" tIns="46191" rIns="92382" bIns="46191"/>
          <a:lstStyle/>
          <a:p>
            <a:pPr algn="r" defTabSz="923925" eaLnBrk="0" hangingPunct="0">
              <a:defRPr/>
            </a:pPr>
            <a:endParaRPr lang="en-US" sz="800">
              <a:solidFill>
                <a:srgbClr val="7F7F7F"/>
              </a:solidFill>
              <a:cs typeface="ＭＳ Ｐゴシック" pitchFamily="-112" charset="-128"/>
            </a:endParaRPr>
          </a:p>
        </p:txBody>
      </p:sp>
      <p:sp>
        <p:nvSpPr>
          <p:cNvPr id="2" name="Rectangle 5"/>
          <p:cNvSpPr>
            <a:spLocks noChangeArrowheads="1"/>
          </p:cNvSpPr>
          <p:nvPr/>
        </p:nvSpPr>
        <p:spPr bwMode="auto">
          <a:xfrm>
            <a:off x="4090988" y="6684963"/>
            <a:ext cx="4630737" cy="230187"/>
          </a:xfrm>
          <a:prstGeom prst="rect">
            <a:avLst/>
          </a:prstGeom>
          <a:noFill/>
          <a:ln w="9525">
            <a:noFill/>
            <a:miter lim="800000"/>
            <a:headEnd/>
            <a:tailEnd/>
          </a:ln>
        </p:spPr>
        <p:txBody>
          <a:bodyPr lIns="92382" tIns="46191" rIns="92382" bIns="46191"/>
          <a:lstStyle/>
          <a:p>
            <a:pPr algn="r" defTabSz="923925" eaLnBrk="0" hangingPunct="0">
              <a:defRPr/>
            </a:pPr>
            <a:endParaRPr lang="en-US" sz="800">
              <a:solidFill>
                <a:srgbClr val="7F7F7F"/>
              </a:solidFill>
              <a:cs typeface="ＭＳ Ｐゴシック" pitchFamily="-112" charset="-128"/>
            </a:endParaRPr>
          </a:p>
        </p:txBody>
      </p:sp>
      <p:pic>
        <p:nvPicPr>
          <p:cNvPr id="59400" name="Picture 17" descr="bar a short.png"/>
          <p:cNvPicPr>
            <a:picLocks noChangeAspect="1"/>
          </p:cNvPicPr>
          <p:nvPr/>
        </p:nvPicPr>
        <p:blipFill>
          <a:blip r:embed="rId2"/>
          <a:srcRect/>
          <a:stretch>
            <a:fillRect/>
          </a:stretch>
        </p:blipFill>
        <p:spPr bwMode="auto">
          <a:xfrm>
            <a:off x="3511550" y="8870950"/>
            <a:ext cx="3435350" cy="12700"/>
          </a:xfrm>
          <a:prstGeom prst="rect">
            <a:avLst/>
          </a:prstGeom>
          <a:noFill/>
          <a:ln w="9525">
            <a:noFill/>
            <a:miter lim="800000"/>
            <a:headEnd/>
            <a:tailEnd/>
          </a:ln>
        </p:spPr>
      </p:pic>
      <p:grpSp>
        <p:nvGrpSpPr>
          <p:cNvPr id="59402" name="Group 24"/>
          <p:cNvGrpSpPr>
            <a:grpSpLocks/>
          </p:cNvGrpSpPr>
          <p:nvPr/>
        </p:nvGrpSpPr>
        <p:grpSpPr bwMode="auto">
          <a:xfrm>
            <a:off x="3381375" y="8880475"/>
            <a:ext cx="2451100" cy="327025"/>
            <a:chOff x="2445" y="4095"/>
            <a:chExt cx="1524" cy="204"/>
          </a:xfrm>
        </p:grpSpPr>
        <p:sp>
          <p:nvSpPr>
            <p:cNvPr id="67609" name="Text Box 25"/>
            <p:cNvSpPr txBox="1">
              <a:spLocks noChangeArrowheads="1"/>
            </p:cNvSpPr>
            <p:nvPr userDrawn="1"/>
          </p:nvSpPr>
          <p:spPr bwMode="auto">
            <a:xfrm>
              <a:off x="2445" y="4095"/>
              <a:ext cx="1524" cy="125"/>
            </a:xfrm>
            <a:prstGeom prst="rect">
              <a:avLst/>
            </a:prstGeom>
            <a:noFill/>
            <a:ln w="9525">
              <a:noFill/>
              <a:miter lim="800000"/>
              <a:headEnd/>
              <a:tailEnd/>
            </a:ln>
            <a:effectLst/>
          </p:spPr>
          <p:txBody>
            <a:bodyPr lIns="92382" tIns="46191" rIns="92382" bIns="46191">
              <a:spAutoFit/>
            </a:bodyPr>
            <a:lstStyle/>
            <a:p>
              <a:pPr defTabSz="923925">
                <a:spcBef>
                  <a:spcPct val="50000"/>
                </a:spcBef>
                <a:defRPr/>
              </a:pPr>
              <a:r>
                <a:rPr lang="en-US" sz="700" dirty="0">
                  <a:solidFill>
                    <a:schemeClr val="bg2"/>
                  </a:solidFill>
                </a:rPr>
                <a:t>© </a:t>
              </a:r>
              <a:r>
                <a:rPr lang="en-US" sz="700" dirty="0" smtClean="0">
                  <a:solidFill>
                    <a:schemeClr val="bg2"/>
                  </a:solidFill>
                </a:rPr>
                <a:t>2013 </a:t>
              </a:r>
              <a:r>
                <a:rPr lang="en-US" sz="700" dirty="0">
                  <a:solidFill>
                    <a:schemeClr val="bg2"/>
                  </a:solidFill>
                </a:rPr>
                <a:t>Mentor Graphics Corp. Company Confidential</a:t>
              </a:r>
            </a:p>
          </p:txBody>
        </p:sp>
        <p:sp>
          <p:nvSpPr>
            <p:cNvPr id="1046" name="Text Box 22"/>
            <p:cNvSpPr txBox="1">
              <a:spLocks noChangeArrowheads="1"/>
            </p:cNvSpPr>
            <p:nvPr userDrawn="1"/>
          </p:nvSpPr>
          <p:spPr bwMode="auto">
            <a:xfrm>
              <a:off x="2448" y="4164"/>
              <a:ext cx="912" cy="135"/>
            </a:xfrm>
            <a:prstGeom prst="rect">
              <a:avLst/>
            </a:prstGeom>
            <a:noFill/>
            <a:ln w="9525">
              <a:noFill/>
              <a:miter lim="800000"/>
              <a:headEnd/>
              <a:tailEnd/>
            </a:ln>
          </p:spPr>
          <p:txBody>
            <a:bodyPr lIns="92382" tIns="46191" rIns="230955" bIns="46191"/>
            <a:lstStyle/>
            <a:p>
              <a:pPr defTabSz="923925">
                <a:spcBef>
                  <a:spcPct val="50000"/>
                </a:spcBef>
                <a:defRPr/>
              </a:pPr>
              <a:r>
                <a:rPr lang="en-US" sz="800" b="1">
                  <a:solidFill>
                    <a:schemeClr val="bg2"/>
                  </a:solidFill>
                  <a:cs typeface="ＭＳ Ｐゴシック" pitchFamily="-112" charset="-128"/>
                </a:rPr>
                <a:t>www.mentor.com</a:t>
              </a:r>
            </a:p>
          </p:txBody>
        </p:sp>
      </p:grpSp>
      <p:pic>
        <p:nvPicPr>
          <p:cNvPr id="59403" name="Picture 12" descr="MGC-Logo_Black-72.png"/>
          <p:cNvPicPr>
            <a:picLocks noChangeAspect="1"/>
          </p:cNvPicPr>
          <p:nvPr/>
        </p:nvPicPr>
        <p:blipFill>
          <a:blip r:embed="rId3"/>
          <a:srcRect/>
          <a:stretch>
            <a:fillRect/>
          </a:stretch>
        </p:blipFill>
        <p:spPr bwMode="auto">
          <a:xfrm>
            <a:off x="6065838" y="8951913"/>
            <a:ext cx="711200" cy="233362"/>
          </a:xfrm>
          <a:prstGeom prst="rect">
            <a:avLst/>
          </a:prstGeom>
          <a:noFill/>
          <a:ln w="9525">
            <a:noFill/>
            <a:miter lim="800000"/>
            <a:headEnd/>
            <a:tailEnd/>
          </a:ln>
        </p:spPr>
      </p:pic>
      <p:sp>
        <p:nvSpPr>
          <p:cNvPr id="67586" name="Rectangle 2"/>
          <p:cNvSpPr>
            <a:spLocks noGrp="1" noChangeArrowheads="1"/>
          </p:cNvSpPr>
          <p:nvPr>
            <p:ph type="hdr" sz="quarter"/>
          </p:nvPr>
        </p:nvSpPr>
        <p:spPr bwMode="auto">
          <a:xfrm>
            <a:off x="0" y="0"/>
            <a:ext cx="6946900" cy="423863"/>
          </a:xfrm>
          <a:prstGeom prst="rect">
            <a:avLst/>
          </a:prstGeom>
          <a:noFill/>
          <a:ln w="9525">
            <a:noFill/>
            <a:miter lim="800000"/>
            <a:headEnd/>
            <a:tailEnd/>
          </a:ln>
          <a:effectLst/>
        </p:spPr>
        <p:txBody>
          <a:bodyPr vert="horz" wrap="square" lIns="91440" tIns="228600" rIns="92382" bIns="45720" numCol="1" anchor="t" anchorCtr="1" compatLnSpc="1">
            <a:prstTxWarp prst="textNoShape">
              <a:avLst/>
            </a:prstTxWarp>
          </a:bodyPr>
          <a:lstStyle>
            <a:lvl1pPr algn="ctr" defTabSz="923925">
              <a:defRPr sz="900">
                <a:ea typeface="+mn-ea"/>
              </a:defRPr>
            </a:lvl1pPr>
          </a:lstStyle>
          <a:p>
            <a:pPr>
              <a:defRPr/>
            </a:pPr>
            <a:r>
              <a:rPr lang="en-US"/>
              <a:t>Presentation Title</a:t>
            </a:r>
          </a:p>
        </p:txBody>
      </p:sp>
      <p:sp>
        <p:nvSpPr>
          <p:cNvPr id="15" name="Slide Number Placeholder 14"/>
          <p:cNvSpPr>
            <a:spLocks noGrp="1"/>
          </p:cNvSpPr>
          <p:nvPr>
            <p:ph type="sldNum" sz="quarter" idx="5"/>
          </p:nvPr>
        </p:nvSpPr>
        <p:spPr>
          <a:xfrm>
            <a:off x="0" y="8988270"/>
            <a:ext cx="466344" cy="230430"/>
          </a:xfrm>
          <a:prstGeom prst="rect">
            <a:avLst/>
          </a:prstGeom>
        </p:spPr>
        <p:txBody>
          <a:bodyPr vert="horz" lIns="91440" tIns="45720" rIns="91440" bIns="45720" rtlCol="0" anchor="b"/>
          <a:lstStyle>
            <a:lvl1pPr algn="ctr">
              <a:defRPr sz="800"/>
            </a:lvl1pPr>
          </a:lstStyle>
          <a:p>
            <a:fld id="{4EF60D13-6827-4DE5-BBDB-189D9C1C94B1}" type="slidenum">
              <a:rPr lang="en-US" smtClean="0"/>
              <a:pPr/>
              <a:t>‹#›</a:t>
            </a:fld>
            <a:endParaRPr lang="en-US"/>
          </a:p>
        </p:txBody>
      </p:sp>
      <p:sp>
        <p:nvSpPr>
          <p:cNvPr id="16" name="Footer Placeholder 15"/>
          <p:cNvSpPr>
            <a:spLocks noGrp="1"/>
          </p:cNvSpPr>
          <p:nvPr>
            <p:ph type="ftr" sz="quarter" idx="4"/>
          </p:nvPr>
        </p:nvSpPr>
        <p:spPr>
          <a:xfrm>
            <a:off x="474728" y="8988270"/>
            <a:ext cx="2971800" cy="237744"/>
          </a:xfrm>
          <a:prstGeom prst="rect">
            <a:avLst/>
          </a:prstGeom>
        </p:spPr>
        <p:txBody>
          <a:bodyPr vert="horz" lIns="91440" tIns="45720" rIns="91440" bIns="45720" rtlCol="0" anchor="b"/>
          <a:lstStyle>
            <a:lvl1pPr algn="l">
              <a:defRPr sz="800"/>
            </a:lvl1pPr>
          </a:lstStyle>
          <a:p>
            <a:r>
              <a:rPr lang="en-US" smtClean="0"/>
              <a:t>Your Initials, Presentation Title, Month Year</a:t>
            </a:r>
            <a:endParaRPr lang="en-US" dirty="0"/>
          </a:p>
        </p:txBody>
      </p:sp>
    </p:spTree>
    <p:extLst>
      <p:ext uri="{BB962C8B-B14F-4D97-AF65-F5344CB8AC3E}">
        <p14:creationId xmlns:p14="http://schemas.microsoft.com/office/powerpoint/2010/main" val="3546450968"/>
      </p:ext>
    </p:extLst>
  </p:cSld>
  <p:clrMap bg1="lt1" tx1="dk1" bg2="lt2" tx2="dk2" accent1="accent1" accent2="accent2" accent3="accent3" accent4="accent4" accent5="accent5" accent6="accent6" hlink="hlink" folHlink="folHlink"/>
  <p:hf dt="0"/>
  <p:notesStyle>
    <a:lvl1pPr algn="l" defTabSz="228600" rtl="0" eaLnBrk="0" fontAlgn="base" hangingPunct="0">
      <a:spcBef>
        <a:spcPct val="30000"/>
      </a:spcBef>
      <a:spcAft>
        <a:spcPct val="0"/>
      </a:spcAft>
      <a:defRPr sz="1200" kern="1200" baseline="0">
        <a:solidFill>
          <a:schemeClr val="tx1"/>
        </a:solidFill>
        <a:latin typeface="Tahoma" pitchFamily="-112" charset="0"/>
        <a:ea typeface="ＭＳ Ｐゴシック" pitchFamily="-112" charset="-128"/>
        <a:cs typeface="+mn-cs"/>
      </a:defRPr>
    </a:lvl1pPr>
    <a:lvl2pPr marL="2936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2pPr>
    <a:lvl3pPr marL="6365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3pPr>
    <a:lvl4pPr marL="9794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4pPr>
    <a:lvl5pPr marL="13223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ea typeface="ＭＳ Ｐゴシック" pitchFamily="-112" charset="-128"/>
              </a:rPr>
              <a:t>Presentation Title</a:t>
            </a: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
        <p:nvSpPr>
          <p:cNvPr id="5" name="Slide Number Placeholder 4"/>
          <p:cNvSpPr>
            <a:spLocks noGrp="1"/>
          </p:cNvSpPr>
          <p:nvPr>
            <p:ph type="sldNum" sz="quarter" idx="10"/>
          </p:nvPr>
        </p:nvSpPr>
        <p:spPr/>
        <p:txBody>
          <a:bodyPr/>
          <a:lstStyle/>
          <a:p>
            <a:fld id="{4EF60D13-6827-4DE5-BBDB-189D9C1C94B1}"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Your Initials, Presentation Title, Month Year</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25</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62778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62778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27</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6754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37</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
        <p:nvSpPr>
          <p:cNvPr id="7" name="Date Placeholder 6"/>
          <p:cNvSpPr>
            <a:spLocks noGrp="1"/>
          </p:cNvSpPr>
          <p:nvPr>
            <p:ph type="dt" idx="13"/>
          </p:nvPr>
        </p:nvSpPr>
        <p:spPr>
          <a:xfrm>
            <a:off x="3934969" y="0"/>
            <a:ext cx="3010323" cy="461010"/>
          </a:xfrm>
          <a:prstGeom prst="rect">
            <a:avLst/>
          </a:prstGeom>
        </p:spPr>
        <p:txBody>
          <a:bodyPr lIns="92382" tIns="46191" rIns="92382" bIns="46191"/>
          <a:lstStyle/>
          <a:p>
            <a:fld id="{832D3DD1-FED0-F948-ACA9-DE02C09D33B9}" type="datetime1">
              <a:rPr lang="en-US" smtClean="0"/>
              <a:pPr/>
              <a:t>4/1/2015</a:t>
            </a:fld>
            <a:endParaRPr lang="en-US"/>
          </a:p>
        </p:txBody>
      </p:sp>
    </p:spTree>
    <p:extLst>
      <p:ext uri="{BB962C8B-B14F-4D97-AF65-F5344CB8AC3E}">
        <p14:creationId xmlns:p14="http://schemas.microsoft.com/office/powerpoint/2010/main" val="281160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+1 to raw</a:t>
            </a:r>
            <a:r>
              <a:rPr lang="en-US" baseline="0" dirty="0" smtClean="0"/>
              <a:t> Detailed Routing Violations as showing on a log scale.</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46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92413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51</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62778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53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ea typeface="ＭＳ Ｐゴシック" pitchFamily="-112" charset="-128"/>
              </a:rPr>
              <a:t>Presentation Title</a:t>
            </a: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Slide Number Placeholder 4"/>
          <p:cNvSpPr>
            <a:spLocks noGrp="1"/>
          </p:cNvSpPr>
          <p:nvPr>
            <p:ph type="sldNum" sz="quarter" idx="10"/>
          </p:nvPr>
        </p:nvSpPr>
        <p:spPr/>
        <p:txBody>
          <a:bodyPr/>
          <a:lstStyle/>
          <a:p>
            <a:fld id="{4EF60D13-6827-4DE5-BBDB-189D9C1C94B1}"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Your Initials, Presentation Title, Month Year</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constraints beyond the ISPD 2014 benchmark suite are highlighted in green.</a:t>
            </a:r>
            <a:endParaRPr lang="en-US" dirty="0"/>
          </a:p>
        </p:txBody>
      </p:sp>
      <p:sp>
        <p:nvSpPr>
          <p:cNvPr id="4" name="Date Placeholder 3"/>
          <p:cNvSpPr>
            <a:spLocks noGrp="1"/>
          </p:cNvSpPr>
          <p:nvPr>
            <p:ph type="dt" idx="10"/>
          </p:nvPr>
        </p:nvSpPr>
        <p:spPr>
          <a:xfrm>
            <a:off x="3934969" y="0"/>
            <a:ext cx="3010323" cy="461010"/>
          </a:xfrm>
          <a:prstGeom prst="rect">
            <a:avLst/>
          </a:prstGeom>
        </p:spPr>
        <p:txBody>
          <a:bodyPr lIns="92382" tIns="46191" rIns="92382" bIns="46191"/>
          <a:lstStyle/>
          <a:p>
            <a:fld id="{527DE304-4118-2242-8E72-0D6BE8C40CC5}" type="datetime1">
              <a:rPr lang="en-US" smtClean="0"/>
              <a:pPr/>
              <a:t>4/1/2015</a:t>
            </a:fld>
            <a:endParaRPr lang="en-US"/>
          </a:p>
        </p:txBody>
      </p:sp>
      <p:sp>
        <p:nvSpPr>
          <p:cNvPr id="5" name="Slide Number Placeholder 4"/>
          <p:cNvSpPr>
            <a:spLocks noGrp="1"/>
          </p:cNvSpPr>
          <p:nvPr>
            <p:ph type="sldNum" sz="quarter" idx="11"/>
          </p:nvPr>
        </p:nvSpPr>
        <p:spPr/>
        <p:txBody>
          <a:bodyPr/>
          <a:lstStyle/>
          <a:p>
            <a:fld id="{6CC6F2C0-687E-DF4E-8C15-2547A97D5EF6}" type="slidenum">
              <a:rPr lang="en-US" smtClean="0"/>
              <a:pPr/>
              <a:t>4</a:t>
            </a:fld>
            <a:endParaRPr lang="en-US"/>
          </a:p>
        </p:txBody>
      </p:sp>
    </p:spTree>
    <p:extLst>
      <p:ext uri="{BB962C8B-B14F-4D97-AF65-F5344CB8AC3E}">
        <p14:creationId xmlns:p14="http://schemas.microsoft.com/office/powerpoint/2010/main" val="193704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placements for the mgc_fft_2</a:t>
            </a:r>
            <a:r>
              <a:rPr lang="en-US" baseline="0" dirty="0" smtClean="0"/>
              <a:t> design from the ISPD 2014 contest.</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5</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10761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28600" rtl="0" eaLnBrk="0" fontAlgn="base" latinLnBrk="0" hangingPunct="0">
              <a:lnSpc>
                <a:spcPct val="100000"/>
              </a:lnSpc>
              <a:spcBef>
                <a:spcPct val="30000"/>
              </a:spcBef>
              <a:spcAft>
                <a:spcPct val="0"/>
              </a:spcAft>
              <a:buClrTx/>
              <a:buSzTx/>
              <a:buFontTx/>
              <a:buNone/>
              <a:tabLst/>
              <a:defRPr/>
            </a:pPr>
            <a:r>
              <a:rPr lang="en-US" sz="1200" b="1" dirty="0" smtClean="0"/>
              <a:t>Note:</a:t>
            </a:r>
            <a:r>
              <a:rPr lang="en-US" sz="1200" dirty="0" smtClean="0"/>
              <a:t> the number of nets excludes the two power/ground nets, </a:t>
            </a:r>
            <a:r>
              <a:rPr lang="en-US" sz="1200" dirty="0" err="1" smtClean="0"/>
              <a:t>vdd</a:t>
            </a:r>
            <a:r>
              <a:rPr lang="en-US" sz="1200" dirty="0" smtClean="0"/>
              <a:t> and vss.</a:t>
            </a:r>
            <a:endParaRPr lang="en-US" sz="1200" dirty="0" smtClean="0">
              <a:solidFill>
                <a:srgbClr val="00B050"/>
              </a:solidFill>
            </a:endParaRPr>
          </a:p>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11</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53083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mgc_matrix_mult_c</a:t>
            </a:r>
            <a:r>
              <a:rPr lang="en-US" dirty="0" smtClean="0"/>
              <a:t> is a blind benchmark.</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01357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28600" rtl="0" eaLnBrk="0" fontAlgn="base" latinLnBrk="0" hangingPunct="0">
              <a:lnSpc>
                <a:spcPct val="100000"/>
              </a:lnSpc>
              <a:spcBef>
                <a:spcPct val="30000"/>
              </a:spcBef>
              <a:spcAft>
                <a:spcPct val="0"/>
              </a:spcAft>
              <a:buClrTx/>
              <a:buSzTx/>
              <a:buFontTx/>
              <a:buNone/>
              <a:tabLst/>
              <a:defRPr/>
            </a:pPr>
            <a:r>
              <a:rPr lang="en-US" dirty="0" smtClean="0"/>
              <a:t>mgc_superblue14</a:t>
            </a:r>
            <a:r>
              <a:rPr lang="en-US" baseline="0" dirty="0" smtClean="0"/>
              <a:t> and mgc_superblue19</a:t>
            </a:r>
            <a:r>
              <a:rPr lang="en-US" dirty="0" smtClean="0"/>
              <a:t> are blind benchmarks.</a:t>
            </a:r>
          </a:p>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14</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73793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228600" rtl="0" eaLnBrk="0" fontAlgn="base" latinLnBrk="0" hangingPunct="0">
              <a:lnSpc>
                <a:spcPct val="100000"/>
              </a:lnSpc>
              <a:spcBef>
                <a:spcPct val="30000"/>
              </a:spcBef>
              <a:spcAft>
                <a:spcPct val="0"/>
              </a:spcAft>
              <a:buClrTx/>
              <a:buSzTx/>
              <a:buFontTx/>
              <a:buNone/>
              <a:tabLst/>
              <a:defRPr/>
            </a:pPr>
            <a:r>
              <a:rPr lang="en-US" sz="1200" b="0" dirty="0" smtClean="0"/>
              <a:t>We</a:t>
            </a:r>
            <a:r>
              <a:rPr lang="en-US" sz="1200" b="0" baseline="0" dirty="0" smtClean="0"/>
              <a:t> originally proposed taking the square root of detailed routing violations, normalized by the median wire length. However, this resulted in little difference between scores when the median DR score was high.</a:t>
            </a:r>
            <a:endParaRPr lang="en-US" sz="1200" b="0" dirty="0" smtClean="0"/>
          </a:p>
          <a:p>
            <a:pPr marL="0" marR="0" indent="0" algn="l" defTabSz="2286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228600" rtl="0" eaLnBrk="0" fontAlgn="base" latinLnBrk="0" hangingPunct="0">
              <a:lnSpc>
                <a:spcPct val="100000"/>
              </a:lnSpc>
              <a:spcBef>
                <a:spcPct val="30000"/>
              </a:spcBef>
              <a:spcAft>
                <a:spcPct val="0"/>
              </a:spcAft>
              <a:buClrTx/>
              <a:buSzTx/>
              <a:buFontTx/>
              <a:buNone/>
              <a:tabLst/>
              <a:defRPr/>
            </a:pPr>
            <a:r>
              <a:rPr lang="en-US" sz="1200" b="1" dirty="0" smtClean="0"/>
              <a:t>Run time and memory usage</a:t>
            </a:r>
            <a:r>
              <a:rPr lang="en-US" sz="1200" dirty="0" smtClean="0"/>
              <a:t> </a:t>
            </a:r>
            <a:r>
              <a:rPr lang="en-US" sz="1200" dirty="0" smtClean="0">
                <a:solidFill>
                  <a:srgbClr val="000000"/>
                </a:solidFill>
              </a:rPr>
              <a:t>were not scored this year.</a:t>
            </a:r>
            <a:br>
              <a:rPr lang="en-US" sz="1200" dirty="0" smtClean="0">
                <a:solidFill>
                  <a:srgbClr val="000000"/>
                </a:solidFill>
              </a:rPr>
            </a:br>
            <a:r>
              <a:rPr lang="en-US" sz="1200" dirty="0" smtClean="0">
                <a:solidFill>
                  <a:srgbClr val="000000"/>
                </a:solidFill>
              </a:rPr>
              <a:t>They were not needed as a tie-breaker between similar scores.</a:t>
            </a: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20</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10646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final benchmark scores</a:t>
            </a:r>
            <a:r>
              <a:rPr lang="en-US" baseline="0" dirty="0" smtClean="0"/>
              <a:t> for </a:t>
            </a:r>
            <a:r>
              <a:rPr lang="en-US" baseline="0" dirty="0" err="1" smtClean="0"/>
              <a:t>mgc_matrix_mult_a</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21</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74718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0"/>
          <p:cNvGrpSpPr/>
          <p:nvPr userDrawn="1"/>
        </p:nvGrpSpPr>
        <p:grpSpPr>
          <a:xfrm>
            <a:off x="0" y="0"/>
            <a:ext cx="9144000" cy="6858001"/>
            <a:chOff x="0" y="0"/>
            <a:chExt cx="9144000" cy="6858001"/>
          </a:xfrm>
        </p:grpSpPr>
        <p:pic>
          <p:nvPicPr>
            <p:cNvPr id="16" name="Picture 2" descr="\\Ballys\629\GRAPHICS DROP\_to Linda\2012 PPT template dev\PPT PowerPoint Templates for 2012\Division BKGs\BKG-rev-D-150dpi_IC.jpg"/>
            <p:cNvPicPr>
              <a:picLocks noChangeAspect="1" noChangeArrowheads="1"/>
            </p:cNvPicPr>
            <p:nvPr userDrawn="1"/>
          </p:nvPicPr>
          <p:blipFill>
            <a:blip r:embed="rId2"/>
            <a:srcRect/>
            <a:stretch>
              <a:fillRect/>
            </a:stretch>
          </p:blipFill>
          <p:spPr bwMode="auto">
            <a:xfrm>
              <a:off x="0" y="0"/>
              <a:ext cx="9144000" cy="6858001"/>
            </a:xfrm>
            <a:prstGeom prst="rect">
              <a:avLst/>
            </a:prstGeom>
            <a:noFill/>
          </p:spPr>
        </p:pic>
        <p:grpSp>
          <p:nvGrpSpPr>
            <p:cNvPr id="17" name="Group 5"/>
            <p:cNvGrpSpPr/>
            <p:nvPr userDrawn="1"/>
          </p:nvGrpSpPr>
          <p:grpSpPr>
            <a:xfrm>
              <a:off x="6847605" y="5514110"/>
              <a:ext cx="2171700" cy="1219200"/>
              <a:chOff x="6839568" y="5506068"/>
              <a:chExt cx="2171700" cy="1219200"/>
            </a:xfrm>
          </p:grpSpPr>
          <p:sp>
            <p:nvSpPr>
              <p:cNvPr id="18" name="Rectangle 17"/>
              <p:cNvSpPr/>
              <p:nvPr/>
            </p:nvSpPr>
            <p:spPr>
              <a:xfrm>
                <a:off x="6839568" y="5506068"/>
                <a:ext cx="2171700" cy="1219200"/>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pic>
            <p:nvPicPr>
              <p:cNvPr id="19" name="Picture 4" descr="N:\GRAPHICS DROP\_to Linda\MGC-Logo_PMS201 [Converted].emf"/>
              <p:cNvPicPr>
                <a:picLocks noChangeAspect="1" noChangeArrowheads="1"/>
              </p:cNvPicPr>
              <p:nvPr/>
            </p:nvPicPr>
            <p:blipFill>
              <a:blip r:embed="rId3" cstate="print"/>
              <a:srcRect/>
              <a:stretch>
                <a:fillRect/>
              </a:stretch>
            </p:blipFill>
            <p:spPr bwMode="auto">
              <a:xfrm>
                <a:off x="7068450" y="5855900"/>
                <a:ext cx="1716300" cy="568547"/>
              </a:xfrm>
              <a:prstGeom prst="rect">
                <a:avLst/>
              </a:prstGeom>
              <a:noFill/>
            </p:spPr>
          </p:pic>
        </p:grpSp>
      </p:grpSp>
      <p:sp>
        <p:nvSpPr>
          <p:cNvPr id="128023" name="Rectangle 23"/>
          <p:cNvSpPr>
            <a:spLocks noGrp="1" noChangeArrowheads="1"/>
          </p:cNvSpPr>
          <p:nvPr>
            <p:ph type="subTitle" sz="quarter" idx="1"/>
          </p:nvPr>
        </p:nvSpPr>
        <p:spPr>
          <a:xfrm>
            <a:off x="3457575" y="2852738"/>
            <a:ext cx="5313363" cy="541337"/>
          </a:xfrm>
        </p:spPr>
        <p:txBody>
          <a:bodyPr lIns="0" rIns="0"/>
          <a:lstStyle>
            <a:lvl1pPr marL="0" indent="0">
              <a:buFont typeface="Wingdings" pitchFamily="-112" charset="2"/>
              <a:buNone/>
              <a:tabLst>
                <a:tab pos="3886200" algn="l"/>
              </a:tabLst>
              <a:defRPr/>
            </a:lvl1pPr>
          </a:lstStyle>
          <a:p>
            <a:r>
              <a:rPr lang="en-US" smtClean="0"/>
              <a:t>Click to edit Master subtitle style</a:t>
            </a:r>
            <a:endParaRPr lang="en-US" dirty="0"/>
          </a:p>
        </p:txBody>
      </p:sp>
      <p:sp>
        <p:nvSpPr>
          <p:cNvPr id="128007" name="Rectangle 2"/>
          <p:cNvSpPr>
            <a:spLocks noGrp="1" noChangeArrowheads="1"/>
          </p:cNvSpPr>
          <p:nvPr>
            <p:ph type="ctrTitle"/>
          </p:nvPr>
        </p:nvSpPr>
        <p:spPr>
          <a:xfrm>
            <a:off x="3457575" y="914400"/>
            <a:ext cx="5303838" cy="1752600"/>
          </a:xfrm>
        </p:spPr>
        <p:txBody>
          <a:bodyPr lIns="0" rIns="0"/>
          <a:lstStyle>
            <a:lvl1pPr>
              <a:defRPr sz="3600">
                <a:solidFill>
                  <a:schemeClr val="bg1"/>
                </a:solidFill>
              </a:defRPr>
            </a:lvl1pPr>
          </a:lstStyle>
          <a:p>
            <a:r>
              <a:rPr lang="en-US" smtClean="0"/>
              <a:t>Click to edit Master 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Content Placeholder 2"/>
          <p:cNvSpPr>
            <a:spLocks noGrp="1"/>
          </p:cNvSpPr>
          <p:nvPr>
            <p:ph sz="half" idx="1"/>
          </p:nvPr>
        </p:nvSpPr>
        <p:spPr>
          <a:xfrm>
            <a:off x="0" y="1316038"/>
            <a:ext cx="4495800" cy="50704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648200" y="1316038"/>
            <a:ext cx="4495800" cy="5070475"/>
          </a:xfrm>
        </p:spPr>
        <p:txBody>
          <a:bodyPr/>
          <a:lstStyle>
            <a:lvl1pPr marL="342900" marR="0" indent="-342900" algn="l" defTabSz="914400" rtl="0" eaLnBrk="0" fontAlgn="base" latinLnBrk="0" hangingPunct="0">
              <a:lnSpc>
                <a:spcPct val="100000"/>
              </a:lnSpc>
              <a:spcBef>
                <a:spcPct val="30000"/>
              </a:spcBef>
              <a:spcAft>
                <a:spcPct val="0"/>
              </a:spcAft>
              <a:buClr>
                <a:srgbClr val="428C8A"/>
              </a:buClr>
              <a:buSzPct val="80000"/>
              <a:buFont typeface="Wingdings" pitchFamily="-112" charset="2"/>
              <a:buChar char="n"/>
              <a:tabLst/>
              <a:defRPr sz="2400"/>
            </a:lvl1pPr>
            <a:lvl2pPr>
              <a:defRPr sz="2000"/>
            </a:lvl2pPr>
            <a:lvl3pPr>
              <a:defRPr sz="1800"/>
            </a:lvl3pPr>
            <a:lvl4pPr>
              <a:defRPr sz="1600"/>
            </a:lvl4pPr>
            <a:lvl5pPr marL="2057400" marR="0" indent="-228600" algn="l" defTabSz="914400" rtl="0" eaLnBrk="0" fontAlgn="base" latinLnBrk="0" hangingPunct="0">
              <a:lnSpc>
                <a:spcPct val="100000"/>
              </a:lnSpc>
              <a:spcBef>
                <a:spcPct val="30000"/>
              </a:spcBef>
              <a:spcAft>
                <a:spcPct val="0"/>
              </a:spcAft>
              <a:buClr>
                <a:schemeClr val="bg2"/>
              </a:buClr>
              <a:buSzTx/>
              <a:buFont typeface="Tahoma" pitchFamily="-112" charset="0"/>
              <a:buNone/>
              <a:tabLs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Text Placeholder 2"/>
          <p:cNvSpPr>
            <a:spLocks noGrp="1"/>
          </p:cNvSpPr>
          <p:nvPr>
            <p:ph type="body" idx="1"/>
          </p:nvPr>
        </p:nvSpPr>
        <p:spPr>
          <a:xfrm>
            <a:off x="457200" y="1295400"/>
            <a:ext cx="4040188" cy="879475"/>
          </a:xfrm>
        </p:spPr>
        <p:txBody>
          <a:bodyPr lIns="118872" rIns="11887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p:spPr>
        <p:txBody>
          <a:bodyPr lIns="118872" rIns="118872"/>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3"/>
          </p:nvPr>
        </p:nvSpPr>
        <p:spPr>
          <a:xfrm>
            <a:off x="4645025" y="1295400"/>
            <a:ext cx="4041775" cy="879475"/>
          </a:xfrm>
        </p:spPr>
        <p:txBody>
          <a:bodyPr lIns="118872" rIns="11887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p:spPr>
        <p:txBody>
          <a:bodyPr lIns="118872" rIns="118872"/>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5" name="Content Placeholder 2"/>
          <p:cNvSpPr>
            <a:spLocks noGrp="1"/>
          </p:cNvSpPr>
          <p:nvPr>
            <p:ph idx="1"/>
          </p:nvPr>
        </p:nvSpPr>
        <p:spPr>
          <a:xfrm>
            <a:off x="0" y="1316038"/>
            <a:ext cx="9144000" cy="5070475"/>
          </a:xfrm>
        </p:spPr>
        <p:txBody>
          <a:bodyPr/>
          <a:lstStyle>
            <a:lvl1pPr>
              <a:spcBef>
                <a:spcPts val="850"/>
              </a:spcBef>
              <a:defRPr/>
            </a:lvl1pPr>
            <a:lvl4pPr>
              <a:defRPr/>
            </a:lvl4pPr>
            <a:lvl5pPr>
              <a:buFont typeface="Arial" pitchFamily="34" charset="0"/>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15"/>
          <p:cNvSpPr>
            <a:spLocks noGrp="1"/>
          </p:cNvSpPr>
          <p:nvPr>
            <p:ph type="sldNum" sz="quarter" idx="11"/>
          </p:nvPr>
        </p:nvSpPr>
        <p:spPr>
          <a:xfrm>
            <a:off x="0" y="6629400"/>
            <a:ext cx="475488" cy="228600"/>
          </a:xfrm>
          <a:prstGeom prst="rect">
            <a:avLst/>
          </a:prstGeom>
        </p:spPr>
        <p:txBody>
          <a:bodyPr/>
          <a:lstStyle/>
          <a:p>
            <a:fld id="{B4689765-5485-4130-8525-AA8B12692EFF}" type="slidenum">
              <a:rPr lang="en-US" sz="1600" smtClean="0"/>
              <a:pPr/>
              <a:t>‹#›</a:t>
            </a:fld>
            <a:endParaRPr lang="en-US" sz="1600"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Content Placeholder 3"/>
          <p:cNvSpPr>
            <a:spLocks noGrp="1"/>
          </p:cNvSpPr>
          <p:nvPr>
            <p:ph sz="half" idx="2"/>
          </p:nvPr>
        </p:nvSpPr>
        <p:spPr>
          <a:xfrm>
            <a:off x="3957638" y="1316038"/>
            <a:ext cx="5186362" cy="5070475"/>
          </a:xfrm>
        </p:spPr>
        <p:txBody>
          <a:bodyPr lIns="228600"/>
          <a:lstStyle>
            <a:lvl1pPr>
              <a:spcBef>
                <a:spcPts val="850"/>
              </a:spcBef>
              <a:defRPr sz="2400"/>
            </a:lvl1pPr>
            <a:lvl2pPr>
              <a:defRPr sz="2000"/>
            </a:lvl2pPr>
            <a:lvl3pPr>
              <a:defRPr sz="1800"/>
            </a:lvl3pPr>
            <a:lvl4pPr>
              <a:defRPr sz="1800"/>
            </a:lvl4pPr>
            <a:lvl5pPr>
              <a:spcBef>
                <a:spcPts val="0"/>
              </a:spcBef>
              <a:buFont typeface="Tahom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Table Placeholder 2"/>
          <p:cNvSpPr>
            <a:spLocks noGrp="1"/>
          </p:cNvSpPr>
          <p:nvPr>
            <p:ph type="tbl" idx="1"/>
          </p:nvPr>
        </p:nvSpPr>
        <p:spPr>
          <a:xfrm>
            <a:off x="0" y="1316038"/>
            <a:ext cx="9144000" cy="5070475"/>
          </a:xfrm>
        </p:spPr>
        <p:txBody>
          <a:bodyPr/>
          <a:lstStyle/>
          <a:p>
            <a:pPr lvl="0"/>
            <a:r>
              <a:rPr lang="en-US" noProof="0" smtClean="0"/>
              <a:t>Click icon to add table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6259" name="Picture 3" descr="C:\Documents and Settings\lseigneu\Desktop\PPT MAIN DEV\TESTING FILE SIZES\SET PS bkgs in PP saved as JPGs then used for template\A\_B AS POSTED w C bkgs dropped in\Slide5.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722313" y="2616200"/>
            <a:ext cx="7772400" cy="1612900"/>
          </a:xfrm>
        </p:spPr>
        <p:txBody>
          <a:bodyPr anchor="ctr" anchorCtr="1"/>
          <a:lstStyle>
            <a:lvl1pPr algn="ctr">
              <a:defRPr sz="36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71700"/>
            <a:ext cx="7772400" cy="444500"/>
          </a:xfrm>
        </p:spPr>
        <p:txBody>
          <a:bodyPr anchor="b"/>
          <a:lstStyle>
            <a:lvl1pPr marL="0" indent="0" algn="ctr">
              <a:buNone/>
              <a:defRPr sz="16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Quote 01">
    <p:spTree>
      <p:nvGrpSpPr>
        <p:cNvPr id="1" name=""/>
        <p:cNvGrpSpPr/>
        <p:nvPr/>
      </p:nvGrpSpPr>
      <p:grpSpPr>
        <a:xfrm>
          <a:off x="0" y="0"/>
          <a:ext cx="0" cy="0"/>
          <a:chOff x="0" y="0"/>
          <a:chExt cx="0" cy="0"/>
        </a:xfrm>
      </p:grpSpPr>
      <p:pic>
        <p:nvPicPr>
          <p:cNvPr id="5" name="Picture 2" descr="C:\Documents and Settings\lseigneu\Desktop\PPT MAIN DEV\TESTING FILE SIZES\SET PS bkgs in PP saved as JPGs then used for template\A\_B AS POSTED w C bkgs dropped in\Slide4.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828800"/>
            <a:ext cx="9144000" cy="2832100"/>
          </a:xfrm>
        </p:spPr>
        <p:txBody>
          <a:bodyPr anchor="ctr" anchorCtr="1"/>
          <a:lstStyle>
            <a:lvl1pPr algn="ctr">
              <a:defRPr sz="3200" b="1" i="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99000"/>
            <a:ext cx="7772400" cy="444500"/>
          </a:xfrm>
        </p:spPr>
        <p:txBody>
          <a:bodyPr anchor="b"/>
          <a:lstStyle>
            <a:lvl1pPr marL="0" indent="0" algn="r">
              <a:buNone/>
              <a:defRPr sz="1600" i="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no top rule">
    <p:spTree>
      <p:nvGrpSpPr>
        <p:cNvPr id="1" name=""/>
        <p:cNvGrpSpPr/>
        <p:nvPr/>
      </p:nvGrpSpPr>
      <p:grpSpPr>
        <a:xfrm>
          <a:off x="0" y="0"/>
          <a:ext cx="0" cy="0"/>
          <a:chOff x="0" y="0"/>
          <a:chExt cx="0" cy="0"/>
        </a:xfrm>
      </p:grpSpPr>
      <p:sp>
        <p:nvSpPr>
          <p:cNvPr id="5" name="Rectangle 4"/>
          <p:cNvSpPr/>
          <p:nvPr userDrawn="1"/>
        </p:nvSpPr>
        <p:spPr>
          <a:xfrm>
            <a:off x="0" y="1066800"/>
            <a:ext cx="9144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losing-End">
    <p:spTree>
      <p:nvGrpSpPr>
        <p:cNvPr id="1" name=""/>
        <p:cNvGrpSpPr/>
        <p:nvPr/>
      </p:nvGrpSpPr>
      <p:grpSpPr>
        <a:xfrm>
          <a:off x="0" y="0"/>
          <a:ext cx="0" cy="0"/>
          <a:chOff x="0" y="0"/>
          <a:chExt cx="0" cy="0"/>
        </a:xfrm>
      </p:grpSpPr>
      <p:pic>
        <p:nvPicPr>
          <p:cNvPr id="5" name="Picture 3" descr="C:\Documents and Settings\lseigneu\Desktop\template 032110 home\lite clos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BKG-12x-Rules.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1316038"/>
            <a:ext cx="9144000" cy="5070475"/>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
        <p:nvSpPr>
          <p:cNvPr id="1029" name="Rectangle 2"/>
          <p:cNvSpPr>
            <a:spLocks noGrp="1" noChangeArrowheads="1"/>
          </p:cNvSpPr>
          <p:nvPr>
            <p:ph type="title"/>
          </p:nvPr>
        </p:nvSpPr>
        <p:spPr bwMode="auto">
          <a:xfrm>
            <a:off x="0" y="0"/>
            <a:ext cx="9144000" cy="1066800"/>
          </a:xfrm>
          <a:prstGeom prst="rect">
            <a:avLst/>
          </a:prstGeom>
          <a:noFill/>
          <a:ln w="9525">
            <a:noFill/>
            <a:miter lim="800000"/>
            <a:headEnd/>
            <a:tailEnd/>
          </a:ln>
        </p:spPr>
        <p:txBody>
          <a:bodyPr vert="horz" wrap="square" lIns="457200" tIns="45720" rIns="457200" bIns="45720" numCol="1" anchor="b" anchorCtr="0" compatLnSpc="1">
            <a:prstTxWarp prst="textNoShape">
              <a:avLst/>
            </a:prstTxWarp>
          </a:bodyPr>
          <a:lstStyle/>
          <a:p>
            <a:pPr lvl="0"/>
            <a:r>
              <a:rPr lang="en-US" smtClean="0"/>
              <a:t>Click to edit Master title style</a:t>
            </a:r>
            <a:endParaRPr lang="en-US" dirty="0" smtClean="0"/>
          </a:p>
        </p:txBody>
      </p:sp>
      <p:sp>
        <p:nvSpPr>
          <p:cNvPr id="10" name="Slide Number Placeholder 9"/>
          <p:cNvSpPr>
            <a:spLocks noGrp="1"/>
          </p:cNvSpPr>
          <p:nvPr>
            <p:ph type="sldNum" sz="quarter" idx="4"/>
          </p:nvPr>
        </p:nvSpPr>
        <p:spPr>
          <a:xfrm>
            <a:off x="0" y="6629400"/>
            <a:ext cx="381000" cy="228600"/>
          </a:xfrm>
          <a:prstGeom prst="rect">
            <a:avLst/>
          </a:prstGeom>
        </p:spPr>
        <p:txBody>
          <a:bodyPr vert="horz" lIns="91440" tIns="45720" rIns="91440" bIns="45720" rtlCol="0" anchor="b" anchorCtr="0"/>
          <a:lstStyle>
            <a:lvl1pPr algn="ctr">
              <a:defRPr sz="800">
                <a:solidFill>
                  <a:schemeClr val="tx2"/>
                </a:solidFill>
              </a:defRPr>
            </a:lvl1pPr>
          </a:lstStyle>
          <a:p>
            <a:fld id="{B4689765-5485-4130-8525-AA8B12692E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39" r:id="rId2"/>
    <p:sldLayoutId id="2147483740" r:id="rId3"/>
    <p:sldLayoutId id="2147483741" r:id="rId4"/>
    <p:sldLayoutId id="2147483742" r:id="rId5"/>
    <p:sldLayoutId id="2147483726" r:id="rId6"/>
    <p:sldLayoutId id="2147483737" r:id="rId7"/>
    <p:sldLayoutId id="2147483743" r:id="rId8"/>
    <p:sldLayoutId id="2147483738" r:id="rId9"/>
    <p:sldLayoutId id="2147483744" r:id="rId10"/>
    <p:sldLayoutId id="2147483745" r:id="rId11"/>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p:titleStyle>
    <p:bodyStyle>
      <a:lvl1pPr marL="342900" indent="-342900" algn="l" rtl="0" eaLnBrk="1" fontAlgn="base" hangingPunct="1">
        <a:spcBef>
          <a:spcPct val="3000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subTitle" sz="quarter" idx="1"/>
          </p:nvPr>
        </p:nvSpPr>
        <p:spPr>
          <a:xfrm>
            <a:off x="3457575" y="2852738"/>
            <a:ext cx="5313363" cy="1929574"/>
          </a:xfrm>
        </p:spPr>
        <p:txBody>
          <a:bodyPr/>
          <a:lstStyle/>
          <a:p>
            <a:r>
              <a:rPr lang="en-US" sz="2000" dirty="0" smtClean="0"/>
              <a:t>Ismail Bustany</a:t>
            </a:r>
            <a:br>
              <a:rPr lang="en-US" sz="2000" dirty="0" smtClean="0"/>
            </a:br>
            <a:r>
              <a:rPr lang="en-US" sz="2000" dirty="0" smtClean="0"/>
              <a:t>David Chinnery</a:t>
            </a:r>
            <a:br>
              <a:rPr lang="en-US" sz="2000" dirty="0" smtClean="0"/>
            </a:br>
            <a:r>
              <a:rPr lang="en-US" sz="2000" dirty="0" smtClean="0"/>
              <a:t>Joseph </a:t>
            </a:r>
            <a:r>
              <a:rPr lang="en-US" sz="2000" dirty="0"/>
              <a:t>Shinnerl</a:t>
            </a:r>
            <a:br>
              <a:rPr lang="en-US" sz="2000" dirty="0"/>
            </a:br>
            <a:r>
              <a:rPr lang="en-US" sz="2000" dirty="0"/>
              <a:t>Vladimir Yutsis</a:t>
            </a:r>
            <a:endParaRPr lang="en-US" sz="2000" dirty="0" smtClean="0"/>
          </a:p>
        </p:txBody>
      </p:sp>
      <p:sp>
        <p:nvSpPr>
          <p:cNvPr id="14339" name="Rectangle 3"/>
          <p:cNvSpPr>
            <a:spLocks noGrp="1" noChangeArrowheads="1"/>
          </p:cNvSpPr>
          <p:nvPr>
            <p:ph type="ctrTitle"/>
          </p:nvPr>
        </p:nvSpPr>
        <p:spPr>
          <a:xfrm>
            <a:off x="3328416" y="304800"/>
            <a:ext cx="5669280" cy="2362200"/>
          </a:xfrm>
        </p:spPr>
        <p:txBody>
          <a:bodyPr/>
          <a:lstStyle/>
          <a:p>
            <a:r>
              <a:rPr lang="en-US" sz="2800" dirty="0"/>
              <a:t>ISPD </a:t>
            </a:r>
            <a:r>
              <a:rPr lang="en-US" sz="2800" dirty="0" smtClean="0"/>
              <a:t>2015</a:t>
            </a:r>
            <a:br>
              <a:rPr lang="en-US" sz="2800" dirty="0" smtClean="0"/>
            </a:br>
            <a:r>
              <a:rPr lang="en-US" sz="2800" dirty="0" smtClean="0"/>
              <a:t>Detailed Routing-Driven Placement Contest</a:t>
            </a:r>
            <a:br>
              <a:rPr lang="en-US" sz="2800" dirty="0" smtClean="0"/>
            </a:br>
            <a:r>
              <a:rPr lang="en-US" sz="2800" dirty="0" smtClean="0"/>
              <a:t>with Fence Regions </a:t>
            </a:r>
            <a:r>
              <a:rPr lang="en-US" sz="2800" dirty="0"/>
              <a:t>and Routing </a:t>
            </a:r>
            <a:r>
              <a:rPr lang="en-US" sz="2800" dirty="0" smtClean="0"/>
              <a:t>Blockages</a:t>
            </a:r>
          </a:p>
        </p:txBody>
      </p:sp>
      <p:sp>
        <p:nvSpPr>
          <p:cNvPr id="6" name="Rectangle 5"/>
          <p:cNvSpPr/>
          <p:nvPr/>
        </p:nvSpPr>
        <p:spPr>
          <a:xfrm>
            <a:off x="3328416" y="4928616"/>
            <a:ext cx="5669280" cy="400110"/>
          </a:xfrm>
          <a:prstGeom prst="rect">
            <a:avLst/>
          </a:prstGeom>
        </p:spPr>
        <p:txBody>
          <a:bodyPr wrap="square">
            <a:spAutoFit/>
          </a:bodyPr>
          <a:lstStyle/>
          <a:p>
            <a:r>
              <a:rPr lang="en-US" sz="2000" dirty="0" smtClean="0">
                <a:solidFill>
                  <a:srgbClr val="6666FF"/>
                </a:solidFill>
              </a:rPr>
              <a:t>www.ispd.cc/contests/15/ispd2015_contest.html</a:t>
            </a:r>
            <a:endParaRPr lang="en-US" sz="2000" dirty="0">
              <a:solidFill>
                <a:srgbClr val="6666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added this year?</a:t>
            </a:r>
            <a:endParaRPr lang="en-US" dirty="0"/>
          </a:p>
        </p:txBody>
      </p:sp>
      <p:sp>
        <p:nvSpPr>
          <p:cNvPr id="3" name="Content Placeholder 2"/>
          <p:cNvSpPr>
            <a:spLocks noGrp="1"/>
          </p:cNvSpPr>
          <p:nvPr>
            <p:ph idx="1"/>
          </p:nvPr>
        </p:nvSpPr>
        <p:spPr>
          <a:xfrm>
            <a:off x="0" y="1316038"/>
            <a:ext cx="9144000" cy="5331650"/>
          </a:xfrm>
        </p:spPr>
        <p:txBody>
          <a:bodyPr lIns="274320" rIns="274320"/>
          <a:lstStyle/>
          <a:p>
            <a:r>
              <a:rPr lang="en-US" sz="2000" dirty="0" smtClean="0">
                <a:solidFill>
                  <a:srgbClr val="333333"/>
                </a:solidFill>
              </a:rPr>
              <a:t>Increased floorplan area to a</a:t>
            </a:r>
            <a:r>
              <a:rPr lang="en-US" sz="2000" dirty="0" smtClean="0">
                <a:solidFill>
                  <a:srgbClr val="333333"/>
                </a:solidFill>
              </a:rPr>
              <a:t>dd </a:t>
            </a:r>
            <a:r>
              <a:rPr lang="en-US" sz="2000" b="1" dirty="0" smtClean="0">
                <a:solidFill>
                  <a:srgbClr val="333333"/>
                </a:solidFill>
              </a:rPr>
              <a:t>large macros </a:t>
            </a:r>
            <a:r>
              <a:rPr lang="en-US" sz="2000" b="1" dirty="0" smtClean="0">
                <a:solidFill>
                  <a:srgbClr val="333333"/>
                </a:solidFill>
              </a:rPr>
              <a:t>with routing </a:t>
            </a:r>
            <a:r>
              <a:rPr lang="en-US" sz="2000" b="1" dirty="0" smtClean="0">
                <a:solidFill>
                  <a:srgbClr val="333333"/>
                </a:solidFill>
              </a:rPr>
              <a:t>blockages and </a:t>
            </a:r>
            <a:r>
              <a:rPr lang="en-US" sz="2000" b="1" dirty="0" smtClean="0">
                <a:solidFill>
                  <a:srgbClr val="333333"/>
                </a:solidFill>
              </a:rPr>
              <a:t>narrow placement </a:t>
            </a:r>
            <a:r>
              <a:rPr lang="en-US" sz="2000" b="1" dirty="0" smtClean="0">
                <a:solidFill>
                  <a:srgbClr val="333333"/>
                </a:solidFill>
              </a:rPr>
              <a:t>channels</a:t>
            </a:r>
            <a:r>
              <a:rPr lang="en-US" sz="2000" dirty="0" smtClean="0">
                <a:solidFill>
                  <a:srgbClr val="333333"/>
                </a:solidFill>
              </a:rPr>
              <a:t> to the </a:t>
            </a:r>
            <a:r>
              <a:rPr lang="en-US" sz="2000" dirty="0" smtClean="0">
                <a:solidFill>
                  <a:srgbClr val="333333"/>
                </a:solidFill>
              </a:rPr>
              <a:t>Intel benchmarks</a:t>
            </a:r>
          </a:p>
          <a:p>
            <a:pPr lvl="1"/>
            <a:r>
              <a:rPr lang="en-US" dirty="0" smtClean="0">
                <a:solidFill>
                  <a:srgbClr val="333333"/>
                </a:solidFill>
              </a:rPr>
              <a:t>These help simulate top</a:t>
            </a:r>
            <a:r>
              <a:rPr lang="en-US" dirty="0">
                <a:solidFill>
                  <a:srgbClr val="333333"/>
                </a:solidFill>
              </a:rPr>
              <a:t>-level </a:t>
            </a:r>
            <a:r>
              <a:rPr lang="en-US" dirty="0" smtClean="0">
                <a:solidFill>
                  <a:srgbClr val="333333"/>
                </a:solidFill>
              </a:rPr>
              <a:t>place-and-route problems</a:t>
            </a:r>
          </a:p>
          <a:p>
            <a:pPr lvl="1"/>
            <a:r>
              <a:rPr lang="en-US" dirty="0" smtClean="0">
                <a:solidFill>
                  <a:srgbClr val="333333"/>
                </a:solidFill>
              </a:rPr>
              <a:t>The </a:t>
            </a:r>
            <a:r>
              <a:rPr lang="en-US" dirty="0">
                <a:solidFill>
                  <a:srgbClr val="333333"/>
                </a:solidFill>
              </a:rPr>
              <a:t>Intel benchmark </a:t>
            </a:r>
            <a:r>
              <a:rPr lang="en-US" dirty="0" smtClean="0">
                <a:solidFill>
                  <a:srgbClr val="333333"/>
                </a:solidFill>
              </a:rPr>
              <a:t>suite previously had no macros</a:t>
            </a:r>
            <a:endParaRPr lang="en-US" dirty="0">
              <a:solidFill>
                <a:srgbClr val="333333"/>
              </a:solidFill>
            </a:endParaRPr>
          </a:p>
          <a:p>
            <a:r>
              <a:rPr lang="en-US" sz="2000" b="1" dirty="0">
                <a:solidFill>
                  <a:srgbClr val="333333"/>
                </a:solidFill>
              </a:rPr>
              <a:t>Fence placement regions </a:t>
            </a:r>
            <a:r>
              <a:rPr lang="en-US" sz="2000" dirty="0" smtClean="0">
                <a:solidFill>
                  <a:srgbClr val="333333"/>
                </a:solidFill>
              </a:rPr>
              <a:t> (e.g. voltage regions)</a:t>
            </a:r>
            <a:endParaRPr lang="en-US" sz="2000" dirty="0">
              <a:solidFill>
                <a:srgbClr val="333333"/>
              </a:solidFill>
            </a:endParaRPr>
          </a:p>
          <a:p>
            <a:pPr lvl="1"/>
            <a:r>
              <a:rPr lang="en-US" dirty="0">
                <a:solidFill>
                  <a:srgbClr val="333333"/>
                </a:solidFill>
              </a:rPr>
              <a:t>All cells assigned to a region must be placed within </a:t>
            </a:r>
            <a:r>
              <a:rPr lang="en-US" dirty="0" smtClean="0">
                <a:solidFill>
                  <a:srgbClr val="333333"/>
                </a:solidFill>
              </a:rPr>
              <a:t>it,</a:t>
            </a:r>
            <a:br>
              <a:rPr lang="en-US" dirty="0" smtClean="0">
                <a:solidFill>
                  <a:srgbClr val="333333"/>
                </a:solidFill>
              </a:rPr>
            </a:br>
            <a:r>
              <a:rPr lang="en-US" dirty="0" smtClean="0">
                <a:solidFill>
                  <a:srgbClr val="333333"/>
                </a:solidFill>
              </a:rPr>
              <a:t>no </a:t>
            </a:r>
            <a:r>
              <a:rPr lang="en-US" dirty="0">
                <a:solidFill>
                  <a:srgbClr val="333333"/>
                </a:solidFill>
              </a:rPr>
              <a:t>other cells </a:t>
            </a:r>
            <a:r>
              <a:rPr lang="en-US" dirty="0" smtClean="0">
                <a:solidFill>
                  <a:srgbClr val="333333"/>
                </a:solidFill>
              </a:rPr>
              <a:t>are allowed in.</a:t>
            </a:r>
            <a:endParaRPr lang="en-US" dirty="0">
              <a:solidFill>
                <a:srgbClr val="333333"/>
              </a:solidFill>
            </a:endParaRPr>
          </a:p>
          <a:p>
            <a:pPr lvl="1"/>
            <a:r>
              <a:rPr lang="en-US" dirty="0">
                <a:solidFill>
                  <a:srgbClr val="333333"/>
                </a:solidFill>
              </a:rPr>
              <a:t>A region may be </a:t>
            </a:r>
            <a:r>
              <a:rPr lang="en-US" b="1" dirty="0">
                <a:solidFill>
                  <a:srgbClr val="333333"/>
                </a:solidFill>
              </a:rPr>
              <a:t>disconnected</a:t>
            </a:r>
            <a:r>
              <a:rPr lang="en-US" dirty="0">
                <a:solidFill>
                  <a:srgbClr val="333333"/>
                </a:solidFill>
              </a:rPr>
              <a:t>, </a:t>
            </a:r>
            <a:r>
              <a:rPr lang="en-US" dirty="0" smtClean="0">
                <a:solidFill>
                  <a:srgbClr val="333333"/>
                </a:solidFill>
              </a:rPr>
              <a:t>consisting</a:t>
            </a:r>
            <a:br>
              <a:rPr lang="en-US" dirty="0" smtClean="0">
                <a:solidFill>
                  <a:srgbClr val="333333"/>
                </a:solidFill>
              </a:rPr>
            </a:br>
            <a:r>
              <a:rPr lang="en-US" dirty="0" smtClean="0">
                <a:solidFill>
                  <a:srgbClr val="333333"/>
                </a:solidFill>
              </a:rPr>
              <a:t>of</a:t>
            </a:r>
            <a:r>
              <a:rPr lang="en-US" dirty="0">
                <a:solidFill>
                  <a:srgbClr val="333333"/>
                </a:solidFill>
              </a:rPr>
              <a:t> </a:t>
            </a:r>
            <a:r>
              <a:rPr lang="en-US" dirty="0" smtClean="0">
                <a:solidFill>
                  <a:srgbClr val="333333"/>
                </a:solidFill>
              </a:rPr>
              <a:t>several </a:t>
            </a:r>
            <a:r>
              <a:rPr lang="en-US" dirty="0">
                <a:solidFill>
                  <a:srgbClr val="333333"/>
                </a:solidFill>
              </a:rPr>
              <a:t>non-abutting rectilinear </a:t>
            </a:r>
            <a:r>
              <a:rPr lang="en-US" dirty="0" smtClean="0">
                <a:solidFill>
                  <a:srgbClr val="333333"/>
                </a:solidFill>
              </a:rPr>
              <a:t>pieces.</a:t>
            </a:r>
            <a:endParaRPr lang="en-US" dirty="0">
              <a:solidFill>
                <a:srgbClr val="333333"/>
              </a:solidFill>
            </a:endParaRPr>
          </a:p>
          <a:p>
            <a:r>
              <a:rPr lang="en-US" sz="2000" b="1" dirty="0" smtClean="0">
                <a:solidFill>
                  <a:srgbClr val="333333"/>
                </a:solidFill>
              </a:rPr>
              <a:t>Maximum </a:t>
            </a:r>
            <a:r>
              <a:rPr lang="en-US" sz="2000" b="1" dirty="0">
                <a:solidFill>
                  <a:srgbClr val="333333"/>
                </a:solidFill>
              </a:rPr>
              <a:t>density limit</a:t>
            </a:r>
            <a:r>
              <a:rPr lang="en-US" sz="2000" dirty="0">
                <a:solidFill>
                  <a:srgbClr val="333333"/>
                </a:solidFill>
              </a:rPr>
              <a:t> </a:t>
            </a:r>
          </a:p>
          <a:p>
            <a:pPr lvl="1"/>
            <a:r>
              <a:rPr lang="en-US" dirty="0" smtClean="0">
                <a:solidFill>
                  <a:srgbClr val="333333"/>
                </a:solidFill>
              </a:rPr>
              <a:t>Some </a:t>
            </a:r>
            <a:r>
              <a:rPr lang="en-US" dirty="0">
                <a:solidFill>
                  <a:srgbClr val="333333"/>
                </a:solidFill>
              </a:rPr>
              <a:t>submitted 2014 ISPD </a:t>
            </a:r>
            <a:r>
              <a:rPr lang="en-US" dirty="0" smtClean="0">
                <a:solidFill>
                  <a:srgbClr val="333333"/>
                </a:solidFill>
              </a:rPr>
              <a:t>placement </a:t>
            </a:r>
            <a:r>
              <a:rPr lang="en-US" dirty="0">
                <a:solidFill>
                  <a:srgbClr val="333333"/>
                </a:solidFill>
              </a:rPr>
              <a:t>contest </a:t>
            </a:r>
            <a:r>
              <a:rPr lang="en-US" dirty="0" smtClean="0">
                <a:solidFill>
                  <a:srgbClr val="333333"/>
                </a:solidFill>
              </a:rPr>
              <a:t>solutions</a:t>
            </a:r>
            <a:br>
              <a:rPr lang="en-US" dirty="0" smtClean="0">
                <a:solidFill>
                  <a:srgbClr val="333333"/>
                </a:solidFill>
              </a:rPr>
            </a:br>
            <a:r>
              <a:rPr lang="en-US" dirty="0" smtClean="0">
                <a:solidFill>
                  <a:srgbClr val="333333"/>
                </a:solidFill>
              </a:rPr>
              <a:t>had </a:t>
            </a:r>
            <a:r>
              <a:rPr lang="en-US" dirty="0">
                <a:solidFill>
                  <a:srgbClr val="333333"/>
                </a:solidFill>
              </a:rPr>
              <a:t>local area utilization of 100% to minimize </a:t>
            </a:r>
            <a:r>
              <a:rPr lang="en-US" dirty="0" err="1" smtClean="0">
                <a:solidFill>
                  <a:srgbClr val="333333"/>
                </a:solidFill>
              </a:rPr>
              <a:t>wirelength</a:t>
            </a:r>
            <a:endParaRPr lang="en-US" dirty="0" smtClean="0">
              <a:solidFill>
                <a:srgbClr val="333333"/>
              </a:solidFill>
            </a:endParaRPr>
          </a:p>
          <a:p>
            <a:pPr lvl="1"/>
            <a:r>
              <a:rPr lang="en-US" dirty="0">
                <a:solidFill>
                  <a:srgbClr val="333333"/>
                </a:solidFill>
              </a:rPr>
              <a:t>Reserve space for cell sizing and buffering in a place-route </a:t>
            </a:r>
            <a:r>
              <a:rPr lang="en-US" dirty="0" smtClean="0">
                <a:solidFill>
                  <a:srgbClr val="333333"/>
                </a:solidFill>
              </a:rPr>
              <a:t>flow</a:t>
            </a:r>
            <a:endParaRPr lang="en-US" dirty="0">
              <a:solidFill>
                <a:srgbClr val="333333"/>
              </a:solidFill>
            </a:endParaRPr>
          </a:p>
          <a:p>
            <a:pPr lvl="1"/>
            <a:r>
              <a:rPr lang="en-US" dirty="0">
                <a:solidFill>
                  <a:srgbClr val="FF0000"/>
                </a:solidFill>
              </a:rPr>
              <a:t>Penalty </a:t>
            </a:r>
            <a:r>
              <a:rPr lang="en-US" dirty="0" smtClean="0">
                <a:solidFill>
                  <a:srgbClr val="FF0000"/>
                </a:solidFill>
              </a:rPr>
              <a:t>to detailed wire length score </a:t>
            </a:r>
            <a:r>
              <a:rPr lang="en-US" dirty="0">
                <a:solidFill>
                  <a:srgbClr val="FF0000"/>
                </a:solidFill>
              </a:rPr>
              <a:t>if </a:t>
            </a:r>
            <a:r>
              <a:rPr lang="en-US" dirty="0" smtClean="0">
                <a:solidFill>
                  <a:srgbClr val="FF0000"/>
                </a:solidFill>
              </a:rPr>
              <a:t>density </a:t>
            </a:r>
            <a:r>
              <a:rPr lang="en-US" dirty="0">
                <a:solidFill>
                  <a:srgbClr val="FF0000"/>
                </a:solidFill>
              </a:rPr>
              <a:t>limit is </a:t>
            </a:r>
            <a:r>
              <a:rPr lang="en-US" dirty="0" smtClean="0">
                <a:solidFill>
                  <a:srgbClr val="FF0000"/>
                </a:solidFill>
              </a:rPr>
              <a:t>violated</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10</a:t>
            </a:fld>
            <a:endParaRPr lang="en-US" sz="1600" dirty="0"/>
          </a:p>
        </p:txBody>
      </p:sp>
    </p:spTree>
    <p:extLst>
      <p:ext uri="{BB962C8B-B14F-4D97-AF65-F5344CB8AC3E}">
        <p14:creationId xmlns:p14="http://schemas.microsoft.com/office/powerpoint/2010/main" val="37008177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32901954"/>
              </p:ext>
            </p:extLst>
          </p:nvPr>
        </p:nvGraphicFramePr>
        <p:xfrm>
          <a:off x="169811" y="2324342"/>
          <a:ext cx="8806921" cy="3146304"/>
        </p:xfrm>
        <a:graphic>
          <a:graphicData uri="http://schemas.openxmlformats.org/drawingml/2006/table">
            <a:tbl>
              <a:tblPr>
                <a:tableStyleId>{5C22544A-7EE6-4342-B048-85BDC9FD1C3A}</a:tableStyleId>
              </a:tblPr>
              <a:tblGrid>
                <a:gridCol w="1727264"/>
                <a:gridCol w="960600"/>
                <a:gridCol w="854152"/>
                <a:gridCol w="960623"/>
                <a:gridCol w="779955"/>
                <a:gridCol w="938297"/>
                <a:gridCol w="929597"/>
                <a:gridCol w="916325"/>
                <a:gridCol w="740108"/>
              </a:tblGrid>
              <a:tr h="0">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gridSpan="2">
                  <a:txBody>
                    <a:bodyPr/>
                    <a:lstStyle/>
                    <a:p>
                      <a:pPr algn="ctr" fontAlgn="b"/>
                      <a:r>
                        <a:rPr lang="en-US" sz="1600" b="1" u="none" strike="noStrike" dirty="0" smtClean="0">
                          <a:effectLst/>
                          <a:latin typeface="Calibri" panose="020F0502020204030204" pitchFamily="34" charset="0"/>
                          <a:cs typeface="Calibri" panose="020F0502020204030204" pitchFamily="34" charset="0"/>
                        </a:rPr>
                        <a:t>%Area </a:t>
                      </a:r>
                      <a:r>
                        <a:rPr lang="en-US" sz="1600" b="1" u="none" strike="noStrike" dirty="0">
                          <a:effectLst/>
                          <a:latin typeface="Calibri" panose="020F0502020204030204" pitchFamily="34" charset="0"/>
                          <a:cs typeface="Calibri" panose="020F0502020204030204" pitchFamily="34" charset="0"/>
                        </a:rPr>
                        <a:t>Utilization</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r>
              <a:tr h="523650">
                <a:tc>
                  <a:txBody>
                    <a:bodyPr/>
                    <a:lstStyle/>
                    <a:p>
                      <a:pPr algn="ctr" fontAlgn="b"/>
                      <a:r>
                        <a:rPr lang="en-US" sz="1600" b="1" u="none" strike="noStrike" dirty="0">
                          <a:solidFill>
                            <a:schemeClr val="tx1"/>
                          </a:solidFill>
                          <a:effectLst/>
                          <a:latin typeface="Calibri" panose="020F0502020204030204" pitchFamily="34" charset="0"/>
                          <a:cs typeface="Calibri" panose="020F0502020204030204" pitchFamily="34" charset="0"/>
                        </a:rPr>
                        <a:t>Design</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solidFill>
                            <a:schemeClr val="tx1"/>
                          </a:solidFill>
                          <a:effectLst/>
                          <a:latin typeface="Calibri" panose="020F0502020204030204" pitchFamily="34" charset="0"/>
                          <a:cs typeface="Calibri" panose="020F0502020204030204" pitchFamily="34" charset="0"/>
                        </a:rPr>
                        <a:t># Macros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solidFill>
                            <a:schemeClr val="tx1"/>
                          </a:solidFill>
                          <a:effectLst/>
                          <a:latin typeface="Calibri" panose="020F0502020204030204" pitchFamily="34" charset="0"/>
                          <a:cs typeface="Calibri" panose="020F0502020204030204" pitchFamily="34" charset="0"/>
                        </a:rPr>
                        <a:t># Cells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solidFill>
                            <a:schemeClr val="tx1"/>
                          </a:solidFill>
                          <a:effectLst/>
                          <a:latin typeface="Calibri" panose="020F0502020204030204" pitchFamily="34" charset="0"/>
                          <a:cs typeface="Calibri" panose="020F0502020204030204" pitchFamily="34" charset="0"/>
                        </a:rPr>
                        <a:t># Nets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i="0" u="none" strike="noStrike" dirty="0" smtClean="0">
                          <a:solidFill>
                            <a:schemeClr val="tx1"/>
                          </a:solidFill>
                          <a:effectLst/>
                          <a:latin typeface="Calibri" panose="020F0502020204030204" pitchFamily="34" charset="0"/>
                          <a:cs typeface="Calibri" panose="020F0502020204030204" pitchFamily="34" charset="0"/>
                        </a:rPr>
                        <a:t># Fence Regions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solidFill>
                            <a:schemeClr val="tx1"/>
                          </a:solidFill>
                          <a:effectLst/>
                          <a:latin typeface="Calibri" panose="020F0502020204030204" pitchFamily="34" charset="0"/>
                          <a:cs typeface="Calibri" panose="020F0502020204030204" pitchFamily="34" charset="0"/>
                        </a:rPr>
                        <a:t># </a:t>
                      </a:r>
                      <a:r>
                        <a:rPr lang="en-US" sz="1600" b="1" u="none" strike="noStrike" dirty="0" smtClean="0">
                          <a:solidFill>
                            <a:schemeClr val="tx1"/>
                          </a:solidFill>
                          <a:effectLst/>
                          <a:latin typeface="Calibri" panose="020F0502020204030204" pitchFamily="34" charset="0"/>
                          <a:cs typeface="Calibri" panose="020F0502020204030204" pitchFamily="34" charset="0"/>
                        </a:rPr>
                        <a:t>Primary Inputs &amp; Outputs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smtClean="0">
                          <a:solidFill>
                            <a:schemeClr val="tx1"/>
                          </a:solidFill>
                          <a:effectLst/>
                          <a:latin typeface="Calibri" panose="020F0502020204030204" pitchFamily="34" charset="0"/>
                          <a:cs typeface="Calibri" panose="020F0502020204030204" pitchFamily="34" charset="0"/>
                        </a:rPr>
                        <a:t>Standard Cells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smtClean="0">
                          <a:solidFill>
                            <a:schemeClr val="tx1"/>
                          </a:solidFill>
                          <a:effectLst/>
                          <a:latin typeface="Calibri" panose="020F0502020204030204" pitchFamily="34" charset="0"/>
                          <a:cs typeface="Calibri" panose="020F0502020204030204" pitchFamily="34" charset="0"/>
                        </a:rPr>
                        <a:t>Standard Cells</a:t>
                      </a:r>
                      <a:r>
                        <a:rPr lang="en-US" sz="1600" b="1" u="none" strike="noStrike" baseline="0" dirty="0" smtClean="0">
                          <a:solidFill>
                            <a:schemeClr val="tx1"/>
                          </a:solidFill>
                          <a:effectLst/>
                          <a:latin typeface="Calibri" panose="020F0502020204030204" pitchFamily="34" charset="0"/>
                          <a:cs typeface="Calibri" panose="020F0502020204030204" pitchFamily="34" charset="0"/>
                        </a:rPr>
                        <a:t> </a:t>
                      </a:r>
                      <a:r>
                        <a:rPr lang="en-US" sz="1600" b="1" u="none" strike="noStrike" dirty="0" smtClean="0">
                          <a:solidFill>
                            <a:schemeClr val="tx1"/>
                          </a:solidFill>
                          <a:effectLst/>
                          <a:latin typeface="Calibri" panose="020F0502020204030204" pitchFamily="34" charset="0"/>
                          <a:cs typeface="Calibri" panose="020F0502020204030204" pitchFamily="34" charset="0"/>
                        </a:rPr>
                        <a:t>&amp; </a:t>
                      </a:r>
                      <a:r>
                        <a:rPr lang="en-US" sz="1600" b="1" u="none" strike="noStrike" dirty="0">
                          <a:solidFill>
                            <a:schemeClr val="tx1"/>
                          </a:solidFill>
                          <a:effectLst/>
                          <a:latin typeface="Calibri" panose="020F0502020204030204" pitchFamily="34" charset="0"/>
                          <a:cs typeface="Calibri" panose="020F0502020204030204" pitchFamily="34" charset="0"/>
                        </a:rPr>
                        <a:t>Macros</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Density Limit %</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326627">
                <a:tc>
                  <a:txBody>
                    <a:bodyPr/>
                    <a:lstStyle/>
                    <a:p>
                      <a:pPr algn="l" fontAlgn="b"/>
                      <a:r>
                        <a:rPr lang="en-US" sz="1600" u="none" strike="noStrike" dirty="0" smtClean="0">
                          <a:solidFill>
                            <a:schemeClr val="tx1"/>
                          </a:solidFill>
                          <a:effectLst/>
                          <a:latin typeface="Calibri" panose="020F0502020204030204" pitchFamily="34" charset="0"/>
                          <a:cs typeface="Calibri" panose="020F0502020204030204" pitchFamily="34" charset="0"/>
                        </a:rPr>
                        <a:t>mgc_des_perf_1</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a:r>
                        <a:rPr lang="en-US" sz="1600" b="0" dirty="0" smtClean="0">
                          <a:solidFill>
                            <a:schemeClr val="tx1"/>
                          </a:solidFill>
                          <a:latin typeface="Calibri" panose="020F0502020204030204" pitchFamily="34" charset="0"/>
                          <a:cs typeface="Calibri" panose="020F0502020204030204" pitchFamily="34" charset="0"/>
                        </a:rPr>
                        <a:t>0</a:t>
                      </a:r>
                      <a:endParaRPr lang="en-US" sz="1600" b="0" dirty="0">
                        <a:solidFill>
                          <a:schemeClr val="tx1"/>
                        </a:solidFill>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112,644</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112,878</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374</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90.6</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Same</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90.6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173963">
                <a:tc>
                  <a:txBody>
                    <a:bodyPr/>
                    <a:lstStyle/>
                    <a:p>
                      <a:pPr algn="l" fontAlgn="b"/>
                      <a:r>
                        <a:rPr lang="en-US" sz="1600" u="none" strike="noStrike" dirty="0" smtClean="0">
                          <a:solidFill>
                            <a:schemeClr val="tx1"/>
                          </a:solidFill>
                          <a:effectLst/>
                          <a:latin typeface="Calibri" panose="020F0502020204030204" pitchFamily="34" charset="0"/>
                          <a:cs typeface="Calibri" panose="020F0502020204030204" pitchFamily="34" charset="0"/>
                        </a:rPr>
                        <a:t>mgc_fft_1</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32,281</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33,307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3,010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 83.5</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Same</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83.5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1739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Calibri" panose="020F0502020204030204" pitchFamily="34" charset="0"/>
                          <a:cs typeface="Calibri" panose="020F0502020204030204" pitchFamily="34" charset="0"/>
                        </a:rPr>
                        <a:t>mgc_fft_2</a:t>
                      </a:r>
                      <a:endParaRPr lang="en-US" sz="1600" b="1"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Calibri" panose="020F0502020204030204" pitchFamily="34" charset="0"/>
                          <a:cs typeface="Calibri" panose="020F0502020204030204" pitchFamily="34" charset="0"/>
                        </a:rPr>
                        <a:t>32,281</a:t>
                      </a:r>
                      <a:endParaRPr lang="en-US" sz="16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33,307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3,010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49.9</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Same</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65.0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1733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Calibri" panose="020F0502020204030204" pitchFamily="34" charset="0"/>
                          <a:cs typeface="Calibri" panose="020F0502020204030204" pitchFamily="34" charset="0"/>
                        </a:rPr>
                        <a:t>mgc_matrix_mult_1</a:t>
                      </a:r>
                      <a:endParaRPr lang="en-US" sz="16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155,325</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158,527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4,802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80.2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Same</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80.2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6629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0" u="none" strike="noStrike" dirty="0" smtClean="0">
                          <a:solidFill>
                            <a:srgbClr val="FF0000"/>
                          </a:solidFill>
                          <a:effectLst/>
                          <a:latin typeface="Calibri" panose="020F0502020204030204" pitchFamily="34" charset="0"/>
                          <a:cs typeface="Calibri" panose="020F0502020204030204" pitchFamily="34" charset="0"/>
                        </a:rPr>
                        <a:t>mgc_matrix_mult_2</a:t>
                      </a:r>
                      <a:endParaRPr lang="en-US" sz="1600" b="0" i="0" u="none" strike="noStrike" dirty="0" smtClean="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155,325</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158,527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4,802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79.0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Same</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80.0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66293">
                <a:tc>
                  <a:txBody>
                    <a:bodyPr/>
                    <a:lstStyle/>
                    <a:p>
                      <a:pPr algn="l" fontAlgn="b"/>
                      <a:r>
                        <a:rPr lang="en-US" sz="1600" u="none" strike="noStrike" dirty="0">
                          <a:solidFill>
                            <a:schemeClr val="tx1"/>
                          </a:solidFill>
                          <a:effectLst/>
                          <a:latin typeface="Calibri" panose="020F0502020204030204" pitchFamily="34" charset="0"/>
                          <a:cs typeface="Calibri" panose="020F0502020204030204" pitchFamily="34" charset="0"/>
                        </a:rPr>
                        <a:t>mgc_superblue12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89</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a:solidFill>
                            <a:schemeClr val="tx1"/>
                          </a:solidFill>
                          <a:effectLst/>
                          <a:latin typeface="Calibri" panose="020F0502020204030204" pitchFamily="34" charset="0"/>
                          <a:cs typeface="Calibri" panose="020F0502020204030204" pitchFamily="34" charset="0"/>
                        </a:rPr>
                        <a:t>1,286,948</a:t>
                      </a:r>
                      <a:endParaRPr lang="en-US" sz="16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1,293,413</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5,908</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44.0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57.0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65.0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66293">
                <a:tc>
                  <a:txBody>
                    <a:bodyPr/>
                    <a:lstStyle/>
                    <a:p>
                      <a:pPr algn="l" fontAlgn="b"/>
                      <a:r>
                        <a:rPr lang="en-US" sz="1600" b="0" u="none" strike="noStrike" dirty="0">
                          <a:solidFill>
                            <a:srgbClr val="FF0000"/>
                          </a:solidFill>
                          <a:effectLst/>
                          <a:latin typeface="Calibri" panose="020F0502020204030204" pitchFamily="34" charset="0"/>
                          <a:cs typeface="Calibri" panose="020F0502020204030204" pitchFamily="34" charset="0"/>
                        </a:rPr>
                        <a:t>mgc_superblue14</a:t>
                      </a:r>
                      <a:endParaRPr lang="en-US" sz="1600" b="0"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340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612,243</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619,697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21,078</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55%</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77%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56.0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66293">
                <a:tc>
                  <a:txBody>
                    <a:bodyPr/>
                    <a:lstStyle/>
                    <a:p>
                      <a:pPr algn="l" fontAlgn="b"/>
                      <a:r>
                        <a:rPr lang="en-US" sz="1600" b="0" u="none" strike="noStrike" dirty="0">
                          <a:solidFill>
                            <a:srgbClr val="FF0000"/>
                          </a:solidFill>
                          <a:effectLst/>
                          <a:latin typeface="Calibri" panose="020F0502020204030204" pitchFamily="34" charset="0"/>
                          <a:cs typeface="Calibri" panose="020F0502020204030204" pitchFamily="34" charset="0"/>
                        </a:rPr>
                        <a:t>mgc_superblue19</a:t>
                      </a:r>
                      <a:endParaRPr lang="en-US" sz="1600" b="0"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286</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506,097</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511,606</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15,422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52%</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u="none" strike="noStrike" dirty="0">
                          <a:solidFill>
                            <a:schemeClr val="tx1"/>
                          </a:solidFill>
                          <a:effectLst/>
                          <a:latin typeface="Calibri" panose="020F0502020204030204" pitchFamily="34" charset="0"/>
                          <a:cs typeface="Calibri" panose="020F0502020204030204" pitchFamily="34" charset="0"/>
                        </a:rPr>
                        <a:t>81%</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B050"/>
                          </a:solidFill>
                          <a:effectLst/>
                          <a:latin typeface="Calibri" panose="020F0502020204030204" pitchFamily="34" charset="0"/>
                          <a:cs typeface="Calibri" panose="020F0502020204030204" pitchFamily="34" charset="0"/>
                        </a:rPr>
                        <a:t>53.0</a:t>
                      </a:r>
                    </a:p>
                  </a:txBody>
                  <a:tcPr marL="9525" marR="9525" marT="9525" marB="0" anchor="b"/>
                </a:tc>
              </a:tr>
            </a:tbl>
          </a:graphicData>
        </a:graphic>
      </p:graphicFrame>
      <p:sp>
        <p:nvSpPr>
          <p:cNvPr id="7" name="Content Placeholder 2"/>
          <p:cNvSpPr txBox="1">
            <a:spLocks/>
          </p:cNvSpPr>
          <p:nvPr/>
        </p:nvSpPr>
        <p:spPr bwMode="auto">
          <a:xfrm>
            <a:off x="0" y="1352614"/>
            <a:ext cx="9144000" cy="1125410"/>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bodyPr>
          <a:lstStyle>
            <a:lvl1pPr marL="342900" indent="-342900" algn="l" rtl="0" eaLnBrk="1" fontAlgn="base" hangingPunct="1">
              <a:spcBef>
                <a:spcPts val="85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baseline="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r>
              <a:rPr lang="en-US" sz="2000" dirty="0" smtClean="0"/>
              <a:t>Eight designs were </a:t>
            </a:r>
            <a:r>
              <a:rPr lang="en-US" sz="2000" dirty="0"/>
              <a:t>retained from the 2014 ISPD </a:t>
            </a:r>
            <a:r>
              <a:rPr lang="en-US" sz="2000" dirty="0" smtClean="0"/>
              <a:t>contest,</a:t>
            </a:r>
            <a:br>
              <a:rPr lang="en-US" sz="2000" dirty="0" smtClean="0"/>
            </a:br>
            <a:r>
              <a:rPr lang="en-US" sz="2000" dirty="0" smtClean="0"/>
              <a:t>but we added a </a:t>
            </a:r>
            <a:r>
              <a:rPr lang="en-US" sz="2000" b="1" dirty="0" smtClean="0">
                <a:solidFill>
                  <a:srgbClr val="00B050"/>
                </a:solidFill>
              </a:rPr>
              <a:t>maximum </a:t>
            </a:r>
            <a:r>
              <a:rPr lang="en-US" sz="2000" b="1" dirty="0">
                <a:solidFill>
                  <a:srgbClr val="00B050"/>
                </a:solidFill>
              </a:rPr>
              <a:t>density limit </a:t>
            </a:r>
            <a:r>
              <a:rPr lang="en-US" sz="2000" b="1" dirty="0" smtClean="0">
                <a:solidFill>
                  <a:srgbClr val="00B050"/>
                </a:solidFill>
              </a:rPr>
              <a:t>constraint</a:t>
            </a:r>
            <a:r>
              <a:rPr lang="en-US" b="1" dirty="0">
                <a:solidFill>
                  <a:srgbClr val="00B050"/>
                </a:solidFill>
              </a:rPr>
              <a:t> </a:t>
            </a:r>
            <a:r>
              <a:rPr lang="en-US" b="1" dirty="0" smtClean="0">
                <a:solidFill>
                  <a:srgbClr val="00B050"/>
                </a:solidFill>
              </a:rPr>
              <a:t>– NEW!</a:t>
            </a:r>
            <a:endParaRPr lang="en-US" sz="2000" b="1" dirty="0" smtClean="0">
              <a:solidFill>
                <a:srgbClr val="00B050"/>
              </a:solidFill>
            </a:endParaRPr>
          </a:p>
        </p:txBody>
      </p:sp>
      <p:sp>
        <p:nvSpPr>
          <p:cNvPr id="12"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11</a:t>
            </a:fld>
            <a:endParaRPr lang="en-US" sz="1600" dirty="0"/>
          </a:p>
        </p:txBody>
      </p:sp>
      <p:sp>
        <p:nvSpPr>
          <p:cNvPr id="11" name="Title 1"/>
          <p:cNvSpPr>
            <a:spLocks noGrp="1"/>
          </p:cNvSpPr>
          <p:nvPr>
            <p:ph type="title"/>
          </p:nvPr>
        </p:nvSpPr>
        <p:spPr>
          <a:xfrm>
            <a:off x="292608" y="246888"/>
            <a:ext cx="8716199" cy="863301"/>
          </a:xfrm>
        </p:spPr>
        <p:txBody>
          <a:bodyPr lIns="0" tIns="0" rIns="0" bIns="0"/>
          <a:lstStyle/>
          <a:p>
            <a:r>
              <a:rPr lang="en-US" sz="3600" dirty="0" smtClean="0"/>
              <a:t>Retained benchmark </a:t>
            </a:r>
            <a:r>
              <a:rPr lang="en-US" sz="3600" dirty="0"/>
              <a:t>c</a:t>
            </a:r>
            <a:r>
              <a:rPr lang="en-US" sz="3600" dirty="0" smtClean="0"/>
              <a:t>haracteristics</a:t>
            </a:r>
            <a:endParaRPr lang="en-US" sz="3600" dirty="0"/>
          </a:p>
        </p:txBody>
      </p:sp>
      <p:sp>
        <p:nvSpPr>
          <p:cNvPr id="13" name="TextBox 12"/>
          <p:cNvSpPr txBox="1"/>
          <p:nvPr/>
        </p:nvSpPr>
        <p:spPr>
          <a:xfrm>
            <a:off x="109728" y="5516058"/>
            <a:ext cx="4923101" cy="369332"/>
          </a:xfrm>
          <a:prstGeom prst="rect">
            <a:avLst/>
          </a:prstGeom>
          <a:noFill/>
        </p:spPr>
        <p:txBody>
          <a:bodyPr wrap="square" rtlCol="0">
            <a:spAutoFit/>
          </a:bodyPr>
          <a:lstStyle/>
          <a:p>
            <a:r>
              <a:rPr lang="en-US" sz="1800" b="1" dirty="0" smtClean="0">
                <a:solidFill>
                  <a:srgbClr val="FF0000"/>
                </a:solidFill>
              </a:rPr>
              <a:t>Blind benchmarks are shown in red!</a:t>
            </a:r>
          </a:p>
        </p:txBody>
      </p:sp>
    </p:spTree>
    <p:extLst>
      <p:ext uri="{BB962C8B-B14F-4D97-AF65-F5344CB8AC3E}">
        <p14:creationId xmlns:p14="http://schemas.microsoft.com/office/powerpoint/2010/main" val="3629030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benchmarks this year</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46681318"/>
              </p:ext>
            </p:extLst>
          </p:nvPr>
        </p:nvGraphicFramePr>
        <p:xfrm>
          <a:off x="219456" y="1929384"/>
          <a:ext cx="8705087" cy="4150307"/>
        </p:xfrm>
        <a:graphic>
          <a:graphicData uri="http://schemas.openxmlformats.org/drawingml/2006/table">
            <a:tbl>
              <a:tblPr>
                <a:tableStyleId>{5C22544A-7EE6-4342-B048-85BDC9FD1C3A}</a:tableStyleId>
              </a:tblPr>
              <a:tblGrid>
                <a:gridCol w="1851029"/>
                <a:gridCol w="891892"/>
                <a:gridCol w="829292"/>
                <a:gridCol w="827698"/>
                <a:gridCol w="767541"/>
                <a:gridCol w="955345"/>
                <a:gridCol w="892064"/>
                <a:gridCol w="918601"/>
                <a:gridCol w="771625"/>
              </a:tblGrid>
              <a:tr h="229187">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gridSpan="2">
                  <a:txBody>
                    <a:bodyPr/>
                    <a:lstStyle/>
                    <a:p>
                      <a:pPr algn="ctr" fontAlgn="b"/>
                      <a:r>
                        <a:rPr lang="en-US" sz="1600" b="1" u="none" strike="noStrike" dirty="0" smtClean="0">
                          <a:effectLst/>
                          <a:latin typeface="Calibri" panose="020F0502020204030204" pitchFamily="34" charset="0"/>
                          <a:cs typeface="Calibri" panose="020F0502020204030204" pitchFamily="34" charset="0"/>
                        </a:rPr>
                        <a:t>%Area </a:t>
                      </a:r>
                      <a:r>
                        <a:rPr lang="en-US" sz="1600" b="1" u="none" strike="noStrike" dirty="0">
                          <a:effectLst/>
                          <a:latin typeface="Calibri" panose="020F0502020204030204" pitchFamily="34" charset="0"/>
                          <a:cs typeface="Calibri" panose="020F0502020204030204" pitchFamily="34" charset="0"/>
                        </a:rPr>
                        <a:t>Utilization</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670329">
                <a:tc>
                  <a:txBody>
                    <a:bodyPr/>
                    <a:lstStyle/>
                    <a:p>
                      <a:pPr algn="ctr" fontAlgn="b"/>
                      <a:r>
                        <a:rPr lang="en-US" sz="1600" b="1" u="none" strike="noStrike" dirty="0">
                          <a:effectLst/>
                          <a:latin typeface="Calibri" panose="020F0502020204030204" pitchFamily="34" charset="0"/>
                          <a:cs typeface="Calibri" panose="020F0502020204030204" pitchFamily="34" charset="0"/>
                        </a:rPr>
                        <a:t>Design</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effectLst/>
                          <a:latin typeface="Calibri" panose="020F0502020204030204" pitchFamily="34" charset="0"/>
                          <a:cs typeface="Calibri" panose="020F0502020204030204" pitchFamily="34" charset="0"/>
                        </a:rPr>
                        <a:t># Macros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effectLst/>
                          <a:latin typeface="Calibri" panose="020F0502020204030204" pitchFamily="34" charset="0"/>
                          <a:cs typeface="Calibri" panose="020F0502020204030204" pitchFamily="34" charset="0"/>
                        </a:rPr>
                        <a:t># Cells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a:effectLst/>
                          <a:latin typeface="Calibri" panose="020F0502020204030204" pitchFamily="34" charset="0"/>
                          <a:cs typeface="Calibri" panose="020F0502020204030204" pitchFamily="34" charset="0"/>
                        </a:rPr>
                        <a:t># Nets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 Fence Regions</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smtClean="0">
                          <a:effectLst/>
                          <a:latin typeface="Calibri" panose="020F0502020204030204" pitchFamily="34" charset="0"/>
                          <a:cs typeface="Calibri" panose="020F0502020204030204" pitchFamily="34" charset="0"/>
                        </a:rPr>
                        <a:t># Primary Inputs &amp; Outputs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smtClean="0">
                          <a:effectLst/>
                          <a:latin typeface="Calibri" panose="020F0502020204030204" pitchFamily="34" charset="0"/>
                          <a:cs typeface="Calibri" panose="020F0502020204030204" pitchFamily="34" charset="0"/>
                        </a:rPr>
                        <a:t>Standard Cells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600" b="1" u="none" strike="noStrike" dirty="0" smtClean="0">
                          <a:effectLst/>
                          <a:latin typeface="Calibri" panose="020F0502020204030204" pitchFamily="34" charset="0"/>
                          <a:cs typeface="Calibri" panose="020F0502020204030204" pitchFamily="34" charset="0"/>
                        </a:rPr>
                        <a:t>Standard Cells</a:t>
                      </a:r>
                      <a:r>
                        <a:rPr lang="en-US" sz="1600" b="1" u="none" strike="noStrike" baseline="0" dirty="0" smtClean="0">
                          <a:effectLst/>
                          <a:latin typeface="Calibri" panose="020F0502020204030204" pitchFamily="34" charset="0"/>
                          <a:cs typeface="Calibri" panose="020F0502020204030204" pitchFamily="34" charset="0"/>
                        </a:rPr>
                        <a:t> </a:t>
                      </a:r>
                      <a:r>
                        <a:rPr lang="en-US" sz="1600" b="1" u="none" strike="noStrike" dirty="0" smtClean="0">
                          <a:effectLst/>
                          <a:latin typeface="Calibri" panose="020F0502020204030204" pitchFamily="34" charset="0"/>
                          <a:cs typeface="Calibri" panose="020F0502020204030204" pitchFamily="34" charset="0"/>
                        </a:rPr>
                        <a:t>&amp; Macros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1600" b="1" i="0" u="none" strike="noStrike" dirty="0" smtClean="0">
                        <a:solidFill>
                          <a:srgbClr val="000000"/>
                        </a:solidFill>
                        <a:effectLst/>
                        <a:latin typeface="Calibri" panose="020F0502020204030204" pitchFamily="34" charset="0"/>
                        <a:cs typeface="Calibri" panose="020F0502020204030204" pitchFamily="34" charset="0"/>
                      </a:endParaRPr>
                    </a:p>
                    <a:p>
                      <a:pPr algn="ct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Density Limit %</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357386">
                <a:tc>
                  <a:txBody>
                    <a:bodyPr/>
                    <a:lstStyle/>
                    <a:p>
                      <a:pPr algn="l" fontAlgn="b"/>
                      <a:r>
                        <a:rPr lang="en-US" sz="1600" b="0" u="none" strike="noStrike" dirty="0" err="1" smtClean="0">
                          <a:effectLst/>
                          <a:latin typeface="Calibri" panose="020F0502020204030204" pitchFamily="34" charset="0"/>
                          <a:cs typeface="Calibri" panose="020F0502020204030204" pitchFamily="34" charset="0"/>
                        </a:rPr>
                        <a:t>mgc_des_perf_a</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a:r>
                        <a:rPr lang="en-US" sz="1600" b="1" dirty="0" smtClean="0">
                          <a:solidFill>
                            <a:srgbClr val="00B050"/>
                          </a:solidFill>
                          <a:latin typeface="Calibri" panose="020F0502020204030204" pitchFamily="34" charset="0"/>
                          <a:cs typeface="Calibri" panose="020F0502020204030204" pitchFamily="34" charset="0"/>
                        </a:rPr>
                        <a:t>4</a:t>
                      </a:r>
                      <a:endParaRPr lang="en-US" sz="1600" b="1" dirty="0">
                        <a:solidFill>
                          <a:srgbClr val="00B050"/>
                        </a:solidFill>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00B050"/>
                          </a:solidFill>
                          <a:effectLst/>
                          <a:latin typeface="Calibri" panose="020F0502020204030204" pitchFamily="34" charset="0"/>
                          <a:cs typeface="Calibri" panose="020F0502020204030204" pitchFamily="34" charset="0"/>
                        </a:rPr>
                        <a:t>108,288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110,281</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374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00B050"/>
                          </a:solidFill>
                          <a:effectLst/>
                          <a:latin typeface="Calibri" panose="020F0502020204030204" pitchFamily="34" charset="0"/>
                          <a:cs typeface="Calibri" panose="020F0502020204030204" pitchFamily="34" charset="0"/>
                        </a:rPr>
                        <a:t>56.7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71.7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56.7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64861">
                <a:tc>
                  <a:txBody>
                    <a:bodyPr/>
                    <a:lstStyle/>
                    <a:p>
                      <a:pPr algn="l" fontAlgn="b"/>
                      <a:r>
                        <a:rPr lang="en-US" sz="1600" b="0" i="0" u="none" strike="noStrike" dirty="0" err="1" smtClean="0">
                          <a:solidFill>
                            <a:srgbClr val="000000"/>
                          </a:solidFill>
                          <a:effectLst/>
                          <a:latin typeface="Calibri" panose="020F0502020204030204" pitchFamily="34" charset="0"/>
                          <a:cs typeface="Calibri" panose="020F0502020204030204" pitchFamily="34" charset="0"/>
                        </a:rPr>
                        <a:t>mgc_des_perf_b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a:r>
                        <a:rPr lang="en-US" sz="1600" b="0" dirty="0" smtClean="0">
                          <a:latin typeface="Calibri" panose="020F0502020204030204" pitchFamily="34" charset="0"/>
                          <a:cs typeface="Calibri" panose="020F0502020204030204" pitchFamily="34" charset="0"/>
                        </a:rPr>
                        <a:t>0</a:t>
                      </a:r>
                      <a:endParaRPr lang="en-US" sz="1600" b="0" dirty="0">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112,644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112,878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374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56.3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49.7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56.3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algn="l" fontAlgn="b"/>
                      <a:r>
                        <a:rPr lang="en-US" sz="1600" b="0" i="0" u="none" strike="noStrike" dirty="0" err="1" smtClean="0">
                          <a:solidFill>
                            <a:srgbClr val="000000"/>
                          </a:solidFill>
                          <a:effectLst/>
                          <a:latin typeface="Calibri" panose="020F0502020204030204" pitchFamily="34" charset="0"/>
                          <a:cs typeface="Calibri" panose="020F0502020204030204" pitchFamily="34" charset="0"/>
                        </a:rPr>
                        <a:t>mgc_edit_dist_a</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127,413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131,134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2574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54.1</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61.6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54.1</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algn="l" fontAlgn="b"/>
                      <a:r>
                        <a:rPr lang="en-US" sz="1600" b="0" u="none" strike="noStrike" dirty="0" err="1" smtClean="0">
                          <a:effectLst/>
                          <a:latin typeface="Calibri" panose="020F0502020204030204" pitchFamily="34" charset="0"/>
                          <a:cs typeface="Calibri" panose="020F0502020204030204" pitchFamily="34" charset="0"/>
                        </a:rPr>
                        <a:t>mgc_fft_a</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00B050"/>
                          </a:solidFill>
                          <a:effectLst/>
                          <a:latin typeface="Calibri" panose="020F0502020204030204" pitchFamily="34" charset="0"/>
                          <a:cs typeface="Calibri" panose="020F0502020204030204" pitchFamily="34" charset="0"/>
                        </a:rPr>
                        <a:t>30,625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32,088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3,010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28.5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74.0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algn="l" fontAlgn="b"/>
                      <a:r>
                        <a:rPr lang="en-US" sz="1600" b="0" i="0" u="none" strike="noStrike" dirty="0" err="1" smtClean="0">
                          <a:solidFill>
                            <a:srgbClr val="000000"/>
                          </a:solidFill>
                          <a:effectLst/>
                          <a:latin typeface="Calibri" panose="020F0502020204030204" pitchFamily="34" charset="0"/>
                          <a:cs typeface="Calibri" panose="020F0502020204030204" pitchFamily="34" charset="0"/>
                        </a:rPr>
                        <a:t>mgc_fft_b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30,625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32,088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3,010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30.9</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74.0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err="1" smtClean="0">
                          <a:effectLst/>
                          <a:latin typeface="Calibri" panose="020F0502020204030204" pitchFamily="34" charset="0"/>
                          <a:cs typeface="Calibri" panose="020F0502020204030204" pitchFamily="34" charset="0"/>
                        </a:rPr>
                        <a:t>mgc_matrix_mult_a</a:t>
                      </a:r>
                      <a:endParaRPr lang="en-US" sz="1600" b="0" i="0" u="none" strike="noStrike" dirty="0" smtClean="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00B050"/>
                          </a:solidFill>
                          <a:effectLst/>
                          <a:latin typeface="Calibri" panose="020F0502020204030204" pitchFamily="34" charset="0"/>
                          <a:cs typeface="Calibri" panose="020F0502020204030204" pitchFamily="34" charset="0"/>
                        </a:rPr>
                        <a:t>149,650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154,284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chemeClr val="tx1"/>
                          </a:solidFill>
                          <a:effectLst/>
                          <a:latin typeface="Calibri" panose="020F0502020204030204" pitchFamily="34" charset="0"/>
                          <a:cs typeface="Calibri" panose="020F0502020204030204" pitchFamily="34" charset="0"/>
                        </a:rPr>
                        <a:t>0</a:t>
                      </a:r>
                      <a:endParaRPr lang="en-US"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4,802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44.9</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76.8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err="1" smtClean="0">
                          <a:solidFill>
                            <a:srgbClr val="000000"/>
                          </a:solidFill>
                          <a:effectLst/>
                          <a:latin typeface="Calibri" panose="020F0502020204030204" pitchFamily="34" charset="0"/>
                          <a:cs typeface="Calibri" panose="020F0502020204030204" pitchFamily="34" charset="0"/>
                        </a:rPr>
                        <a:t>mgc_matrix_mult_b</a:t>
                      </a:r>
                      <a:endParaRPr lang="en-US" sz="1600" b="0" i="0" u="none" strike="noStrike" dirty="0" smtClean="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146,435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151,612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4,802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34.2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72.6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err="1" smtClean="0">
                          <a:solidFill>
                            <a:srgbClr val="FF0000"/>
                          </a:solidFill>
                          <a:effectLst/>
                          <a:latin typeface="Calibri" panose="020F0502020204030204" pitchFamily="34" charset="0"/>
                          <a:cs typeface="Calibri" panose="020F0502020204030204" pitchFamily="34" charset="0"/>
                        </a:rPr>
                        <a:t>mgc_matrix_mult_c</a:t>
                      </a:r>
                      <a:endParaRPr lang="en-US" sz="1600" b="0" i="0" u="none" strike="noStrike" dirty="0" smtClean="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146,435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B050"/>
                          </a:solidFill>
                          <a:effectLst/>
                          <a:latin typeface="Calibri" panose="020F0502020204030204" pitchFamily="34" charset="0"/>
                          <a:cs typeface="Calibri" panose="020F0502020204030204" pitchFamily="34" charset="0"/>
                        </a:rPr>
                        <a:t>151,612</a:t>
                      </a: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4,802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smtClean="0">
                          <a:solidFill>
                            <a:srgbClr val="00B050"/>
                          </a:solidFill>
                          <a:effectLst/>
                          <a:latin typeface="Calibri" panose="020F0502020204030204" pitchFamily="34" charset="0"/>
                          <a:cs typeface="Calibri" panose="020F0502020204030204" pitchFamily="34" charset="0"/>
                        </a:rPr>
                        <a:t>32.7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72.6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60.0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cs typeface="Calibri" panose="020F0502020204030204" pitchFamily="34" charset="0"/>
                        </a:rPr>
                        <a:t>mgc_pci_bridge32_a</a:t>
                      </a: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29,517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29,985</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361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64.0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50.8</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64.0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cs typeface="Calibri" panose="020F0502020204030204" pitchFamily="34" charset="0"/>
                        </a:rPr>
                        <a:t>mgc_pci_bridge32_b</a:t>
                      </a: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28,914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29,417</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361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27.3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50.6</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27.3</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algn="l" fontAlgn="b"/>
                      <a:r>
                        <a:rPr lang="en-US" sz="1600" b="0" u="none" strike="noStrike" dirty="0" smtClean="0">
                          <a:effectLst/>
                          <a:latin typeface="Calibri" panose="020F0502020204030204" pitchFamily="34" charset="0"/>
                          <a:cs typeface="Calibri" panose="020F0502020204030204" pitchFamily="34" charset="0"/>
                        </a:rPr>
                        <a:t>mgc_superblue11_a</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1,458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925,616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smtClean="0">
                          <a:effectLst/>
                          <a:latin typeface="Calibri" panose="020F0502020204030204" pitchFamily="34" charset="0"/>
                          <a:cs typeface="Calibri" panose="020F0502020204030204" pitchFamily="34" charset="0"/>
                        </a:rPr>
                        <a:t>935,613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4</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a:effectLst/>
                          <a:latin typeface="Calibri" panose="020F0502020204030204" pitchFamily="34" charset="0"/>
                          <a:cs typeface="Calibri" panose="020F0502020204030204" pitchFamily="34" charset="0"/>
                        </a:rPr>
                        <a:t>27,371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u="none" strike="noStrike" dirty="0" smtClean="0">
                          <a:solidFill>
                            <a:srgbClr val="00B050"/>
                          </a:solidFill>
                          <a:effectLst/>
                          <a:latin typeface="Calibri" panose="020F0502020204030204" pitchFamily="34" charset="0"/>
                          <a:cs typeface="Calibri" panose="020F0502020204030204" pitchFamily="34" charset="0"/>
                        </a:rPr>
                        <a:t>35.1</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u="none" strike="noStrike" dirty="0" smtClean="0">
                          <a:solidFill>
                            <a:srgbClr val="000000"/>
                          </a:solidFill>
                          <a:effectLst/>
                          <a:latin typeface="Calibri" panose="020F0502020204030204" pitchFamily="34" charset="0"/>
                          <a:cs typeface="Calibri" panose="020F0502020204030204" pitchFamily="34" charset="0"/>
                        </a:rPr>
                        <a:t>73.0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65.0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r h="229187">
                <a:tc>
                  <a:txBody>
                    <a:bodyPr/>
                    <a:lstStyle/>
                    <a:p>
                      <a:pPr algn="l"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mgc_superblue16_a</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419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680,450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697,303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17,498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50.2</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73.9</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600" b="1" i="0" u="none" strike="noStrike" dirty="0" smtClean="0">
                          <a:solidFill>
                            <a:srgbClr val="00B050"/>
                          </a:solidFill>
                          <a:effectLst/>
                          <a:latin typeface="Calibri" panose="020F0502020204030204" pitchFamily="34" charset="0"/>
                          <a:cs typeface="Calibri" panose="020F0502020204030204" pitchFamily="34" charset="0"/>
                        </a:rPr>
                        <a:t>55.0</a:t>
                      </a:r>
                      <a:endParaRPr lang="en-US" sz="16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r>
            </a:tbl>
          </a:graphicData>
        </a:graphic>
      </p:graphicFrame>
      <p:sp>
        <p:nvSpPr>
          <p:cNvPr id="6"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12</a:t>
            </a:fld>
            <a:endParaRPr lang="en-US" sz="1600" dirty="0"/>
          </a:p>
        </p:txBody>
      </p:sp>
      <p:sp>
        <p:nvSpPr>
          <p:cNvPr id="7" name="TextBox 6"/>
          <p:cNvSpPr txBox="1"/>
          <p:nvPr/>
        </p:nvSpPr>
        <p:spPr>
          <a:xfrm>
            <a:off x="182880" y="6099048"/>
            <a:ext cx="4886525" cy="369332"/>
          </a:xfrm>
          <a:prstGeom prst="rect">
            <a:avLst/>
          </a:prstGeom>
          <a:noFill/>
        </p:spPr>
        <p:txBody>
          <a:bodyPr wrap="square" rtlCol="0">
            <a:spAutoFit/>
          </a:bodyPr>
          <a:lstStyle/>
          <a:p>
            <a:r>
              <a:rPr lang="en-US" sz="1800" b="1" dirty="0" smtClean="0">
                <a:solidFill>
                  <a:srgbClr val="FF0000"/>
                </a:solidFill>
              </a:rPr>
              <a:t>Blind benchmarks are shown in red.</a:t>
            </a:r>
          </a:p>
        </p:txBody>
      </p:sp>
      <p:sp>
        <p:nvSpPr>
          <p:cNvPr id="8" name="Content Placeholder 2"/>
          <p:cNvSpPr>
            <a:spLocks noGrp="1"/>
          </p:cNvSpPr>
          <p:nvPr>
            <p:ph idx="1"/>
          </p:nvPr>
        </p:nvSpPr>
        <p:spPr>
          <a:xfrm>
            <a:off x="182880" y="1197864"/>
            <a:ext cx="8449056" cy="804672"/>
          </a:xfrm>
        </p:spPr>
        <p:txBody>
          <a:bodyPr>
            <a:normAutofit/>
          </a:bodyPr>
          <a:lstStyle/>
          <a:p>
            <a:r>
              <a:rPr lang="en-US" sz="2000" dirty="0"/>
              <a:t>These </a:t>
            </a:r>
            <a:r>
              <a:rPr lang="en-US" sz="2000" dirty="0" smtClean="0"/>
              <a:t>twelve </a:t>
            </a:r>
            <a:r>
              <a:rPr lang="en-US" sz="2000" dirty="0"/>
              <a:t>designs incorporate the new modifications </a:t>
            </a:r>
            <a:br>
              <a:rPr lang="en-US" sz="2000" dirty="0"/>
            </a:br>
            <a:r>
              <a:rPr lang="en-US" sz="2000" dirty="0"/>
              <a:t>(</a:t>
            </a:r>
            <a:r>
              <a:rPr lang="en-US" sz="2000" b="1" dirty="0">
                <a:solidFill>
                  <a:srgbClr val="00B050"/>
                </a:solidFill>
              </a:rPr>
              <a:t>shown in </a:t>
            </a:r>
            <a:r>
              <a:rPr lang="en-US" sz="2000" b="1" dirty="0" smtClean="0">
                <a:solidFill>
                  <a:srgbClr val="00B050"/>
                </a:solidFill>
              </a:rPr>
              <a:t>green</a:t>
            </a:r>
            <a:r>
              <a:rPr lang="en-US" sz="2000" dirty="0" smtClean="0"/>
              <a:t>) </a:t>
            </a:r>
            <a:r>
              <a:rPr lang="en-US" sz="2000" dirty="0"/>
              <a:t>applied to the 2014 ISPD </a:t>
            </a:r>
            <a:r>
              <a:rPr lang="en-US" sz="2000" dirty="0" smtClean="0"/>
              <a:t>benchmarks</a:t>
            </a:r>
            <a:endParaRPr lang="en-US" sz="2000" dirty="0"/>
          </a:p>
        </p:txBody>
      </p:sp>
    </p:spTree>
    <p:extLst>
      <p:ext uri="{BB962C8B-B14F-4D97-AF65-F5344CB8AC3E}">
        <p14:creationId xmlns:p14="http://schemas.microsoft.com/office/powerpoint/2010/main" val="27953878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p1_red_macro_light_blue_fence_regions.png"/>
          <p:cNvPicPr>
            <a:picLocks noChangeAspect="1"/>
          </p:cNvPicPr>
          <p:nvPr/>
        </p:nvPicPr>
        <p:blipFill>
          <a:blip r:embed="rId3" cstate="print"/>
          <a:stretch>
            <a:fillRect/>
          </a:stretch>
        </p:blipFill>
        <p:spPr>
          <a:xfrm>
            <a:off x="2716265" y="1635896"/>
            <a:ext cx="3977143" cy="5158096"/>
          </a:xfrm>
          <a:prstGeom prst="rect">
            <a:avLst/>
          </a:prstGeom>
        </p:spPr>
      </p:pic>
      <p:sp>
        <p:nvSpPr>
          <p:cNvPr id="12" name="TextBox 11"/>
          <p:cNvSpPr txBox="1"/>
          <p:nvPr/>
        </p:nvSpPr>
        <p:spPr>
          <a:xfrm>
            <a:off x="3547873" y="1161288"/>
            <a:ext cx="2523743" cy="276999"/>
          </a:xfrm>
          <a:prstGeom prst="rect">
            <a:avLst/>
          </a:prstGeom>
          <a:noFill/>
        </p:spPr>
        <p:txBody>
          <a:bodyPr wrap="square" lIns="0" tIns="0" rIns="0" bIns="0" rtlCol="0">
            <a:spAutoFit/>
          </a:bodyPr>
          <a:lstStyle/>
          <a:p>
            <a:pPr algn="ctr"/>
            <a:r>
              <a:rPr lang="en-US" sz="1800" b="1" dirty="0" smtClean="0">
                <a:latin typeface="Calibri" panose="020F0502020204030204" pitchFamily="34" charset="0"/>
                <a:cs typeface="Calibri" panose="020F0502020204030204" pitchFamily="34" charset="0"/>
              </a:rPr>
              <a:t>ISPD 2015 Floorplans</a:t>
            </a:r>
            <a:endParaRPr lang="en-US" sz="1800" b="1" dirty="0">
              <a:latin typeface="Calibri" panose="020F0502020204030204" pitchFamily="34" charset="0"/>
              <a:cs typeface="Calibri" panose="020F0502020204030204" pitchFamily="34" charset="0"/>
            </a:endParaRPr>
          </a:p>
        </p:txBody>
      </p:sp>
      <p:sp>
        <p:nvSpPr>
          <p:cNvPr id="14" name="TextBox 13"/>
          <p:cNvSpPr txBox="1"/>
          <p:nvPr/>
        </p:nvSpPr>
        <p:spPr>
          <a:xfrm>
            <a:off x="3584448" y="1417320"/>
            <a:ext cx="950975" cy="276999"/>
          </a:xfrm>
          <a:prstGeom prst="rect">
            <a:avLst/>
          </a:prstGeom>
          <a:noFill/>
        </p:spPr>
        <p:txBody>
          <a:bodyPr wrap="square" lIns="0" tIns="0" rIns="0" bIns="0" rtlCol="0">
            <a:spAutoFit/>
          </a:bodyPr>
          <a:lstStyle/>
          <a:p>
            <a:r>
              <a:rPr lang="en-US" sz="1800" b="1" dirty="0" smtClean="0">
                <a:latin typeface="Calibri" panose="020F0502020204030204" pitchFamily="34" charset="0"/>
                <a:cs typeface="Calibri" panose="020F0502020204030204" pitchFamily="34" charset="0"/>
              </a:rPr>
              <a:t>Variant A</a:t>
            </a:r>
            <a:endParaRPr lang="en-US" sz="1800" b="1" dirty="0">
              <a:latin typeface="Calibri" panose="020F0502020204030204" pitchFamily="34" charset="0"/>
              <a:cs typeface="Calibri" panose="020F0502020204030204" pitchFamily="34" charset="0"/>
            </a:endParaRPr>
          </a:p>
        </p:txBody>
      </p:sp>
      <p:sp>
        <p:nvSpPr>
          <p:cNvPr id="15" name="TextBox 14"/>
          <p:cNvSpPr txBox="1"/>
          <p:nvPr/>
        </p:nvSpPr>
        <p:spPr>
          <a:xfrm>
            <a:off x="5130280" y="1421332"/>
            <a:ext cx="950975" cy="276999"/>
          </a:xfrm>
          <a:prstGeom prst="rect">
            <a:avLst/>
          </a:prstGeom>
          <a:noFill/>
        </p:spPr>
        <p:txBody>
          <a:bodyPr wrap="square" lIns="0" tIns="0" rIns="0" bIns="0" rtlCol="0">
            <a:spAutoFit/>
          </a:bodyPr>
          <a:lstStyle/>
          <a:p>
            <a:r>
              <a:rPr lang="en-US" sz="1800" b="1" dirty="0" smtClean="0">
                <a:latin typeface="Calibri" panose="020F0502020204030204" pitchFamily="34" charset="0"/>
                <a:cs typeface="Calibri" panose="020F0502020204030204" pitchFamily="34" charset="0"/>
              </a:rPr>
              <a:t>Variant B</a:t>
            </a:r>
            <a:endParaRPr lang="en-US" sz="1800" b="1" dirty="0">
              <a:latin typeface="Calibri" panose="020F0502020204030204" pitchFamily="34" charset="0"/>
              <a:cs typeface="Calibri" panose="020F0502020204030204" pitchFamily="34" charset="0"/>
            </a:endParaRPr>
          </a:p>
        </p:txBody>
      </p:sp>
      <p:sp>
        <p:nvSpPr>
          <p:cNvPr id="6" name="TextBox 5"/>
          <p:cNvSpPr txBox="1"/>
          <p:nvPr/>
        </p:nvSpPr>
        <p:spPr>
          <a:xfrm>
            <a:off x="585217" y="2587752"/>
            <a:ext cx="2036928" cy="369332"/>
          </a:xfrm>
          <a:prstGeom prst="rect">
            <a:avLst/>
          </a:prstGeom>
          <a:noFill/>
        </p:spPr>
        <p:txBody>
          <a:bodyPr wrap="square" rtlCol="0">
            <a:spAutoFit/>
          </a:bodyPr>
          <a:lstStyle/>
          <a:p>
            <a:r>
              <a:rPr lang="en-US" sz="1800" dirty="0" err="1" smtClean="0">
                <a:solidFill>
                  <a:schemeClr val="tx1">
                    <a:lumMod val="50000"/>
                  </a:schemeClr>
                </a:solidFill>
                <a:latin typeface="Calibri" panose="020F0502020204030204" pitchFamily="34" charset="0"/>
                <a:cs typeface="Calibri" panose="020F0502020204030204" pitchFamily="34" charset="0"/>
              </a:rPr>
              <a:t>mgc_edit_dist</a:t>
            </a:r>
            <a:endParaRPr lang="en-US" sz="1800" dirty="0">
              <a:solidFill>
                <a:schemeClr val="tx1">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585217" y="1636776"/>
            <a:ext cx="2084830" cy="369332"/>
          </a:xfrm>
          <a:prstGeom prst="rect">
            <a:avLst/>
          </a:prstGeom>
          <a:noFill/>
        </p:spPr>
        <p:txBody>
          <a:bodyPr wrap="square" rtlCol="0">
            <a:spAutoFit/>
          </a:bodyPr>
          <a:lstStyle/>
          <a:p>
            <a:r>
              <a:rPr lang="en-US" sz="1800" dirty="0" err="1" smtClean="0">
                <a:solidFill>
                  <a:schemeClr val="tx1">
                    <a:lumMod val="50000"/>
                  </a:schemeClr>
                </a:solidFill>
                <a:latin typeface="Calibri" panose="020F0502020204030204" pitchFamily="34" charset="0"/>
                <a:cs typeface="Calibri" panose="020F0502020204030204" pitchFamily="34" charset="0"/>
              </a:rPr>
              <a:t>mgc_des_perf</a:t>
            </a:r>
            <a:endParaRPr lang="en-US" sz="1800" dirty="0">
              <a:solidFill>
                <a:schemeClr val="tx1">
                  <a:lumMod val="50000"/>
                </a:schemeClr>
              </a:solidFill>
              <a:latin typeface="Calibri" panose="020F0502020204030204" pitchFamily="34" charset="0"/>
              <a:cs typeface="Calibri" panose="020F0502020204030204" pitchFamily="34" charset="0"/>
            </a:endParaRPr>
          </a:p>
        </p:txBody>
      </p:sp>
      <p:sp>
        <p:nvSpPr>
          <p:cNvPr id="8" name="Rectangle 7"/>
          <p:cNvSpPr/>
          <p:nvPr/>
        </p:nvSpPr>
        <p:spPr>
          <a:xfrm>
            <a:off x="585217" y="3465576"/>
            <a:ext cx="905633" cy="369332"/>
          </a:xfrm>
          <a:prstGeom prst="rect">
            <a:avLst/>
          </a:prstGeom>
        </p:spPr>
        <p:txBody>
          <a:bodyPr wrap="none">
            <a:spAutoFit/>
          </a:bodyPr>
          <a:lstStyle/>
          <a:p>
            <a:r>
              <a:rPr lang="en-US" sz="1800" dirty="0" err="1" smtClean="0">
                <a:solidFill>
                  <a:schemeClr val="tx1">
                    <a:lumMod val="50000"/>
                  </a:schemeClr>
                </a:solidFill>
                <a:latin typeface="Calibri" panose="020F0502020204030204" pitchFamily="34" charset="0"/>
                <a:cs typeface="Calibri" panose="020F0502020204030204" pitchFamily="34" charset="0"/>
              </a:rPr>
              <a:t>mgc_fft</a:t>
            </a:r>
            <a:endParaRPr lang="en-US" sz="1800" dirty="0">
              <a:solidFill>
                <a:schemeClr val="tx1">
                  <a:lumMod val="50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585217" y="4364807"/>
            <a:ext cx="1941124" cy="369332"/>
          </a:xfrm>
          <a:prstGeom prst="rect">
            <a:avLst/>
          </a:prstGeom>
          <a:noFill/>
        </p:spPr>
        <p:txBody>
          <a:bodyPr wrap="square" rtlCol="0">
            <a:spAutoFit/>
          </a:bodyPr>
          <a:lstStyle/>
          <a:p>
            <a:r>
              <a:rPr lang="en-US" sz="1800" dirty="0" err="1" smtClean="0">
                <a:solidFill>
                  <a:schemeClr val="tx1">
                    <a:lumMod val="50000"/>
                  </a:schemeClr>
                </a:solidFill>
                <a:latin typeface="Calibri" panose="020F0502020204030204" pitchFamily="34" charset="0"/>
                <a:cs typeface="Calibri" panose="020F0502020204030204" pitchFamily="34" charset="0"/>
              </a:rPr>
              <a:t>mgc_matrix_mult</a:t>
            </a:r>
            <a:endParaRPr lang="en-US" sz="1800" dirty="0">
              <a:solidFill>
                <a:schemeClr val="tx1">
                  <a:lumMod val="50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585217" y="5916168"/>
            <a:ext cx="2036928" cy="369332"/>
          </a:xfrm>
          <a:prstGeom prst="rect">
            <a:avLst/>
          </a:prstGeom>
          <a:noFill/>
        </p:spPr>
        <p:txBody>
          <a:bodyPr wrap="square" rtlCol="0">
            <a:spAutoFit/>
          </a:bodyPr>
          <a:lstStyle/>
          <a:p>
            <a:r>
              <a:rPr lang="en-US" sz="1800" dirty="0" smtClean="0">
                <a:solidFill>
                  <a:schemeClr val="tx1">
                    <a:lumMod val="50000"/>
                  </a:schemeClr>
                </a:solidFill>
                <a:latin typeface="Calibri" panose="020F0502020204030204" pitchFamily="34" charset="0"/>
                <a:cs typeface="Calibri" panose="020F0502020204030204" pitchFamily="34" charset="0"/>
              </a:rPr>
              <a:t>mgc_pci_bridge32</a:t>
            </a:r>
            <a:endParaRPr lang="en-US" sz="1800" dirty="0">
              <a:solidFill>
                <a:schemeClr val="tx1">
                  <a:lumMod val="50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849774" y="1417320"/>
            <a:ext cx="1149646" cy="276999"/>
          </a:xfrm>
          <a:prstGeom prst="rect">
            <a:avLst/>
          </a:prstGeom>
          <a:noFill/>
        </p:spPr>
        <p:txBody>
          <a:bodyPr wrap="square" lIns="0" tIns="0" rIns="0" bIns="0" rtlCol="0">
            <a:spAutoFit/>
          </a:bodyPr>
          <a:lstStyle/>
          <a:p>
            <a:r>
              <a:rPr lang="en-US" sz="1800" b="1" dirty="0" smtClean="0">
                <a:solidFill>
                  <a:schemeClr val="tx1">
                    <a:lumMod val="50000"/>
                  </a:schemeClr>
                </a:solidFill>
                <a:latin typeface="Calibri" panose="020F0502020204030204" pitchFamily="34" charset="0"/>
                <a:cs typeface="Calibri" panose="020F0502020204030204" pitchFamily="34" charset="0"/>
              </a:rPr>
              <a:t>Benchmark</a:t>
            </a:r>
            <a:endParaRPr lang="en-US" sz="1800" b="1" dirty="0">
              <a:solidFill>
                <a:schemeClr val="tx1">
                  <a:lumMod val="50000"/>
                </a:schemeClr>
              </a:solidFill>
              <a:latin typeface="Calibri" panose="020F0502020204030204" pitchFamily="34" charset="0"/>
              <a:cs typeface="Calibri" panose="020F0502020204030204" pitchFamily="34" charset="0"/>
            </a:endParaRPr>
          </a:p>
        </p:txBody>
      </p:sp>
      <p:sp>
        <p:nvSpPr>
          <p:cNvPr id="19"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13</a:t>
            </a:fld>
            <a:endParaRPr lang="en-US" sz="1600" dirty="0"/>
          </a:p>
        </p:txBody>
      </p:sp>
      <p:pic>
        <p:nvPicPr>
          <p:cNvPr id="22" name="Picture 21" descr="legend.png"/>
          <p:cNvPicPr>
            <a:picLocks noChangeAspect="1"/>
          </p:cNvPicPr>
          <p:nvPr/>
        </p:nvPicPr>
        <p:blipFill rotWithShape="1">
          <a:blip r:embed="rId4" cstate="print"/>
          <a:srcRect b="43929"/>
          <a:stretch/>
        </p:blipFill>
        <p:spPr>
          <a:xfrm>
            <a:off x="6547104" y="1519876"/>
            <a:ext cx="392456" cy="1335831"/>
          </a:xfrm>
          <a:prstGeom prst="rect">
            <a:avLst/>
          </a:prstGeom>
        </p:spPr>
      </p:pic>
      <p:grpSp>
        <p:nvGrpSpPr>
          <p:cNvPr id="23" name="Group 22"/>
          <p:cNvGrpSpPr/>
          <p:nvPr/>
        </p:nvGrpSpPr>
        <p:grpSpPr>
          <a:xfrm>
            <a:off x="6885362" y="1570355"/>
            <a:ext cx="2041205" cy="1285350"/>
            <a:chOff x="4183327" y="2915150"/>
            <a:chExt cx="1376225" cy="885849"/>
          </a:xfrm>
        </p:grpSpPr>
        <p:sp>
          <p:nvSpPr>
            <p:cNvPr id="26" name="Rectangle 25"/>
            <p:cNvSpPr/>
            <p:nvPr/>
          </p:nvSpPr>
          <p:spPr>
            <a:xfrm>
              <a:off x="4183328" y="2915150"/>
              <a:ext cx="1339648"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placement blockage</a:t>
              </a:r>
            </a:p>
          </p:txBody>
        </p:sp>
        <p:sp>
          <p:nvSpPr>
            <p:cNvPr id="27" name="Rectangle 26"/>
            <p:cNvSpPr/>
            <p:nvPr/>
          </p:nvSpPr>
          <p:spPr>
            <a:xfrm>
              <a:off x="4183328" y="3134606"/>
              <a:ext cx="1258322"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macro</a:t>
              </a:r>
            </a:p>
          </p:txBody>
        </p:sp>
        <p:sp>
          <p:nvSpPr>
            <p:cNvPr id="28" name="Rectangle 27"/>
            <p:cNvSpPr/>
            <p:nvPr/>
          </p:nvSpPr>
          <p:spPr>
            <a:xfrm>
              <a:off x="4183328" y="3354062"/>
              <a:ext cx="1258322"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separate regions</a:t>
              </a:r>
            </a:p>
          </p:txBody>
        </p:sp>
        <p:sp>
          <p:nvSpPr>
            <p:cNvPr id="29" name="Rectangle 28"/>
            <p:cNvSpPr/>
            <p:nvPr/>
          </p:nvSpPr>
          <p:spPr>
            <a:xfrm>
              <a:off x="4183327" y="3610094"/>
              <a:ext cx="1376225"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disconnected region</a:t>
              </a:r>
            </a:p>
          </p:txBody>
        </p:sp>
      </p:grpSp>
      <p:sp>
        <p:nvSpPr>
          <p:cNvPr id="24" name="Rectangle 23"/>
          <p:cNvSpPr/>
          <p:nvPr/>
        </p:nvSpPr>
        <p:spPr>
          <a:xfrm>
            <a:off x="6620001" y="1307592"/>
            <a:ext cx="1943804" cy="277000"/>
          </a:xfrm>
          <a:prstGeom prst="rect">
            <a:avLst/>
          </a:prstGeom>
        </p:spPr>
        <p:txBody>
          <a:bodyPr wrap="square" lIns="0" tIns="0" rIns="0" bIns="0">
            <a:spAutoFit/>
          </a:bodyPr>
          <a:lstStyle/>
          <a:p>
            <a:r>
              <a:rPr lang="en-US" sz="1800" b="1" dirty="0" smtClean="0">
                <a:latin typeface="Calibri" panose="020F0502020204030204" pitchFamily="34" charset="0"/>
                <a:cs typeface="Calibri" panose="020F0502020204030204" pitchFamily="34" charset="0"/>
              </a:rPr>
              <a:t>LEGEND:</a:t>
            </a:r>
          </a:p>
        </p:txBody>
      </p:sp>
      <p:sp>
        <p:nvSpPr>
          <p:cNvPr id="25" name="Rectangle 24"/>
          <p:cNvSpPr/>
          <p:nvPr/>
        </p:nvSpPr>
        <p:spPr>
          <a:xfrm>
            <a:off x="6547104" y="1307593"/>
            <a:ext cx="2325213" cy="1610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30" name="Title 1"/>
          <p:cNvSpPr>
            <a:spLocks noGrp="1"/>
          </p:cNvSpPr>
          <p:nvPr>
            <p:ph type="title"/>
          </p:nvPr>
        </p:nvSpPr>
        <p:spPr>
          <a:xfrm>
            <a:off x="0" y="0"/>
            <a:ext cx="9144000" cy="1066800"/>
          </a:xfrm>
        </p:spPr>
        <p:txBody>
          <a:bodyPr/>
          <a:lstStyle/>
          <a:p>
            <a:r>
              <a:rPr lang="en-US" dirty="0"/>
              <a:t>ISPD 2015 </a:t>
            </a:r>
            <a:r>
              <a:rPr lang="en-US" dirty="0" err="1"/>
              <a:t>floorplans</a:t>
            </a:r>
            <a:r>
              <a:rPr lang="en-US" dirty="0"/>
              <a:t> – Suite A</a:t>
            </a:r>
          </a:p>
        </p:txBody>
      </p:sp>
      <p:sp>
        <p:nvSpPr>
          <p:cNvPr id="32" name="TextBox 31"/>
          <p:cNvSpPr txBox="1"/>
          <p:nvPr/>
        </p:nvSpPr>
        <p:spPr>
          <a:xfrm>
            <a:off x="6547104" y="5846427"/>
            <a:ext cx="1875946" cy="338554"/>
          </a:xfrm>
          <a:prstGeom prst="rect">
            <a:avLst/>
          </a:prstGeom>
          <a:noFill/>
        </p:spPr>
        <p:txBody>
          <a:bodyPr wrap="square" rtlCol="0">
            <a:spAutoFit/>
          </a:bodyPr>
          <a:lstStyle/>
          <a:p>
            <a:r>
              <a:rPr lang="en-US" sz="1600" dirty="0" err="1" smtClean="0">
                <a:solidFill>
                  <a:srgbClr val="FF0000"/>
                </a:solidFill>
                <a:latin typeface="Calibri" panose="020F0502020204030204" pitchFamily="34" charset="0"/>
                <a:cs typeface="Calibri" panose="020F0502020204030204" pitchFamily="34" charset="0"/>
              </a:rPr>
              <a:t>mgc_matrix_mult_c</a:t>
            </a:r>
            <a:endParaRPr lang="en-US" sz="1600" dirty="0">
              <a:solidFill>
                <a:srgbClr val="FF0000"/>
              </a:solidFill>
              <a:latin typeface="Calibri" panose="020F0502020204030204" pitchFamily="34" charset="0"/>
              <a:cs typeface="Calibri" panose="020F0502020204030204" pitchFamily="34" charset="0"/>
            </a:endParaRPr>
          </a:p>
        </p:txBody>
      </p:sp>
      <p:sp>
        <p:nvSpPr>
          <p:cNvPr id="33" name="TextBox 32"/>
          <p:cNvSpPr txBox="1"/>
          <p:nvPr/>
        </p:nvSpPr>
        <p:spPr>
          <a:xfrm>
            <a:off x="2487168" y="1161288"/>
            <a:ext cx="1097279" cy="553998"/>
          </a:xfrm>
          <a:prstGeom prst="rect">
            <a:avLst/>
          </a:prstGeom>
          <a:noFill/>
        </p:spPr>
        <p:txBody>
          <a:bodyPr wrap="square" lIns="0" tIns="0" rIns="0" bIns="0" rtlCol="0">
            <a:spAutoFit/>
          </a:bodyPr>
          <a:lstStyle/>
          <a:p>
            <a:pPr algn="ctr"/>
            <a:r>
              <a:rPr lang="en-US" sz="1800" b="1" dirty="0" smtClean="0">
                <a:latin typeface="Calibri" panose="020F0502020204030204" pitchFamily="34" charset="0"/>
                <a:cs typeface="Calibri" panose="020F0502020204030204" pitchFamily="34" charset="0"/>
              </a:rPr>
              <a:t>ISPD 2014</a:t>
            </a:r>
          </a:p>
          <a:p>
            <a:pPr algn="ctr"/>
            <a:r>
              <a:rPr lang="en-US" sz="1800" b="1" dirty="0" err="1" smtClean="0">
                <a:latin typeface="Calibri" panose="020F0502020204030204" pitchFamily="34" charset="0"/>
                <a:cs typeface="Calibri" panose="020F0502020204030204" pitchFamily="34" charset="0"/>
              </a:rPr>
              <a:t>Floorplans</a:t>
            </a:r>
            <a:endParaRPr lang="en-US" sz="1800" b="1" dirty="0">
              <a:latin typeface="Calibri" panose="020F0502020204030204" pitchFamily="34" charset="0"/>
              <a:cs typeface="Calibri" panose="020F0502020204030204" pitchFamily="34" charset="0"/>
            </a:endParaRPr>
          </a:p>
        </p:txBody>
      </p:sp>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6700432" y="4395126"/>
            <a:ext cx="1492592" cy="1499616"/>
          </a:xfrm>
          <a:prstGeom prst="rect">
            <a:avLst/>
          </a:prstGeom>
          <a:ln>
            <a:solidFill>
              <a:schemeClr val="tx1"/>
            </a:solidFill>
          </a:ln>
        </p:spPr>
      </p:pic>
    </p:spTree>
    <p:extLst>
      <p:ext uri="{BB962C8B-B14F-4D97-AF65-F5344CB8AC3E}">
        <p14:creationId xmlns:p14="http://schemas.microsoft.com/office/powerpoint/2010/main" val="5727795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4689765-5485-4130-8525-AA8B12692EFF}" type="slidenum">
              <a:rPr lang="en-US" sz="1600" smtClean="0"/>
              <a:pPr/>
              <a:t>14</a:t>
            </a:fld>
            <a:endParaRPr lang="en-US" sz="1600" dirty="0"/>
          </a:p>
        </p:txBody>
      </p:sp>
      <p:pic>
        <p:nvPicPr>
          <p:cNvPr id="5" name="Picture 4" descr="fp2_fence_regions.png"/>
          <p:cNvPicPr>
            <a:picLocks noChangeAspect="1"/>
          </p:cNvPicPr>
          <p:nvPr/>
        </p:nvPicPr>
        <p:blipFill>
          <a:blip r:embed="rId3" cstate="print"/>
          <a:stretch>
            <a:fillRect/>
          </a:stretch>
        </p:blipFill>
        <p:spPr>
          <a:xfrm>
            <a:off x="402336" y="2660904"/>
            <a:ext cx="5211429" cy="3512381"/>
          </a:xfrm>
          <a:prstGeom prst="rect">
            <a:avLst/>
          </a:prstGeom>
        </p:spPr>
      </p:pic>
      <p:sp>
        <p:nvSpPr>
          <p:cNvPr id="6" name="Rectangle 5"/>
          <p:cNvSpPr/>
          <p:nvPr/>
        </p:nvSpPr>
        <p:spPr>
          <a:xfrm>
            <a:off x="475488" y="6135624"/>
            <a:ext cx="1792223" cy="246221"/>
          </a:xfrm>
          <a:prstGeom prst="rect">
            <a:avLst/>
          </a:prstGeom>
        </p:spPr>
        <p:txBody>
          <a:bodyPr wrap="square" lIns="0" tIns="0" rIns="0" bIns="0">
            <a:spAutoFit/>
          </a:bodyPr>
          <a:lstStyle/>
          <a:p>
            <a:r>
              <a:rPr lang="en-US" sz="1600" dirty="0" smtClean="0">
                <a:latin typeface="Calibri" panose="020F0502020204030204" pitchFamily="34" charset="0"/>
                <a:cs typeface="Calibri" panose="020F0502020204030204" pitchFamily="34" charset="0"/>
              </a:rPr>
              <a:t>mgc_superblue11_a</a:t>
            </a:r>
            <a:endParaRPr lang="en-US" sz="1600" dirty="0">
              <a:latin typeface="Calibri" panose="020F0502020204030204" pitchFamily="34" charset="0"/>
              <a:cs typeface="Calibri" panose="020F0502020204030204" pitchFamily="34" charset="0"/>
            </a:endParaRPr>
          </a:p>
        </p:txBody>
      </p:sp>
      <p:sp>
        <p:nvSpPr>
          <p:cNvPr id="7" name="Rectangle 6"/>
          <p:cNvSpPr/>
          <p:nvPr/>
        </p:nvSpPr>
        <p:spPr>
          <a:xfrm>
            <a:off x="2450592" y="6135624"/>
            <a:ext cx="1523901" cy="246221"/>
          </a:xfrm>
          <a:prstGeom prst="rect">
            <a:avLst/>
          </a:prstGeom>
        </p:spPr>
        <p:txBody>
          <a:bodyPr wrap="square" lIns="0" tIns="0" rIns="0" bIns="0">
            <a:spAutoFit/>
          </a:bodyPr>
          <a:lstStyle/>
          <a:p>
            <a:r>
              <a:rPr lang="en-US" sz="1600" dirty="0" smtClean="0">
                <a:latin typeface="Calibri" panose="020F0502020204030204" pitchFamily="34" charset="0"/>
                <a:cs typeface="Calibri" panose="020F0502020204030204" pitchFamily="34" charset="0"/>
              </a:rPr>
              <a:t>mgc_superblue12</a:t>
            </a:r>
            <a:endParaRPr lang="en-US" sz="1600" dirty="0">
              <a:latin typeface="Calibri" panose="020F0502020204030204" pitchFamily="34" charset="0"/>
              <a:cs typeface="Calibri" panose="020F0502020204030204" pitchFamily="34" charset="0"/>
            </a:endParaRPr>
          </a:p>
        </p:txBody>
      </p:sp>
      <p:sp>
        <p:nvSpPr>
          <p:cNvPr id="8" name="Rectangle 7"/>
          <p:cNvSpPr/>
          <p:nvPr/>
        </p:nvSpPr>
        <p:spPr>
          <a:xfrm>
            <a:off x="3947140" y="6135624"/>
            <a:ext cx="1722140" cy="246221"/>
          </a:xfrm>
          <a:prstGeom prst="rect">
            <a:avLst/>
          </a:prstGeom>
        </p:spPr>
        <p:txBody>
          <a:bodyPr wrap="square" lIns="0" tIns="0" rIns="0" bIns="0">
            <a:spAutoFit/>
          </a:bodyPr>
          <a:lstStyle/>
          <a:p>
            <a:r>
              <a:rPr lang="en-US" sz="1600" dirty="0" smtClean="0">
                <a:latin typeface="Calibri" panose="020F0502020204030204" pitchFamily="34" charset="0"/>
                <a:cs typeface="Calibri" panose="020F0502020204030204" pitchFamily="34" charset="0"/>
              </a:rPr>
              <a:t>mgc_superblue16_a</a:t>
            </a:r>
          </a:p>
        </p:txBody>
      </p:sp>
      <p:grpSp>
        <p:nvGrpSpPr>
          <p:cNvPr id="9" name="Group 8"/>
          <p:cNvGrpSpPr/>
          <p:nvPr/>
        </p:nvGrpSpPr>
        <p:grpSpPr>
          <a:xfrm>
            <a:off x="6524069" y="1307592"/>
            <a:ext cx="2450593" cy="2594658"/>
            <a:chOff x="3950208" y="1927608"/>
            <a:chExt cx="2450593" cy="2594658"/>
          </a:xfrm>
        </p:grpSpPr>
        <p:pic>
          <p:nvPicPr>
            <p:cNvPr id="10" name="Picture 9" descr="legend.png"/>
            <p:cNvPicPr>
              <a:picLocks noChangeAspect="1"/>
            </p:cNvPicPr>
            <p:nvPr/>
          </p:nvPicPr>
          <p:blipFill>
            <a:blip r:embed="rId4" cstate="print"/>
            <a:stretch>
              <a:fillRect/>
            </a:stretch>
          </p:blipFill>
          <p:spPr>
            <a:xfrm>
              <a:off x="3950208" y="2139892"/>
              <a:ext cx="392456" cy="2382374"/>
            </a:xfrm>
            <a:prstGeom prst="rect">
              <a:avLst/>
            </a:prstGeom>
          </p:spPr>
        </p:pic>
        <p:grpSp>
          <p:nvGrpSpPr>
            <p:cNvPr id="11" name="Group 10"/>
            <p:cNvGrpSpPr/>
            <p:nvPr/>
          </p:nvGrpSpPr>
          <p:grpSpPr>
            <a:xfrm>
              <a:off x="4288154" y="2190372"/>
              <a:ext cx="2048999" cy="2240630"/>
              <a:chOff x="4183117" y="2915150"/>
              <a:chExt cx="1381480" cy="1544217"/>
            </a:xfrm>
          </p:grpSpPr>
          <p:sp>
            <p:nvSpPr>
              <p:cNvPr id="14" name="Rectangle 13"/>
              <p:cNvSpPr/>
              <p:nvPr/>
            </p:nvSpPr>
            <p:spPr>
              <a:xfrm>
                <a:off x="4183328" y="2915150"/>
                <a:ext cx="1339648"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placement blockage</a:t>
                </a:r>
              </a:p>
            </p:txBody>
          </p:sp>
          <p:sp>
            <p:nvSpPr>
              <p:cNvPr id="15" name="Rectangle 14"/>
              <p:cNvSpPr/>
              <p:nvPr/>
            </p:nvSpPr>
            <p:spPr>
              <a:xfrm>
                <a:off x="4183328" y="3134606"/>
                <a:ext cx="1258322"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macro</a:t>
                </a:r>
              </a:p>
            </p:txBody>
          </p:sp>
          <p:sp>
            <p:nvSpPr>
              <p:cNvPr id="16" name="Rectangle 15"/>
              <p:cNvSpPr/>
              <p:nvPr/>
            </p:nvSpPr>
            <p:spPr>
              <a:xfrm>
                <a:off x="4183328" y="3354062"/>
                <a:ext cx="1258322"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separate regions</a:t>
                </a:r>
              </a:p>
            </p:txBody>
          </p:sp>
          <p:sp>
            <p:nvSpPr>
              <p:cNvPr id="17" name="Rectangle 16"/>
              <p:cNvSpPr/>
              <p:nvPr/>
            </p:nvSpPr>
            <p:spPr>
              <a:xfrm>
                <a:off x="4183327" y="3610094"/>
                <a:ext cx="1376225"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disconnected region1</a:t>
                </a:r>
              </a:p>
            </p:txBody>
          </p:sp>
          <p:sp>
            <p:nvSpPr>
              <p:cNvPr id="18" name="Rectangle 17"/>
              <p:cNvSpPr/>
              <p:nvPr/>
            </p:nvSpPr>
            <p:spPr>
              <a:xfrm>
                <a:off x="4188372" y="3831336"/>
                <a:ext cx="1376225"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disconnected region2</a:t>
                </a:r>
              </a:p>
            </p:txBody>
          </p:sp>
          <p:sp>
            <p:nvSpPr>
              <p:cNvPr id="19" name="Rectangle 18"/>
              <p:cNvSpPr/>
              <p:nvPr/>
            </p:nvSpPr>
            <p:spPr>
              <a:xfrm>
                <a:off x="4183117" y="4050792"/>
                <a:ext cx="1376225"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disconnected region3</a:t>
                </a:r>
              </a:p>
            </p:txBody>
          </p:sp>
          <p:sp>
            <p:nvSpPr>
              <p:cNvPr id="20" name="Rectangle 19"/>
              <p:cNvSpPr/>
              <p:nvPr/>
            </p:nvSpPr>
            <p:spPr>
              <a:xfrm>
                <a:off x="4183327" y="4268462"/>
                <a:ext cx="1376225" cy="190905"/>
              </a:xfrm>
              <a:prstGeom prst="rect">
                <a:avLst/>
              </a:prstGeom>
            </p:spPr>
            <p:txBody>
              <a:bodyPr wrap="square" lIns="0" tIns="0" rIns="0" bIns="0">
                <a:spAutoFit/>
              </a:bodyPr>
              <a:lstStyle/>
              <a:p>
                <a:r>
                  <a:rPr lang="en-US" sz="1800" dirty="0" smtClean="0">
                    <a:latin typeface="Calibri" panose="020F0502020204030204" pitchFamily="34" charset="0"/>
                    <a:cs typeface="Calibri" panose="020F0502020204030204" pitchFamily="34" charset="0"/>
                  </a:rPr>
                  <a:t>disconnected region4</a:t>
                </a:r>
              </a:p>
            </p:txBody>
          </p:sp>
        </p:grpSp>
        <p:sp>
          <p:nvSpPr>
            <p:cNvPr id="12" name="Rectangle 11"/>
            <p:cNvSpPr/>
            <p:nvPr/>
          </p:nvSpPr>
          <p:spPr>
            <a:xfrm>
              <a:off x="4023105" y="1927608"/>
              <a:ext cx="1943804" cy="277000"/>
            </a:xfrm>
            <a:prstGeom prst="rect">
              <a:avLst/>
            </a:prstGeom>
          </p:spPr>
          <p:txBody>
            <a:bodyPr wrap="square" lIns="0" tIns="0" rIns="0" bIns="0">
              <a:spAutoFit/>
            </a:bodyPr>
            <a:lstStyle/>
            <a:p>
              <a:r>
                <a:rPr lang="en-US" sz="1800" b="1" dirty="0" smtClean="0">
                  <a:latin typeface="Calibri" panose="020F0502020204030204" pitchFamily="34" charset="0"/>
                  <a:cs typeface="Calibri" panose="020F0502020204030204" pitchFamily="34" charset="0"/>
                </a:rPr>
                <a:t>LEGEND:</a:t>
              </a:r>
            </a:p>
          </p:txBody>
        </p:sp>
        <p:sp>
          <p:nvSpPr>
            <p:cNvPr id="13" name="Rectangle 12"/>
            <p:cNvSpPr/>
            <p:nvPr/>
          </p:nvSpPr>
          <p:spPr>
            <a:xfrm>
              <a:off x="3950208" y="1927608"/>
              <a:ext cx="2450593" cy="2547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pic>
        <p:nvPicPr>
          <p:cNvPr id="23" name="Picture 22" descr="superblue14.init_floorplan.PNG"/>
          <p:cNvPicPr>
            <a:picLocks noChangeAspect="1"/>
          </p:cNvPicPr>
          <p:nvPr/>
        </p:nvPicPr>
        <p:blipFill rotWithShape="1">
          <a:blip r:embed="rId5">
            <a:extLst>
              <a:ext uri="{28A0092B-C50C-407E-A947-70E740481C1C}">
                <a14:useLocalDpi xmlns:a14="http://schemas.microsoft.com/office/drawing/2010/main" val="0"/>
              </a:ext>
            </a:extLst>
          </a:blip>
          <a:srcRect l="1985" t="1400" r="1545" b="861"/>
          <a:stretch/>
        </p:blipFill>
        <p:spPr>
          <a:xfrm>
            <a:off x="5720122" y="4250150"/>
            <a:ext cx="1298448" cy="1885474"/>
          </a:xfrm>
          <a:prstGeom prst="rect">
            <a:avLst/>
          </a:prstGeom>
          <a:ln w="12700">
            <a:solidFill>
              <a:schemeClr val="tx1"/>
            </a:solidFill>
          </a:ln>
        </p:spPr>
      </p:pic>
      <p:pic>
        <p:nvPicPr>
          <p:cNvPr id="24" name="Picture 23" descr="superblue19.init_floorplan.PNG"/>
          <p:cNvPicPr>
            <a:picLocks/>
          </p:cNvPicPr>
          <p:nvPr/>
        </p:nvPicPr>
        <p:blipFill rotWithShape="1">
          <a:blip r:embed="rId6">
            <a:extLst>
              <a:ext uri="{28A0092B-C50C-407E-A947-70E740481C1C}">
                <a14:useLocalDpi xmlns:a14="http://schemas.microsoft.com/office/drawing/2010/main" val="0"/>
              </a:ext>
            </a:extLst>
          </a:blip>
          <a:srcRect t="1408" r="3133"/>
          <a:stretch/>
        </p:blipFill>
        <p:spPr>
          <a:xfrm>
            <a:off x="7388352" y="4069080"/>
            <a:ext cx="1024128" cy="2066544"/>
          </a:xfrm>
          <a:prstGeom prst="rect">
            <a:avLst/>
          </a:prstGeom>
          <a:ln w="12700">
            <a:solidFill>
              <a:schemeClr val="tx1"/>
            </a:solidFill>
          </a:ln>
        </p:spPr>
      </p:pic>
      <p:sp>
        <p:nvSpPr>
          <p:cNvPr id="25" name="TextBox 24"/>
          <p:cNvSpPr txBox="1"/>
          <p:nvPr/>
        </p:nvSpPr>
        <p:spPr>
          <a:xfrm>
            <a:off x="5592106" y="6089678"/>
            <a:ext cx="1796246" cy="338554"/>
          </a:xfrm>
          <a:prstGeom prst="rect">
            <a:avLst/>
          </a:prstGeom>
          <a:noFill/>
        </p:spPr>
        <p:txBody>
          <a:bodyPr wrap="square" rtlCol="0">
            <a:spAutoFit/>
          </a:bodyPr>
          <a:lstStyle/>
          <a:p>
            <a:r>
              <a:rPr lang="en-US" sz="1600" dirty="0" smtClean="0">
                <a:solidFill>
                  <a:srgbClr val="FF0000"/>
                </a:solidFill>
                <a:latin typeface="Calibri" panose="020F0502020204030204" pitchFamily="34" charset="0"/>
                <a:cs typeface="Calibri" panose="020F0502020204030204" pitchFamily="34" charset="0"/>
              </a:rPr>
              <a:t>mgc_superblue14</a:t>
            </a:r>
            <a:endParaRPr lang="en-US" sz="1600" dirty="0">
              <a:solidFill>
                <a:srgbClr val="FF0000"/>
              </a:solidFill>
              <a:latin typeface="Calibri" panose="020F0502020204030204" pitchFamily="34" charset="0"/>
              <a:cs typeface="Calibri" panose="020F0502020204030204" pitchFamily="34" charset="0"/>
            </a:endParaRPr>
          </a:p>
        </p:txBody>
      </p:sp>
      <p:sp>
        <p:nvSpPr>
          <p:cNvPr id="26" name="TextBox 25"/>
          <p:cNvSpPr txBox="1"/>
          <p:nvPr/>
        </p:nvSpPr>
        <p:spPr>
          <a:xfrm>
            <a:off x="7128298" y="6089678"/>
            <a:ext cx="1796246" cy="338554"/>
          </a:xfrm>
          <a:prstGeom prst="rect">
            <a:avLst/>
          </a:prstGeom>
          <a:noFill/>
        </p:spPr>
        <p:txBody>
          <a:bodyPr wrap="square" rtlCol="0">
            <a:spAutoFit/>
          </a:bodyPr>
          <a:lstStyle/>
          <a:p>
            <a:r>
              <a:rPr lang="en-US" sz="1600" dirty="0" smtClean="0">
                <a:solidFill>
                  <a:srgbClr val="FF0000"/>
                </a:solidFill>
                <a:latin typeface="Calibri" panose="020F0502020204030204" pitchFamily="34" charset="0"/>
                <a:cs typeface="Calibri" panose="020F0502020204030204" pitchFamily="34" charset="0"/>
              </a:rPr>
              <a:t>mgc_superblue19</a:t>
            </a:r>
            <a:endParaRPr lang="en-US" sz="1600" dirty="0">
              <a:solidFill>
                <a:srgbClr val="FF0000"/>
              </a:solidFill>
              <a:latin typeface="Calibri" panose="020F0502020204030204" pitchFamily="34" charset="0"/>
              <a:cs typeface="Calibri" panose="020F0502020204030204" pitchFamily="34" charset="0"/>
            </a:endParaRPr>
          </a:p>
        </p:txBody>
      </p:sp>
      <p:sp>
        <p:nvSpPr>
          <p:cNvPr id="27" name="Title 1"/>
          <p:cNvSpPr>
            <a:spLocks noGrp="1"/>
          </p:cNvSpPr>
          <p:nvPr>
            <p:ph type="title"/>
          </p:nvPr>
        </p:nvSpPr>
        <p:spPr>
          <a:xfrm>
            <a:off x="0" y="0"/>
            <a:ext cx="9144000" cy="1066800"/>
          </a:xfrm>
        </p:spPr>
        <p:txBody>
          <a:bodyPr/>
          <a:lstStyle/>
          <a:p>
            <a:r>
              <a:rPr lang="en-US" dirty="0"/>
              <a:t>ISPD 2015 </a:t>
            </a:r>
            <a:r>
              <a:rPr lang="en-US" dirty="0" err="1"/>
              <a:t>floorplans</a:t>
            </a:r>
            <a:r>
              <a:rPr lang="en-US" dirty="0"/>
              <a:t> – Suite </a:t>
            </a:r>
            <a:r>
              <a:rPr lang="en-US" dirty="0" smtClean="0"/>
              <a:t>B</a:t>
            </a:r>
            <a:endParaRPr lang="en-US" dirty="0"/>
          </a:p>
        </p:txBody>
      </p:sp>
    </p:spTree>
    <p:extLst>
      <p:ext uri="{BB962C8B-B14F-4D97-AF65-F5344CB8AC3E}">
        <p14:creationId xmlns:p14="http://schemas.microsoft.com/office/powerpoint/2010/main" val="42078097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0" y="1197864"/>
            <a:ext cx="9144000" cy="5157216"/>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bodyPr>
          <a:lstStyle>
            <a:lvl1pPr marL="342900" indent="-342900" algn="l" rtl="0" eaLnBrk="1" fontAlgn="base" hangingPunct="1">
              <a:spcBef>
                <a:spcPts val="85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baseline="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r>
              <a:rPr lang="en-US" sz="2000" dirty="0" smtClean="0"/>
              <a:t>Disconnected regions are difficult as the placer</a:t>
            </a:r>
            <a:br>
              <a:rPr lang="en-US" sz="2000" dirty="0" smtClean="0"/>
            </a:br>
            <a:r>
              <a:rPr lang="en-US" sz="2000" dirty="0" smtClean="0"/>
              <a:t>has to decide which portion to place cells in</a:t>
            </a:r>
          </a:p>
          <a:p>
            <a:endParaRPr lang="en-US" sz="2000" b="1" dirty="0">
              <a:solidFill>
                <a:srgbClr val="00B050"/>
              </a:solidFill>
            </a:endParaRPr>
          </a:p>
          <a:p>
            <a:endParaRPr lang="en-US" sz="2000" b="1" dirty="0" smtClean="0">
              <a:solidFill>
                <a:srgbClr val="00B050"/>
              </a:solidFill>
            </a:endParaRPr>
          </a:p>
          <a:p>
            <a:endParaRPr lang="en-US" sz="2000" b="1" dirty="0">
              <a:solidFill>
                <a:srgbClr val="00B050"/>
              </a:solidFill>
            </a:endParaRPr>
          </a:p>
          <a:p>
            <a:endParaRPr lang="en-US" sz="2000" b="1" dirty="0" smtClean="0">
              <a:solidFill>
                <a:srgbClr val="00B050"/>
              </a:solidFill>
            </a:endParaRPr>
          </a:p>
          <a:p>
            <a:endParaRPr lang="en-US" sz="2000" b="1" dirty="0">
              <a:solidFill>
                <a:srgbClr val="00B050"/>
              </a:solidFill>
            </a:endParaRPr>
          </a:p>
          <a:p>
            <a:endParaRPr lang="en-US" sz="2000" b="1" dirty="0" smtClean="0">
              <a:solidFill>
                <a:srgbClr val="00B050"/>
              </a:solidFill>
            </a:endParaRPr>
          </a:p>
          <a:p>
            <a:endParaRPr lang="en-US" sz="2000" b="1" dirty="0">
              <a:solidFill>
                <a:srgbClr val="00B050"/>
              </a:solidFill>
            </a:endParaRPr>
          </a:p>
          <a:p>
            <a:pPr lvl="2"/>
            <a:endParaRPr lang="en-US" sz="2800" b="1" dirty="0" smtClean="0">
              <a:solidFill>
                <a:srgbClr val="00B050"/>
              </a:solidFill>
            </a:endParaRPr>
          </a:p>
          <a:p>
            <a:endParaRPr lang="en-US" sz="2000" b="1" dirty="0">
              <a:solidFill>
                <a:srgbClr val="00B050"/>
              </a:solidFill>
            </a:endParaRPr>
          </a:p>
          <a:p>
            <a:pPr lvl="3"/>
            <a:endParaRPr lang="en-US" sz="1200" b="1" dirty="0" smtClean="0">
              <a:solidFill>
                <a:srgbClr val="00B050"/>
              </a:solidFill>
            </a:endParaRPr>
          </a:p>
          <a:p>
            <a:r>
              <a:rPr lang="en-US" sz="2000" dirty="0">
                <a:solidFill>
                  <a:srgbClr val="FF0000"/>
                </a:solidFill>
              </a:rPr>
              <a:t>No </a:t>
            </a:r>
            <a:r>
              <a:rPr lang="en-US" sz="2000" dirty="0" smtClean="0">
                <a:solidFill>
                  <a:srgbClr val="FF0000"/>
                </a:solidFill>
              </a:rPr>
              <a:t>team produced </a:t>
            </a:r>
            <a:r>
              <a:rPr lang="en-US" sz="2000" dirty="0">
                <a:solidFill>
                  <a:srgbClr val="FF0000"/>
                </a:solidFill>
              </a:rPr>
              <a:t>a routable placement for this </a:t>
            </a:r>
            <a:r>
              <a:rPr lang="en-US" sz="2000" dirty="0" smtClean="0">
                <a:solidFill>
                  <a:srgbClr val="FF0000"/>
                </a:solidFill>
              </a:rPr>
              <a:t>design</a:t>
            </a:r>
            <a:endParaRPr lang="en-US" sz="2000" dirty="0">
              <a:solidFill>
                <a:srgbClr val="FF0000"/>
              </a:solidFill>
            </a:endParaRPr>
          </a:p>
          <a:p>
            <a:endParaRPr lang="en-US" sz="2000" b="1" dirty="0" smtClean="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504" y="1929384"/>
            <a:ext cx="3213616" cy="3182112"/>
          </a:xfrm>
          <a:prstGeom prst="rect">
            <a:avLst/>
          </a:prstGeom>
          <a:ln>
            <a:solidFill>
              <a:schemeClr val="tx1"/>
            </a:solidFill>
          </a:ln>
        </p:spPr>
      </p:pic>
      <p:sp>
        <p:nvSpPr>
          <p:cNvPr id="2" name="Title 1"/>
          <p:cNvSpPr>
            <a:spLocks noGrp="1"/>
          </p:cNvSpPr>
          <p:nvPr>
            <p:ph type="title"/>
          </p:nvPr>
        </p:nvSpPr>
        <p:spPr/>
        <p:txBody>
          <a:bodyPr/>
          <a:lstStyle/>
          <a:p>
            <a:r>
              <a:rPr lang="en-US" dirty="0" smtClean="0"/>
              <a:t>Disconnected fence regions</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15</a:t>
            </a:fld>
            <a:endParaRPr lang="en-US" sz="1600" dirty="0"/>
          </a:p>
        </p:txBody>
      </p:sp>
      <p:graphicFrame>
        <p:nvGraphicFramePr>
          <p:cNvPr id="24" name="Table 23"/>
          <p:cNvGraphicFramePr>
            <a:graphicFrameLocks noGrp="1"/>
          </p:cNvGraphicFramePr>
          <p:nvPr>
            <p:extLst>
              <p:ext uri="{D42A27DB-BD31-4B8C-83A1-F6EECF244321}">
                <p14:modId xmlns:p14="http://schemas.microsoft.com/office/powerpoint/2010/main" val="1862627699"/>
              </p:ext>
            </p:extLst>
          </p:nvPr>
        </p:nvGraphicFramePr>
        <p:xfrm>
          <a:off x="623823" y="5257800"/>
          <a:ext cx="8044689" cy="567690"/>
        </p:xfrm>
        <a:graphic>
          <a:graphicData uri="http://schemas.openxmlformats.org/drawingml/2006/table">
            <a:tbl>
              <a:tblPr>
                <a:effectLst/>
                <a:tableStyleId>{3C2FFA5D-87B4-456A-9821-1D502468CF0F}</a:tableStyleId>
              </a:tblPr>
              <a:tblGrid>
                <a:gridCol w="1976478"/>
                <a:gridCol w="1141966"/>
                <a:gridCol w="972808"/>
                <a:gridCol w="1283830"/>
                <a:gridCol w="2669607"/>
              </a:tblGrid>
              <a:tr h="267993">
                <a:tc>
                  <a:txBody>
                    <a:bodyPr/>
                    <a:lstStyle/>
                    <a:p>
                      <a:pPr algn="ctr" fontAlgn="b"/>
                      <a:r>
                        <a:rPr lang="en-US" sz="1800" b="1" u="none" strike="noStrike" dirty="0">
                          <a:effectLst/>
                        </a:rPr>
                        <a:t>Design</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u="none" strike="noStrike" dirty="0">
                          <a:effectLst/>
                        </a:rPr>
                        <a:t># Cells</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u="none" strike="noStrike" dirty="0">
                          <a:effectLst/>
                        </a:rPr>
                        <a:t># Nets</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u="none" strike="noStrike" dirty="0" smtClean="0">
                          <a:effectLst/>
                        </a:rPr>
                        <a:t>#Regions</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u="none" strike="noStrike" dirty="0" smtClean="0">
                          <a:effectLst/>
                        </a:rPr>
                        <a:t>Cells Area Utilization</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r h="229187">
                <a:tc>
                  <a:txBody>
                    <a:bodyPr/>
                    <a:lstStyle/>
                    <a:p>
                      <a:pPr algn="ctr" fontAlgn="b"/>
                      <a:r>
                        <a:rPr lang="en-US" sz="1800" b="0" u="none" strike="noStrike" dirty="0" err="1" smtClean="0">
                          <a:effectLst/>
                        </a:rPr>
                        <a:t>mgc_edit_dist_a</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0" u="none" strike="noStrike" dirty="0" smtClean="0">
                          <a:effectLst/>
                        </a:rPr>
                        <a:t>127,413</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0" u="none" strike="noStrike" dirty="0" smtClean="0">
                          <a:effectLst/>
                        </a:rPr>
                        <a:t>131,134</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0" u="none" strike="noStrike" dirty="0" smtClean="0">
                          <a:effectLst/>
                        </a:rPr>
                        <a:t>1</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0" u="none" strike="noStrike" dirty="0" smtClean="0">
                          <a:effectLst/>
                        </a:rPr>
                        <a:t>54.1%</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25" name="TextBox 24"/>
          <p:cNvSpPr txBox="1"/>
          <p:nvPr/>
        </p:nvSpPr>
        <p:spPr>
          <a:xfrm>
            <a:off x="916431" y="2885485"/>
            <a:ext cx="1769872" cy="923330"/>
          </a:xfrm>
          <a:prstGeom prst="rect">
            <a:avLst/>
          </a:prstGeom>
          <a:noFill/>
        </p:spPr>
        <p:txBody>
          <a:bodyPr wrap="square" rtlCol="0">
            <a:spAutoFit/>
          </a:bodyPr>
          <a:lstStyle/>
          <a:p>
            <a:pPr algn="ctr"/>
            <a:r>
              <a:rPr lang="en-US" sz="1800" b="1" dirty="0"/>
              <a:t>a</a:t>
            </a:r>
            <a:r>
              <a:rPr lang="en-US" sz="1800" b="1" dirty="0" smtClean="0"/>
              <a:t> single disconnected region</a:t>
            </a:r>
            <a:endParaRPr lang="en-US" sz="1800" b="1" dirty="0"/>
          </a:p>
        </p:txBody>
      </p:sp>
      <p:cxnSp>
        <p:nvCxnSpPr>
          <p:cNvPr id="27" name="Straight Arrow Connector 26"/>
          <p:cNvCxnSpPr/>
          <p:nvPr/>
        </p:nvCxnSpPr>
        <p:spPr>
          <a:xfrm>
            <a:off x="2686303" y="3282696"/>
            <a:ext cx="1044449" cy="0"/>
          </a:xfrm>
          <a:prstGeom prst="straightConnector1">
            <a:avLst/>
          </a:prstGeom>
          <a:noFill/>
          <a:ln w="19050" cap="flat" cmpd="sng" algn="ctr">
            <a:solidFill>
              <a:schemeClr val="tx1"/>
            </a:solidFill>
            <a:prstDash val="solid"/>
            <a:tailEnd type="arrow"/>
          </a:ln>
          <a:effectLst/>
        </p:spPr>
      </p:cxnSp>
      <p:sp>
        <p:nvSpPr>
          <p:cNvPr id="30" name="Left Brace 29"/>
          <p:cNvSpPr/>
          <p:nvPr/>
        </p:nvSpPr>
        <p:spPr>
          <a:xfrm>
            <a:off x="3823278" y="2404872"/>
            <a:ext cx="237744" cy="2231136"/>
          </a:xfrm>
          <a:prstGeom prst="leftBrace">
            <a:avLst>
              <a:gd name="adj1" fmla="val 8333"/>
              <a:gd name="adj2" fmla="val 39071"/>
            </a:avLst>
          </a:prstGeom>
          <a:noFill/>
          <a:ln w="19050" cap="flat" cmpd="sng" algn="ctr">
            <a:solidFill>
              <a:schemeClr val="tx1"/>
            </a:solidFill>
            <a:prstDash val="solid"/>
            <a:tailEnd type="none"/>
          </a:ln>
          <a:effectLst/>
        </p:spPr>
        <p:txBody>
          <a:bodyPr rtlCol="0" anchor="ctr"/>
          <a:lstStyle/>
          <a:p>
            <a:pPr algn="ctr"/>
            <a:endParaRPr lang="en-US"/>
          </a:p>
        </p:txBody>
      </p:sp>
    </p:spTree>
    <p:extLst>
      <p:ext uri="{BB962C8B-B14F-4D97-AF65-F5344CB8AC3E}">
        <p14:creationId xmlns:p14="http://schemas.microsoft.com/office/powerpoint/2010/main" val="35203055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457575" y="914400"/>
            <a:ext cx="5303838" cy="17526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3600" b="1">
                <a:solidFill>
                  <a:schemeClr val="bg1"/>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a:lstStyle>
          <a:p>
            <a:r>
              <a:rPr lang="en-US" sz="3200" dirty="0" smtClean="0"/>
              <a:t> 3. Evaluation metrics</a:t>
            </a:r>
            <a:endParaRPr lang="en-US" sz="3200" dirty="0"/>
          </a:p>
        </p:txBody>
      </p:sp>
    </p:spTree>
    <p:extLst>
      <p:ext uri="{BB962C8B-B14F-4D97-AF65-F5344CB8AC3E}">
        <p14:creationId xmlns:p14="http://schemas.microsoft.com/office/powerpoint/2010/main" val="35557667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28600" rIns="228600"/>
          <a:lstStyle/>
          <a:p>
            <a:r>
              <a:rPr lang="en-US" sz="3200" dirty="0"/>
              <a:t>Total </a:t>
            </a:r>
            <a:r>
              <a:rPr lang="en-US" sz="3200" dirty="0" smtClean="0"/>
              <a:t>score  </a:t>
            </a:r>
            <a:r>
              <a:rPr lang="en-US" sz="3200" i="1" dirty="0"/>
              <a:t>S </a:t>
            </a:r>
            <a:r>
              <a:rPr lang="en-US" sz="3200" dirty="0"/>
              <a:t>=</a:t>
            </a:r>
            <a:r>
              <a:rPr lang="en-US" sz="3200" i="1" dirty="0"/>
              <a:t> </a:t>
            </a:r>
            <a:r>
              <a:rPr lang="en-US" sz="3200" dirty="0" smtClean="0"/>
              <a:t>min{</a:t>
            </a:r>
            <a:r>
              <a:rPr lang="en-US" sz="3200" i="1" dirty="0" smtClean="0"/>
              <a:t>S</a:t>
            </a:r>
            <a:r>
              <a:rPr lang="en-US" sz="3200" i="1" baseline="-25000" dirty="0" smtClean="0"/>
              <a:t>DP</a:t>
            </a:r>
            <a:r>
              <a:rPr lang="en-US" sz="3200" i="1" dirty="0" smtClean="0"/>
              <a:t> </a:t>
            </a:r>
            <a:r>
              <a:rPr lang="en-US" sz="3200" dirty="0"/>
              <a:t>+</a:t>
            </a:r>
            <a:r>
              <a:rPr lang="en-US" sz="3200" i="1" dirty="0"/>
              <a:t> S</a:t>
            </a:r>
            <a:r>
              <a:rPr lang="en-US" sz="3200" i="1" baseline="-25000" dirty="0"/>
              <a:t>DR</a:t>
            </a:r>
            <a:r>
              <a:rPr lang="en-US" sz="3200" i="1" dirty="0"/>
              <a:t> </a:t>
            </a:r>
            <a:r>
              <a:rPr lang="en-US" sz="3200" dirty="0"/>
              <a:t>+</a:t>
            </a:r>
            <a:r>
              <a:rPr lang="en-US" sz="3200" i="1" dirty="0"/>
              <a:t> </a:t>
            </a:r>
            <a:r>
              <a:rPr lang="en-US" sz="3200" i="1" dirty="0" smtClean="0"/>
              <a:t>S</a:t>
            </a:r>
            <a:r>
              <a:rPr lang="en-US" sz="3200" i="1" baseline="-25000" dirty="0" smtClean="0"/>
              <a:t>WL</a:t>
            </a:r>
            <a:r>
              <a:rPr lang="en-US" sz="3200" dirty="0"/>
              <a:t> </a:t>
            </a:r>
            <a:r>
              <a:rPr lang="en-US" sz="3200" dirty="0" smtClean="0"/>
              <a:t>, 50}</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197864"/>
                <a:ext cx="9144000" cy="5070475"/>
              </a:xfrm>
            </p:spPr>
            <p:txBody>
              <a:bodyPr lIns="365760" rIns="365760"/>
              <a:lstStyle/>
              <a:p>
                <a:pPr marL="0" indent="0">
                  <a:spcBef>
                    <a:spcPts val="600"/>
                  </a:spcBef>
                  <a:buNone/>
                </a:pPr>
                <a:r>
                  <a:rPr lang="en-US" dirty="0"/>
                  <a:t>These quantities add to the </a:t>
                </a:r>
                <a:r>
                  <a:rPr lang="en-US" dirty="0" smtClean="0"/>
                  <a:t>total score </a:t>
                </a:r>
                <a:r>
                  <a:rPr lang="en-US" b="1" i="1" dirty="0"/>
                  <a:t>S</a:t>
                </a:r>
                <a:r>
                  <a:rPr lang="en-US" dirty="0"/>
                  <a:t>  for a placement:</a:t>
                </a:r>
              </a:p>
              <a:p>
                <a:pPr>
                  <a:spcBef>
                    <a:spcPts val="600"/>
                  </a:spcBef>
                  <a:tabLst>
                    <a:tab pos="971550" algn="l"/>
                  </a:tabLst>
                </a:pPr>
                <a:r>
                  <a:rPr lang="en-US" i="1" dirty="0"/>
                  <a:t>DP</a:t>
                </a:r>
                <a:r>
                  <a:rPr lang="en-US" dirty="0"/>
                  <a:t> :	average </a:t>
                </a:r>
                <a:r>
                  <a:rPr lang="en-US" b="1" dirty="0"/>
                  <a:t>legalization displacement</a:t>
                </a:r>
                <a:r>
                  <a:rPr lang="en-US" dirty="0"/>
                  <a:t> in standard cell</a:t>
                </a:r>
                <a:br>
                  <a:rPr lang="en-US" dirty="0"/>
                </a:br>
                <a:r>
                  <a:rPr lang="en-US" dirty="0"/>
                  <a:t>	row heights of </a:t>
                </a:r>
                <a:r>
                  <a:rPr lang="en-US" dirty="0" smtClean="0"/>
                  <a:t>the 10</a:t>
                </a:r>
                <a:r>
                  <a:rPr lang="en-US" dirty="0"/>
                  <a:t>% most displaced of all cells</a:t>
                </a:r>
              </a:p>
              <a:p>
                <a:pPr>
                  <a:spcBef>
                    <a:spcPts val="600"/>
                  </a:spcBef>
                  <a:tabLst>
                    <a:tab pos="971550" algn="l"/>
                  </a:tabLst>
                </a:pPr>
                <a:r>
                  <a:rPr lang="en-US" i="1" dirty="0"/>
                  <a:t>WL’</a:t>
                </a:r>
                <a:r>
                  <a:rPr lang="en-US" dirty="0"/>
                  <a:t> </a:t>
                </a:r>
                <a:r>
                  <a:rPr lang="en-US" dirty="0" smtClean="0"/>
                  <a:t>: </a:t>
                </a:r>
                <a:r>
                  <a:rPr lang="en-US" b="1" dirty="0" smtClean="0"/>
                  <a:t>detail-routed </a:t>
                </a:r>
                <a:r>
                  <a:rPr lang="en-US" b="1" dirty="0" err="1"/>
                  <a:t>wirelength</a:t>
                </a:r>
                <a:r>
                  <a:rPr lang="en-US" dirty="0"/>
                  <a:t>,</a:t>
                </a:r>
                <a:r>
                  <a:rPr lang="en-US" b="1" dirty="0"/>
                  <a:t/>
                </a:r>
                <a:br>
                  <a:rPr lang="en-US" b="1" dirty="0"/>
                </a:br>
                <a:r>
                  <a:rPr lang="en-US" b="1" dirty="0"/>
                  <a:t>         </a:t>
                </a:r>
                <a:r>
                  <a:rPr lang="en-US" dirty="0" smtClean="0">
                    <a:solidFill>
                      <a:srgbClr val="00B050"/>
                    </a:solidFill>
                  </a:rPr>
                  <a:t>weighted </a:t>
                </a:r>
                <a:r>
                  <a:rPr lang="en-US" dirty="0">
                    <a:solidFill>
                      <a:srgbClr val="00B050"/>
                    </a:solidFill>
                  </a:rPr>
                  <a:t>by a density limit violation penalty </a:t>
                </a:r>
                <a:r>
                  <a:rPr lang="en-US" dirty="0"/>
                  <a:t>– </a:t>
                </a:r>
                <a:r>
                  <a:rPr lang="en-US" b="1" dirty="0">
                    <a:solidFill>
                      <a:srgbClr val="00B050"/>
                    </a:solidFill>
                  </a:rPr>
                  <a:t>NEW!</a:t>
                </a:r>
              </a:p>
              <a:p>
                <a:pPr lvl="1">
                  <a:spcBef>
                    <a:spcPts val="600"/>
                  </a:spcBef>
                </a:pPr>
                <a:r>
                  <a:rPr lang="en-US" sz="2400" dirty="0" smtClean="0"/>
                  <a:t>Scaled linearly </a:t>
                </a:r>
                <a:r>
                  <a:rPr lang="en-US" sz="2400" dirty="0"/>
                  <a:t>from </a:t>
                </a:r>
                <a:r>
                  <a:rPr lang="en-US" sz="2400" i="1" dirty="0" err="1"/>
                  <a:t>WL’</a:t>
                </a:r>
                <a:r>
                  <a:rPr lang="en-US" sz="2400" baseline="-25000" dirty="0" err="1"/>
                  <a:t>min</a:t>
                </a:r>
                <a:r>
                  <a:rPr lang="en-US" sz="2400" dirty="0"/>
                  <a:t> to 1.5x</a:t>
                </a:r>
                <a:r>
                  <a:rPr lang="en-US" sz="2400" i="1" dirty="0"/>
                  <a:t>WL’</a:t>
                </a:r>
                <a:r>
                  <a:rPr lang="en-US" sz="2400" baseline="-25000" dirty="0"/>
                  <a:t>median</a:t>
                </a:r>
                <a:r>
                  <a:rPr lang="en-US" sz="2400" dirty="0"/>
                  <a:t> </a:t>
                </a:r>
                <a:r>
                  <a:rPr lang="en-US" sz="2400" dirty="0" smtClean="0"/>
                  <a:t>to </a:t>
                </a:r>
                <a:r>
                  <a:rPr lang="en-US" sz="2400" dirty="0"/>
                  <a:t>[0,25]</a:t>
                </a:r>
              </a:p>
              <a:p>
                <a:pPr>
                  <a:spcBef>
                    <a:spcPts val="600"/>
                  </a:spcBef>
                </a:pPr>
                <a:r>
                  <a:rPr lang="en-US" i="1" dirty="0"/>
                  <a:t>DR</a:t>
                </a:r>
                <a:r>
                  <a:rPr lang="en-US" dirty="0"/>
                  <a:t> : </a:t>
                </a:r>
                <a:r>
                  <a:rPr lang="en-US" b="1" dirty="0"/>
                  <a:t>the number of detailed-routing violations</a:t>
                </a:r>
                <a:r>
                  <a:rPr lang="en-US" dirty="0"/>
                  <a:t>,</a:t>
                </a:r>
                <a:endParaRPr lang="en-US" dirty="0">
                  <a:solidFill>
                    <a:srgbClr val="6666FF"/>
                  </a:solidFill>
                </a:endParaRPr>
              </a:p>
              <a:p>
                <a:pPr lvl="1">
                  <a:spcBef>
                    <a:spcPts val="600"/>
                  </a:spcBef>
                </a:pPr>
                <a:r>
                  <a:rPr lang="en-US" sz="2400" i="1" dirty="0"/>
                  <a:t>DR</a:t>
                </a:r>
                <a:r>
                  <a:rPr lang="en-US" sz="2400" dirty="0"/>
                  <a:t> from 0 to 10,000 is scaled </a:t>
                </a:r>
                <a:r>
                  <a:rPr lang="en-US" sz="2400" dirty="0">
                    <a:solidFill>
                      <a:srgbClr val="00B050"/>
                    </a:solidFill>
                  </a:rPr>
                  <a:t>logarithmically (</a:t>
                </a:r>
                <a:r>
                  <a:rPr lang="en-US" sz="2400" b="1" dirty="0">
                    <a:solidFill>
                      <a:srgbClr val="00B050"/>
                    </a:solidFill>
                  </a:rPr>
                  <a:t>NEW!</a:t>
                </a:r>
                <a:r>
                  <a:rPr lang="en-US" sz="2400" dirty="0">
                    <a:solidFill>
                      <a:srgbClr val="00B050"/>
                    </a:solidFill>
                  </a:rPr>
                  <a:t>)</a:t>
                </a:r>
                <a:r>
                  <a:rPr lang="en-US" sz="2400" dirty="0"/>
                  <a:t> </a:t>
                </a:r>
                <a:r>
                  <a:rPr lang="en-US" sz="2400" dirty="0"/>
                  <a:t/>
                </a:r>
                <a:br>
                  <a:rPr lang="en-US" sz="2400" dirty="0"/>
                </a:br>
                <a:r>
                  <a:rPr lang="en-US" sz="2400" dirty="0" smtClean="0"/>
                  <a:t>to </a:t>
                </a:r>
                <a:r>
                  <a:rPr lang="en-US" sz="2400" dirty="0"/>
                  <a:t>[0,25] </a:t>
                </a:r>
                <a:r>
                  <a:rPr lang="en-US" sz="2400" dirty="0" smtClean="0"/>
                  <a:t>by </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𝐷𝑅</m:t>
                        </m:r>
                      </m:sub>
                    </m:sSub>
                    <m:r>
                      <a:rPr lang="en-US" sz="2800" i="1">
                        <a:latin typeface="Cambria Math"/>
                      </a:rPr>
                      <m:t>=12.475</m:t>
                    </m:r>
                    <m:d>
                      <m:dPr>
                        <m:ctrlPr>
                          <a:rPr lang="en-US" sz="2800" i="1">
                            <a:latin typeface="Cambria Math"/>
                          </a:rPr>
                        </m:ctrlPr>
                      </m:dPr>
                      <m:e>
                        <m:func>
                          <m:funcPr>
                            <m:ctrlPr>
                              <a:rPr lang="en-US" sz="2800" i="1">
                                <a:latin typeface="Cambria Math"/>
                              </a:rPr>
                            </m:ctrlPr>
                          </m:funcPr>
                          <m:fName>
                            <m:sSub>
                              <m:sSubPr>
                                <m:ctrlPr>
                                  <a:rPr lang="en-US" sz="2800" i="1">
                                    <a:latin typeface="Cambria Math"/>
                                  </a:rPr>
                                </m:ctrlPr>
                              </m:sSubPr>
                              <m:e>
                                <m:r>
                                  <m:rPr>
                                    <m:sty m:val="p"/>
                                  </m:rPr>
                                  <a:rPr lang="en-US" sz="2800">
                                    <a:latin typeface="Cambria Math"/>
                                  </a:rPr>
                                  <m:t>log</m:t>
                                </m:r>
                              </m:e>
                              <m:sub>
                                <m:r>
                                  <a:rPr lang="en-US" sz="2800" i="1">
                                    <a:latin typeface="Cambria Math"/>
                                  </a:rPr>
                                  <m:t>10</m:t>
                                </m:r>
                              </m:sub>
                            </m:sSub>
                          </m:fName>
                          <m:e>
                            <m:d>
                              <m:dPr>
                                <m:ctrlPr>
                                  <a:rPr lang="en-US" sz="2800" i="1">
                                    <a:latin typeface="Cambria Math"/>
                                  </a:rPr>
                                </m:ctrlPr>
                              </m:dPr>
                              <m:e>
                                <m:r>
                                  <a:rPr lang="en-US" sz="2800" i="1">
                                    <a:latin typeface="Cambria Math"/>
                                  </a:rPr>
                                  <m:t>𝐷𝑅</m:t>
                                </m:r>
                                <m:r>
                                  <a:rPr lang="en-US" sz="2800" i="1">
                                    <a:latin typeface="Cambria Math"/>
                                  </a:rPr>
                                  <m:t>+100</m:t>
                                </m:r>
                              </m:e>
                            </m:d>
                          </m:e>
                        </m:func>
                        <m:r>
                          <a:rPr lang="en-US" sz="2800" i="1">
                            <a:latin typeface="Cambria Math"/>
                          </a:rPr>
                          <m:t>−2</m:t>
                        </m:r>
                      </m:e>
                    </m:d>
                  </m:oMath>
                </a14:m>
                <a:endParaRPr lang="en-US" sz="2800" dirty="0" smtClean="0"/>
              </a:p>
              <a:p>
                <a:pPr lvl="1">
                  <a:spcBef>
                    <a:spcPts val="600"/>
                  </a:spcBef>
                </a:pPr>
                <a:r>
                  <a:rPr lang="en-US" sz="2400" dirty="0" smtClean="0"/>
                  <a:t>DR </a:t>
                </a:r>
                <a:r>
                  <a:rPr lang="en-US" sz="2400" dirty="0"/>
                  <a:t>violations vary </a:t>
                </a:r>
                <a:r>
                  <a:rPr lang="en-US" sz="2400" dirty="0" smtClean="0"/>
                  <a:t>widely and log scaling</a:t>
                </a:r>
                <a:br>
                  <a:rPr lang="en-US" sz="2400" dirty="0" smtClean="0"/>
                </a:br>
                <a:r>
                  <a:rPr lang="en-US" sz="2400" dirty="0" smtClean="0"/>
                  <a:t>better distinguishes intermediate scores</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197864"/>
                <a:ext cx="9144000" cy="5070475"/>
              </a:xfrm>
              <a:blipFill rotWithShape="1">
                <a:blip r:embed="rId2"/>
                <a:stretch>
                  <a:fillRect t="-963"/>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B4689765-5485-4130-8525-AA8B12692EFF}" type="slidenum">
              <a:rPr lang="en-US" sz="1600" smtClean="0"/>
              <a:pPr/>
              <a:t>17</a:t>
            </a:fld>
            <a:endParaRPr lang="en-US" sz="1600" dirty="0"/>
          </a:p>
        </p:txBody>
      </p:sp>
    </p:spTree>
    <p:extLst>
      <p:ext uri="{BB962C8B-B14F-4D97-AF65-F5344CB8AC3E}">
        <p14:creationId xmlns:p14="http://schemas.microsoft.com/office/powerpoint/2010/main" val="31511629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28600" rIns="228600"/>
          <a:lstStyle/>
          <a:p>
            <a:r>
              <a:rPr lang="en-US" sz="3200" dirty="0"/>
              <a:t>Total </a:t>
            </a:r>
            <a:r>
              <a:rPr lang="en-US" sz="3200" dirty="0" smtClean="0"/>
              <a:t>score  </a:t>
            </a:r>
            <a:r>
              <a:rPr lang="en-US" sz="3200" i="1" dirty="0"/>
              <a:t>S </a:t>
            </a:r>
            <a:r>
              <a:rPr lang="en-US" sz="3200" dirty="0"/>
              <a:t>=</a:t>
            </a:r>
            <a:r>
              <a:rPr lang="en-US" sz="3200" i="1" dirty="0"/>
              <a:t> </a:t>
            </a:r>
            <a:r>
              <a:rPr lang="en-US" sz="3200" dirty="0" smtClean="0"/>
              <a:t>min{</a:t>
            </a:r>
            <a:r>
              <a:rPr lang="en-US" sz="3200" i="1" dirty="0" smtClean="0"/>
              <a:t>S</a:t>
            </a:r>
            <a:r>
              <a:rPr lang="en-US" sz="3200" i="1" baseline="-25000" dirty="0" smtClean="0"/>
              <a:t>DP</a:t>
            </a:r>
            <a:r>
              <a:rPr lang="en-US" sz="3200" i="1" dirty="0" smtClean="0"/>
              <a:t> </a:t>
            </a:r>
            <a:r>
              <a:rPr lang="en-US" sz="3200" dirty="0"/>
              <a:t>+</a:t>
            </a:r>
            <a:r>
              <a:rPr lang="en-US" sz="3200" i="1" dirty="0"/>
              <a:t> S</a:t>
            </a:r>
            <a:r>
              <a:rPr lang="en-US" sz="3200" i="1" baseline="-25000" dirty="0"/>
              <a:t>DR</a:t>
            </a:r>
            <a:r>
              <a:rPr lang="en-US" sz="3200" i="1" dirty="0"/>
              <a:t> </a:t>
            </a:r>
            <a:r>
              <a:rPr lang="en-US" sz="3200" dirty="0"/>
              <a:t>+</a:t>
            </a:r>
            <a:r>
              <a:rPr lang="en-US" sz="3200" i="1" dirty="0"/>
              <a:t> </a:t>
            </a:r>
            <a:r>
              <a:rPr lang="en-US" sz="3200" i="1" dirty="0" smtClean="0"/>
              <a:t>S</a:t>
            </a:r>
            <a:r>
              <a:rPr lang="en-US" sz="3200" i="1" baseline="-25000" dirty="0" smtClean="0"/>
              <a:t>WL</a:t>
            </a:r>
            <a:r>
              <a:rPr lang="en-US" sz="3200" dirty="0"/>
              <a:t> </a:t>
            </a:r>
            <a:r>
              <a:rPr lang="en-US" sz="3200" dirty="0" smtClean="0"/>
              <a:t>, 50}</a:t>
            </a:r>
            <a:endParaRPr lang="en-US" dirty="0"/>
          </a:p>
        </p:txBody>
      </p:sp>
      <p:sp>
        <p:nvSpPr>
          <p:cNvPr id="3" name="Content Placeholder 2"/>
          <p:cNvSpPr>
            <a:spLocks noGrp="1"/>
          </p:cNvSpPr>
          <p:nvPr>
            <p:ph idx="1"/>
          </p:nvPr>
        </p:nvSpPr>
        <p:spPr>
          <a:xfrm>
            <a:off x="0" y="1197864"/>
            <a:ext cx="9144000" cy="5070475"/>
          </a:xfrm>
        </p:spPr>
        <p:txBody>
          <a:bodyPr lIns="365760" rIns="365760"/>
          <a:lstStyle/>
          <a:p>
            <a:pPr marL="0" indent="0">
              <a:spcBef>
                <a:spcPts val="600"/>
              </a:spcBef>
              <a:buNone/>
            </a:pPr>
            <a:r>
              <a:rPr lang="en-US" dirty="0" smtClean="0">
                <a:solidFill>
                  <a:srgbClr val="FF0000"/>
                </a:solidFill>
              </a:rPr>
              <a:t>Placements </a:t>
            </a:r>
            <a:r>
              <a:rPr lang="en-US" dirty="0">
                <a:solidFill>
                  <a:srgbClr val="FF0000"/>
                </a:solidFill>
              </a:rPr>
              <a:t>receive the maximum score </a:t>
            </a:r>
            <a:r>
              <a:rPr lang="en-US" i="1" dirty="0">
                <a:solidFill>
                  <a:srgbClr val="FF0000"/>
                </a:solidFill>
              </a:rPr>
              <a:t>S</a:t>
            </a:r>
            <a:r>
              <a:rPr lang="en-US" dirty="0">
                <a:solidFill>
                  <a:srgbClr val="FF0000"/>
                </a:solidFill>
              </a:rPr>
              <a:t> = 50 if</a:t>
            </a:r>
          </a:p>
          <a:p>
            <a:pPr>
              <a:spcBef>
                <a:spcPts val="600"/>
              </a:spcBef>
            </a:pPr>
            <a:r>
              <a:rPr lang="en-US" dirty="0">
                <a:solidFill>
                  <a:srgbClr val="00B050"/>
                </a:solidFill>
              </a:rPr>
              <a:t>There are fence region violations – NEW!</a:t>
            </a:r>
          </a:p>
          <a:p>
            <a:pPr>
              <a:spcBef>
                <a:spcPts val="600"/>
              </a:spcBef>
            </a:pPr>
            <a:r>
              <a:rPr lang="en-US" i="1" dirty="0">
                <a:solidFill>
                  <a:schemeClr val="tx1">
                    <a:lumMod val="50000"/>
                  </a:schemeClr>
                </a:solidFill>
              </a:rPr>
              <a:t>DP </a:t>
            </a:r>
            <a:r>
              <a:rPr lang="en-US" dirty="0">
                <a:solidFill>
                  <a:schemeClr val="tx1">
                    <a:lumMod val="50000"/>
                  </a:schemeClr>
                </a:solidFill>
              </a:rPr>
              <a:t>≥ 25 standard cell rows</a:t>
            </a:r>
          </a:p>
          <a:p>
            <a:pPr>
              <a:spcBef>
                <a:spcPts val="600"/>
              </a:spcBef>
            </a:pPr>
            <a:r>
              <a:rPr lang="en-US" dirty="0">
                <a:solidFill>
                  <a:schemeClr val="tx1">
                    <a:lumMod val="50000"/>
                  </a:schemeClr>
                </a:solidFill>
              </a:rPr>
              <a:t>GR edge overflow exceeds </a:t>
            </a:r>
            <a:r>
              <a:rPr lang="en-US" dirty="0" err="1">
                <a:solidFill>
                  <a:schemeClr val="tx1">
                    <a:lumMod val="50000"/>
                  </a:schemeClr>
                </a:solidFill>
              </a:rPr>
              <a:t>GR</a:t>
            </a:r>
            <a:r>
              <a:rPr lang="en-US" baseline="-25000" dirty="0" err="1">
                <a:solidFill>
                  <a:schemeClr val="tx1">
                    <a:lumMod val="50000"/>
                  </a:schemeClr>
                </a:solidFill>
              </a:rPr>
              <a:t>edge_max</a:t>
            </a:r>
            <a:r>
              <a:rPr lang="en-US" dirty="0">
                <a:solidFill>
                  <a:schemeClr val="tx1">
                    <a:lumMod val="50000"/>
                  </a:schemeClr>
                </a:solidFill>
              </a:rPr>
              <a:t>  of 0.3% for</a:t>
            </a:r>
            <a:br>
              <a:rPr lang="en-US" dirty="0">
                <a:solidFill>
                  <a:schemeClr val="tx1">
                    <a:lumMod val="50000"/>
                  </a:schemeClr>
                </a:solidFill>
              </a:rPr>
            </a:br>
            <a:r>
              <a:rPr lang="en-US" dirty="0" err="1">
                <a:solidFill>
                  <a:schemeClr val="tx1">
                    <a:lumMod val="50000"/>
                  </a:schemeClr>
                </a:solidFill>
              </a:rPr>
              <a:t>mgc_superblue</a:t>
            </a:r>
            <a:r>
              <a:rPr lang="en-US" dirty="0">
                <a:solidFill>
                  <a:schemeClr val="tx1">
                    <a:lumMod val="50000"/>
                  </a:schemeClr>
                </a:solidFill>
              </a:rPr>
              <a:t> designs and 3% for the other benchmarks</a:t>
            </a:r>
          </a:p>
          <a:p>
            <a:pPr>
              <a:spcBef>
                <a:spcPts val="600"/>
              </a:spcBef>
            </a:pPr>
            <a:r>
              <a:rPr lang="en-US" dirty="0">
                <a:solidFill>
                  <a:schemeClr val="tx1">
                    <a:lumMod val="50000"/>
                  </a:schemeClr>
                </a:solidFill>
              </a:rPr>
              <a:t>DR violations exceed 10,000</a:t>
            </a:r>
          </a:p>
          <a:p>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18</a:t>
            </a:fld>
            <a:endParaRPr lang="en-US" sz="1600" dirty="0"/>
          </a:p>
        </p:txBody>
      </p:sp>
    </p:spTree>
    <p:extLst>
      <p:ext uri="{BB962C8B-B14F-4D97-AF65-F5344CB8AC3E}">
        <p14:creationId xmlns:p14="http://schemas.microsoft.com/office/powerpoint/2010/main" val="22813864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57912"/>
            <a:ext cx="8631936" cy="1066800"/>
          </a:xfrm>
        </p:spPr>
        <p:txBody>
          <a:bodyPr lIns="0" rIns="0"/>
          <a:lstStyle/>
          <a:p>
            <a:r>
              <a:rPr lang="en-US" sz="3200" dirty="0" smtClean="0"/>
              <a:t>Wire length </a:t>
            </a:r>
            <a:r>
              <a:rPr lang="en-US" sz="3200" dirty="0"/>
              <a:t>scaling </a:t>
            </a:r>
            <a:r>
              <a:rPr lang="en-US" sz="3200" dirty="0" smtClean="0"/>
              <a:t>by density violations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6032" y="1197864"/>
                <a:ext cx="8631936" cy="5070475"/>
              </a:xfrm>
            </p:spPr>
            <p:txBody>
              <a:bodyPr lIns="0" tIns="0" rIns="0" bIns="0"/>
              <a:lstStyle/>
              <a:p>
                <a:pPr>
                  <a:spcBef>
                    <a:spcPts val="600"/>
                  </a:spcBef>
                </a:pPr>
                <a:r>
                  <a:rPr lang="en-US" sz="2000" dirty="0"/>
                  <a:t>The bins to analyze placement density are 8x8 standard cell row heights</a:t>
                </a:r>
                <a:endParaRPr lang="en-US" sz="2000" dirty="0">
                  <a:solidFill>
                    <a:schemeClr val="tx1"/>
                  </a:solidFill>
                </a:endParaRPr>
              </a:p>
              <a:p>
                <a:pPr>
                  <a:spcBef>
                    <a:spcPts val="600"/>
                  </a:spcBef>
                </a:pPr>
                <a:r>
                  <a:rPr lang="en-US" sz="2000" dirty="0"/>
                  <a:t>The available area of bin </a:t>
                </a:r>
                <a:r>
                  <a:rPr lang="en-US" sz="2000" i="1" dirty="0">
                    <a:ea typeface="Cambria Math" panose="02040503050406030204" pitchFamily="18" charset="0"/>
                  </a:rPr>
                  <a:t>b</a:t>
                </a:r>
                <a:r>
                  <a:rPr lang="en-US" sz="2000" dirty="0"/>
                  <a:t> is </a:t>
                </a:r>
                <a14:m>
                  <m:oMath xmlns:m="http://schemas.openxmlformats.org/officeDocument/2006/math">
                    <m:r>
                      <a:rPr lang="en-US" sz="2000" i="1">
                        <a:solidFill>
                          <a:schemeClr val="tx1"/>
                        </a:solidFill>
                        <a:latin typeface="Cambria Math"/>
                      </a:rPr>
                      <m:t>𝑤h𝑖𝑡𝑒</m:t>
                    </m:r>
                    <m:r>
                      <a:rPr lang="en-US" sz="2000" i="1">
                        <a:solidFill>
                          <a:schemeClr val="tx1"/>
                        </a:solidFill>
                        <a:latin typeface="Cambria Math"/>
                      </a:rPr>
                      <m:t>_</m:t>
                    </m:r>
                    <m:r>
                      <a:rPr lang="en-US" sz="2000" i="1">
                        <a:solidFill>
                          <a:schemeClr val="tx1"/>
                        </a:solidFill>
                        <a:latin typeface="Cambria Math"/>
                      </a:rPr>
                      <m:t>𝑠𝑝𝑎𝑐𝑒</m:t>
                    </m:r>
                    <m:r>
                      <a:rPr lang="en-US" sz="2000" i="1">
                        <a:solidFill>
                          <a:schemeClr val="tx1"/>
                        </a:solidFill>
                        <a:latin typeface="Cambria Math"/>
                      </a:rPr>
                      <m:t>(</m:t>
                    </m:r>
                    <m:r>
                      <a:rPr lang="en-US" sz="2000" i="1">
                        <a:solidFill>
                          <a:schemeClr val="tx1"/>
                        </a:solidFill>
                        <a:latin typeface="Cambria Math"/>
                      </a:rPr>
                      <m:t>𝑏</m:t>
                    </m:r>
                    <m:r>
                      <a:rPr lang="en-US" sz="2000" i="1">
                        <a:solidFill>
                          <a:schemeClr val="tx1"/>
                        </a:solidFill>
                        <a:latin typeface="Cambria Math"/>
                      </a:rPr>
                      <m:t>)</m:t>
                    </m:r>
                  </m:oMath>
                </a14:m>
                <a:endParaRPr lang="en-US" sz="2000" dirty="0">
                  <a:latin typeface="Cambria Math" panose="02040503050406030204" pitchFamily="18" charset="0"/>
                  <a:ea typeface="Cambria Math" panose="02040503050406030204" pitchFamily="18" charset="0"/>
                  <a:cs typeface="Times New Roman" panose="02020603050405020304" pitchFamily="18" charset="0"/>
                </a:endParaRPr>
              </a:p>
              <a:p>
                <a:pPr>
                  <a:spcBef>
                    <a:spcPts val="600"/>
                  </a:spcBef>
                </a:pPr>
                <a:r>
                  <a:rPr lang="en-US" sz="2000" dirty="0">
                    <a:cs typeface="Times New Roman" panose="02020603050405020304" pitchFamily="18" charset="0"/>
                  </a:rPr>
                  <a:t>For regions, the density limit is </a:t>
                </a:r>
                <a14:m>
                  <m:oMath xmlns:m="http://schemas.openxmlformats.org/officeDocument/2006/math">
                    <m:func>
                      <m:funcPr>
                        <m:ctrlPr>
                          <a:rPr lang="en-US" sz="2000" i="1">
                            <a:solidFill>
                              <a:schemeClr val="tx1"/>
                            </a:solidFill>
                            <a:latin typeface="Cambria Math"/>
                          </a:rPr>
                        </m:ctrlPr>
                      </m:funcPr>
                      <m:fName>
                        <m:r>
                          <m:rPr>
                            <m:sty m:val="p"/>
                          </m:rPr>
                          <a:rPr lang="en-US" sz="2000">
                            <a:solidFill>
                              <a:schemeClr val="tx1"/>
                            </a:solidFill>
                            <a:latin typeface="Cambria Math"/>
                          </a:rPr>
                          <m:t>max</m:t>
                        </m:r>
                      </m:fName>
                      <m:e>
                        <m:d>
                          <m:dPr>
                            <m:begChr m:val="{"/>
                            <m:endChr m:val="}"/>
                            <m:ctrlPr>
                              <a:rPr lang="en-US" sz="2000" i="1">
                                <a:solidFill>
                                  <a:schemeClr val="tx1"/>
                                </a:solidFill>
                                <a:latin typeface="Cambria Math"/>
                              </a:rPr>
                            </m:ctrlPr>
                          </m:dPr>
                          <m:e>
                            <m:r>
                              <a:rPr lang="en-US" sz="2000" i="1">
                                <a:solidFill>
                                  <a:schemeClr val="tx1"/>
                                </a:solidFill>
                                <a:latin typeface="Cambria Math"/>
                              </a:rPr>
                              <m:t>𝑑𝑒𝑛𝑠𝑖𝑡𝑦</m:t>
                            </m:r>
                            <m:r>
                              <a:rPr lang="en-US" sz="2000" i="1">
                                <a:solidFill>
                                  <a:schemeClr val="tx1"/>
                                </a:solidFill>
                                <a:latin typeface="Cambria Math"/>
                              </a:rPr>
                              <m:t>_</m:t>
                            </m:r>
                            <m:r>
                              <a:rPr lang="en-US" sz="2000" i="1">
                                <a:solidFill>
                                  <a:schemeClr val="tx1"/>
                                </a:solidFill>
                                <a:latin typeface="Cambria Math"/>
                              </a:rPr>
                              <m:t>𝑙𝑖𝑚𝑖𝑡</m:t>
                            </m:r>
                            <m:r>
                              <a:rPr lang="en-US" sz="2000" i="1">
                                <a:solidFill>
                                  <a:schemeClr val="tx1"/>
                                </a:solidFill>
                                <a:latin typeface="Cambria Math"/>
                              </a:rPr>
                              <m:t>,</m:t>
                            </m:r>
                            <m:r>
                              <a:rPr lang="en-US" sz="2000" i="1">
                                <a:solidFill>
                                  <a:schemeClr val="tx1"/>
                                </a:solidFill>
                                <a:latin typeface="Cambria Math"/>
                              </a:rPr>
                              <m:t>𝑟𝑒𝑔𝑖𝑜𝑛</m:t>
                            </m:r>
                            <m:r>
                              <a:rPr lang="en-US" sz="2000" i="1">
                                <a:solidFill>
                                  <a:schemeClr val="tx1"/>
                                </a:solidFill>
                                <a:latin typeface="Cambria Math"/>
                              </a:rPr>
                              <m:t>_</m:t>
                            </m:r>
                            <m:r>
                              <a:rPr lang="en-US" sz="2000" i="1">
                                <a:solidFill>
                                  <a:schemeClr val="tx1"/>
                                </a:solidFill>
                                <a:latin typeface="Cambria Math"/>
                              </a:rPr>
                              <m:t>𝑢𝑡𝑖𝑙𝑖𝑧𝑎𝑡𝑖𝑜𝑛</m:t>
                            </m:r>
                          </m:e>
                        </m:d>
                      </m:e>
                    </m:func>
                  </m:oMath>
                </a14:m>
                <a:endParaRPr lang="en-US" sz="2000" dirty="0">
                  <a:solidFill>
                    <a:schemeClr val="tx1"/>
                  </a:solidFill>
                </a:endParaRPr>
              </a:p>
              <a:p>
                <a:pPr>
                  <a:spcBef>
                    <a:spcPts val="600"/>
                  </a:spcBef>
                </a:pPr>
                <a:r>
                  <a:rPr lang="en-US" sz="2000" dirty="0"/>
                  <a:t>The overflow for </a:t>
                </a:r>
                <a:r>
                  <a:rPr lang="en-US" sz="2000" dirty="0" smtClean="0"/>
                  <a:t>bin </a:t>
                </a:r>
                <a:r>
                  <a:rPr lang="en-US" sz="2000" i="1" dirty="0"/>
                  <a:t>b</a:t>
                </a:r>
                <a:r>
                  <a:rPr lang="en-US" sz="2000" dirty="0"/>
                  <a:t> is calculated from </a:t>
                </a:r>
                <a:r>
                  <a:rPr lang="en-US" sz="2000" dirty="0" smtClean="0"/>
                  <a:t>the area </a:t>
                </a:r>
                <a:r>
                  <a:rPr lang="en-US" sz="2000" dirty="0"/>
                  <a:t>of movable cells </a:t>
                </a:r>
                <a:r>
                  <a:rPr lang="en-US" sz="2000" i="1" dirty="0"/>
                  <a:t>c</a:t>
                </a:r>
                <a:r>
                  <a:rPr lang="en-US" sz="2000" dirty="0"/>
                  <a:t> in </a:t>
                </a:r>
                <a:r>
                  <a:rPr lang="en-US" sz="2000" dirty="0" smtClean="0"/>
                  <a:t>it:</a:t>
                </a:r>
                <a:endParaRPr lang="en-US" sz="2000" dirty="0"/>
              </a:p>
              <a:p>
                <a:pPr>
                  <a:spcBef>
                    <a:spcPts val="600"/>
                  </a:spcBef>
                </a:pPr>
                <a:endParaRPr lang="en-US" dirty="0"/>
              </a:p>
              <a:p>
                <a:pPr marL="0" indent="0">
                  <a:spcBef>
                    <a:spcPts val="600"/>
                  </a:spcBef>
                  <a:buNone/>
                </a:pPr>
                <a:endParaRPr lang="en-US" i="1" dirty="0" smtClean="0"/>
              </a:p>
              <a:p>
                <a:pPr marL="965200" lvl="2" indent="0">
                  <a:spcBef>
                    <a:spcPts val="600"/>
                  </a:spcBef>
                  <a:buNone/>
                </a:pPr>
                <a:endParaRPr lang="en-US" sz="2000" dirty="0"/>
              </a:p>
              <a:p>
                <a:pPr marL="965200" lvl="2" indent="0">
                  <a:spcBef>
                    <a:spcPts val="600"/>
                  </a:spcBef>
                  <a:buNone/>
                </a:pPr>
                <a:endParaRPr lang="en-US" sz="500" dirty="0"/>
              </a:p>
              <a:p>
                <a:pPr>
                  <a:spcBef>
                    <a:spcPts val="600"/>
                  </a:spcBef>
                </a:pPr>
                <a:r>
                  <a:rPr lang="en-US" sz="2000" dirty="0" smtClean="0"/>
                  <a:t>Total density overflow </a:t>
                </a:r>
                <a:r>
                  <a:rPr lang="en-US" sz="2000" i="1" dirty="0" err="1">
                    <a:latin typeface="Times New Roman" panose="02020603050405020304" pitchFamily="18" charset="0"/>
                    <a:cs typeface="Times New Roman" panose="02020603050405020304" pitchFamily="18" charset="0"/>
                  </a:rPr>
                  <a:t>f</a:t>
                </a:r>
                <a:r>
                  <a:rPr lang="en-US" sz="2000" i="1" baseline="-25000" dirty="0" err="1">
                    <a:latin typeface="Times New Roman" panose="02020603050405020304" pitchFamily="18" charset="0"/>
                    <a:cs typeface="Times New Roman" panose="02020603050405020304" pitchFamily="18" charset="0"/>
                  </a:rPr>
                  <a:t>of</a:t>
                </a:r>
                <a:r>
                  <a:rPr lang="en-US" sz="2000" dirty="0"/>
                  <a:t>  as </a:t>
                </a:r>
                <a:r>
                  <a:rPr lang="en-US" sz="2000" dirty="0" smtClean="0"/>
                  <a:t>a </a:t>
                </a:r>
                <a:r>
                  <a:rPr lang="en-US" sz="2000" b="1" dirty="0" smtClean="0"/>
                  <a:t>dimensionless</a:t>
                </a:r>
                <a:r>
                  <a:rPr lang="en-US" sz="2000" dirty="0" smtClean="0"/>
                  <a:t> </a:t>
                </a:r>
                <a:r>
                  <a:rPr lang="en-US" sz="2000" dirty="0"/>
                  <a:t>fraction of </a:t>
                </a:r>
                <a:r>
                  <a:rPr lang="en-US" sz="2000" dirty="0" smtClean="0"/>
                  <a:t>total </a:t>
                </a:r>
                <a:r>
                  <a:rPr lang="en-US" sz="2000" dirty="0"/>
                  <a:t>cell area:</a:t>
                </a:r>
              </a:p>
              <a:p>
                <a:pPr marL="0" indent="0">
                  <a:spcBef>
                    <a:spcPts val="600"/>
                  </a:spcBef>
                  <a:buNone/>
                </a:pPr>
                <a:endParaRPr lang="en-US" dirty="0"/>
              </a:p>
              <a:p>
                <a:pPr lvl="3">
                  <a:spcBef>
                    <a:spcPts val="600"/>
                  </a:spcBef>
                </a:pPr>
                <a:endParaRPr lang="en-US" dirty="0" smtClean="0"/>
              </a:p>
              <a:p>
                <a:pPr lvl="3">
                  <a:spcBef>
                    <a:spcPts val="600"/>
                  </a:spcBef>
                </a:pPr>
                <a:endParaRPr lang="en-US" dirty="0"/>
              </a:p>
              <a:p>
                <a:pPr>
                  <a:spcBef>
                    <a:spcPts val="600"/>
                  </a:spcBef>
                </a:pPr>
                <a:r>
                  <a:rPr lang="en-US" sz="2000" dirty="0"/>
                  <a:t>Scaled </a:t>
                </a:r>
                <a:r>
                  <a:rPr lang="en-US" sz="2000" dirty="0" err="1"/>
                  <a:t>wirelength</a:t>
                </a:r>
                <a:r>
                  <a:rPr lang="en-US" sz="2000" dirty="0"/>
                  <a:t>, </a:t>
                </a:r>
                <a14:m>
                  <m:oMath xmlns:m="http://schemas.openxmlformats.org/officeDocument/2006/math">
                    <m:r>
                      <a:rPr lang="en-US" sz="2000" i="1">
                        <a:solidFill>
                          <a:schemeClr val="tx1"/>
                        </a:solidFill>
                        <a:latin typeface="Cambria Math"/>
                      </a:rPr>
                      <m:t>𝑊</m:t>
                    </m:r>
                    <m:sSup>
                      <m:sSupPr>
                        <m:ctrlPr>
                          <a:rPr lang="en-US" sz="2000" i="1">
                            <a:solidFill>
                              <a:schemeClr val="tx1"/>
                            </a:solidFill>
                            <a:latin typeface="Cambria Math"/>
                          </a:rPr>
                        </m:ctrlPr>
                      </m:sSupPr>
                      <m:e>
                        <m:r>
                          <a:rPr lang="en-US" sz="2000" i="1">
                            <a:solidFill>
                              <a:schemeClr val="tx1"/>
                            </a:solidFill>
                            <a:latin typeface="Cambria Math"/>
                          </a:rPr>
                          <m:t>𝐿</m:t>
                        </m:r>
                      </m:e>
                      <m:sup>
                        <m:r>
                          <a:rPr lang="en-US" sz="2000" i="1">
                            <a:solidFill>
                              <a:schemeClr val="tx1"/>
                            </a:solidFill>
                            <a:latin typeface="Cambria Math"/>
                          </a:rPr>
                          <m:t>′</m:t>
                        </m:r>
                      </m:sup>
                    </m:sSup>
                    <m:r>
                      <a:rPr lang="en-US" sz="2000" i="1">
                        <a:solidFill>
                          <a:schemeClr val="tx1"/>
                        </a:solidFill>
                        <a:latin typeface="Cambria Math"/>
                      </a:rPr>
                      <m:t>=</m:t>
                    </m:r>
                    <m:r>
                      <a:rPr lang="en-US" sz="2000" i="1">
                        <a:solidFill>
                          <a:schemeClr val="tx1"/>
                        </a:solidFill>
                        <a:latin typeface="Cambria Math"/>
                      </a:rPr>
                      <m:t>𝑊𝐿</m:t>
                    </m:r>
                    <m:r>
                      <a:rPr lang="en-US" sz="2000" i="1">
                        <a:solidFill>
                          <a:schemeClr val="tx1"/>
                        </a:solidFill>
                        <a:latin typeface="Cambria Math"/>
                        <a:ea typeface="Cambria Math"/>
                      </a:rPr>
                      <m:t>×</m:t>
                    </m:r>
                    <m:d>
                      <m:dPr>
                        <m:ctrlPr>
                          <a:rPr lang="en-US" sz="2000" i="1">
                            <a:solidFill>
                              <a:schemeClr val="tx1"/>
                            </a:solidFill>
                            <a:latin typeface="Cambria Math"/>
                            <a:ea typeface="Cambria Math"/>
                          </a:rPr>
                        </m:ctrlPr>
                      </m:dPr>
                      <m:e>
                        <m:r>
                          <a:rPr lang="en-US" sz="2000" i="1">
                            <a:solidFill>
                              <a:schemeClr val="tx1"/>
                            </a:solidFill>
                            <a:latin typeface="Cambria Math"/>
                            <a:ea typeface="Cambria Math"/>
                          </a:rPr>
                          <m:t>1+</m:t>
                        </m:r>
                        <m:sSub>
                          <m:sSubPr>
                            <m:ctrlPr>
                              <a:rPr lang="en-US" sz="2000" i="1">
                                <a:solidFill>
                                  <a:schemeClr val="tx1"/>
                                </a:solidFill>
                                <a:latin typeface="Cambria Math"/>
                                <a:ea typeface="Cambria Math"/>
                              </a:rPr>
                            </m:ctrlPr>
                          </m:sSubPr>
                          <m:e>
                            <m:r>
                              <a:rPr lang="en-US" sz="2000" i="1">
                                <a:solidFill>
                                  <a:schemeClr val="tx1"/>
                                </a:solidFill>
                                <a:latin typeface="Cambria Math"/>
                                <a:ea typeface="Cambria Math"/>
                              </a:rPr>
                              <m:t>𝑓</m:t>
                            </m:r>
                          </m:e>
                          <m:sub>
                            <m:r>
                              <a:rPr lang="en-US" sz="2000" i="1">
                                <a:solidFill>
                                  <a:schemeClr val="tx1"/>
                                </a:solidFill>
                                <a:latin typeface="Cambria Math"/>
                                <a:ea typeface="Cambria Math"/>
                              </a:rPr>
                              <m:t>𝑜𝑓</m:t>
                            </m:r>
                          </m:sub>
                        </m:sSub>
                      </m:e>
                    </m:d>
                  </m:oMath>
                </a14:m>
                <a:endParaRPr lang="en-US" sz="2000" dirty="0" smtClean="0"/>
              </a:p>
              <a:p>
                <a:pPr>
                  <a:spcBef>
                    <a:spcPts val="600"/>
                  </a:spcBef>
                </a:pPr>
                <a:r>
                  <a:rPr lang="en-US" sz="2000" b="1" dirty="0" smtClean="0">
                    <a:solidFill>
                      <a:srgbClr val="FF0000"/>
                    </a:solidFill>
                  </a:rPr>
                  <a:t>This is different from ISPD 2006 and our paper – corrected here!</a:t>
                </a:r>
                <a:endParaRPr lang="en-US" sz="20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6032" y="1197864"/>
                <a:ext cx="8631936" cy="5070475"/>
              </a:xfrm>
              <a:blipFill rotWithShape="1">
                <a:blip r:embed="rId2"/>
                <a:stretch>
                  <a:fillRect l="-1271" t="-1564" r="-1059" b="-4452"/>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B4689765-5485-4130-8525-AA8B12692EFF}" type="slidenum">
              <a:rPr lang="en-US" sz="1600" smtClean="0"/>
              <a:pPr/>
              <a:t>19</a:t>
            </a:fld>
            <a:endParaRPr lang="en-US" sz="1600" dirty="0"/>
          </a:p>
        </p:txBody>
      </p:sp>
      <mc:AlternateContent xmlns:mc="http://schemas.openxmlformats.org/markup-compatibility/2006" xmlns:a14="http://schemas.microsoft.com/office/drawing/2010/main">
        <mc:Choice Requires="a14">
          <p:sp>
            <p:nvSpPr>
              <p:cNvPr id="5" name="TextBox 4"/>
              <p:cNvSpPr txBox="1"/>
              <p:nvPr/>
            </p:nvSpPr>
            <p:spPr>
              <a:xfrm>
                <a:off x="445840" y="2664432"/>
                <a:ext cx="8515280" cy="8305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𝑏𝑖𝑛</m:t>
                      </m:r>
                      <m:r>
                        <a:rPr lang="en-US" sz="1800" b="0" i="1" smtClean="0">
                          <a:latin typeface="Cambria Math"/>
                        </a:rPr>
                        <m:t>_</m:t>
                      </m:r>
                      <m:r>
                        <a:rPr lang="en-US" sz="1800" b="0" i="1" smtClean="0">
                          <a:latin typeface="Cambria Math"/>
                        </a:rPr>
                        <m:t>𝑜𝑣𝑒𝑟𝑓𝑙𝑜𝑤</m:t>
                      </m:r>
                      <m:d>
                        <m:dPr>
                          <m:ctrlPr>
                            <a:rPr lang="en-US" sz="1800" b="0" i="1" smtClean="0">
                              <a:latin typeface="Cambria Math"/>
                            </a:rPr>
                          </m:ctrlPr>
                        </m:dPr>
                        <m:e>
                          <m:r>
                            <a:rPr lang="en-US" sz="1800" b="0" i="1" smtClean="0">
                              <a:latin typeface="Cambria Math"/>
                            </a:rPr>
                            <m:t>𝑏</m:t>
                          </m:r>
                        </m:e>
                      </m:d>
                      <m:r>
                        <a:rPr lang="en-US" sz="1800" b="0" i="1" smtClean="0">
                          <a:latin typeface="Cambria Math"/>
                        </a:rPr>
                        <m:t>=</m:t>
                      </m:r>
                      <m:func>
                        <m:funcPr>
                          <m:ctrlPr>
                            <a:rPr lang="en-US" sz="1800" b="0" i="1" smtClean="0">
                              <a:latin typeface="Cambria Math"/>
                            </a:rPr>
                          </m:ctrlPr>
                        </m:funcPr>
                        <m:fName>
                          <m:r>
                            <m:rPr>
                              <m:sty m:val="p"/>
                            </m:rPr>
                            <a:rPr lang="en-US" sz="1800" b="0" i="0" smtClean="0">
                              <a:latin typeface="Cambria Math"/>
                            </a:rPr>
                            <m:t>max</m:t>
                          </m:r>
                        </m:fName>
                        <m:e>
                          <m:d>
                            <m:dPr>
                              <m:begChr m:val="{"/>
                              <m:endChr m:val="}"/>
                              <m:ctrlPr>
                                <a:rPr lang="en-US" sz="1800" b="0" i="1" smtClean="0">
                                  <a:latin typeface="Cambria Math"/>
                                </a:rPr>
                              </m:ctrlPr>
                            </m:dPr>
                            <m:e>
                              <m:r>
                                <a:rPr lang="en-US" sz="1800" i="1">
                                  <a:latin typeface="Cambria Math"/>
                                </a:rPr>
                                <m:t>0,</m:t>
                              </m:r>
                              <m:d>
                                <m:dPr>
                                  <m:ctrlPr>
                                    <a:rPr lang="en-US" sz="1800" i="1" smtClean="0">
                                      <a:latin typeface="Cambria Math"/>
                                    </a:rPr>
                                  </m:ctrlPr>
                                </m:dPr>
                                <m:e>
                                  <m:nary>
                                    <m:naryPr>
                                      <m:chr m:val="∑"/>
                                      <m:supHide m:val="on"/>
                                      <m:ctrlPr>
                                        <a:rPr lang="en-US" sz="1800" i="1">
                                          <a:latin typeface="Cambria Math"/>
                                        </a:rPr>
                                      </m:ctrlPr>
                                    </m:naryPr>
                                    <m:sub>
                                      <m:r>
                                        <a:rPr lang="en-US" sz="1800" i="1">
                                          <a:latin typeface="Cambria Math"/>
                                        </a:rPr>
                                        <m:t> </m:t>
                                      </m:r>
                                      <m:r>
                                        <a:rPr lang="en-US" sz="1800" i="1">
                                          <a:latin typeface="Cambria Math"/>
                                        </a:rPr>
                                        <m:t>𝑐</m:t>
                                      </m:r>
                                      <m:r>
                                        <a:rPr lang="en-US" sz="1800" i="1">
                                          <a:latin typeface="Cambria Math"/>
                                          <a:ea typeface="Cambria Math"/>
                                        </a:rPr>
                                        <m:t>∈</m:t>
                                      </m:r>
                                      <m:r>
                                        <a:rPr lang="en-US" sz="1800" i="1">
                                          <a:latin typeface="Cambria Math"/>
                                          <a:ea typeface="Cambria Math"/>
                                        </a:rPr>
                                        <m:t>𝑏</m:t>
                                      </m:r>
                                    </m:sub>
                                    <m:sup/>
                                    <m:e>
                                      <m:r>
                                        <a:rPr lang="en-US" sz="1800" i="1">
                                          <a:latin typeface="Cambria Math"/>
                                        </a:rPr>
                                        <m:t>𝑎𝑟𝑒𝑎</m:t>
                                      </m:r>
                                      <m:r>
                                        <a:rPr lang="en-US" sz="1800" i="1">
                                          <a:latin typeface="Cambria Math"/>
                                        </a:rPr>
                                        <m:t>(</m:t>
                                      </m:r>
                                      <m:r>
                                        <a:rPr lang="en-US" sz="1800" i="1">
                                          <a:latin typeface="Cambria Math"/>
                                        </a:rPr>
                                        <m:t>𝑐</m:t>
                                      </m:r>
                                      <m:r>
                                        <a:rPr lang="en-US" sz="1800" b="0" i="1" smtClean="0">
                                          <a:latin typeface="Cambria Math"/>
                                          <a:ea typeface="Cambria Math"/>
                                        </a:rPr>
                                        <m:t>∩</m:t>
                                      </m:r>
                                      <m:r>
                                        <a:rPr lang="en-US" sz="1800" b="0" i="1" smtClean="0">
                                          <a:latin typeface="Cambria Math"/>
                                          <a:ea typeface="Cambria Math"/>
                                        </a:rPr>
                                        <m:t>𝑏</m:t>
                                      </m:r>
                                      <m:r>
                                        <a:rPr lang="en-US" sz="1800" i="1">
                                          <a:latin typeface="Cambria Math"/>
                                        </a:rPr>
                                        <m:t>) </m:t>
                                      </m:r>
                                    </m:e>
                                  </m:nary>
                                </m:e>
                              </m:d>
                              <m:r>
                                <a:rPr lang="en-US" sz="1800" i="1">
                                  <a:latin typeface="Cambria Math"/>
                                </a:rPr>
                                <m:t>−</m:t>
                              </m:r>
                              <m:r>
                                <a:rPr lang="en-US" sz="1800" b="0" i="1" smtClean="0">
                                  <a:latin typeface="Cambria Math"/>
                                </a:rPr>
                                <m:t>𝑤h𝑖𝑡𝑒</m:t>
                              </m:r>
                              <m:r>
                                <a:rPr lang="en-US" sz="1800" i="1">
                                  <a:latin typeface="Cambria Math"/>
                                </a:rPr>
                                <m:t>_</m:t>
                              </m:r>
                              <m:r>
                                <a:rPr lang="en-US" sz="1800" i="1">
                                  <a:latin typeface="Cambria Math"/>
                                </a:rPr>
                                <m:t>𝑠𝑝𝑎𝑐𝑒</m:t>
                              </m:r>
                              <m:r>
                                <a:rPr lang="en-US" sz="1800" i="1">
                                  <a:latin typeface="Cambria Math"/>
                                </a:rPr>
                                <m:t>(</m:t>
                              </m:r>
                              <m:r>
                                <a:rPr lang="en-US" sz="1800" i="1">
                                  <a:latin typeface="Cambria Math"/>
                                </a:rPr>
                                <m:t>𝑏</m:t>
                              </m:r>
                              <m:r>
                                <a:rPr lang="en-US" sz="1800" i="1">
                                  <a:latin typeface="Cambria Math"/>
                                </a:rPr>
                                <m:t>)×</m:t>
                              </m:r>
                              <m:r>
                                <a:rPr lang="en-US" sz="1800" i="1">
                                  <a:latin typeface="Cambria Math"/>
                                  <a:ea typeface="Cambria Math"/>
                                </a:rPr>
                                <m:t>𝑑𝑒𝑛𝑠𝑖𝑡𝑦</m:t>
                              </m:r>
                              <m:r>
                                <a:rPr lang="en-US" sz="1800" i="1">
                                  <a:latin typeface="Cambria Math"/>
                                  <a:ea typeface="Cambria Math"/>
                                </a:rPr>
                                <m:t>_</m:t>
                              </m:r>
                              <m:r>
                                <a:rPr lang="en-US" sz="1800" i="1">
                                  <a:latin typeface="Cambria Math"/>
                                  <a:ea typeface="Cambria Math"/>
                                </a:rPr>
                                <m:t>𝑙𝑖𝑚𝑖𝑡</m:t>
                              </m:r>
                            </m:e>
                          </m:d>
                        </m:e>
                      </m:func>
                    </m:oMath>
                  </m:oMathPara>
                </a14:m>
                <a:endParaRPr lang="en-US" sz="1800" dirty="0"/>
              </a:p>
            </p:txBody>
          </p:sp>
        </mc:Choice>
        <mc:Fallback xmlns="">
          <p:sp>
            <p:nvSpPr>
              <p:cNvPr id="5" name="TextBox 4"/>
              <p:cNvSpPr txBox="1">
                <a:spLocks noRot="1" noChangeAspect="1" noMove="1" noResize="1" noEditPoints="1" noAdjustHandles="1" noChangeArrowheads="1" noChangeShapeType="1" noTextEdit="1"/>
              </p:cNvSpPr>
              <p:nvPr/>
            </p:nvSpPr>
            <p:spPr>
              <a:xfrm>
                <a:off x="445840" y="2664432"/>
                <a:ext cx="8515280" cy="83054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1797" y="3359376"/>
                <a:ext cx="4455963"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a:rPr>
                        <m:t>𝑡𝑜𝑡𝑎𝑙</m:t>
                      </m:r>
                      <m:r>
                        <a:rPr lang="en-US" sz="1800" i="1">
                          <a:latin typeface="Cambria Math"/>
                        </a:rPr>
                        <m:t>_</m:t>
                      </m:r>
                      <m:r>
                        <a:rPr lang="en-US" sz="1800" i="1">
                          <a:latin typeface="Cambria Math"/>
                        </a:rPr>
                        <m:t>𝑜𝑣𝑒𝑟𝑓𝑙𝑜𝑤</m:t>
                      </m:r>
                      <m:r>
                        <a:rPr lang="en-US" sz="1800" b="0" i="1" smtClean="0">
                          <a:latin typeface="Cambria Math"/>
                        </a:rPr>
                        <m:t>=</m:t>
                      </m:r>
                      <m:nary>
                        <m:naryPr>
                          <m:chr m:val="∑"/>
                          <m:supHide m:val="on"/>
                          <m:ctrlPr>
                            <a:rPr lang="en-US" sz="1800" b="0" i="1" smtClean="0">
                              <a:latin typeface="Cambria Math"/>
                            </a:rPr>
                          </m:ctrlPr>
                        </m:naryPr>
                        <m:sub>
                          <m:r>
                            <m:rPr>
                              <m:brk m:alnAt="7"/>
                            </m:rPr>
                            <a:rPr lang="en-US" sz="1800" b="0" i="1" smtClean="0">
                              <a:latin typeface="Cambria Math"/>
                            </a:rPr>
                            <m:t>𝑏</m:t>
                          </m:r>
                          <m:r>
                            <a:rPr lang="en-US" sz="1800" b="0" i="1" smtClean="0">
                              <a:latin typeface="Cambria Math"/>
                              <a:ea typeface="Cambria Math"/>
                            </a:rPr>
                            <m:t>∈</m:t>
                          </m:r>
                          <m:r>
                            <a:rPr lang="en-US" sz="1800" b="0" i="1" smtClean="0">
                              <a:latin typeface="Cambria Math"/>
                              <a:ea typeface="Cambria Math"/>
                            </a:rPr>
                            <m:t>𝐵𝑖𝑛𝑠</m:t>
                          </m:r>
                        </m:sub>
                        <m:sup/>
                        <m:e>
                          <m:r>
                            <a:rPr lang="en-US" sz="1800" b="0" i="1" smtClean="0">
                              <a:latin typeface="Cambria Math"/>
                            </a:rPr>
                            <m:t>𝑏𝑖𝑛</m:t>
                          </m:r>
                          <m:r>
                            <a:rPr lang="en-US" sz="1800" b="0" i="1" smtClean="0">
                              <a:latin typeface="Cambria Math"/>
                            </a:rPr>
                            <m:t>_</m:t>
                          </m:r>
                          <m:r>
                            <a:rPr lang="en-US" sz="1800" b="0" i="1" smtClean="0">
                              <a:latin typeface="Cambria Math"/>
                            </a:rPr>
                            <m:t>𝑜𝑣𝑒𝑟𝑓𝑙𝑜𝑤</m:t>
                          </m:r>
                          <m:r>
                            <a:rPr lang="en-US" sz="1800" b="0" i="1" smtClean="0">
                              <a:latin typeface="Cambria Math"/>
                            </a:rPr>
                            <m:t>(</m:t>
                          </m:r>
                          <m:r>
                            <a:rPr lang="en-US" sz="1800" b="0" i="1" smtClean="0">
                              <a:latin typeface="Cambria Math"/>
                            </a:rPr>
                            <m:t>𝑏</m:t>
                          </m:r>
                          <m:r>
                            <a:rPr lang="en-US" sz="1800" b="0" i="1" smtClean="0">
                              <a:latin typeface="Cambria Math"/>
                            </a:rPr>
                            <m:t>)</m:t>
                          </m:r>
                        </m:e>
                      </m:nary>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481797" y="3359376"/>
                <a:ext cx="4455963" cy="764568"/>
              </a:xfrm>
              <a:prstGeom prst="rect">
                <a:avLst/>
              </a:prstGeom>
              <a:blipFill rotWithShape="1">
                <a:blip r:embed="rId4"/>
                <a:stretch>
                  <a:fillRect/>
                </a:stretch>
              </a:blipFill>
            </p:spPr>
            <p:txBody>
              <a:bodyPr/>
              <a:lstStyle/>
              <a:p>
                <a:r>
                  <a:rPr lang="en-US">
                    <a:noFill/>
                  </a:rPr>
                  <a:t> </a:t>
                </a:r>
              </a:p>
            </p:txBody>
          </p:sp>
        </mc:Fallback>
      </mc:AlternateContent>
      <p:grpSp>
        <p:nvGrpSpPr>
          <p:cNvPr id="7" name="Group 6"/>
          <p:cNvGrpSpPr/>
          <p:nvPr/>
        </p:nvGrpSpPr>
        <p:grpSpPr>
          <a:xfrm>
            <a:off x="523106" y="4489704"/>
            <a:ext cx="2432141" cy="1028666"/>
            <a:chOff x="960374" y="4850926"/>
            <a:chExt cx="2432141" cy="1028666"/>
          </a:xfrm>
        </p:grpSpPr>
        <mc:AlternateContent xmlns:mc="http://schemas.openxmlformats.org/markup-compatibility/2006" xmlns:a14="http://schemas.microsoft.com/office/drawing/2010/main">
          <mc:Choice Requires="a14">
            <p:sp>
              <p:nvSpPr>
                <p:cNvPr id="8" name="TextBox 7"/>
                <p:cNvSpPr txBox="1"/>
                <p:nvPr/>
              </p:nvSpPr>
              <p:spPr>
                <a:xfrm>
                  <a:off x="960374" y="4850926"/>
                  <a:ext cx="2432141" cy="617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𝑓</m:t>
                            </m:r>
                          </m:e>
                          <m:sub>
                            <m:r>
                              <a:rPr lang="en-US" sz="1800" b="0" i="1" smtClean="0">
                                <a:latin typeface="Cambria Math"/>
                              </a:rPr>
                              <m:t>𝑜𝑓</m:t>
                            </m:r>
                          </m:sub>
                        </m:sSub>
                        <m:r>
                          <a:rPr lang="en-US" sz="1800" b="0" i="1" smtClean="0">
                            <a:latin typeface="Cambria Math"/>
                          </a:rPr>
                          <m:t>=</m:t>
                        </m:r>
                        <m:f>
                          <m:fPr>
                            <m:ctrlPr>
                              <a:rPr lang="en-US" sz="1800" b="0" i="1" smtClean="0">
                                <a:latin typeface="Cambria Math"/>
                              </a:rPr>
                            </m:ctrlPr>
                          </m:fPr>
                          <m:num>
                            <m:r>
                              <a:rPr lang="en-US" sz="1800" i="1">
                                <a:latin typeface="Cambria Math"/>
                              </a:rPr>
                              <m:t>𝑡𝑜𝑡𝑎𝑙</m:t>
                            </m:r>
                            <m:r>
                              <a:rPr lang="en-US" sz="1800" i="1">
                                <a:latin typeface="Cambria Math"/>
                              </a:rPr>
                              <m:t>_</m:t>
                            </m:r>
                            <m:r>
                              <a:rPr lang="en-US" sz="1800" i="1">
                                <a:latin typeface="Cambria Math"/>
                              </a:rPr>
                              <m:t>𝑜𝑣𝑒𝑟𝑓𝑙𝑜𝑤</m:t>
                            </m:r>
                          </m:num>
                          <m:den>
                            <m:r>
                              <a:rPr lang="en-US" sz="1800" b="0" i="1" smtClean="0">
                                <a:latin typeface="Cambria Math"/>
                              </a:rPr>
                              <m:t> </m:t>
                            </m:r>
                          </m:den>
                        </m:f>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60374" y="4850926"/>
                  <a:ext cx="2412905" cy="617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59672" y="5114767"/>
                  <a:ext cx="1677960" cy="764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800" i="1">
                                <a:latin typeface="Cambria Math"/>
                              </a:rPr>
                            </m:ctrlPr>
                          </m:naryPr>
                          <m:sub>
                            <m:r>
                              <a:rPr lang="en-US" sz="1800" i="1">
                                <a:latin typeface="Cambria Math"/>
                              </a:rPr>
                              <m:t>𝑐</m:t>
                            </m:r>
                            <m:r>
                              <a:rPr lang="en-US" sz="1800" i="1">
                                <a:latin typeface="Cambria Math"/>
                                <a:ea typeface="Cambria Math"/>
                              </a:rPr>
                              <m:t>∈</m:t>
                            </m:r>
                            <m:r>
                              <a:rPr lang="en-US" sz="1800" i="1">
                                <a:latin typeface="Cambria Math"/>
                                <a:ea typeface="Cambria Math"/>
                              </a:rPr>
                              <m:t>𝐶𝑒𝑙𝑙𝑠</m:t>
                            </m:r>
                          </m:sub>
                          <m:sup/>
                          <m:e>
                            <m:r>
                              <a:rPr lang="en-US" sz="1800" i="1">
                                <a:latin typeface="Cambria Math"/>
                              </a:rPr>
                              <m:t>𝑎𝑟𝑒𝑎</m:t>
                            </m:r>
                            <m:r>
                              <a:rPr lang="en-US" sz="1800" i="1">
                                <a:latin typeface="Cambria Math"/>
                              </a:rPr>
                              <m:t>(</m:t>
                            </m:r>
                            <m:r>
                              <a:rPr lang="en-US" sz="1800" i="1">
                                <a:latin typeface="Cambria Math"/>
                              </a:rPr>
                              <m:t>𝑐</m:t>
                            </m:r>
                            <m:r>
                              <a:rPr lang="en-US" sz="1800" i="1">
                                <a:latin typeface="Cambria Math"/>
                              </a:rPr>
                              <m:t>)</m:t>
                            </m:r>
                          </m:e>
                        </m:nary>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1559672" y="5114767"/>
                  <a:ext cx="1695592" cy="764825"/>
                </a:xfrm>
                <a:prstGeom prst="rect">
                  <a:avLst/>
                </a:prstGeom>
                <a:blipFill rotWithShape="1">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315094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Motivation</a:t>
            </a:r>
          </a:p>
          <a:p>
            <a:pPr marL="514350" indent="-514350">
              <a:buFont typeface="+mj-lt"/>
              <a:buAutoNum type="arabicPeriod"/>
            </a:pPr>
            <a:r>
              <a:rPr lang="en-US" dirty="0" smtClean="0"/>
              <a:t>Benchmarks</a:t>
            </a:r>
          </a:p>
          <a:p>
            <a:pPr marL="514350" indent="-514350">
              <a:buFont typeface="+mj-lt"/>
              <a:buAutoNum type="arabicPeriod"/>
            </a:pPr>
            <a:r>
              <a:rPr lang="en-US" dirty="0" smtClean="0"/>
              <a:t>Evaluation metrics</a:t>
            </a:r>
          </a:p>
          <a:p>
            <a:pPr marL="514350" indent="-514350">
              <a:buFont typeface="+mj-lt"/>
              <a:buAutoNum type="arabicPeriod"/>
            </a:pPr>
            <a:r>
              <a:rPr lang="en-US" dirty="0" smtClean="0"/>
              <a:t>Results</a:t>
            </a:r>
          </a:p>
          <a:p>
            <a:pPr marL="514350" indent="-514350">
              <a:buFont typeface="+mj-lt"/>
              <a:buAutoNum type="arabicPeriod"/>
            </a:pPr>
            <a:r>
              <a:rPr lang="en-US" dirty="0" smtClean="0"/>
              <a:t>Acknowledgements</a:t>
            </a:r>
          </a:p>
        </p:txBody>
      </p:sp>
      <p:sp>
        <p:nvSpPr>
          <p:cNvPr id="5" name="Slide Number Placeholder 15"/>
          <p:cNvSpPr>
            <a:spLocks noGrp="1"/>
          </p:cNvSpPr>
          <p:nvPr>
            <p:ph type="sldNum" sz="quarter" idx="11"/>
          </p:nvPr>
        </p:nvSpPr>
        <p:spPr>
          <a:xfrm>
            <a:off x="0" y="6629400"/>
            <a:ext cx="381000" cy="228600"/>
          </a:xfrm>
          <a:prstGeom prst="rect">
            <a:avLst/>
          </a:prstGeom>
        </p:spPr>
        <p:txBody>
          <a:bodyPr/>
          <a:lstStyle/>
          <a:p>
            <a:fld id="{B4689765-5485-4130-8525-AA8B12692EFF}" type="slidenum">
              <a:rPr lang="en-US" sz="1600" smtClean="0"/>
              <a:pPr/>
              <a:t>2</a:t>
            </a:fld>
            <a:endParaRPr lang="en-US" sz="1600" dirty="0"/>
          </a:p>
        </p:txBody>
      </p:sp>
    </p:spTree>
    <p:extLst>
      <p:ext uri="{BB962C8B-B14F-4D97-AF65-F5344CB8AC3E}">
        <p14:creationId xmlns:p14="http://schemas.microsoft.com/office/powerpoint/2010/main" val="296727294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4689765-5485-4130-8525-AA8B12692EFF}" type="slidenum">
              <a:rPr lang="en-US" sz="1600" smtClean="0"/>
              <a:pPr/>
              <a:t>20</a:t>
            </a:fld>
            <a:endParaRPr lang="en-US" sz="1600" dirty="0"/>
          </a:p>
        </p:txBody>
      </p:sp>
      <p:pic>
        <p:nvPicPr>
          <p:cNvPr id="9" name="Picture 8" descr="dp_ml.jpg"/>
          <p:cNvPicPr>
            <a:picLocks noChangeAspect="1"/>
          </p:cNvPicPr>
          <p:nvPr/>
        </p:nvPicPr>
        <p:blipFill rotWithShape="1">
          <a:blip r:embed="rId3">
            <a:extLst>
              <a:ext uri="{28A0092B-C50C-407E-A947-70E740481C1C}">
                <a14:useLocalDpi xmlns:a14="http://schemas.microsoft.com/office/drawing/2010/main" val="0"/>
              </a:ext>
            </a:extLst>
          </a:blip>
          <a:srcRect l="29501" r="29245"/>
          <a:stretch/>
        </p:blipFill>
        <p:spPr>
          <a:xfrm>
            <a:off x="3621024" y="1307592"/>
            <a:ext cx="1538410" cy="1499616"/>
          </a:xfrm>
          <a:prstGeom prst="rect">
            <a:avLst/>
          </a:prstGeom>
        </p:spPr>
      </p:pic>
      <p:pic>
        <p:nvPicPr>
          <p:cNvPr id="11" name="Picture 10" descr="dr_shorts.jpg"/>
          <p:cNvPicPr>
            <a:picLocks noChangeAspect="1"/>
          </p:cNvPicPr>
          <p:nvPr/>
        </p:nvPicPr>
        <p:blipFill rotWithShape="1">
          <a:blip r:embed="rId4">
            <a:extLst>
              <a:ext uri="{28A0092B-C50C-407E-A947-70E740481C1C}">
                <a14:useLocalDpi xmlns:a14="http://schemas.microsoft.com/office/drawing/2010/main" val="0"/>
              </a:ext>
            </a:extLst>
          </a:blip>
          <a:srcRect l="28639" r="29682"/>
          <a:stretch/>
        </p:blipFill>
        <p:spPr>
          <a:xfrm>
            <a:off x="997412" y="3720368"/>
            <a:ext cx="1636060" cy="1500856"/>
          </a:xfrm>
          <a:prstGeom prst="rect">
            <a:avLst/>
          </a:prstGeom>
        </p:spPr>
      </p:pic>
      <p:sp>
        <p:nvSpPr>
          <p:cNvPr id="14" name="Rectangle 13"/>
          <p:cNvSpPr/>
          <p:nvPr/>
        </p:nvSpPr>
        <p:spPr>
          <a:xfrm>
            <a:off x="2858452" y="2852270"/>
            <a:ext cx="3213164" cy="369332"/>
          </a:xfrm>
          <a:prstGeom prst="rect">
            <a:avLst/>
          </a:prstGeom>
        </p:spPr>
        <p:txBody>
          <a:bodyPr wrap="square">
            <a:spAutoFit/>
          </a:bodyPr>
          <a:lstStyle/>
          <a:p>
            <a:r>
              <a:rPr lang="fr-FR" sz="1800" dirty="0" err="1" smtClean="0"/>
              <a:t>Legalization</a:t>
            </a:r>
            <a:r>
              <a:rPr lang="fr-FR" sz="1800" dirty="0" smtClean="0"/>
              <a:t> </a:t>
            </a:r>
            <a:r>
              <a:rPr lang="fr-FR" sz="1800" dirty="0" err="1" smtClean="0"/>
              <a:t>displacement</a:t>
            </a:r>
            <a:r>
              <a:rPr lang="fr-FR" sz="1800" dirty="0" smtClean="0"/>
              <a:t> 0.0</a:t>
            </a:r>
            <a:endParaRPr lang="fr-FR" sz="1800" dirty="0"/>
          </a:p>
        </p:txBody>
      </p:sp>
      <p:sp>
        <p:nvSpPr>
          <p:cNvPr id="15" name="Rectangle 14"/>
          <p:cNvSpPr/>
          <p:nvPr/>
        </p:nvSpPr>
        <p:spPr>
          <a:xfrm>
            <a:off x="288354" y="5233261"/>
            <a:ext cx="3555332" cy="646331"/>
          </a:xfrm>
          <a:prstGeom prst="rect">
            <a:avLst/>
          </a:prstGeom>
        </p:spPr>
        <p:txBody>
          <a:bodyPr wrap="none">
            <a:spAutoFit/>
          </a:bodyPr>
          <a:lstStyle/>
          <a:p>
            <a:r>
              <a:rPr lang="fr-FR" sz="1800" dirty="0" err="1" smtClean="0"/>
              <a:t>Detailed</a:t>
            </a:r>
            <a:r>
              <a:rPr lang="fr-FR" sz="1800" dirty="0" smtClean="0"/>
              <a:t> </a:t>
            </a:r>
            <a:r>
              <a:rPr lang="fr-FR" sz="1800" dirty="0" err="1" smtClean="0"/>
              <a:t>routing</a:t>
            </a:r>
            <a:r>
              <a:rPr lang="fr-FR" sz="1800" dirty="0" smtClean="0"/>
              <a:t> violations 260.8</a:t>
            </a:r>
          </a:p>
          <a:p>
            <a:r>
              <a:rPr lang="de-DE" sz="1800" dirty="0" smtClean="0"/>
              <a:t>Detail routed wire length 0.836m</a:t>
            </a:r>
            <a:endParaRPr lang="en-US" sz="1800" dirty="0"/>
          </a:p>
        </p:txBody>
      </p:sp>
      <p:pic>
        <p:nvPicPr>
          <p:cNvPr id="8" name="Picture 7" descr="cell_density_map.jpg"/>
          <p:cNvPicPr>
            <a:picLocks noChangeAspect="1"/>
          </p:cNvPicPr>
          <p:nvPr/>
        </p:nvPicPr>
        <p:blipFill rotWithShape="1">
          <a:blip r:embed="rId5">
            <a:extLst>
              <a:ext uri="{28A0092B-C50C-407E-A947-70E740481C1C}">
                <a14:useLocalDpi xmlns:a14="http://schemas.microsoft.com/office/drawing/2010/main" val="0"/>
              </a:ext>
            </a:extLst>
          </a:blip>
          <a:srcRect l="29724" r="29338"/>
          <a:stretch/>
        </p:blipFill>
        <p:spPr>
          <a:xfrm>
            <a:off x="407967" y="1307591"/>
            <a:ext cx="1605607" cy="1499616"/>
          </a:xfrm>
          <a:prstGeom prst="rect">
            <a:avLst/>
          </a:prstGeom>
        </p:spPr>
      </p:pic>
      <p:pic>
        <p:nvPicPr>
          <p:cNvPr id="10" name="Picture 9" descr="gr.jpg"/>
          <p:cNvPicPr>
            <a:picLocks noChangeAspect="1"/>
          </p:cNvPicPr>
          <p:nvPr/>
        </p:nvPicPr>
        <p:blipFill rotWithShape="1">
          <a:blip r:embed="rId6">
            <a:extLst>
              <a:ext uri="{28A0092B-C50C-407E-A947-70E740481C1C}">
                <a14:useLocalDpi xmlns:a14="http://schemas.microsoft.com/office/drawing/2010/main" val="0"/>
              </a:ext>
            </a:extLst>
          </a:blip>
          <a:srcRect l="28930" r="28066"/>
          <a:stretch/>
        </p:blipFill>
        <p:spPr>
          <a:xfrm>
            <a:off x="6580018" y="1318389"/>
            <a:ext cx="1686661" cy="1499616"/>
          </a:xfrm>
          <a:prstGeom prst="rect">
            <a:avLst/>
          </a:prstGeom>
        </p:spPr>
      </p:pic>
      <p:sp>
        <p:nvSpPr>
          <p:cNvPr id="13" name="Rectangle 12"/>
          <p:cNvSpPr/>
          <p:nvPr/>
        </p:nvSpPr>
        <p:spPr>
          <a:xfrm>
            <a:off x="223520" y="2819245"/>
            <a:ext cx="2629408" cy="646331"/>
          </a:xfrm>
          <a:prstGeom prst="rect">
            <a:avLst/>
          </a:prstGeom>
        </p:spPr>
        <p:txBody>
          <a:bodyPr wrap="square">
            <a:spAutoFit/>
          </a:bodyPr>
          <a:lstStyle/>
          <a:p>
            <a:r>
              <a:rPr lang="fr-FR" sz="1800" dirty="0" err="1" smtClean="0"/>
              <a:t>Density</a:t>
            </a:r>
            <a:r>
              <a:rPr lang="fr-FR" sz="1800" dirty="0" smtClean="0"/>
              <a:t> </a:t>
            </a:r>
            <a:r>
              <a:rPr lang="fr-FR" sz="1800" dirty="0" err="1" smtClean="0"/>
              <a:t>overflow</a:t>
            </a:r>
            <a:r>
              <a:rPr lang="fr-FR" sz="1800" dirty="0" smtClean="0"/>
              <a:t> 0.42, </a:t>
            </a:r>
            <a:r>
              <a:rPr lang="fr-FR" sz="1800" dirty="0" err="1" smtClean="0"/>
              <a:t>so</a:t>
            </a:r>
            <a:r>
              <a:rPr lang="fr-FR" sz="1800" dirty="0" smtClean="0"/>
              <a:t> WL’ = WL x 1.42</a:t>
            </a:r>
            <a:endParaRPr lang="fr-FR" sz="1800" dirty="0"/>
          </a:p>
        </p:txBody>
      </p:sp>
      <p:sp>
        <p:nvSpPr>
          <p:cNvPr id="16" name="TextBox 15"/>
          <p:cNvSpPr txBox="1"/>
          <p:nvPr/>
        </p:nvSpPr>
        <p:spPr>
          <a:xfrm>
            <a:off x="6301634" y="2819245"/>
            <a:ext cx="2718308" cy="646331"/>
          </a:xfrm>
          <a:prstGeom prst="rect">
            <a:avLst/>
          </a:prstGeom>
          <a:noFill/>
        </p:spPr>
        <p:txBody>
          <a:bodyPr wrap="square" rtlCol="0">
            <a:spAutoFit/>
          </a:bodyPr>
          <a:lstStyle/>
          <a:p>
            <a:r>
              <a:rPr lang="en-US" sz="1800" dirty="0" smtClean="0"/>
              <a:t>GR edge overflow 0.12%</a:t>
            </a:r>
          </a:p>
          <a:p>
            <a:r>
              <a:rPr lang="en-US" sz="1800" dirty="0" smtClean="0"/>
              <a:t>GR node overflow 112</a:t>
            </a:r>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3341506215"/>
              </p:ext>
            </p:extLst>
          </p:nvPr>
        </p:nvGraphicFramePr>
        <p:xfrm>
          <a:off x="4096512" y="3721608"/>
          <a:ext cx="4422796" cy="2270760"/>
        </p:xfrm>
        <a:graphic>
          <a:graphicData uri="http://schemas.openxmlformats.org/drawingml/2006/table">
            <a:tbl>
              <a:tblPr>
                <a:tableStyleId>{5C22544A-7EE6-4342-B048-85BDC9FD1C3A}</a:tableStyleId>
              </a:tblPr>
              <a:tblGrid>
                <a:gridCol w="1575774"/>
                <a:gridCol w="658368"/>
                <a:gridCol w="914400"/>
                <a:gridCol w="1274254"/>
              </a:tblGrid>
              <a:tr h="200025">
                <a:tc>
                  <a:txBody>
                    <a:bodyPr/>
                    <a:lstStyle/>
                    <a:p>
                      <a:pPr algn="ctr" fontAlgn="b"/>
                      <a:r>
                        <a:rPr lang="en-US" sz="1800" b="1" u="none" strike="noStrike" dirty="0">
                          <a:effectLst/>
                          <a:latin typeface="Calibri" panose="020F0502020204030204" pitchFamily="34" charset="0"/>
                          <a:cs typeface="Calibri" panose="020F0502020204030204" pitchFamily="34" charset="0"/>
                        </a:rPr>
                        <a:t>Violation Type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b="1" u="none" strike="noStrike">
                          <a:effectLst/>
                          <a:latin typeface="Calibri" panose="020F0502020204030204" pitchFamily="34" charset="0"/>
                          <a:cs typeface="Calibri" panose="020F0502020204030204" pitchFamily="34" charset="0"/>
                        </a:rPr>
                        <a:t>Count</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b="1" u="none" strike="noStrike" dirty="0">
                          <a:effectLst/>
                          <a:latin typeface="Calibri" panose="020F0502020204030204" pitchFamily="34" charset="0"/>
                          <a:cs typeface="Calibri" panose="020F0502020204030204" pitchFamily="34" charset="0"/>
                        </a:rPr>
                        <a:t>Weight</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b="1" u="none" strike="noStrike" dirty="0">
                          <a:effectLst/>
                          <a:latin typeface="Calibri" panose="020F0502020204030204" pitchFamily="34" charset="0"/>
                          <a:cs typeface="Calibri" panose="020F0502020204030204" pitchFamily="34" charset="0"/>
                        </a:rPr>
                        <a:t>Contribution</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190500">
                <a:tc>
                  <a:txBody>
                    <a:bodyPr/>
                    <a:lstStyle/>
                    <a:p>
                      <a:pPr algn="l" fontAlgn="b"/>
                      <a:r>
                        <a:rPr lang="en-US" sz="1800" u="none" strike="noStrike" dirty="0">
                          <a:effectLst/>
                          <a:latin typeface="Calibri" panose="020F0502020204030204" pitchFamily="34" charset="0"/>
                          <a:cs typeface="Calibri" panose="020F0502020204030204" pitchFamily="34" charset="0"/>
                        </a:rPr>
                        <a:t>cut </a:t>
                      </a:r>
                      <a:r>
                        <a:rPr lang="en-US" sz="1800" u="none" strike="noStrike" dirty="0" err="1">
                          <a:effectLst/>
                          <a:latin typeface="Calibri" panose="020F0502020204030204" pitchFamily="34" charset="0"/>
                          <a:cs typeface="Calibri" panose="020F0502020204030204" pitchFamily="34" charset="0"/>
                        </a:rPr>
                        <a:t>proj</a:t>
                      </a:r>
                      <a:r>
                        <a:rPr lang="en-US" sz="1800" u="none" strike="noStrike" dirty="0">
                          <a:effectLst/>
                          <a:latin typeface="Calibri" panose="020F0502020204030204" pitchFamily="34" charset="0"/>
                          <a:cs typeface="Calibri" panose="020F0502020204030204" pitchFamily="34" charset="0"/>
                        </a:rPr>
                        <a:t>. space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7</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0.2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190500">
                <a:tc>
                  <a:txBody>
                    <a:bodyPr/>
                    <a:lstStyle/>
                    <a:p>
                      <a:pPr algn="l" fontAlgn="b"/>
                      <a:r>
                        <a:rPr lang="en-US" sz="1800" u="none" strike="noStrike" dirty="0">
                          <a:effectLst/>
                          <a:latin typeface="Calibri" panose="020F0502020204030204" pitchFamily="34" charset="0"/>
                          <a:cs typeface="Calibri" panose="020F0502020204030204" pitchFamily="34" charset="0"/>
                        </a:rPr>
                        <a:t>cut size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4</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0.2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0.8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r>
              <a:tr h="190500">
                <a:tc>
                  <a:txBody>
                    <a:bodyPr/>
                    <a:lstStyle/>
                    <a:p>
                      <a:pPr algn="l" fontAlgn="b"/>
                      <a:r>
                        <a:rPr lang="en-US" sz="1800" u="none" strike="noStrike" dirty="0">
                          <a:effectLst/>
                          <a:latin typeface="Calibri" panose="020F0502020204030204" pitchFamily="34" charset="0"/>
                          <a:cs typeface="Calibri" panose="020F0502020204030204" pitchFamily="34" charset="0"/>
                        </a:rPr>
                        <a:t>end of line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12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0.2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2.4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190500">
                <a:tc>
                  <a:txBody>
                    <a:bodyPr/>
                    <a:lstStyle/>
                    <a:p>
                      <a:pPr algn="l" fontAlgn="b"/>
                      <a:r>
                        <a:rPr lang="en-US" sz="1800" u="none" strike="noStrike" dirty="0">
                          <a:effectLst/>
                          <a:latin typeface="Calibri" panose="020F0502020204030204" pitchFamily="34" charset="0"/>
                          <a:cs typeface="Calibri" panose="020F0502020204030204" pitchFamily="34" charset="0"/>
                        </a:rPr>
                        <a:t>min diff space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9</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0.2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1.8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190500">
                <a:tc>
                  <a:txBody>
                    <a:bodyPr/>
                    <a:lstStyle/>
                    <a:p>
                      <a:pPr algn="l" fontAlgn="b"/>
                      <a:r>
                        <a:rPr lang="en-US" sz="1800" u="none" strike="noStrike" dirty="0">
                          <a:effectLst/>
                          <a:latin typeface="Calibri" panose="020F0502020204030204" pitchFamily="34" charset="0"/>
                          <a:cs typeface="Calibri" panose="020F0502020204030204" pitchFamily="34" charset="0"/>
                        </a:rPr>
                        <a:t>min hole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0.2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0.4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200025">
                <a:tc>
                  <a:txBody>
                    <a:bodyPr/>
                    <a:lstStyle/>
                    <a:p>
                      <a:pPr algn="l" fontAlgn="b"/>
                      <a:r>
                        <a:rPr lang="en-US" sz="1800" u="none" strike="noStrike" dirty="0">
                          <a:effectLst/>
                          <a:latin typeface="Calibri" panose="020F0502020204030204" pitchFamily="34" charset="0"/>
                          <a:cs typeface="Calibri" panose="020F0502020204030204" pitchFamily="34" charset="0"/>
                        </a:rPr>
                        <a:t>short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a:effectLst/>
                          <a:latin typeface="Calibri" panose="020F0502020204030204" pitchFamily="34" charset="0"/>
                          <a:cs typeface="Calibri" panose="020F0502020204030204" pitchFamily="34" charset="0"/>
                        </a:rPr>
                        <a:t>254</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smtClean="0">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800" u="none" strike="noStrike" dirty="0" smtClean="0">
                          <a:effectLst/>
                          <a:latin typeface="Calibri" panose="020F0502020204030204" pitchFamily="34" charset="0"/>
                          <a:cs typeface="Calibri" panose="020F0502020204030204" pitchFamily="34" charset="0"/>
                        </a:rPr>
                        <a:t>254.0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200025">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Calibri" panose="020F0502020204030204" pitchFamily="34" charset="0"/>
                          <a:cs typeface="Calibri" panose="020F0502020204030204" pitchFamily="34" charset="0"/>
                        </a:rPr>
                        <a:t>Detailed routing</a:t>
                      </a:r>
                      <a:r>
                        <a:rPr lang="en-US" sz="1800" b="1" i="0" u="none" strike="noStrike" baseline="0" dirty="0" smtClean="0">
                          <a:solidFill>
                            <a:srgbClr val="000000"/>
                          </a:solidFill>
                          <a:effectLst/>
                          <a:latin typeface="Calibri" panose="020F0502020204030204" pitchFamily="34" charset="0"/>
                          <a:cs typeface="Calibri" panose="020F0502020204030204" pitchFamily="34" charset="0"/>
                        </a:rPr>
                        <a:t> violations total:</a:t>
                      </a:r>
                      <a:endParaRPr lang="en-US" sz="1800" b="1" i="0" u="none" strike="noStrike" dirty="0" smtClean="0">
                        <a:solidFill>
                          <a:srgbClr val="000000"/>
                        </a:solidFill>
                        <a:effectLst/>
                        <a:latin typeface="Calibri" panose="020F0502020204030204" pitchFamily="34" charset="0"/>
                        <a:cs typeface="Calibri" panose="020F0502020204030204" pitchFamily="34" charset="0"/>
                      </a:endParaRPr>
                    </a:p>
                  </a:txBody>
                  <a:tcPr marL="9525" marR="9525" marT="9525" marB="0" anchor="b"/>
                </a:tc>
                <a:tc hMerge="1">
                  <a:txBody>
                    <a:bodyPr/>
                    <a:lstStyle/>
                    <a:p>
                      <a:pPr algn="l" fontAlgn="b"/>
                      <a:endParaRPr lang="en-US" sz="1800" b="0" i="0" u="none" strike="noStrike" dirty="0">
                        <a:solidFill>
                          <a:srgbClr val="000000"/>
                        </a:solidFill>
                        <a:effectLst/>
                        <a:latin typeface="Calibri"/>
                      </a:endParaRPr>
                    </a:p>
                  </a:txBody>
                  <a:tcPr marL="9525" marR="9525" marT="9525" marB="0" anchor="b"/>
                </a:tc>
                <a:tc hMerge="1">
                  <a:txBody>
                    <a:bodyPr/>
                    <a:lstStyle/>
                    <a:p>
                      <a:pPr algn="r" fontAlgn="b"/>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b="1" u="none" strike="noStrike" dirty="0">
                          <a:effectLst/>
                          <a:latin typeface="Calibri" panose="020F0502020204030204" pitchFamily="34" charset="0"/>
                          <a:cs typeface="Calibri" panose="020F0502020204030204" pitchFamily="34" charset="0"/>
                        </a:rPr>
                        <a:t>260.8</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bl>
          </a:graphicData>
        </a:graphic>
      </p:graphicFrame>
      <p:sp>
        <p:nvSpPr>
          <p:cNvPr id="21" name="Title 1"/>
          <p:cNvSpPr>
            <a:spLocks noGrp="1"/>
          </p:cNvSpPr>
          <p:nvPr>
            <p:ph type="title"/>
          </p:nvPr>
        </p:nvSpPr>
        <p:spPr>
          <a:xfrm>
            <a:off x="0" y="94488"/>
            <a:ext cx="9144000" cy="1066800"/>
          </a:xfrm>
        </p:spPr>
        <p:txBody>
          <a:bodyPr lIns="365760" rIns="365760"/>
          <a:lstStyle/>
          <a:p>
            <a:r>
              <a:rPr lang="en-US" sz="3200" dirty="0" smtClean="0"/>
              <a:t>Example raw scores for pci_bridge32_a which has </a:t>
            </a:r>
            <a:r>
              <a:rPr lang="en-US" sz="3200" dirty="0"/>
              <a:t>rectilinear </a:t>
            </a:r>
            <a:r>
              <a:rPr lang="en-US" sz="3200" dirty="0" smtClean="0"/>
              <a:t>regions</a:t>
            </a:r>
            <a:endParaRPr lang="en-US" sz="3200" dirty="0"/>
          </a:p>
        </p:txBody>
      </p:sp>
    </p:spTree>
    <p:extLst>
      <p:ext uri="{BB962C8B-B14F-4D97-AF65-F5344CB8AC3E}">
        <p14:creationId xmlns:p14="http://schemas.microsoft.com/office/powerpoint/2010/main" val="301729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12"/>
            <a:ext cx="9144000" cy="1066800"/>
          </a:xfrm>
        </p:spPr>
        <p:txBody>
          <a:bodyPr/>
          <a:lstStyle/>
          <a:p>
            <a:r>
              <a:rPr lang="en-US" sz="3200" dirty="0" smtClean="0"/>
              <a:t>Contest scores were published daily – heavy competition between teams!</a:t>
            </a:r>
            <a:endParaRPr lang="en-US" sz="3200"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21</a:t>
            </a:fld>
            <a:endParaRPr lang="en-US" sz="16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406" r="1778"/>
          <a:stretch/>
        </p:blipFill>
        <p:spPr>
          <a:xfrm>
            <a:off x="73152" y="4087368"/>
            <a:ext cx="8981440" cy="2377439"/>
          </a:xfrm>
          <a:prstGeom prst="rect">
            <a:avLst/>
          </a:prstGeom>
        </p:spPr>
      </p:pic>
      <p:sp>
        <p:nvSpPr>
          <p:cNvPr id="10" name="TextBox 9"/>
          <p:cNvSpPr txBox="1"/>
          <p:nvPr/>
        </p:nvSpPr>
        <p:spPr>
          <a:xfrm>
            <a:off x="804672" y="4309050"/>
            <a:ext cx="6181344" cy="400110"/>
          </a:xfrm>
          <a:prstGeom prst="rect">
            <a:avLst/>
          </a:prstGeom>
          <a:noFill/>
        </p:spPr>
        <p:txBody>
          <a:bodyPr wrap="square" rtlCol="0">
            <a:spAutoFit/>
          </a:bodyPr>
          <a:lstStyle/>
          <a:p>
            <a:pPr algn="ctr"/>
            <a:r>
              <a:rPr lang="en-US" sz="2000" b="1" dirty="0" smtClean="0"/>
              <a:t>Team activity during the competition</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3804837557"/>
              </p:ext>
            </p:extLst>
          </p:nvPr>
        </p:nvGraphicFramePr>
        <p:xfrm>
          <a:off x="233235" y="1234440"/>
          <a:ext cx="8654733" cy="2819400"/>
        </p:xfrm>
        <a:graphic>
          <a:graphicData uri="http://schemas.openxmlformats.org/drawingml/2006/table">
            <a:tbl>
              <a:tblPr>
                <a:tableStyleId>{5C22544A-7EE6-4342-B048-85BDC9FD1C3A}</a:tableStyleId>
              </a:tblPr>
              <a:tblGrid>
                <a:gridCol w="987552"/>
                <a:gridCol w="987552"/>
                <a:gridCol w="1024128"/>
                <a:gridCol w="694944"/>
                <a:gridCol w="768096"/>
                <a:gridCol w="1133856"/>
                <a:gridCol w="498475"/>
                <a:gridCol w="592138"/>
                <a:gridCol w="592138"/>
                <a:gridCol w="687927"/>
                <a:gridCol w="687927"/>
              </a:tblGrid>
              <a:tr h="256032">
                <a:tc rowSpan="2">
                  <a:txBody>
                    <a:bodyPr/>
                    <a:lstStyle/>
                    <a:p>
                      <a:pPr algn="ctr" fontAlgn="t"/>
                      <a:r>
                        <a:rPr lang="en-US" sz="1800" b="1" u="none" strike="noStrike" dirty="0" smtClean="0">
                          <a:effectLst/>
                          <a:latin typeface="Calibri" panose="020F0502020204030204" pitchFamily="34" charset="0"/>
                          <a:cs typeface="Calibri" panose="020F0502020204030204" pitchFamily="34" charset="0"/>
                        </a:rPr>
                        <a:t>Density Overflow </a:t>
                      </a:r>
                      <a:r>
                        <a:rPr lang="en-US" sz="1800" b="1" u="none" strike="noStrike" dirty="0">
                          <a:effectLst/>
                          <a:latin typeface="Calibri" panose="020F0502020204030204" pitchFamily="34" charset="0"/>
                          <a:cs typeface="Calibri" panose="020F0502020204030204" pitchFamily="34" charset="0"/>
                        </a:rPr>
                        <a:t>Factor</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3">
                  <a:txBody>
                    <a:bodyPr/>
                    <a:lstStyle/>
                    <a:p>
                      <a:pPr algn="ctr" fontAlgn="t"/>
                      <a:r>
                        <a:rPr lang="en-US" sz="1800" b="1" u="none" strike="noStrike" dirty="0">
                          <a:effectLst/>
                          <a:latin typeface="Calibri" panose="020F0502020204030204" pitchFamily="34" charset="0"/>
                          <a:cs typeface="Calibri" panose="020F0502020204030204" pitchFamily="34" charset="0"/>
                        </a:rPr>
                        <a:t>Global Routing</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2">
                  <a:txBody>
                    <a:bodyPr/>
                    <a:lstStyle/>
                    <a:p>
                      <a:pPr algn="ctr" fontAlgn="t"/>
                      <a:r>
                        <a:rPr lang="en-US" sz="1800" b="1" u="none" strike="noStrike" dirty="0" smtClean="0">
                          <a:effectLst/>
                          <a:latin typeface="Calibri" panose="020F0502020204030204" pitchFamily="34" charset="0"/>
                          <a:cs typeface="Calibri" panose="020F0502020204030204" pitchFamily="34" charset="0"/>
                        </a:rPr>
                        <a:t>Detailed</a:t>
                      </a:r>
                      <a:r>
                        <a:rPr lang="en-US" sz="1800" b="1" u="none" strike="noStrike" baseline="0" dirty="0" smtClean="0">
                          <a:effectLst/>
                          <a:latin typeface="Calibri" panose="020F0502020204030204" pitchFamily="34" charset="0"/>
                          <a:cs typeface="Calibri" panose="020F0502020204030204" pitchFamily="34" charset="0"/>
                        </a:rPr>
                        <a:t> </a:t>
                      </a:r>
                      <a:r>
                        <a:rPr lang="en-US" sz="1800" b="1" u="none" strike="noStrike" dirty="0" smtClean="0">
                          <a:effectLst/>
                          <a:latin typeface="Calibri" panose="020F0502020204030204" pitchFamily="34" charset="0"/>
                          <a:cs typeface="Calibri" panose="020F0502020204030204" pitchFamily="34" charset="0"/>
                        </a:rPr>
                        <a:t>Routing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algn="ctr" fontAlgn="t"/>
                      <a:r>
                        <a:rPr lang="en-US" sz="1800" b="1" u="none" strike="noStrike" dirty="0">
                          <a:effectLst/>
                          <a:latin typeface="Calibri" panose="020F0502020204030204" pitchFamily="34" charset="0"/>
                          <a:cs typeface="Calibri" panose="020F0502020204030204" pitchFamily="34" charset="0"/>
                        </a:rPr>
                        <a:t>Scaled Scores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rowSpan="2">
                  <a:txBody>
                    <a:bodyPr/>
                    <a:lstStyle/>
                    <a:p>
                      <a:pPr algn="ctr" fontAlgn="t"/>
                      <a:r>
                        <a:rPr lang="en-US" sz="1800" b="1" u="none" strike="noStrike" dirty="0" smtClean="0">
                          <a:effectLst/>
                          <a:latin typeface="Calibri" panose="020F0502020204030204" pitchFamily="34" charset="0"/>
                          <a:cs typeface="Calibri" panose="020F0502020204030204" pitchFamily="34" charset="0"/>
                        </a:rPr>
                        <a:t>Total </a:t>
                      </a:r>
                      <a:r>
                        <a:rPr lang="en-US" sz="1800" b="1" u="none" strike="noStrike" dirty="0">
                          <a:effectLst/>
                          <a:latin typeface="Calibri" panose="020F0502020204030204" pitchFamily="34" charset="0"/>
                          <a:cs typeface="Calibri" panose="020F0502020204030204" pitchFamily="34" charset="0"/>
                        </a:rPr>
                        <a:t>Score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fontAlgn="t"/>
                      <a:r>
                        <a:rPr lang="en-US" sz="1800" b="1" u="none" strike="noStrike" dirty="0">
                          <a:effectLst/>
                          <a:latin typeface="Calibri" panose="020F0502020204030204" pitchFamily="34" charset="0"/>
                          <a:cs typeface="Calibri" panose="020F0502020204030204" pitchFamily="34" charset="0"/>
                        </a:rPr>
                        <a:t>Team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0050">
                <a:tc vMerge="1">
                  <a:txBody>
                    <a:bodyPr/>
                    <a:lstStyle/>
                    <a:p>
                      <a:endParaRPr lang="en-US"/>
                    </a:p>
                  </a:txBody>
                  <a:tcPr/>
                </a:tc>
                <a:tc>
                  <a:txBody>
                    <a:bodyPr/>
                    <a:lstStyle/>
                    <a:p>
                      <a:pPr algn="ctr" fontAlgn="t"/>
                      <a:r>
                        <a:rPr lang="en-US" sz="1800" b="1" u="none" strike="noStrike" dirty="0">
                          <a:effectLst/>
                          <a:latin typeface="Calibri" panose="020F0502020204030204" pitchFamily="34" charset="0"/>
                          <a:cs typeface="Calibri" panose="020F0502020204030204" pitchFamily="34" charset="0"/>
                        </a:rPr>
                        <a:t>%Edge Overflows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t"/>
                      <a:r>
                        <a:rPr lang="en-US" sz="1800" b="1" u="none" strike="noStrike" dirty="0">
                          <a:effectLst/>
                          <a:latin typeface="Calibri" panose="020F0502020204030204" pitchFamily="34" charset="0"/>
                          <a:cs typeface="Calibri" panose="020F0502020204030204" pitchFamily="34" charset="0"/>
                        </a:rPr>
                        <a:t>Node Overflows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t"/>
                      <a:r>
                        <a:rPr lang="en-US" sz="1800" b="1" u="none" strike="noStrike" dirty="0" smtClean="0">
                          <a:effectLst/>
                          <a:latin typeface="Calibri" panose="020F0502020204030204" pitchFamily="34" charset="0"/>
                          <a:cs typeface="Calibri" panose="020F0502020204030204" pitchFamily="34" charset="0"/>
                        </a:rPr>
                        <a:t>Wire</a:t>
                      </a:r>
                      <a:r>
                        <a:rPr lang="en-US" sz="1800" b="1" u="none" strike="noStrike" baseline="0" dirty="0" smtClean="0">
                          <a:effectLst/>
                          <a:latin typeface="Calibri" panose="020F0502020204030204" pitchFamily="34" charset="0"/>
                          <a:cs typeface="Calibri" panose="020F0502020204030204" pitchFamily="34" charset="0"/>
                        </a:rPr>
                        <a:t> Length</a:t>
                      </a:r>
                      <a:r>
                        <a:rPr lang="en-US" sz="1800" b="1" u="none" strike="noStrike" dirty="0" smtClean="0">
                          <a:effectLst/>
                          <a:latin typeface="Calibri" panose="020F0502020204030204" pitchFamily="34" charset="0"/>
                          <a:cs typeface="Calibri" panose="020F0502020204030204" pitchFamily="34" charset="0"/>
                        </a:rPr>
                        <a:t> </a:t>
                      </a:r>
                      <a:r>
                        <a:rPr lang="en-US" sz="1800" b="1" u="none" strike="noStrike" dirty="0">
                          <a:effectLst/>
                          <a:latin typeface="Calibri" panose="020F0502020204030204" pitchFamily="34" charset="0"/>
                          <a:cs typeface="Calibri" panose="020F0502020204030204" pitchFamily="34" charset="0"/>
                        </a:rPr>
                        <a:t>(m)</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t"/>
                      <a:r>
                        <a:rPr lang="en-US" sz="1800" b="1" u="none" strike="noStrike" dirty="0" smtClean="0">
                          <a:effectLst/>
                          <a:latin typeface="Calibri" panose="020F0502020204030204" pitchFamily="34" charset="0"/>
                          <a:cs typeface="Calibri" panose="020F0502020204030204" pitchFamily="34" charset="0"/>
                        </a:rPr>
                        <a:t>Wire</a:t>
                      </a:r>
                      <a:r>
                        <a:rPr lang="en-US" sz="1800" b="1" u="none" strike="noStrike" baseline="0" dirty="0" smtClean="0">
                          <a:effectLst/>
                          <a:latin typeface="Calibri" panose="020F0502020204030204" pitchFamily="34" charset="0"/>
                          <a:cs typeface="Calibri" panose="020F0502020204030204" pitchFamily="34" charset="0"/>
                        </a:rPr>
                        <a:t> Length</a:t>
                      </a:r>
                      <a:r>
                        <a:rPr lang="en-US" sz="1800" b="1" u="none" strike="noStrike" dirty="0" smtClean="0">
                          <a:effectLst/>
                          <a:latin typeface="Calibri" panose="020F0502020204030204" pitchFamily="34" charset="0"/>
                          <a:cs typeface="Calibri" panose="020F0502020204030204" pitchFamily="34" charset="0"/>
                        </a:rPr>
                        <a:t> </a:t>
                      </a:r>
                      <a:r>
                        <a:rPr lang="en-US" sz="1800" b="1" u="none" strike="noStrike" dirty="0">
                          <a:effectLst/>
                          <a:latin typeface="Calibri" panose="020F0502020204030204" pitchFamily="34" charset="0"/>
                          <a:cs typeface="Calibri" panose="020F0502020204030204" pitchFamily="34" charset="0"/>
                        </a:rPr>
                        <a:t>(m)</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t"/>
                      <a:r>
                        <a:rPr lang="en-US" sz="1800" b="1" u="none" strike="noStrike" dirty="0" smtClean="0">
                          <a:effectLst/>
                          <a:latin typeface="Calibri" panose="020F0502020204030204" pitchFamily="34" charset="0"/>
                          <a:cs typeface="Calibri" panose="020F0502020204030204" pitchFamily="34" charset="0"/>
                        </a:rPr>
                        <a:t>Detailed Routing Violations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t"/>
                      <a:r>
                        <a:rPr lang="en-US" sz="1800" b="1" u="none" strike="noStrike" dirty="0">
                          <a:effectLst/>
                          <a:latin typeface="Calibri" panose="020F0502020204030204" pitchFamily="34" charset="0"/>
                          <a:cs typeface="Calibri" panose="020F0502020204030204" pitchFamily="34" charset="0"/>
                        </a:rPr>
                        <a:t>SDP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t"/>
                      <a:r>
                        <a:rPr lang="en-US" sz="1800" b="1" u="none" strike="noStrike" dirty="0">
                          <a:effectLst/>
                          <a:latin typeface="Calibri" panose="020F0502020204030204" pitchFamily="34" charset="0"/>
                          <a:cs typeface="Calibri" panose="020F0502020204030204" pitchFamily="34" charset="0"/>
                        </a:rPr>
                        <a:t>SWL </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t"/>
                      <a:r>
                        <a:rPr lang="en-US" sz="1800" b="1" u="none" strike="noStrike" dirty="0">
                          <a:effectLst/>
                          <a:latin typeface="Calibri" panose="020F0502020204030204" pitchFamily="34" charset="0"/>
                          <a:cs typeface="Calibri" panose="020F0502020204030204" pitchFamily="34" charset="0"/>
                        </a:rPr>
                        <a:t>SDR</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r>
              <a:tr h="190500">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0.017</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0.001</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effectLst/>
                          <a:latin typeface="Calibri" panose="020F0502020204030204" pitchFamily="34" charset="0"/>
                          <a:cs typeface="Calibri" panose="020F0502020204030204" pitchFamily="34" charset="0"/>
                        </a:rPr>
                        <a:t>84</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effectLst/>
                          <a:latin typeface="Calibri" panose="020F0502020204030204" pitchFamily="34" charset="0"/>
                          <a:cs typeface="Calibri" panose="020F0502020204030204" pitchFamily="34" charset="0"/>
                        </a:rPr>
                        <a:t>4.50</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chemeClr val="tx1"/>
                          </a:solidFill>
                          <a:effectLst/>
                          <a:latin typeface="Calibri" panose="020F0502020204030204" pitchFamily="34" charset="0"/>
                          <a:cs typeface="Calibri" panose="020F0502020204030204" pitchFamily="34" charset="0"/>
                        </a:rPr>
                        <a:t>4.66</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smtClean="0">
                          <a:solidFill>
                            <a:srgbClr val="00B050"/>
                          </a:solidFill>
                          <a:effectLst/>
                          <a:latin typeface="Calibri" panose="020F0502020204030204" pitchFamily="34" charset="0"/>
                          <a:cs typeface="Calibri" panose="020F0502020204030204" pitchFamily="34" charset="0"/>
                        </a:rPr>
                        <a:t>7.0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0.37</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0.4</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b="1" u="none" strike="noStrike" dirty="0">
                          <a:solidFill>
                            <a:srgbClr val="0017CF"/>
                          </a:solidFill>
                          <a:effectLst/>
                          <a:latin typeface="Calibri" panose="020F0502020204030204" pitchFamily="34" charset="0"/>
                          <a:cs typeface="Calibri" panose="020F0502020204030204" pitchFamily="34" charset="0"/>
                        </a:rPr>
                        <a:t>ispd07</a:t>
                      </a:r>
                      <a:endParaRPr lang="en-US" sz="1800" b="1" i="0" u="none" strike="noStrike" dirty="0">
                        <a:solidFill>
                          <a:srgbClr val="0017CF"/>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r>
              <a:tr h="190500">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0.009</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0.023</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effectLst/>
                          <a:latin typeface="Calibri" panose="020F0502020204030204" pitchFamily="34" charset="0"/>
                          <a:cs typeface="Calibri" panose="020F0502020204030204" pitchFamily="34" charset="0"/>
                        </a:rPr>
                        <a:t>933</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effectLst/>
                          <a:latin typeface="Calibri" panose="020F0502020204030204" pitchFamily="34" charset="0"/>
                          <a:cs typeface="Calibri" panose="020F0502020204030204" pitchFamily="34" charset="0"/>
                        </a:rPr>
                        <a:t>5.00</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effectLst/>
                          <a:latin typeface="Calibri" panose="020F0502020204030204" pitchFamily="34" charset="0"/>
                          <a:cs typeface="Calibri" panose="020F0502020204030204" pitchFamily="34" charset="0"/>
                        </a:rPr>
                        <a:t>5.20</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111.8</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4.04</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4.07</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8.1</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b="1" u="none" strike="noStrike" dirty="0">
                          <a:solidFill>
                            <a:srgbClr val="6666FF"/>
                          </a:solidFill>
                          <a:effectLst/>
                          <a:latin typeface="Calibri" panose="020F0502020204030204" pitchFamily="34" charset="0"/>
                          <a:cs typeface="Calibri" panose="020F0502020204030204" pitchFamily="34" charset="0"/>
                        </a:rPr>
                        <a:t>ispd01</a:t>
                      </a:r>
                      <a:endParaRPr lang="en-US" sz="1800" b="1" i="0" u="none" strike="noStrike" dirty="0">
                        <a:solidFill>
                          <a:srgbClr val="6666FF"/>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r>
              <a:tr h="190500">
                <a:tc>
                  <a:txBody>
                    <a:bodyPr/>
                    <a:lstStyle/>
                    <a:p>
                      <a:pPr algn="r" fontAlgn="t"/>
                      <a:r>
                        <a:rPr lang="en-US" sz="1800" u="none" strike="noStrike" dirty="0">
                          <a:effectLst/>
                          <a:latin typeface="Calibri" panose="020F0502020204030204" pitchFamily="34" charset="0"/>
                          <a:cs typeface="Calibri" panose="020F0502020204030204" pitchFamily="34" charset="0"/>
                        </a:rPr>
                        <a:t>0.088</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0.015</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smtClean="0">
                          <a:effectLst/>
                          <a:latin typeface="Calibri" panose="020F0502020204030204" pitchFamily="34" charset="0"/>
                          <a:cs typeface="Calibri" panose="020F0502020204030204" pitchFamily="34" charset="0"/>
                        </a:rPr>
                        <a:t>1,080</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solidFill>
                            <a:schemeClr val="tx1"/>
                          </a:solidFill>
                          <a:effectLst/>
                          <a:latin typeface="Calibri" panose="020F0502020204030204" pitchFamily="34" charset="0"/>
                          <a:cs typeface="Calibri" panose="020F0502020204030204" pitchFamily="34" charset="0"/>
                        </a:rPr>
                        <a:t>4.43</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effectLst/>
                          <a:latin typeface="Calibri" panose="020F0502020204030204" pitchFamily="34" charset="0"/>
                          <a:cs typeface="Calibri" panose="020F0502020204030204" pitchFamily="34" charset="0"/>
                        </a:rPr>
                        <a:t>4.61</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smtClean="0">
                          <a:solidFill>
                            <a:srgbClr val="FF9900"/>
                          </a:solidFill>
                          <a:effectLst/>
                          <a:latin typeface="Calibri" panose="020F0502020204030204" pitchFamily="34" charset="0"/>
                          <a:cs typeface="Calibri" panose="020F0502020204030204" pitchFamily="34" charset="0"/>
                        </a:rPr>
                        <a:t>179.0</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0.84</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2.22</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5.56</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FF9900"/>
                          </a:solidFill>
                          <a:effectLst/>
                          <a:latin typeface="Calibri" panose="020F0502020204030204" pitchFamily="34" charset="0"/>
                          <a:cs typeface="Calibri" panose="020F0502020204030204" pitchFamily="34" charset="0"/>
                        </a:rPr>
                        <a:t>8.6</a:t>
                      </a:r>
                      <a:endParaRPr lang="en-US" sz="1800" b="1"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b="1" u="none" strike="noStrike" dirty="0">
                          <a:solidFill>
                            <a:schemeClr val="accent1">
                              <a:lumMod val="60000"/>
                              <a:lumOff val="40000"/>
                            </a:schemeClr>
                          </a:solidFill>
                          <a:effectLst/>
                          <a:latin typeface="Calibri" panose="020F0502020204030204" pitchFamily="34" charset="0"/>
                          <a:cs typeface="Calibri" panose="020F0502020204030204" pitchFamily="34" charset="0"/>
                        </a:rPr>
                        <a:t>ispd11</a:t>
                      </a:r>
                      <a:endParaRPr lang="en-US" sz="1800" b="1" i="0" u="none" strike="noStrike" dirty="0">
                        <a:solidFill>
                          <a:schemeClr val="accent1">
                            <a:lumMod val="60000"/>
                            <a:lumOff val="40000"/>
                          </a:schemeClr>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r>
              <a:tr h="190500">
                <a:tc>
                  <a:txBody>
                    <a:bodyPr/>
                    <a:lstStyle/>
                    <a:p>
                      <a:pPr algn="r" fontAlgn="t"/>
                      <a:r>
                        <a:rPr lang="en-US" sz="1800" u="none" strike="noStrike" dirty="0">
                          <a:effectLst/>
                          <a:latin typeface="Calibri" panose="020F0502020204030204" pitchFamily="34" charset="0"/>
                          <a:cs typeface="Calibri" panose="020F0502020204030204" pitchFamily="34" charset="0"/>
                        </a:rPr>
                        <a:t>0.150</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t"/>
                      <a:r>
                        <a:rPr lang="en-US" sz="1800" u="none" strike="noStrike">
                          <a:effectLst/>
                          <a:latin typeface="Calibri" panose="020F0502020204030204" pitchFamily="34" charset="0"/>
                          <a:cs typeface="Calibri" panose="020F0502020204030204" pitchFamily="34" charset="0"/>
                        </a:rPr>
                        <a:t>0.127</a:t>
                      </a:r>
                      <a:endParaRPr lang="en-US" sz="1800" b="1" i="0" u="none" strike="noStrike">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smtClean="0">
                          <a:effectLst/>
                          <a:latin typeface="Calibri" panose="020F0502020204030204" pitchFamily="34" charset="0"/>
                          <a:cs typeface="Calibri" panose="020F0502020204030204" pitchFamily="34" charset="0"/>
                        </a:rPr>
                        <a:t>2,657</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a:effectLst/>
                          <a:latin typeface="Calibri" panose="020F0502020204030204" pitchFamily="34" charset="0"/>
                          <a:cs typeface="Calibri" panose="020F0502020204030204" pitchFamily="34" charset="0"/>
                        </a:rPr>
                        <a:t>4.70</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a:effectLst/>
                          <a:latin typeface="Calibri" panose="020F0502020204030204" pitchFamily="34" charset="0"/>
                          <a:cs typeface="Calibri" panose="020F0502020204030204" pitchFamily="34" charset="0"/>
                        </a:rPr>
                        <a:t>4.93</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effectLst/>
                          <a:latin typeface="Calibri" panose="020F0502020204030204" pitchFamily="34" charset="0"/>
                          <a:cs typeface="Calibri" panose="020F0502020204030204" pitchFamily="34" charset="0"/>
                        </a:rPr>
                        <a:t>1713.8</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a:effectLst/>
                          <a:latin typeface="Calibri" panose="020F0502020204030204" pitchFamily="34" charset="0"/>
                          <a:cs typeface="Calibri" panose="020F0502020204030204" pitchFamily="34" charset="0"/>
                        </a:rPr>
                        <a:t>7.47</a:t>
                      </a:r>
                      <a:endParaRPr lang="en-US" sz="1800" b="1" i="0" u="none" strike="noStrike">
                        <a:solidFill>
                          <a:srgbClr val="AA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effectLst/>
                          <a:latin typeface="Calibri" panose="020F0502020204030204" pitchFamily="34" charset="0"/>
                          <a:cs typeface="Calibri" panose="020F0502020204030204" pitchFamily="34" charset="0"/>
                        </a:rPr>
                        <a:t>15.70</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a:effectLst/>
                          <a:latin typeface="Calibri" panose="020F0502020204030204" pitchFamily="34" charset="0"/>
                          <a:cs typeface="Calibri" panose="020F0502020204030204" pitchFamily="34" charset="0"/>
                        </a:rPr>
                        <a:t>23.2</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b="1" u="none" strike="noStrike" dirty="0">
                          <a:solidFill>
                            <a:srgbClr val="92D050"/>
                          </a:solidFill>
                          <a:effectLst/>
                          <a:latin typeface="Calibri" panose="020F0502020204030204" pitchFamily="34" charset="0"/>
                          <a:cs typeface="Calibri" panose="020F0502020204030204" pitchFamily="34" charset="0"/>
                        </a:rPr>
                        <a:t>ispd04</a:t>
                      </a:r>
                      <a:endParaRPr lang="en-US" sz="1800" b="1" i="0" u="none" strike="noStrike" dirty="0">
                        <a:solidFill>
                          <a:srgbClr val="92D05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r>
              <a:tr h="190500">
                <a:tc>
                  <a:txBody>
                    <a:bodyPr/>
                    <a:lstStyle/>
                    <a:p>
                      <a:pPr algn="r" fontAlgn="t"/>
                      <a:r>
                        <a:rPr lang="en-US" sz="1800" u="none" strike="noStrike" dirty="0">
                          <a:effectLst/>
                          <a:latin typeface="Calibri" panose="020F0502020204030204" pitchFamily="34" charset="0"/>
                          <a:cs typeface="Calibri" panose="020F0502020204030204" pitchFamily="34" charset="0"/>
                        </a:rPr>
                        <a:t>0.069</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t"/>
                      <a:r>
                        <a:rPr lang="en-US" sz="1800" u="none" strike="noStrike">
                          <a:effectLst/>
                          <a:latin typeface="Calibri" panose="020F0502020204030204" pitchFamily="34" charset="0"/>
                          <a:cs typeface="Calibri" panose="020F0502020204030204" pitchFamily="34" charset="0"/>
                        </a:rPr>
                        <a:t>0.238</a:t>
                      </a:r>
                      <a:endParaRPr lang="en-US" sz="1800" b="1" i="0" u="none" strike="noStrike">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smtClean="0">
                          <a:effectLst/>
                          <a:latin typeface="Calibri" panose="020F0502020204030204" pitchFamily="34" charset="0"/>
                          <a:cs typeface="Calibri" panose="020F0502020204030204" pitchFamily="34" charset="0"/>
                        </a:rPr>
                        <a:t>4,625</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effectLst/>
                          <a:latin typeface="Calibri" panose="020F0502020204030204" pitchFamily="34" charset="0"/>
                          <a:cs typeface="Calibri" panose="020F0502020204030204" pitchFamily="34" charset="0"/>
                        </a:rPr>
                        <a:t>6.16</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a:effectLst/>
                          <a:latin typeface="Calibri" panose="020F0502020204030204" pitchFamily="34" charset="0"/>
                          <a:cs typeface="Calibri" panose="020F0502020204030204" pitchFamily="34" charset="0"/>
                        </a:rPr>
                        <a:t>6.36</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dirty="0">
                          <a:effectLst/>
                          <a:latin typeface="Calibri" panose="020F0502020204030204" pitchFamily="34" charset="0"/>
                          <a:cs typeface="Calibri" panose="020F0502020204030204" pitchFamily="34" charset="0"/>
                        </a:rPr>
                        <a:t>8853.4</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solidFill>
                            <a:srgbClr val="00B050"/>
                          </a:solidFill>
                          <a:effectLst/>
                          <a:latin typeface="Calibri" panose="020F0502020204030204" pitchFamily="34" charset="0"/>
                          <a:cs typeface="Calibri" panose="020F0502020204030204" pitchFamily="34" charset="0"/>
                        </a:rPr>
                        <a:t>0.00</a:t>
                      </a:r>
                      <a:endParaRPr lang="en-US" sz="1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u="none" strike="noStrike">
                          <a:effectLst/>
                          <a:latin typeface="Calibri" panose="020F0502020204030204" pitchFamily="34" charset="0"/>
                          <a:cs typeface="Calibri" panose="020F0502020204030204" pitchFamily="34" charset="0"/>
                        </a:rPr>
                        <a:t>16.42</a:t>
                      </a:r>
                      <a:endParaRPr lang="en-US" sz="1800" b="1" i="0" u="none" strike="noStrike">
                        <a:solidFill>
                          <a:srgbClr val="AA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800" u="none" strike="noStrike" dirty="0">
                          <a:effectLst/>
                          <a:latin typeface="Calibri" panose="020F0502020204030204" pitchFamily="34" charset="0"/>
                          <a:cs typeface="Calibri" panose="020F0502020204030204" pitchFamily="34" charset="0"/>
                        </a:rPr>
                        <a:t>24.35</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c>
                  <a:txBody>
                    <a:bodyPr/>
                    <a:lstStyle/>
                    <a:p>
                      <a:pPr algn="r" fontAlgn="t"/>
                      <a:r>
                        <a:rPr lang="en-US" sz="1800" u="none" strike="noStrike" dirty="0">
                          <a:effectLst/>
                          <a:latin typeface="Calibri" panose="020F0502020204030204" pitchFamily="34" charset="0"/>
                          <a:cs typeface="Calibri" panose="020F0502020204030204" pitchFamily="34" charset="0"/>
                        </a:rPr>
                        <a:t>40.8</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tcPr>
                </a:tc>
                <a:tc>
                  <a:txBody>
                    <a:bodyPr/>
                    <a:lstStyle/>
                    <a:p>
                      <a:pPr algn="r" fontAlgn="t"/>
                      <a:r>
                        <a:rPr lang="en-US" sz="1800" b="1" u="none" strike="noStrike" dirty="0">
                          <a:solidFill>
                            <a:srgbClr val="FFFF00"/>
                          </a:solidFill>
                          <a:effectLst/>
                          <a:latin typeface="Calibri" panose="020F0502020204030204" pitchFamily="34" charset="0"/>
                          <a:cs typeface="Calibri" panose="020F0502020204030204" pitchFamily="34" charset="0"/>
                        </a:rPr>
                        <a:t>ispd10</a:t>
                      </a:r>
                      <a:endParaRPr lang="en-US" sz="1800" b="1" i="0" u="none" strike="noStrike" dirty="0">
                        <a:solidFill>
                          <a:srgbClr val="FFFF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tcPr>
                </a:tc>
              </a:tr>
              <a:tr h="190500">
                <a:tc>
                  <a:txBody>
                    <a:bodyPr/>
                    <a:lstStyle/>
                    <a:p>
                      <a:pPr algn="r" fontAlgn="t"/>
                      <a:r>
                        <a:rPr lang="en-US" sz="1800" u="none" strike="noStrike" dirty="0">
                          <a:effectLst/>
                          <a:latin typeface="Calibri" panose="020F0502020204030204" pitchFamily="34" charset="0"/>
                          <a:cs typeface="Calibri" panose="020F0502020204030204" pitchFamily="34" charset="0"/>
                        </a:rPr>
                        <a:t>0.066</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a:solidFill>
                            <a:srgbClr val="FF0000"/>
                          </a:solidFill>
                          <a:effectLst/>
                          <a:latin typeface="Calibri" panose="020F0502020204030204" pitchFamily="34" charset="0"/>
                          <a:cs typeface="Calibri" panose="020F0502020204030204" pitchFamily="34" charset="0"/>
                        </a:rPr>
                        <a:t>10.399</a:t>
                      </a:r>
                      <a:endParaRPr lang="en-US" sz="1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smtClean="0">
                          <a:solidFill>
                            <a:srgbClr val="FF0000"/>
                          </a:solidFill>
                          <a:effectLst/>
                          <a:latin typeface="Calibri" panose="020F0502020204030204" pitchFamily="34" charset="0"/>
                          <a:cs typeface="Calibri" panose="020F0502020204030204" pitchFamily="34" charset="0"/>
                        </a:rPr>
                        <a:t>66,123</a:t>
                      </a:r>
                      <a:endParaRPr lang="en-US" sz="1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a:effectLst/>
                          <a:latin typeface="Calibri" panose="020F0502020204030204" pitchFamily="34" charset="0"/>
                          <a:cs typeface="Calibri" panose="020F0502020204030204" pitchFamily="34" charset="0"/>
                        </a:rPr>
                        <a:t>29.08</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t"/>
                      <a:r>
                        <a:rPr lang="en-US" sz="1800" u="none" strike="noStrike">
                          <a:effectLst/>
                          <a:latin typeface="Calibri" panose="020F0502020204030204" pitchFamily="34" charset="0"/>
                          <a:cs typeface="Calibri" panose="020F0502020204030204" pitchFamily="34" charset="0"/>
                        </a:rPr>
                        <a:t> </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a:effectLst/>
                          <a:latin typeface="Calibri" panose="020F0502020204030204" pitchFamily="34" charset="0"/>
                          <a:cs typeface="Calibri" panose="020F0502020204030204" pitchFamily="34" charset="0"/>
                        </a:rPr>
                        <a:t> </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t"/>
                      <a:r>
                        <a:rPr lang="en-US" sz="1800" u="none" strike="noStrike">
                          <a:effectLst/>
                          <a:latin typeface="Calibri" panose="020F0502020204030204" pitchFamily="34" charset="0"/>
                          <a:cs typeface="Calibri" panose="020F0502020204030204" pitchFamily="34" charset="0"/>
                        </a:rPr>
                        <a:t> </a:t>
                      </a:r>
                      <a:endParaRPr lang="en-US" sz="18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t"/>
                      <a:r>
                        <a:rPr lang="en-US" sz="1800" u="none" strike="noStrike">
                          <a:effectLst/>
                          <a:latin typeface="Calibri" panose="020F0502020204030204" pitchFamily="34" charset="0"/>
                          <a:cs typeface="Calibri" panose="020F0502020204030204" pitchFamily="34" charset="0"/>
                        </a:rPr>
                        <a:t> </a:t>
                      </a:r>
                      <a:endParaRPr lang="en-US" sz="1800" b="1" i="0" u="none" strike="noStrike">
                        <a:solidFill>
                          <a:srgbClr val="AA0000"/>
                        </a:solidFill>
                        <a:effectLst/>
                        <a:latin typeface="Calibri" panose="020F0502020204030204" pitchFamily="34" charset="0"/>
                        <a:cs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a:effectLst/>
                          <a:latin typeface="Calibri" panose="020F0502020204030204" pitchFamily="34" charset="0"/>
                          <a:cs typeface="Calibri" panose="020F0502020204030204" pitchFamily="34" charset="0"/>
                        </a:rPr>
                        <a:t> </a:t>
                      </a:r>
                      <a:endParaRPr lang="en-US" sz="1800" b="1" i="0" u="none" strike="noStrike" dirty="0">
                        <a:solidFill>
                          <a:srgbClr val="AA0000"/>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t"/>
                      <a:r>
                        <a:rPr lang="en-US" sz="1800" u="none" strike="noStrike" dirty="0">
                          <a:effectLst/>
                          <a:latin typeface="Calibri" panose="020F0502020204030204" pitchFamily="34" charset="0"/>
                          <a:cs typeface="Calibri" panose="020F0502020204030204" pitchFamily="34" charset="0"/>
                        </a:rPr>
                        <a:t>50.0</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t"/>
                      <a:r>
                        <a:rPr lang="en-US" sz="1800" b="1" u="none" strike="noStrike" dirty="0">
                          <a:solidFill>
                            <a:srgbClr val="D8540A"/>
                          </a:solidFill>
                          <a:effectLst/>
                          <a:latin typeface="Calibri" panose="020F0502020204030204" pitchFamily="34" charset="0"/>
                          <a:cs typeface="Calibri" panose="020F0502020204030204" pitchFamily="34" charset="0"/>
                        </a:rPr>
                        <a:t>ispd02</a:t>
                      </a:r>
                      <a:endParaRPr lang="en-US" sz="1800" b="1" i="0" u="none" strike="noStrike" dirty="0">
                        <a:solidFill>
                          <a:srgbClr val="D8540A"/>
                        </a:solidFill>
                        <a:effectLst/>
                        <a:latin typeface="Calibri" panose="020F0502020204030204" pitchFamily="34" charset="0"/>
                        <a:cs typeface="Calibri" panose="020F0502020204030204" pitchFamily="34" charset="0"/>
                      </a:endParaRPr>
                    </a:p>
                  </a:txBody>
                  <a:tcPr marL="9525" marR="9525" marT="952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76415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457575" y="914400"/>
            <a:ext cx="5303838" cy="17526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3600" b="1">
                <a:solidFill>
                  <a:schemeClr val="bg1"/>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a:lstStyle>
          <a:p>
            <a:r>
              <a:rPr lang="en-US" sz="3200" dirty="0" smtClean="0"/>
              <a:t> </a:t>
            </a:r>
            <a:r>
              <a:rPr lang="en-US" sz="3200" dirty="0"/>
              <a:t>4</a:t>
            </a:r>
            <a:r>
              <a:rPr lang="en-US" sz="3200" dirty="0" smtClean="0"/>
              <a:t>. Results</a:t>
            </a:r>
            <a:endParaRPr lang="en-US" sz="3200" dirty="0"/>
          </a:p>
        </p:txBody>
      </p:sp>
    </p:spTree>
    <p:extLst>
      <p:ext uri="{BB962C8B-B14F-4D97-AF65-F5344CB8AC3E}">
        <p14:creationId xmlns:p14="http://schemas.microsoft.com/office/powerpoint/2010/main" val="9703293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statistics</a:t>
            </a:r>
            <a:endParaRPr lang="en-US" dirty="0"/>
          </a:p>
        </p:txBody>
      </p:sp>
      <p:sp>
        <p:nvSpPr>
          <p:cNvPr id="3" name="Content Placeholder 2"/>
          <p:cNvSpPr>
            <a:spLocks noGrp="1"/>
          </p:cNvSpPr>
          <p:nvPr>
            <p:ph idx="1"/>
          </p:nvPr>
        </p:nvSpPr>
        <p:spPr>
          <a:xfrm>
            <a:off x="36576" y="1197864"/>
            <a:ext cx="8631936" cy="1207008"/>
          </a:xfrm>
        </p:spPr>
        <p:txBody>
          <a:bodyPr rIns="0"/>
          <a:lstStyle/>
          <a:p>
            <a:pPr>
              <a:lnSpc>
                <a:spcPts val="2160"/>
              </a:lnSpc>
            </a:pPr>
            <a:r>
              <a:rPr lang="en-US" sz="1800" dirty="0" smtClean="0">
                <a:solidFill>
                  <a:schemeClr val="tx1"/>
                </a:solidFill>
              </a:rPr>
              <a:t>12 teams initially participated from</a:t>
            </a:r>
            <a:r>
              <a:rPr lang="en-US" sz="1800" dirty="0">
                <a:solidFill>
                  <a:schemeClr val="tx1"/>
                </a:solidFill>
              </a:rPr>
              <a:t> </a:t>
            </a:r>
            <a:r>
              <a:rPr lang="en-US" sz="1800" dirty="0" smtClean="0">
                <a:solidFill>
                  <a:schemeClr val="tx1"/>
                </a:solidFill>
              </a:rPr>
              <a:t>Canada, </a:t>
            </a:r>
            <a:r>
              <a:rPr lang="en-US" sz="1800" dirty="0" smtClean="0">
                <a:solidFill>
                  <a:srgbClr val="000000"/>
                </a:solidFill>
              </a:rPr>
              <a:t>China,</a:t>
            </a:r>
            <a:br>
              <a:rPr lang="en-US" sz="1800" dirty="0" smtClean="0">
                <a:solidFill>
                  <a:srgbClr val="000000"/>
                </a:solidFill>
              </a:rPr>
            </a:br>
            <a:r>
              <a:rPr lang="en-US" sz="1800" dirty="0" smtClean="0">
                <a:solidFill>
                  <a:srgbClr val="000000"/>
                </a:solidFill>
              </a:rPr>
              <a:t>France, Germany, Hong Kong, Taiwan, USA</a:t>
            </a:r>
          </a:p>
          <a:p>
            <a:pPr>
              <a:lnSpc>
                <a:spcPts val="2160"/>
              </a:lnSpc>
            </a:pPr>
            <a:r>
              <a:rPr lang="en-US" sz="1800" dirty="0" smtClean="0">
                <a:solidFill>
                  <a:srgbClr val="000000"/>
                </a:solidFill>
              </a:rPr>
              <a:t>7 final placer binary submissions</a:t>
            </a: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23</a:t>
            </a:fld>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880816204"/>
              </p:ext>
            </p:extLst>
          </p:nvPr>
        </p:nvGraphicFramePr>
        <p:xfrm>
          <a:off x="6739396" y="356616"/>
          <a:ext cx="1965692" cy="1645920"/>
        </p:xfrm>
        <a:graphic>
          <a:graphicData uri="http://schemas.openxmlformats.org/drawingml/2006/table">
            <a:tbl>
              <a:tblPr firstRow="1" bandRow="1">
                <a:effectLst>
                  <a:outerShdw blurRad="50800" dist="38100" dir="2700000" algn="tl" rotWithShape="0">
                    <a:srgbClr val="000000">
                      <a:alpha val="43000"/>
                    </a:srgbClr>
                  </a:outerShdw>
                </a:effectLst>
                <a:tableStyleId>{9DCAF9ED-07DC-4A11-8D7F-57B35C25682E}</a:tableStyleId>
              </a:tblPr>
              <a:tblGrid>
                <a:gridCol w="914450"/>
                <a:gridCol w="1051242"/>
              </a:tblGrid>
              <a:tr h="384048">
                <a:tc>
                  <a:txBody>
                    <a:bodyPr/>
                    <a:lstStyle/>
                    <a:p>
                      <a:pPr algn="ctr"/>
                      <a:r>
                        <a:rPr lang="en-US" dirty="0" smtClean="0"/>
                        <a:t>Rank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Prize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0624">
                <a:tc>
                  <a:txBody>
                    <a:bodyPr/>
                    <a:lstStyle/>
                    <a:p>
                      <a:pPr algn="ctr"/>
                      <a:r>
                        <a:rPr lang="en-US" b="0" dirty="0" smtClean="0"/>
                        <a:t>1st</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b="0" dirty="0" smtClean="0"/>
                        <a:t>$2,000</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0624">
                <a:tc>
                  <a:txBody>
                    <a:bodyPr/>
                    <a:lstStyle/>
                    <a:p>
                      <a:pPr algn="ctr"/>
                      <a:r>
                        <a:rPr lang="en-US" b="0" dirty="0" smtClean="0"/>
                        <a:t>2nd</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b="0" dirty="0" smtClean="0"/>
                        <a:t>$1,000</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0624">
                <a:tc>
                  <a:txBody>
                    <a:bodyPr/>
                    <a:lstStyle/>
                    <a:p>
                      <a:pPr algn="ctr"/>
                      <a:r>
                        <a:rPr lang="en-US" b="0" dirty="0" smtClean="0"/>
                        <a:t>3rd</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b="0" dirty="0" smtClean="0"/>
                        <a:t>$500</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3569103"/>
              </p:ext>
            </p:extLst>
          </p:nvPr>
        </p:nvGraphicFramePr>
        <p:xfrm>
          <a:off x="219456" y="2240134"/>
          <a:ext cx="8705088" cy="4188098"/>
        </p:xfrm>
        <a:graphic>
          <a:graphicData uri="http://schemas.openxmlformats.org/drawingml/2006/table">
            <a:tbl>
              <a:tblPr firstRow="1" bandRow="1">
                <a:tableStyleId>{B301B821-A1FF-4177-AEE7-76D212191A09}</a:tableStyleId>
              </a:tblPr>
              <a:tblGrid>
                <a:gridCol w="438912"/>
                <a:gridCol w="2889504"/>
                <a:gridCol w="3694176"/>
                <a:gridCol w="1682496"/>
              </a:tblGrid>
              <a:tr h="319526">
                <a:tc>
                  <a:txBody>
                    <a:bodyPr/>
                    <a:lstStyle/>
                    <a:p>
                      <a:pPr algn="ctr"/>
                      <a:r>
                        <a:rPr lang="en-US" sz="1600" dirty="0" smtClean="0">
                          <a:solidFill>
                            <a:schemeClr val="tx1">
                              <a:lumMod val="50000"/>
                            </a:schemeClr>
                          </a:solidFill>
                        </a:rPr>
                        <a:t>ID </a:t>
                      </a:r>
                      <a:endParaRPr lang="en-US" sz="1600" b="1"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ctr"/>
                      <a:r>
                        <a:rPr lang="en-US" sz="1600" dirty="0" smtClean="0">
                          <a:solidFill>
                            <a:schemeClr val="tx1">
                              <a:lumMod val="50000"/>
                            </a:schemeClr>
                          </a:solidFill>
                        </a:rPr>
                        <a:t>University</a:t>
                      </a:r>
                      <a:endParaRPr lang="en-US" sz="1600" b="1"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ctr"/>
                      <a:r>
                        <a:rPr lang="en-US" sz="1600" dirty="0" smtClean="0">
                          <a:solidFill>
                            <a:schemeClr val="tx1">
                              <a:lumMod val="50000"/>
                            </a:schemeClr>
                          </a:solidFill>
                        </a:rPr>
                        <a:t>Team Lead and Members</a:t>
                      </a:r>
                      <a:endParaRPr lang="en-US" sz="1600" b="1"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ctr"/>
                      <a:r>
                        <a:rPr lang="en-US" sz="1600" dirty="0" smtClean="0">
                          <a:solidFill>
                            <a:schemeClr val="tx1">
                              <a:lumMod val="50000"/>
                            </a:schemeClr>
                          </a:solidFill>
                        </a:rPr>
                        <a:t>Advisor</a:t>
                      </a:r>
                      <a:endParaRPr lang="en-US" sz="1600" b="1"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1</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University</a:t>
                      </a:r>
                      <a:r>
                        <a:rPr lang="en-US" sz="1600" baseline="0" dirty="0" smtClean="0">
                          <a:solidFill>
                            <a:schemeClr val="tx1">
                              <a:lumMod val="50000"/>
                            </a:schemeClr>
                          </a:solidFill>
                          <a:latin typeface="Calibri" panose="020F0502020204030204" pitchFamily="34" charset="0"/>
                          <a:cs typeface="Calibri" panose="020F0502020204030204" pitchFamily="34" charset="0"/>
                        </a:rPr>
                        <a:t> of Calgary and</a:t>
                      </a:r>
                      <a:br>
                        <a:rPr lang="en-US" sz="1600" baseline="0" dirty="0" smtClean="0">
                          <a:solidFill>
                            <a:schemeClr val="tx1">
                              <a:lumMod val="50000"/>
                            </a:schemeClr>
                          </a:solidFill>
                          <a:latin typeface="Calibri" panose="020F0502020204030204" pitchFamily="34" charset="0"/>
                          <a:cs typeface="Calibri" panose="020F0502020204030204" pitchFamily="34" charset="0"/>
                        </a:rPr>
                      </a:br>
                      <a:r>
                        <a:rPr lang="en-US" sz="1600" baseline="0" dirty="0" smtClean="0">
                          <a:solidFill>
                            <a:schemeClr val="tx1">
                              <a:lumMod val="50000"/>
                            </a:schemeClr>
                          </a:solidFill>
                          <a:latin typeface="Calibri" panose="020F0502020204030204" pitchFamily="34" charset="0"/>
                          <a:cs typeface="Calibri" panose="020F0502020204030204" pitchFamily="34" charset="0"/>
                        </a:rPr>
                        <a:t>University of Waterloo</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err="1" smtClean="0">
                          <a:solidFill>
                            <a:schemeClr val="tx1">
                              <a:lumMod val="50000"/>
                            </a:schemeClr>
                          </a:solidFill>
                          <a:latin typeface="Calibri" panose="020F0502020204030204" pitchFamily="34" charset="0"/>
                          <a:cs typeface="Calibri" panose="020F0502020204030204" pitchFamily="34" charset="0"/>
                        </a:rPr>
                        <a:t>Nima</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Karimpour</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Darav</a:t>
                      </a:r>
                      <a:r>
                        <a:rPr lang="en-US" sz="1600" dirty="0" smtClean="0">
                          <a:solidFill>
                            <a:schemeClr val="tx1">
                              <a:lumMod val="50000"/>
                            </a:schemeClr>
                          </a:solidFill>
                          <a:latin typeface="Calibri" panose="020F0502020204030204" pitchFamily="34" charset="0"/>
                          <a:cs typeface="Calibri" panose="020F0502020204030204" pitchFamily="34" charset="0"/>
                        </a:rPr>
                        <a:t>,</a:t>
                      </a:r>
                      <a:br>
                        <a:rPr lang="en-US" sz="1600" dirty="0" smtClean="0">
                          <a:solidFill>
                            <a:schemeClr val="tx1">
                              <a:lumMod val="50000"/>
                            </a:schemeClr>
                          </a:solidFill>
                          <a:latin typeface="Calibri" panose="020F0502020204030204" pitchFamily="34" charset="0"/>
                          <a:cs typeface="Calibri" panose="020F0502020204030204" pitchFamily="34" charset="0"/>
                        </a:rPr>
                      </a:br>
                      <a:r>
                        <a:rPr lang="en-US" sz="1600" dirty="0" err="1" smtClean="0">
                          <a:solidFill>
                            <a:schemeClr val="tx1">
                              <a:lumMod val="50000"/>
                            </a:schemeClr>
                          </a:solidFill>
                          <a:latin typeface="Calibri" panose="020F0502020204030204" pitchFamily="34" charset="0"/>
                          <a:cs typeface="Calibri" panose="020F0502020204030204" pitchFamily="34" charset="0"/>
                        </a:rPr>
                        <a:t>Aysa</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Fakheri</a:t>
                      </a:r>
                      <a:r>
                        <a:rPr lang="en-US" sz="1600" baseline="0" dirty="0" smtClean="0">
                          <a:solidFill>
                            <a:schemeClr val="tx1">
                              <a:lumMod val="50000"/>
                            </a:schemeClr>
                          </a:solidFill>
                          <a:latin typeface="Calibri" panose="020F0502020204030204" pitchFamily="34" charset="0"/>
                          <a:cs typeface="Calibri" panose="020F0502020204030204" pitchFamily="34" charset="0"/>
                        </a:rPr>
                        <a:t> </a:t>
                      </a:r>
                      <a:r>
                        <a:rPr lang="en-US" sz="1600" baseline="0" dirty="0" err="1" smtClean="0">
                          <a:solidFill>
                            <a:schemeClr val="tx1">
                              <a:lumMod val="50000"/>
                            </a:schemeClr>
                          </a:solidFill>
                          <a:latin typeface="Calibri" panose="020F0502020204030204" pitchFamily="34" charset="0"/>
                          <a:cs typeface="Calibri" panose="020F0502020204030204" pitchFamily="34" charset="0"/>
                        </a:rPr>
                        <a:t>Tabrizi</a:t>
                      </a:r>
                      <a:r>
                        <a:rPr lang="en-US" sz="1600" baseline="0" dirty="0" smtClean="0">
                          <a:solidFill>
                            <a:schemeClr val="tx1">
                              <a:lumMod val="50000"/>
                            </a:schemeClr>
                          </a:solidFill>
                          <a:latin typeface="Calibri" panose="020F0502020204030204" pitchFamily="34" charset="0"/>
                          <a:cs typeface="Calibri" panose="020F0502020204030204" pitchFamily="34" charset="0"/>
                        </a:rPr>
                        <a:t>, David </a:t>
                      </a:r>
                      <a:r>
                        <a:rPr lang="en-US" sz="1600" baseline="0" dirty="0" err="1" smtClean="0">
                          <a:solidFill>
                            <a:schemeClr val="tx1">
                              <a:lumMod val="50000"/>
                            </a:schemeClr>
                          </a:solidFill>
                          <a:latin typeface="Calibri" panose="020F0502020204030204" pitchFamily="34" charset="0"/>
                          <a:cs typeface="Calibri" panose="020F0502020204030204" pitchFamily="34" charset="0"/>
                        </a:rPr>
                        <a:t>Westwick</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err="1" smtClean="0">
                          <a:solidFill>
                            <a:schemeClr val="tx1">
                              <a:lumMod val="50000"/>
                            </a:schemeClr>
                          </a:solidFill>
                          <a:latin typeface="Calibri" panose="020F0502020204030204" pitchFamily="34" charset="0"/>
                          <a:cs typeface="Calibri" panose="020F0502020204030204" pitchFamily="34" charset="0"/>
                        </a:rPr>
                        <a:t>Lalah</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Behjat</a:t>
                      </a:r>
                      <a:r>
                        <a:rPr lang="en-US" sz="1600" baseline="0" dirty="0" smtClean="0">
                          <a:solidFill>
                            <a:schemeClr val="tx1">
                              <a:lumMod val="50000"/>
                            </a:schemeClr>
                          </a:solidFill>
                          <a:latin typeface="Calibri" panose="020F0502020204030204" pitchFamily="34" charset="0"/>
                          <a:cs typeface="Calibri" panose="020F0502020204030204" pitchFamily="34" charset="0"/>
                        </a:rPr>
                        <a:t> Andrew Kennings</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2</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Dresden University of Technology</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Andreas </a:t>
                      </a:r>
                      <a:r>
                        <a:rPr lang="en-US" sz="1600" dirty="0" err="1" smtClean="0">
                          <a:solidFill>
                            <a:schemeClr val="tx1">
                              <a:lumMod val="50000"/>
                            </a:schemeClr>
                          </a:solidFill>
                          <a:latin typeface="Calibri" panose="020F0502020204030204" pitchFamily="34" charset="0"/>
                          <a:cs typeface="Calibri" panose="020F0502020204030204" pitchFamily="34" charset="0"/>
                        </a:rPr>
                        <a:t>Krinke,Sergii</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Osmolovskyi</a:t>
                      </a:r>
                      <a:r>
                        <a:rPr lang="en-US" sz="1600" dirty="0" smtClean="0">
                          <a:solidFill>
                            <a:schemeClr val="tx1">
                              <a:lumMod val="50000"/>
                            </a:schemeClr>
                          </a:solidFill>
                          <a:latin typeface="Calibri" panose="020F0502020204030204" pitchFamily="34" charset="0"/>
                          <a:cs typeface="Calibri" panose="020F0502020204030204" pitchFamily="34" charset="0"/>
                        </a:rPr>
                        <a:t>, Johann </a:t>
                      </a:r>
                      <a:r>
                        <a:rPr lang="en-US" sz="1600" dirty="0" err="1" smtClean="0">
                          <a:solidFill>
                            <a:schemeClr val="tx1">
                              <a:lumMod val="50000"/>
                            </a:schemeClr>
                          </a:solidFill>
                          <a:latin typeface="Calibri" panose="020F0502020204030204" pitchFamily="34" charset="0"/>
                          <a:cs typeface="Calibri" panose="020F0502020204030204" pitchFamily="34" charset="0"/>
                        </a:rPr>
                        <a:t>Kenctel</a:t>
                      </a:r>
                      <a:r>
                        <a:rPr lang="en-US" sz="1600" dirty="0" smtClean="0">
                          <a:solidFill>
                            <a:schemeClr val="tx1">
                              <a:lumMod val="50000"/>
                            </a:schemeClr>
                          </a:solidFill>
                          <a:latin typeface="Calibri" panose="020F0502020204030204" pitchFamily="34" charset="0"/>
                          <a:cs typeface="Calibri" panose="020F0502020204030204" pitchFamily="34" charset="0"/>
                        </a:rPr>
                        <a:t>, Matthias Thiele, Steve</a:t>
                      </a:r>
                      <a:r>
                        <a:rPr lang="en-US" sz="1600" baseline="0" dirty="0" smtClean="0">
                          <a:solidFill>
                            <a:schemeClr val="tx1">
                              <a:lumMod val="50000"/>
                            </a:schemeClr>
                          </a:solidFill>
                          <a:latin typeface="Calibri" panose="020F0502020204030204" pitchFamily="34" charset="0"/>
                          <a:cs typeface="Calibri" panose="020F0502020204030204" pitchFamily="34" charset="0"/>
                        </a:rPr>
                        <a:t> </a:t>
                      </a:r>
                      <a:r>
                        <a:rPr lang="en-US" sz="1600" baseline="0" dirty="0" err="1" smtClean="0">
                          <a:solidFill>
                            <a:schemeClr val="tx1">
                              <a:lumMod val="50000"/>
                            </a:schemeClr>
                          </a:solidFill>
                          <a:latin typeface="Calibri" panose="020F0502020204030204" pitchFamily="34" charset="0"/>
                          <a:cs typeface="Calibri" panose="020F0502020204030204" pitchFamily="34" charset="0"/>
                        </a:rPr>
                        <a:t>Bigalke</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Jens </a:t>
                      </a:r>
                      <a:r>
                        <a:rPr lang="en-US" sz="1600" dirty="0" err="1" smtClean="0">
                          <a:solidFill>
                            <a:schemeClr val="tx1">
                              <a:lumMod val="50000"/>
                            </a:schemeClr>
                          </a:solidFill>
                          <a:latin typeface="Calibri" panose="020F0502020204030204" pitchFamily="34" charset="0"/>
                          <a:cs typeface="Calibri" panose="020F0502020204030204" pitchFamily="34" charset="0"/>
                        </a:rPr>
                        <a:t>Lienig</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4</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Chinese University</a:t>
                      </a:r>
                      <a:r>
                        <a:rPr lang="en-US" sz="1600" baseline="0" dirty="0" smtClean="0">
                          <a:solidFill>
                            <a:schemeClr val="tx1">
                              <a:lumMod val="50000"/>
                            </a:schemeClr>
                          </a:solidFill>
                          <a:latin typeface="Calibri" panose="020F0502020204030204" pitchFamily="34" charset="0"/>
                          <a:cs typeface="Calibri" panose="020F0502020204030204" pitchFamily="34" charset="0"/>
                        </a:rPr>
                        <a:t> of Hong Kong</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Wing-Kai Chow, </a:t>
                      </a:r>
                      <a:r>
                        <a:rPr lang="en-US" sz="1600" dirty="0" err="1" smtClean="0">
                          <a:solidFill>
                            <a:schemeClr val="tx1">
                              <a:lumMod val="50000"/>
                            </a:schemeClr>
                          </a:solidFill>
                          <a:latin typeface="Calibri" panose="020F0502020204030204" pitchFamily="34" charset="0"/>
                          <a:cs typeface="Calibri" panose="020F0502020204030204" pitchFamily="34" charset="0"/>
                        </a:rPr>
                        <a:t>Peisahn</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Tu</a:t>
                      </a:r>
                      <a:r>
                        <a:rPr lang="en-US" sz="1600" dirty="0" smtClean="0">
                          <a:solidFill>
                            <a:schemeClr val="tx1">
                              <a:lumMod val="50000"/>
                            </a:schemeClr>
                          </a:solidFill>
                          <a:latin typeface="Calibri" panose="020F0502020204030204" pitchFamily="34" charset="0"/>
                          <a:cs typeface="Calibri" panose="020F0502020204030204" pitchFamily="34" charset="0"/>
                        </a:rPr>
                        <a:t>, </a:t>
                      </a:r>
                      <a:br>
                        <a:rPr lang="en-US" sz="1600" dirty="0" smtClean="0">
                          <a:solidFill>
                            <a:schemeClr val="tx1">
                              <a:lumMod val="50000"/>
                            </a:schemeClr>
                          </a:solidFill>
                          <a:latin typeface="Calibri" panose="020F0502020204030204" pitchFamily="34" charset="0"/>
                          <a:cs typeface="Calibri" panose="020F0502020204030204" pitchFamily="34" charset="0"/>
                        </a:rPr>
                      </a:br>
                      <a:r>
                        <a:rPr lang="en-US" sz="1600" dirty="0" smtClean="0">
                          <a:solidFill>
                            <a:schemeClr val="tx1">
                              <a:lumMod val="50000"/>
                            </a:schemeClr>
                          </a:solidFill>
                          <a:latin typeface="Calibri" panose="020F0502020204030204" pitchFamily="34" charset="0"/>
                          <a:cs typeface="Calibri" panose="020F0502020204030204" pitchFamily="34" charset="0"/>
                        </a:rPr>
                        <a:t>Jian </a:t>
                      </a:r>
                      <a:r>
                        <a:rPr lang="en-US" sz="1600" dirty="0" err="1" smtClean="0">
                          <a:solidFill>
                            <a:schemeClr val="tx1">
                              <a:lumMod val="50000"/>
                            </a:schemeClr>
                          </a:solidFill>
                          <a:latin typeface="Calibri" panose="020F0502020204030204" pitchFamily="34" charset="0"/>
                          <a:cs typeface="Calibri" panose="020F0502020204030204" pitchFamily="34" charset="0"/>
                        </a:rPr>
                        <a:t>Kuang</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Zhiqing</a:t>
                      </a:r>
                      <a:r>
                        <a:rPr lang="en-US" sz="1600" dirty="0" smtClean="0">
                          <a:solidFill>
                            <a:schemeClr val="tx1">
                              <a:lumMod val="50000"/>
                            </a:schemeClr>
                          </a:solidFill>
                          <a:latin typeface="Calibri" panose="020F0502020204030204" pitchFamily="34" charset="0"/>
                          <a:cs typeface="Calibri" panose="020F0502020204030204" pitchFamily="34" charset="0"/>
                        </a:rPr>
                        <a:t> Liu</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Evangeline</a:t>
                      </a:r>
                      <a:r>
                        <a:rPr lang="en-US" sz="1600" baseline="0" dirty="0" smtClean="0">
                          <a:solidFill>
                            <a:schemeClr val="tx1">
                              <a:lumMod val="50000"/>
                            </a:schemeClr>
                          </a:solidFill>
                          <a:latin typeface="Calibri" panose="020F0502020204030204" pitchFamily="34" charset="0"/>
                          <a:cs typeface="Calibri" panose="020F0502020204030204" pitchFamily="34" charset="0"/>
                        </a:rPr>
                        <a:t> Young</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5</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University of Illinois</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Chun-</a:t>
                      </a:r>
                      <a:r>
                        <a:rPr lang="en-US" sz="1600" dirty="0" err="1" smtClean="0">
                          <a:solidFill>
                            <a:schemeClr val="tx1">
                              <a:lumMod val="50000"/>
                            </a:schemeClr>
                          </a:solidFill>
                          <a:latin typeface="Calibri" panose="020F0502020204030204" pitchFamily="34" charset="0"/>
                          <a:cs typeface="Calibri" panose="020F0502020204030204" pitchFamily="34" charset="0"/>
                        </a:rPr>
                        <a:t>Xun</a:t>
                      </a:r>
                      <a:r>
                        <a:rPr lang="en-US" sz="1600" dirty="0" smtClean="0">
                          <a:solidFill>
                            <a:schemeClr val="tx1">
                              <a:lumMod val="50000"/>
                            </a:schemeClr>
                          </a:solidFill>
                          <a:latin typeface="Calibri" panose="020F0502020204030204" pitchFamily="34" charset="0"/>
                          <a:cs typeface="Calibri" panose="020F0502020204030204" pitchFamily="34" charset="0"/>
                        </a:rPr>
                        <a:t> Lin, </a:t>
                      </a:r>
                      <a:r>
                        <a:rPr lang="en-US" sz="1600" dirty="0" err="1" smtClean="0">
                          <a:solidFill>
                            <a:schemeClr val="tx1">
                              <a:lumMod val="50000"/>
                            </a:schemeClr>
                          </a:solidFill>
                          <a:latin typeface="Calibri" panose="020F0502020204030204" pitchFamily="34" charset="0"/>
                          <a:cs typeface="Calibri" panose="020F0502020204030204" pitchFamily="34" charset="0"/>
                        </a:rPr>
                        <a:t>Zigang</a:t>
                      </a:r>
                      <a:r>
                        <a:rPr lang="en-US" sz="1600" dirty="0" smtClean="0">
                          <a:solidFill>
                            <a:schemeClr val="tx1">
                              <a:lumMod val="50000"/>
                            </a:schemeClr>
                          </a:solidFill>
                          <a:latin typeface="Calibri" panose="020F0502020204030204" pitchFamily="34" charset="0"/>
                          <a:cs typeface="Calibri" panose="020F0502020204030204" pitchFamily="34" charset="0"/>
                        </a:rPr>
                        <a:t> Xiao, </a:t>
                      </a:r>
                      <a:br>
                        <a:rPr lang="en-US" sz="1600" dirty="0" smtClean="0">
                          <a:solidFill>
                            <a:schemeClr val="tx1">
                              <a:lumMod val="50000"/>
                            </a:schemeClr>
                          </a:solidFill>
                          <a:latin typeface="Calibri" panose="020F0502020204030204" pitchFamily="34" charset="0"/>
                          <a:cs typeface="Calibri" panose="020F0502020204030204" pitchFamily="34" charset="0"/>
                        </a:rPr>
                      </a:br>
                      <a:r>
                        <a:rPr lang="en-US" sz="1600" dirty="0" err="1" smtClean="0">
                          <a:solidFill>
                            <a:schemeClr val="tx1">
                              <a:lumMod val="50000"/>
                            </a:schemeClr>
                          </a:solidFill>
                          <a:latin typeface="Calibri" panose="020F0502020204030204" pitchFamily="34" charset="0"/>
                          <a:cs typeface="Calibri" panose="020F0502020204030204" pitchFamily="34" charset="0"/>
                        </a:rPr>
                        <a:t>Haitong</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Tian</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Daifeng</a:t>
                      </a:r>
                      <a:r>
                        <a:rPr lang="en-US" sz="1600" dirty="0" smtClean="0">
                          <a:solidFill>
                            <a:schemeClr val="tx1">
                              <a:lumMod val="50000"/>
                            </a:schemeClr>
                          </a:solidFill>
                          <a:latin typeface="Calibri" panose="020F0502020204030204" pitchFamily="34" charset="0"/>
                          <a:cs typeface="Calibri" panose="020F0502020204030204" pitchFamily="34" charset="0"/>
                        </a:rPr>
                        <a:t> </a:t>
                      </a:r>
                      <a:r>
                        <a:rPr lang="en-US" sz="1600" dirty="0" err="1" smtClean="0">
                          <a:solidFill>
                            <a:schemeClr val="tx1">
                              <a:lumMod val="50000"/>
                            </a:schemeClr>
                          </a:solidFill>
                          <a:latin typeface="Calibri" panose="020F0502020204030204" pitchFamily="34" charset="0"/>
                          <a:cs typeface="Calibri" panose="020F0502020204030204" pitchFamily="34" charset="0"/>
                        </a:rPr>
                        <a:t>Guo</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Martin Wong</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7</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National Taiwan University</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Chau-Chin Huang, Sheng-Wei Yang, </a:t>
                      </a:r>
                      <a:br>
                        <a:rPr lang="en-US" sz="1600" dirty="0" smtClean="0">
                          <a:solidFill>
                            <a:schemeClr val="tx1">
                              <a:lumMod val="50000"/>
                            </a:schemeClr>
                          </a:solidFill>
                          <a:latin typeface="Calibri" panose="020F0502020204030204" pitchFamily="34" charset="0"/>
                          <a:cs typeface="Calibri" panose="020F0502020204030204" pitchFamily="34" charset="0"/>
                        </a:rPr>
                      </a:br>
                      <a:r>
                        <a:rPr lang="en-US" sz="1600" dirty="0" smtClean="0">
                          <a:solidFill>
                            <a:schemeClr val="tx1">
                              <a:lumMod val="50000"/>
                            </a:schemeClr>
                          </a:solidFill>
                          <a:latin typeface="Calibri" panose="020F0502020204030204" pitchFamily="34" charset="0"/>
                          <a:cs typeface="Calibri" panose="020F0502020204030204" pitchFamily="34" charset="0"/>
                        </a:rPr>
                        <a:t>Chin-</a:t>
                      </a:r>
                      <a:r>
                        <a:rPr lang="en-US" sz="1600" dirty="0" err="1" smtClean="0">
                          <a:solidFill>
                            <a:schemeClr val="tx1">
                              <a:lumMod val="50000"/>
                            </a:schemeClr>
                          </a:solidFill>
                          <a:latin typeface="Calibri" panose="020F0502020204030204" pitchFamily="34" charset="0"/>
                          <a:cs typeface="Calibri" panose="020F0502020204030204" pitchFamily="34" charset="0"/>
                        </a:rPr>
                        <a:t>Hao</a:t>
                      </a:r>
                      <a:r>
                        <a:rPr lang="en-US" sz="1600" dirty="0" smtClean="0">
                          <a:solidFill>
                            <a:schemeClr val="tx1">
                              <a:lumMod val="50000"/>
                            </a:schemeClr>
                          </a:solidFill>
                          <a:latin typeface="Calibri" panose="020F0502020204030204" pitchFamily="34" charset="0"/>
                          <a:cs typeface="Calibri" panose="020F0502020204030204" pitchFamily="34" charset="0"/>
                        </a:rPr>
                        <a:t> Chang, </a:t>
                      </a:r>
                      <a:r>
                        <a:rPr lang="en-US" sz="1600" dirty="0" err="1" smtClean="0">
                          <a:solidFill>
                            <a:schemeClr val="tx1">
                              <a:lumMod val="50000"/>
                            </a:schemeClr>
                          </a:solidFill>
                          <a:latin typeface="Calibri" panose="020F0502020204030204" pitchFamily="34" charset="0"/>
                          <a:cs typeface="Calibri" panose="020F0502020204030204" pitchFamily="34" charset="0"/>
                        </a:rPr>
                        <a:t>Hsin</a:t>
                      </a:r>
                      <a:r>
                        <a:rPr lang="en-US" sz="1600" dirty="0" smtClean="0">
                          <a:solidFill>
                            <a:schemeClr val="tx1">
                              <a:lumMod val="50000"/>
                            </a:schemeClr>
                          </a:solidFill>
                          <a:latin typeface="Calibri" panose="020F0502020204030204" pitchFamily="34" charset="0"/>
                          <a:cs typeface="Calibri" panose="020F0502020204030204" pitchFamily="34" charset="0"/>
                        </a:rPr>
                        <a:t>-Ying Lee, </a:t>
                      </a:r>
                      <a:br>
                        <a:rPr lang="en-US" sz="1600" dirty="0" smtClean="0">
                          <a:solidFill>
                            <a:schemeClr val="tx1">
                              <a:lumMod val="50000"/>
                            </a:schemeClr>
                          </a:solidFill>
                          <a:latin typeface="Calibri" panose="020F0502020204030204" pitchFamily="34" charset="0"/>
                          <a:cs typeface="Calibri" panose="020F0502020204030204" pitchFamily="34" charset="0"/>
                        </a:rPr>
                      </a:br>
                      <a:r>
                        <a:rPr lang="en-US" sz="1600" dirty="0" err="1" smtClean="0">
                          <a:solidFill>
                            <a:schemeClr val="tx1">
                              <a:lumMod val="50000"/>
                            </a:schemeClr>
                          </a:solidFill>
                          <a:latin typeface="Calibri" panose="020F0502020204030204" pitchFamily="34" charset="0"/>
                          <a:cs typeface="Calibri" panose="020F0502020204030204" pitchFamily="34" charset="0"/>
                        </a:rPr>
                        <a:t>Szu</a:t>
                      </a:r>
                      <a:r>
                        <a:rPr lang="en-US" sz="1600" dirty="0" smtClean="0">
                          <a:solidFill>
                            <a:schemeClr val="tx1">
                              <a:lumMod val="50000"/>
                            </a:schemeClr>
                          </a:solidFill>
                          <a:latin typeface="Calibri" panose="020F0502020204030204" pitchFamily="34" charset="0"/>
                          <a:cs typeface="Calibri" panose="020F0502020204030204" pitchFamily="34" charset="0"/>
                        </a:rPr>
                        <a:t>-To Chen, Bo-</a:t>
                      </a:r>
                      <a:r>
                        <a:rPr lang="en-US" sz="1600" dirty="0" err="1" smtClean="0">
                          <a:solidFill>
                            <a:schemeClr val="tx1">
                              <a:lumMod val="50000"/>
                            </a:schemeClr>
                          </a:solidFill>
                          <a:latin typeface="Calibri" panose="020F0502020204030204" pitchFamily="34" charset="0"/>
                          <a:cs typeface="Calibri" panose="020F0502020204030204" pitchFamily="34" charset="0"/>
                        </a:rPr>
                        <a:t>Qiao</a:t>
                      </a:r>
                      <a:r>
                        <a:rPr lang="en-US" sz="1600" dirty="0" smtClean="0">
                          <a:solidFill>
                            <a:schemeClr val="tx1">
                              <a:lumMod val="50000"/>
                            </a:schemeClr>
                          </a:solidFill>
                          <a:latin typeface="Calibri" panose="020F0502020204030204" pitchFamily="34" charset="0"/>
                          <a:cs typeface="Calibri" panose="020F0502020204030204" pitchFamily="34" charset="0"/>
                        </a:rPr>
                        <a:t> Lin</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Yao-Wen</a:t>
                      </a:r>
                      <a:r>
                        <a:rPr lang="en-US" sz="1600" baseline="0" dirty="0" smtClean="0">
                          <a:solidFill>
                            <a:schemeClr val="tx1">
                              <a:lumMod val="50000"/>
                            </a:schemeClr>
                          </a:solidFill>
                          <a:latin typeface="Calibri" panose="020F0502020204030204" pitchFamily="34" charset="0"/>
                          <a:cs typeface="Calibri" panose="020F0502020204030204" pitchFamily="34" charset="0"/>
                        </a:rPr>
                        <a:t> Chang</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10</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National </a:t>
                      </a:r>
                      <a:r>
                        <a:rPr lang="en-US" sz="1600" dirty="0" err="1" smtClean="0">
                          <a:solidFill>
                            <a:schemeClr val="tx1">
                              <a:lumMod val="50000"/>
                            </a:schemeClr>
                          </a:solidFill>
                          <a:latin typeface="Calibri" panose="020F0502020204030204" pitchFamily="34" charset="0"/>
                          <a:cs typeface="Calibri" panose="020F0502020204030204" pitchFamily="34" charset="0"/>
                        </a:rPr>
                        <a:t>Chiao</a:t>
                      </a:r>
                      <a:r>
                        <a:rPr lang="en-US" sz="1600" dirty="0" smtClean="0">
                          <a:solidFill>
                            <a:schemeClr val="tx1">
                              <a:lumMod val="50000"/>
                            </a:schemeClr>
                          </a:solidFill>
                          <a:latin typeface="Calibri" panose="020F0502020204030204" pitchFamily="34" charset="0"/>
                          <a:cs typeface="Calibri" panose="020F0502020204030204" pitchFamily="34" charset="0"/>
                        </a:rPr>
                        <a:t> Tung University</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err="1" smtClean="0">
                          <a:solidFill>
                            <a:schemeClr val="tx1">
                              <a:lumMod val="50000"/>
                            </a:schemeClr>
                          </a:solidFill>
                          <a:latin typeface="Calibri" panose="020F0502020204030204" pitchFamily="34" charset="0"/>
                          <a:cs typeface="Calibri" panose="020F0502020204030204" pitchFamily="34" charset="0"/>
                        </a:rPr>
                        <a:t>Ching</a:t>
                      </a:r>
                      <a:r>
                        <a:rPr lang="en-US" sz="1600" dirty="0" smtClean="0">
                          <a:solidFill>
                            <a:schemeClr val="tx1">
                              <a:lumMod val="50000"/>
                            </a:schemeClr>
                          </a:solidFill>
                          <a:latin typeface="Calibri" panose="020F0502020204030204" pitchFamily="34" charset="0"/>
                          <a:cs typeface="Calibri" panose="020F0502020204030204" pitchFamily="34" charset="0"/>
                        </a:rPr>
                        <a:t>-Yu</a:t>
                      </a:r>
                      <a:r>
                        <a:rPr lang="en-US" sz="1600" baseline="0" dirty="0" smtClean="0">
                          <a:solidFill>
                            <a:schemeClr val="tx1">
                              <a:lumMod val="50000"/>
                            </a:schemeClr>
                          </a:solidFill>
                          <a:latin typeface="Calibri" panose="020F0502020204030204" pitchFamily="34" charset="0"/>
                          <a:cs typeface="Calibri" panose="020F0502020204030204" pitchFamily="34" charset="0"/>
                        </a:rPr>
                        <a:t> Chin</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Hung-Ming Chen</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r h="356689">
                <a:tc>
                  <a:txBody>
                    <a:bodyPr/>
                    <a:lstStyle/>
                    <a:p>
                      <a:pPr algn="r"/>
                      <a:r>
                        <a:rPr lang="en-US" sz="1600" dirty="0" smtClean="0">
                          <a:solidFill>
                            <a:schemeClr val="tx1">
                              <a:lumMod val="50000"/>
                            </a:schemeClr>
                          </a:solidFill>
                          <a:latin typeface="Calibri" panose="020F0502020204030204" pitchFamily="34" charset="0"/>
                          <a:cs typeface="Calibri" panose="020F0502020204030204" pitchFamily="34" charset="0"/>
                        </a:rPr>
                        <a:t>11</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National Chung Cheng University</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err="1" smtClean="0">
                          <a:solidFill>
                            <a:schemeClr val="tx1">
                              <a:lumMod val="50000"/>
                            </a:schemeClr>
                          </a:solidFill>
                          <a:latin typeface="Calibri" panose="020F0502020204030204" pitchFamily="34" charset="0"/>
                          <a:cs typeface="Calibri" panose="020F0502020204030204" pitchFamily="34" charset="0"/>
                        </a:rPr>
                        <a:t>Xin</a:t>
                      </a:r>
                      <a:r>
                        <a:rPr lang="en-US" sz="1600" dirty="0" smtClean="0">
                          <a:solidFill>
                            <a:schemeClr val="tx1">
                              <a:lumMod val="50000"/>
                            </a:schemeClr>
                          </a:solidFill>
                          <a:latin typeface="Calibri" panose="020F0502020204030204" pitchFamily="34" charset="0"/>
                          <a:cs typeface="Calibri" panose="020F0502020204030204" pitchFamily="34" charset="0"/>
                        </a:rPr>
                        <a:t>-Yuan Su</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dirty="0" smtClean="0">
                          <a:solidFill>
                            <a:schemeClr val="tx1">
                              <a:lumMod val="50000"/>
                            </a:schemeClr>
                          </a:solidFill>
                          <a:latin typeface="Calibri" panose="020F0502020204030204" pitchFamily="34" charset="0"/>
                          <a:cs typeface="Calibri" panose="020F0502020204030204" pitchFamily="34" charset="0"/>
                        </a:rPr>
                        <a:t>Mark Po-Hung Lin</a:t>
                      </a:r>
                      <a:endParaRPr lang="en-US" sz="1600" b="0" dirty="0">
                        <a:solidFill>
                          <a:schemeClr val="tx1">
                            <a:lumMod val="50000"/>
                          </a:schemeClr>
                        </a:solidFill>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7452408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0"/>
            <a:ext cx="8851392" cy="1066800"/>
          </a:xfrm>
        </p:spPr>
        <p:txBody>
          <a:bodyPr lIns="0" tIns="0" rIns="0" bIns="0"/>
          <a:lstStyle/>
          <a:p>
            <a:r>
              <a:rPr lang="en-US" sz="3200" dirty="0" smtClean="0"/>
              <a:t>Comparison of detailed </a:t>
            </a:r>
            <a:r>
              <a:rPr lang="en-US" sz="3200" dirty="0"/>
              <a:t>r</a:t>
            </a:r>
            <a:r>
              <a:rPr lang="en-US" sz="3200" dirty="0" smtClean="0"/>
              <a:t>outing </a:t>
            </a:r>
            <a:r>
              <a:rPr lang="en-US" sz="3200" dirty="0"/>
              <a:t>v</a:t>
            </a:r>
            <a:r>
              <a:rPr lang="en-US" sz="3200" dirty="0" smtClean="0"/>
              <a:t>iolations for best placement results in 2015 vs. 2014</a:t>
            </a:r>
            <a:endParaRPr lang="en-US" sz="3200"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24</a:t>
            </a:fld>
            <a:endParaRPr lang="en-US" sz="1600" dirty="0"/>
          </a:p>
        </p:txBody>
      </p:sp>
      <p:sp>
        <p:nvSpPr>
          <p:cNvPr id="5" name="TextBox 4"/>
          <p:cNvSpPr txBox="1"/>
          <p:nvPr/>
        </p:nvSpPr>
        <p:spPr>
          <a:xfrm>
            <a:off x="438912" y="5513832"/>
            <a:ext cx="7607808" cy="961802"/>
          </a:xfrm>
          <a:prstGeom prst="rect">
            <a:avLst/>
          </a:prstGeom>
          <a:noFill/>
        </p:spPr>
        <p:txBody>
          <a:bodyPr wrap="square" rtlCol="0">
            <a:spAutoFit/>
          </a:bodyPr>
          <a:lstStyle/>
          <a:p>
            <a:pPr marL="112713" indent="-112713">
              <a:spcAft>
                <a:spcPts val="300"/>
              </a:spcAft>
            </a:pPr>
            <a:r>
              <a:rPr lang="en-US" sz="1800" dirty="0" smtClean="0"/>
              <a:t>*mgc_superblue11_a and mgc_superblue16_a have fence region constraints in the 2015 contest, but still have comparable results.</a:t>
            </a:r>
          </a:p>
          <a:p>
            <a:pPr marL="112713" indent="-112713"/>
            <a:r>
              <a:rPr lang="en-US" sz="1800" b="1" dirty="0" smtClean="0">
                <a:solidFill>
                  <a:srgbClr val="00B050"/>
                </a:solidFill>
              </a:rPr>
              <a:t>Significant improvement in most results versus last year!</a:t>
            </a:r>
          </a:p>
        </p:txBody>
      </p:sp>
      <p:graphicFrame>
        <p:nvGraphicFramePr>
          <p:cNvPr id="8" name="Chart 7"/>
          <p:cNvGraphicFramePr>
            <a:graphicFrameLocks/>
          </p:cNvGraphicFramePr>
          <p:nvPr>
            <p:extLst>
              <p:ext uri="{D42A27DB-BD31-4B8C-83A1-F6EECF244321}">
                <p14:modId xmlns:p14="http://schemas.microsoft.com/office/powerpoint/2010/main" val="1600481801"/>
              </p:ext>
            </p:extLst>
          </p:nvPr>
        </p:nvGraphicFramePr>
        <p:xfrm>
          <a:off x="233363" y="1333500"/>
          <a:ext cx="8677274"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33658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4689765-5485-4130-8525-AA8B12692EFF}" type="slidenum">
              <a:rPr lang="en-US" sz="1600" smtClean="0"/>
              <a:pPr/>
              <a:t>25</a:t>
            </a:fld>
            <a:endParaRPr lang="en-US" sz="1600" dirty="0"/>
          </a:p>
        </p:txBody>
      </p:sp>
      <p:graphicFrame>
        <p:nvGraphicFramePr>
          <p:cNvPr id="6" name="Chart 5"/>
          <p:cNvGraphicFramePr>
            <a:graphicFrameLocks/>
          </p:cNvGraphicFramePr>
          <p:nvPr>
            <p:extLst>
              <p:ext uri="{D42A27DB-BD31-4B8C-83A1-F6EECF244321}">
                <p14:modId xmlns:p14="http://schemas.microsoft.com/office/powerpoint/2010/main" val="1725064287"/>
              </p:ext>
            </p:extLst>
          </p:nvPr>
        </p:nvGraphicFramePr>
        <p:xfrm>
          <a:off x="576262" y="1238250"/>
          <a:ext cx="7991475"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0" y="87084"/>
            <a:ext cx="9144000" cy="1066800"/>
          </a:xfrm>
        </p:spPr>
        <p:txBody>
          <a:bodyPr/>
          <a:lstStyle/>
          <a:p>
            <a:r>
              <a:rPr lang="en-US" sz="3200" dirty="0" smtClean="0"/>
              <a:t>Detailed routing </a:t>
            </a:r>
            <a:r>
              <a:rPr lang="en-US" sz="3200" dirty="0"/>
              <a:t>v</a:t>
            </a:r>
            <a:r>
              <a:rPr lang="en-US" sz="3200" dirty="0" smtClean="0"/>
              <a:t>iolation </a:t>
            </a:r>
            <a:r>
              <a:rPr lang="en-US" sz="3200" dirty="0"/>
              <a:t>s</a:t>
            </a:r>
            <a:r>
              <a:rPr lang="en-US" sz="3200" dirty="0" smtClean="0"/>
              <a:t>cores for the top </a:t>
            </a:r>
            <a:r>
              <a:rPr lang="en-US" sz="3200" dirty="0"/>
              <a:t>t</a:t>
            </a:r>
            <a:r>
              <a:rPr lang="en-US" sz="3200" dirty="0" smtClean="0"/>
              <a:t>hree </a:t>
            </a:r>
            <a:r>
              <a:rPr lang="en-US" sz="3200" dirty="0"/>
              <a:t>t</a:t>
            </a:r>
            <a:r>
              <a:rPr lang="en-US" sz="3200" dirty="0" smtClean="0"/>
              <a:t>eams – lower is better!</a:t>
            </a:r>
            <a:endParaRPr lang="en-US" sz="3200" dirty="0"/>
          </a:p>
        </p:txBody>
      </p:sp>
      <p:sp>
        <p:nvSpPr>
          <p:cNvPr id="9" name="Content Placeholder 2"/>
          <p:cNvSpPr>
            <a:spLocks noGrp="1"/>
          </p:cNvSpPr>
          <p:nvPr>
            <p:ph idx="1"/>
          </p:nvPr>
        </p:nvSpPr>
        <p:spPr>
          <a:xfrm>
            <a:off x="621792" y="5660136"/>
            <a:ext cx="8339328" cy="731520"/>
          </a:xfrm>
          <a:solidFill>
            <a:schemeClr val="bg1"/>
          </a:solidFill>
        </p:spPr>
        <p:txBody>
          <a:bodyPr lIns="0" tIns="0" rIns="0" bIns="0"/>
          <a:lstStyle/>
          <a:p>
            <a:pPr>
              <a:spcBef>
                <a:spcPts val="0"/>
              </a:spcBef>
            </a:pPr>
            <a:r>
              <a:rPr lang="en-US" dirty="0"/>
              <a:t>Placement </a:t>
            </a:r>
            <a:r>
              <a:rPr lang="en-US" dirty="0" smtClean="0"/>
              <a:t>quality was evaluated by </a:t>
            </a:r>
            <a:r>
              <a:rPr lang="en-US" dirty="0"/>
              <a:t>detailed routing </a:t>
            </a:r>
            <a:r>
              <a:rPr lang="en-US" dirty="0" smtClean="0"/>
              <a:t>in Mentor Graphics’</a:t>
            </a:r>
            <a:r>
              <a:rPr lang="en-US" dirty="0"/>
              <a:t> </a:t>
            </a:r>
            <a:r>
              <a:rPr lang="en-US" dirty="0" smtClean="0"/>
              <a:t>Olympus-</a:t>
            </a:r>
            <a:r>
              <a:rPr lang="en-US" dirty="0" err="1" smtClean="0"/>
              <a:t>SoC</a:t>
            </a:r>
            <a:r>
              <a:rPr lang="en-US" baseline="30000" dirty="0" err="1" smtClean="0"/>
              <a:t>TM</a:t>
            </a:r>
            <a:r>
              <a:rPr lang="en-US" dirty="0"/>
              <a:t> </a:t>
            </a:r>
            <a:r>
              <a:rPr lang="en-US" dirty="0" smtClean="0"/>
              <a:t>place-and-route </a:t>
            </a:r>
            <a:r>
              <a:rPr lang="en-US" dirty="0"/>
              <a:t>tool.</a:t>
            </a:r>
            <a:endParaRPr lang="en-US" dirty="0">
              <a:solidFill>
                <a:srgbClr val="E68900"/>
              </a:solidFill>
            </a:endParaRPr>
          </a:p>
        </p:txBody>
      </p:sp>
    </p:spTree>
    <p:extLst>
      <p:ext uri="{BB962C8B-B14F-4D97-AF65-F5344CB8AC3E}">
        <p14:creationId xmlns:p14="http://schemas.microsoft.com/office/powerpoint/2010/main" val="3293155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57162411"/>
              </p:ext>
            </p:extLst>
          </p:nvPr>
        </p:nvGraphicFramePr>
        <p:xfrm>
          <a:off x="576262" y="1238250"/>
          <a:ext cx="8201978" cy="47144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12064" y="5952744"/>
            <a:ext cx="5895909" cy="461665"/>
          </a:xfrm>
          <a:prstGeom prst="rect">
            <a:avLst/>
          </a:prstGeom>
        </p:spPr>
        <p:txBody>
          <a:bodyPr wrap="none">
            <a:spAutoFit/>
          </a:bodyPr>
          <a:lstStyle/>
          <a:p>
            <a:r>
              <a:rPr lang="en-US" sz="2400" dirty="0" smtClean="0"/>
              <a:t>Total Score = min { </a:t>
            </a:r>
            <a:r>
              <a:rPr lang="en-US" sz="2400" i="1" dirty="0" smtClean="0"/>
              <a:t>S</a:t>
            </a:r>
            <a:r>
              <a:rPr lang="en-US" sz="2400" i="1" baseline="-25000" dirty="0" smtClean="0"/>
              <a:t>DP</a:t>
            </a:r>
            <a:r>
              <a:rPr lang="en-US" sz="2400" dirty="0" smtClean="0"/>
              <a:t> </a:t>
            </a:r>
            <a:r>
              <a:rPr lang="en-US" sz="2400" dirty="0"/>
              <a:t>+ </a:t>
            </a:r>
            <a:r>
              <a:rPr lang="en-US" sz="2400" i="1" dirty="0"/>
              <a:t>S</a:t>
            </a:r>
            <a:r>
              <a:rPr lang="en-US" sz="2400" i="1" baseline="-25000" dirty="0"/>
              <a:t>DR</a:t>
            </a:r>
            <a:r>
              <a:rPr lang="en-US" sz="2400" dirty="0"/>
              <a:t> + </a:t>
            </a:r>
            <a:r>
              <a:rPr lang="en-US" sz="2400" i="1" dirty="0" smtClean="0"/>
              <a:t>S</a:t>
            </a:r>
            <a:r>
              <a:rPr lang="en-US" sz="2400" i="1" baseline="-25000" dirty="0" smtClean="0"/>
              <a:t>WL</a:t>
            </a:r>
            <a:r>
              <a:rPr lang="en-US" sz="2400" baseline="-25000" dirty="0" smtClean="0"/>
              <a:t>  </a:t>
            </a:r>
            <a:r>
              <a:rPr lang="en-US" sz="2400" dirty="0" smtClean="0"/>
              <a:t>, 50}</a:t>
            </a:r>
            <a:endParaRPr lang="en-US" sz="2400" dirty="0"/>
          </a:p>
        </p:txBody>
      </p:sp>
      <p:sp>
        <p:nvSpPr>
          <p:cNvPr id="7" name="Title 1"/>
          <p:cNvSpPr>
            <a:spLocks noGrp="1"/>
          </p:cNvSpPr>
          <p:nvPr>
            <p:ph type="title"/>
          </p:nvPr>
        </p:nvSpPr>
        <p:spPr>
          <a:xfrm>
            <a:off x="0" y="87084"/>
            <a:ext cx="9144000" cy="1066800"/>
          </a:xfrm>
        </p:spPr>
        <p:txBody>
          <a:bodyPr/>
          <a:lstStyle/>
          <a:p>
            <a:r>
              <a:rPr lang="en-US" sz="3200" dirty="0" smtClean="0"/>
              <a:t>Total scores for each </a:t>
            </a:r>
            <a:r>
              <a:rPr lang="en-US" sz="3200" dirty="0"/>
              <a:t>d</a:t>
            </a:r>
            <a:r>
              <a:rPr lang="en-US" sz="3200" dirty="0" smtClean="0"/>
              <a:t>esign for the</a:t>
            </a:r>
            <a:br>
              <a:rPr lang="en-US" sz="3200" dirty="0" smtClean="0"/>
            </a:br>
            <a:r>
              <a:rPr lang="en-US" sz="3200" dirty="0" smtClean="0"/>
              <a:t>top </a:t>
            </a:r>
            <a:r>
              <a:rPr lang="en-US" sz="3200" dirty="0"/>
              <a:t>t</a:t>
            </a:r>
            <a:r>
              <a:rPr lang="en-US" sz="3200" dirty="0" smtClean="0"/>
              <a:t>hree </a:t>
            </a:r>
            <a:r>
              <a:rPr lang="en-US" sz="3200" dirty="0"/>
              <a:t>t</a:t>
            </a:r>
            <a:r>
              <a:rPr lang="en-US" sz="3200" dirty="0" smtClean="0"/>
              <a:t>eams – lower is better!</a:t>
            </a:r>
            <a:endParaRPr lang="en-US" sz="3200" dirty="0"/>
          </a:p>
        </p:txBody>
      </p:sp>
      <p:sp>
        <p:nvSpPr>
          <p:cNvPr id="9"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26</a:t>
            </a:fld>
            <a:endParaRPr lang="en-US" sz="1600" dirty="0"/>
          </a:p>
        </p:txBody>
      </p:sp>
    </p:spTree>
    <p:extLst>
      <p:ext uri="{BB962C8B-B14F-4D97-AF65-F5344CB8AC3E}">
        <p14:creationId xmlns:p14="http://schemas.microsoft.com/office/powerpoint/2010/main" val="7146487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rankings!</a:t>
            </a:r>
            <a:endParaRPr lang="en-US" dirty="0"/>
          </a:p>
        </p:txBody>
      </p:sp>
      <p:sp>
        <p:nvSpPr>
          <p:cNvPr id="3" name="Content Placeholder 2"/>
          <p:cNvSpPr>
            <a:spLocks noGrp="1"/>
          </p:cNvSpPr>
          <p:nvPr>
            <p:ph idx="1"/>
          </p:nvPr>
        </p:nvSpPr>
        <p:spPr>
          <a:xfrm>
            <a:off x="0" y="1197864"/>
            <a:ext cx="9144000" cy="1491170"/>
          </a:xfrm>
        </p:spPr>
        <p:txBody>
          <a:bodyPr/>
          <a:lstStyle/>
          <a:p>
            <a:r>
              <a:rPr lang="en-US" sz="2000" dirty="0" smtClean="0"/>
              <a:t>Very competitive results with significant improvements as</a:t>
            </a:r>
            <a:br>
              <a:rPr lang="en-US" sz="2000" dirty="0" smtClean="0"/>
            </a:br>
            <a:r>
              <a:rPr lang="en-US" sz="2000" dirty="0" smtClean="0"/>
              <a:t>the contest progressed. Congratulations to all teams.</a:t>
            </a:r>
          </a:p>
          <a:p>
            <a:r>
              <a:rPr lang="en-US" sz="2000" dirty="0" smtClean="0"/>
              <a:t>Each of the top four teams had at least one benchmark with</a:t>
            </a:r>
            <a:br>
              <a:rPr lang="en-US" sz="2000" dirty="0" smtClean="0"/>
            </a:br>
            <a:r>
              <a:rPr lang="en-US" sz="2000" dirty="0" smtClean="0"/>
              <a:t>fewer detailed routing violations than all other teams!</a:t>
            </a: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27</a:t>
            </a:fld>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792901805"/>
              </p:ext>
            </p:extLst>
          </p:nvPr>
        </p:nvGraphicFramePr>
        <p:xfrm>
          <a:off x="475488" y="2660904"/>
          <a:ext cx="8266176" cy="3743325"/>
        </p:xfrm>
        <a:graphic>
          <a:graphicData uri="http://schemas.openxmlformats.org/drawingml/2006/table">
            <a:tbl>
              <a:tblPr>
                <a:tableStyleId>{5C22544A-7EE6-4342-B048-85BDC9FD1C3A}</a:tableStyleId>
              </a:tblPr>
              <a:tblGrid>
                <a:gridCol w="633413"/>
                <a:gridCol w="944245"/>
                <a:gridCol w="1275525"/>
                <a:gridCol w="1655341"/>
                <a:gridCol w="1965428"/>
                <a:gridCol w="1024128"/>
                <a:gridCol w="768096"/>
              </a:tblGrid>
              <a:tr h="256033">
                <a:tc>
                  <a:txBody>
                    <a:bodyPr/>
                    <a:lstStyle/>
                    <a:p>
                      <a:pPr algn="ctr" fontAlgn="b"/>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ctr" fontAlgn="b"/>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noFill/>
                  </a:tcPr>
                </a:tc>
                <a:tc gridSpan="4">
                  <a:txBody>
                    <a:bodyPr/>
                    <a:lstStyle/>
                    <a:p>
                      <a:pPr algn="ctr" fontAlgn="b"/>
                      <a:r>
                        <a:rPr lang="en-US" sz="2000" b="1" i="0" u="none" strike="noStrike" dirty="0" smtClean="0">
                          <a:solidFill>
                            <a:schemeClr val="tx1"/>
                          </a:solidFill>
                          <a:effectLst/>
                          <a:latin typeface="Calibri" panose="020F0502020204030204" pitchFamily="34" charset="0"/>
                          <a:cs typeface="Calibri" panose="020F0502020204030204" pitchFamily="34" charset="0"/>
                        </a:rPr>
                        <a:t>Number</a:t>
                      </a:r>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 of Designs with</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hMerge="1">
                  <a:txBody>
                    <a:bodyPr/>
                    <a:lstStyle/>
                    <a:p>
                      <a:pPr algn="ctr" fontAlgn="b"/>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hMerge="1">
                  <a:txBody>
                    <a:bodyPr/>
                    <a:lstStyle/>
                    <a:p>
                      <a:endParaRPr lang="en-US"/>
                    </a:p>
                  </a:txBody>
                  <a:tcPr/>
                </a:tc>
                <a:tc hMerge="1">
                  <a:txBody>
                    <a:bodyPr/>
                    <a:lstStyle/>
                    <a:p>
                      <a:pPr algn="ctr" fontAlgn="b"/>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noFill/>
                  </a:tcPr>
                </a:tc>
              </a:tr>
              <a:tr h="511601">
                <a:tc>
                  <a:txBody>
                    <a:bodyPr/>
                    <a:lstStyle/>
                    <a:p>
                      <a:pPr algn="ctr" fontAlgn="b"/>
                      <a:r>
                        <a:rPr lang="en-US" sz="2000" b="1" i="0" u="none" strike="noStrike" dirty="0" smtClean="0">
                          <a:solidFill>
                            <a:schemeClr val="tx1"/>
                          </a:solidFill>
                          <a:effectLst/>
                          <a:latin typeface="Calibri" panose="020F0502020204030204" pitchFamily="34" charset="0"/>
                          <a:cs typeface="Calibri" panose="020F0502020204030204" pitchFamily="34" charset="0"/>
                        </a:rPr>
                        <a:t>Place</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u="none" strike="noStrike" dirty="0" smtClean="0">
                          <a:solidFill>
                            <a:schemeClr val="tx1"/>
                          </a:solidFill>
                          <a:effectLst/>
                          <a:latin typeface="Calibri" panose="020F0502020204030204" pitchFamily="34" charset="0"/>
                          <a:cs typeface="Calibri" panose="020F0502020204030204" pitchFamily="34" charset="0"/>
                        </a:rPr>
                        <a:t>Team</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u="none" strike="noStrike" dirty="0" err="1" smtClean="0">
                          <a:solidFill>
                            <a:schemeClr val="tx1"/>
                          </a:solidFill>
                          <a:effectLst/>
                          <a:latin typeface="Calibri" panose="020F0502020204030204" pitchFamily="34" charset="0"/>
                          <a:cs typeface="Calibri" panose="020F0502020204030204" pitchFamily="34" charset="0"/>
                        </a:rPr>
                        <a:t>Unroutable</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u="none" strike="noStrike" dirty="0" smtClean="0">
                          <a:solidFill>
                            <a:schemeClr val="tx1"/>
                          </a:solidFill>
                          <a:effectLst/>
                          <a:latin typeface="Calibri" panose="020F0502020204030204" pitchFamily="34" charset="0"/>
                          <a:cs typeface="Calibri" panose="020F0502020204030204" pitchFamily="34" charset="0"/>
                        </a:rPr>
                        <a:t>Fewest </a:t>
                      </a:r>
                      <a:r>
                        <a:rPr lang="en-US" sz="2000" b="1" u="none" strike="noStrike" dirty="0" smtClean="0">
                          <a:solidFill>
                            <a:schemeClr val="tx1"/>
                          </a:solidFill>
                          <a:effectLst/>
                          <a:latin typeface="Calibri" panose="020F0502020204030204" pitchFamily="34" charset="0"/>
                          <a:cs typeface="Calibri" panose="020F0502020204030204" pitchFamily="34" charset="0"/>
                        </a:rPr>
                        <a:t>Detailed Routing </a:t>
                      </a:r>
                      <a:r>
                        <a:rPr lang="en-US" sz="2000" b="1" u="none" strike="noStrike" dirty="0" smtClean="0">
                          <a:solidFill>
                            <a:schemeClr val="tx1"/>
                          </a:solidFill>
                          <a:effectLst/>
                          <a:latin typeface="Calibri" panose="020F0502020204030204" pitchFamily="34" charset="0"/>
                          <a:cs typeface="Calibri" panose="020F0502020204030204" pitchFamily="34" charset="0"/>
                        </a:rPr>
                        <a:t>Violations</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tx1"/>
                          </a:solidFill>
                          <a:effectLst/>
                          <a:latin typeface="Calibri" panose="020F0502020204030204" pitchFamily="34" charset="0"/>
                          <a:cs typeface="Calibri" panose="020F0502020204030204" pitchFamily="34" charset="0"/>
                        </a:rPr>
                        <a:t>Shortest </a:t>
                      </a:r>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Detail Routed </a:t>
                      </a:r>
                      <a:r>
                        <a:rPr lang="en-US" sz="2000" b="1" i="0" u="none" strike="noStrike" dirty="0" smtClean="0">
                          <a:solidFill>
                            <a:schemeClr val="tx1"/>
                          </a:solidFill>
                          <a:effectLst/>
                          <a:latin typeface="Calibri" panose="020F0502020204030204" pitchFamily="34" charset="0"/>
                          <a:cs typeface="Calibri" panose="020F0502020204030204" pitchFamily="34" charset="0"/>
                        </a:rPr>
                        <a:t>Wire Length Scaled by Density Overflow</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Best Score </a:t>
                      </a:r>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
                      </a:r>
                      <a:br>
                        <a:rPr lang="en-US" sz="2000" b="1" i="0" u="none" strike="noStrike" baseline="0" dirty="0" smtClean="0">
                          <a:solidFill>
                            <a:schemeClr val="tx1"/>
                          </a:solidFill>
                          <a:effectLst/>
                          <a:latin typeface="Calibri" panose="020F0502020204030204" pitchFamily="34" charset="0"/>
                          <a:cs typeface="Calibri" panose="020F0502020204030204" pitchFamily="34" charset="0"/>
                        </a:rPr>
                      </a:br>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for </a:t>
                      </a:r>
                      <a:r>
                        <a:rPr lang="en-US" sz="2000" b="1" i="0" u="none" strike="noStrike" baseline="0" dirty="0" smtClean="0">
                          <a:solidFill>
                            <a:schemeClr val="tx1"/>
                          </a:solidFill>
                          <a:effectLst/>
                          <a:latin typeface="Calibri" panose="020F0502020204030204" pitchFamily="34" charset="0"/>
                          <a:cs typeface="Calibri" panose="020F0502020204030204" pitchFamily="34" charset="0"/>
                        </a:rPr>
                        <a:t>Design</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tx1"/>
                          </a:solidFill>
                          <a:effectLst/>
                          <a:latin typeface="Calibri" panose="020F0502020204030204" pitchFamily="34" charset="0"/>
                          <a:cs typeface="Calibri" panose="020F0502020204030204" pitchFamily="34" charset="0"/>
                        </a:rPr>
                        <a:t>Total</a:t>
                      </a:r>
                      <a:br>
                        <a:rPr lang="en-US" sz="2000" b="1" i="0" u="none" strike="noStrike" dirty="0" smtClean="0">
                          <a:solidFill>
                            <a:schemeClr val="tx1"/>
                          </a:solidFill>
                          <a:effectLst/>
                          <a:latin typeface="Calibri" panose="020F0502020204030204" pitchFamily="34" charset="0"/>
                          <a:cs typeface="Calibri" panose="020F0502020204030204" pitchFamily="34" charset="0"/>
                        </a:rPr>
                      </a:br>
                      <a:r>
                        <a:rPr lang="en-US" sz="2000" b="1" i="0" u="none" strike="noStrike" dirty="0" smtClean="0">
                          <a:solidFill>
                            <a:schemeClr val="tx1"/>
                          </a:solidFill>
                          <a:effectLst/>
                          <a:latin typeface="Calibri" panose="020F0502020204030204" pitchFamily="34" charset="0"/>
                          <a:cs typeface="Calibri" panose="020F0502020204030204" pitchFamily="34" charset="0"/>
                        </a:rPr>
                        <a:t>Score</a:t>
                      </a:r>
                      <a:endParaRPr lang="en-US" sz="2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1</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st</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rgbClr val="00B050"/>
                          </a:solidFill>
                          <a:effectLst/>
                          <a:latin typeface="Calibri" panose="020F0502020204030204" pitchFamily="34" charset="0"/>
                          <a:cs typeface="Calibri" panose="020F0502020204030204" pitchFamily="34" charset="0"/>
                        </a:rPr>
                        <a:t>Team 7</a:t>
                      </a:r>
                      <a:endParaRPr lang="en-US" sz="2000" b="0"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3</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9</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7</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9</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299</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2</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nd</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rgbClr val="0017CF"/>
                          </a:solidFill>
                          <a:effectLst/>
                          <a:latin typeface="Calibri" panose="020F0502020204030204" pitchFamily="34" charset="0"/>
                          <a:cs typeface="Calibri" panose="020F0502020204030204" pitchFamily="34" charset="0"/>
                        </a:rPr>
                        <a:t>Team 1</a:t>
                      </a:r>
                      <a:endParaRPr lang="en-US" sz="2000" b="0" i="0" u="none" strike="noStrike" dirty="0">
                        <a:solidFill>
                          <a:srgbClr val="0017CF"/>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3</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6</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5</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3</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357</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3</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rd</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rgbClr val="FF9900"/>
                          </a:solidFill>
                          <a:effectLst/>
                          <a:latin typeface="Calibri" panose="020F0502020204030204" pitchFamily="34" charset="0"/>
                          <a:cs typeface="Calibri" panose="020F0502020204030204" pitchFamily="34" charset="0"/>
                        </a:rPr>
                        <a:t>Team 4</a:t>
                      </a:r>
                      <a:endParaRPr lang="en-US" sz="2000" b="0" i="0" u="none" strike="noStrike" dirty="0">
                        <a:solidFill>
                          <a:srgbClr val="FF99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4</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5</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5</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7</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439</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r h="26016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4</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th</a:t>
                      </a:r>
                      <a:endParaRPr lang="en-US" sz="20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000" b="0" u="none" strike="noStrike" dirty="0" smtClean="0">
                          <a:solidFill>
                            <a:schemeClr val="tx1"/>
                          </a:solidFill>
                          <a:effectLst/>
                          <a:latin typeface="Calibri" panose="020F0502020204030204" pitchFamily="34" charset="0"/>
                          <a:cs typeface="Calibri" panose="020F0502020204030204" pitchFamily="34" charset="0"/>
                        </a:rPr>
                        <a:t>Team 11</a:t>
                      </a:r>
                      <a:endParaRPr lang="en-US" sz="20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u="none" strike="noStrike" dirty="0" smtClean="0">
                          <a:solidFill>
                            <a:schemeClr val="tx1"/>
                          </a:solidFill>
                          <a:effectLst/>
                          <a:latin typeface="Calibri" panose="020F0502020204030204" pitchFamily="34" charset="0"/>
                          <a:cs typeface="Calibri" panose="020F0502020204030204" pitchFamily="34" charset="0"/>
                        </a:rPr>
                        <a:t>11</a:t>
                      </a:r>
                      <a:endParaRPr lang="en-US" sz="20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u="none" strike="noStrike" dirty="0" smtClean="0">
                          <a:solidFill>
                            <a:schemeClr val="tx1"/>
                          </a:solidFill>
                          <a:effectLst/>
                          <a:latin typeface="Calibri" panose="020F0502020204030204" pitchFamily="34" charset="0"/>
                          <a:cs typeface="Calibri" panose="020F0502020204030204" pitchFamily="34" charset="0"/>
                        </a:rPr>
                        <a:t>1</a:t>
                      </a:r>
                      <a:endParaRPr lang="en-US" sz="20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2</a:t>
                      </a: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714</a:t>
                      </a: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5</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th</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chemeClr val="tx1"/>
                          </a:solidFill>
                          <a:effectLst/>
                          <a:latin typeface="Calibri" panose="020F0502020204030204" pitchFamily="34" charset="0"/>
                          <a:cs typeface="Calibri" panose="020F0502020204030204" pitchFamily="34" charset="0"/>
                        </a:rPr>
                        <a:t>Team 10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13</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794</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6</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th</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chemeClr val="tx1"/>
                          </a:solidFill>
                          <a:effectLst/>
                          <a:latin typeface="Calibri" panose="020F0502020204030204" pitchFamily="34" charset="0"/>
                          <a:cs typeface="Calibri" panose="020F0502020204030204" pitchFamily="34" charset="0"/>
                        </a:rPr>
                        <a:t>Team 5</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17</a:t>
                      </a: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panose="020F0502020204030204" pitchFamily="34" charset="0"/>
                          <a:cs typeface="Calibri" panose="020F0502020204030204" pitchFamily="34" charset="0"/>
                        </a:rPr>
                        <a:t>937</a:t>
                      </a:r>
                    </a:p>
                  </a:txBody>
                  <a:tcPr marL="9525" marR="9525" marT="9525" marB="0" anchor="b"/>
                </a:tc>
              </a:tr>
              <a:tr h="260166">
                <a:tc>
                  <a:txBody>
                    <a:bodyPr/>
                    <a:lstStyle/>
                    <a:p>
                      <a:pPr algn="ct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7</a:t>
                      </a:r>
                      <a:r>
                        <a:rPr lang="en-US" sz="2000" b="0" i="0" u="none" strike="noStrike" baseline="30000" dirty="0" smtClean="0">
                          <a:solidFill>
                            <a:schemeClr val="tx1"/>
                          </a:solidFill>
                          <a:effectLst/>
                          <a:latin typeface="Calibri" panose="020F0502020204030204" pitchFamily="34" charset="0"/>
                          <a:cs typeface="Calibri" panose="020F0502020204030204" pitchFamily="34" charset="0"/>
                        </a:rPr>
                        <a:t>th</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000" b="0" u="none" strike="noStrike" dirty="0" smtClean="0">
                          <a:solidFill>
                            <a:schemeClr val="tx1"/>
                          </a:solidFill>
                          <a:effectLst/>
                          <a:latin typeface="Calibri" panose="020F0502020204030204" pitchFamily="34" charset="0"/>
                          <a:cs typeface="Calibri" panose="020F0502020204030204" pitchFamily="34" charset="0"/>
                        </a:rPr>
                        <a:t>Team 2</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20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cs typeface="Calibri" panose="020F0502020204030204" pitchFamily="34" charset="0"/>
                        </a:rPr>
                        <a:t>1,000</a:t>
                      </a:r>
                      <a:endParaRPr lang="en-US" sz="2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6714117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457575" y="914400"/>
            <a:ext cx="5303838" cy="17526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3600" b="1">
                <a:solidFill>
                  <a:schemeClr val="bg1"/>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a:lstStyle>
          <a:p>
            <a:r>
              <a:rPr lang="en-US" sz="3200" dirty="0" smtClean="0"/>
              <a:t> 5. Acknowledgements</a:t>
            </a:r>
            <a:endParaRPr lang="en-US" sz="3200" dirty="0"/>
          </a:p>
        </p:txBody>
      </p:sp>
    </p:spTree>
    <p:extLst>
      <p:ext uri="{BB962C8B-B14F-4D97-AF65-F5344CB8AC3E}">
        <p14:creationId xmlns:p14="http://schemas.microsoft.com/office/powerpoint/2010/main" val="33035533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Acknowledgements</a:t>
            </a:r>
            <a:endParaRPr lang="en-US" sz="4000" b="1" dirty="0"/>
          </a:p>
        </p:txBody>
      </p:sp>
      <p:sp>
        <p:nvSpPr>
          <p:cNvPr id="3" name="Content Placeholder 2"/>
          <p:cNvSpPr>
            <a:spLocks noGrp="1"/>
          </p:cNvSpPr>
          <p:nvPr>
            <p:ph idx="1"/>
          </p:nvPr>
        </p:nvSpPr>
        <p:spPr>
          <a:xfrm>
            <a:off x="-17642" y="1210191"/>
            <a:ext cx="8855149" cy="5369961"/>
          </a:xfrm>
        </p:spPr>
        <p:txBody>
          <a:bodyPr rIns="0">
            <a:noAutofit/>
          </a:bodyPr>
          <a:lstStyle/>
          <a:p>
            <a:pPr>
              <a:spcBef>
                <a:spcPts val="0"/>
              </a:spcBef>
            </a:pPr>
            <a:r>
              <a:rPr lang="en-US" sz="1800" dirty="0" smtClean="0">
                <a:solidFill>
                  <a:schemeClr val="tx1">
                    <a:lumMod val="50000"/>
                  </a:schemeClr>
                </a:solidFill>
              </a:rPr>
              <a:t>Many thanks to the following colleagues for valuable insights and help</a:t>
            </a:r>
            <a:r>
              <a:rPr lang="en-US" sz="1800" dirty="0">
                <a:solidFill>
                  <a:schemeClr val="tx1">
                    <a:lumMod val="50000"/>
                  </a:schemeClr>
                </a:solidFill>
              </a:rPr>
              <a:t/>
            </a:r>
            <a:br>
              <a:rPr lang="en-US" sz="1800" dirty="0">
                <a:solidFill>
                  <a:schemeClr val="tx1">
                    <a:lumMod val="50000"/>
                  </a:schemeClr>
                </a:solidFill>
              </a:rPr>
            </a:br>
            <a:r>
              <a:rPr lang="en-US" sz="1800" dirty="0" smtClean="0">
                <a:solidFill>
                  <a:schemeClr val="tx1">
                    <a:lumMod val="50000"/>
                  </a:schemeClr>
                </a:solidFill>
              </a:rPr>
              <a:t>(in alphabetical order):</a:t>
            </a:r>
          </a:p>
          <a:p>
            <a:pPr lvl="1" indent="-342900">
              <a:spcBef>
                <a:spcPts val="0"/>
              </a:spcBef>
              <a:buFont typeface="Arial"/>
              <a:buChar char="•"/>
            </a:pPr>
            <a:r>
              <a:rPr lang="en-US" sz="1800" dirty="0" smtClean="0">
                <a:solidFill>
                  <a:schemeClr val="tx1">
                    <a:lumMod val="50000"/>
                  </a:schemeClr>
                </a:solidFill>
              </a:rPr>
              <a:t>Chuck Alpert </a:t>
            </a:r>
          </a:p>
          <a:p>
            <a:pPr lvl="1" indent="-342900">
              <a:spcBef>
                <a:spcPts val="0"/>
              </a:spcBef>
              <a:buFont typeface="Arial"/>
              <a:buChar char="•"/>
            </a:pPr>
            <a:r>
              <a:rPr lang="en-US" sz="1800" dirty="0" smtClean="0">
                <a:solidFill>
                  <a:schemeClr val="tx1">
                    <a:lumMod val="50000"/>
                  </a:schemeClr>
                </a:solidFill>
              </a:rPr>
              <a:t>Yao-Wen Chang</a:t>
            </a:r>
          </a:p>
          <a:p>
            <a:pPr lvl="1" indent="-342900">
              <a:spcBef>
                <a:spcPts val="0"/>
              </a:spcBef>
              <a:buFont typeface="Arial"/>
              <a:buChar char="•"/>
            </a:pPr>
            <a:r>
              <a:rPr lang="en-US" sz="1800" dirty="0" smtClean="0">
                <a:solidFill>
                  <a:schemeClr val="tx1">
                    <a:lumMod val="50000"/>
                  </a:schemeClr>
                </a:solidFill>
              </a:rPr>
              <a:t>Wing-Kai Chow</a:t>
            </a:r>
          </a:p>
          <a:p>
            <a:pPr lvl="1" indent="-342900">
              <a:spcBef>
                <a:spcPts val="0"/>
              </a:spcBef>
              <a:buFont typeface="Arial"/>
              <a:buChar char="•"/>
            </a:pPr>
            <a:r>
              <a:rPr lang="en-US" sz="1800" dirty="0" smtClean="0">
                <a:solidFill>
                  <a:schemeClr val="tx1">
                    <a:lumMod val="50000"/>
                  </a:schemeClr>
                </a:solidFill>
              </a:rPr>
              <a:t>Chris Chu</a:t>
            </a:r>
          </a:p>
          <a:p>
            <a:pPr lvl="1" indent="-342900">
              <a:buFont typeface="Arial"/>
              <a:buChar char="•"/>
            </a:pPr>
            <a:r>
              <a:rPr lang="en-US" sz="1800" dirty="0">
                <a:solidFill>
                  <a:schemeClr val="tx1">
                    <a:lumMod val="50000"/>
                  </a:schemeClr>
                </a:solidFill>
              </a:rPr>
              <a:t>Kevin </a:t>
            </a:r>
            <a:r>
              <a:rPr lang="en-US" sz="1800" dirty="0" smtClean="0">
                <a:solidFill>
                  <a:schemeClr val="tx1">
                    <a:lumMod val="50000"/>
                  </a:schemeClr>
                </a:solidFill>
              </a:rPr>
              <a:t>Corbett</a:t>
            </a:r>
          </a:p>
          <a:p>
            <a:pPr lvl="1" indent="-342900">
              <a:buFont typeface="Arial"/>
              <a:buChar char="•"/>
            </a:pPr>
            <a:r>
              <a:rPr lang="en-US" sz="1800" dirty="0" err="1">
                <a:solidFill>
                  <a:schemeClr val="tx1">
                    <a:lumMod val="50000"/>
                  </a:schemeClr>
                </a:solidFill>
              </a:rPr>
              <a:t>Nima</a:t>
            </a:r>
            <a:r>
              <a:rPr lang="en-US" sz="1800" dirty="0">
                <a:solidFill>
                  <a:schemeClr val="tx1">
                    <a:lumMod val="50000"/>
                  </a:schemeClr>
                </a:solidFill>
              </a:rPr>
              <a:t> K. </a:t>
            </a:r>
            <a:r>
              <a:rPr lang="en-US" sz="1800" dirty="0" err="1">
                <a:solidFill>
                  <a:schemeClr val="tx1">
                    <a:lumMod val="50000"/>
                  </a:schemeClr>
                </a:solidFill>
              </a:rPr>
              <a:t>Darav</a:t>
            </a:r>
            <a:endParaRPr lang="en-US" sz="1800" dirty="0">
              <a:solidFill>
                <a:schemeClr val="tx1">
                  <a:lumMod val="50000"/>
                </a:schemeClr>
              </a:solidFill>
            </a:endParaRPr>
          </a:p>
          <a:p>
            <a:pPr lvl="1" indent="-342900">
              <a:spcBef>
                <a:spcPts val="0"/>
              </a:spcBef>
              <a:buFont typeface="Arial"/>
              <a:buChar char="•"/>
            </a:pPr>
            <a:r>
              <a:rPr lang="en-US" sz="1800" dirty="0" smtClean="0">
                <a:solidFill>
                  <a:schemeClr val="tx1">
                    <a:lumMod val="50000"/>
                  </a:schemeClr>
                </a:solidFill>
              </a:rPr>
              <a:t>Azadeh Davoodi</a:t>
            </a:r>
          </a:p>
          <a:p>
            <a:pPr lvl="1" indent="-342900">
              <a:spcBef>
                <a:spcPts val="0"/>
              </a:spcBef>
              <a:buFont typeface="Arial"/>
              <a:buChar char="•"/>
            </a:pPr>
            <a:r>
              <a:rPr lang="en-US" sz="1800" dirty="0" smtClean="0">
                <a:solidFill>
                  <a:schemeClr val="tx1">
                    <a:lumMod val="50000"/>
                  </a:schemeClr>
                </a:solidFill>
              </a:rPr>
              <a:t>Clive Ellis</a:t>
            </a:r>
          </a:p>
          <a:p>
            <a:pPr lvl="1" indent="-342900">
              <a:buFont typeface="Arial"/>
              <a:buChar char="•"/>
            </a:pPr>
            <a:r>
              <a:rPr lang="en-US" sz="1800" dirty="0">
                <a:solidFill>
                  <a:schemeClr val="tx1">
                    <a:lumMod val="50000"/>
                  </a:schemeClr>
                </a:solidFill>
              </a:rPr>
              <a:t>Igor Gambarin</a:t>
            </a:r>
          </a:p>
          <a:p>
            <a:pPr lvl="1" indent="-342900">
              <a:buFont typeface="Arial"/>
              <a:buChar char="•"/>
            </a:pPr>
            <a:r>
              <a:rPr lang="en-US" sz="1800" dirty="0">
                <a:solidFill>
                  <a:schemeClr val="tx1">
                    <a:lumMod val="50000"/>
                  </a:schemeClr>
                </a:solidFill>
              </a:rPr>
              <a:t>John </a:t>
            </a:r>
            <a:r>
              <a:rPr lang="en-US" sz="1800" dirty="0" smtClean="0">
                <a:solidFill>
                  <a:schemeClr val="tx1">
                    <a:lumMod val="50000"/>
                  </a:schemeClr>
                </a:solidFill>
              </a:rPr>
              <a:t>Gilchrist</a:t>
            </a:r>
          </a:p>
          <a:p>
            <a:pPr lvl="1" indent="-342900">
              <a:buFont typeface="Arial"/>
              <a:buChar char="•"/>
            </a:pPr>
            <a:r>
              <a:rPr lang="en-US" sz="1800" dirty="0" smtClean="0">
                <a:solidFill>
                  <a:schemeClr val="tx1">
                    <a:lumMod val="50000"/>
                  </a:schemeClr>
                </a:solidFill>
              </a:rPr>
              <a:t>John Jones</a:t>
            </a:r>
            <a:endParaRPr lang="en-US" sz="1800" dirty="0">
              <a:solidFill>
                <a:schemeClr val="tx1">
                  <a:lumMod val="50000"/>
                </a:schemeClr>
              </a:solidFill>
            </a:endParaRPr>
          </a:p>
          <a:p>
            <a:pPr lvl="1" indent="-342900">
              <a:spcBef>
                <a:spcPts val="0"/>
              </a:spcBef>
              <a:buFont typeface="Arial"/>
              <a:buChar char="•"/>
            </a:pPr>
            <a:r>
              <a:rPr lang="en-US" sz="1800" dirty="0" smtClean="0">
                <a:solidFill>
                  <a:schemeClr val="tx1">
                    <a:lumMod val="50000"/>
                  </a:schemeClr>
                </a:solidFill>
              </a:rPr>
              <a:t>Andrew B. </a:t>
            </a:r>
            <a:r>
              <a:rPr lang="en-US" sz="1800" dirty="0" err="1" smtClean="0">
                <a:solidFill>
                  <a:schemeClr val="tx1">
                    <a:lumMod val="50000"/>
                  </a:schemeClr>
                </a:solidFill>
              </a:rPr>
              <a:t>Kahng</a:t>
            </a:r>
            <a:endParaRPr lang="en-US" sz="1800" dirty="0" smtClean="0">
              <a:solidFill>
                <a:schemeClr val="tx1">
                  <a:lumMod val="50000"/>
                </a:schemeClr>
              </a:solidFill>
            </a:endParaRPr>
          </a:p>
          <a:p>
            <a:pPr lvl="1" indent="-342900">
              <a:buFont typeface="Arial"/>
              <a:buChar char="•"/>
            </a:pPr>
            <a:r>
              <a:rPr lang="en-US" sz="1800" dirty="0">
                <a:solidFill>
                  <a:schemeClr val="tx1">
                    <a:lumMod val="50000"/>
                  </a:schemeClr>
                </a:solidFill>
              </a:rPr>
              <a:t>Ivan </a:t>
            </a:r>
            <a:r>
              <a:rPr lang="en-US" sz="1800" dirty="0" err="1" smtClean="0">
                <a:solidFill>
                  <a:schemeClr val="tx1">
                    <a:lumMod val="50000"/>
                  </a:schemeClr>
                </a:solidFill>
              </a:rPr>
              <a:t>Kissiov</a:t>
            </a:r>
            <a:endParaRPr lang="en-US" sz="1800" dirty="0">
              <a:solidFill>
                <a:schemeClr val="tx1">
                  <a:lumMod val="50000"/>
                </a:schemeClr>
              </a:solidFill>
            </a:endParaRPr>
          </a:p>
          <a:p>
            <a:pPr lvl="3">
              <a:spcAft>
                <a:spcPts val="300"/>
              </a:spcAft>
            </a:pPr>
            <a:endParaRPr lang="en-US" sz="1000" dirty="0" smtClean="0">
              <a:solidFill>
                <a:schemeClr val="tx1">
                  <a:lumMod val="50000"/>
                </a:schemeClr>
              </a:solidFill>
            </a:endParaRPr>
          </a:p>
          <a:p>
            <a:pPr>
              <a:spcBef>
                <a:spcPts val="0"/>
              </a:spcBef>
              <a:spcAft>
                <a:spcPts val="300"/>
              </a:spcAft>
            </a:pPr>
            <a:r>
              <a:rPr lang="en-US" sz="1800" dirty="0" smtClean="0">
                <a:solidFill>
                  <a:schemeClr val="tx1">
                    <a:lumMod val="50000"/>
                  </a:schemeClr>
                </a:solidFill>
              </a:rPr>
              <a:t>Professor </a:t>
            </a:r>
            <a:r>
              <a:rPr lang="en-US" sz="1800" dirty="0">
                <a:solidFill>
                  <a:schemeClr val="tx1">
                    <a:lumMod val="50000"/>
                  </a:schemeClr>
                </a:solidFill>
              </a:rPr>
              <a:t>Evangeline Young and her </a:t>
            </a:r>
            <a:r>
              <a:rPr lang="en-US" sz="1800" dirty="0" smtClean="0">
                <a:solidFill>
                  <a:schemeClr val="tx1">
                    <a:lumMod val="50000"/>
                  </a:schemeClr>
                </a:solidFill>
              </a:rPr>
              <a:t>student </a:t>
            </a:r>
            <a:r>
              <a:rPr lang="en-US" sz="1800" dirty="0">
                <a:solidFill>
                  <a:schemeClr val="tx1">
                    <a:lumMod val="50000"/>
                  </a:schemeClr>
                </a:solidFill>
              </a:rPr>
              <a:t>Wing-Kai Chow generously </a:t>
            </a:r>
            <a:r>
              <a:rPr lang="en-US" sz="1800" dirty="0" smtClean="0">
                <a:solidFill>
                  <a:schemeClr val="tx1">
                    <a:lumMod val="50000"/>
                  </a:schemeClr>
                </a:solidFill>
              </a:rPr>
              <a:t>provided their </a:t>
            </a:r>
            <a:r>
              <a:rPr lang="en-US" sz="1800" b="1" dirty="0" err="1">
                <a:solidFill>
                  <a:schemeClr val="tx1">
                    <a:lumMod val="50000"/>
                  </a:schemeClr>
                </a:solidFill>
              </a:rPr>
              <a:t>RippleDP</a:t>
            </a:r>
            <a:r>
              <a:rPr lang="en-US" sz="1800" dirty="0">
                <a:solidFill>
                  <a:schemeClr val="tx1">
                    <a:lumMod val="50000"/>
                  </a:schemeClr>
                </a:solidFill>
              </a:rPr>
              <a:t> </a:t>
            </a:r>
            <a:r>
              <a:rPr lang="en-US" sz="1800" dirty="0" smtClean="0">
                <a:solidFill>
                  <a:schemeClr val="tx1">
                    <a:lumMod val="50000"/>
                  </a:schemeClr>
                </a:solidFill>
              </a:rPr>
              <a:t>detailed placer to the contest.</a:t>
            </a:r>
            <a:endParaRPr lang="en-US" sz="1800" dirty="0">
              <a:solidFill>
                <a:schemeClr val="tx1">
                  <a:lumMod val="50000"/>
                </a:schemeClr>
              </a:solidFill>
            </a:endParaRPr>
          </a:p>
          <a:p>
            <a:pPr>
              <a:spcBef>
                <a:spcPts val="0"/>
              </a:spcBef>
              <a:spcAft>
                <a:spcPts val="300"/>
              </a:spcAft>
            </a:pPr>
            <a:r>
              <a:rPr lang="en-US" sz="1800" dirty="0" smtClean="0">
                <a:solidFill>
                  <a:schemeClr val="tx1">
                    <a:lumMod val="50000"/>
                  </a:schemeClr>
                </a:solidFill>
              </a:rPr>
              <a:t>Dr. Wen-</a:t>
            </a:r>
            <a:r>
              <a:rPr lang="en-US" sz="1800" dirty="0" err="1" smtClean="0">
                <a:solidFill>
                  <a:schemeClr val="tx1">
                    <a:lumMod val="50000"/>
                  </a:schemeClr>
                </a:solidFill>
              </a:rPr>
              <a:t>Hao</a:t>
            </a:r>
            <a:r>
              <a:rPr lang="en-US" sz="1800" dirty="0" smtClean="0">
                <a:solidFill>
                  <a:schemeClr val="tx1">
                    <a:lumMod val="50000"/>
                  </a:schemeClr>
                </a:solidFill>
              </a:rPr>
              <a:t> Liu generously provided his </a:t>
            </a:r>
            <a:r>
              <a:rPr lang="en-US" sz="1800" b="1" dirty="0" err="1" smtClean="0">
                <a:solidFill>
                  <a:schemeClr val="tx1">
                    <a:lumMod val="50000"/>
                  </a:schemeClr>
                </a:solidFill>
              </a:rPr>
              <a:t>NCTUgr</a:t>
            </a:r>
            <a:r>
              <a:rPr lang="en-US" sz="1800" dirty="0" smtClean="0">
                <a:solidFill>
                  <a:schemeClr val="tx1">
                    <a:lumMod val="50000"/>
                  </a:schemeClr>
                </a:solidFill>
              </a:rPr>
              <a:t> global router to the contest.</a:t>
            </a:r>
          </a:p>
        </p:txBody>
      </p:sp>
      <p:sp>
        <p:nvSpPr>
          <p:cNvPr id="5" name="Slide Number Placeholder 15"/>
          <p:cNvSpPr>
            <a:spLocks noGrp="1"/>
          </p:cNvSpPr>
          <p:nvPr>
            <p:ph type="sldNum" sz="quarter" idx="11"/>
          </p:nvPr>
        </p:nvSpPr>
        <p:spPr>
          <a:xfrm>
            <a:off x="0" y="6629400"/>
            <a:ext cx="438912" cy="228600"/>
          </a:xfrm>
          <a:prstGeom prst="rect">
            <a:avLst/>
          </a:prstGeom>
        </p:spPr>
        <p:txBody>
          <a:bodyPr/>
          <a:lstStyle/>
          <a:p>
            <a:fld id="{B4689765-5485-4130-8525-AA8B12692EFF}" type="slidenum">
              <a:rPr lang="en-US" sz="1600" smtClean="0"/>
              <a:pPr/>
              <a:t>29</a:t>
            </a:fld>
            <a:endParaRPr lang="en-US" sz="1600" dirty="0"/>
          </a:p>
        </p:txBody>
      </p:sp>
      <p:sp>
        <p:nvSpPr>
          <p:cNvPr id="7" name="Content Placeholder 2"/>
          <p:cNvSpPr txBox="1">
            <a:spLocks/>
          </p:cNvSpPr>
          <p:nvPr/>
        </p:nvSpPr>
        <p:spPr bwMode="auto">
          <a:xfrm>
            <a:off x="3438144" y="1453896"/>
            <a:ext cx="4487105" cy="3142032"/>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noAutofit/>
          </a:bodyPr>
          <a:lstStyle>
            <a:lvl1pPr marL="342900" indent="-342900" algn="l" rtl="0" eaLnBrk="1" fontAlgn="base" hangingPunct="1">
              <a:spcBef>
                <a:spcPts val="85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baseline="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pPr marL="0" indent="0">
              <a:spcBef>
                <a:spcPts val="0"/>
              </a:spcBef>
              <a:buFont typeface="Wingdings" pitchFamily="-112" charset="2"/>
              <a:buNone/>
            </a:pPr>
            <a:endParaRPr lang="en-US" sz="2000" dirty="0" smtClean="0">
              <a:solidFill>
                <a:schemeClr val="tx1">
                  <a:lumMod val="50000"/>
                </a:schemeClr>
              </a:solidFill>
            </a:endParaRPr>
          </a:p>
          <a:p>
            <a:pPr lvl="1" indent="-342900">
              <a:buFont typeface="Arial"/>
              <a:buChar char="•"/>
            </a:pPr>
            <a:r>
              <a:rPr lang="en-US" sz="1800" dirty="0">
                <a:solidFill>
                  <a:schemeClr val="tx1">
                    <a:lumMod val="50000"/>
                  </a:schemeClr>
                </a:solidFill>
              </a:rPr>
              <a:t>Alexander Korshak</a:t>
            </a:r>
          </a:p>
          <a:p>
            <a:pPr lvl="1" indent="-342900">
              <a:buFont typeface="Arial"/>
              <a:buChar char="•"/>
            </a:pPr>
            <a:r>
              <a:rPr lang="en-US" sz="1800" dirty="0">
                <a:solidFill>
                  <a:schemeClr val="tx1">
                    <a:lumMod val="50000"/>
                  </a:schemeClr>
                </a:solidFill>
              </a:rPr>
              <a:t>Shankar </a:t>
            </a:r>
            <a:r>
              <a:rPr lang="en-US" sz="1800" dirty="0" smtClean="0">
                <a:solidFill>
                  <a:schemeClr val="tx1">
                    <a:lumMod val="50000"/>
                  </a:schemeClr>
                </a:solidFill>
              </a:rPr>
              <a:t>Krishnamoorthy</a:t>
            </a:r>
          </a:p>
          <a:p>
            <a:pPr lvl="1" indent="-342900">
              <a:buFont typeface="Arial"/>
              <a:buChar char="•"/>
            </a:pPr>
            <a:r>
              <a:rPr lang="en-US" sz="1800" dirty="0" smtClean="0">
                <a:solidFill>
                  <a:schemeClr val="tx1">
                    <a:lumMod val="50000"/>
                  </a:schemeClr>
                </a:solidFill>
              </a:rPr>
              <a:t>Wen-</a:t>
            </a:r>
            <a:r>
              <a:rPr lang="en-US" sz="1800" dirty="0" err="1" smtClean="0">
                <a:solidFill>
                  <a:schemeClr val="tx1">
                    <a:lumMod val="50000"/>
                  </a:schemeClr>
                </a:solidFill>
              </a:rPr>
              <a:t>Hao</a:t>
            </a:r>
            <a:r>
              <a:rPr lang="en-US" sz="1800" dirty="0" smtClean="0">
                <a:solidFill>
                  <a:schemeClr val="tx1">
                    <a:lumMod val="50000"/>
                  </a:schemeClr>
                </a:solidFill>
              </a:rPr>
              <a:t> </a:t>
            </a:r>
            <a:r>
              <a:rPr lang="en-US" sz="1800" dirty="0">
                <a:solidFill>
                  <a:schemeClr val="tx1">
                    <a:lumMod val="50000"/>
                  </a:schemeClr>
                </a:solidFill>
              </a:rPr>
              <a:t>Liu</a:t>
            </a:r>
          </a:p>
          <a:p>
            <a:pPr lvl="1" indent="-342900">
              <a:buFont typeface="Arial"/>
              <a:buChar char="•"/>
            </a:pPr>
            <a:r>
              <a:rPr lang="en-US" sz="1800" dirty="0">
                <a:solidFill>
                  <a:schemeClr val="tx1">
                    <a:lumMod val="50000"/>
                  </a:schemeClr>
                </a:solidFill>
              </a:rPr>
              <a:t>Igor L. Markov</a:t>
            </a:r>
            <a:endParaRPr lang="en-US" sz="1800" dirty="0" smtClean="0">
              <a:solidFill>
                <a:schemeClr val="tx1">
                  <a:lumMod val="50000"/>
                </a:schemeClr>
              </a:solidFill>
            </a:endParaRPr>
          </a:p>
          <a:p>
            <a:pPr lvl="1" indent="-342900">
              <a:buFont typeface="Arial"/>
              <a:buChar char="•"/>
            </a:pPr>
            <a:r>
              <a:rPr lang="en-US" sz="1800" dirty="0" smtClean="0">
                <a:solidFill>
                  <a:schemeClr val="tx1">
                    <a:lumMod val="50000"/>
                  </a:schemeClr>
                </a:solidFill>
              </a:rPr>
              <a:t>Mustafa </a:t>
            </a:r>
            <a:r>
              <a:rPr lang="en-US" sz="1800" dirty="0" err="1" smtClean="0">
                <a:solidFill>
                  <a:schemeClr val="tx1">
                    <a:lumMod val="50000"/>
                  </a:schemeClr>
                </a:solidFill>
              </a:rPr>
              <a:t>Ozdal</a:t>
            </a:r>
            <a:endParaRPr lang="en-US" sz="1800" dirty="0" smtClean="0">
              <a:solidFill>
                <a:schemeClr val="tx1">
                  <a:lumMod val="50000"/>
                </a:schemeClr>
              </a:solidFill>
            </a:endParaRPr>
          </a:p>
          <a:p>
            <a:pPr lvl="1" indent="-342900">
              <a:buFont typeface="Arial"/>
              <a:buChar char="•"/>
            </a:pPr>
            <a:r>
              <a:rPr lang="en-US" sz="1800" dirty="0" smtClean="0">
                <a:solidFill>
                  <a:schemeClr val="tx1">
                    <a:lumMod val="50000"/>
                  </a:schemeClr>
                </a:solidFill>
              </a:rPr>
              <a:t>Cliff Sze</a:t>
            </a:r>
          </a:p>
          <a:p>
            <a:pPr lvl="1" indent="-342900">
              <a:buFont typeface="Arial"/>
              <a:buChar char="•"/>
            </a:pPr>
            <a:r>
              <a:rPr lang="en-US" sz="1800" dirty="0">
                <a:solidFill>
                  <a:schemeClr val="tx1">
                    <a:lumMod val="50000"/>
                  </a:schemeClr>
                </a:solidFill>
              </a:rPr>
              <a:t>Liang Tao</a:t>
            </a:r>
          </a:p>
          <a:p>
            <a:pPr lvl="1" indent="-342900">
              <a:buFont typeface="Arial"/>
              <a:buChar char="•"/>
            </a:pPr>
            <a:r>
              <a:rPr lang="en-US" sz="1800" dirty="0">
                <a:solidFill>
                  <a:schemeClr val="tx1">
                    <a:lumMod val="50000"/>
                  </a:schemeClr>
                </a:solidFill>
              </a:rPr>
              <a:t>Alex </a:t>
            </a:r>
            <a:r>
              <a:rPr lang="en-US" sz="1800" dirty="0" smtClean="0">
                <a:solidFill>
                  <a:schemeClr val="tx1">
                    <a:lumMod val="50000"/>
                  </a:schemeClr>
                </a:solidFill>
              </a:rPr>
              <a:t>Vasquez</a:t>
            </a:r>
          </a:p>
          <a:p>
            <a:pPr lvl="1" indent="-342900">
              <a:buFont typeface="Arial"/>
              <a:buChar char="•"/>
            </a:pPr>
            <a:r>
              <a:rPr lang="en-US" sz="1800" dirty="0" smtClean="0">
                <a:solidFill>
                  <a:schemeClr val="tx1">
                    <a:lumMod val="50000"/>
                  </a:schemeClr>
                </a:solidFill>
              </a:rPr>
              <a:t>Natarajan Viswanathan</a:t>
            </a:r>
          </a:p>
          <a:p>
            <a:pPr lvl="1" indent="-342900">
              <a:buFont typeface="Arial"/>
              <a:buChar char="•"/>
            </a:pPr>
            <a:r>
              <a:rPr lang="en-US" sz="1800" dirty="0" smtClean="0">
                <a:solidFill>
                  <a:schemeClr val="tx1">
                    <a:lumMod val="50000"/>
                  </a:schemeClr>
                </a:solidFill>
              </a:rPr>
              <a:t>Alexander Volkov</a:t>
            </a:r>
          </a:p>
          <a:p>
            <a:pPr lvl="1" indent="-342900">
              <a:buFont typeface="Arial"/>
              <a:buChar char="•"/>
            </a:pPr>
            <a:r>
              <a:rPr lang="en-US" sz="1800" dirty="0">
                <a:solidFill>
                  <a:schemeClr val="tx1">
                    <a:lumMod val="50000"/>
                  </a:schemeClr>
                </a:solidFill>
              </a:rPr>
              <a:t>Yi </a:t>
            </a:r>
            <a:r>
              <a:rPr lang="en-US" sz="1800" dirty="0" smtClean="0">
                <a:solidFill>
                  <a:schemeClr val="tx1">
                    <a:lumMod val="50000"/>
                  </a:schemeClr>
                </a:solidFill>
              </a:rPr>
              <a:t>Wang</a:t>
            </a:r>
          </a:p>
          <a:p>
            <a:pPr lvl="1" indent="-342900">
              <a:buFont typeface="Arial"/>
              <a:buChar char="•"/>
            </a:pPr>
            <a:r>
              <a:rPr lang="en-US" sz="1800" dirty="0" smtClean="0">
                <a:solidFill>
                  <a:schemeClr val="tx1">
                    <a:lumMod val="50000"/>
                  </a:schemeClr>
                </a:solidFill>
              </a:rPr>
              <a:t>Benny Winefeld</a:t>
            </a:r>
            <a:endParaRPr lang="en-US" sz="1800" dirty="0">
              <a:solidFill>
                <a:schemeClr val="tx1">
                  <a:lumMod val="50000"/>
                </a:schemeClr>
              </a:solidFill>
            </a:endParaRPr>
          </a:p>
          <a:p>
            <a:pPr lvl="1" indent="-342900">
              <a:buFont typeface="Arial"/>
              <a:buChar char="•"/>
            </a:pPr>
            <a:r>
              <a:rPr lang="en-US" sz="1800" dirty="0" smtClean="0">
                <a:solidFill>
                  <a:schemeClr val="tx1">
                    <a:lumMod val="50000"/>
                  </a:schemeClr>
                </a:solidFill>
              </a:rPr>
              <a:t>Evangeline </a:t>
            </a:r>
            <a:r>
              <a:rPr lang="en-US" sz="1800" dirty="0">
                <a:solidFill>
                  <a:schemeClr val="tx1">
                    <a:lumMod val="50000"/>
                  </a:schemeClr>
                </a:solidFill>
              </a:rPr>
              <a:t>F. Y. Young</a:t>
            </a:r>
            <a:endParaRPr lang="en-US" sz="1800" dirty="0" smtClean="0">
              <a:solidFill>
                <a:schemeClr val="tx1">
                  <a:lumMod val="50000"/>
                </a:schemeClr>
              </a:solidFill>
            </a:endParaRPr>
          </a:p>
        </p:txBody>
      </p:sp>
    </p:spTree>
    <p:extLst>
      <p:ext uri="{BB962C8B-B14F-4D97-AF65-F5344CB8AC3E}">
        <p14:creationId xmlns:p14="http://schemas.microsoft.com/office/powerpoint/2010/main" val="38721778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ctrTitle"/>
          </p:nvPr>
        </p:nvSpPr>
        <p:spPr>
          <a:xfrm>
            <a:off x="3457575" y="914400"/>
            <a:ext cx="5303838" cy="1752600"/>
          </a:xfrm>
        </p:spPr>
        <p:txBody>
          <a:bodyPr/>
          <a:lstStyle/>
          <a:p>
            <a:r>
              <a:rPr lang="en-US" sz="3200" b="1" dirty="0" smtClean="0"/>
              <a:t> 1. Motivation</a:t>
            </a:r>
            <a:endParaRPr lang="en-US" sz="3200" b="1" dirty="0"/>
          </a:p>
        </p:txBody>
      </p:sp>
    </p:spTree>
    <p:extLst>
      <p:ext uri="{BB962C8B-B14F-4D97-AF65-F5344CB8AC3E}">
        <p14:creationId xmlns:p14="http://schemas.microsoft.com/office/powerpoint/2010/main" val="212747213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457575" y="914400"/>
            <a:ext cx="5303838" cy="17526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3600" b="1">
                <a:solidFill>
                  <a:schemeClr val="bg1"/>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a:lstStyle>
          <a:p>
            <a:r>
              <a:rPr lang="en-US" sz="3200" dirty="0" smtClean="0"/>
              <a:t> Backup slides</a:t>
            </a:r>
            <a:endParaRPr lang="en-US" sz="3200" dirty="0"/>
          </a:p>
        </p:txBody>
      </p:sp>
    </p:spTree>
    <p:extLst>
      <p:ext uri="{BB962C8B-B14F-4D97-AF65-F5344CB8AC3E}">
        <p14:creationId xmlns:p14="http://schemas.microsoft.com/office/powerpoint/2010/main" val="15260981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3457575" y="914400"/>
            <a:ext cx="5303838" cy="1752600"/>
          </a:xfrm>
        </p:spPr>
        <p:txBody>
          <a:bodyPr/>
          <a:lstStyle/>
          <a:p>
            <a:r>
              <a:rPr lang="en-US" sz="3200" b="1" dirty="0" smtClean="0"/>
              <a:t>Appendix A:</a:t>
            </a:r>
            <a:br>
              <a:rPr lang="en-US" sz="3200" b="1" dirty="0" smtClean="0"/>
            </a:br>
            <a:r>
              <a:rPr lang="en-US" sz="3200" b="1" dirty="0" smtClean="0"/>
              <a:t>Sample design rules</a:t>
            </a:r>
            <a:endParaRPr lang="en-US" sz="3200" b="1" dirty="0"/>
          </a:p>
        </p:txBody>
      </p:sp>
    </p:spTree>
    <p:extLst>
      <p:ext uri="{BB962C8B-B14F-4D97-AF65-F5344CB8AC3E}">
        <p14:creationId xmlns:p14="http://schemas.microsoft.com/office/powerpoint/2010/main" val="32200524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and routing challenges</a:t>
            </a:r>
            <a:endParaRPr lang="en-US" dirty="0"/>
          </a:p>
        </p:txBody>
      </p:sp>
      <p:sp>
        <p:nvSpPr>
          <p:cNvPr id="4" name="Content Placeholder 3"/>
          <p:cNvSpPr>
            <a:spLocks noGrp="1"/>
          </p:cNvSpPr>
          <p:nvPr>
            <p:ph idx="1"/>
          </p:nvPr>
        </p:nvSpPr>
        <p:spPr>
          <a:xfrm>
            <a:off x="0" y="1197864"/>
            <a:ext cx="9144000" cy="5070475"/>
          </a:xfrm>
        </p:spPr>
        <p:txBody>
          <a:bodyPr/>
          <a:lstStyle/>
          <a:p>
            <a:r>
              <a:rPr lang="en-US" dirty="0"/>
              <a:t>Dense </a:t>
            </a:r>
            <a:r>
              <a:rPr lang="en-US" dirty="0" smtClean="0"/>
              <a:t>metal1 </a:t>
            </a:r>
            <a:r>
              <a:rPr lang="en-US" dirty="0"/>
              <a:t>pins, pin accessibility, power/ground grid</a:t>
            </a:r>
            <a:endParaRPr lang="en-US" dirty="0" smtClean="0"/>
          </a:p>
          <a:p>
            <a:r>
              <a:rPr lang="en-US" dirty="0"/>
              <a:t>Complex DRC rules: cut space, minimum metal area,</a:t>
            </a:r>
            <a:br>
              <a:rPr lang="en-US" dirty="0"/>
            </a:br>
            <a:r>
              <a:rPr lang="en-US" dirty="0"/>
              <a:t>end-of-line rules, double patterning rules, </a:t>
            </a:r>
            <a:r>
              <a:rPr lang="en-US" dirty="0" smtClean="0"/>
              <a:t>edge-type, etc.</a:t>
            </a:r>
          </a:p>
          <a:p>
            <a:r>
              <a:rPr lang="en-US" dirty="0"/>
              <a:t>Challenging to pre-calculate routable combinations</a:t>
            </a:r>
          </a:p>
        </p:txBody>
      </p:sp>
      <p:pic>
        <p:nvPicPr>
          <p:cNvPr id="6" name="Picture 5" descr="tracks_fight.png"/>
          <p:cNvPicPr>
            <a:picLocks noChangeAspect="1"/>
          </p:cNvPicPr>
          <p:nvPr/>
        </p:nvPicPr>
        <p:blipFill>
          <a:blip r:embed="rId2"/>
          <a:srcRect l="18556" r="22343"/>
          <a:stretch>
            <a:fillRect/>
          </a:stretch>
        </p:blipFill>
        <p:spPr>
          <a:xfrm>
            <a:off x="4670133" y="3360815"/>
            <a:ext cx="2723396" cy="2503782"/>
          </a:xfrm>
          <a:prstGeom prst="rect">
            <a:avLst/>
          </a:prstGeom>
        </p:spPr>
      </p:pic>
      <p:sp>
        <p:nvSpPr>
          <p:cNvPr id="7" name="Oval 6"/>
          <p:cNvSpPr/>
          <p:nvPr/>
        </p:nvSpPr>
        <p:spPr>
          <a:xfrm>
            <a:off x="4670133" y="4501779"/>
            <a:ext cx="2651728" cy="190161"/>
          </a:xfrm>
          <a:prstGeom prst="ellipse">
            <a:avLst/>
          </a:prstGeom>
          <a:noFill/>
          <a:ln w="9525" cap="flat" cmpd="sng" algn="ctr">
            <a:solidFill>
              <a:srgbClr val="D00023"/>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8" name="Oval 7"/>
          <p:cNvSpPr/>
          <p:nvPr/>
        </p:nvSpPr>
        <p:spPr>
          <a:xfrm>
            <a:off x="4705967" y="4723634"/>
            <a:ext cx="2651728" cy="190161"/>
          </a:xfrm>
          <a:prstGeom prst="ellipse">
            <a:avLst/>
          </a:prstGeom>
          <a:noFill/>
          <a:ln w="9525" cap="flat" cmpd="sng" algn="ctr">
            <a:solidFill>
              <a:srgbClr val="D00023"/>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pic>
        <p:nvPicPr>
          <p:cNvPr id="11" name="Picture 10" descr="tracks_no_fight.png"/>
          <p:cNvPicPr>
            <a:picLocks noChangeAspect="1"/>
          </p:cNvPicPr>
          <p:nvPr/>
        </p:nvPicPr>
        <p:blipFill>
          <a:blip r:embed="rId3"/>
          <a:srcRect l="21218" r="40166"/>
          <a:stretch>
            <a:fillRect/>
          </a:stretch>
        </p:blipFill>
        <p:spPr>
          <a:xfrm>
            <a:off x="2054696" y="3460256"/>
            <a:ext cx="1827542" cy="2412995"/>
          </a:xfrm>
          <a:prstGeom prst="rect">
            <a:avLst/>
          </a:prstGeom>
        </p:spPr>
      </p:pic>
      <p:sp>
        <p:nvSpPr>
          <p:cNvPr id="13" name="Oval 12"/>
          <p:cNvSpPr/>
          <p:nvPr/>
        </p:nvSpPr>
        <p:spPr>
          <a:xfrm>
            <a:off x="2054696" y="3967351"/>
            <a:ext cx="1863376" cy="190161"/>
          </a:xfrm>
          <a:prstGeom prst="ellipse">
            <a:avLst/>
          </a:prstGeom>
          <a:noFill/>
          <a:ln w="9525" cap="flat" cmpd="sng" algn="ctr">
            <a:solidFill>
              <a:srgbClr val="00B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14" name="Oval 13"/>
          <p:cNvSpPr/>
          <p:nvPr/>
        </p:nvSpPr>
        <p:spPr>
          <a:xfrm>
            <a:off x="2054696" y="4220899"/>
            <a:ext cx="1863376" cy="190161"/>
          </a:xfrm>
          <a:prstGeom prst="ellipse">
            <a:avLst/>
          </a:prstGeom>
          <a:noFill/>
          <a:ln w="9525" cap="flat" cmpd="sng" algn="ctr">
            <a:solidFill>
              <a:srgbClr val="00B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15" name="Oval 14"/>
          <p:cNvSpPr/>
          <p:nvPr/>
        </p:nvSpPr>
        <p:spPr>
          <a:xfrm>
            <a:off x="2054696" y="4474446"/>
            <a:ext cx="1863376" cy="190161"/>
          </a:xfrm>
          <a:prstGeom prst="ellipse">
            <a:avLst/>
          </a:prstGeom>
          <a:noFill/>
          <a:ln w="9525" cap="flat" cmpd="sng" algn="ctr">
            <a:solidFill>
              <a:srgbClr val="00B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16" name="Oval 15"/>
          <p:cNvSpPr/>
          <p:nvPr/>
        </p:nvSpPr>
        <p:spPr>
          <a:xfrm>
            <a:off x="2771379" y="4981541"/>
            <a:ext cx="1290030" cy="190161"/>
          </a:xfrm>
          <a:prstGeom prst="ellipse">
            <a:avLst/>
          </a:prstGeom>
          <a:noFill/>
          <a:ln w="9525" cap="flat" cmpd="sng" algn="ctr">
            <a:solidFill>
              <a:srgbClr val="00B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17" name="Oval 16"/>
          <p:cNvSpPr/>
          <p:nvPr/>
        </p:nvSpPr>
        <p:spPr>
          <a:xfrm>
            <a:off x="2377204" y="4727994"/>
            <a:ext cx="1290030" cy="190161"/>
          </a:xfrm>
          <a:prstGeom prst="ellipse">
            <a:avLst/>
          </a:prstGeom>
          <a:noFill/>
          <a:ln w="9525" cap="flat" cmpd="sng" algn="ctr">
            <a:solidFill>
              <a:srgbClr val="00B05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u="none" strike="noStrike" kern="0" cap="none" spc="0" normalizeH="0" baseline="0" noProof="0" smtClean="0">
              <a:ln>
                <a:noFill/>
              </a:ln>
              <a:solidFill>
                <a:srgbClr val="FFFFFF"/>
              </a:solidFill>
              <a:effectLst/>
              <a:uLnTx/>
              <a:uFillTx/>
              <a:latin typeface="Tahoma"/>
              <a:ea typeface="+mn-ea"/>
              <a:cs typeface="+mn-cs"/>
            </a:endParaRPr>
          </a:p>
        </p:txBody>
      </p:sp>
      <p:sp>
        <p:nvSpPr>
          <p:cNvPr id="18" name="TextBox 17"/>
          <p:cNvSpPr txBox="1"/>
          <p:nvPr/>
        </p:nvSpPr>
        <p:spPr>
          <a:xfrm>
            <a:off x="2033371" y="3020444"/>
            <a:ext cx="1724696" cy="400110"/>
          </a:xfrm>
          <a:prstGeom prst="rect">
            <a:avLst/>
          </a:prstGeom>
          <a:noFill/>
        </p:spPr>
        <p:txBody>
          <a:bodyPr wrap="square" rtlCol="0">
            <a:spAutoFit/>
          </a:bodyPr>
          <a:lstStyle/>
          <a:p>
            <a:r>
              <a:rPr lang="en-US" sz="2000" dirty="0" smtClean="0"/>
              <a:t>Easy to route</a:t>
            </a:r>
            <a:endParaRPr lang="en-US" sz="2000" dirty="0"/>
          </a:p>
        </p:txBody>
      </p:sp>
      <p:sp>
        <p:nvSpPr>
          <p:cNvPr id="19" name="TextBox 18"/>
          <p:cNvSpPr txBox="1"/>
          <p:nvPr/>
        </p:nvSpPr>
        <p:spPr>
          <a:xfrm>
            <a:off x="5065642" y="3020444"/>
            <a:ext cx="2127383" cy="400110"/>
          </a:xfrm>
          <a:prstGeom prst="rect">
            <a:avLst/>
          </a:prstGeom>
          <a:noFill/>
        </p:spPr>
        <p:txBody>
          <a:bodyPr wrap="square" rtlCol="0">
            <a:spAutoFit/>
          </a:bodyPr>
          <a:lstStyle/>
          <a:p>
            <a:r>
              <a:rPr lang="en-US" sz="2000" dirty="0" smtClean="0"/>
              <a:t>Harder to route</a:t>
            </a:r>
            <a:endParaRPr lang="en-US" sz="2000" dirty="0"/>
          </a:p>
        </p:txBody>
      </p:sp>
      <p:sp>
        <p:nvSpPr>
          <p:cNvPr id="20" name="Right Brace 19"/>
          <p:cNvSpPr/>
          <p:nvPr/>
        </p:nvSpPr>
        <p:spPr>
          <a:xfrm>
            <a:off x="7440844" y="4411060"/>
            <a:ext cx="211053" cy="502735"/>
          </a:xfrm>
          <a:prstGeom prst="rightBrace">
            <a:avLst/>
          </a:prstGeom>
          <a:noFill/>
          <a:ln w="19050" cap="flat" cmpd="sng" algn="ctr">
            <a:solidFill>
              <a:schemeClr val="tx1"/>
            </a:solidFill>
            <a:prstDash val="solid"/>
            <a:tailEnd type="none"/>
          </a:ln>
          <a:effectLst/>
        </p:spPr>
        <p:txBody>
          <a:bodyPr rtlCol="0" anchor="ctr"/>
          <a:lstStyle/>
          <a:p>
            <a:pPr algn="ctr"/>
            <a:endParaRPr lang="en-US"/>
          </a:p>
        </p:txBody>
      </p:sp>
      <p:sp>
        <p:nvSpPr>
          <p:cNvPr id="21" name="TextBox 20"/>
          <p:cNvSpPr txBox="1"/>
          <p:nvPr/>
        </p:nvSpPr>
        <p:spPr>
          <a:xfrm>
            <a:off x="7599405" y="4285436"/>
            <a:ext cx="1178835" cy="707886"/>
          </a:xfrm>
          <a:prstGeom prst="rect">
            <a:avLst/>
          </a:prstGeom>
          <a:noFill/>
        </p:spPr>
        <p:txBody>
          <a:bodyPr wrap="square" rtlCol="0">
            <a:spAutoFit/>
          </a:bodyPr>
          <a:lstStyle/>
          <a:p>
            <a:pPr algn="ctr"/>
            <a:r>
              <a:rPr lang="en-US" sz="2000" dirty="0" smtClean="0"/>
              <a:t>2 tracks available</a:t>
            </a:r>
            <a:endParaRPr lang="en-US" sz="2000" dirty="0"/>
          </a:p>
        </p:txBody>
      </p:sp>
      <p:sp>
        <p:nvSpPr>
          <p:cNvPr id="22" name="Left Brace 21"/>
          <p:cNvSpPr/>
          <p:nvPr/>
        </p:nvSpPr>
        <p:spPr>
          <a:xfrm>
            <a:off x="1659024" y="3967351"/>
            <a:ext cx="292608" cy="1318579"/>
          </a:xfrm>
          <a:prstGeom prst="leftBrace">
            <a:avLst/>
          </a:prstGeom>
          <a:noFill/>
          <a:ln w="19050" cap="flat" cmpd="sng" algn="ctr">
            <a:solidFill>
              <a:schemeClr val="tx1"/>
            </a:solidFill>
            <a:prstDash val="solid"/>
            <a:tailEnd type="none"/>
          </a:ln>
          <a:effectLst/>
        </p:spPr>
        <p:txBody>
          <a:bodyPr rtlCol="0" anchor="ctr"/>
          <a:lstStyle/>
          <a:p>
            <a:pPr algn="ctr"/>
            <a:endParaRPr lang="en-US"/>
          </a:p>
        </p:txBody>
      </p:sp>
      <p:sp>
        <p:nvSpPr>
          <p:cNvPr id="23" name="TextBox 22"/>
          <p:cNvSpPr txBox="1"/>
          <p:nvPr/>
        </p:nvSpPr>
        <p:spPr>
          <a:xfrm>
            <a:off x="512064" y="4078922"/>
            <a:ext cx="1235588" cy="1015663"/>
          </a:xfrm>
          <a:prstGeom prst="rect">
            <a:avLst/>
          </a:prstGeom>
          <a:noFill/>
        </p:spPr>
        <p:txBody>
          <a:bodyPr wrap="square" rtlCol="0">
            <a:spAutoFit/>
          </a:bodyPr>
          <a:lstStyle/>
          <a:p>
            <a:pPr algn="ctr"/>
            <a:r>
              <a:rPr lang="en-US" sz="2000" dirty="0" smtClean="0"/>
              <a:t>many tracks available</a:t>
            </a:r>
            <a:endParaRPr lang="en-US" sz="2000" dirty="0"/>
          </a:p>
        </p:txBody>
      </p:sp>
      <p:sp>
        <p:nvSpPr>
          <p:cNvPr id="25" name="Content Placeholder 3"/>
          <p:cNvSpPr txBox="1">
            <a:spLocks/>
          </p:cNvSpPr>
          <p:nvPr/>
        </p:nvSpPr>
        <p:spPr bwMode="auto">
          <a:xfrm>
            <a:off x="292608" y="5989320"/>
            <a:ext cx="8668512" cy="54863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1" fontAlgn="base" hangingPunct="1">
              <a:spcBef>
                <a:spcPts val="85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baseline="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pPr marL="0" indent="0">
              <a:spcBef>
                <a:spcPts val="0"/>
              </a:spcBef>
              <a:buNone/>
            </a:pPr>
            <a:r>
              <a:rPr lang="en-US" b="1" dirty="0" smtClean="0">
                <a:solidFill>
                  <a:srgbClr val="00B050"/>
                </a:solidFill>
              </a:rPr>
              <a:t>No detail routing checks in contests prior to ISPD 2014!</a:t>
            </a:r>
            <a:endParaRPr lang="en-US" b="1" dirty="0">
              <a:solidFill>
                <a:srgbClr val="00B050"/>
              </a:solidFill>
            </a:endParaRPr>
          </a:p>
        </p:txBody>
      </p:sp>
      <p:sp>
        <p:nvSpPr>
          <p:cNvPr id="26"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32</a:t>
            </a:fld>
            <a:endParaRPr lang="en-US" sz="1600" dirty="0"/>
          </a:p>
        </p:txBody>
      </p:sp>
    </p:spTree>
    <p:extLst>
      <p:ext uri="{BB962C8B-B14F-4D97-AF65-F5344CB8AC3E}">
        <p14:creationId xmlns:p14="http://schemas.microsoft.com/office/powerpoint/2010/main" val="37359563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a:t>
            </a:r>
            <a:r>
              <a:rPr lang="en-US" dirty="0" smtClean="0"/>
              <a:t>spacing </a:t>
            </a:r>
            <a:r>
              <a:rPr lang="en-US" dirty="0"/>
              <a:t>r</a:t>
            </a:r>
            <a:r>
              <a:rPr lang="en-US" dirty="0" smtClean="0"/>
              <a:t>ule</a:t>
            </a:r>
            <a:endParaRPr lang="en-US" dirty="0"/>
          </a:p>
        </p:txBody>
      </p:sp>
      <p:sp>
        <p:nvSpPr>
          <p:cNvPr id="4" name="Content Placeholder 3"/>
          <p:cNvSpPr>
            <a:spLocks noGrp="1"/>
          </p:cNvSpPr>
          <p:nvPr>
            <p:ph idx="1"/>
          </p:nvPr>
        </p:nvSpPr>
        <p:spPr/>
        <p:txBody>
          <a:bodyPr/>
          <a:lstStyle/>
          <a:p>
            <a:r>
              <a:rPr lang="en-US" dirty="0"/>
              <a:t>There is a required minimum spacing between any two metal </a:t>
            </a:r>
            <a:r>
              <a:rPr lang="en-US" dirty="0" smtClean="0"/>
              <a:t>edges.</a:t>
            </a:r>
          </a:p>
          <a:p>
            <a:r>
              <a:rPr lang="en-US" dirty="0"/>
              <a:t>The minimum spacing requirement depends on</a:t>
            </a:r>
            <a:r>
              <a:rPr lang="en-US" dirty="0" smtClean="0"/>
              <a:t>:</a:t>
            </a:r>
          </a:p>
          <a:p>
            <a:pPr lvl="1"/>
            <a:r>
              <a:rPr lang="en-US" dirty="0"/>
              <a:t>The widths of the two adjacent metal objects</a:t>
            </a:r>
            <a:r>
              <a:rPr lang="en-US" dirty="0" smtClean="0"/>
              <a:t>.</a:t>
            </a:r>
          </a:p>
          <a:p>
            <a:pPr lvl="1"/>
            <a:r>
              <a:rPr lang="en-US" dirty="0"/>
              <a:t>The parallel length between the two adjacent metal objects.</a:t>
            </a:r>
          </a:p>
        </p:txBody>
      </p:sp>
      <p:cxnSp>
        <p:nvCxnSpPr>
          <p:cNvPr id="5" name="Straight Connector 4"/>
          <p:cNvCxnSpPr/>
          <p:nvPr/>
        </p:nvCxnSpPr>
        <p:spPr>
          <a:xfrm>
            <a:off x="4872537" y="5660136"/>
            <a:ext cx="971950"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878931" y="5027087"/>
            <a:ext cx="971950"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79793" y="4769180"/>
            <a:ext cx="709774"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79793" y="5295653"/>
            <a:ext cx="709774"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0611" y="5302047"/>
            <a:ext cx="0" cy="406046"/>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80043" y="3414242"/>
            <a:ext cx="5646949" cy="2867686"/>
            <a:chOff x="1363074" y="3414612"/>
            <a:chExt cx="5883919" cy="3215879"/>
          </a:xfrm>
        </p:grpSpPr>
        <p:pic>
          <p:nvPicPr>
            <p:cNvPr id="11" name="Picture 3"/>
            <p:cNvPicPr>
              <a:picLocks noChangeAspect="1" noChangeArrowheads="1"/>
            </p:cNvPicPr>
            <p:nvPr/>
          </p:nvPicPr>
          <p:blipFill>
            <a:blip r:embed="rId2"/>
            <a:srcRect l="18252" t="16967" r="13689" b="15806"/>
            <a:stretch>
              <a:fillRect/>
            </a:stretch>
          </p:blipFill>
          <p:spPr bwMode="auto">
            <a:xfrm>
              <a:off x="1363074" y="3414612"/>
              <a:ext cx="5883919" cy="3011946"/>
            </a:xfrm>
            <a:prstGeom prst="rect">
              <a:avLst/>
            </a:prstGeom>
            <a:noFill/>
            <a:ln w="9525">
              <a:noFill/>
              <a:miter lim="800000"/>
              <a:headEnd/>
              <a:tailEnd/>
            </a:ln>
            <a:effectLst/>
          </p:spPr>
        </p:pic>
        <p:grpSp>
          <p:nvGrpSpPr>
            <p:cNvPr id="12" name="Group 11"/>
            <p:cNvGrpSpPr/>
            <p:nvPr/>
          </p:nvGrpSpPr>
          <p:grpSpPr>
            <a:xfrm>
              <a:off x="1566629" y="4505924"/>
              <a:ext cx="4590836" cy="2124567"/>
              <a:chOff x="1566629" y="4505924"/>
              <a:chExt cx="4590836" cy="2124567"/>
            </a:xfrm>
          </p:grpSpPr>
          <p:cxnSp>
            <p:nvCxnSpPr>
              <p:cNvPr id="13" name="Straight Arrow Connector 12"/>
              <p:cNvCxnSpPr/>
              <p:nvPr/>
            </p:nvCxnSpPr>
            <p:spPr>
              <a:xfrm>
                <a:off x="5620684" y="4757437"/>
                <a:ext cx="0" cy="633049"/>
              </a:xfrm>
              <a:prstGeom prst="straightConnector1">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606445" y="4505924"/>
                <a:ext cx="0" cy="526473"/>
              </a:xfrm>
              <a:prstGeom prst="straightConnector1">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06445" y="5048383"/>
                <a:ext cx="0" cy="759805"/>
              </a:xfrm>
              <a:prstGeom prst="line">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606445" y="5313750"/>
                <a:ext cx="1918321" cy="494440"/>
              </a:xfrm>
              <a:prstGeom prst="line">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79793" y="5836654"/>
                <a:ext cx="3177672" cy="793837"/>
              </a:xfrm>
              <a:prstGeom prst="rect">
                <a:avLst/>
              </a:prstGeom>
              <a:noFill/>
            </p:spPr>
            <p:txBody>
              <a:bodyPr wrap="square" rtlCol="0">
                <a:spAutoFit/>
              </a:bodyPr>
              <a:lstStyle/>
              <a:p>
                <a:pPr algn="ctr"/>
                <a:r>
                  <a:rPr lang="en-US" sz="2000" dirty="0" smtClean="0">
                    <a:solidFill>
                      <a:srgbClr val="0070C0"/>
                    </a:solidFill>
                  </a:rPr>
                  <a:t>parallel lengths between adjacent metal objects</a:t>
                </a:r>
                <a:endParaRPr lang="en-US" sz="2000" dirty="0">
                  <a:solidFill>
                    <a:srgbClr val="0070C0"/>
                  </a:solidFill>
                </a:endParaRPr>
              </a:p>
            </p:txBody>
          </p:sp>
          <p:cxnSp>
            <p:nvCxnSpPr>
              <p:cNvPr id="18" name="Straight Arrow Connector 17"/>
              <p:cNvCxnSpPr/>
              <p:nvPr/>
            </p:nvCxnSpPr>
            <p:spPr>
              <a:xfrm>
                <a:off x="1566629" y="5121913"/>
                <a:ext cx="1393982" cy="0"/>
              </a:xfrm>
              <a:prstGeom prst="straightConnector1">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79793" y="5134701"/>
                <a:ext cx="626652" cy="673487"/>
              </a:xfrm>
              <a:prstGeom prst="line">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grpSp>
      </p:grpSp>
      <p:sp>
        <p:nvSpPr>
          <p:cNvPr id="21"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33</a:t>
            </a:fld>
            <a:endParaRPr lang="en-US" sz="1600" dirty="0"/>
          </a:p>
        </p:txBody>
      </p:sp>
    </p:spTree>
    <p:extLst>
      <p:ext uri="{BB962C8B-B14F-4D97-AF65-F5344CB8AC3E}">
        <p14:creationId xmlns:p14="http://schemas.microsoft.com/office/powerpoint/2010/main" val="10146187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t>
            </a:r>
            <a:r>
              <a:rPr lang="en-US" dirty="0" smtClean="0"/>
              <a:t>line </a:t>
            </a:r>
            <a:r>
              <a:rPr lang="en-US" dirty="0"/>
              <a:t>r</a:t>
            </a:r>
            <a:r>
              <a:rPr lang="en-US" dirty="0" smtClean="0"/>
              <a:t>ule</a:t>
            </a:r>
            <a:endParaRPr lang="en-US" dirty="0"/>
          </a:p>
        </p:txBody>
      </p:sp>
      <p:sp>
        <p:nvSpPr>
          <p:cNvPr id="4" name="Content Placeholder 3"/>
          <p:cNvSpPr>
            <a:spLocks noGrp="1"/>
          </p:cNvSpPr>
          <p:nvPr>
            <p:ph idx="1"/>
          </p:nvPr>
        </p:nvSpPr>
        <p:spPr/>
        <p:txBody>
          <a:bodyPr/>
          <a:lstStyle/>
          <a:p>
            <a:r>
              <a:rPr lang="en-US" dirty="0"/>
              <a:t>EOL spacing applied to objects 1 and </a:t>
            </a:r>
            <a:r>
              <a:rPr lang="en-US" dirty="0" smtClean="0"/>
              <a:t>2:</a:t>
            </a:r>
          </a:p>
          <a:p>
            <a:pPr lvl="1"/>
            <a:r>
              <a:rPr lang="en-US" dirty="0" smtClean="0"/>
              <a:t>As </a:t>
            </a:r>
            <a:r>
              <a:rPr lang="en-US" dirty="0"/>
              <a:t>object 3 overlaps the parallel length from the top of edge 1, EOL spacing between objects 1 and 2 will be </a:t>
            </a:r>
            <a:r>
              <a:rPr lang="en-US" dirty="0" smtClean="0"/>
              <a:t>required.</a:t>
            </a:r>
          </a:p>
          <a:p>
            <a:pPr lvl="1"/>
            <a:r>
              <a:rPr lang="en-US" dirty="0" smtClean="0"/>
              <a:t>Object </a:t>
            </a:r>
            <a:r>
              <a:rPr lang="en-US" dirty="0"/>
              <a:t>3 must remain outside the parallel halo.</a:t>
            </a:r>
          </a:p>
        </p:txBody>
      </p:sp>
      <p:pic>
        <p:nvPicPr>
          <p:cNvPr id="6" name="Picture 5"/>
          <p:cNvPicPr>
            <a:picLocks noChangeAspect="1"/>
          </p:cNvPicPr>
          <p:nvPr/>
        </p:nvPicPr>
        <p:blipFill>
          <a:blip r:embed="rId2"/>
          <a:stretch>
            <a:fillRect/>
          </a:stretch>
        </p:blipFill>
        <p:spPr>
          <a:xfrm>
            <a:off x="833377" y="2732610"/>
            <a:ext cx="7421026" cy="3348328"/>
          </a:xfrm>
          <a:prstGeom prst="rect">
            <a:avLst/>
          </a:prstGeom>
        </p:spPr>
      </p:pic>
      <p:sp>
        <p:nvSpPr>
          <p:cNvPr id="7" name="TextBox 6"/>
          <p:cNvSpPr txBox="1"/>
          <p:nvPr/>
        </p:nvSpPr>
        <p:spPr>
          <a:xfrm>
            <a:off x="3657600" y="3282696"/>
            <a:ext cx="182880" cy="276999"/>
          </a:xfrm>
          <a:prstGeom prst="rect">
            <a:avLst/>
          </a:prstGeom>
          <a:solidFill>
            <a:schemeClr val="bg1"/>
          </a:solidFill>
        </p:spPr>
        <p:txBody>
          <a:bodyPr wrap="square" lIns="0" tIns="0" rIns="0" bIns="0" rtlCol="0">
            <a:spAutoFit/>
          </a:bodyPr>
          <a:lstStyle/>
          <a:p>
            <a:r>
              <a:rPr lang="en-US" sz="1800" dirty="0" smtClean="0"/>
              <a:t>2</a:t>
            </a:r>
            <a:endParaRPr lang="en-US" sz="1800" dirty="0"/>
          </a:p>
        </p:txBody>
      </p:sp>
      <p:sp>
        <p:nvSpPr>
          <p:cNvPr id="8" name="TextBox 7"/>
          <p:cNvSpPr txBox="1"/>
          <p:nvPr/>
        </p:nvSpPr>
        <p:spPr>
          <a:xfrm>
            <a:off x="4645152" y="5330952"/>
            <a:ext cx="182880" cy="276999"/>
          </a:xfrm>
          <a:prstGeom prst="rect">
            <a:avLst/>
          </a:prstGeom>
          <a:solidFill>
            <a:schemeClr val="bg1"/>
          </a:solidFill>
        </p:spPr>
        <p:txBody>
          <a:bodyPr wrap="square" lIns="0" tIns="0" rIns="0" bIns="0" rtlCol="0">
            <a:spAutoFit/>
          </a:bodyPr>
          <a:lstStyle/>
          <a:p>
            <a:r>
              <a:rPr lang="en-US" sz="1800" dirty="0" smtClean="0"/>
              <a:t>3</a:t>
            </a:r>
            <a:endParaRPr lang="en-US" sz="1800" dirty="0"/>
          </a:p>
        </p:txBody>
      </p:sp>
      <p:sp>
        <p:nvSpPr>
          <p:cNvPr id="9" name="TextBox 8"/>
          <p:cNvSpPr txBox="1"/>
          <p:nvPr/>
        </p:nvSpPr>
        <p:spPr>
          <a:xfrm>
            <a:off x="3644392" y="5483352"/>
            <a:ext cx="182880" cy="276999"/>
          </a:xfrm>
          <a:prstGeom prst="rect">
            <a:avLst/>
          </a:prstGeom>
          <a:solidFill>
            <a:schemeClr val="bg1"/>
          </a:solidFill>
        </p:spPr>
        <p:txBody>
          <a:bodyPr wrap="square" lIns="0" tIns="0" rIns="0" bIns="0" rtlCol="0">
            <a:spAutoFit/>
          </a:bodyPr>
          <a:lstStyle/>
          <a:p>
            <a:r>
              <a:rPr lang="en-US" sz="1800" dirty="0" smtClean="0"/>
              <a:t>1</a:t>
            </a:r>
            <a:endParaRPr lang="en-US" sz="1800" dirty="0"/>
          </a:p>
        </p:txBody>
      </p:sp>
      <p:sp>
        <p:nvSpPr>
          <p:cNvPr id="10"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34</a:t>
            </a:fld>
            <a:endParaRPr lang="en-US" sz="1600" dirty="0"/>
          </a:p>
        </p:txBody>
      </p:sp>
    </p:spTree>
    <p:extLst>
      <p:ext uri="{BB962C8B-B14F-4D97-AF65-F5344CB8AC3E}">
        <p14:creationId xmlns:p14="http://schemas.microsoft.com/office/powerpoint/2010/main" val="28153880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Non-default </a:t>
            </a:r>
            <a:r>
              <a:rPr lang="en-US" sz="3600" dirty="0"/>
              <a:t>r</a:t>
            </a:r>
            <a:r>
              <a:rPr lang="en-US" sz="3600" dirty="0" smtClean="0"/>
              <a:t>outing (NDR) rule</a:t>
            </a:r>
            <a:endParaRPr lang="en-US" sz="3600" dirty="0"/>
          </a:p>
        </p:txBody>
      </p:sp>
      <p:sp>
        <p:nvSpPr>
          <p:cNvPr id="4" name="Content Placeholder 3"/>
          <p:cNvSpPr>
            <a:spLocks noGrp="1"/>
          </p:cNvSpPr>
          <p:nvPr>
            <p:ph idx="1"/>
          </p:nvPr>
        </p:nvSpPr>
        <p:spPr/>
        <p:txBody>
          <a:bodyPr/>
          <a:lstStyle/>
          <a:p>
            <a:r>
              <a:rPr lang="en-US" dirty="0"/>
              <a:t>Non-default routing rules may specify:</a:t>
            </a:r>
          </a:p>
          <a:p>
            <a:pPr lvl="1"/>
            <a:r>
              <a:rPr lang="en-US" dirty="0"/>
              <a:t>Increased wire spacing for a net</a:t>
            </a:r>
          </a:p>
          <a:p>
            <a:pPr lvl="1"/>
            <a:r>
              <a:rPr lang="en-US" dirty="0"/>
              <a:t>Increased wire width for a net</a:t>
            </a:r>
          </a:p>
          <a:p>
            <a:pPr lvl="1"/>
            <a:r>
              <a:rPr lang="en-US" dirty="0"/>
              <a:t>Increased via (cut) number at selected junctions</a:t>
            </a:r>
          </a:p>
          <a:p>
            <a:r>
              <a:rPr lang="en-US" dirty="0"/>
              <a:t>NDR may be assigned to a cell pin for </a:t>
            </a:r>
            <a:r>
              <a:rPr lang="en-US" dirty="0" smtClean="0"/>
              <a:t>wires</a:t>
            </a:r>
            <a:br>
              <a:rPr lang="en-US" dirty="0" smtClean="0"/>
            </a:br>
            <a:r>
              <a:rPr lang="en-US" dirty="0" smtClean="0"/>
              <a:t>or </a:t>
            </a:r>
            <a:r>
              <a:rPr lang="en-US" dirty="0" err="1" smtClean="0"/>
              <a:t>vias</a:t>
            </a:r>
            <a:r>
              <a:rPr lang="en-US" dirty="0" smtClean="0"/>
              <a:t> </a:t>
            </a:r>
            <a:r>
              <a:rPr lang="en-US" dirty="0"/>
              <a:t>connecting to it</a:t>
            </a:r>
          </a:p>
          <a:p>
            <a:r>
              <a:rPr lang="en-US" dirty="0"/>
              <a:t>NDR may or may not accompany increased pin </a:t>
            </a:r>
            <a:r>
              <a:rPr lang="en-US" dirty="0" smtClean="0"/>
              <a:t>width</a:t>
            </a:r>
            <a:br>
              <a:rPr lang="en-US" dirty="0" smtClean="0"/>
            </a:br>
            <a:r>
              <a:rPr lang="en-US" dirty="0" smtClean="0"/>
              <a:t>or </a:t>
            </a:r>
            <a:r>
              <a:rPr lang="en-US" dirty="0"/>
              <a:t>specific non-rectangular pins</a:t>
            </a:r>
          </a:p>
          <a:p>
            <a:r>
              <a:rPr lang="en-US" dirty="0"/>
              <a:t>NDRs are specified in the </a:t>
            </a:r>
            <a:r>
              <a:rPr lang="en-US" dirty="0" err="1"/>
              <a:t>floorplan</a:t>
            </a:r>
            <a:r>
              <a:rPr lang="en-US" dirty="0"/>
              <a:t> DEF file </a:t>
            </a:r>
            <a:r>
              <a:rPr lang="en-US" dirty="0" smtClean="0"/>
              <a:t>but</a:t>
            </a:r>
            <a:br>
              <a:rPr lang="en-US" dirty="0" smtClean="0"/>
            </a:br>
            <a:r>
              <a:rPr lang="en-US" dirty="0" smtClean="0"/>
              <a:t>may </a:t>
            </a:r>
            <a:r>
              <a:rPr lang="en-US" dirty="0"/>
              <a:t>be assigned to a pin in the cell LEF file</a:t>
            </a:r>
          </a:p>
        </p:txBody>
      </p:sp>
      <p:sp>
        <p:nvSpPr>
          <p:cNvPr id="5" name="Slide Number Placeholder 15"/>
          <p:cNvSpPr>
            <a:spLocks noGrp="1"/>
          </p:cNvSpPr>
          <p:nvPr>
            <p:ph type="sldNum" sz="quarter" idx="11"/>
          </p:nvPr>
        </p:nvSpPr>
        <p:spPr>
          <a:xfrm>
            <a:off x="0" y="6629400"/>
            <a:ext cx="475488" cy="228600"/>
          </a:xfrm>
          <a:prstGeom prst="rect">
            <a:avLst/>
          </a:prstGeom>
        </p:spPr>
        <p:txBody>
          <a:bodyPr/>
          <a:lstStyle/>
          <a:p>
            <a:fld id="{B4689765-5485-4130-8525-AA8B12692EFF}" type="slidenum">
              <a:rPr lang="en-US" sz="1600" smtClean="0"/>
              <a:pPr/>
              <a:t>35</a:t>
            </a:fld>
            <a:endParaRPr lang="en-US" sz="1600" dirty="0"/>
          </a:p>
        </p:txBody>
      </p:sp>
    </p:spTree>
    <p:extLst>
      <p:ext uri="{BB962C8B-B14F-4D97-AF65-F5344CB8AC3E}">
        <p14:creationId xmlns:p14="http://schemas.microsoft.com/office/powerpoint/2010/main" val="36928938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a:t>
            </a:r>
            <a:r>
              <a:rPr lang="en-US" dirty="0" smtClean="0"/>
              <a:t>pin </a:t>
            </a:r>
            <a:r>
              <a:rPr lang="en-US" dirty="0"/>
              <a:t>a</a:t>
            </a:r>
            <a:r>
              <a:rPr lang="en-US" dirty="0" smtClean="0"/>
              <a:t>ccess </a:t>
            </a:r>
            <a:r>
              <a:rPr lang="en-US" dirty="0"/>
              <a:t>v</a:t>
            </a:r>
            <a:r>
              <a:rPr lang="en-US" dirty="0" smtClean="0"/>
              <a:t>iolation</a:t>
            </a:r>
            <a:endParaRPr lang="en-US" dirty="0"/>
          </a:p>
        </p:txBody>
      </p:sp>
      <p:sp>
        <p:nvSpPr>
          <p:cNvPr id="3" name="Content Placeholder 2"/>
          <p:cNvSpPr>
            <a:spLocks noGrp="1"/>
          </p:cNvSpPr>
          <p:nvPr>
            <p:ph idx="1"/>
          </p:nvPr>
        </p:nvSpPr>
        <p:spPr/>
        <p:txBody>
          <a:bodyPr/>
          <a:lstStyle/>
          <a:p>
            <a:r>
              <a:rPr lang="en-US" dirty="0"/>
              <a:t>A </a:t>
            </a:r>
            <a:r>
              <a:rPr lang="en-US" b="1" dirty="0"/>
              <a:t>blocked pin </a:t>
            </a:r>
            <a:r>
              <a:rPr lang="en-US" dirty="0"/>
              <a:t>cannot be </a:t>
            </a:r>
            <a:r>
              <a:rPr lang="en-US" dirty="0" smtClean="0"/>
              <a:t>reached</a:t>
            </a:r>
            <a:br>
              <a:rPr lang="en-US" dirty="0" smtClean="0"/>
            </a:br>
            <a:r>
              <a:rPr lang="en-US" dirty="0" smtClean="0"/>
              <a:t>by </a:t>
            </a:r>
            <a:r>
              <a:rPr lang="en-US" dirty="0"/>
              <a:t>a via or wire without violations.</a:t>
            </a: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36</a:t>
            </a:fld>
            <a:endParaRPr lang="en-US" sz="1600" dirty="0"/>
          </a:p>
        </p:txBody>
      </p:sp>
      <p:sp>
        <p:nvSpPr>
          <p:cNvPr id="13" name="TextBox 12"/>
          <p:cNvSpPr txBox="1"/>
          <p:nvPr/>
        </p:nvSpPr>
        <p:spPr>
          <a:xfrm>
            <a:off x="608194" y="2209050"/>
            <a:ext cx="3854078" cy="707886"/>
          </a:xfrm>
          <a:prstGeom prst="rect">
            <a:avLst/>
          </a:prstGeom>
          <a:noFill/>
        </p:spPr>
        <p:txBody>
          <a:bodyPr wrap="square" rtlCol="0">
            <a:spAutoFit/>
          </a:bodyPr>
          <a:lstStyle/>
          <a:p>
            <a:r>
              <a:rPr lang="en-US" sz="2000" dirty="0"/>
              <a:t>M</a:t>
            </a:r>
            <a:r>
              <a:rPr lang="en-US" sz="2000" dirty="0" smtClean="0"/>
              <a:t>etal1 pins under metal2 stripe are not accessible by via1 </a:t>
            </a:r>
            <a:r>
              <a:rPr lang="en-US" sz="2000" dirty="0" err="1" smtClean="0"/>
              <a:t>vias</a:t>
            </a:r>
            <a:endParaRPr lang="en-US" sz="2000" dirty="0" smtClean="0"/>
          </a:p>
        </p:txBody>
      </p:sp>
      <p:grpSp>
        <p:nvGrpSpPr>
          <p:cNvPr id="14" name="Group 13"/>
          <p:cNvGrpSpPr/>
          <p:nvPr/>
        </p:nvGrpSpPr>
        <p:grpSpPr>
          <a:xfrm>
            <a:off x="709603" y="2893302"/>
            <a:ext cx="8112898" cy="3059442"/>
            <a:chOff x="709603" y="2198154"/>
            <a:chExt cx="8112898" cy="305944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03" y="2360335"/>
              <a:ext cx="3200400" cy="277005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301" y="2378687"/>
              <a:ext cx="3886200" cy="2805757"/>
            </a:xfrm>
            <a:prstGeom prst="rect">
              <a:avLst/>
            </a:prstGeom>
          </p:spPr>
        </p:pic>
        <p:cxnSp>
          <p:nvCxnSpPr>
            <p:cNvPr id="17" name="Straight Arrow Connector 16"/>
            <p:cNvCxnSpPr/>
            <p:nvPr/>
          </p:nvCxnSpPr>
          <p:spPr>
            <a:xfrm>
              <a:off x="2200507" y="2198154"/>
              <a:ext cx="453483" cy="470705"/>
            </a:xfrm>
            <a:prstGeom prst="straightConnector1">
              <a:avLst/>
            </a:prstGeom>
            <a:noFill/>
            <a:ln w="19050" cap="flat" cmpd="sng" algn="ctr">
              <a:solidFill>
                <a:schemeClr val="tx1"/>
              </a:solidFill>
              <a:prstDash val="solid"/>
              <a:tailEnd type="arrow"/>
            </a:ln>
            <a:effectLst/>
          </p:spPr>
        </p:cxnSp>
        <p:cxnSp>
          <p:nvCxnSpPr>
            <p:cNvPr id="18" name="Straight Arrow Connector 17"/>
            <p:cNvCxnSpPr/>
            <p:nvPr/>
          </p:nvCxnSpPr>
          <p:spPr>
            <a:xfrm flipV="1">
              <a:off x="2427249" y="4832196"/>
              <a:ext cx="0" cy="425400"/>
            </a:xfrm>
            <a:prstGeom prst="straightConnector1">
              <a:avLst/>
            </a:prstGeom>
            <a:noFill/>
            <a:ln w="19050" cap="flat" cmpd="sng" algn="ctr">
              <a:solidFill>
                <a:schemeClr val="tx1"/>
              </a:solidFill>
              <a:prstDash val="solid"/>
              <a:tailEnd type="arrow"/>
            </a:ln>
            <a:effectLst/>
          </p:spPr>
        </p:cxnSp>
        <p:cxnSp>
          <p:nvCxnSpPr>
            <p:cNvPr id="19" name="Straight Arrow Connector 18"/>
            <p:cNvCxnSpPr/>
            <p:nvPr/>
          </p:nvCxnSpPr>
          <p:spPr>
            <a:xfrm>
              <a:off x="6757639" y="2198154"/>
              <a:ext cx="212552" cy="924187"/>
            </a:xfrm>
            <a:prstGeom prst="straightConnector1">
              <a:avLst/>
            </a:prstGeom>
            <a:noFill/>
            <a:ln w="19050" cap="flat" cmpd="sng" algn="ctr">
              <a:solidFill>
                <a:schemeClr val="tx1"/>
              </a:solidFill>
              <a:prstDash val="solid"/>
              <a:tailEnd type="arrow"/>
            </a:ln>
            <a:effectLst/>
          </p:spPr>
        </p:cxnSp>
      </p:grpSp>
      <p:sp>
        <p:nvSpPr>
          <p:cNvPr id="20" name="TextBox 19"/>
          <p:cNvSpPr txBox="1"/>
          <p:nvPr/>
        </p:nvSpPr>
        <p:spPr>
          <a:xfrm>
            <a:off x="636451" y="5881818"/>
            <a:ext cx="3972125" cy="400110"/>
          </a:xfrm>
          <a:prstGeom prst="rect">
            <a:avLst/>
          </a:prstGeom>
          <a:noFill/>
        </p:spPr>
        <p:txBody>
          <a:bodyPr wrap="square" rtlCol="0">
            <a:spAutoFit/>
          </a:bodyPr>
          <a:lstStyle/>
          <a:p>
            <a:r>
              <a:rPr lang="en-US" sz="2000" dirty="0" smtClean="0"/>
              <a:t>Metal2 pin overlaps</a:t>
            </a:r>
            <a:r>
              <a:rPr lang="en-US" sz="2000" dirty="0"/>
              <a:t> </a:t>
            </a:r>
            <a:r>
              <a:rPr lang="en-US" sz="2000" dirty="0" smtClean="0"/>
              <a:t>metal2 stripe</a:t>
            </a:r>
          </a:p>
        </p:txBody>
      </p:sp>
      <p:sp>
        <p:nvSpPr>
          <p:cNvPr id="21" name="TextBox 20"/>
          <p:cNvSpPr txBox="1"/>
          <p:nvPr/>
        </p:nvSpPr>
        <p:spPr>
          <a:xfrm>
            <a:off x="4937760" y="2209050"/>
            <a:ext cx="4107082" cy="707886"/>
          </a:xfrm>
          <a:prstGeom prst="rect">
            <a:avLst/>
          </a:prstGeom>
          <a:noFill/>
        </p:spPr>
        <p:txBody>
          <a:bodyPr wrap="square" rtlCol="0">
            <a:spAutoFit/>
          </a:bodyPr>
          <a:lstStyle/>
          <a:p>
            <a:r>
              <a:rPr lang="en-US" sz="2000" dirty="0"/>
              <a:t>M</a:t>
            </a:r>
            <a:r>
              <a:rPr lang="en-US" sz="2000" dirty="0" smtClean="0"/>
              <a:t>etal2 pins with NDR assigned</a:t>
            </a:r>
            <a:br>
              <a:rPr lang="en-US" sz="2000" dirty="0" smtClean="0"/>
            </a:br>
            <a:r>
              <a:rPr lang="en-US" sz="2000" dirty="0" smtClean="0"/>
              <a:t>are placed too close to each other</a:t>
            </a:r>
          </a:p>
        </p:txBody>
      </p:sp>
    </p:spTree>
    <p:extLst>
      <p:ext uri="{BB962C8B-B14F-4D97-AF65-F5344CB8AC3E}">
        <p14:creationId xmlns:p14="http://schemas.microsoft.com/office/powerpoint/2010/main" val="21165415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0" y="100584"/>
            <a:ext cx="9144000" cy="1066800"/>
          </a:xfrm>
        </p:spPr>
        <p:txBody>
          <a:bodyPr/>
          <a:lstStyle/>
          <a:p>
            <a:r>
              <a:rPr lang="en-US" sz="3600" dirty="0"/>
              <a:t>Min </a:t>
            </a:r>
            <a:r>
              <a:rPr lang="en-US" sz="3600" dirty="0" smtClean="0"/>
              <a:t>spacing </a:t>
            </a:r>
            <a:r>
              <a:rPr lang="en-US" sz="3600" dirty="0"/>
              <a:t>and </a:t>
            </a:r>
            <a:r>
              <a:rPr lang="en-US" sz="3600" dirty="0" smtClean="0"/>
              <a:t>end-of-line</a:t>
            </a:r>
            <a:r>
              <a:rPr lang="en-US" sz="3600" dirty="0"/>
              <a:t/>
            </a:r>
            <a:br>
              <a:rPr lang="en-US" sz="3600" dirty="0"/>
            </a:br>
            <a:r>
              <a:rPr lang="en-US" sz="3600" dirty="0" smtClean="0"/>
              <a:t>spacing </a:t>
            </a:r>
            <a:r>
              <a:rPr lang="en-US" sz="3600" dirty="0"/>
              <a:t>v</a:t>
            </a:r>
            <a:r>
              <a:rPr lang="en-US" sz="3600" dirty="0" smtClean="0"/>
              <a:t>iolation </a:t>
            </a:r>
            <a:r>
              <a:rPr lang="en-US" sz="3600" dirty="0"/>
              <a:t>e</a:t>
            </a:r>
            <a:r>
              <a:rPr lang="en-US" sz="3600" dirty="0" smtClean="0"/>
              <a:t>xamples</a:t>
            </a:r>
            <a:endParaRPr lang="en-US" sz="3600" dirty="0"/>
          </a:p>
        </p:txBody>
      </p:sp>
      <p:sp>
        <p:nvSpPr>
          <p:cNvPr id="9" name="TextBox 8"/>
          <p:cNvSpPr txBox="1"/>
          <p:nvPr/>
        </p:nvSpPr>
        <p:spPr>
          <a:xfrm>
            <a:off x="304800" y="5164425"/>
            <a:ext cx="8458200" cy="1200329"/>
          </a:xfrm>
          <a:prstGeom prst="rect">
            <a:avLst/>
          </a:prstGeom>
          <a:noFill/>
        </p:spPr>
        <p:txBody>
          <a:bodyPr wrap="square" rtlCol="0">
            <a:spAutoFit/>
          </a:bodyPr>
          <a:lstStyle/>
          <a:p>
            <a:r>
              <a:rPr lang="en-US" sz="2400" dirty="0" smtClean="0"/>
              <a:t>Example </a:t>
            </a:r>
            <a:r>
              <a:rPr lang="en-US" sz="2400" b="1" dirty="0" smtClean="0"/>
              <a:t>minimum spacing </a:t>
            </a:r>
            <a:r>
              <a:rPr lang="en-US" sz="2400" dirty="0" smtClean="0"/>
              <a:t>and </a:t>
            </a:r>
            <a:r>
              <a:rPr lang="en-US" sz="2400" b="1" dirty="0" smtClean="0"/>
              <a:t>EOL spacing </a:t>
            </a:r>
            <a:r>
              <a:rPr lang="en-US" sz="2400" dirty="0" smtClean="0"/>
              <a:t>violations between routing objects in congested areas. Many such violations are in the vicinity of pins assigned an NDR rule.</a:t>
            </a:r>
            <a:endParaRPr lang="en-US" sz="2400" dirty="0"/>
          </a:p>
        </p:txBody>
      </p:sp>
      <p:grpSp>
        <p:nvGrpSpPr>
          <p:cNvPr id="2" name="Group 1"/>
          <p:cNvGrpSpPr/>
          <p:nvPr/>
        </p:nvGrpSpPr>
        <p:grpSpPr>
          <a:xfrm>
            <a:off x="304800" y="1828800"/>
            <a:ext cx="8534400" cy="3431186"/>
            <a:chOff x="304800" y="1828800"/>
            <a:chExt cx="8534400" cy="343118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3297"/>
            <a:stretch/>
          </p:blipFill>
          <p:spPr>
            <a:xfrm>
              <a:off x="304800" y="1892808"/>
              <a:ext cx="4030133" cy="304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28800"/>
              <a:ext cx="3886200" cy="3048000"/>
            </a:xfrm>
            <a:prstGeom prst="rect">
              <a:avLst/>
            </a:prstGeom>
          </p:spPr>
        </p:pic>
        <p:cxnSp>
          <p:nvCxnSpPr>
            <p:cNvPr id="3" name="Straight Arrow Connector 2"/>
            <p:cNvCxnSpPr/>
            <p:nvPr/>
          </p:nvCxnSpPr>
          <p:spPr>
            <a:xfrm flipH="1" flipV="1">
              <a:off x="2319866" y="3648456"/>
              <a:ext cx="143526" cy="161153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217920" y="3472987"/>
              <a:ext cx="678180" cy="17317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3" name="Slide Number Placeholder 15"/>
          <p:cNvSpPr>
            <a:spLocks noGrp="1"/>
          </p:cNvSpPr>
          <p:nvPr>
            <p:ph type="sldNum" sz="quarter" idx="11"/>
          </p:nvPr>
        </p:nvSpPr>
        <p:spPr>
          <a:xfrm>
            <a:off x="0" y="6629400"/>
            <a:ext cx="475488" cy="228600"/>
          </a:xfrm>
          <a:prstGeom prst="rect">
            <a:avLst/>
          </a:prstGeom>
        </p:spPr>
        <p:txBody>
          <a:bodyPr/>
          <a:lstStyle/>
          <a:p>
            <a:fld id="{B4689765-5485-4130-8525-AA8B12692EFF}" type="slidenum">
              <a:rPr lang="en-US" sz="1600" smtClean="0"/>
              <a:pPr/>
              <a:t>37</a:t>
            </a:fld>
            <a:endParaRPr lang="en-US" sz="1600" dirty="0"/>
          </a:p>
        </p:txBody>
      </p:sp>
    </p:spTree>
    <p:extLst>
      <p:ext uri="{BB962C8B-B14F-4D97-AF65-F5344CB8AC3E}">
        <p14:creationId xmlns:p14="http://schemas.microsoft.com/office/powerpoint/2010/main" val="199663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3457575" y="914400"/>
            <a:ext cx="5303838" cy="1752600"/>
          </a:xfrm>
        </p:spPr>
        <p:txBody>
          <a:bodyPr/>
          <a:lstStyle/>
          <a:p>
            <a:r>
              <a:rPr lang="en-US" sz="3200" b="1" dirty="0" smtClean="0"/>
              <a:t>Appendix B:</a:t>
            </a:r>
            <a:br>
              <a:rPr lang="en-US" sz="3200" b="1" dirty="0" smtClean="0"/>
            </a:br>
            <a:r>
              <a:rPr lang="en-US" sz="3200" b="1" dirty="0" smtClean="0"/>
              <a:t>More benchmark details</a:t>
            </a:r>
            <a:endParaRPr lang="en-US" sz="3200" b="1" dirty="0"/>
          </a:p>
        </p:txBody>
      </p:sp>
    </p:spTree>
    <p:extLst>
      <p:ext uri="{BB962C8B-B14F-4D97-AF65-F5344CB8AC3E}">
        <p14:creationId xmlns:p14="http://schemas.microsoft.com/office/powerpoint/2010/main" val="16536976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standard data format</a:t>
            </a:r>
            <a:endParaRPr lang="en-US" dirty="0"/>
          </a:p>
        </p:txBody>
      </p:sp>
      <p:sp>
        <p:nvSpPr>
          <p:cNvPr id="3" name="Content Placeholder 2"/>
          <p:cNvSpPr>
            <a:spLocks noGrp="1"/>
          </p:cNvSpPr>
          <p:nvPr>
            <p:ph idx="1"/>
          </p:nvPr>
        </p:nvSpPr>
        <p:spPr>
          <a:xfrm>
            <a:off x="256032" y="1316038"/>
            <a:ext cx="8631936" cy="5070475"/>
          </a:xfrm>
        </p:spPr>
        <p:txBody>
          <a:bodyPr lIns="0" tIns="0" rIns="0" bIns="0"/>
          <a:lstStyle/>
          <a:p>
            <a:r>
              <a:rPr lang="en-US" dirty="0"/>
              <a:t>Each benchmark has five input files:</a:t>
            </a:r>
            <a:endParaRPr lang="en-US" dirty="0" smtClean="0"/>
          </a:p>
          <a:p>
            <a:pPr lvl="1"/>
            <a:r>
              <a:rPr lang="en-US" b="1" dirty="0">
                <a:solidFill>
                  <a:schemeClr val="tx1"/>
                </a:solidFill>
              </a:rPr>
              <a:t>f</a:t>
            </a:r>
            <a:r>
              <a:rPr lang="en-US" b="1" dirty="0" smtClean="0">
                <a:solidFill>
                  <a:schemeClr val="tx1"/>
                </a:solidFill>
              </a:rPr>
              <a:t>loorplan.def</a:t>
            </a:r>
            <a:r>
              <a:rPr lang="en-US" dirty="0">
                <a:solidFill>
                  <a:schemeClr val="tx1"/>
                </a:solidFill>
              </a:rPr>
              <a:t>: with unplaced standard cells, net connectivity,</a:t>
            </a:r>
            <a:br>
              <a:rPr lang="en-US" dirty="0">
                <a:solidFill>
                  <a:schemeClr val="tx1"/>
                </a:solidFill>
              </a:rPr>
            </a:br>
            <a:r>
              <a:rPr lang="en-US" dirty="0">
                <a:solidFill>
                  <a:schemeClr val="tx1"/>
                </a:solidFill>
              </a:rPr>
              <a:t>fixed I/O pins and fixed macro locations, and routing </a:t>
            </a:r>
            <a:r>
              <a:rPr lang="en-US" dirty="0" smtClean="0">
                <a:solidFill>
                  <a:schemeClr val="tx1"/>
                </a:solidFill>
              </a:rPr>
              <a:t>geometry</a:t>
            </a:r>
          </a:p>
          <a:p>
            <a:pPr lvl="1"/>
            <a:r>
              <a:rPr lang="en-US" b="1" dirty="0" err="1">
                <a:solidFill>
                  <a:schemeClr val="tx1"/>
                </a:solidFill>
              </a:rPr>
              <a:t>c</a:t>
            </a:r>
            <a:r>
              <a:rPr lang="en-US" b="1" dirty="0" err="1" smtClean="0">
                <a:solidFill>
                  <a:schemeClr val="tx1"/>
                </a:solidFill>
              </a:rPr>
              <a:t>ells.lef</a:t>
            </a:r>
            <a:r>
              <a:rPr lang="en-US" dirty="0" smtClean="0">
                <a:solidFill>
                  <a:schemeClr val="tx1"/>
                </a:solidFill>
              </a:rPr>
              <a:t> </a:t>
            </a:r>
            <a:r>
              <a:rPr lang="en-US" dirty="0">
                <a:solidFill>
                  <a:schemeClr val="tx1"/>
                </a:solidFill>
              </a:rPr>
              <a:t>(physical LEF): detailing physical characteristics of the</a:t>
            </a:r>
            <a:br>
              <a:rPr lang="en-US" dirty="0">
                <a:solidFill>
                  <a:schemeClr val="tx1"/>
                </a:solidFill>
              </a:rPr>
            </a:br>
            <a:r>
              <a:rPr lang="en-US" dirty="0">
                <a:solidFill>
                  <a:schemeClr val="tx1"/>
                </a:solidFill>
              </a:rPr>
              <a:t>standard cells including pin locations </a:t>
            </a:r>
            <a:r>
              <a:rPr lang="en-US" dirty="0" smtClean="0">
                <a:solidFill>
                  <a:schemeClr val="tx1"/>
                </a:solidFill>
              </a:rPr>
              <a:t>&amp; </a:t>
            </a:r>
            <a:r>
              <a:rPr lang="en-US" dirty="0">
                <a:solidFill>
                  <a:schemeClr val="tx1"/>
                </a:solidFill>
              </a:rPr>
              <a:t>dimensions, macros, </a:t>
            </a:r>
            <a:r>
              <a:rPr lang="en-US" dirty="0" smtClean="0">
                <a:solidFill>
                  <a:schemeClr val="tx1"/>
                </a:solidFill>
              </a:rPr>
              <a:t>&amp; I/</a:t>
            </a:r>
            <a:r>
              <a:rPr lang="en-US" dirty="0" err="1" smtClean="0">
                <a:solidFill>
                  <a:schemeClr val="tx1"/>
                </a:solidFill>
              </a:rPr>
              <a:t>Os</a:t>
            </a:r>
            <a:endParaRPr lang="en-US" dirty="0" smtClean="0">
              <a:solidFill>
                <a:schemeClr val="tx1"/>
              </a:solidFill>
            </a:endParaRPr>
          </a:p>
          <a:p>
            <a:pPr lvl="1"/>
            <a:r>
              <a:rPr lang="en-US" b="1" dirty="0" err="1" smtClean="0">
                <a:solidFill>
                  <a:schemeClr val="tx1"/>
                </a:solidFill>
              </a:rPr>
              <a:t>tech.lef</a:t>
            </a:r>
            <a:r>
              <a:rPr lang="en-US" dirty="0" smtClean="0">
                <a:solidFill>
                  <a:schemeClr val="tx1"/>
                </a:solidFill>
              </a:rPr>
              <a:t> </a:t>
            </a:r>
            <a:r>
              <a:rPr lang="en-US" dirty="0">
                <a:solidFill>
                  <a:schemeClr val="tx1"/>
                </a:solidFill>
              </a:rPr>
              <a:t>(technology LEF): </a:t>
            </a:r>
            <a:r>
              <a:rPr lang="en-US" dirty="0" smtClean="0">
                <a:solidFill>
                  <a:schemeClr val="tx1"/>
                </a:solidFill>
              </a:rPr>
              <a:t>design </a:t>
            </a:r>
            <a:r>
              <a:rPr lang="en-US" dirty="0">
                <a:solidFill>
                  <a:schemeClr val="tx1"/>
                </a:solidFill>
              </a:rPr>
              <a:t>rules, routing layers, and </a:t>
            </a:r>
            <a:r>
              <a:rPr lang="en-US" dirty="0" err="1" smtClean="0">
                <a:solidFill>
                  <a:schemeClr val="tx1"/>
                </a:solidFill>
              </a:rPr>
              <a:t>vias</a:t>
            </a:r>
            <a:endParaRPr lang="en-US" dirty="0" smtClean="0">
              <a:solidFill>
                <a:schemeClr val="tx1"/>
              </a:solidFill>
            </a:endParaRPr>
          </a:p>
          <a:p>
            <a:pPr lvl="1"/>
            <a:r>
              <a:rPr lang="en-US" b="1" dirty="0" err="1" smtClean="0">
                <a:solidFill>
                  <a:schemeClr val="tx1"/>
                </a:solidFill>
              </a:rPr>
              <a:t>design.v</a:t>
            </a:r>
            <a:r>
              <a:rPr lang="en-US" dirty="0">
                <a:solidFill>
                  <a:schemeClr val="tx1"/>
                </a:solidFill>
              </a:rPr>
              <a:t>: flat netlist </a:t>
            </a:r>
            <a:r>
              <a:rPr lang="en-US" dirty="0" smtClean="0">
                <a:solidFill>
                  <a:schemeClr val="tx1"/>
                </a:solidFill>
              </a:rPr>
              <a:t>of </a:t>
            </a:r>
            <a:r>
              <a:rPr lang="en-US" dirty="0">
                <a:solidFill>
                  <a:schemeClr val="tx1"/>
                </a:solidFill>
              </a:rPr>
              <a:t>cells, I/</a:t>
            </a:r>
            <a:r>
              <a:rPr lang="en-US" dirty="0" err="1">
                <a:solidFill>
                  <a:schemeClr val="tx1"/>
                </a:solidFill>
              </a:rPr>
              <a:t>Os</a:t>
            </a:r>
            <a:r>
              <a:rPr lang="en-US" dirty="0">
                <a:solidFill>
                  <a:schemeClr val="tx1"/>
                </a:solidFill>
              </a:rPr>
              <a:t>, &amp; net connectivity </a:t>
            </a:r>
            <a:r>
              <a:rPr lang="en-US" dirty="0" smtClean="0">
                <a:solidFill>
                  <a:schemeClr val="tx1"/>
                </a:solidFill>
              </a:rPr>
              <a:t>(per floorplan)</a:t>
            </a:r>
          </a:p>
          <a:p>
            <a:pPr lvl="1"/>
            <a:r>
              <a:rPr lang="en-US" b="1" dirty="0" err="1" smtClean="0">
                <a:solidFill>
                  <a:schemeClr val="tx1"/>
                </a:solidFill>
              </a:rPr>
              <a:t>placement.constraints</a:t>
            </a:r>
            <a:r>
              <a:rPr lang="en-US" dirty="0">
                <a:solidFill>
                  <a:schemeClr val="tx1"/>
                </a:solidFill>
              </a:rPr>
              <a:t>: </a:t>
            </a:r>
            <a:r>
              <a:rPr lang="en-US" dirty="0" smtClean="0">
                <a:solidFill>
                  <a:schemeClr val="tx1"/>
                </a:solidFill>
              </a:rPr>
              <a:t>specifies </a:t>
            </a:r>
            <a:r>
              <a:rPr lang="en-US" dirty="0">
                <a:solidFill>
                  <a:schemeClr val="tx1"/>
                </a:solidFill>
              </a:rPr>
              <a:t>density limit % </a:t>
            </a:r>
            <a:r>
              <a:rPr lang="en-US" dirty="0">
                <a:solidFill>
                  <a:srgbClr val="FF0000"/>
                </a:solidFill>
              </a:rPr>
              <a:t>(non-standard)</a:t>
            </a:r>
            <a:endParaRPr lang="en-US" dirty="0" smtClean="0">
              <a:solidFill>
                <a:srgbClr val="000000"/>
              </a:solidFill>
            </a:endParaRPr>
          </a:p>
          <a:p>
            <a:r>
              <a:rPr lang="en-US" dirty="0" smtClean="0">
                <a:solidFill>
                  <a:srgbClr val="000000"/>
                </a:solidFill>
              </a:rPr>
              <a:t>Outputs from contestant’s placement tool:</a:t>
            </a:r>
          </a:p>
          <a:p>
            <a:pPr lvl="1"/>
            <a:r>
              <a:rPr lang="en-US" dirty="0" smtClean="0">
                <a:solidFill>
                  <a:srgbClr val="000000"/>
                </a:solidFill>
              </a:rPr>
              <a:t>Globally placed </a:t>
            </a:r>
            <a:r>
              <a:rPr lang="en-US" b="1" dirty="0" smtClean="0">
                <a:solidFill>
                  <a:srgbClr val="000000"/>
                </a:solidFill>
              </a:rPr>
              <a:t>DEF file with all standard cells placed</a:t>
            </a:r>
          </a:p>
          <a:p>
            <a:pPr lvl="1"/>
            <a:r>
              <a:rPr lang="en-US" dirty="0" smtClean="0">
                <a:solidFill>
                  <a:srgbClr val="000000"/>
                </a:solidFill>
              </a:rPr>
              <a:t>No changes allowed in cell sizes or connectivity</a:t>
            </a:r>
          </a:p>
          <a:p>
            <a:pPr lvl="1"/>
            <a:endParaRPr lang="en-US" dirty="0">
              <a:solidFill>
                <a:srgbClr val="000000"/>
              </a:solidFill>
            </a:endParaRPr>
          </a:p>
          <a:p>
            <a:pPr marL="0" lvl="1" indent="0">
              <a:spcBef>
                <a:spcPts val="850"/>
              </a:spcBef>
              <a:buClr>
                <a:srgbClr val="428C8A"/>
              </a:buClr>
              <a:buSzPct val="80000"/>
              <a:buNone/>
            </a:pPr>
            <a:r>
              <a:rPr lang="en-US" dirty="0">
                <a:solidFill>
                  <a:schemeClr val="tx1"/>
                </a:solidFill>
              </a:rPr>
              <a:t>The Library Exchange Format (LEF) and Design Exchange Format (</a:t>
            </a:r>
            <a:r>
              <a:rPr lang="en-US" dirty="0" smtClean="0">
                <a:solidFill>
                  <a:schemeClr val="tx1"/>
                </a:solidFill>
              </a:rPr>
              <a:t>DEF)</a:t>
            </a:r>
            <a:br>
              <a:rPr lang="en-US" dirty="0" smtClean="0">
                <a:solidFill>
                  <a:schemeClr val="tx1"/>
                </a:solidFill>
              </a:rPr>
            </a:br>
            <a:r>
              <a:rPr lang="en-US" dirty="0" smtClean="0">
                <a:solidFill>
                  <a:schemeClr val="tx1"/>
                </a:solidFill>
              </a:rPr>
              <a:t>are detailed </a:t>
            </a:r>
            <a:r>
              <a:rPr lang="en-US" dirty="0">
                <a:solidFill>
                  <a:schemeClr val="tx1"/>
                </a:solidFill>
              </a:rPr>
              <a:t>here: </a:t>
            </a:r>
            <a:r>
              <a:rPr lang="en-US" dirty="0">
                <a:solidFill>
                  <a:srgbClr val="0070C0"/>
                </a:solidFill>
              </a:rPr>
              <a:t>http://</a:t>
            </a:r>
            <a:r>
              <a:rPr lang="en-US" dirty="0" smtClean="0">
                <a:solidFill>
                  <a:srgbClr val="0070C0"/>
                </a:solidFill>
              </a:rPr>
              <a:t>www.si2.org/openeda.si2.org/projects/lefdef</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39</a:t>
            </a:fld>
            <a:endParaRPr lang="en-US" sz="1600" dirty="0"/>
          </a:p>
        </p:txBody>
      </p:sp>
    </p:spTree>
    <p:extLst>
      <p:ext uri="{BB962C8B-B14F-4D97-AF65-F5344CB8AC3E}">
        <p14:creationId xmlns:p14="http://schemas.microsoft.com/office/powerpoint/2010/main" val="6551863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Why another </a:t>
            </a:r>
            <a:r>
              <a:rPr lang="en-US" sz="3600" dirty="0"/>
              <a:t>p</a:t>
            </a:r>
            <a:r>
              <a:rPr lang="en-US" sz="3600" b="1" dirty="0" smtClean="0"/>
              <a:t>lacement </a:t>
            </a:r>
            <a:r>
              <a:rPr lang="en-US" sz="3600" dirty="0"/>
              <a:t>c</a:t>
            </a:r>
            <a:r>
              <a:rPr lang="en-US" sz="3600" b="1" dirty="0" smtClean="0"/>
              <a:t>ontest?</a:t>
            </a:r>
            <a:endParaRPr lang="en-US" sz="3600" b="1" dirty="0"/>
          </a:p>
        </p:txBody>
      </p:sp>
      <p:sp>
        <p:nvSpPr>
          <p:cNvPr id="3" name="Content Placeholder 2"/>
          <p:cNvSpPr>
            <a:spLocks noGrp="1"/>
          </p:cNvSpPr>
          <p:nvPr>
            <p:ph idx="1"/>
          </p:nvPr>
        </p:nvSpPr>
        <p:spPr>
          <a:xfrm>
            <a:off x="365760" y="1453896"/>
            <a:ext cx="8631936" cy="5010912"/>
          </a:xfrm>
        </p:spPr>
        <p:txBody>
          <a:bodyPr lIns="0" tIns="0" rIns="0" bIns="0">
            <a:noAutofit/>
          </a:bodyPr>
          <a:lstStyle/>
          <a:p>
            <a:r>
              <a:rPr lang="en-US" sz="2000" dirty="0" smtClean="0"/>
              <a:t>Increasing complexity of design rules</a:t>
            </a:r>
          </a:p>
          <a:p>
            <a:pPr lvl="1"/>
            <a:r>
              <a:rPr lang="en-US" dirty="0" smtClean="0"/>
              <a:t>Miscorrelation between global routing (GR) and detailed routing (DR)</a:t>
            </a:r>
          </a:p>
          <a:p>
            <a:pPr lvl="1"/>
            <a:r>
              <a:rPr lang="en-US" dirty="0" smtClean="0"/>
              <a:t>Global routing does not adequately consider</a:t>
            </a:r>
            <a:br>
              <a:rPr lang="en-US" dirty="0" smtClean="0"/>
            </a:br>
            <a:r>
              <a:rPr lang="en-US" dirty="0" smtClean="0"/>
              <a:t>short nets that are within global routing cells</a:t>
            </a:r>
          </a:p>
          <a:p>
            <a:r>
              <a:rPr lang="en-US" sz="2000" dirty="0" smtClean="0"/>
              <a:t>Placement </a:t>
            </a:r>
            <a:r>
              <a:rPr lang="en-US" sz="2000" dirty="0"/>
              <a:t>constraints impacting routability</a:t>
            </a:r>
          </a:p>
          <a:p>
            <a:pPr lvl="1"/>
            <a:r>
              <a:rPr lang="en-US" dirty="0"/>
              <a:t>Floorplan: irregular placeable area, narrow channels between blocks</a:t>
            </a:r>
          </a:p>
          <a:p>
            <a:pPr lvl="1"/>
            <a:r>
              <a:rPr lang="en-US" dirty="0"/>
              <a:t>Design rules: min-spacing, pin geometry, edge-type, and end-of-line</a:t>
            </a:r>
          </a:p>
          <a:p>
            <a:r>
              <a:rPr lang="en-US" sz="2000" dirty="0" smtClean="0"/>
              <a:t>Example </a:t>
            </a:r>
            <a:r>
              <a:rPr lang="en-US" sz="2000" dirty="0"/>
              <a:t>routability challenges for placement </a:t>
            </a:r>
          </a:p>
          <a:p>
            <a:pPr lvl="1"/>
            <a:r>
              <a:rPr lang="en-US" dirty="0"/>
              <a:t>Netlist: high-</a:t>
            </a:r>
            <a:r>
              <a:rPr lang="en-US" dirty="0" err="1"/>
              <a:t>fanout</a:t>
            </a:r>
            <a:r>
              <a:rPr lang="en-US" dirty="0"/>
              <a:t> nets, data paths, timing objectives</a:t>
            </a:r>
          </a:p>
          <a:p>
            <a:pPr lvl="1"/>
            <a:r>
              <a:rPr lang="en-US" dirty="0"/>
              <a:t>Routing: non-default rules, routing layer restrictions and blockages</a:t>
            </a:r>
          </a:p>
        </p:txBody>
      </p:sp>
      <p:sp>
        <p:nvSpPr>
          <p:cNvPr id="5" name="Slide Number Placeholder 15"/>
          <p:cNvSpPr>
            <a:spLocks noGrp="1"/>
          </p:cNvSpPr>
          <p:nvPr>
            <p:ph type="sldNum" sz="quarter" idx="11"/>
          </p:nvPr>
        </p:nvSpPr>
        <p:spPr>
          <a:xfrm>
            <a:off x="0" y="6629400"/>
            <a:ext cx="381000" cy="228600"/>
          </a:xfrm>
          <a:prstGeom prst="rect">
            <a:avLst/>
          </a:prstGeom>
        </p:spPr>
        <p:txBody>
          <a:bodyPr/>
          <a:lstStyle/>
          <a:p>
            <a:fld id="{B4689765-5485-4130-8525-AA8B12692EFF}" type="slidenum">
              <a:rPr lang="en-US" sz="1600" smtClean="0"/>
              <a:pPr/>
              <a:t>4</a:t>
            </a:fld>
            <a:endParaRPr lang="en-US" sz="1600" dirty="0"/>
          </a:p>
        </p:txBody>
      </p:sp>
    </p:spTree>
    <p:extLst>
      <p:ext uri="{BB962C8B-B14F-4D97-AF65-F5344CB8AC3E}">
        <p14:creationId xmlns:p14="http://schemas.microsoft.com/office/powerpoint/2010/main" val="37227663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12"/>
            <a:ext cx="9144000" cy="1066800"/>
          </a:xfrm>
        </p:spPr>
        <p:txBody>
          <a:bodyPr/>
          <a:lstStyle/>
          <a:p>
            <a:r>
              <a:rPr lang="en-US" sz="3600" dirty="0"/>
              <a:t>Modifications to ISPD 2013</a:t>
            </a:r>
            <a:br>
              <a:rPr lang="en-US" sz="3600" dirty="0"/>
            </a:br>
            <a:r>
              <a:rPr lang="en-US" sz="3600" dirty="0"/>
              <a:t>gate-sizing benchmark designs</a:t>
            </a:r>
          </a:p>
        </p:txBody>
      </p:sp>
      <p:sp>
        <p:nvSpPr>
          <p:cNvPr id="3" name="Content Placeholder 2"/>
          <p:cNvSpPr>
            <a:spLocks noGrp="1"/>
          </p:cNvSpPr>
          <p:nvPr>
            <p:ph idx="1"/>
          </p:nvPr>
        </p:nvSpPr>
        <p:spPr/>
        <p:txBody>
          <a:bodyPr/>
          <a:lstStyle/>
          <a:p>
            <a:pPr>
              <a:spcBef>
                <a:spcPts val="400"/>
              </a:spcBef>
            </a:pPr>
            <a:r>
              <a:rPr lang="en-US" sz="1800" dirty="0">
                <a:solidFill>
                  <a:srgbClr val="000000"/>
                </a:solidFill>
              </a:rPr>
              <a:t>Adapted five designs from the ISPD 2013 suite with a 65nm cell library</a:t>
            </a:r>
          </a:p>
          <a:p>
            <a:pPr>
              <a:spcBef>
                <a:spcPts val="400"/>
              </a:spcBef>
            </a:pPr>
            <a:r>
              <a:rPr lang="en-US" sz="1800" dirty="0">
                <a:solidFill>
                  <a:srgbClr val="000000"/>
                </a:solidFill>
              </a:rPr>
              <a:t>Added sub-45nm design rules (see Appendix B): edge-type,</a:t>
            </a:r>
            <a:br>
              <a:rPr lang="en-US" sz="1800" dirty="0">
                <a:solidFill>
                  <a:srgbClr val="000000"/>
                </a:solidFill>
              </a:rPr>
            </a:br>
            <a:r>
              <a:rPr lang="en-US" sz="1800" dirty="0">
                <a:solidFill>
                  <a:srgbClr val="000000"/>
                </a:solidFill>
              </a:rPr>
              <a:t>min-spacing, end-of-line, non-default rules (NDRs) for routing</a:t>
            </a:r>
          </a:p>
          <a:p>
            <a:pPr>
              <a:spcBef>
                <a:spcPts val="400"/>
              </a:spcBef>
            </a:pPr>
            <a:r>
              <a:rPr lang="en-US" sz="1800" dirty="0">
                <a:solidFill>
                  <a:srgbClr val="000000"/>
                </a:solidFill>
              </a:rPr>
              <a:t>Pin-area utilizations per cell of about 20%</a:t>
            </a:r>
          </a:p>
          <a:p>
            <a:pPr>
              <a:spcBef>
                <a:spcPts val="400"/>
              </a:spcBef>
            </a:pPr>
            <a:r>
              <a:rPr lang="en-US" sz="1800" dirty="0">
                <a:solidFill>
                  <a:srgbClr val="000000"/>
                </a:solidFill>
              </a:rPr>
              <a:t>L-shaped output pins on 8% of cells in 2 designs, and 2% of cells on 1 design</a:t>
            </a:r>
          </a:p>
          <a:p>
            <a:pPr>
              <a:spcBef>
                <a:spcPts val="400"/>
              </a:spcBef>
            </a:pPr>
            <a:r>
              <a:rPr lang="en-US" sz="1800" dirty="0">
                <a:solidFill>
                  <a:srgbClr val="000000"/>
                </a:solidFill>
              </a:rPr>
              <a:t>Cells were downsized to minimum area</a:t>
            </a:r>
          </a:p>
          <a:p>
            <a:pPr>
              <a:spcBef>
                <a:spcPts val="400"/>
              </a:spcBef>
            </a:pPr>
            <a:r>
              <a:rPr lang="en-US" sz="1800" dirty="0">
                <a:solidFill>
                  <a:srgbClr val="000000"/>
                </a:solidFill>
              </a:rPr>
              <a:t>One cell output pin on M2 to check ability to avoid power/ground rails</a:t>
            </a:r>
          </a:p>
          <a:p>
            <a:pPr>
              <a:spcBef>
                <a:spcPts val="400"/>
              </a:spcBef>
            </a:pPr>
            <a:r>
              <a:rPr lang="en-US" sz="1800" dirty="0">
                <a:solidFill>
                  <a:srgbClr val="000000"/>
                </a:solidFill>
              </a:rPr>
              <a:t>Five routing layers are available: M1, M2, M3, M4, and M5</a:t>
            </a:r>
          </a:p>
          <a:p>
            <a:pPr lvl="1">
              <a:spcBef>
                <a:spcPts val="400"/>
              </a:spcBef>
            </a:pPr>
            <a:r>
              <a:rPr lang="en-US" sz="1800" dirty="0">
                <a:solidFill>
                  <a:srgbClr val="00B050"/>
                </a:solidFill>
              </a:rPr>
              <a:t>M5 is not allowed for mgc_fft_2 – </a:t>
            </a:r>
            <a:r>
              <a:rPr lang="en-US" sz="1800" b="1" dirty="0">
                <a:solidFill>
                  <a:srgbClr val="00B050"/>
                </a:solidFill>
              </a:rPr>
              <a:t>NEW!</a:t>
            </a:r>
          </a:p>
          <a:p>
            <a:pPr>
              <a:spcBef>
                <a:spcPts val="400"/>
              </a:spcBef>
            </a:pPr>
            <a:r>
              <a:rPr lang="en-US" sz="1800" dirty="0"/>
              <a:t>M1 is only for </a:t>
            </a:r>
            <a:r>
              <a:rPr lang="en-US" sz="1800" dirty="0" err="1"/>
              <a:t>vias</a:t>
            </a:r>
            <a:r>
              <a:rPr lang="en-US" sz="1800" dirty="0"/>
              <a:t> to metal1 pins, &amp; is otherwise not allowed for routing</a:t>
            </a:r>
            <a:endParaRPr lang="en-US" sz="1800" dirty="0">
              <a:solidFill>
                <a:schemeClr val="tx1">
                  <a:lumMod val="75000"/>
                  <a:lumOff val="25000"/>
                </a:schemeClr>
              </a:solidFill>
            </a:endParaRPr>
          </a:p>
          <a:p>
            <a:pPr>
              <a:spcBef>
                <a:spcPts val="400"/>
              </a:spcBef>
            </a:pPr>
            <a:r>
              <a:rPr lang="en-US" sz="1800" dirty="0">
                <a:solidFill>
                  <a:srgbClr val="00B050"/>
                </a:solidFill>
              </a:rPr>
              <a:t>Added </a:t>
            </a:r>
            <a:r>
              <a:rPr lang="en-US" sz="1800" b="1" dirty="0">
                <a:solidFill>
                  <a:srgbClr val="00B050"/>
                </a:solidFill>
              </a:rPr>
              <a:t>macros with narrow channels as place-and-route blockages</a:t>
            </a:r>
            <a:r>
              <a:rPr lang="en-US" sz="1800" dirty="0">
                <a:solidFill>
                  <a:srgbClr val="00B050"/>
                </a:solidFill>
              </a:rPr>
              <a:t>, and enlarged the floorplan footprints from ISPD 2014 contest – </a:t>
            </a:r>
            <a:r>
              <a:rPr lang="en-US" sz="1800" b="1" dirty="0">
                <a:solidFill>
                  <a:srgbClr val="00B050"/>
                </a:solidFill>
              </a:rPr>
              <a:t>NEW!</a:t>
            </a:r>
          </a:p>
          <a:p>
            <a:pPr>
              <a:spcBef>
                <a:spcPts val="400"/>
              </a:spcBef>
            </a:pPr>
            <a:r>
              <a:rPr lang="en-US" sz="1800" dirty="0">
                <a:solidFill>
                  <a:srgbClr val="00B050"/>
                </a:solidFill>
              </a:rPr>
              <a:t>Added </a:t>
            </a:r>
            <a:r>
              <a:rPr lang="en-US" sz="1800" b="1" dirty="0">
                <a:solidFill>
                  <a:srgbClr val="00B050"/>
                </a:solidFill>
              </a:rPr>
              <a:t>fence regions</a:t>
            </a:r>
            <a:r>
              <a:rPr lang="en-US" sz="1800" dirty="0">
                <a:solidFill>
                  <a:srgbClr val="00B050"/>
                </a:solidFill>
              </a:rPr>
              <a:t>: e.g. single-disconnected region in </a:t>
            </a:r>
            <a:r>
              <a:rPr lang="en-US" sz="1800" dirty="0" err="1">
                <a:solidFill>
                  <a:srgbClr val="00B050"/>
                </a:solidFill>
              </a:rPr>
              <a:t>mgc_edit_dist_a</a:t>
            </a:r>
            <a:r>
              <a:rPr lang="en-US" sz="1800" dirty="0">
                <a:solidFill>
                  <a:srgbClr val="00B050"/>
                </a:solidFill>
              </a:rPr>
              <a:t>, and three non-rectangular regions in </a:t>
            </a:r>
            <a:r>
              <a:rPr lang="en-US" sz="1800" dirty="0" err="1">
                <a:solidFill>
                  <a:srgbClr val="00B050"/>
                </a:solidFill>
              </a:rPr>
              <a:t>mgc_matrix_mult_c</a:t>
            </a:r>
            <a:r>
              <a:rPr lang="en-US" sz="1800" dirty="0">
                <a:solidFill>
                  <a:srgbClr val="00B050"/>
                </a:solidFill>
              </a:rPr>
              <a:t> – </a:t>
            </a:r>
            <a:r>
              <a:rPr lang="en-US" sz="1800" b="1" dirty="0">
                <a:solidFill>
                  <a:srgbClr val="00B050"/>
                </a:solidFill>
              </a:rPr>
              <a:t>NEW!</a:t>
            </a:r>
          </a:p>
          <a:p>
            <a:pPr>
              <a:spcBef>
                <a:spcPts val="400"/>
              </a:spcBef>
            </a:pPr>
            <a:r>
              <a:rPr lang="en-US" sz="1800" dirty="0">
                <a:solidFill>
                  <a:srgbClr val="00B050"/>
                </a:solidFill>
              </a:rPr>
              <a:t>Added blockages to show how to simplify placement, e.g. </a:t>
            </a:r>
            <a:r>
              <a:rPr lang="en-US" sz="1800" dirty="0" err="1">
                <a:solidFill>
                  <a:srgbClr val="00B050"/>
                </a:solidFill>
              </a:rPr>
              <a:t>mgc_fft_b</a:t>
            </a:r>
            <a:r>
              <a:rPr lang="en-US" sz="1800" dirty="0">
                <a:solidFill>
                  <a:srgbClr val="00B050"/>
                </a:solidFill>
              </a:rPr>
              <a:t> – </a:t>
            </a:r>
            <a:r>
              <a:rPr lang="en-US" sz="1800" b="1" dirty="0">
                <a:solidFill>
                  <a:srgbClr val="00B050"/>
                </a:solidFill>
              </a:rPr>
              <a:t>NEW</a:t>
            </a:r>
            <a:r>
              <a:rPr lang="en-US" sz="1800" b="1" dirty="0" smtClean="0">
                <a:solidFill>
                  <a:srgbClr val="00B050"/>
                </a:solidFill>
              </a:rPr>
              <a:t>!</a:t>
            </a:r>
            <a:endParaRPr lang="en-US" sz="2000" b="1" dirty="0">
              <a:solidFill>
                <a:srgbClr val="00B050"/>
              </a:solidFill>
            </a:endParaRP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40</a:t>
            </a:fld>
            <a:endParaRPr lang="en-US" sz="1600" dirty="0"/>
          </a:p>
        </p:txBody>
      </p:sp>
    </p:spTree>
    <p:extLst>
      <p:ext uri="{BB962C8B-B14F-4D97-AF65-F5344CB8AC3E}">
        <p14:creationId xmlns:p14="http://schemas.microsoft.com/office/powerpoint/2010/main" val="2628822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584"/>
            <a:ext cx="9144000" cy="1066800"/>
          </a:xfrm>
        </p:spPr>
        <p:txBody>
          <a:bodyPr/>
          <a:lstStyle/>
          <a:p>
            <a:r>
              <a:rPr lang="en-US" sz="3600" dirty="0"/>
              <a:t>Modifications to the DAC 2012 routability benchmark designs</a:t>
            </a:r>
          </a:p>
        </p:txBody>
      </p:sp>
      <p:sp>
        <p:nvSpPr>
          <p:cNvPr id="3" name="Content Placeholder 2"/>
          <p:cNvSpPr>
            <a:spLocks noGrp="1"/>
          </p:cNvSpPr>
          <p:nvPr>
            <p:ph idx="1"/>
          </p:nvPr>
        </p:nvSpPr>
        <p:spPr>
          <a:xfrm>
            <a:off x="329184" y="1316038"/>
            <a:ext cx="8558784" cy="5070475"/>
          </a:xfrm>
        </p:spPr>
        <p:txBody>
          <a:bodyPr lIns="0" tIns="0" rIns="0" bIns="0"/>
          <a:lstStyle/>
          <a:p>
            <a:pPr>
              <a:spcBef>
                <a:spcPts val="600"/>
              </a:spcBef>
            </a:pPr>
            <a:r>
              <a:rPr lang="en-US" sz="2000" dirty="0" smtClean="0">
                <a:solidFill>
                  <a:srgbClr val="000000"/>
                </a:solidFill>
              </a:rPr>
              <a:t>Adapted </a:t>
            </a:r>
            <a:r>
              <a:rPr lang="en-US" sz="2000" dirty="0">
                <a:solidFill>
                  <a:srgbClr val="000000"/>
                </a:solidFill>
              </a:rPr>
              <a:t>three designs from the DAC 2012 </a:t>
            </a:r>
            <a:r>
              <a:rPr lang="en-US" sz="2000" dirty="0" smtClean="0">
                <a:solidFill>
                  <a:srgbClr val="000000"/>
                </a:solidFill>
              </a:rPr>
              <a:t>suite</a:t>
            </a:r>
            <a:br>
              <a:rPr lang="en-US" sz="2000" dirty="0" smtClean="0">
                <a:solidFill>
                  <a:srgbClr val="000000"/>
                </a:solidFill>
              </a:rPr>
            </a:br>
            <a:r>
              <a:rPr lang="en-US" sz="2000" dirty="0" smtClean="0">
                <a:solidFill>
                  <a:srgbClr val="000000"/>
                </a:solidFill>
              </a:rPr>
              <a:t>(mgc_superblue11</a:t>
            </a:r>
            <a:r>
              <a:rPr lang="en-US" sz="2000" dirty="0">
                <a:solidFill>
                  <a:srgbClr val="000000"/>
                </a:solidFill>
              </a:rPr>
              <a:t>, mgc_superblue</a:t>
            </a:r>
            <a:r>
              <a:rPr lang="en-US" sz="2000" dirty="0" smtClean="0">
                <a:solidFill>
                  <a:srgbClr val="000000"/>
                </a:solidFill>
              </a:rPr>
              <a:t>12</a:t>
            </a:r>
            <a:r>
              <a:rPr lang="en-US" sz="2000" dirty="0">
                <a:solidFill>
                  <a:srgbClr val="000000"/>
                </a:solidFill>
              </a:rPr>
              <a:t>, </a:t>
            </a:r>
            <a:r>
              <a:rPr lang="en-US" sz="2000" dirty="0" smtClean="0">
                <a:solidFill>
                  <a:srgbClr val="000000"/>
                </a:solidFill>
              </a:rPr>
              <a:t>and </a:t>
            </a:r>
            <a:r>
              <a:rPr lang="en-US" sz="2000" dirty="0">
                <a:solidFill>
                  <a:srgbClr val="000000"/>
                </a:solidFill>
              </a:rPr>
              <a:t>mgc_superblue</a:t>
            </a:r>
            <a:r>
              <a:rPr lang="en-US" sz="2000" dirty="0" smtClean="0">
                <a:solidFill>
                  <a:srgbClr val="000000"/>
                </a:solidFill>
              </a:rPr>
              <a:t>16</a:t>
            </a:r>
            <a:r>
              <a:rPr lang="en-US" sz="2000" dirty="0">
                <a:solidFill>
                  <a:srgbClr val="000000"/>
                </a:solidFill>
              </a:rPr>
              <a:t>)</a:t>
            </a:r>
          </a:p>
          <a:p>
            <a:pPr>
              <a:spcBef>
                <a:spcPts val="600"/>
              </a:spcBef>
            </a:pPr>
            <a:r>
              <a:rPr lang="en-US" sz="2000" dirty="0">
                <a:solidFill>
                  <a:srgbClr val="000000"/>
                </a:solidFill>
              </a:rPr>
              <a:t>Added 28nm design </a:t>
            </a:r>
            <a:r>
              <a:rPr lang="en-US" sz="2000" dirty="0" smtClean="0">
                <a:solidFill>
                  <a:srgbClr val="000000"/>
                </a:solidFill>
              </a:rPr>
              <a:t>rules</a:t>
            </a:r>
          </a:p>
          <a:p>
            <a:pPr>
              <a:spcBef>
                <a:spcPts val="600"/>
              </a:spcBef>
            </a:pPr>
            <a:r>
              <a:rPr lang="en-US" sz="2000" dirty="0" smtClean="0">
                <a:solidFill>
                  <a:srgbClr val="000000"/>
                </a:solidFill>
              </a:rPr>
              <a:t>Pin-area </a:t>
            </a:r>
            <a:r>
              <a:rPr lang="en-US" sz="2000" dirty="0">
                <a:solidFill>
                  <a:srgbClr val="000000"/>
                </a:solidFill>
              </a:rPr>
              <a:t>utilizations per cell of about 3%</a:t>
            </a:r>
          </a:p>
          <a:p>
            <a:pPr>
              <a:spcBef>
                <a:spcPts val="600"/>
              </a:spcBef>
            </a:pPr>
            <a:r>
              <a:rPr lang="en-US" sz="2000" dirty="0">
                <a:solidFill>
                  <a:srgbClr val="000000"/>
                </a:solidFill>
              </a:rPr>
              <a:t>All pins are rectangular (no L-shaped pins)</a:t>
            </a:r>
          </a:p>
          <a:p>
            <a:pPr>
              <a:spcBef>
                <a:spcPts val="600"/>
              </a:spcBef>
            </a:pPr>
            <a:r>
              <a:rPr lang="en-US" sz="2000" dirty="0">
                <a:solidFill>
                  <a:srgbClr val="000000"/>
                </a:solidFill>
              </a:rPr>
              <a:t>Cells were left at their original sizes</a:t>
            </a:r>
          </a:p>
          <a:p>
            <a:pPr>
              <a:spcBef>
                <a:spcPts val="600"/>
              </a:spcBef>
            </a:pPr>
            <a:r>
              <a:rPr lang="en-US" sz="2000" dirty="0"/>
              <a:t>Seven routing layers are available: M1, M2, M3, M4, M5, M6, and M7</a:t>
            </a:r>
          </a:p>
          <a:p>
            <a:pPr>
              <a:spcBef>
                <a:spcPts val="600"/>
              </a:spcBef>
            </a:pPr>
            <a:r>
              <a:rPr lang="en-US" sz="2000" dirty="0">
                <a:solidFill>
                  <a:srgbClr val="00B050"/>
                </a:solidFill>
              </a:rPr>
              <a:t>M8 is allowed on mgc_superblue16 to reduce routing difficulty – </a:t>
            </a:r>
            <a:r>
              <a:rPr lang="en-US" sz="2000" b="1" dirty="0">
                <a:solidFill>
                  <a:srgbClr val="00B050"/>
                </a:solidFill>
              </a:rPr>
              <a:t>NEW!</a:t>
            </a:r>
          </a:p>
          <a:p>
            <a:pPr>
              <a:spcBef>
                <a:spcPts val="600"/>
              </a:spcBef>
            </a:pPr>
            <a:r>
              <a:rPr lang="en-US" sz="2000" dirty="0">
                <a:solidFill>
                  <a:srgbClr val="00B050"/>
                </a:solidFill>
              </a:rPr>
              <a:t>Fence regions were added – </a:t>
            </a:r>
            <a:r>
              <a:rPr lang="en-US" sz="2000" b="1" dirty="0">
                <a:solidFill>
                  <a:srgbClr val="00B050"/>
                </a:solidFill>
              </a:rPr>
              <a:t>NEW!</a:t>
            </a:r>
          </a:p>
          <a:p>
            <a:pPr lvl="1"/>
            <a:r>
              <a:rPr lang="en-US" dirty="0">
                <a:solidFill>
                  <a:srgbClr val="00B050"/>
                </a:solidFill>
              </a:rPr>
              <a:t>Four disconnected fence regions in mgc_superblue11_a</a:t>
            </a:r>
          </a:p>
          <a:p>
            <a:pPr lvl="1"/>
            <a:r>
              <a:rPr lang="en-US" dirty="0">
                <a:solidFill>
                  <a:srgbClr val="00B050"/>
                </a:solidFill>
              </a:rPr>
              <a:t>One disconnected fence region and one non-rectangular</a:t>
            </a:r>
            <a:br>
              <a:rPr lang="en-US" dirty="0">
                <a:solidFill>
                  <a:srgbClr val="00B050"/>
                </a:solidFill>
              </a:rPr>
            </a:br>
            <a:r>
              <a:rPr lang="en-US" dirty="0">
                <a:solidFill>
                  <a:srgbClr val="00B050"/>
                </a:solidFill>
              </a:rPr>
              <a:t>fence region in mgc_superblue16_a</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41</a:t>
            </a:fld>
            <a:endParaRPr lang="en-US" sz="1600" dirty="0"/>
          </a:p>
        </p:txBody>
      </p:sp>
    </p:spTree>
    <p:extLst>
      <p:ext uri="{BB962C8B-B14F-4D97-AF65-F5344CB8AC3E}">
        <p14:creationId xmlns:p14="http://schemas.microsoft.com/office/powerpoint/2010/main" val="173926974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1124712"/>
            <a:ext cx="4572000" cy="2405570"/>
          </a:xfrm>
        </p:spPr>
        <p:txBody>
          <a:bodyPr lIns="0" rIns="0">
            <a:normAutofit/>
          </a:bodyPr>
          <a:lstStyle/>
          <a:p>
            <a:pPr marL="0" indent="0">
              <a:spcBef>
                <a:spcPts val="0"/>
              </a:spcBef>
              <a:buNone/>
            </a:pPr>
            <a:r>
              <a:rPr lang="en-US" sz="2000" b="1" dirty="0" err="1" smtClean="0"/>
              <a:t>mgc_edit_dist</a:t>
            </a:r>
            <a:r>
              <a:rPr lang="en-US" sz="2000" b="1" dirty="0" smtClean="0"/>
              <a:t>, </a:t>
            </a:r>
            <a:r>
              <a:rPr lang="en-US" sz="2000" b="1" dirty="0" err="1" smtClean="0"/>
              <a:t>mgc_des_perf</a:t>
            </a:r>
            <a:r>
              <a:rPr lang="en-US" sz="2000" b="1" dirty="0" smtClean="0"/>
              <a:t>, </a:t>
            </a:r>
            <a:r>
              <a:rPr lang="en-US" sz="2000" b="1" dirty="0" err="1" smtClean="0"/>
              <a:t>mgc_fft</a:t>
            </a:r>
            <a:r>
              <a:rPr lang="en-US" sz="2000" b="1" dirty="0" smtClean="0"/>
              <a:t>, mgc_pci_bridge32, &amp; </a:t>
            </a:r>
            <a:r>
              <a:rPr lang="en-US" sz="2000" b="1" dirty="0" err="1" smtClean="0"/>
              <a:t>mgc_matrix_mult</a:t>
            </a:r>
            <a:r>
              <a:rPr lang="en-US" sz="2000" b="1" dirty="0" smtClean="0"/>
              <a:t>:</a:t>
            </a:r>
          </a:p>
          <a:p>
            <a:pPr>
              <a:spcBef>
                <a:spcPts val="0"/>
              </a:spcBef>
            </a:pPr>
            <a:r>
              <a:rPr lang="en-US" sz="2000" dirty="0" smtClean="0"/>
              <a:t>65nm technology</a:t>
            </a:r>
            <a:endParaRPr lang="en-US" sz="2000" dirty="0"/>
          </a:p>
          <a:p>
            <a:pPr>
              <a:spcBef>
                <a:spcPts val="0"/>
              </a:spcBef>
            </a:pPr>
            <a:r>
              <a:rPr lang="en-US" sz="2000" dirty="0" smtClean="0"/>
              <a:t>Routing </a:t>
            </a:r>
            <a:r>
              <a:rPr lang="en-US" sz="2000" dirty="0"/>
              <a:t>pitch </a:t>
            </a:r>
            <a:r>
              <a:rPr lang="en-US" sz="2000" dirty="0" smtClean="0"/>
              <a:t>200nm</a:t>
            </a:r>
            <a:endParaRPr lang="en-US" sz="2000" dirty="0"/>
          </a:p>
          <a:p>
            <a:pPr>
              <a:spcBef>
                <a:spcPts val="0"/>
              </a:spcBef>
            </a:pPr>
            <a:r>
              <a:rPr lang="en-US" sz="2000" dirty="0"/>
              <a:t>10 </a:t>
            </a:r>
            <a:r>
              <a:rPr lang="en-US" sz="2000" dirty="0" smtClean="0"/>
              <a:t>routing tracks </a:t>
            </a:r>
            <a:r>
              <a:rPr lang="en-US" sz="2000" dirty="0"/>
              <a:t>per cell </a:t>
            </a:r>
            <a:r>
              <a:rPr lang="en-US" sz="2000" dirty="0" smtClean="0"/>
              <a:t>row</a:t>
            </a:r>
            <a:endParaRPr lang="en-US" sz="2000" dirty="0"/>
          </a:p>
          <a:p>
            <a:pPr>
              <a:spcBef>
                <a:spcPts val="0"/>
              </a:spcBef>
            </a:pPr>
            <a:r>
              <a:rPr lang="en-US" sz="2000" dirty="0" smtClean="0"/>
              <a:t>All standard cells </a:t>
            </a:r>
            <a:r>
              <a:rPr lang="en-US" sz="2000" dirty="0"/>
              <a:t>are </a:t>
            </a:r>
            <a:r>
              <a:rPr lang="en-US" sz="2000" dirty="0" smtClean="0"/>
              <a:t>one row </a:t>
            </a:r>
            <a:r>
              <a:rPr lang="en-US" sz="2000" dirty="0"/>
              <a:t>high</a:t>
            </a:r>
          </a:p>
        </p:txBody>
      </p:sp>
      <p:sp>
        <p:nvSpPr>
          <p:cNvPr id="9" name="TextBox 8"/>
          <p:cNvSpPr txBox="1"/>
          <p:nvPr/>
        </p:nvSpPr>
        <p:spPr>
          <a:xfrm>
            <a:off x="257174" y="4246150"/>
            <a:ext cx="1170432" cy="1231106"/>
          </a:xfrm>
          <a:prstGeom prst="rect">
            <a:avLst/>
          </a:prstGeom>
          <a:noFill/>
        </p:spPr>
        <p:txBody>
          <a:bodyPr wrap="square" lIns="0" tIns="0" rIns="0" bIns="0" rtlCol="0">
            <a:spAutoFit/>
          </a:bodyPr>
          <a:lstStyle/>
          <a:p>
            <a:pPr algn="ctr"/>
            <a:r>
              <a:rPr lang="en-US" sz="2000" b="1" dirty="0" smtClean="0"/>
              <a:t>Typical</a:t>
            </a:r>
            <a:br>
              <a:rPr lang="en-US" sz="2000" b="1" dirty="0" smtClean="0"/>
            </a:br>
            <a:r>
              <a:rPr lang="en-US" sz="2000" b="1" dirty="0" smtClean="0"/>
              <a:t>65nm</a:t>
            </a:r>
            <a:br>
              <a:rPr lang="en-US" sz="2000" b="1" dirty="0" smtClean="0"/>
            </a:br>
            <a:r>
              <a:rPr lang="en-US" sz="2000" b="1" dirty="0" smtClean="0"/>
              <a:t>standard</a:t>
            </a:r>
            <a:br>
              <a:rPr lang="en-US" sz="2000" b="1" dirty="0" smtClean="0"/>
            </a:br>
            <a:r>
              <a:rPr lang="en-US" sz="2000" b="1" dirty="0" smtClean="0"/>
              <a:t>cell  </a:t>
            </a:r>
            <a:endParaRPr lang="en-US" sz="2000" b="1" dirty="0"/>
          </a:p>
        </p:txBody>
      </p:sp>
      <p:grpSp>
        <p:nvGrpSpPr>
          <p:cNvPr id="69" name="Group 68"/>
          <p:cNvGrpSpPr/>
          <p:nvPr/>
        </p:nvGrpSpPr>
        <p:grpSpPr>
          <a:xfrm>
            <a:off x="1353313" y="3392424"/>
            <a:ext cx="2706623" cy="3328416"/>
            <a:chOff x="366141" y="246673"/>
            <a:chExt cx="4612421" cy="4937760"/>
          </a:xfrm>
        </p:grpSpPr>
        <p:cxnSp>
          <p:nvCxnSpPr>
            <p:cNvPr id="82" name="Straight Arrow Connector 81"/>
            <p:cNvCxnSpPr/>
            <p:nvPr/>
          </p:nvCxnSpPr>
          <p:spPr>
            <a:xfrm>
              <a:off x="1169844" y="2188207"/>
              <a:ext cx="4509" cy="538300"/>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83" name="Picture 82"/>
            <p:cNvPicPr>
              <a:picLocks noChangeAspect="1"/>
            </p:cNvPicPr>
            <p:nvPr/>
          </p:nvPicPr>
          <p:blipFill rotWithShape="1">
            <a:blip r:embed="rId2">
              <a:extLst>
                <a:ext uri="{28A0092B-C50C-407E-A947-70E740481C1C}">
                  <a14:useLocalDpi xmlns:a14="http://schemas.microsoft.com/office/drawing/2010/main" val="0"/>
                </a:ext>
              </a:extLst>
            </a:blip>
            <a:srcRect l="9286" r="2586"/>
            <a:stretch/>
          </p:blipFill>
          <p:spPr>
            <a:xfrm>
              <a:off x="1012271" y="270560"/>
              <a:ext cx="3966291" cy="4895292"/>
            </a:xfrm>
            <a:prstGeom prst="rect">
              <a:avLst/>
            </a:prstGeom>
          </p:spPr>
        </p:pic>
        <p:cxnSp>
          <p:nvCxnSpPr>
            <p:cNvPr id="84" name="Straight Connector 83"/>
            <p:cNvCxnSpPr/>
            <p:nvPr/>
          </p:nvCxnSpPr>
          <p:spPr>
            <a:xfrm>
              <a:off x="1012273" y="270560"/>
              <a:ext cx="3896467"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1012272" y="270560"/>
              <a:ext cx="3913632" cy="4864608"/>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6" name="TextBox 85"/>
            <p:cNvSpPr txBox="1"/>
            <p:nvPr/>
          </p:nvSpPr>
          <p:spPr>
            <a:xfrm>
              <a:off x="1051770" y="289444"/>
              <a:ext cx="3802132" cy="502250"/>
            </a:xfrm>
            <a:prstGeom prst="rect">
              <a:avLst/>
            </a:prstGeom>
            <a:noFill/>
          </p:spPr>
          <p:txBody>
            <a:bodyPr wrap="square" rtlCol="0">
              <a:spAutoFit/>
            </a:bodyPr>
            <a:lstStyle/>
            <a:p>
              <a:r>
                <a:rPr lang="en-US" sz="1600" dirty="0" smtClean="0"/>
                <a:t>Routing pitch 200nm</a:t>
              </a:r>
              <a:endParaRPr lang="en-US" sz="1600" dirty="0"/>
            </a:p>
          </p:txBody>
        </p:sp>
        <p:sp>
          <p:nvSpPr>
            <p:cNvPr id="87" name="TextBox 86"/>
            <p:cNvSpPr txBox="1"/>
            <p:nvPr/>
          </p:nvSpPr>
          <p:spPr>
            <a:xfrm rot="16200000">
              <a:off x="-1206325" y="2105750"/>
              <a:ext cx="3596338" cy="451405"/>
            </a:xfrm>
            <a:prstGeom prst="rect">
              <a:avLst/>
            </a:prstGeom>
            <a:noFill/>
          </p:spPr>
          <p:txBody>
            <a:bodyPr wrap="square" rtlCol="0">
              <a:spAutoFit/>
            </a:bodyPr>
            <a:lstStyle/>
            <a:p>
              <a:r>
                <a:rPr lang="en-US" sz="1600" dirty="0" smtClean="0"/>
                <a:t>Row height 2000nm</a:t>
              </a:r>
              <a:endParaRPr lang="en-US" sz="1600" dirty="0"/>
            </a:p>
          </p:txBody>
        </p:sp>
        <p:cxnSp>
          <p:nvCxnSpPr>
            <p:cNvPr id="88" name="Straight Arrow Connector 87"/>
            <p:cNvCxnSpPr/>
            <p:nvPr/>
          </p:nvCxnSpPr>
          <p:spPr>
            <a:xfrm>
              <a:off x="2548956" y="1475053"/>
              <a:ext cx="0" cy="2465330"/>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rot="16200000">
              <a:off x="723929" y="2337779"/>
              <a:ext cx="2945925" cy="576938"/>
            </a:xfrm>
            <a:prstGeom prst="rect">
              <a:avLst/>
            </a:prstGeom>
            <a:noFill/>
          </p:spPr>
          <p:txBody>
            <a:bodyPr wrap="square" rtlCol="0">
              <a:spAutoFit/>
            </a:bodyPr>
            <a:lstStyle/>
            <a:p>
              <a:r>
                <a:rPr lang="en-US" sz="1600" dirty="0" smtClean="0"/>
                <a:t>Pin height 1000nm</a:t>
              </a:r>
              <a:endParaRPr lang="en-US" sz="1600" dirty="0"/>
            </a:p>
          </p:txBody>
        </p:sp>
        <p:sp>
          <p:nvSpPr>
            <p:cNvPr id="90" name="TextBox 89"/>
            <p:cNvSpPr txBox="1"/>
            <p:nvPr/>
          </p:nvSpPr>
          <p:spPr>
            <a:xfrm>
              <a:off x="1737400" y="4044950"/>
              <a:ext cx="2999807" cy="502250"/>
            </a:xfrm>
            <a:prstGeom prst="rect">
              <a:avLst/>
            </a:prstGeom>
            <a:noFill/>
          </p:spPr>
          <p:txBody>
            <a:bodyPr wrap="square" rtlCol="0">
              <a:spAutoFit/>
            </a:bodyPr>
            <a:lstStyle/>
            <a:p>
              <a:r>
                <a:rPr lang="en-US" sz="1600" dirty="0" smtClean="0"/>
                <a:t>Pin width 100nm</a:t>
              </a:r>
              <a:endParaRPr lang="en-US" sz="1600" dirty="0"/>
            </a:p>
          </p:txBody>
        </p:sp>
        <p:cxnSp>
          <p:nvCxnSpPr>
            <p:cNvPr id="91" name="Straight Arrow Connector 90"/>
            <p:cNvCxnSpPr/>
            <p:nvPr/>
          </p:nvCxnSpPr>
          <p:spPr>
            <a:xfrm>
              <a:off x="2597430" y="4030147"/>
              <a:ext cx="290319" cy="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913925" y="246673"/>
              <a:ext cx="0" cy="4937760"/>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4476260" y="292787"/>
              <a:ext cx="0" cy="468068"/>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70" name="Group 69"/>
          <p:cNvGrpSpPr>
            <a:grpSpLocks noChangeAspect="1"/>
          </p:cNvGrpSpPr>
          <p:nvPr/>
        </p:nvGrpSpPr>
        <p:grpSpPr>
          <a:xfrm>
            <a:off x="5586655" y="3340312"/>
            <a:ext cx="2958443" cy="1990640"/>
            <a:chOff x="6314916" y="1834958"/>
            <a:chExt cx="5308741" cy="3572080"/>
          </a:xfrm>
        </p:grpSpPr>
        <p:grpSp>
          <p:nvGrpSpPr>
            <p:cNvPr id="71" name="Group 70"/>
            <p:cNvGrpSpPr/>
            <p:nvPr/>
          </p:nvGrpSpPr>
          <p:grpSpPr>
            <a:xfrm>
              <a:off x="6963216" y="2176406"/>
              <a:ext cx="1764792" cy="3127248"/>
              <a:chOff x="6499042" y="3519309"/>
              <a:chExt cx="1764792" cy="3127248"/>
            </a:xfrm>
          </p:grpSpPr>
          <p:pic>
            <p:nvPicPr>
              <p:cNvPr id="80" name="Picture 79"/>
              <p:cNvPicPr>
                <a:picLocks noChangeAspect="1"/>
              </p:cNvPicPr>
              <p:nvPr/>
            </p:nvPicPr>
            <p:blipFill rotWithShape="1">
              <a:blip r:embed="rId3">
                <a:extLst>
                  <a:ext uri="{28A0092B-C50C-407E-A947-70E740481C1C}">
                    <a14:useLocalDpi xmlns:a14="http://schemas.microsoft.com/office/drawing/2010/main" val="0"/>
                  </a:ext>
                </a:extLst>
              </a:blip>
              <a:srcRect l="7074" t="2902" r="41920" b="4674"/>
              <a:stretch/>
            </p:blipFill>
            <p:spPr>
              <a:xfrm>
                <a:off x="6499042" y="3519309"/>
                <a:ext cx="1764792" cy="3127248"/>
              </a:xfrm>
              <a:prstGeom prst="rect">
                <a:avLst/>
              </a:prstGeom>
            </p:spPr>
          </p:pic>
          <p:sp>
            <p:nvSpPr>
              <p:cNvPr id="81" name="Rectangle 80"/>
              <p:cNvSpPr/>
              <p:nvPr/>
            </p:nvSpPr>
            <p:spPr>
              <a:xfrm>
                <a:off x="6499042" y="3519309"/>
                <a:ext cx="1755648" cy="3127248"/>
              </a:xfrm>
              <a:prstGeom prst="rect">
                <a:avLst/>
              </a:prstGeom>
              <a:noFill/>
              <a:ln w="25400">
                <a:solidFill>
                  <a:schemeClr val="tx1">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72" name="TextBox 71"/>
            <p:cNvSpPr txBox="1"/>
            <p:nvPr/>
          </p:nvSpPr>
          <p:spPr>
            <a:xfrm>
              <a:off x="6527154" y="2191004"/>
              <a:ext cx="4399096" cy="573504"/>
            </a:xfrm>
            <a:prstGeom prst="rect">
              <a:avLst/>
            </a:prstGeom>
            <a:noFill/>
          </p:spPr>
          <p:txBody>
            <a:bodyPr wrap="square" rtlCol="0">
              <a:spAutoFit/>
            </a:bodyPr>
            <a:lstStyle/>
            <a:p>
              <a:pPr algn="r"/>
              <a:r>
                <a:rPr lang="en-US" sz="1600" dirty="0" smtClean="0"/>
                <a:t>Routing pitch 100nm</a:t>
              </a:r>
              <a:endParaRPr lang="en-US" sz="1600" dirty="0"/>
            </a:p>
          </p:txBody>
        </p:sp>
        <p:sp>
          <p:nvSpPr>
            <p:cNvPr id="73" name="TextBox 72"/>
            <p:cNvSpPr txBox="1"/>
            <p:nvPr/>
          </p:nvSpPr>
          <p:spPr>
            <a:xfrm rot="16200000">
              <a:off x="4832633" y="3317241"/>
              <a:ext cx="3572080" cy="607514"/>
            </a:xfrm>
            <a:prstGeom prst="rect">
              <a:avLst/>
            </a:prstGeom>
            <a:noFill/>
          </p:spPr>
          <p:txBody>
            <a:bodyPr wrap="square" rtlCol="0">
              <a:spAutoFit/>
            </a:bodyPr>
            <a:lstStyle/>
            <a:p>
              <a:r>
                <a:rPr lang="en-US" sz="1600" dirty="0" smtClean="0"/>
                <a:t>Row height 900nm</a:t>
              </a:r>
              <a:endParaRPr lang="en-US" sz="1600" dirty="0"/>
            </a:p>
          </p:txBody>
        </p:sp>
        <p:sp>
          <p:nvSpPr>
            <p:cNvPr id="74" name="TextBox 73"/>
            <p:cNvSpPr txBox="1"/>
            <p:nvPr/>
          </p:nvSpPr>
          <p:spPr>
            <a:xfrm>
              <a:off x="8563449" y="3764206"/>
              <a:ext cx="2974038" cy="573504"/>
            </a:xfrm>
            <a:prstGeom prst="rect">
              <a:avLst/>
            </a:prstGeom>
            <a:noFill/>
          </p:spPr>
          <p:txBody>
            <a:bodyPr wrap="square" rtlCol="0">
              <a:spAutoFit/>
            </a:bodyPr>
            <a:lstStyle/>
            <a:p>
              <a:pPr algn="r"/>
              <a:r>
                <a:rPr lang="en-US" sz="1600" dirty="0" smtClean="0"/>
                <a:t>Pin height 84nm</a:t>
              </a:r>
              <a:endParaRPr lang="en-US" sz="1600" dirty="0"/>
            </a:p>
          </p:txBody>
        </p:sp>
        <p:sp>
          <p:nvSpPr>
            <p:cNvPr id="75" name="TextBox 74"/>
            <p:cNvSpPr txBox="1"/>
            <p:nvPr/>
          </p:nvSpPr>
          <p:spPr>
            <a:xfrm>
              <a:off x="8432180" y="4225638"/>
              <a:ext cx="3191477" cy="607514"/>
            </a:xfrm>
            <a:prstGeom prst="rect">
              <a:avLst/>
            </a:prstGeom>
            <a:noFill/>
          </p:spPr>
          <p:txBody>
            <a:bodyPr wrap="square" rtlCol="0">
              <a:spAutoFit/>
            </a:bodyPr>
            <a:lstStyle/>
            <a:p>
              <a:pPr algn="ctr"/>
              <a:r>
                <a:rPr lang="en-US" sz="1600" dirty="0" smtClean="0"/>
                <a:t>Pin </a:t>
              </a:r>
              <a:r>
                <a:rPr lang="en-US" sz="1600" dirty="0"/>
                <a:t>width 56nm</a:t>
              </a:r>
            </a:p>
          </p:txBody>
        </p:sp>
        <p:cxnSp>
          <p:nvCxnSpPr>
            <p:cNvPr id="76" name="Straight Arrow Connector 75"/>
            <p:cNvCxnSpPr/>
            <p:nvPr/>
          </p:nvCxnSpPr>
          <p:spPr>
            <a:xfrm>
              <a:off x="6888057" y="2166973"/>
              <a:ext cx="0" cy="3136681"/>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7323261" y="2317602"/>
              <a:ext cx="0" cy="347471"/>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8624402" y="3902869"/>
              <a:ext cx="0" cy="314147"/>
            </a:xfrm>
            <a:prstGeom prst="straightConnector1">
              <a:avLst/>
            </a:prstGeom>
            <a:ln w="158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8361898" y="4296089"/>
              <a:ext cx="210963" cy="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95" name="TextBox 94"/>
          <p:cNvSpPr txBox="1"/>
          <p:nvPr/>
        </p:nvSpPr>
        <p:spPr>
          <a:xfrm>
            <a:off x="5486400" y="5337191"/>
            <a:ext cx="2084832" cy="615553"/>
          </a:xfrm>
          <a:prstGeom prst="rect">
            <a:avLst/>
          </a:prstGeom>
          <a:noFill/>
        </p:spPr>
        <p:txBody>
          <a:bodyPr wrap="square" lIns="0" tIns="0" rIns="0" bIns="0" rtlCol="0">
            <a:spAutoFit/>
          </a:bodyPr>
          <a:lstStyle/>
          <a:p>
            <a:pPr algn="ctr"/>
            <a:r>
              <a:rPr lang="en-US" sz="2000" b="1" dirty="0" smtClean="0"/>
              <a:t>Typical 28nm</a:t>
            </a:r>
            <a:br>
              <a:rPr lang="en-US" sz="2000" b="1" dirty="0" smtClean="0"/>
            </a:br>
            <a:r>
              <a:rPr lang="en-US" sz="2000" b="1" dirty="0" smtClean="0"/>
              <a:t>standard cell  </a:t>
            </a:r>
            <a:endParaRPr lang="en-US" sz="2000" b="1" dirty="0"/>
          </a:p>
        </p:txBody>
      </p:sp>
      <p:sp>
        <p:nvSpPr>
          <p:cNvPr id="33" name="Content Placeholder 2"/>
          <p:cNvSpPr txBox="1">
            <a:spLocks/>
          </p:cNvSpPr>
          <p:nvPr/>
        </p:nvSpPr>
        <p:spPr>
          <a:xfrm>
            <a:off x="4681728" y="1124712"/>
            <a:ext cx="4313265" cy="2405570"/>
          </a:xfrm>
          <a:prstGeom prst="rect">
            <a:avLst/>
          </a:prstGeom>
        </p:spPr>
        <p:txBody>
          <a:bodyPr vert="horz" lIns="0" tIns="45720" rIns="0" bIns="45720" rtlCol="0">
            <a:normAutofit/>
          </a:bodyPr>
          <a:lst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a:lstStyle>
          <a:p>
            <a:pPr marL="0" indent="0">
              <a:spcBef>
                <a:spcPts val="0"/>
              </a:spcBef>
              <a:buNone/>
            </a:pPr>
            <a:r>
              <a:rPr lang="en-US" sz="2000" b="1" dirty="0" smtClean="0"/>
              <a:t>mgc_superblue11_a, 12, 14, 16_a, and 19:</a:t>
            </a:r>
          </a:p>
          <a:p>
            <a:pPr lvl="0">
              <a:spcBef>
                <a:spcPts val="0"/>
              </a:spcBef>
              <a:buClr>
                <a:srgbClr val="428C8A"/>
              </a:buClr>
              <a:buSzPct val="80000"/>
              <a:buFont typeface="Wingdings" pitchFamily="-112" charset="2"/>
              <a:buChar char="n"/>
            </a:pPr>
            <a:r>
              <a:rPr lang="en-US" sz="2000" dirty="0"/>
              <a:t>28nm </a:t>
            </a:r>
            <a:r>
              <a:rPr lang="en-US" sz="2000" dirty="0" smtClean="0"/>
              <a:t>technology  </a:t>
            </a:r>
            <a:endParaRPr lang="en-US" sz="2000" dirty="0"/>
          </a:p>
          <a:p>
            <a:pPr lvl="0">
              <a:spcBef>
                <a:spcPts val="0"/>
              </a:spcBef>
              <a:buClr>
                <a:srgbClr val="428C8A"/>
              </a:buClr>
              <a:buSzPct val="80000"/>
              <a:buFont typeface="Wingdings" pitchFamily="-112" charset="2"/>
              <a:buChar char="n"/>
            </a:pPr>
            <a:r>
              <a:rPr lang="en-US" sz="2000" dirty="0" smtClean="0"/>
              <a:t>routing </a:t>
            </a:r>
            <a:r>
              <a:rPr lang="en-US" sz="2000" dirty="0"/>
              <a:t>pitch </a:t>
            </a:r>
            <a:r>
              <a:rPr lang="en-US" sz="2000" dirty="0" smtClean="0"/>
              <a:t>100nm</a:t>
            </a:r>
          </a:p>
          <a:p>
            <a:pPr lvl="0">
              <a:spcBef>
                <a:spcPts val="0"/>
              </a:spcBef>
              <a:buClr>
                <a:srgbClr val="428C8A"/>
              </a:buClr>
              <a:buSzPct val="80000"/>
              <a:buFont typeface="Wingdings" pitchFamily="-112" charset="2"/>
              <a:buChar char="n"/>
            </a:pPr>
            <a:r>
              <a:rPr lang="en-US" sz="2000" dirty="0" smtClean="0"/>
              <a:t>9 routing tracks </a:t>
            </a:r>
            <a:r>
              <a:rPr lang="en-US" sz="2000" dirty="0"/>
              <a:t>per cell </a:t>
            </a:r>
            <a:r>
              <a:rPr lang="en-US" sz="2000" dirty="0" smtClean="0"/>
              <a:t>row</a:t>
            </a:r>
          </a:p>
          <a:p>
            <a:pPr lvl="0">
              <a:spcBef>
                <a:spcPts val="0"/>
              </a:spcBef>
              <a:buClr>
                <a:srgbClr val="428C8A"/>
              </a:buClr>
              <a:buSzPct val="80000"/>
              <a:buFont typeface="Wingdings" pitchFamily="-112" charset="2"/>
              <a:buChar char="n"/>
            </a:pPr>
            <a:r>
              <a:rPr lang="en-US" sz="2000" dirty="0" smtClean="0"/>
              <a:t>All </a:t>
            </a:r>
            <a:r>
              <a:rPr lang="en-US" sz="2000" dirty="0"/>
              <a:t>standard cells are </a:t>
            </a:r>
            <a:r>
              <a:rPr lang="en-US" sz="2000" dirty="0" smtClean="0"/>
              <a:t>one row </a:t>
            </a:r>
            <a:r>
              <a:rPr lang="en-US" sz="2000" dirty="0"/>
              <a:t>high</a:t>
            </a:r>
          </a:p>
        </p:txBody>
      </p:sp>
      <p:sp>
        <p:nvSpPr>
          <p:cNvPr id="36" name="Title 1"/>
          <p:cNvSpPr>
            <a:spLocks noGrp="1"/>
          </p:cNvSpPr>
          <p:nvPr>
            <p:ph type="title"/>
          </p:nvPr>
        </p:nvSpPr>
        <p:spPr>
          <a:xfrm>
            <a:off x="0" y="57912"/>
            <a:ext cx="9144000" cy="1066800"/>
          </a:xfrm>
        </p:spPr>
        <p:txBody>
          <a:bodyPr/>
          <a:lstStyle/>
          <a:p>
            <a:r>
              <a:rPr lang="en-US" sz="3600" dirty="0"/>
              <a:t>Standard </a:t>
            </a:r>
            <a:r>
              <a:rPr lang="en-US" sz="3600" dirty="0" smtClean="0"/>
              <a:t>cell libraries</a:t>
            </a:r>
            <a:br>
              <a:rPr lang="en-US" sz="3600" dirty="0" smtClean="0"/>
            </a:br>
            <a:r>
              <a:rPr lang="en-US" sz="3600" dirty="0" smtClean="0"/>
              <a:t>for our benchmarks</a:t>
            </a:r>
            <a:endParaRPr lang="en-US" sz="3600" dirty="0"/>
          </a:p>
        </p:txBody>
      </p:sp>
    </p:spTree>
    <p:extLst>
      <p:ext uri="{BB962C8B-B14F-4D97-AF65-F5344CB8AC3E}">
        <p14:creationId xmlns:p14="http://schemas.microsoft.com/office/powerpoint/2010/main" val="140832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04190533"/>
              </p:ext>
            </p:extLst>
          </p:nvPr>
        </p:nvGraphicFramePr>
        <p:xfrm>
          <a:off x="655510" y="4270248"/>
          <a:ext cx="6403658" cy="741680"/>
        </p:xfrm>
        <a:graphic>
          <a:graphicData uri="http://schemas.openxmlformats.org/drawingml/2006/table">
            <a:tbl>
              <a:tblPr firstRow="1" bandRow="1">
                <a:tableStyleId>{5C22544A-7EE6-4342-B048-85BDC9FD1C3A}</a:tableStyleId>
              </a:tblPr>
              <a:tblGrid>
                <a:gridCol w="3261678"/>
                <a:gridCol w="591820"/>
                <a:gridCol w="637540"/>
                <a:gridCol w="637540"/>
                <a:gridCol w="637540"/>
                <a:gridCol w="637540"/>
              </a:tblGrid>
              <a:tr h="370840">
                <a:tc>
                  <a:txBody>
                    <a:bodyPr/>
                    <a:lstStyle/>
                    <a:p>
                      <a:r>
                        <a:rPr lang="en-US" b="1" dirty="0" smtClean="0">
                          <a:solidFill>
                            <a:schemeClr val="tx1"/>
                          </a:solidFill>
                        </a:rPr>
                        <a:t>Suite A metal layer</a:t>
                      </a:r>
                      <a:endParaRPr lang="en-US" b="1"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M1</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M2</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M3</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M4</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M5</a:t>
                      </a:r>
                      <a:endParaRPr lang="en-US" b="0" dirty="0">
                        <a:solidFill>
                          <a:schemeClr val="tx1"/>
                        </a:solidFill>
                      </a:endParaRPr>
                    </a:p>
                  </a:txBody>
                  <a:tcPr marL="45720" marR="45720">
                    <a:solidFill>
                      <a:schemeClr val="bg1">
                        <a:lumMod val="85000"/>
                      </a:schemeClr>
                    </a:solidFill>
                  </a:tcPr>
                </a:tc>
              </a:tr>
              <a:tr h="370840">
                <a:tc>
                  <a:txBody>
                    <a:bodyPr/>
                    <a:lstStyle/>
                    <a:p>
                      <a:r>
                        <a:rPr lang="en-US" b="1" dirty="0" smtClean="0"/>
                        <a:t>PG routing track utilization</a:t>
                      </a:r>
                      <a:endParaRPr lang="en-US" b="1" dirty="0"/>
                    </a:p>
                  </a:txBody>
                  <a:tcPr marL="45720" marR="45720"/>
                </a:tc>
                <a:tc>
                  <a:txBody>
                    <a:bodyPr/>
                    <a:lstStyle/>
                    <a:p>
                      <a:pPr algn="r"/>
                      <a:r>
                        <a:rPr lang="en-US" dirty="0" smtClean="0"/>
                        <a:t>11%</a:t>
                      </a:r>
                      <a:endParaRPr lang="en-US" dirty="0"/>
                    </a:p>
                  </a:txBody>
                  <a:tcPr marL="0" marR="45720"/>
                </a:tc>
                <a:tc>
                  <a:txBody>
                    <a:bodyPr/>
                    <a:lstStyle/>
                    <a:p>
                      <a:pPr algn="r"/>
                      <a:r>
                        <a:rPr lang="en-US" dirty="0" smtClean="0"/>
                        <a:t>6%</a:t>
                      </a:r>
                      <a:endParaRPr lang="en-US" dirty="0"/>
                    </a:p>
                  </a:txBody>
                  <a:tcPr marL="45720" marR="45720"/>
                </a:tc>
                <a:tc>
                  <a:txBody>
                    <a:bodyPr/>
                    <a:lstStyle/>
                    <a:p>
                      <a:pPr algn="r"/>
                      <a:r>
                        <a:rPr lang="en-US" dirty="0" smtClean="0"/>
                        <a:t>27%</a:t>
                      </a:r>
                      <a:endParaRPr lang="en-US" dirty="0"/>
                    </a:p>
                  </a:txBody>
                  <a:tcPr marL="45720" marR="45720"/>
                </a:tc>
                <a:tc>
                  <a:txBody>
                    <a:bodyPr/>
                    <a:lstStyle/>
                    <a:p>
                      <a:pPr algn="r"/>
                      <a:r>
                        <a:rPr lang="en-US" dirty="0" smtClean="0"/>
                        <a:t>24%</a:t>
                      </a:r>
                      <a:endParaRPr lang="en-US" dirty="0"/>
                    </a:p>
                  </a:txBody>
                  <a:tcPr marL="45720" marR="45720"/>
                </a:tc>
                <a:tc>
                  <a:txBody>
                    <a:bodyPr/>
                    <a:lstStyle/>
                    <a:p>
                      <a:pPr algn="r"/>
                      <a:r>
                        <a:rPr lang="en-US" dirty="0" smtClean="0"/>
                        <a:t>30%</a:t>
                      </a:r>
                      <a:endParaRPr lang="en-US" dirty="0"/>
                    </a:p>
                  </a:txBody>
                  <a:tcPr marL="45720" marR="4572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6498437"/>
              </p:ext>
            </p:extLst>
          </p:nvPr>
        </p:nvGraphicFramePr>
        <p:xfrm>
          <a:off x="643941" y="5312745"/>
          <a:ext cx="7723191" cy="741680"/>
        </p:xfrm>
        <a:graphic>
          <a:graphicData uri="http://schemas.openxmlformats.org/drawingml/2006/table">
            <a:tbl>
              <a:tblPr firstRow="1" bandRow="1">
                <a:tableStyleId>{5C22544A-7EE6-4342-B048-85BDC9FD1C3A}</a:tableStyleId>
              </a:tblPr>
              <a:tblGrid>
                <a:gridCol w="4184015"/>
                <a:gridCol w="466408"/>
                <a:gridCol w="512128"/>
                <a:gridCol w="512128"/>
                <a:gridCol w="512128"/>
                <a:gridCol w="512128"/>
                <a:gridCol w="512128"/>
                <a:gridCol w="512128"/>
              </a:tblGrid>
              <a:tr h="370840">
                <a:tc>
                  <a:txBody>
                    <a:bodyPr/>
                    <a:lstStyle/>
                    <a:p>
                      <a:r>
                        <a:rPr lang="en-US" b="1" dirty="0" smtClean="0">
                          <a:solidFill>
                            <a:schemeClr val="tx1"/>
                          </a:solidFill>
                        </a:rPr>
                        <a:t>mgc_superblue11, 12, 14, 16, &amp; 19</a:t>
                      </a:r>
                      <a:endParaRPr lang="en-US" b="1"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M1</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M2</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M3</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M4</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M5</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M6</a:t>
                      </a:r>
                      <a:endParaRPr lang="en-US" b="0" dirty="0">
                        <a:solidFill>
                          <a:schemeClr val="tx1"/>
                        </a:solidFill>
                      </a:endParaRPr>
                    </a:p>
                  </a:txBody>
                  <a:tcPr marL="45720" marR="45720">
                    <a:solidFill>
                      <a:schemeClr val="bg1">
                        <a:lumMod val="85000"/>
                      </a:schemeClr>
                    </a:solidFill>
                  </a:tcPr>
                </a:tc>
                <a:tc>
                  <a:txBody>
                    <a:bodyPr/>
                    <a:lstStyle/>
                    <a:p>
                      <a:pPr algn="ctr"/>
                      <a:r>
                        <a:rPr lang="en-US" b="0" dirty="0" smtClean="0">
                          <a:solidFill>
                            <a:schemeClr val="tx1"/>
                          </a:solidFill>
                        </a:rPr>
                        <a:t>M7</a:t>
                      </a:r>
                      <a:endParaRPr lang="en-US" b="0" dirty="0">
                        <a:solidFill>
                          <a:schemeClr val="tx1"/>
                        </a:solidFill>
                      </a:endParaRPr>
                    </a:p>
                  </a:txBody>
                  <a:tcPr marL="45720" marR="45720">
                    <a:solidFill>
                      <a:schemeClr val="bg1">
                        <a:lumMod val="85000"/>
                      </a:schemeClr>
                    </a:solidFill>
                  </a:tcPr>
                </a:tc>
              </a:tr>
              <a:tr h="370840">
                <a:tc>
                  <a:txBody>
                    <a:bodyPr/>
                    <a:lstStyle/>
                    <a:p>
                      <a:r>
                        <a:rPr lang="en-US" b="1" dirty="0" smtClean="0"/>
                        <a:t>PG routing track utilization</a:t>
                      </a:r>
                      <a:endParaRPr lang="en-US" b="1" dirty="0"/>
                    </a:p>
                  </a:txBody>
                  <a:tcPr marL="45720" marR="45720"/>
                </a:tc>
                <a:tc>
                  <a:txBody>
                    <a:bodyPr/>
                    <a:lstStyle/>
                    <a:p>
                      <a:pPr algn="r"/>
                      <a:r>
                        <a:rPr lang="en-US" dirty="0" smtClean="0"/>
                        <a:t>0%</a:t>
                      </a:r>
                      <a:endParaRPr lang="en-US" dirty="0"/>
                    </a:p>
                  </a:txBody>
                  <a:tcPr marL="0" marR="45720"/>
                </a:tc>
                <a:tc>
                  <a:txBody>
                    <a:bodyPr/>
                    <a:lstStyle/>
                    <a:p>
                      <a:pPr algn="r"/>
                      <a:r>
                        <a:rPr lang="en-US" dirty="0" smtClean="0"/>
                        <a:t>1%</a:t>
                      </a:r>
                      <a:endParaRPr lang="en-US" dirty="0"/>
                    </a:p>
                  </a:txBody>
                  <a:tcPr marL="45720" marR="45720"/>
                </a:tc>
                <a:tc>
                  <a:txBody>
                    <a:bodyPr/>
                    <a:lstStyle/>
                    <a:p>
                      <a:pPr algn="r"/>
                      <a:r>
                        <a:rPr lang="en-US" dirty="0" smtClean="0"/>
                        <a:t>5%</a:t>
                      </a:r>
                      <a:endParaRPr lang="en-US" dirty="0"/>
                    </a:p>
                  </a:txBody>
                  <a:tcPr marL="45720" marR="45720"/>
                </a:tc>
                <a:tc>
                  <a:txBody>
                    <a:bodyPr/>
                    <a:lstStyle/>
                    <a:p>
                      <a:pPr algn="r"/>
                      <a:r>
                        <a:rPr lang="en-US" dirty="0" smtClean="0"/>
                        <a:t>8%</a:t>
                      </a:r>
                      <a:endParaRPr lang="en-US" dirty="0"/>
                    </a:p>
                  </a:txBody>
                  <a:tcPr marL="45720" marR="45720"/>
                </a:tc>
                <a:tc>
                  <a:txBody>
                    <a:bodyPr/>
                    <a:lstStyle/>
                    <a:p>
                      <a:pPr algn="r"/>
                      <a:r>
                        <a:rPr lang="en-US" dirty="0" smtClean="0"/>
                        <a:t>5%</a:t>
                      </a:r>
                      <a:endParaRPr lang="en-US" dirty="0"/>
                    </a:p>
                  </a:txBody>
                  <a:tcPr marL="45720" marR="45720"/>
                </a:tc>
                <a:tc>
                  <a:txBody>
                    <a:bodyPr/>
                    <a:lstStyle/>
                    <a:p>
                      <a:pPr algn="r"/>
                      <a:r>
                        <a:rPr lang="en-US" dirty="0" smtClean="0"/>
                        <a:t>9%</a:t>
                      </a:r>
                      <a:endParaRPr lang="en-US" dirty="0"/>
                    </a:p>
                  </a:txBody>
                  <a:tcPr marL="45720" marR="45720"/>
                </a:tc>
                <a:tc>
                  <a:txBody>
                    <a:bodyPr/>
                    <a:lstStyle/>
                    <a:p>
                      <a:pPr algn="r"/>
                      <a:r>
                        <a:rPr lang="en-US" dirty="0" smtClean="0"/>
                        <a:t>5%</a:t>
                      </a:r>
                      <a:endParaRPr lang="en-US" dirty="0"/>
                    </a:p>
                  </a:txBody>
                  <a:tcPr marL="45720" marR="45720"/>
                </a:tc>
              </a:tr>
            </a:tbl>
          </a:graphicData>
        </a:graphic>
      </p:graphicFrame>
      <p:sp>
        <p:nvSpPr>
          <p:cNvPr id="7" name="Title 6"/>
          <p:cNvSpPr>
            <a:spLocks noGrp="1"/>
          </p:cNvSpPr>
          <p:nvPr>
            <p:ph type="title"/>
          </p:nvPr>
        </p:nvSpPr>
        <p:spPr/>
        <p:txBody>
          <a:bodyPr/>
          <a:lstStyle/>
          <a:p>
            <a:r>
              <a:rPr lang="en-US" dirty="0" smtClean="0"/>
              <a:t>Power/ground </a:t>
            </a:r>
            <a:r>
              <a:rPr lang="en-US" dirty="0"/>
              <a:t>(PG) </a:t>
            </a:r>
            <a:r>
              <a:rPr lang="en-US" dirty="0" smtClean="0"/>
              <a:t>mesh</a:t>
            </a:r>
            <a:endParaRPr lang="en-US" dirty="0"/>
          </a:p>
        </p:txBody>
      </p:sp>
      <p:sp>
        <p:nvSpPr>
          <p:cNvPr id="11" name="Content Placeholder 2"/>
          <p:cNvSpPr>
            <a:spLocks noGrp="1"/>
          </p:cNvSpPr>
          <p:nvPr>
            <p:ph idx="1"/>
          </p:nvPr>
        </p:nvSpPr>
        <p:spPr>
          <a:xfrm>
            <a:off x="365760" y="1249501"/>
            <a:ext cx="8412480" cy="2947595"/>
          </a:xfrm>
        </p:spPr>
        <p:txBody>
          <a:bodyPr lIns="0" tIns="0" rIns="0" bIns="0">
            <a:noAutofit/>
          </a:bodyPr>
          <a:lstStyle/>
          <a:p>
            <a:pPr>
              <a:spcBef>
                <a:spcPts val="600"/>
              </a:spcBef>
            </a:pPr>
            <a:r>
              <a:rPr lang="en-US" dirty="0" smtClean="0"/>
              <a:t>Dense PG meshes have been inserted in all benchmarks</a:t>
            </a:r>
            <a:br>
              <a:rPr lang="en-US" dirty="0" smtClean="0"/>
            </a:br>
            <a:r>
              <a:rPr lang="en-US" dirty="0" smtClean="0"/>
              <a:t>adding to routing difficulty and increasing realism</a:t>
            </a:r>
          </a:p>
          <a:p>
            <a:pPr>
              <a:spcBef>
                <a:spcPts val="600"/>
              </a:spcBef>
            </a:pPr>
            <a:r>
              <a:rPr lang="en-US" dirty="0" smtClean="0"/>
              <a:t>Each routing layer has uniformly spaced PG rails</a:t>
            </a:r>
            <a:br>
              <a:rPr lang="en-US" dirty="0" smtClean="0"/>
            </a:br>
            <a:r>
              <a:rPr lang="en-US" dirty="0" smtClean="0"/>
              <a:t>parallel to its preferred routing direction</a:t>
            </a:r>
          </a:p>
          <a:p>
            <a:pPr>
              <a:spcBef>
                <a:spcPts val="600"/>
              </a:spcBef>
            </a:pPr>
            <a:r>
              <a:rPr lang="en-US" dirty="0" smtClean="0"/>
              <a:t>Rail thickness is constant on each layer but varies by layer</a:t>
            </a:r>
          </a:p>
          <a:p>
            <a:pPr>
              <a:spcBef>
                <a:spcPts val="600"/>
              </a:spcBef>
            </a:pPr>
            <a:r>
              <a:rPr lang="en-US" dirty="0" smtClean="0"/>
              <a:t>PG routing-track utilization varies across layers and designs</a:t>
            </a:r>
          </a:p>
          <a:p>
            <a:endParaRPr lang="en-US" dirty="0"/>
          </a:p>
        </p:txBody>
      </p:sp>
    </p:spTree>
    <p:extLst>
      <p:ext uri="{BB962C8B-B14F-4D97-AF65-F5344CB8AC3E}">
        <p14:creationId xmlns:p14="http://schemas.microsoft.com/office/powerpoint/2010/main" val="228038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3457575" y="914400"/>
            <a:ext cx="5303838" cy="1752600"/>
          </a:xfrm>
        </p:spPr>
        <p:txBody>
          <a:bodyPr/>
          <a:lstStyle/>
          <a:p>
            <a:r>
              <a:rPr lang="en-US" sz="3200" b="1" dirty="0" smtClean="0"/>
              <a:t>Appendix </a:t>
            </a:r>
            <a:r>
              <a:rPr lang="en-US" sz="3200" dirty="0" smtClean="0"/>
              <a:t>C</a:t>
            </a:r>
            <a:r>
              <a:rPr lang="en-US" sz="3200" b="1" dirty="0" smtClean="0"/>
              <a:t>:</a:t>
            </a:r>
            <a:br>
              <a:rPr lang="en-US" sz="3200" b="1" dirty="0" smtClean="0"/>
            </a:br>
            <a:r>
              <a:rPr lang="en-US" sz="3200" b="1" dirty="0" smtClean="0"/>
              <a:t>Evaluation details</a:t>
            </a:r>
            <a:endParaRPr lang="en-US" sz="3200" b="1" dirty="0"/>
          </a:p>
        </p:txBody>
      </p:sp>
    </p:spTree>
    <p:extLst>
      <p:ext uri="{BB962C8B-B14F-4D97-AF65-F5344CB8AC3E}">
        <p14:creationId xmlns:p14="http://schemas.microsoft.com/office/powerpoint/2010/main" val="123636535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62" y="274638"/>
            <a:ext cx="8452826" cy="864970"/>
          </a:xfrm>
        </p:spPr>
        <p:txBody>
          <a:bodyPr>
            <a:noAutofit/>
          </a:bodyPr>
          <a:lstStyle/>
          <a:p>
            <a:pPr>
              <a:lnSpc>
                <a:spcPct val="100000"/>
              </a:lnSpc>
            </a:pPr>
            <a:r>
              <a:rPr lang="en-US" sz="3200" b="1" dirty="0" smtClean="0"/>
              <a:t>Detailed routing violation score </a:t>
            </a:r>
            <a:r>
              <a:rPr lang="en-US" sz="3200" b="1" i="1" dirty="0" smtClean="0"/>
              <a:t>DR</a:t>
            </a:r>
            <a:endParaRPr lang="en-US" sz="1800" b="1" i="1" baseline="-25000" dirty="0">
              <a:solidFill>
                <a:srgbClr val="FF0000"/>
              </a:solidFill>
            </a:endParaRPr>
          </a:p>
        </p:txBody>
      </p:sp>
      <p:sp>
        <p:nvSpPr>
          <p:cNvPr id="3" name="Content Placeholder 2"/>
          <p:cNvSpPr>
            <a:spLocks noGrp="1"/>
          </p:cNvSpPr>
          <p:nvPr>
            <p:ph idx="1"/>
          </p:nvPr>
        </p:nvSpPr>
        <p:spPr>
          <a:xfrm>
            <a:off x="0" y="1619432"/>
            <a:ext cx="9144000" cy="2164522"/>
          </a:xfrm>
        </p:spPr>
        <p:txBody>
          <a:bodyPr>
            <a:noAutofit/>
          </a:bodyPr>
          <a:lstStyle/>
          <a:p>
            <a:pPr>
              <a:spcBef>
                <a:spcPts val="1200"/>
              </a:spcBef>
            </a:pPr>
            <a:r>
              <a:rPr lang="en-US" sz="2000" dirty="0" smtClean="0"/>
              <a:t>The weighted sum of detailed routing violations </a:t>
            </a:r>
            <a:r>
              <a:rPr lang="en-US" sz="2000" i="1" dirty="0" smtClean="0"/>
              <a:t>DR </a:t>
            </a:r>
            <a:r>
              <a:rPr lang="en-US" sz="2000" dirty="0"/>
              <a:t>is computed from the number of violations </a:t>
            </a:r>
            <a:r>
              <a:rPr lang="en-US" sz="2000" i="1" dirty="0"/>
              <a:t>v</a:t>
            </a:r>
            <a:r>
              <a:rPr lang="en-US" sz="2000" i="1" baseline="-25000" dirty="0"/>
              <a:t>i</a:t>
            </a:r>
            <a:r>
              <a:rPr lang="en-US" sz="2000" dirty="0"/>
              <a:t> of routing violation type </a:t>
            </a:r>
            <a:r>
              <a:rPr lang="en-US" sz="2000" i="1" dirty="0" err="1"/>
              <a:t>i</a:t>
            </a:r>
            <a:r>
              <a:rPr lang="en-US" sz="2000" dirty="0"/>
              <a:t> and weight </a:t>
            </a:r>
            <a:r>
              <a:rPr lang="en-US" sz="2000" i="1" dirty="0" err="1"/>
              <a:t>w</a:t>
            </a:r>
            <a:r>
              <a:rPr lang="en-US" sz="2000" i="1" baseline="-25000" dirty="0" err="1"/>
              <a:t>i</a:t>
            </a:r>
            <a:r>
              <a:rPr lang="en-US" sz="2000" dirty="0"/>
              <a:t> in the table </a:t>
            </a:r>
            <a:r>
              <a:rPr lang="en-US" sz="2000" dirty="0" smtClean="0"/>
              <a:t>below</a:t>
            </a:r>
            <a:r>
              <a:rPr lang="en-US" sz="2000" i="1" dirty="0"/>
              <a:t/>
            </a:r>
            <a:br>
              <a:rPr lang="en-US" sz="2000" i="1" dirty="0"/>
            </a:br>
            <a:r>
              <a:rPr lang="en-US" sz="2000" i="1" dirty="0" smtClean="0"/>
              <a:t/>
            </a:r>
            <a:br>
              <a:rPr lang="en-US" sz="2000" i="1" dirty="0" smtClean="0"/>
            </a:b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3988335046"/>
              </p:ext>
            </p:extLst>
          </p:nvPr>
        </p:nvGraphicFramePr>
        <p:xfrm>
          <a:off x="801892" y="3281345"/>
          <a:ext cx="6432242" cy="1828800"/>
        </p:xfrm>
        <a:graphic>
          <a:graphicData uri="http://schemas.openxmlformats.org/drawingml/2006/table">
            <a:tbl>
              <a:tblPr firstRow="1" bandRow="1">
                <a:tableStyleId>{5C22544A-7EE6-4342-B048-85BDC9FD1C3A}</a:tableStyleId>
              </a:tblPr>
              <a:tblGrid>
                <a:gridCol w="3629343"/>
                <a:gridCol w="2802899"/>
              </a:tblGrid>
              <a:tr h="204606">
                <a:tc>
                  <a:txBody>
                    <a:bodyPr/>
                    <a:lstStyle/>
                    <a:p>
                      <a:pPr algn="ctr"/>
                      <a:r>
                        <a:rPr lang="en-US" dirty="0" smtClean="0"/>
                        <a:t>Design Violation Type</a:t>
                      </a:r>
                      <a:endParaRPr lang="en-US" dirty="0"/>
                    </a:p>
                  </a:txBody>
                  <a:tcPr/>
                </a:tc>
                <a:tc>
                  <a:txBody>
                    <a:bodyPr/>
                    <a:lstStyle/>
                    <a:p>
                      <a:pPr algn="ctr"/>
                      <a:r>
                        <a:rPr lang="en-US" dirty="0" smtClean="0"/>
                        <a:t>Weighting </a:t>
                      </a:r>
                      <a:r>
                        <a:rPr lang="en-US" i="1" dirty="0" err="1" smtClean="0"/>
                        <a:t>w</a:t>
                      </a:r>
                      <a:r>
                        <a:rPr lang="en-US" i="1" baseline="-25000" dirty="0" err="1" smtClean="0"/>
                        <a:t>i</a:t>
                      </a:r>
                      <a:endParaRPr lang="en-US" i="1" baseline="-25000" dirty="0"/>
                    </a:p>
                  </a:txBody>
                  <a:tcPr/>
                </a:tc>
              </a:tr>
              <a:tr h="321176">
                <a:tc>
                  <a:txBody>
                    <a:bodyPr/>
                    <a:lstStyle/>
                    <a:p>
                      <a:r>
                        <a:rPr lang="en-US" dirty="0" smtClean="0"/>
                        <a:t>Routing open</a:t>
                      </a:r>
                      <a:endParaRPr lang="en-US" dirty="0"/>
                    </a:p>
                  </a:txBody>
                  <a:tcPr/>
                </a:tc>
                <a:tc>
                  <a:txBody>
                    <a:bodyPr/>
                    <a:lstStyle/>
                    <a:p>
                      <a:pPr algn="r"/>
                      <a:r>
                        <a:rPr lang="en-US" dirty="0" smtClean="0"/>
                        <a:t>1.0</a:t>
                      </a:r>
                      <a:endParaRPr lang="en-US" dirty="0"/>
                    </a:p>
                  </a:txBody>
                  <a:tcPr/>
                </a:tc>
              </a:tr>
              <a:tr h="321176">
                <a:tc>
                  <a:txBody>
                    <a:bodyPr/>
                    <a:lstStyle/>
                    <a:p>
                      <a:r>
                        <a:rPr lang="en-US" dirty="0" smtClean="0"/>
                        <a:t>Routing</a:t>
                      </a:r>
                      <a:r>
                        <a:rPr lang="en-US" baseline="0" dirty="0" smtClean="0"/>
                        <a:t> blocked pin</a:t>
                      </a:r>
                      <a:endParaRPr lang="en-US" dirty="0"/>
                    </a:p>
                  </a:txBody>
                  <a:tcPr/>
                </a:tc>
                <a:tc>
                  <a:txBody>
                    <a:bodyPr/>
                    <a:lstStyle/>
                    <a:p>
                      <a:pPr algn="r"/>
                      <a:r>
                        <a:rPr lang="en-US" dirty="0" smtClean="0"/>
                        <a:t>1.0</a:t>
                      </a:r>
                      <a:endParaRPr lang="en-US" dirty="0"/>
                    </a:p>
                  </a:txBody>
                  <a:tcPr/>
                </a:tc>
              </a:tr>
              <a:tr h="321176">
                <a:tc>
                  <a:txBody>
                    <a:bodyPr/>
                    <a:lstStyle/>
                    <a:p>
                      <a:r>
                        <a:rPr lang="en-US" dirty="0" smtClean="0"/>
                        <a:t>Routing short</a:t>
                      </a:r>
                      <a:endParaRPr lang="en-US" dirty="0"/>
                    </a:p>
                  </a:txBody>
                  <a:tcPr/>
                </a:tc>
                <a:tc>
                  <a:txBody>
                    <a:bodyPr/>
                    <a:lstStyle/>
                    <a:p>
                      <a:pPr algn="r"/>
                      <a:r>
                        <a:rPr lang="en-US" dirty="0" smtClean="0"/>
                        <a:t>1.0</a:t>
                      </a:r>
                      <a:endParaRPr lang="en-US" dirty="0"/>
                    </a:p>
                  </a:txBody>
                  <a:tcPr/>
                </a:tc>
              </a:tr>
              <a:tr h="321176">
                <a:tc>
                  <a:txBody>
                    <a:bodyPr/>
                    <a:lstStyle/>
                    <a:p>
                      <a:r>
                        <a:rPr lang="en-US" dirty="0" smtClean="0"/>
                        <a:t>Design rule check (DRC) violation</a:t>
                      </a:r>
                      <a:endParaRPr lang="en-US" dirty="0"/>
                    </a:p>
                  </a:txBody>
                  <a:tcPr/>
                </a:tc>
                <a:tc>
                  <a:txBody>
                    <a:bodyPr/>
                    <a:lstStyle/>
                    <a:p>
                      <a:pPr algn="r"/>
                      <a:r>
                        <a:rPr lang="en-US" dirty="0" smtClean="0"/>
                        <a:t>0.2</a:t>
                      </a:r>
                      <a:endParaRPr lang="en-US" dirty="0"/>
                    </a:p>
                  </a:txBody>
                  <a:tcP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526754" y="2579431"/>
                <a:ext cx="650378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𝐷𝑅</m:t>
                      </m:r>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1</m:t>
                          </m:r>
                        </m:sub>
                      </m:sSub>
                      <m:sSub>
                        <m:sSubPr>
                          <m:ctrlPr>
                            <a:rPr lang="en-US" b="0" i="1" smtClean="0">
                              <a:latin typeface="Cambria Math"/>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i="1">
                              <a:latin typeface="Cambria Math"/>
                            </a:rPr>
                          </m:ctrlPr>
                        </m:sSubPr>
                        <m:e>
                          <m:r>
                            <a:rPr lang="en-US" i="1">
                              <a:latin typeface="Cambria Math"/>
                            </a:rPr>
                            <m:t>𝑤</m:t>
                          </m:r>
                        </m:e>
                        <m:sub>
                          <m:r>
                            <a:rPr lang="en-US" b="0" i="1" smtClean="0">
                              <a:latin typeface="Cambria Math"/>
                            </a:rPr>
                            <m:t>2</m:t>
                          </m:r>
                        </m:sub>
                      </m:sSub>
                      <m:sSub>
                        <m:sSubPr>
                          <m:ctrlPr>
                            <a:rPr lang="en-US" i="1">
                              <a:latin typeface="Cambria Math"/>
                            </a:rPr>
                          </m:ctrlPr>
                        </m:sSubPr>
                        <m:e>
                          <m:r>
                            <a:rPr lang="en-US" i="1">
                              <a:latin typeface="Cambria Math"/>
                            </a:rPr>
                            <m:t>𝑣</m:t>
                          </m:r>
                        </m:e>
                        <m:sub>
                          <m:r>
                            <a:rPr lang="en-US" b="0" i="1" smtClean="0">
                              <a:latin typeface="Cambria Math"/>
                            </a:rPr>
                            <m:t>2</m:t>
                          </m:r>
                        </m:sub>
                      </m:sSub>
                      <m:r>
                        <a:rPr lang="en-US" b="0" i="1" smtClean="0">
                          <a:latin typeface="Cambria Math"/>
                        </a:rPr>
                        <m:t>+</m:t>
                      </m:r>
                      <m:sSub>
                        <m:sSubPr>
                          <m:ctrlPr>
                            <a:rPr lang="en-US" i="1">
                              <a:latin typeface="Cambria Math"/>
                            </a:rPr>
                          </m:ctrlPr>
                        </m:sSubPr>
                        <m:e>
                          <m:r>
                            <a:rPr lang="en-US" i="1">
                              <a:latin typeface="Cambria Math"/>
                            </a:rPr>
                            <m:t>𝑤</m:t>
                          </m:r>
                        </m:e>
                        <m:sub>
                          <m:r>
                            <a:rPr lang="en-US" b="0" i="1" smtClean="0">
                              <a:latin typeface="Cambria Math"/>
                            </a:rPr>
                            <m:t>3</m:t>
                          </m:r>
                        </m:sub>
                      </m:sSub>
                      <m:sSub>
                        <m:sSubPr>
                          <m:ctrlPr>
                            <a:rPr lang="en-US" i="1">
                              <a:latin typeface="Cambria Math"/>
                            </a:rPr>
                          </m:ctrlPr>
                        </m:sSubPr>
                        <m:e>
                          <m:r>
                            <a:rPr lang="en-US" i="1">
                              <a:latin typeface="Cambria Math"/>
                            </a:rPr>
                            <m:t>𝑣</m:t>
                          </m:r>
                        </m:e>
                        <m:sub>
                          <m:r>
                            <a:rPr lang="en-US" b="0" i="1" smtClean="0">
                              <a:latin typeface="Cambria Math"/>
                            </a:rPr>
                            <m:t>3</m:t>
                          </m:r>
                        </m:sub>
                      </m:sSub>
                      <m:r>
                        <a:rPr lang="en-US" b="0" i="1" smtClean="0">
                          <a:latin typeface="Cambria Math"/>
                        </a:rPr>
                        <m:t>+</m:t>
                      </m:r>
                      <m:sSub>
                        <m:sSubPr>
                          <m:ctrlPr>
                            <a:rPr lang="en-US" i="1">
                              <a:latin typeface="Cambria Math"/>
                            </a:rPr>
                          </m:ctrlPr>
                        </m:sSubPr>
                        <m:e>
                          <m:r>
                            <a:rPr lang="en-US" i="1">
                              <a:latin typeface="Cambria Math"/>
                            </a:rPr>
                            <m:t>𝑤</m:t>
                          </m:r>
                        </m:e>
                        <m:sub>
                          <m:r>
                            <a:rPr lang="en-US" b="0" i="1" smtClean="0">
                              <a:latin typeface="Cambria Math"/>
                            </a:rPr>
                            <m:t>4</m:t>
                          </m:r>
                        </m:sub>
                      </m:sSub>
                      <m:sSub>
                        <m:sSubPr>
                          <m:ctrlPr>
                            <a:rPr lang="en-US" i="1">
                              <a:latin typeface="Cambria Math"/>
                            </a:rPr>
                          </m:ctrlPr>
                        </m:sSubPr>
                        <m:e>
                          <m:r>
                            <a:rPr lang="en-US" i="1">
                              <a:latin typeface="Cambria Math"/>
                            </a:rPr>
                            <m:t>𝑣</m:t>
                          </m:r>
                        </m:e>
                        <m:sub>
                          <m:r>
                            <a:rPr lang="en-US" b="0" i="1" smtClean="0">
                              <a:latin typeface="Cambria Math"/>
                            </a:rPr>
                            <m:t>4</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26754" y="2579431"/>
                <a:ext cx="6503787" cy="584775"/>
              </a:xfrm>
              <a:prstGeom prst="rect">
                <a:avLst/>
              </a:prstGeom>
              <a:blipFill rotWithShape="1">
                <a:blip r:embed="rId2"/>
                <a:stretch>
                  <a:fillRect/>
                </a:stretch>
              </a:blipFill>
            </p:spPr>
            <p:txBody>
              <a:bodyPr/>
              <a:lstStyle/>
              <a:p>
                <a:r>
                  <a:rPr lang="en-US">
                    <a:noFill/>
                  </a:rPr>
                  <a:t> </a:t>
                </a:r>
              </a:p>
            </p:txBody>
          </p:sp>
        </mc:Fallback>
      </mc:AlternateContent>
      <p:sp>
        <p:nvSpPr>
          <p:cNvPr id="8" name="Slide Number Placeholder 3"/>
          <p:cNvSpPr>
            <a:spLocks noGrp="1"/>
          </p:cNvSpPr>
          <p:nvPr>
            <p:ph type="sldNum" sz="quarter" idx="11"/>
          </p:nvPr>
        </p:nvSpPr>
        <p:spPr>
          <a:xfrm>
            <a:off x="0" y="6629400"/>
            <a:ext cx="475488" cy="228600"/>
          </a:xfrm>
        </p:spPr>
        <p:txBody>
          <a:bodyPr/>
          <a:lstStyle/>
          <a:p>
            <a:fld id="{B4689765-5485-4130-8525-AA8B12692EFF}" type="slidenum">
              <a:rPr lang="en-US" sz="1600" smtClean="0"/>
              <a:pPr/>
              <a:t>45</a:t>
            </a:fld>
            <a:endParaRPr lang="en-US" sz="1600" dirty="0"/>
          </a:p>
        </p:txBody>
      </p:sp>
    </p:spTree>
    <p:extLst>
      <p:ext uri="{BB962C8B-B14F-4D97-AF65-F5344CB8AC3E}">
        <p14:creationId xmlns:p14="http://schemas.microsoft.com/office/powerpoint/2010/main" val="28248543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use a log scale for DR violations?</a:t>
            </a:r>
            <a:endParaRPr lang="en-US" sz="3200" dirty="0"/>
          </a:p>
        </p:txBody>
      </p:sp>
      <p:sp>
        <p:nvSpPr>
          <p:cNvPr id="3" name="Content Placeholder 2"/>
          <p:cNvSpPr>
            <a:spLocks noGrp="1"/>
          </p:cNvSpPr>
          <p:nvPr>
            <p:ph idx="1"/>
          </p:nvPr>
        </p:nvSpPr>
        <p:spPr>
          <a:xfrm>
            <a:off x="292608" y="1195269"/>
            <a:ext cx="8851392" cy="5070475"/>
          </a:xfrm>
        </p:spPr>
        <p:txBody>
          <a:bodyPr lIns="0" tIns="0" rIns="0" bIns="0"/>
          <a:lstStyle/>
          <a:p>
            <a:r>
              <a:rPr lang="en-US" sz="2000" dirty="0" smtClean="0"/>
              <a:t>Square </a:t>
            </a:r>
            <a:r>
              <a:rPr lang="en-US" sz="2000" dirty="0"/>
              <a:t>root </a:t>
            </a:r>
            <a:r>
              <a:rPr lang="en-US" sz="2000" dirty="0" smtClean="0"/>
              <a:t>has less difference in </a:t>
            </a:r>
            <a:r>
              <a:rPr lang="en-US" sz="2000" i="1" dirty="0" smtClean="0"/>
              <a:t>S</a:t>
            </a:r>
            <a:r>
              <a:rPr lang="en-US" sz="2000" i="1" baseline="-25000" dirty="0" smtClean="0"/>
              <a:t>DR</a:t>
            </a:r>
            <a:r>
              <a:rPr lang="en-US" sz="2000" dirty="0" smtClean="0"/>
              <a:t> when normalizing by large </a:t>
            </a:r>
            <a:r>
              <a:rPr lang="en-US" sz="2000" i="1" dirty="0" err="1" smtClean="0"/>
              <a:t>DR</a:t>
            </a:r>
            <a:r>
              <a:rPr lang="en-US" sz="2000" baseline="-25000" dirty="0" err="1" smtClean="0"/>
              <a:t>median</a:t>
            </a:r>
            <a:r>
              <a:rPr lang="en-US" sz="2000" dirty="0" smtClean="0"/>
              <a:t> </a:t>
            </a:r>
          </a:p>
          <a:p>
            <a:r>
              <a:rPr lang="en-US" sz="2000" dirty="0" smtClean="0"/>
              <a:t>E.g. comparing </a:t>
            </a:r>
            <a:r>
              <a:rPr lang="en-US" sz="2000" i="1" dirty="0" smtClean="0"/>
              <a:t>DR</a:t>
            </a:r>
            <a:r>
              <a:rPr lang="en-US" sz="2000" dirty="0" smtClean="0"/>
              <a:t> of 100 vs. 1000, </a:t>
            </a:r>
            <a:r>
              <a:rPr lang="en-US" sz="2000" i="1" dirty="0" smtClean="0"/>
              <a:t>S</a:t>
            </a:r>
            <a:r>
              <a:rPr lang="en-US" sz="2000" i="1" baseline="-25000" dirty="0" smtClean="0"/>
              <a:t>DR</a:t>
            </a:r>
            <a:r>
              <a:rPr lang="en-US" sz="2000" dirty="0" smtClean="0"/>
              <a:t> differs by 5.4 with square root,</a:t>
            </a:r>
            <a:br>
              <a:rPr lang="en-US" sz="2000" dirty="0" smtClean="0"/>
            </a:br>
            <a:r>
              <a:rPr lang="en-US" sz="2000" dirty="0" smtClean="0"/>
              <a:t>but they differ by 9.2 with the log scale</a:t>
            </a:r>
          </a:p>
          <a:p>
            <a:r>
              <a:rPr lang="en-US" sz="2000" dirty="0" smtClean="0"/>
              <a:t>Added 100 inside logarithm so there is not too much difference</a:t>
            </a:r>
            <a:br>
              <a:rPr lang="en-US" sz="2000" dirty="0" smtClean="0"/>
            </a:br>
            <a:r>
              <a:rPr lang="en-US" sz="2000" dirty="0" smtClean="0"/>
              <a:t>in </a:t>
            </a:r>
            <a:r>
              <a:rPr lang="en-US" sz="2000" i="1" dirty="0" smtClean="0"/>
              <a:t>DR</a:t>
            </a:r>
            <a:r>
              <a:rPr lang="en-US" sz="2000" dirty="0" smtClean="0"/>
              <a:t> scores with a small number of routing violations</a:t>
            </a:r>
            <a:endParaRPr lang="en-US" sz="2000"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46</a:t>
            </a:fld>
            <a:endParaRPr lang="en-US" sz="1600" dirty="0"/>
          </a:p>
        </p:txBody>
      </p:sp>
      <p:graphicFrame>
        <p:nvGraphicFramePr>
          <p:cNvPr id="7" name="Chart 6"/>
          <p:cNvGraphicFramePr>
            <a:graphicFrameLocks/>
          </p:cNvGraphicFramePr>
          <p:nvPr>
            <p:extLst>
              <p:ext uri="{D42A27DB-BD31-4B8C-83A1-F6EECF244321}">
                <p14:modId xmlns:p14="http://schemas.microsoft.com/office/powerpoint/2010/main" val="3536098660"/>
              </p:ext>
            </p:extLst>
          </p:nvPr>
        </p:nvGraphicFramePr>
        <p:xfrm>
          <a:off x="1232049" y="3026664"/>
          <a:ext cx="5680815" cy="3292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4570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legalization</a:t>
            </a:r>
            <a:endParaRPr lang="en-US" dirty="0"/>
          </a:p>
        </p:txBody>
      </p:sp>
      <p:sp>
        <p:nvSpPr>
          <p:cNvPr id="3" name="Content Placeholder 2"/>
          <p:cNvSpPr>
            <a:spLocks noGrp="1"/>
          </p:cNvSpPr>
          <p:nvPr>
            <p:ph idx="1"/>
          </p:nvPr>
        </p:nvSpPr>
        <p:spPr/>
        <p:txBody>
          <a:bodyPr/>
          <a:lstStyle/>
          <a:p>
            <a:pPr marL="0" indent="0">
              <a:buNone/>
            </a:pPr>
            <a:r>
              <a:rPr lang="en-US" sz="2000" dirty="0" smtClean="0"/>
              <a:t>Olympus-</a:t>
            </a:r>
            <a:r>
              <a:rPr lang="en-US" sz="2000" dirty="0" err="1" smtClean="0"/>
              <a:t>SoC</a:t>
            </a:r>
            <a:r>
              <a:rPr lang="en-US" sz="2000" baseline="30000" dirty="0" err="1" smtClean="0"/>
              <a:t>TM</a:t>
            </a:r>
            <a:r>
              <a:rPr lang="en-US" sz="2000" dirty="0" smtClean="0"/>
              <a:t> </a:t>
            </a:r>
            <a:r>
              <a:rPr lang="en-US" sz="2000" dirty="0"/>
              <a:t>legalization fixes these issues in placement DEF files:</a:t>
            </a:r>
            <a:endParaRPr lang="en-US" sz="2000" dirty="0" smtClean="0"/>
          </a:p>
          <a:p>
            <a:pPr>
              <a:lnSpc>
                <a:spcPct val="120000"/>
              </a:lnSpc>
              <a:spcBef>
                <a:spcPts val="600"/>
              </a:spcBef>
            </a:pPr>
            <a:r>
              <a:rPr lang="en-US" sz="2000" b="1" dirty="0"/>
              <a:t>Edge-type violations &amp; overlaps</a:t>
            </a:r>
            <a:r>
              <a:rPr lang="en-US" sz="2000" dirty="0"/>
              <a:t> between cells or with blockages</a:t>
            </a:r>
          </a:p>
          <a:p>
            <a:pPr>
              <a:lnSpc>
                <a:spcPct val="120000"/>
              </a:lnSpc>
              <a:spcBef>
                <a:spcPts val="600"/>
              </a:spcBef>
            </a:pPr>
            <a:r>
              <a:rPr lang="en-US" sz="2000" b="1" dirty="0"/>
              <a:t>Cells not aligned</a:t>
            </a:r>
            <a:r>
              <a:rPr lang="en-US" sz="2000" dirty="0"/>
              <a:t> on the standard cell rows</a:t>
            </a:r>
          </a:p>
          <a:p>
            <a:pPr>
              <a:lnSpc>
                <a:spcPct val="120000"/>
              </a:lnSpc>
              <a:spcBef>
                <a:spcPts val="600"/>
              </a:spcBef>
            </a:pPr>
            <a:r>
              <a:rPr lang="en-US" sz="2000" dirty="0"/>
              <a:t>Cells with </a:t>
            </a:r>
            <a:r>
              <a:rPr lang="en-US" sz="2000" b="1" dirty="0"/>
              <a:t>incorrect orientation</a:t>
            </a:r>
          </a:p>
          <a:p>
            <a:pPr>
              <a:lnSpc>
                <a:spcPct val="120000"/>
              </a:lnSpc>
              <a:spcBef>
                <a:spcPts val="600"/>
              </a:spcBef>
            </a:pPr>
            <a:r>
              <a:rPr lang="en-US" sz="2000" dirty="0"/>
              <a:t>Cell pins that </a:t>
            </a:r>
            <a:r>
              <a:rPr lang="en-US" sz="2000" b="1" dirty="0"/>
              <a:t>short to the PG mesh</a:t>
            </a:r>
          </a:p>
          <a:p>
            <a:pPr>
              <a:lnSpc>
                <a:spcPct val="120000"/>
              </a:lnSpc>
              <a:spcBef>
                <a:spcPts val="600"/>
              </a:spcBef>
            </a:pPr>
            <a:r>
              <a:rPr lang="en-US" sz="2000" b="1" dirty="0"/>
              <a:t>Blocked cell pins </a:t>
            </a:r>
            <a:r>
              <a:rPr lang="en-US" sz="2000" dirty="0"/>
              <a:t>that are inaccessible due to </a:t>
            </a:r>
            <a:r>
              <a:rPr lang="en-US" sz="2000" dirty="0" smtClean="0"/>
              <a:t>the PG </a:t>
            </a:r>
            <a:r>
              <a:rPr lang="en-US" sz="2000" dirty="0"/>
              <a:t>mesh</a:t>
            </a:r>
          </a:p>
          <a:p>
            <a:pPr>
              <a:lnSpc>
                <a:spcPct val="120000"/>
              </a:lnSpc>
              <a:spcBef>
                <a:spcPts val="600"/>
              </a:spcBef>
            </a:pPr>
            <a:r>
              <a:rPr lang="en-US" sz="2000" b="1" dirty="0"/>
              <a:t>DRC placement violations </a:t>
            </a:r>
            <a:r>
              <a:rPr lang="en-US" sz="2000" dirty="0"/>
              <a:t>between standard </a:t>
            </a:r>
            <a:r>
              <a:rPr lang="en-US" sz="2000" dirty="0" smtClean="0"/>
              <a:t>cells</a:t>
            </a:r>
          </a:p>
          <a:p>
            <a:pPr marL="1257300" lvl="3" indent="0">
              <a:lnSpc>
                <a:spcPct val="120000"/>
              </a:lnSpc>
              <a:spcBef>
                <a:spcPts val="600"/>
              </a:spcBef>
              <a:buNone/>
            </a:pPr>
            <a:endParaRPr lang="en-US" sz="1200" dirty="0" smtClean="0">
              <a:solidFill>
                <a:srgbClr val="000000"/>
              </a:solidFill>
            </a:endParaRPr>
          </a:p>
          <a:p>
            <a:pPr marL="0" indent="0">
              <a:lnSpc>
                <a:spcPct val="120000"/>
              </a:lnSpc>
              <a:spcBef>
                <a:spcPts val="600"/>
              </a:spcBef>
              <a:buNone/>
            </a:pPr>
            <a:r>
              <a:rPr lang="en-US" sz="2000" dirty="0" smtClean="0">
                <a:solidFill>
                  <a:srgbClr val="000000"/>
                </a:solidFill>
              </a:rPr>
              <a:t>Significant legalization displacements are </a:t>
            </a:r>
            <a:r>
              <a:rPr lang="en-US" sz="2000" dirty="0">
                <a:solidFill>
                  <a:srgbClr val="000000"/>
                </a:solidFill>
              </a:rPr>
              <a:t>penalized (</a:t>
            </a:r>
            <a:r>
              <a:rPr lang="en-US" sz="2000" i="1" dirty="0">
                <a:solidFill>
                  <a:srgbClr val="000000"/>
                </a:solidFill>
              </a:rPr>
              <a:t>S</a:t>
            </a:r>
            <a:r>
              <a:rPr lang="en-US" sz="2000" i="1" baseline="-25000" dirty="0">
                <a:solidFill>
                  <a:srgbClr val="000000"/>
                </a:solidFill>
              </a:rPr>
              <a:t>DP</a:t>
            </a:r>
            <a:r>
              <a:rPr lang="en-US" sz="2000" dirty="0">
                <a:solidFill>
                  <a:srgbClr val="000000"/>
                </a:solidFill>
              </a:rPr>
              <a:t> score</a:t>
            </a:r>
            <a:r>
              <a:rPr lang="en-US" sz="2000" dirty="0" smtClean="0">
                <a:solidFill>
                  <a:srgbClr val="000000"/>
                </a:solidFill>
              </a:rPr>
              <a:t>).</a:t>
            </a:r>
          </a:p>
          <a:p>
            <a:pPr marL="1257300" lvl="3" indent="0">
              <a:lnSpc>
                <a:spcPct val="120000"/>
              </a:lnSpc>
              <a:spcBef>
                <a:spcPts val="600"/>
              </a:spcBef>
              <a:buNone/>
            </a:pPr>
            <a:endParaRPr lang="en-US" sz="1200" dirty="0">
              <a:solidFill>
                <a:srgbClr val="000000"/>
              </a:solidFill>
            </a:endParaRPr>
          </a:p>
          <a:p>
            <a:pPr marL="0" indent="0">
              <a:lnSpc>
                <a:spcPct val="120000"/>
              </a:lnSpc>
              <a:spcBef>
                <a:spcPts val="600"/>
              </a:spcBef>
              <a:buNone/>
            </a:pPr>
            <a:r>
              <a:rPr lang="en-US" sz="2000" dirty="0" smtClean="0">
                <a:solidFill>
                  <a:srgbClr val="00B050"/>
                </a:solidFill>
              </a:rPr>
              <a:t>If there are cells </a:t>
            </a:r>
            <a:r>
              <a:rPr lang="en-US" sz="2000" dirty="0">
                <a:solidFill>
                  <a:srgbClr val="00B050"/>
                </a:solidFill>
              </a:rPr>
              <a:t>outside their </a:t>
            </a:r>
            <a:r>
              <a:rPr lang="en-US" sz="2000" b="1" dirty="0">
                <a:solidFill>
                  <a:srgbClr val="00B050"/>
                </a:solidFill>
              </a:rPr>
              <a:t>fence </a:t>
            </a:r>
            <a:r>
              <a:rPr lang="en-US" sz="2000" b="1" dirty="0" smtClean="0">
                <a:solidFill>
                  <a:srgbClr val="00B050"/>
                </a:solidFill>
              </a:rPr>
              <a:t>region</a:t>
            </a:r>
            <a:r>
              <a:rPr lang="en-US" sz="2000" dirty="0" smtClean="0">
                <a:solidFill>
                  <a:srgbClr val="00B050"/>
                </a:solidFill>
              </a:rPr>
              <a:t>, or cells inside a fence region that are not assigned to it, then the placement is invalid! – </a:t>
            </a:r>
            <a:r>
              <a:rPr lang="en-US" sz="2000" b="1" dirty="0">
                <a:solidFill>
                  <a:srgbClr val="00B050"/>
                </a:solidFill>
              </a:rPr>
              <a:t>NEW!</a:t>
            </a:r>
            <a:endParaRPr lang="en-US" sz="2000" dirty="0"/>
          </a:p>
          <a:p>
            <a:pPr marL="0" indent="0">
              <a:lnSpc>
                <a:spcPct val="120000"/>
              </a:lnSpc>
              <a:spcBef>
                <a:spcPts val="600"/>
              </a:spcBef>
              <a:buNone/>
            </a:pPr>
            <a:endParaRPr lang="en-US" sz="2000" dirty="0" smtClean="0">
              <a:solidFill>
                <a:srgbClr val="000000"/>
              </a:solidFill>
            </a:endParaRP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47</a:t>
            </a:fld>
            <a:endParaRPr lang="en-US" sz="1600" dirty="0"/>
          </a:p>
        </p:txBody>
      </p:sp>
    </p:spTree>
    <p:extLst>
      <p:ext uri="{BB962C8B-B14F-4D97-AF65-F5344CB8AC3E}">
        <p14:creationId xmlns:p14="http://schemas.microsoft.com/office/powerpoint/2010/main" val="400553827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12"/>
            <a:ext cx="9144000" cy="1066800"/>
          </a:xfrm>
        </p:spPr>
        <p:txBody>
          <a:bodyPr/>
          <a:lstStyle/>
          <a:p>
            <a:r>
              <a:rPr lang="en-US" dirty="0" smtClean="0"/>
              <a:t>Affine scaling for wire length</a:t>
            </a:r>
            <a:endParaRPr lang="en-US" dirty="0"/>
          </a:p>
        </p:txBody>
      </p:sp>
      <p:sp>
        <p:nvSpPr>
          <p:cNvPr id="3" name="Content Placeholder 2"/>
          <p:cNvSpPr>
            <a:spLocks noGrp="1"/>
          </p:cNvSpPr>
          <p:nvPr>
            <p:ph idx="1"/>
          </p:nvPr>
        </p:nvSpPr>
        <p:spPr>
          <a:xfrm>
            <a:off x="-1" y="1316038"/>
            <a:ext cx="9144001" cy="5070475"/>
          </a:xfrm>
        </p:spPr>
        <p:txBody>
          <a:bodyPr/>
          <a:lstStyle/>
          <a:p>
            <a:pPr>
              <a:spcBef>
                <a:spcPts val="1200"/>
              </a:spcBef>
            </a:pPr>
            <a:r>
              <a:rPr lang="en-US" dirty="0" smtClean="0"/>
              <a:t>Simple </a:t>
            </a:r>
            <a:r>
              <a:rPr lang="en-US" dirty="0"/>
              <a:t>affine scaling </a:t>
            </a:r>
            <a:r>
              <a:rPr lang="en-US" dirty="0" smtClean="0"/>
              <a:t>[</a:t>
            </a:r>
            <a:r>
              <a:rPr lang="en-US" i="1" dirty="0" err="1" smtClean="0"/>
              <a:t>WL’</a:t>
            </a:r>
            <a:r>
              <a:rPr lang="en-US" baseline="-25000" dirty="0" err="1" smtClean="0"/>
              <a:t>min</a:t>
            </a:r>
            <a:r>
              <a:rPr lang="en-US" baseline="-25000" dirty="0" smtClean="0"/>
              <a:t> </a:t>
            </a:r>
            <a:r>
              <a:rPr lang="en-US" dirty="0" smtClean="0"/>
              <a:t>, 1.5x</a:t>
            </a:r>
            <a:r>
              <a:rPr lang="en-US" i="1" dirty="0" smtClean="0"/>
              <a:t>WL’</a:t>
            </a:r>
            <a:r>
              <a:rPr lang="en-US" baseline="-25000" dirty="0" smtClean="0"/>
              <a:t>median</a:t>
            </a:r>
            <a:r>
              <a:rPr lang="en-US" dirty="0" smtClean="0"/>
              <a:t> </a:t>
            </a:r>
            <a:r>
              <a:rPr lang="en-US" dirty="0"/>
              <a:t>] </a:t>
            </a:r>
            <a:r>
              <a:rPr lang="en-US" dirty="0">
                <a:sym typeface="Wingdings"/>
              </a:rPr>
              <a:t> </a:t>
            </a:r>
            <a:r>
              <a:rPr lang="en-US" dirty="0" smtClean="0">
                <a:sym typeface="Wingdings"/>
              </a:rPr>
              <a:t>[0,25]</a:t>
            </a:r>
            <a:br>
              <a:rPr lang="en-US" dirty="0" smtClean="0">
                <a:sym typeface="Wingdings"/>
              </a:rPr>
            </a:br>
            <a:r>
              <a:rPr lang="en-US" dirty="0" smtClean="0"/>
              <a:t>is </a:t>
            </a:r>
            <a:r>
              <a:rPr lang="en-US" dirty="0"/>
              <a:t>used for </a:t>
            </a:r>
            <a:r>
              <a:rPr lang="en-US" dirty="0" smtClean="0"/>
              <a:t>wire length:</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a:t>
            </a: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48</a:t>
            </a:fld>
            <a:endParaRPr lang="en-US" sz="1600" dirty="0"/>
          </a:p>
        </p:txBody>
      </p:sp>
      <mc:AlternateContent xmlns:mc="http://schemas.openxmlformats.org/markup-compatibility/2006" xmlns:a14="http://schemas.microsoft.com/office/drawing/2010/main">
        <mc:Choice Requires="a14">
          <p:sp>
            <p:nvSpPr>
              <p:cNvPr id="5" name="Rectangle 4"/>
              <p:cNvSpPr/>
              <p:nvPr/>
            </p:nvSpPr>
            <p:spPr>
              <a:xfrm>
                <a:off x="707368" y="2141773"/>
                <a:ext cx="5348376"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𝑊𝐿</m:t>
                          </m:r>
                          <m:r>
                            <a:rPr lang="en-US" sz="2400" b="0" i="1" smtClean="0">
                              <a:latin typeface="Cambria Math"/>
                            </a:rPr>
                            <m:t>′</m:t>
                          </m:r>
                        </m:sub>
                      </m:sSub>
                      <m:r>
                        <a:rPr lang="en-US" sz="2400" i="1">
                          <a:latin typeface="Cambria Math"/>
                        </a:rPr>
                        <m:t>=25</m:t>
                      </m:r>
                      <m:d>
                        <m:dPr>
                          <m:ctrlPr>
                            <a:rPr lang="en-US" sz="2400" i="1">
                              <a:latin typeface="Cambria Math"/>
                            </a:rPr>
                          </m:ctrlPr>
                        </m:dPr>
                        <m:e>
                          <m:f>
                            <m:fPr>
                              <m:ctrlPr>
                                <a:rPr lang="en-US" sz="2400" i="1">
                                  <a:latin typeface="Cambria Math"/>
                                </a:rPr>
                              </m:ctrlPr>
                            </m:fPr>
                            <m:num>
                              <m:r>
                                <a:rPr lang="en-US" sz="2400" i="1">
                                  <a:latin typeface="Cambria Math"/>
                                </a:rPr>
                                <m:t>𝑊</m:t>
                              </m:r>
                              <m:sSup>
                                <m:sSupPr>
                                  <m:ctrlPr>
                                    <a:rPr lang="en-US" sz="2400" i="1">
                                      <a:latin typeface="Cambria Math"/>
                                    </a:rPr>
                                  </m:ctrlPr>
                                </m:sSupPr>
                                <m:e>
                                  <m:r>
                                    <a:rPr lang="en-US" sz="2400" i="1">
                                      <a:latin typeface="Cambria Math"/>
                                    </a:rPr>
                                    <m:t>𝐿</m:t>
                                  </m:r>
                                </m:e>
                                <m:sup>
                                  <m:r>
                                    <a:rPr lang="en-US" sz="2400" i="1">
                                      <a:latin typeface="Cambria Math"/>
                                    </a:rPr>
                                    <m:t>′</m:t>
                                  </m:r>
                                </m:sup>
                              </m:sSup>
                              <m:r>
                                <a:rPr lang="en-US" sz="2400" i="1">
                                  <a:latin typeface="Cambria Math"/>
                                </a:rPr>
                                <m:t>−</m:t>
                              </m:r>
                              <m:sSub>
                                <m:sSubPr>
                                  <m:ctrlPr>
                                    <a:rPr lang="en-US" sz="2400" i="1">
                                      <a:latin typeface="Cambria Math"/>
                                    </a:rPr>
                                  </m:ctrlPr>
                                </m:sSubPr>
                                <m:e>
                                  <m:r>
                                    <a:rPr lang="en-US" sz="2400" i="1">
                                      <a:latin typeface="Cambria Math"/>
                                    </a:rPr>
                                    <m:t>𝑊𝐿</m:t>
                                  </m:r>
                                  <m:r>
                                    <a:rPr lang="en-US" sz="2400" i="1">
                                      <a:latin typeface="Cambria Math"/>
                                    </a:rPr>
                                    <m:t>′</m:t>
                                  </m:r>
                                </m:e>
                                <m:sub>
                                  <m:r>
                                    <m:rPr>
                                      <m:sty m:val="p"/>
                                    </m:rPr>
                                    <a:rPr lang="en-US" sz="2400">
                                      <a:latin typeface="Cambria Math"/>
                                    </a:rPr>
                                    <m:t>min</m:t>
                                  </m:r>
                                </m:sub>
                              </m:sSub>
                            </m:num>
                            <m:den>
                              <m:sSub>
                                <m:sSubPr>
                                  <m:ctrlPr>
                                    <a:rPr lang="en-US" sz="2400" i="1">
                                      <a:latin typeface="Cambria Math"/>
                                    </a:rPr>
                                  </m:ctrlPr>
                                </m:sSubPr>
                                <m:e>
                                  <m:r>
                                    <a:rPr lang="en-US" sz="2400" b="0" i="1" smtClean="0">
                                      <a:latin typeface="Cambria Math"/>
                                    </a:rPr>
                                    <m:t>1.5</m:t>
                                  </m:r>
                                  <m:r>
                                    <a:rPr lang="en-US" sz="2400" b="0" i="1" smtClean="0">
                                      <a:latin typeface="Cambria Math"/>
                                      <a:ea typeface="Cambria Math"/>
                                    </a:rPr>
                                    <m:t>×</m:t>
                                  </m:r>
                                  <m:r>
                                    <a:rPr lang="en-US" sz="2400" i="1">
                                      <a:latin typeface="Cambria Math"/>
                                    </a:rPr>
                                    <m:t>𝑊𝐿</m:t>
                                  </m:r>
                                  <m:r>
                                    <a:rPr lang="en-US" sz="2400" i="1">
                                      <a:latin typeface="Cambria Math"/>
                                    </a:rPr>
                                    <m:t>′</m:t>
                                  </m:r>
                                </m:e>
                                <m:sub>
                                  <m:r>
                                    <m:rPr>
                                      <m:sty m:val="p"/>
                                    </m:rPr>
                                    <a:rPr lang="en-US" sz="2400">
                                      <a:latin typeface="Cambria Math"/>
                                    </a:rPr>
                                    <m:t>median</m:t>
                                  </m:r>
                                </m:sub>
                              </m:sSub>
                              <m:r>
                                <a:rPr lang="en-US" sz="2400" i="1">
                                  <a:latin typeface="Cambria Math"/>
                                </a:rPr>
                                <m:t>−</m:t>
                              </m:r>
                              <m:sSub>
                                <m:sSubPr>
                                  <m:ctrlPr>
                                    <a:rPr lang="en-US" sz="2400" i="1">
                                      <a:latin typeface="Cambria Math"/>
                                    </a:rPr>
                                  </m:ctrlPr>
                                </m:sSubPr>
                                <m:e>
                                  <m:r>
                                    <a:rPr lang="en-US" sz="2400" i="1">
                                      <a:latin typeface="Cambria Math"/>
                                    </a:rPr>
                                    <m:t>𝑊𝐿</m:t>
                                  </m:r>
                                  <m:r>
                                    <a:rPr lang="en-US" sz="2400" i="1">
                                      <a:latin typeface="Cambria Math"/>
                                    </a:rPr>
                                    <m:t>′</m:t>
                                  </m:r>
                                </m:e>
                                <m:sub>
                                  <m:r>
                                    <m:rPr>
                                      <m:sty m:val="p"/>
                                    </m:rPr>
                                    <a:rPr lang="en-US" sz="2400">
                                      <a:latin typeface="Cambria Math"/>
                                    </a:rPr>
                                    <m:t>min</m:t>
                                  </m:r>
                                </m:sub>
                              </m:sSub>
                            </m:den>
                          </m:f>
                        </m:e>
                      </m:d>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707368" y="2141773"/>
                <a:ext cx="5348376" cy="92217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01010" y="3150215"/>
                <a:ext cx="49256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𝑊𝐿</m:t>
                          </m:r>
                          <m:r>
                            <a:rPr lang="en-US" sz="2400" i="1">
                              <a:latin typeface="Cambria Math"/>
                            </a:rPr>
                            <m:t>′</m:t>
                          </m:r>
                        </m:e>
                        <m:sub>
                          <m:r>
                            <m:rPr>
                              <m:sty m:val="p"/>
                            </m:rPr>
                            <a:rPr lang="en-US" sz="2400">
                              <a:latin typeface="Cambria Math"/>
                            </a:rPr>
                            <m:t>min</m:t>
                          </m:r>
                        </m:sub>
                      </m:sSub>
                      <m:r>
                        <a:rPr lang="en-US" sz="2400" b="0" i="1" smtClean="0">
                          <a:latin typeface="Cambria Math"/>
                          <a:ea typeface="Cambria Math"/>
                        </a:rPr>
                        <m:t>≤</m:t>
                      </m:r>
                      <m:r>
                        <a:rPr lang="en-US" sz="2400" b="0" i="1" smtClean="0">
                          <a:latin typeface="Cambria Math"/>
                        </a:rPr>
                        <m:t>𝑊𝐿</m:t>
                      </m:r>
                      <m:r>
                        <a:rPr lang="en-US" sz="2400" b="0" i="1" smtClean="0">
                          <a:latin typeface="Cambria Math"/>
                        </a:rPr>
                        <m:t>′≤</m:t>
                      </m:r>
                      <m:sSub>
                        <m:sSubPr>
                          <m:ctrlPr>
                            <a:rPr lang="en-US" sz="2400" i="1">
                              <a:latin typeface="Cambria Math"/>
                            </a:rPr>
                          </m:ctrlPr>
                        </m:sSubPr>
                        <m:e>
                          <m:r>
                            <a:rPr lang="en-US" sz="2400" i="1">
                              <a:latin typeface="Cambria Math"/>
                            </a:rPr>
                            <m:t>1.5</m:t>
                          </m:r>
                          <m:r>
                            <a:rPr lang="en-US" sz="2400" i="1">
                              <a:latin typeface="Cambria Math"/>
                              <a:ea typeface="Cambria Math"/>
                            </a:rPr>
                            <m:t>×</m:t>
                          </m:r>
                          <m:r>
                            <a:rPr lang="en-US" sz="2400" i="1">
                              <a:latin typeface="Cambria Math"/>
                            </a:rPr>
                            <m:t>𝑊𝐿</m:t>
                          </m:r>
                          <m:r>
                            <a:rPr lang="en-US" sz="2400" i="1">
                              <a:latin typeface="Cambria Math"/>
                            </a:rPr>
                            <m:t>′</m:t>
                          </m:r>
                        </m:e>
                        <m:sub>
                          <m:r>
                            <m:rPr>
                              <m:sty m:val="p"/>
                            </m:rPr>
                            <a:rPr lang="en-US" sz="2400">
                              <a:latin typeface="Cambria Math"/>
                            </a:rPr>
                            <m:t>median</m:t>
                          </m:r>
                        </m:sub>
                      </m:sSub>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1010" y="3150215"/>
                <a:ext cx="4925683" cy="461665"/>
              </a:xfrm>
              <a:prstGeom prst="rect">
                <a:avLst/>
              </a:prstGeom>
              <a:blipFill rotWithShape="1">
                <a:blip r:embed="rId3"/>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295904546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ctrTitle"/>
          </p:nvPr>
        </p:nvSpPr>
        <p:spPr>
          <a:xfrm>
            <a:off x="3457575" y="914400"/>
            <a:ext cx="5303838" cy="1752600"/>
          </a:xfrm>
        </p:spPr>
        <p:txBody>
          <a:bodyPr/>
          <a:lstStyle/>
          <a:p>
            <a:r>
              <a:rPr lang="en-US" sz="3200" b="1" dirty="0" smtClean="0"/>
              <a:t>Appendix </a:t>
            </a:r>
            <a:r>
              <a:rPr lang="en-US" sz="3200" dirty="0"/>
              <a:t>D</a:t>
            </a:r>
            <a:r>
              <a:rPr lang="en-US" sz="3200" b="1" dirty="0" smtClean="0"/>
              <a:t>:</a:t>
            </a:r>
            <a:br>
              <a:rPr lang="en-US" sz="3200" b="1" dirty="0" smtClean="0"/>
            </a:br>
            <a:r>
              <a:rPr lang="en-US" sz="3200" b="1" dirty="0" smtClean="0"/>
              <a:t>Contest result details</a:t>
            </a:r>
            <a:endParaRPr lang="en-US" sz="3200" b="1" dirty="0"/>
          </a:p>
        </p:txBody>
      </p:sp>
    </p:spTree>
    <p:extLst>
      <p:ext uri="{BB962C8B-B14F-4D97-AF65-F5344CB8AC3E}">
        <p14:creationId xmlns:p14="http://schemas.microsoft.com/office/powerpoint/2010/main" val="16536976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0" y="57912"/>
            <a:ext cx="9144000" cy="1066800"/>
          </a:xfrm>
        </p:spPr>
        <p:txBody>
          <a:bodyPr/>
          <a:lstStyle/>
          <a:p>
            <a:r>
              <a:rPr lang="en-US" sz="3600" dirty="0"/>
              <a:t>Is global routing congestion</a:t>
            </a:r>
            <a:br>
              <a:rPr lang="en-US" sz="3600" dirty="0"/>
            </a:br>
            <a:r>
              <a:rPr lang="en-US" sz="3600" dirty="0"/>
              <a:t>a sufficient metric?</a:t>
            </a:r>
          </a:p>
        </p:txBody>
      </p:sp>
      <p:grpSp>
        <p:nvGrpSpPr>
          <p:cNvPr id="12" name="Group 11"/>
          <p:cNvGrpSpPr/>
          <p:nvPr/>
        </p:nvGrpSpPr>
        <p:grpSpPr>
          <a:xfrm>
            <a:off x="73603" y="4178808"/>
            <a:ext cx="9033821" cy="1956816"/>
            <a:chOff x="73603" y="4483013"/>
            <a:chExt cx="9033821" cy="1956816"/>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0098" r="30099"/>
            <a:stretch/>
          </p:blipFill>
          <p:spPr>
            <a:xfrm>
              <a:off x="2978873" y="4487826"/>
              <a:ext cx="2032039" cy="1952003"/>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0098" r="30099"/>
            <a:stretch/>
          </p:blipFill>
          <p:spPr>
            <a:xfrm>
              <a:off x="7075385" y="4487826"/>
              <a:ext cx="2032039" cy="195200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5164" t="5309" r="34531" b="4548"/>
            <a:stretch/>
          </p:blipFill>
          <p:spPr>
            <a:xfrm>
              <a:off x="5069386" y="4483013"/>
              <a:ext cx="2021602" cy="1956816"/>
            </a:xfrm>
            <a:prstGeom prst="rect">
              <a:avLst/>
            </a:prstGeom>
          </p:spPr>
        </p:pic>
        <p:pic>
          <p:nvPicPr>
            <p:cNvPr id="21" name="Picture 20" descr="team17_plc_fft2.jpg"/>
            <p:cNvPicPr>
              <a:picLocks noChangeAspect="1"/>
            </p:cNvPicPr>
            <p:nvPr/>
          </p:nvPicPr>
          <p:blipFill>
            <a:blip r:embed="rId6" cstate="print"/>
            <a:srcRect l="25479" t="5198" r="25771" b="4520"/>
            <a:stretch>
              <a:fillRect/>
            </a:stretch>
          </p:blipFill>
          <p:spPr>
            <a:xfrm>
              <a:off x="988003" y="4483013"/>
              <a:ext cx="1962693" cy="1956816"/>
            </a:xfrm>
            <a:prstGeom prst="rect">
              <a:avLst/>
            </a:prstGeom>
          </p:spPr>
        </p:pic>
        <p:sp>
          <p:nvSpPr>
            <p:cNvPr id="25" name="TextBox 24"/>
            <p:cNvSpPr txBox="1"/>
            <p:nvPr/>
          </p:nvSpPr>
          <p:spPr>
            <a:xfrm>
              <a:off x="73603" y="5048328"/>
              <a:ext cx="867375" cy="830997"/>
            </a:xfrm>
            <a:prstGeom prst="rect">
              <a:avLst/>
            </a:prstGeom>
            <a:noFill/>
          </p:spPr>
          <p:txBody>
            <a:bodyPr wrap="square" lIns="0" tIns="0" rIns="0" bIns="0" rtlCol="0">
              <a:spAutoFit/>
            </a:bodyPr>
            <a:lstStyle/>
            <a:p>
              <a:pPr algn="ctr"/>
              <a:r>
                <a:rPr lang="en-US" sz="1800" dirty="0" smtClean="0"/>
                <a:t>more</a:t>
              </a:r>
              <a:br>
                <a:rPr lang="en-US" sz="1800" dirty="0" smtClean="0"/>
              </a:br>
              <a:r>
                <a:rPr lang="en-US" sz="1800" dirty="0" smtClean="0"/>
                <a:t>evenly</a:t>
              </a:r>
              <a:br>
                <a:rPr lang="en-US" sz="1800" dirty="0" smtClean="0"/>
              </a:br>
              <a:r>
                <a:rPr lang="en-US" sz="1800" dirty="0" smtClean="0"/>
                <a:t>spread</a:t>
              </a:r>
              <a:endParaRPr lang="en-US" sz="1800" dirty="0"/>
            </a:p>
          </p:txBody>
        </p:sp>
      </p:grpSp>
      <p:grpSp>
        <p:nvGrpSpPr>
          <p:cNvPr id="4" name="Group 3"/>
          <p:cNvGrpSpPr/>
          <p:nvPr/>
        </p:nvGrpSpPr>
        <p:grpSpPr>
          <a:xfrm>
            <a:off x="37027" y="1380744"/>
            <a:ext cx="9044921" cy="2231224"/>
            <a:chOff x="37027" y="1867741"/>
            <a:chExt cx="9044921" cy="2231224"/>
          </a:xfrm>
        </p:grpSpPr>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30597" r="30596"/>
            <a:stretch/>
          </p:blipFill>
          <p:spPr>
            <a:xfrm>
              <a:off x="3015449" y="2142149"/>
              <a:ext cx="1981190" cy="1952003"/>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30199" r="30497"/>
            <a:stretch/>
          </p:blipFill>
          <p:spPr>
            <a:xfrm>
              <a:off x="7075385" y="2142149"/>
              <a:ext cx="2006563" cy="1952003"/>
            </a:xfrm>
            <a:prstGeom prst="rect">
              <a:avLst/>
            </a:prstGeom>
          </p:spPr>
        </p:pic>
        <p:sp>
          <p:nvSpPr>
            <p:cNvPr id="14" name="TextBox 13"/>
            <p:cNvSpPr txBox="1"/>
            <p:nvPr/>
          </p:nvSpPr>
          <p:spPr>
            <a:xfrm>
              <a:off x="3109411" y="1867741"/>
              <a:ext cx="3767328" cy="276999"/>
            </a:xfrm>
            <a:prstGeom prst="rect">
              <a:avLst/>
            </a:prstGeom>
            <a:noFill/>
          </p:spPr>
          <p:txBody>
            <a:bodyPr wrap="square" lIns="0" tIns="0" rIns="0" bIns="0" rtlCol="0">
              <a:spAutoFit/>
            </a:bodyPr>
            <a:lstStyle/>
            <a:p>
              <a:pPr algn="ctr"/>
              <a:r>
                <a:rPr lang="en-US" sz="1800" dirty="0" smtClean="0"/>
                <a:t>GR edge overflow &amp; node congestion</a:t>
              </a:r>
              <a:endParaRPr lang="en-US" sz="1800" dirty="0"/>
            </a:p>
          </p:txBody>
        </p:sp>
        <p:sp>
          <p:nvSpPr>
            <p:cNvPr id="16" name="TextBox 15"/>
            <p:cNvSpPr txBox="1"/>
            <p:nvPr/>
          </p:nvSpPr>
          <p:spPr>
            <a:xfrm>
              <a:off x="7294841" y="1867742"/>
              <a:ext cx="1572768" cy="276999"/>
            </a:xfrm>
            <a:prstGeom prst="rect">
              <a:avLst/>
            </a:prstGeom>
            <a:noFill/>
          </p:spPr>
          <p:txBody>
            <a:bodyPr wrap="square" lIns="0" tIns="0" rIns="0" bIns="0" rtlCol="0">
              <a:spAutoFit/>
            </a:bodyPr>
            <a:lstStyle/>
            <a:p>
              <a:r>
                <a:rPr lang="en-US" sz="1800" dirty="0" smtClean="0"/>
                <a:t>DR violations</a:t>
              </a: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34993" t="4877" r="35339" b="4269"/>
            <a:stretch/>
          </p:blipFill>
          <p:spPr>
            <a:xfrm>
              <a:off x="5063705" y="2142149"/>
              <a:ext cx="1963741" cy="1956816"/>
            </a:xfrm>
            <a:prstGeom prst="rect">
              <a:avLst/>
            </a:prstGeom>
          </p:spPr>
        </p:pic>
        <p:pic>
          <p:nvPicPr>
            <p:cNvPr id="20" name="Picture 19" descr="team10_plc_fft2.jpg"/>
            <p:cNvPicPr>
              <a:picLocks noChangeAspect="1"/>
            </p:cNvPicPr>
            <p:nvPr/>
          </p:nvPicPr>
          <p:blipFill>
            <a:blip r:embed="rId10" cstate="print"/>
            <a:srcRect l="25619" t="5121" r="25886" b="4400"/>
            <a:stretch>
              <a:fillRect/>
            </a:stretch>
          </p:blipFill>
          <p:spPr>
            <a:xfrm>
              <a:off x="1003769" y="2142149"/>
              <a:ext cx="1948155" cy="1956816"/>
            </a:xfrm>
            <a:prstGeom prst="rect">
              <a:avLst/>
            </a:prstGeom>
          </p:spPr>
        </p:pic>
        <p:sp>
          <p:nvSpPr>
            <p:cNvPr id="22" name="TextBox 21"/>
            <p:cNvSpPr txBox="1"/>
            <p:nvPr/>
          </p:nvSpPr>
          <p:spPr>
            <a:xfrm>
              <a:off x="1437364" y="1867742"/>
              <a:ext cx="1306287" cy="276999"/>
            </a:xfrm>
            <a:prstGeom prst="rect">
              <a:avLst/>
            </a:prstGeom>
            <a:noFill/>
          </p:spPr>
          <p:txBody>
            <a:bodyPr wrap="square" lIns="0" tIns="0" rIns="0" bIns="0" rtlCol="0">
              <a:spAutoFit/>
            </a:bodyPr>
            <a:lstStyle/>
            <a:p>
              <a:r>
                <a:rPr lang="en-US" sz="1800" dirty="0" smtClean="0"/>
                <a:t>Placement</a:t>
              </a:r>
              <a:endParaRPr lang="en-US" sz="1800" dirty="0"/>
            </a:p>
          </p:txBody>
        </p:sp>
        <p:sp>
          <p:nvSpPr>
            <p:cNvPr id="26" name="TextBox 25"/>
            <p:cNvSpPr txBox="1"/>
            <p:nvPr/>
          </p:nvSpPr>
          <p:spPr>
            <a:xfrm>
              <a:off x="37027" y="2803415"/>
              <a:ext cx="930166" cy="553998"/>
            </a:xfrm>
            <a:prstGeom prst="rect">
              <a:avLst/>
            </a:prstGeom>
            <a:noFill/>
          </p:spPr>
          <p:txBody>
            <a:bodyPr wrap="square" lIns="0" tIns="0" rIns="0" bIns="0" rtlCol="0">
              <a:spAutoFit/>
            </a:bodyPr>
            <a:lstStyle/>
            <a:p>
              <a:pPr algn="ctr"/>
              <a:r>
                <a:rPr lang="en-US" sz="1800" dirty="0"/>
                <a:t>w</a:t>
              </a:r>
              <a:r>
                <a:rPr lang="en-US" sz="1800" dirty="0" smtClean="0"/>
                <a:t>ith GR response</a:t>
              </a:r>
              <a:endParaRPr lang="en-US" sz="1800" dirty="0"/>
            </a:p>
          </p:txBody>
        </p:sp>
      </p:grpSp>
      <p:sp>
        <p:nvSpPr>
          <p:cNvPr id="27" name="Slide Number Placeholder 15"/>
          <p:cNvSpPr>
            <a:spLocks noGrp="1"/>
          </p:cNvSpPr>
          <p:nvPr>
            <p:ph type="sldNum" sz="quarter" idx="11"/>
          </p:nvPr>
        </p:nvSpPr>
        <p:spPr>
          <a:xfrm>
            <a:off x="0" y="6629400"/>
            <a:ext cx="381000" cy="228600"/>
          </a:xfrm>
          <a:prstGeom prst="rect">
            <a:avLst/>
          </a:prstGeom>
        </p:spPr>
        <p:txBody>
          <a:bodyPr/>
          <a:lstStyle/>
          <a:p>
            <a:fld id="{B4689765-5485-4130-8525-AA8B12692EFF}" type="slidenum">
              <a:rPr lang="en-US" sz="1600" smtClean="0"/>
              <a:pPr/>
              <a:t>5</a:t>
            </a:fld>
            <a:endParaRPr lang="en-US" sz="1600" dirty="0"/>
          </a:p>
        </p:txBody>
      </p:sp>
      <p:sp>
        <p:nvSpPr>
          <p:cNvPr id="19" name="TextBox 18"/>
          <p:cNvSpPr txBox="1"/>
          <p:nvPr/>
        </p:nvSpPr>
        <p:spPr>
          <a:xfrm>
            <a:off x="2517720" y="6099048"/>
            <a:ext cx="3035808" cy="369332"/>
          </a:xfrm>
          <a:prstGeom prst="rect">
            <a:avLst/>
          </a:prstGeom>
          <a:noFill/>
        </p:spPr>
        <p:txBody>
          <a:bodyPr wrap="square" rtlCol="0">
            <a:spAutoFit/>
          </a:bodyPr>
          <a:lstStyle/>
          <a:p>
            <a:pPr algn="ctr"/>
            <a:r>
              <a:rPr lang="en-US" sz="1800" b="1" dirty="0" smtClean="0">
                <a:solidFill>
                  <a:srgbClr val="FF0000"/>
                </a:solidFill>
              </a:rPr>
              <a:t>0.4% GR edge overflow</a:t>
            </a:r>
            <a:endParaRPr lang="en-US" sz="1800" b="1" dirty="0">
              <a:solidFill>
                <a:srgbClr val="FF0000"/>
              </a:solidFill>
            </a:endParaRPr>
          </a:p>
        </p:txBody>
      </p:sp>
      <p:sp>
        <p:nvSpPr>
          <p:cNvPr id="23" name="TextBox 22"/>
          <p:cNvSpPr txBox="1"/>
          <p:nvPr/>
        </p:nvSpPr>
        <p:spPr>
          <a:xfrm>
            <a:off x="2304288" y="3575304"/>
            <a:ext cx="3462673" cy="369332"/>
          </a:xfrm>
          <a:prstGeom prst="rect">
            <a:avLst/>
          </a:prstGeom>
          <a:noFill/>
        </p:spPr>
        <p:txBody>
          <a:bodyPr wrap="square" rtlCol="0">
            <a:spAutoFit/>
          </a:bodyPr>
          <a:lstStyle/>
          <a:p>
            <a:pPr algn="ctr"/>
            <a:r>
              <a:rPr lang="en-US" sz="1800" b="1" dirty="0" smtClean="0">
                <a:solidFill>
                  <a:srgbClr val="00B050"/>
                </a:solidFill>
              </a:rPr>
              <a:t>0.0% GR edge overflow</a:t>
            </a:r>
            <a:endParaRPr lang="en-US" sz="1800" b="1" dirty="0">
              <a:solidFill>
                <a:srgbClr val="00B050"/>
              </a:solidFill>
            </a:endParaRPr>
          </a:p>
        </p:txBody>
      </p:sp>
      <p:grpSp>
        <p:nvGrpSpPr>
          <p:cNvPr id="5" name="Group 4"/>
          <p:cNvGrpSpPr/>
          <p:nvPr/>
        </p:nvGrpSpPr>
        <p:grpSpPr>
          <a:xfrm>
            <a:off x="7168896" y="1783080"/>
            <a:ext cx="1702854" cy="2161556"/>
            <a:chOff x="4973884" y="1676924"/>
            <a:chExt cx="1702854" cy="2161556"/>
          </a:xfrm>
        </p:grpSpPr>
        <p:sp>
          <p:nvSpPr>
            <p:cNvPr id="17" name="TextBox 16"/>
            <p:cNvSpPr txBox="1"/>
            <p:nvPr/>
          </p:nvSpPr>
          <p:spPr>
            <a:xfrm>
              <a:off x="4973884" y="3469148"/>
              <a:ext cx="1702854" cy="369332"/>
            </a:xfrm>
            <a:prstGeom prst="rect">
              <a:avLst/>
            </a:prstGeom>
            <a:noFill/>
          </p:spPr>
          <p:txBody>
            <a:bodyPr wrap="square" rtlCol="0">
              <a:spAutoFit/>
            </a:bodyPr>
            <a:lstStyle/>
            <a:p>
              <a:r>
                <a:rPr lang="en-US" sz="1800" b="1" dirty="0" smtClean="0">
                  <a:solidFill>
                    <a:srgbClr val="FF0000"/>
                  </a:solidFill>
                </a:rPr>
                <a:t>67 DR shorts</a:t>
              </a:r>
              <a:endParaRPr lang="en-US" sz="1800" b="1" dirty="0">
                <a:solidFill>
                  <a:srgbClr val="FF0000"/>
                </a:solidFill>
              </a:endParaRPr>
            </a:p>
          </p:txBody>
        </p:sp>
        <p:cxnSp>
          <p:nvCxnSpPr>
            <p:cNvPr id="28" name="Straight Arrow Connector 27"/>
            <p:cNvCxnSpPr>
              <a:stCxn id="17" idx="0"/>
            </p:cNvCxnSpPr>
            <p:nvPr/>
          </p:nvCxnSpPr>
          <p:spPr>
            <a:xfrm flipH="1" flipV="1">
              <a:off x="5009749" y="1969532"/>
              <a:ext cx="815562" cy="1499616"/>
            </a:xfrm>
            <a:prstGeom prst="straightConnector1">
              <a:avLst/>
            </a:prstGeom>
            <a:noFill/>
            <a:ln w="19050" cap="flat" cmpd="sng" algn="ctr">
              <a:solidFill>
                <a:schemeClr val="tx1"/>
              </a:solidFill>
              <a:prstDash val="solid"/>
              <a:tailEnd type="arrow"/>
            </a:ln>
            <a:effectLst/>
          </p:spPr>
        </p:cxnSp>
        <p:cxnSp>
          <p:nvCxnSpPr>
            <p:cNvPr id="29" name="Straight Arrow Connector 28"/>
            <p:cNvCxnSpPr>
              <a:stCxn id="17" idx="0"/>
            </p:cNvCxnSpPr>
            <p:nvPr/>
          </p:nvCxnSpPr>
          <p:spPr>
            <a:xfrm flipH="1" flipV="1">
              <a:off x="5009749" y="2719340"/>
              <a:ext cx="815562" cy="749808"/>
            </a:xfrm>
            <a:prstGeom prst="straightConnector1">
              <a:avLst/>
            </a:prstGeom>
            <a:noFill/>
            <a:ln w="19050" cap="flat" cmpd="sng" algn="ctr">
              <a:solidFill>
                <a:schemeClr val="tx1"/>
              </a:solidFill>
              <a:prstDash val="solid"/>
              <a:tailEnd type="arrow"/>
            </a:ln>
            <a:effectLst/>
          </p:spPr>
        </p:cxnSp>
        <p:cxnSp>
          <p:nvCxnSpPr>
            <p:cNvPr id="31" name="Straight Arrow Connector 30"/>
            <p:cNvCxnSpPr>
              <a:stCxn id="17" idx="0"/>
            </p:cNvCxnSpPr>
            <p:nvPr/>
          </p:nvCxnSpPr>
          <p:spPr>
            <a:xfrm flipV="1">
              <a:off x="5825311" y="1676924"/>
              <a:ext cx="0" cy="1792224"/>
            </a:xfrm>
            <a:prstGeom prst="straightConnector1">
              <a:avLst/>
            </a:prstGeom>
            <a:noFill/>
            <a:ln w="19050" cap="flat" cmpd="sng" algn="ctr">
              <a:solidFill>
                <a:schemeClr val="tx1"/>
              </a:solidFill>
              <a:prstDash val="solid"/>
              <a:tailEnd type="arrow"/>
            </a:ln>
            <a:effectLst/>
          </p:spPr>
        </p:cxnSp>
      </p:grpSp>
      <p:grpSp>
        <p:nvGrpSpPr>
          <p:cNvPr id="15" name="Group 14"/>
          <p:cNvGrpSpPr/>
          <p:nvPr/>
        </p:nvGrpSpPr>
        <p:grpSpPr>
          <a:xfrm>
            <a:off x="7168896" y="4270248"/>
            <a:ext cx="1719524" cy="2198132"/>
            <a:chOff x="5014463" y="3805688"/>
            <a:chExt cx="1719524" cy="2198132"/>
          </a:xfrm>
        </p:grpSpPr>
        <p:sp>
          <p:nvSpPr>
            <p:cNvPr id="18" name="TextBox 17"/>
            <p:cNvSpPr txBox="1"/>
            <p:nvPr/>
          </p:nvSpPr>
          <p:spPr>
            <a:xfrm>
              <a:off x="5014463" y="5634488"/>
              <a:ext cx="1719524" cy="369332"/>
            </a:xfrm>
            <a:prstGeom prst="rect">
              <a:avLst/>
            </a:prstGeom>
            <a:noFill/>
          </p:spPr>
          <p:txBody>
            <a:bodyPr wrap="square" rtlCol="0">
              <a:spAutoFit/>
            </a:bodyPr>
            <a:lstStyle/>
            <a:p>
              <a:r>
                <a:rPr lang="en-US" sz="1800" b="1" dirty="0" smtClean="0">
                  <a:solidFill>
                    <a:srgbClr val="00B050"/>
                  </a:solidFill>
                </a:rPr>
                <a:t>55 DR shorts</a:t>
              </a:r>
              <a:endParaRPr lang="en-US" sz="1800" b="1" dirty="0">
                <a:solidFill>
                  <a:srgbClr val="00B050"/>
                </a:solidFill>
              </a:endParaRPr>
            </a:p>
          </p:txBody>
        </p:sp>
        <p:cxnSp>
          <p:nvCxnSpPr>
            <p:cNvPr id="30" name="Straight Arrow Connector 29"/>
            <p:cNvCxnSpPr>
              <a:stCxn id="18" idx="0"/>
            </p:cNvCxnSpPr>
            <p:nvPr/>
          </p:nvCxnSpPr>
          <p:spPr>
            <a:xfrm flipH="1" flipV="1">
              <a:off x="5050328" y="4097280"/>
              <a:ext cx="823897" cy="1537208"/>
            </a:xfrm>
            <a:prstGeom prst="straightConnector1">
              <a:avLst/>
            </a:prstGeom>
            <a:noFill/>
            <a:ln w="19050" cap="flat" cmpd="sng" algn="ctr">
              <a:solidFill>
                <a:schemeClr val="tx1"/>
              </a:solidFill>
              <a:prstDash val="solid"/>
              <a:tailEnd type="arrow"/>
            </a:ln>
            <a:effectLst/>
          </p:spPr>
        </p:cxnSp>
        <p:cxnSp>
          <p:nvCxnSpPr>
            <p:cNvPr id="32" name="Straight Arrow Connector 31"/>
            <p:cNvCxnSpPr>
              <a:stCxn id="18" idx="0"/>
            </p:cNvCxnSpPr>
            <p:nvPr/>
          </p:nvCxnSpPr>
          <p:spPr>
            <a:xfrm flipH="1" flipV="1">
              <a:off x="5832865" y="3805688"/>
              <a:ext cx="41360" cy="1828800"/>
            </a:xfrm>
            <a:prstGeom prst="straightConnector1">
              <a:avLst/>
            </a:prstGeom>
            <a:noFill/>
            <a:ln w="19050" cap="flat" cmpd="sng" algn="ctr">
              <a:solidFill>
                <a:schemeClr val="tx1"/>
              </a:solidFill>
              <a:prstDash val="solid"/>
              <a:tailEnd type="arrow"/>
            </a:ln>
            <a:effectLst/>
          </p:spPr>
        </p:cxnSp>
      </p:grpSp>
    </p:spTree>
    <p:extLst>
      <p:ext uri="{BB962C8B-B14F-4D97-AF65-F5344CB8AC3E}">
        <p14:creationId xmlns:p14="http://schemas.microsoft.com/office/powerpoint/2010/main" val="14025029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a:t>
            </a:r>
            <a:r>
              <a:rPr lang="en-US" dirty="0"/>
              <a:t>t</a:t>
            </a:r>
            <a:r>
              <a:rPr lang="en-US" dirty="0" smtClean="0"/>
              <a:t>eams!</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50</a:t>
            </a:fld>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89880981"/>
              </p:ext>
            </p:extLst>
          </p:nvPr>
        </p:nvGraphicFramePr>
        <p:xfrm>
          <a:off x="0" y="1246708"/>
          <a:ext cx="9144001" cy="5583860"/>
        </p:xfrm>
        <a:graphic>
          <a:graphicData uri="http://schemas.openxmlformats.org/drawingml/2006/table">
            <a:tbl>
              <a:tblPr firstRow="1" bandRow="1">
                <a:effectLst>
                  <a:outerShdw blurRad="50800" dist="38100" dir="2700000" algn="tl" rotWithShape="0">
                    <a:srgbClr val="000000">
                      <a:alpha val="43000"/>
                    </a:srgbClr>
                  </a:outerShdw>
                </a:effectLst>
                <a:tableStyleId>{9DCAF9ED-07DC-4A11-8D7F-57B35C25682E}</a:tableStyleId>
              </a:tblPr>
              <a:tblGrid>
                <a:gridCol w="438912"/>
                <a:gridCol w="3035808"/>
                <a:gridCol w="3847915"/>
                <a:gridCol w="1821366"/>
              </a:tblGrid>
              <a:tr h="319526">
                <a:tc>
                  <a:txBody>
                    <a:bodyPr/>
                    <a:lstStyle/>
                    <a:p>
                      <a:pPr algn="ctr"/>
                      <a:r>
                        <a:rPr lang="en-US" sz="1300" b="1" dirty="0" smtClean="0"/>
                        <a:t>ID </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b="1" dirty="0" smtClean="0"/>
                        <a:t>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b="1" dirty="0" smtClean="0"/>
                        <a:t>Team Lead and Members</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300" b="1" dirty="0" smtClean="0"/>
                        <a:t>Advisor</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6689">
                <a:tc>
                  <a:txBody>
                    <a:bodyPr/>
                    <a:lstStyle/>
                    <a:p>
                      <a:pPr algn="ctr"/>
                      <a:r>
                        <a:rPr lang="en-US" sz="1300" b="1" dirty="0" smtClean="0"/>
                        <a:t>1</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University</a:t>
                      </a:r>
                      <a:r>
                        <a:rPr lang="en-US" sz="1300" b="1" baseline="0" dirty="0" smtClean="0"/>
                        <a:t> of Calgary &amp; University of Waterloo</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err="1" smtClean="0"/>
                        <a:t>Nima</a:t>
                      </a:r>
                      <a:r>
                        <a:rPr lang="en-US" sz="1300" b="1" dirty="0" smtClean="0"/>
                        <a:t> </a:t>
                      </a:r>
                      <a:r>
                        <a:rPr lang="en-US" sz="1300" b="1" dirty="0" err="1" smtClean="0"/>
                        <a:t>Karimpour</a:t>
                      </a:r>
                      <a:r>
                        <a:rPr lang="en-US" sz="1300" b="1" dirty="0" smtClean="0"/>
                        <a:t> </a:t>
                      </a:r>
                      <a:r>
                        <a:rPr lang="en-US" sz="1300" b="1" dirty="0" err="1" smtClean="0"/>
                        <a:t>Darav</a:t>
                      </a:r>
                      <a:r>
                        <a:rPr lang="en-US" sz="1300" b="1" dirty="0" smtClean="0"/>
                        <a:t>, </a:t>
                      </a:r>
                      <a:r>
                        <a:rPr lang="en-US" sz="1300" b="1" dirty="0" err="1" smtClean="0"/>
                        <a:t>Aysa</a:t>
                      </a:r>
                      <a:r>
                        <a:rPr lang="en-US" sz="1300" b="1" dirty="0" smtClean="0"/>
                        <a:t> </a:t>
                      </a:r>
                      <a:r>
                        <a:rPr lang="en-US" sz="1300" b="1" dirty="0" err="1" smtClean="0"/>
                        <a:t>Fakheri</a:t>
                      </a:r>
                      <a:r>
                        <a:rPr lang="en-US" sz="1300" b="1" baseline="0" dirty="0" smtClean="0"/>
                        <a:t> </a:t>
                      </a:r>
                      <a:r>
                        <a:rPr lang="en-US" sz="1300" b="1" baseline="0" dirty="0" err="1" smtClean="0"/>
                        <a:t>Tabrizi</a:t>
                      </a:r>
                      <a:r>
                        <a:rPr lang="en-US" sz="1300" b="1" baseline="0" dirty="0" smtClean="0"/>
                        <a:t>, David </a:t>
                      </a:r>
                      <a:r>
                        <a:rPr lang="en-US" sz="1300" b="1" baseline="0" dirty="0" err="1" smtClean="0"/>
                        <a:t>Westwick</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err="1" smtClean="0"/>
                        <a:t>Lalah</a:t>
                      </a:r>
                      <a:r>
                        <a:rPr lang="en-US" sz="1300" b="1" dirty="0" smtClean="0"/>
                        <a:t> </a:t>
                      </a:r>
                      <a:r>
                        <a:rPr lang="en-US" sz="1300" b="1" dirty="0" err="1" smtClean="0"/>
                        <a:t>Behjat</a:t>
                      </a:r>
                      <a:r>
                        <a:rPr lang="en-US" sz="1300" b="1" baseline="0" dirty="0" smtClean="0"/>
                        <a:t> Andrew Kennings</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2</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Dresden University of Technology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Andreas </a:t>
                      </a:r>
                      <a:r>
                        <a:rPr lang="en-US" sz="1300" b="1" dirty="0" err="1" smtClean="0"/>
                        <a:t>Krinke,Sergii</a:t>
                      </a:r>
                      <a:r>
                        <a:rPr lang="en-US" sz="1300" b="1" dirty="0" smtClean="0"/>
                        <a:t> </a:t>
                      </a:r>
                      <a:r>
                        <a:rPr lang="en-US" sz="1300" b="1" dirty="0" err="1" smtClean="0"/>
                        <a:t>Osmolovskyi</a:t>
                      </a:r>
                      <a:r>
                        <a:rPr lang="en-US" sz="1300" b="1" dirty="0" smtClean="0"/>
                        <a:t>, Johann </a:t>
                      </a:r>
                      <a:r>
                        <a:rPr lang="en-US" sz="1300" b="1" dirty="0" err="1" smtClean="0"/>
                        <a:t>Kenctel</a:t>
                      </a:r>
                      <a:r>
                        <a:rPr lang="en-US" sz="1300" b="1" dirty="0" smtClean="0"/>
                        <a:t>, Matthias Thiele, Steve</a:t>
                      </a:r>
                      <a:r>
                        <a:rPr lang="en-US" sz="1300" b="1" baseline="0" dirty="0" smtClean="0"/>
                        <a:t> </a:t>
                      </a:r>
                      <a:r>
                        <a:rPr lang="en-US" sz="1300" b="1" baseline="0" dirty="0" err="1" smtClean="0"/>
                        <a:t>Bigalke</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Jens </a:t>
                      </a:r>
                      <a:r>
                        <a:rPr lang="en-US" sz="1300" b="1" dirty="0" err="1" smtClean="0"/>
                        <a:t>Lienig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3</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National </a:t>
                      </a:r>
                      <a:r>
                        <a:rPr lang="en-US" sz="1300" b="1" dirty="0" err="1" smtClean="0"/>
                        <a:t>Tsing</a:t>
                      </a:r>
                      <a:r>
                        <a:rPr lang="en-US" sz="1300" b="1" dirty="0" smtClean="0"/>
                        <a:t> </a:t>
                      </a:r>
                      <a:r>
                        <a:rPr lang="en-US" sz="1300" b="1" dirty="0" err="1" smtClean="0"/>
                        <a:t>Hua</a:t>
                      </a:r>
                      <a:r>
                        <a:rPr lang="en-US" sz="1300" b="1" dirty="0" smtClean="0"/>
                        <a:t>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Chung-Yi</a:t>
                      </a:r>
                      <a:r>
                        <a:rPr lang="en-US" sz="1300" b="1" baseline="0" dirty="0" smtClean="0"/>
                        <a:t> Kao, Yu-Ming Sung, Pin-</a:t>
                      </a:r>
                      <a:r>
                        <a:rPr lang="en-US" sz="1300" b="1" baseline="0" dirty="0" err="1" smtClean="0"/>
                        <a:t>Xin</a:t>
                      </a:r>
                      <a:r>
                        <a:rPr lang="en-US" sz="1300" b="1" baseline="0" dirty="0" smtClean="0"/>
                        <a:t> Liao, Chen-Hong Lin, Chen-</a:t>
                      </a:r>
                      <a:r>
                        <a:rPr lang="en-US" sz="1300" b="1" baseline="0" dirty="0" err="1" smtClean="0"/>
                        <a:t>Yeh</a:t>
                      </a:r>
                      <a:r>
                        <a:rPr lang="en-US" sz="1300" b="1" baseline="0" dirty="0" smtClean="0"/>
                        <a:t> Yang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Ting-Chi</a:t>
                      </a:r>
                      <a:r>
                        <a:rPr lang="en-US" sz="1300" b="1" baseline="0" dirty="0" smtClean="0"/>
                        <a:t> Wang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6689">
                <a:tc>
                  <a:txBody>
                    <a:bodyPr/>
                    <a:lstStyle/>
                    <a:p>
                      <a:pPr algn="ctr"/>
                      <a:r>
                        <a:rPr lang="en-US" sz="1300" b="1" dirty="0" smtClean="0"/>
                        <a:t>4</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Chinese University</a:t>
                      </a:r>
                      <a:r>
                        <a:rPr lang="en-US" sz="1300" b="1" baseline="0" dirty="0" smtClean="0"/>
                        <a:t> of Hong Kong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Wing-Kai Chow, </a:t>
                      </a:r>
                      <a:r>
                        <a:rPr lang="en-US" sz="1300" b="1" dirty="0" err="1" smtClean="0"/>
                        <a:t>Peisahn</a:t>
                      </a:r>
                      <a:r>
                        <a:rPr lang="en-US" sz="1300" b="1" dirty="0" smtClean="0"/>
                        <a:t> </a:t>
                      </a:r>
                      <a:r>
                        <a:rPr lang="en-US" sz="1300" b="1" dirty="0" err="1" smtClean="0"/>
                        <a:t>Tu</a:t>
                      </a:r>
                      <a:r>
                        <a:rPr lang="en-US" sz="1300" b="1" dirty="0" smtClean="0"/>
                        <a:t>, </a:t>
                      </a:r>
                      <a:r>
                        <a:rPr lang="en-US" sz="1300" b="1" dirty="0" err="1" smtClean="0"/>
                        <a:t>Jian</a:t>
                      </a:r>
                      <a:r>
                        <a:rPr lang="en-US" sz="1300" b="1" dirty="0" smtClean="0"/>
                        <a:t> </a:t>
                      </a:r>
                      <a:r>
                        <a:rPr lang="en-US" sz="1300" b="1" dirty="0" err="1" smtClean="0"/>
                        <a:t>Kuang</a:t>
                      </a:r>
                      <a:r>
                        <a:rPr lang="en-US" sz="1300" b="1" dirty="0" smtClean="0"/>
                        <a:t>, </a:t>
                      </a:r>
                      <a:r>
                        <a:rPr lang="en-US" sz="1300" b="1" dirty="0" err="1" smtClean="0"/>
                        <a:t>Zhiqing</a:t>
                      </a:r>
                      <a:r>
                        <a:rPr lang="en-US" sz="1300" b="1" dirty="0" smtClean="0"/>
                        <a:t> Liu,</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Evangeline</a:t>
                      </a:r>
                      <a:r>
                        <a:rPr lang="en-US" sz="1300" b="1" baseline="0" dirty="0" smtClean="0"/>
                        <a:t> Young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5</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University of Illinois</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Chun-</a:t>
                      </a:r>
                      <a:r>
                        <a:rPr lang="en-US" sz="1300" b="1" dirty="0" err="1" smtClean="0"/>
                        <a:t>Xun</a:t>
                      </a:r>
                      <a:r>
                        <a:rPr lang="en-US" sz="1300" b="1" dirty="0" smtClean="0"/>
                        <a:t> Lin, </a:t>
                      </a:r>
                      <a:r>
                        <a:rPr lang="en-US" sz="1300" b="1" dirty="0" err="1" smtClean="0"/>
                        <a:t>Zigang</a:t>
                      </a:r>
                      <a:r>
                        <a:rPr lang="en-US" sz="1300" b="1" dirty="0" smtClean="0"/>
                        <a:t> Xiao, </a:t>
                      </a:r>
                      <a:r>
                        <a:rPr lang="en-US" sz="1300" b="1" dirty="0" err="1" smtClean="0"/>
                        <a:t>Haitong</a:t>
                      </a:r>
                      <a:r>
                        <a:rPr lang="en-US" sz="1300" b="1" dirty="0" smtClean="0"/>
                        <a:t> </a:t>
                      </a:r>
                      <a:r>
                        <a:rPr lang="en-US" sz="1300" b="1" dirty="0" err="1" smtClean="0"/>
                        <a:t>Tian</a:t>
                      </a:r>
                      <a:r>
                        <a:rPr lang="en-US" sz="1300" b="1" dirty="0" smtClean="0"/>
                        <a:t>, </a:t>
                      </a:r>
                      <a:r>
                        <a:rPr lang="en-US" sz="1300" b="1" dirty="0" err="1" smtClean="0"/>
                        <a:t>Daifeng</a:t>
                      </a:r>
                      <a:r>
                        <a:rPr lang="en-US" sz="1300" b="1" dirty="0" smtClean="0"/>
                        <a:t> </a:t>
                      </a:r>
                      <a:r>
                        <a:rPr lang="en-US" sz="1300" b="1" dirty="0" err="1" smtClean="0"/>
                        <a:t>Guo</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Martin Wong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6</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Chung Yuan Christian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err="1" smtClean="0"/>
                        <a:t>Te-Jui</a:t>
                      </a:r>
                      <a:r>
                        <a:rPr lang="en-US" sz="1300" b="1" baseline="0" dirty="0" smtClean="0"/>
                        <a:t> Wang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Shih</a:t>
                      </a:r>
                      <a:r>
                        <a:rPr lang="en-US" sz="1300" b="1" baseline="0" dirty="0" smtClean="0"/>
                        <a:t> Hus Huang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6689">
                <a:tc>
                  <a:txBody>
                    <a:bodyPr/>
                    <a:lstStyle/>
                    <a:p>
                      <a:pPr algn="ctr"/>
                      <a:r>
                        <a:rPr lang="en-US" sz="1300" b="1" dirty="0" smtClean="0"/>
                        <a:t>7</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National Taiwan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err="1" smtClean="0"/>
                        <a:t>Chau</a:t>
                      </a:r>
                      <a:r>
                        <a:rPr lang="en-US" sz="1300" b="1" dirty="0" smtClean="0"/>
                        <a:t>-Chin Huang, Sheng-Wei Yang, Chin-</a:t>
                      </a:r>
                      <a:r>
                        <a:rPr lang="en-US" sz="1300" b="1" dirty="0" err="1" smtClean="0"/>
                        <a:t>Hao</a:t>
                      </a:r>
                      <a:r>
                        <a:rPr lang="en-US" sz="1300" b="1" dirty="0" smtClean="0"/>
                        <a:t> Chang, </a:t>
                      </a:r>
                      <a:r>
                        <a:rPr lang="en-US" sz="1300" b="1" dirty="0" err="1" smtClean="0"/>
                        <a:t>Hsin</a:t>
                      </a:r>
                      <a:r>
                        <a:rPr lang="en-US" sz="1300" b="1" dirty="0" smtClean="0"/>
                        <a:t>-Ying Lee, </a:t>
                      </a:r>
                      <a:r>
                        <a:rPr lang="en-US" sz="1300" b="1" dirty="0" err="1" smtClean="0"/>
                        <a:t>Szu</a:t>
                      </a:r>
                      <a:r>
                        <a:rPr lang="en-US" sz="1300" b="1" dirty="0" smtClean="0"/>
                        <a:t>-To Chen, Bo-</a:t>
                      </a:r>
                      <a:r>
                        <a:rPr lang="en-US" sz="1300" b="1" dirty="0" err="1" smtClean="0"/>
                        <a:t>Qiao</a:t>
                      </a:r>
                      <a:r>
                        <a:rPr lang="en-US" sz="1300" b="1" dirty="0" smtClean="0"/>
                        <a:t> Lin</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Yao-Wen</a:t>
                      </a:r>
                      <a:r>
                        <a:rPr lang="en-US" sz="1300" b="1" baseline="0" dirty="0" smtClean="0"/>
                        <a:t> Chang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8</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Paris’6 Computer</a:t>
                      </a:r>
                      <a:r>
                        <a:rPr lang="en-US" sz="1300" b="1" baseline="0" dirty="0" smtClean="0"/>
                        <a:t> Science Lab</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Gabriel</a:t>
                      </a:r>
                      <a:r>
                        <a:rPr lang="en-US" sz="1300" b="1" baseline="0" dirty="0" smtClean="0"/>
                        <a:t> </a:t>
                      </a:r>
                      <a:r>
                        <a:rPr lang="en-US" sz="1300" b="1" baseline="0" dirty="0" err="1" smtClean="0"/>
                        <a:t>Gouvine</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Jean-Pau</a:t>
                      </a:r>
                      <a:r>
                        <a:rPr lang="en-US" sz="1300" b="1" baseline="0" dirty="0" smtClean="0"/>
                        <a:t> </a:t>
                      </a:r>
                      <a:r>
                        <a:rPr lang="en-US" sz="1300" b="1" baseline="0" dirty="0" err="1" smtClean="0"/>
                        <a:t>Chaput</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6689">
                <a:tc>
                  <a:txBody>
                    <a:bodyPr/>
                    <a:lstStyle/>
                    <a:p>
                      <a:pPr algn="ctr"/>
                      <a:r>
                        <a:rPr lang="en-US" sz="1300" b="1" dirty="0" smtClean="0"/>
                        <a:t>9</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National Central</a:t>
                      </a:r>
                      <a:r>
                        <a:rPr lang="en-US" sz="1300" b="1" baseline="0" dirty="0" smtClean="0"/>
                        <a:t>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Li-Yuan Pang, Yu-</a:t>
                      </a:r>
                      <a:r>
                        <a:rPr lang="en-US" sz="1300" b="1" dirty="0" err="1" smtClean="0"/>
                        <a:t>Shiun</a:t>
                      </a:r>
                      <a:r>
                        <a:rPr lang="en-US" sz="1300" b="1" dirty="0" smtClean="0"/>
                        <a:t> Wang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Tai-Chen Chen</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6689">
                <a:tc>
                  <a:txBody>
                    <a:bodyPr/>
                    <a:lstStyle/>
                    <a:p>
                      <a:pPr algn="ctr"/>
                      <a:r>
                        <a:rPr lang="en-US" sz="1300" b="1" dirty="0" smtClean="0"/>
                        <a:t>10</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National </a:t>
                      </a:r>
                      <a:r>
                        <a:rPr lang="en-US" sz="1300" b="1" dirty="0" err="1" smtClean="0"/>
                        <a:t>Chiao</a:t>
                      </a:r>
                      <a:r>
                        <a:rPr lang="en-US" sz="1300" b="1" dirty="0" smtClean="0"/>
                        <a:t> Tung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err="1" smtClean="0"/>
                        <a:t>Ching</a:t>
                      </a:r>
                      <a:r>
                        <a:rPr lang="en-US" sz="1300" b="1" dirty="0" smtClean="0"/>
                        <a:t>-Yu</a:t>
                      </a:r>
                      <a:r>
                        <a:rPr lang="en-US" sz="1300" b="1" baseline="0" dirty="0" smtClean="0"/>
                        <a:t> Chin</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Hung-Ming Chen</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11</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National Chung Cheng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err="1" smtClean="0"/>
                        <a:t>Xin</a:t>
                      </a:r>
                      <a:r>
                        <a:rPr lang="en-US" sz="1300" b="1" dirty="0" smtClean="0"/>
                        <a:t>-Yuan Su</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300" b="1" dirty="0" smtClean="0"/>
                        <a:t>Mark Po-Hung Lin</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56689">
                <a:tc>
                  <a:txBody>
                    <a:bodyPr/>
                    <a:lstStyle/>
                    <a:p>
                      <a:pPr algn="ctr"/>
                      <a:r>
                        <a:rPr lang="en-US" sz="1300" b="1" dirty="0" smtClean="0"/>
                        <a:t>12</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Texas A &amp; M University</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err="1" smtClean="0"/>
                        <a:t>Zhiyang</a:t>
                      </a:r>
                      <a:r>
                        <a:rPr lang="en-US" sz="1300" b="1" dirty="0" smtClean="0"/>
                        <a:t> </a:t>
                      </a:r>
                      <a:r>
                        <a:rPr lang="en-US" sz="1300" b="1" dirty="0" err="1" smtClean="0"/>
                        <a:t>Ong</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300" b="1" dirty="0" smtClean="0"/>
                        <a:t>NA</a:t>
                      </a:r>
                      <a:endParaRPr lang="en-US" sz="13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587782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4689765-5485-4130-8525-AA8B12692EFF}" type="slidenum">
              <a:rPr lang="en-US" sz="1600" smtClean="0"/>
              <a:pPr/>
              <a:t>51</a:t>
            </a:fld>
            <a:endParaRPr lang="en-US" sz="1600" dirty="0"/>
          </a:p>
        </p:txBody>
      </p:sp>
      <p:sp>
        <p:nvSpPr>
          <p:cNvPr id="8" name="Title 1"/>
          <p:cNvSpPr>
            <a:spLocks noGrp="1"/>
          </p:cNvSpPr>
          <p:nvPr>
            <p:ph type="title"/>
          </p:nvPr>
        </p:nvSpPr>
        <p:spPr>
          <a:xfrm>
            <a:off x="0" y="87084"/>
            <a:ext cx="9144000" cy="1066800"/>
          </a:xfrm>
        </p:spPr>
        <p:txBody>
          <a:bodyPr/>
          <a:lstStyle/>
          <a:p>
            <a:r>
              <a:rPr lang="en-US" sz="3200" dirty="0" smtClean="0"/>
              <a:t>Total scores for each </a:t>
            </a:r>
            <a:r>
              <a:rPr lang="en-US" sz="3200" dirty="0"/>
              <a:t>d</a:t>
            </a:r>
            <a:r>
              <a:rPr lang="en-US" sz="3200" dirty="0" smtClean="0"/>
              <a:t>esign for the</a:t>
            </a:r>
            <a:br>
              <a:rPr lang="en-US" sz="3200" dirty="0" smtClean="0"/>
            </a:br>
            <a:r>
              <a:rPr lang="en-US" sz="3200" dirty="0" smtClean="0"/>
              <a:t>top </a:t>
            </a:r>
            <a:r>
              <a:rPr lang="en-US" sz="3200" dirty="0"/>
              <a:t>t</a:t>
            </a:r>
            <a:r>
              <a:rPr lang="en-US" sz="3200" dirty="0" smtClean="0"/>
              <a:t>hree </a:t>
            </a:r>
            <a:r>
              <a:rPr lang="en-US" sz="3200" dirty="0"/>
              <a:t>t</a:t>
            </a:r>
            <a:r>
              <a:rPr lang="en-US" sz="3200" dirty="0" smtClean="0"/>
              <a:t>eams</a:t>
            </a:r>
            <a:r>
              <a:rPr lang="en-US" sz="2800" dirty="0" smtClean="0"/>
              <a:t> – lower is better!</a:t>
            </a:r>
            <a:endParaRPr lang="en-US" sz="3200" dirty="0"/>
          </a:p>
        </p:txBody>
      </p:sp>
      <p:sp>
        <p:nvSpPr>
          <p:cNvPr id="7" name="Content Placeholder 2"/>
          <p:cNvSpPr>
            <a:spLocks noGrp="1"/>
          </p:cNvSpPr>
          <p:nvPr>
            <p:ph idx="1"/>
          </p:nvPr>
        </p:nvSpPr>
        <p:spPr>
          <a:xfrm>
            <a:off x="365760" y="5632006"/>
            <a:ext cx="8595360" cy="832802"/>
          </a:xfrm>
          <a:solidFill>
            <a:schemeClr val="bg1"/>
          </a:solidFill>
        </p:spPr>
        <p:txBody>
          <a:bodyPr lIns="0" tIns="0" rIns="0" bIns="0"/>
          <a:lstStyle/>
          <a:p>
            <a:pPr>
              <a:spcBef>
                <a:spcPts val="0"/>
              </a:spcBef>
            </a:pPr>
            <a:r>
              <a:rPr lang="en-US" sz="1800" dirty="0" smtClean="0"/>
              <a:t>Close </a:t>
            </a:r>
            <a:r>
              <a:rPr lang="en-US" sz="1800" dirty="0"/>
              <a:t>race for 2</a:t>
            </a:r>
            <a:r>
              <a:rPr lang="en-US" sz="1800" baseline="30000" dirty="0"/>
              <a:t>nd</a:t>
            </a:r>
            <a:r>
              <a:rPr lang="en-US" sz="1800" dirty="0"/>
              <a:t> and 3</a:t>
            </a:r>
            <a:r>
              <a:rPr lang="en-US" sz="1800" baseline="30000" dirty="0"/>
              <a:t>rd</a:t>
            </a:r>
            <a:r>
              <a:rPr lang="en-US" sz="1800" dirty="0"/>
              <a:t>, but </a:t>
            </a:r>
            <a:r>
              <a:rPr lang="en-US" sz="1800" dirty="0">
                <a:solidFill>
                  <a:srgbClr val="0017CF"/>
                </a:solidFill>
              </a:rPr>
              <a:t>Team 1 scored significantly lower on 3</a:t>
            </a:r>
            <a:r>
              <a:rPr lang="en-US" sz="1800" dirty="0" smtClean="0">
                <a:solidFill>
                  <a:srgbClr val="0017CF"/>
                </a:solidFill>
              </a:rPr>
              <a:t> </a:t>
            </a:r>
            <a:r>
              <a:rPr lang="en-US" sz="1800" dirty="0">
                <a:solidFill>
                  <a:srgbClr val="0017CF"/>
                </a:solidFill>
              </a:rPr>
              <a:t>designs</a:t>
            </a:r>
            <a:r>
              <a:rPr lang="en-US" sz="1800" dirty="0"/>
              <a:t> </a:t>
            </a:r>
            <a:r>
              <a:rPr lang="en-US" sz="1800" dirty="0" smtClean="0"/>
              <a:t>(mgc_matrix_mult_1</a:t>
            </a:r>
            <a:r>
              <a:rPr lang="en-US" sz="1800" dirty="0"/>
              <a:t>, </a:t>
            </a:r>
            <a:r>
              <a:rPr lang="en-US" sz="1800" dirty="0" smtClean="0"/>
              <a:t>mgc_superblue12, and mgc_superblue19)</a:t>
            </a:r>
          </a:p>
          <a:p>
            <a:pPr>
              <a:spcBef>
                <a:spcPts val="0"/>
              </a:spcBef>
            </a:pPr>
            <a:r>
              <a:rPr lang="en-US" sz="1800" dirty="0" smtClean="0">
                <a:solidFill>
                  <a:srgbClr val="E68900"/>
                </a:solidFill>
              </a:rPr>
              <a:t>Team </a:t>
            </a:r>
            <a:r>
              <a:rPr lang="en-US" sz="1800" dirty="0">
                <a:solidFill>
                  <a:srgbClr val="E68900"/>
                </a:solidFill>
              </a:rPr>
              <a:t>4 only scored </a:t>
            </a:r>
            <a:r>
              <a:rPr lang="en-US" sz="1800" dirty="0" smtClean="0">
                <a:solidFill>
                  <a:srgbClr val="E68900"/>
                </a:solidFill>
              </a:rPr>
              <a:t>significantly </a:t>
            </a:r>
            <a:r>
              <a:rPr lang="en-US" sz="1800" dirty="0">
                <a:solidFill>
                  <a:srgbClr val="E68900"/>
                </a:solidFill>
              </a:rPr>
              <a:t>lower on 1</a:t>
            </a:r>
            <a:r>
              <a:rPr lang="en-US" sz="1800" dirty="0" smtClean="0">
                <a:solidFill>
                  <a:srgbClr val="E68900"/>
                </a:solidFill>
              </a:rPr>
              <a:t> design </a:t>
            </a:r>
            <a:r>
              <a:rPr lang="en-US" sz="1800" dirty="0" smtClean="0"/>
              <a:t>(</a:t>
            </a:r>
            <a:r>
              <a:rPr lang="en-US" sz="1800" dirty="0" err="1" smtClean="0"/>
              <a:t>mgc_des_perf_a</a:t>
            </a:r>
            <a:r>
              <a:rPr lang="en-US" sz="1800" dirty="0" smtClean="0"/>
              <a:t>),</a:t>
            </a:r>
            <a:br>
              <a:rPr lang="en-US" sz="1800" dirty="0" smtClean="0"/>
            </a:br>
            <a:r>
              <a:rPr lang="en-US" sz="1800" dirty="0" smtClean="0">
                <a:solidFill>
                  <a:srgbClr val="E68900"/>
                </a:solidFill>
              </a:rPr>
              <a:t>and had one more </a:t>
            </a:r>
            <a:r>
              <a:rPr lang="en-US" sz="1800" dirty="0" err="1" smtClean="0">
                <a:solidFill>
                  <a:srgbClr val="E68900"/>
                </a:solidFill>
              </a:rPr>
              <a:t>unroutable</a:t>
            </a:r>
            <a:r>
              <a:rPr lang="en-US" sz="1800" dirty="0" smtClean="0">
                <a:solidFill>
                  <a:srgbClr val="E68900"/>
                </a:solidFill>
              </a:rPr>
              <a:t> placement for a design</a:t>
            </a:r>
            <a:endParaRPr lang="en-US" sz="1800" dirty="0">
              <a:solidFill>
                <a:srgbClr val="E68900"/>
              </a:solidFill>
            </a:endParaRPr>
          </a:p>
        </p:txBody>
      </p:sp>
      <p:graphicFrame>
        <p:nvGraphicFramePr>
          <p:cNvPr id="10" name="Chart 9"/>
          <p:cNvGraphicFramePr>
            <a:graphicFrameLocks/>
          </p:cNvGraphicFramePr>
          <p:nvPr>
            <p:extLst>
              <p:ext uri="{D42A27DB-BD31-4B8C-83A1-F6EECF244321}">
                <p14:modId xmlns:p14="http://schemas.microsoft.com/office/powerpoint/2010/main" val="2519319969"/>
              </p:ext>
            </p:extLst>
          </p:nvPr>
        </p:nvGraphicFramePr>
        <p:xfrm>
          <a:off x="576262" y="1238250"/>
          <a:ext cx="7991475" cy="438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3773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Team activity during the contest</a:t>
            </a:r>
            <a:endParaRPr lang="en-US" sz="3600" dirty="0"/>
          </a:p>
        </p:txBody>
      </p:sp>
      <p:sp>
        <p:nvSpPr>
          <p:cNvPr id="4" name="Slide Number Placeholder 3"/>
          <p:cNvSpPr>
            <a:spLocks noGrp="1"/>
          </p:cNvSpPr>
          <p:nvPr>
            <p:ph type="sldNum" sz="quarter" idx="11"/>
          </p:nvPr>
        </p:nvSpPr>
        <p:spPr>
          <a:xfrm>
            <a:off x="0" y="8178241"/>
            <a:ext cx="475488" cy="228600"/>
          </a:xfrm>
        </p:spPr>
        <p:txBody>
          <a:bodyPr/>
          <a:lstStyle/>
          <a:p>
            <a:fld id="{B4689765-5485-4130-8525-AA8B12692EFF}" type="slidenum">
              <a:rPr lang="en-US" sz="1600" smtClean="0"/>
              <a:pPr/>
              <a:t>52</a:t>
            </a:fld>
            <a:endParaRPr lang="en-US"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406"/>
          <a:stretch/>
        </p:blipFill>
        <p:spPr>
          <a:xfrm>
            <a:off x="0" y="1197864"/>
            <a:ext cx="9144000" cy="267808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668" b="1885"/>
          <a:stretch/>
        </p:blipFill>
        <p:spPr>
          <a:xfrm>
            <a:off x="0" y="3883888"/>
            <a:ext cx="9144000" cy="2580920"/>
          </a:xfrm>
          <a:prstGeom prst="rect">
            <a:avLst/>
          </a:prstGeom>
        </p:spPr>
      </p:pic>
      <p:sp>
        <p:nvSpPr>
          <p:cNvPr id="7" name="TextBox 6"/>
          <p:cNvSpPr txBox="1"/>
          <p:nvPr/>
        </p:nvSpPr>
        <p:spPr>
          <a:xfrm>
            <a:off x="256032" y="1205162"/>
            <a:ext cx="2084832" cy="307777"/>
          </a:xfrm>
          <a:prstGeom prst="rect">
            <a:avLst/>
          </a:prstGeom>
          <a:noFill/>
        </p:spPr>
        <p:txBody>
          <a:bodyPr wrap="square" lIns="0" tIns="0" rIns="0" bIns="0" rtlCol="0">
            <a:spAutoFit/>
          </a:bodyPr>
          <a:lstStyle/>
          <a:p>
            <a:pPr algn="ctr"/>
            <a:r>
              <a:rPr lang="en-US" sz="2000" b="1" dirty="0" smtClean="0"/>
              <a:t>Team activity</a:t>
            </a:r>
            <a:endParaRPr lang="en-US" sz="2000" b="1" dirty="0"/>
          </a:p>
        </p:txBody>
      </p:sp>
      <p:sp>
        <p:nvSpPr>
          <p:cNvPr id="8" name="TextBox 7"/>
          <p:cNvSpPr txBox="1"/>
          <p:nvPr/>
        </p:nvSpPr>
        <p:spPr>
          <a:xfrm>
            <a:off x="411116" y="3883921"/>
            <a:ext cx="2478388" cy="307777"/>
          </a:xfrm>
          <a:prstGeom prst="rect">
            <a:avLst/>
          </a:prstGeom>
          <a:noFill/>
        </p:spPr>
        <p:txBody>
          <a:bodyPr wrap="square" lIns="0" tIns="0" rIns="0" bIns="0" rtlCol="0">
            <a:spAutoFit/>
          </a:bodyPr>
          <a:lstStyle/>
          <a:p>
            <a:pPr algn="ctr"/>
            <a:r>
              <a:rPr lang="en-US" sz="2000" b="1" dirty="0" smtClean="0"/>
              <a:t>Activity by design</a:t>
            </a:r>
            <a:endParaRPr lang="en-US" sz="2000" b="1" dirty="0"/>
          </a:p>
        </p:txBody>
      </p:sp>
      <p:sp>
        <p:nvSpPr>
          <p:cNvPr id="9" name="Slide Number Placeholder 3"/>
          <p:cNvSpPr txBox="1">
            <a:spLocks/>
          </p:cNvSpPr>
          <p:nvPr/>
        </p:nvSpPr>
        <p:spPr>
          <a:xfrm>
            <a:off x="0" y="6629400"/>
            <a:ext cx="475488" cy="228600"/>
          </a:xfrm>
          <a:prstGeom prst="rect">
            <a:avLst/>
          </a:prstGeom>
        </p:spPr>
        <p:txBody>
          <a:bodyPr vert="horz" lIns="91440" tIns="45720" rIns="91440" bIns="45720" rtlCol="0" anchor="b" anchorCtr="0"/>
          <a:lstStyle>
            <a:defPPr>
              <a:defRPr lang="en-US"/>
            </a:defPPr>
            <a:lvl1pPr algn="ctr" rtl="0" fontAlgn="base">
              <a:spcBef>
                <a:spcPct val="0"/>
              </a:spcBef>
              <a:spcAft>
                <a:spcPct val="0"/>
              </a:spcAft>
              <a:defRPr sz="800" kern="1200">
                <a:solidFill>
                  <a:schemeClr val="tx2"/>
                </a:solidFill>
                <a:latin typeface="Tahoma" pitchFamily="-112" charset="0"/>
                <a:ea typeface="ＭＳ Ｐゴシック" pitchFamily="-112" charset="-128"/>
                <a:cs typeface="+mn-cs"/>
              </a:defRPr>
            </a:lvl1pPr>
            <a:lvl2pPr marL="4572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2pPr>
            <a:lvl3pPr marL="9144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3pPr>
            <a:lvl4pPr marL="13716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4pPr>
            <a:lvl5pPr marL="18288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5pPr>
            <a:lvl6pPr marL="2286000" algn="l" defTabSz="914400" rtl="0" eaLnBrk="1" latinLnBrk="0" hangingPunct="1">
              <a:defRPr sz="3200" kern="1200">
                <a:solidFill>
                  <a:schemeClr val="tx1"/>
                </a:solidFill>
                <a:latin typeface="Tahoma" pitchFamily="-112" charset="0"/>
                <a:ea typeface="ＭＳ Ｐゴシック" pitchFamily="-112" charset="-128"/>
                <a:cs typeface="+mn-cs"/>
              </a:defRPr>
            </a:lvl6pPr>
            <a:lvl7pPr marL="2743200" algn="l" defTabSz="914400" rtl="0" eaLnBrk="1" latinLnBrk="0" hangingPunct="1">
              <a:defRPr sz="3200" kern="1200">
                <a:solidFill>
                  <a:schemeClr val="tx1"/>
                </a:solidFill>
                <a:latin typeface="Tahoma" pitchFamily="-112" charset="0"/>
                <a:ea typeface="ＭＳ Ｐゴシック" pitchFamily="-112" charset="-128"/>
                <a:cs typeface="+mn-cs"/>
              </a:defRPr>
            </a:lvl7pPr>
            <a:lvl8pPr marL="3200400" algn="l" defTabSz="914400" rtl="0" eaLnBrk="1" latinLnBrk="0" hangingPunct="1">
              <a:defRPr sz="3200" kern="1200">
                <a:solidFill>
                  <a:schemeClr val="tx1"/>
                </a:solidFill>
                <a:latin typeface="Tahoma" pitchFamily="-112" charset="0"/>
                <a:ea typeface="ＭＳ Ｐゴシック" pitchFamily="-112" charset="-128"/>
                <a:cs typeface="+mn-cs"/>
              </a:defRPr>
            </a:lvl8pPr>
            <a:lvl9pPr marL="3657600" algn="l" defTabSz="914400" rtl="0" eaLnBrk="1" latinLnBrk="0" hangingPunct="1">
              <a:defRPr sz="3200" kern="1200">
                <a:solidFill>
                  <a:schemeClr val="tx1"/>
                </a:solidFill>
                <a:latin typeface="Tahoma" pitchFamily="-112" charset="0"/>
                <a:ea typeface="ＭＳ Ｐゴシック" pitchFamily="-112" charset="-128"/>
                <a:cs typeface="+mn-cs"/>
              </a:defRPr>
            </a:lvl9pPr>
          </a:lstStyle>
          <a:p>
            <a:fld id="{B4689765-5485-4130-8525-AA8B12692EFF}" type="slidenum">
              <a:rPr lang="en-US" sz="1600" smtClean="0"/>
              <a:pPr/>
              <a:t>52</a:t>
            </a:fld>
            <a:endParaRPr lang="en-US" sz="1600" dirty="0"/>
          </a:p>
        </p:txBody>
      </p:sp>
    </p:spTree>
    <p:extLst>
      <p:ext uri="{BB962C8B-B14F-4D97-AF65-F5344CB8AC3E}">
        <p14:creationId xmlns:p14="http://schemas.microsoft.com/office/powerpoint/2010/main" val="424729514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608576" y="5916168"/>
            <a:ext cx="3638440" cy="646331"/>
          </a:xfrm>
          <a:prstGeom prst="rect">
            <a:avLst/>
          </a:prstGeom>
          <a:solidFill>
            <a:schemeClr val="bg1"/>
          </a:solidFill>
        </p:spPr>
        <p:txBody>
          <a:bodyPr wrap="square">
            <a:spAutoFit/>
          </a:bodyPr>
          <a:lstStyle/>
          <a:p>
            <a:r>
              <a:rPr lang="en-US" sz="1800" dirty="0" smtClean="0"/>
              <a:t>Placement with 95% density limit,</a:t>
            </a:r>
            <a:br>
              <a:rPr lang="en-US" sz="1800" dirty="0" smtClean="0"/>
            </a:br>
            <a:r>
              <a:rPr lang="en-US" sz="1800" dirty="0" smtClean="0"/>
              <a:t>detail routed wire </a:t>
            </a:r>
            <a:r>
              <a:rPr lang="en-US" sz="1800" dirty="0"/>
              <a:t>length </a:t>
            </a:r>
            <a:r>
              <a:rPr lang="en-US" sz="1800" dirty="0" smtClean="0"/>
              <a:t>46.3m.</a:t>
            </a:r>
            <a:endParaRPr lang="en-US" sz="1800" dirty="0"/>
          </a:p>
        </p:txBody>
      </p:sp>
      <p:sp>
        <p:nvSpPr>
          <p:cNvPr id="2" name="Title 1"/>
          <p:cNvSpPr>
            <a:spLocks noGrp="1"/>
          </p:cNvSpPr>
          <p:nvPr>
            <p:ph type="title"/>
          </p:nvPr>
        </p:nvSpPr>
        <p:spPr/>
        <p:txBody>
          <a:bodyPr/>
          <a:lstStyle/>
          <a:p>
            <a:r>
              <a:rPr lang="en-US" dirty="0" smtClean="0"/>
              <a:t>Why impose a density limit?</a:t>
            </a:r>
            <a:endParaRPr lang="en-US" dirty="0"/>
          </a:p>
        </p:txBody>
      </p:sp>
      <p:pic>
        <p:nvPicPr>
          <p:cNvPr id="7" name="Picture 2" descr="C:\Users\dchinner\AppData\Local\Microsoft\Windows\Temporary Internet Files\Content.Outlook\398FDZ58\max_util_default superblue11 GR_conges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26936" t="1247" r="30199" b="40736"/>
          <a:stretch/>
        </p:blipFill>
        <p:spPr bwMode="auto">
          <a:xfrm>
            <a:off x="2593552" y="2802896"/>
            <a:ext cx="1661908" cy="31817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39" y="2802893"/>
            <a:ext cx="1761013" cy="31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53"/>
          <a:stretch/>
        </p:blipFill>
        <p:spPr bwMode="auto">
          <a:xfrm>
            <a:off x="4646245" y="2827264"/>
            <a:ext cx="1666551" cy="31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C:\Users\dchinner\AppData\Local\Microsoft\Windows\Temporary Internet Files\Content.Outlook\398FDZ58\max_util_95 superblue11 GR_congestion.PNG"/>
          <p:cNvPicPr>
            <a:picLocks noChangeAspect="1" noChangeArrowheads="1"/>
          </p:cNvPicPr>
          <p:nvPr/>
        </p:nvPicPr>
        <p:blipFill rotWithShape="1">
          <a:blip r:embed="rId5">
            <a:extLst>
              <a:ext uri="{28A0092B-C50C-407E-A947-70E740481C1C}">
                <a14:useLocalDpi xmlns:a14="http://schemas.microsoft.com/office/drawing/2010/main" val="0"/>
              </a:ext>
            </a:extLst>
          </a:blip>
          <a:srcRect l="47543" r="7700" b="40526"/>
          <a:stretch/>
        </p:blipFill>
        <p:spPr bwMode="auto">
          <a:xfrm>
            <a:off x="6294373" y="2796802"/>
            <a:ext cx="1660268" cy="319734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7021191" y="4332597"/>
            <a:ext cx="1016820" cy="369351"/>
          </a:xfrm>
          <a:prstGeom prst="straightConnector1">
            <a:avLst/>
          </a:prstGeom>
          <a:noFill/>
          <a:ln w="19050" cap="flat" cmpd="sng" algn="ctr">
            <a:solidFill>
              <a:schemeClr val="tx1"/>
            </a:solidFill>
            <a:prstDash val="solid"/>
            <a:tailEnd type="arrow"/>
          </a:ln>
          <a:effectLst/>
        </p:spPr>
      </p:cxnSp>
      <p:sp>
        <p:nvSpPr>
          <p:cNvPr id="16" name="Rectangle 15"/>
          <p:cNvSpPr/>
          <p:nvPr/>
        </p:nvSpPr>
        <p:spPr>
          <a:xfrm>
            <a:off x="7891707" y="3893685"/>
            <a:ext cx="1252293" cy="738664"/>
          </a:xfrm>
          <a:prstGeom prst="rect">
            <a:avLst/>
          </a:prstGeom>
          <a:noFill/>
        </p:spPr>
        <p:txBody>
          <a:bodyPr wrap="square" lIns="0" tIns="0" rIns="0" bIns="0">
            <a:spAutoFit/>
          </a:bodyPr>
          <a:lstStyle/>
          <a:p>
            <a:pPr algn="ctr"/>
            <a:r>
              <a:rPr lang="en-US" sz="1600" b="1" dirty="0"/>
              <a:t>w</a:t>
            </a:r>
            <a:r>
              <a:rPr lang="en-US" sz="1600" b="1" dirty="0" smtClean="0"/>
              <a:t>orse routing congestion</a:t>
            </a:r>
            <a:endParaRPr lang="en-US" sz="1600" b="1" dirty="0"/>
          </a:p>
        </p:txBody>
      </p:sp>
      <p:sp>
        <p:nvSpPr>
          <p:cNvPr id="14" name="Slide Number Placeholder 15"/>
          <p:cNvSpPr>
            <a:spLocks noGrp="1"/>
          </p:cNvSpPr>
          <p:nvPr>
            <p:ph type="sldNum" sz="quarter" idx="11"/>
          </p:nvPr>
        </p:nvSpPr>
        <p:spPr>
          <a:xfrm>
            <a:off x="0" y="6629400"/>
            <a:ext cx="381000" cy="228600"/>
          </a:xfrm>
          <a:prstGeom prst="rect">
            <a:avLst/>
          </a:prstGeom>
        </p:spPr>
        <p:txBody>
          <a:bodyPr/>
          <a:lstStyle/>
          <a:p>
            <a:fld id="{B4689765-5485-4130-8525-AA8B12692EFF}" type="slidenum">
              <a:rPr lang="en-US" sz="1600" smtClean="0"/>
              <a:pPr/>
              <a:t>6</a:t>
            </a:fld>
            <a:endParaRPr lang="en-US" sz="1600" dirty="0"/>
          </a:p>
        </p:txBody>
      </p:sp>
      <p:sp>
        <p:nvSpPr>
          <p:cNvPr id="17" name="Content Placeholder 2"/>
          <p:cNvSpPr>
            <a:spLocks noGrp="1"/>
          </p:cNvSpPr>
          <p:nvPr>
            <p:ph idx="1"/>
          </p:nvPr>
        </p:nvSpPr>
        <p:spPr>
          <a:xfrm>
            <a:off x="357051" y="1161288"/>
            <a:ext cx="8429898" cy="1235138"/>
          </a:xfrm>
        </p:spPr>
        <p:txBody>
          <a:bodyPr/>
          <a:lstStyle/>
          <a:p>
            <a:pPr>
              <a:spcBef>
                <a:spcPts val="0"/>
              </a:spcBef>
            </a:pPr>
            <a:r>
              <a:rPr lang="en-US" sz="2000" dirty="0"/>
              <a:t>Cell spreading is needed for timing optimization,</a:t>
            </a:r>
            <a:br>
              <a:rPr lang="en-US" sz="2000" dirty="0"/>
            </a:br>
            <a:r>
              <a:rPr lang="en-US" sz="2000" dirty="0"/>
              <a:t>as cell sizing and buffering will increase area usage</a:t>
            </a:r>
          </a:p>
          <a:p>
            <a:pPr>
              <a:spcBef>
                <a:spcPts val="0"/>
              </a:spcBef>
            </a:pPr>
            <a:r>
              <a:rPr lang="en-US" sz="2000" dirty="0"/>
              <a:t>Can also help reduce routing congestion</a:t>
            </a:r>
          </a:p>
        </p:txBody>
      </p:sp>
      <p:sp>
        <p:nvSpPr>
          <p:cNvPr id="18" name="TextBox 17"/>
          <p:cNvSpPr txBox="1"/>
          <p:nvPr/>
        </p:nvSpPr>
        <p:spPr>
          <a:xfrm>
            <a:off x="694943" y="2166676"/>
            <a:ext cx="8083297" cy="677108"/>
          </a:xfrm>
          <a:prstGeom prst="rect">
            <a:avLst/>
          </a:prstGeom>
          <a:noFill/>
        </p:spPr>
        <p:txBody>
          <a:bodyPr wrap="square" rtlCol="0">
            <a:spAutoFit/>
          </a:bodyPr>
          <a:lstStyle/>
          <a:p>
            <a:r>
              <a:rPr lang="en-US" sz="2000" b="1" dirty="0" smtClean="0"/>
              <a:t>Example:  </a:t>
            </a:r>
            <a:r>
              <a:rPr lang="en-US" sz="1800" dirty="0" smtClean="0"/>
              <a:t>mgc_superblue11 placements with different density limits and corresponding global routing congestion maps showing detailed routing shorts</a:t>
            </a:r>
            <a:endParaRPr lang="en-US" sz="1800" dirty="0"/>
          </a:p>
        </p:txBody>
      </p:sp>
      <p:sp>
        <p:nvSpPr>
          <p:cNvPr id="20" name="Rectangle 19"/>
          <p:cNvSpPr/>
          <p:nvPr/>
        </p:nvSpPr>
        <p:spPr>
          <a:xfrm>
            <a:off x="357051" y="5983962"/>
            <a:ext cx="4294821" cy="553998"/>
          </a:xfrm>
          <a:prstGeom prst="rect">
            <a:avLst/>
          </a:prstGeom>
        </p:spPr>
        <p:txBody>
          <a:bodyPr wrap="square" lIns="0" tIns="0" rIns="0" bIns="0">
            <a:spAutoFit/>
          </a:bodyPr>
          <a:lstStyle/>
          <a:p>
            <a:r>
              <a:rPr lang="en-US" sz="1800" dirty="0" smtClean="0"/>
              <a:t>Even spread placement with 65% density limit, detail routed wire length 53.6m.</a:t>
            </a:r>
            <a:endParaRPr lang="en-US" sz="1800" dirty="0"/>
          </a:p>
        </p:txBody>
      </p:sp>
    </p:spTree>
    <p:extLst>
      <p:ext uri="{BB962C8B-B14F-4D97-AF65-F5344CB8AC3E}">
        <p14:creationId xmlns:p14="http://schemas.microsoft.com/office/powerpoint/2010/main" val="33505962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200" b="1" dirty="0" smtClean="0"/>
              <a:t> 2. Benchmarks</a:t>
            </a:r>
            <a:endParaRPr lang="en-US" sz="3200" b="1" dirty="0"/>
          </a:p>
        </p:txBody>
      </p:sp>
    </p:spTree>
    <p:extLst>
      <p:ext uri="{BB962C8B-B14F-4D97-AF65-F5344CB8AC3E}">
        <p14:creationId xmlns:p14="http://schemas.microsoft.com/office/powerpoint/2010/main" val="37896950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p:txBody>
          <a:bodyPr/>
          <a:lstStyle/>
          <a:p>
            <a:r>
              <a:rPr lang="en-US" sz="2000" dirty="0" smtClean="0">
                <a:solidFill>
                  <a:schemeClr val="tx1"/>
                </a:solidFill>
              </a:rPr>
              <a:t>They are based </a:t>
            </a:r>
            <a:r>
              <a:rPr lang="en-US" sz="2000" dirty="0">
                <a:solidFill>
                  <a:schemeClr val="tx1"/>
                </a:solidFill>
              </a:rPr>
              <a:t>on designs originally provided </a:t>
            </a:r>
            <a:r>
              <a:rPr lang="en-US" sz="2000" dirty="0" smtClean="0">
                <a:solidFill>
                  <a:schemeClr val="tx1"/>
                </a:solidFill>
              </a:rPr>
              <a:t>by</a:t>
            </a:r>
            <a:endParaRPr lang="en-US" sz="2000" dirty="0">
              <a:solidFill>
                <a:schemeClr val="tx1"/>
              </a:solidFill>
            </a:endParaRPr>
          </a:p>
          <a:p>
            <a:pPr lvl="1"/>
            <a:r>
              <a:rPr lang="en-US" dirty="0" smtClean="0">
                <a:solidFill>
                  <a:schemeClr val="tx1"/>
                </a:solidFill>
              </a:rPr>
              <a:t>Intel in the </a:t>
            </a:r>
            <a:r>
              <a:rPr lang="en-US" dirty="0">
                <a:solidFill>
                  <a:schemeClr val="tx1"/>
                </a:solidFill>
              </a:rPr>
              <a:t>ISPD 2013 gate sizing </a:t>
            </a:r>
            <a:r>
              <a:rPr lang="en-US" dirty="0" smtClean="0">
                <a:solidFill>
                  <a:schemeClr val="tx1"/>
                </a:solidFill>
              </a:rPr>
              <a:t>contest</a:t>
            </a:r>
          </a:p>
          <a:p>
            <a:pPr lvl="1"/>
            <a:r>
              <a:rPr lang="en-US" dirty="0" smtClean="0">
                <a:solidFill>
                  <a:schemeClr val="tx1"/>
                </a:solidFill>
              </a:rPr>
              <a:t>IBM </a:t>
            </a:r>
            <a:r>
              <a:rPr lang="en-US" dirty="0">
                <a:solidFill>
                  <a:schemeClr val="tx1"/>
                </a:solidFill>
              </a:rPr>
              <a:t>in the DAC 2012 routability-driven placement contest</a:t>
            </a:r>
          </a:p>
          <a:p>
            <a:r>
              <a:rPr lang="en-US" sz="2000" dirty="0" smtClean="0">
                <a:solidFill>
                  <a:schemeClr val="tx1"/>
                </a:solidFill>
              </a:rPr>
              <a:t>They are adapted from </a:t>
            </a:r>
            <a:r>
              <a:rPr lang="en-US" sz="2000" dirty="0">
                <a:solidFill>
                  <a:schemeClr val="tx1"/>
                </a:solidFill>
              </a:rPr>
              <a:t>the 2014 ISPD Detailed Routing-Driven Placement Contest’s </a:t>
            </a:r>
            <a:r>
              <a:rPr lang="en-US" sz="2000" dirty="0" smtClean="0">
                <a:solidFill>
                  <a:schemeClr val="tx1"/>
                </a:solidFill>
              </a:rPr>
              <a:t>benchmark </a:t>
            </a:r>
            <a:r>
              <a:rPr lang="en-US" sz="2000" dirty="0">
                <a:solidFill>
                  <a:schemeClr val="tx1"/>
                </a:solidFill>
              </a:rPr>
              <a:t>s</a:t>
            </a:r>
            <a:r>
              <a:rPr lang="en-US" sz="2000" dirty="0" smtClean="0">
                <a:solidFill>
                  <a:schemeClr val="tx1"/>
                </a:solidFill>
              </a:rPr>
              <a:t>uites </a:t>
            </a:r>
            <a:r>
              <a:rPr lang="en-US" sz="2000" dirty="0">
                <a:solidFill>
                  <a:schemeClr val="tx1"/>
                </a:solidFill>
              </a:rPr>
              <a:t>A and </a:t>
            </a:r>
            <a:r>
              <a:rPr lang="en-US" sz="2000" dirty="0" smtClean="0">
                <a:solidFill>
                  <a:schemeClr val="tx1"/>
                </a:solidFill>
              </a:rPr>
              <a:t>B</a:t>
            </a:r>
          </a:p>
          <a:p>
            <a:r>
              <a:rPr lang="en-US" sz="2000" dirty="0" smtClean="0">
                <a:solidFill>
                  <a:schemeClr val="tx1"/>
                </a:solidFill>
              </a:rPr>
              <a:t>There are 20 </a:t>
            </a:r>
            <a:r>
              <a:rPr lang="en-US" sz="2000" dirty="0">
                <a:solidFill>
                  <a:schemeClr val="tx1"/>
                </a:solidFill>
              </a:rPr>
              <a:t>designs in this year’s contest</a:t>
            </a:r>
          </a:p>
          <a:p>
            <a:pPr lvl="1"/>
            <a:r>
              <a:rPr lang="en-US" dirty="0" smtClean="0">
                <a:solidFill>
                  <a:schemeClr val="tx1"/>
                </a:solidFill>
              </a:rPr>
              <a:t>16 </a:t>
            </a:r>
            <a:r>
              <a:rPr lang="en-US" dirty="0">
                <a:solidFill>
                  <a:schemeClr val="tx1"/>
                </a:solidFill>
              </a:rPr>
              <a:t>were available to </a:t>
            </a:r>
            <a:r>
              <a:rPr lang="en-US" dirty="0" smtClean="0">
                <a:solidFill>
                  <a:schemeClr val="tx1"/>
                </a:solidFill>
              </a:rPr>
              <a:t>contestants</a:t>
            </a:r>
          </a:p>
          <a:p>
            <a:pPr lvl="1"/>
            <a:r>
              <a:rPr lang="en-US" dirty="0">
                <a:solidFill>
                  <a:schemeClr val="tx1"/>
                </a:solidFill>
              </a:rPr>
              <a:t>4 blind </a:t>
            </a:r>
            <a:r>
              <a:rPr lang="en-US" dirty="0" smtClean="0">
                <a:solidFill>
                  <a:schemeClr val="tx1"/>
                </a:solidFill>
              </a:rPr>
              <a:t>benchmarks</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8</a:t>
            </a:fld>
            <a:endParaRPr lang="en-US" sz="1600" dirty="0"/>
          </a:p>
        </p:txBody>
      </p:sp>
    </p:spTree>
    <p:extLst>
      <p:ext uri="{BB962C8B-B14F-4D97-AF65-F5344CB8AC3E}">
        <p14:creationId xmlns:p14="http://schemas.microsoft.com/office/powerpoint/2010/main" val="16151663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added in 2014?</a:t>
            </a:r>
            <a:endParaRPr lang="en-US" dirty="0"/>
          </a:p>
        </p:txBody>
      </p:sp>
      <p:sp>
        <p:nvSpPr>
          <p:cNvPr id="3" name="Content Placeholder 2"/>
          <p:cNvSpPr>
            <a:spLocks noGrp="1"/>
          </p:cNvSpPr>
          <p:nvPr>
            <p:ph idx="1"/>
          </p:nvPr>
        </p:nvSpPr>
        <p:spPr/>
        <p:txBody>
          <a:bodyPr/>
          <a:lstStyle/>
          <a:p>
            <a:pPr marL="0" indent="0">
              <a:spcBef>
                <a:spcPts val="1200"/>
              </a:spcBef>
              <a:buNone/>
            </a:pPr>
            <a:r>
              <a:rPr lang="en-US" dirty="0" smtClean="0">
                <a:solidFill>
                  <a:srgbClr val="000000"/>
                </a:solidFill>
              </a:rPr>
              <a:t>Enhancements for the 2014 contest:</a:t>
            </a:r>
          </a:p>
          <a:p>
            <a:pPr>
              <a:spcBef>
                <a:spcPts val="1200"/>
              </a:spcBef>
            </a:pPr>
            <a:r>
              <a:rPr lang="en-US" dirty="0" smtClean="0">
                <a:solidFill>
                  <a:srgbClr val="000000"/>
                </a:solidFill>
              </a:rPr>
              <a:t>Added </a:t>
            </a:r>
            <a:r>
              <a:rPr lang="en-US" dirty="0">
                <a:solidFill>
                  <a:srgbClr val="000000"/>
                </a:solidFill>
              </a:rPr>
              <a:t>representative </a:t>
            </a:r>
            <a:r>
              <a:rPr lang="en-US" b="1" dirty="0">
                <a:solidFill>
                  <a:srgbClr val="000000"/>
                </a:solidFill>
              </a:rPr>
              <a:t>sub-45nm design rules</a:t>
            </a:r>
            <a:r>
              <a:rPr lang="en-US" dirty="0">
                <a:solidFill>
                  <a:srgbClr val="000000"/>
                </a:solidFill>
              </a:rPr>
              <a:t>, e.g.:</a:t>
            </a:r>
            <a:r>
              <a:rPr lang="en-US" b="1" dirty="0">
                <a:solidFill>
                  <a:srgbClr val="000000"/>
                </a:solidFill>
              </a:rPr>
              <a:t/>
            </a:r>
            <a:br>
              <a:rPr lang="en-US" b="1" dirty="0">
                <a:solidFill>
                  <a:srgbClr val="000000"/>
                </a:solidFill>
              </a:rPr>
            </a:br>
            <a:r>
              <a:rPr lang="en-US" dirty="0">
                <a:solidFill>
                  <a:srgbClr val="000000"/>
                </a:solidFill>
              </a:rPr>
              <a:t>edge-type, min spacing, end-of-line, non-default routing</a:t>
            </a:r>
          </a:p>
          <a:p>
            <a:r>
              <a:rPr lang="en-US" dirty="0">
                <a:solidFill>
                  <a:srgbClr val="333333"/>
                </a:solidFill>
              </a:rPr>
              <a:t>Rectangular </a:t>
            </a:r>
            <a:r>
              <a:rPr lang="en-US" dirty="0" smtClean="0">
                <a:solidFill>
                  <a:srgbClr val="333333"/>
                </a:solidFill>
              </a:rPr>
              <a:t>and </a:t>
            </a:r>
            <a:r>
              <a:rPr lang="en-US" dirty="0" smtClean="0">
                <a:solidFill>
                  <a:srgbClr val="333333"/>
                </a:solidFill>
              </a:rPr>
              <a:t>rectilinear </a:t>
            </a:r>
            <a:r>
              <a:rPr lang="en-US" dirty="0">
                <a:solidFill>
                  <a:srgbClr val="333333"/>
                </a:solidFill>
              </a:rPr>
              <a:t>pin </a:t>
            </a:r>
            <a:r>
              <a:rPr lang="en-US" dirty="0" smtClean="0">
                <a:solidFill>
                  <a:srgbClr val="333333"/>
                </a:solidFill>
              </a:rPr>
              <a:t>shapes, some metal2 pins</a:t>
            </a:r>
            <a:endParaRPr lang="en-US" dirty="0">
              <a:solidFill>
                <a:srgbClr val="333333"/>
              </a:solidFill>
            </a:endParaRPr>
          </a:p>
          <a:p>
            <a:r>
              <a:rPr lang="en-US" dirty="0" smtClean="0">
                <a:solidFill>
                  <a:srgbClr val="333333"/>
                </a:solidFill>
              </a:rPr>
              <a:t>Added </a:t>
            </a:r>
            <a:r>
              <a:rPr lang="en-US" dirty="0">
                <a:solidFill>
                  <a:srgbClr val="333333"/>
                </a:solidFill>
              </a:rPr>
              <a:t>a power and ground mesh</a:t>
            </a:r>
          </a:p>
          <a:p>
            <a:pPr lvl="1"/>
            <a:r>
              <a:rPr lang="en-US" sz="2400" dirty="0">
                <a:solidFill>
                  <a:srgbClr val="333333"/>
                </a:solidFill>
              </a:rPr>
              <a:t>Pin access can be blocked by this if it is not considered</a:t>
            </a:r>
          </a:p>
          <a:p>
            <a:r>
              <a:rPr lang="en-US" dirty="0">
                <a:solidFill>
                  <a:srgbClr val="333333"/>
                </a:solidFill>
              </a:rPr>
              <a:t>Restricted routing layers to </a:t>
            </a:r>
            <a:r>
              <a:rPr lang="en-US" dirty="0" smtClean="0">
                <a:solidFill>
                  <a:srgbClr val="333333"/>
                </a:solidFill>
              </a:rPr>
              <a:t>increase </a:t>
            </a:r>
            <a:r>
              <a:rPr lang="en-US" dirty="0">
                <a:solidFill>
                  <a:srgbClr val="333333"/>
                </a:solidFill>
              </a:rPr>
              <a:t>routing </a:t>
            </a:r>
            <a:r>
              <a:rPr lang="en-US" dirty="0" smtClean="0">
                <a:solidFill>
                  <a:srgbClr val="333333"/>
                </a:solidFill>
              </a:rPr>
              <a:t>difficulty</a:t>
            </a:r>
          </a:p>
          <a:p>
            <a:endParaRPr lang="en-US" dirty="0">
              <a:solidFill>
                <a:srgbClr val="333333"/>
              </a:solidFill>
            </a:endParaRPr>
          </a:p>
          <a:p>
            <a:r>
              <a:rPr lang="en-US" b="1" dirty="0">
                <a:solidFill>
                  <a:srgbClr val="333333"/>
                </a:solidFill>
              </a:rPr>
              <a:t>Use detailed routing as the final arbiter of quality</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z="1600" smtClean="0"/>
              <a:pPr/>
              <a:t>9</a:t>
            </a:fld>
            <a:endParaRPr lang="en-US" sz="1600" dirty="0"/>
          </a:p>
        </p:txBody>
      </p:sp>
    </p:spTree>
    <p:extLst>
      <p:ext uri="{BB962C8B-B14F-4D97-AF65-F5344CB8AC3E}">
        <p14:creationId xmlns:p14="http://schemas.microsoft.com/office/powerpoint/2010/main" val="39198843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of Presentation Maximum Three Lines Aligned from the Bottom&amp;quot;&quot;/&gt;&lt;property id=&quot;20307&quot; value=&quot;266&quot;/&gt;&lt;/object&gt;&lt;object type=&quot;3&quot; unique_id=&quot;10005&quot;&gt;&lt;property id=&quot;20148&quot; value=&quot;5&quot;/&gt;&lt;property id=&quot;20300&quot; value=&quot;Slide 2 - &amp;quot;Titles Are Tahoma 30 pt, Bold, Flush Left, Initial Caps, Edit to Fit Two Lines Max.&amp;quot;&quot;/&gt;&lt;property id=&quot;20307&quot; value=&quot;259&quot;/&gt;&lt;/object&gt;&lt;object type=&quot;3&quot; unique_id=&quot;10006&quot;&gt;&lt;property id=&quot;20148&quot; value=&quot;5&quot;/&gt;&lt;property id=&quot;20300&quot; value=&quot;Slide 3 - &amp;quot;Titles Are Two Lines Maximum, Vertically Aligned from Bottom of Text Box&amp;quot;&quot;/&gt;&lt;property id=&quot;20307&quot; value=&quot;256&quot;/&gt;&lt;/object&gt;&lt;object type=&quot;3&quot; unique_id=&quot;10007&quot;&gt;&lt;property id=&quot;20148&quot; value=&quot;5&quot;/&gt;&lt;property id=&quot;20300&quot; value=&quot;Slide 4 - &amp;quot;Tips&amp;quot;&quot;/&gt;&lt;property id=&quot;20307&quot; value=&quot;272&quot;/&gt;&lt;/object&gt;&lt;object type=&quot;3&quot; unique_id=&quot;10008&quot;&gt;&lt;property id=&quot;20148&quot; value=&quot;5&quot;/&gt;&lt;property id=&quot;20300&quot; value=&quot;Slide 5 - &amp;quot;Tips&amp;quot;&quot;/&gt;&lt;property id=&quot;20307&quot; value=&quot;268&quot;/&gt;&lt;/object&gt;&lt;object type=&quot;3&quot; unique_id=&quot;10009&quot;&gt;&lt;property id=&quot;20148&quot; value=&quot;5&quot;/&gt;&lt;property id=&quot;20300&quot; value=&quot;Slide 6 - &amp;quot;TRANSITION OR &amp;#x0D;&amp;#x0A;SECTION HEADING  &amp;quot;&quot;/&gt;&lt;property id=&quot;20307&quot; value=&quot;260&quot;/&gt;&lt;/object&gt;&lt;object type=&quot;3&quot; unique_id=&quot;10010&quot;&gt;&lt;property id=&quot;20148&quot; value=&quot;5&quot;/&gt;&lt;property id=&quot;20300&quot; value=&quot;Slide 7 - &amp;quot;Graphic Tips&amp;quot;&quot;/&gt;&lt;property id=&quot;20307&quot; value=&quot;258&quot;/&gt;&lt;/object&gt;&lt;object type=&quot;3&quot; unique_id=&quot;10011&quot;&gt;&lt;property id=&quot;20148&quot; value=&quot;5&quot;/&gt;&lt;property id=&quot;20300&quot; value=&quot;Slide 8 - &amp;quot;Make your presentations easy to share&amp;quot;&quot;/&gt;&lt;property id=&quot;20307&quot; value=&quot;262&quot;/&gt;&lt;/object&gt;&lt;object type=&quot;3&quot; unique_id=&quot;10012&quot;&gt;&lt;property id=&quot;20148&quot; value=&quot;5&quot;/&gt;&lt;property id=&quot;20300&quot; value=&quot;Slide 9 - &amp;quot;Chart Slide&amp;quot;&quot;/&gt;&lt;property id=&quot;20307&quot; value=&quot;267&quot;/&gt;&lt;/object&gt;&lt;object type=&quot;3&quot; unique_id=&quot;10013&quot;&gt;&lt;property id=&quot;20148&quot; value=&quot;5&quot;/&gt;&lt;property id=&quot;20300&quot; value=&quot;Slide 10&quot;/&gt;&lt;property id=&quot;20307&quot; value=&quot;264&quot;/&gt;&lt;/object&gt;&lt;object type=&quot;3&quot; unique_id=&quot;10014&quot;&gt;&lt;property id=&quot;20148&quot; value=&quot;5&quot;/&gt;&lt;property id=&quot;20300&quot; value=&quot;Slide 12 - &amp;quot;A Few Basic Elements&amp;quot;&quot;/&gt;&lt;property id=&quot;20307&quot; value=&quot;269&quot;/&gt;&lt;/object&gt;&lt;object type=&quot;3&quot; unique_id=&quot;10015&quot;&gt;&lt;property id=&quot;20148&quot; value=&quot;5&quot;/&gt;&lt;property id=&quot;20300&quot; value=&quot;Slide 13 - &amp;quot;Example of Objectives &amp;amp; Results Slide&amp;quot;&quot;/&gt;&lt;property id=&quot;20307&quot; value=&quot;270&quot;/&gt;&lt;/object&gt;&lt;object type=&quot;3&quot; unique_id=&quot;10016&quot;&gt;&lt;property id=&quot;20148&quot; value=&quot;5&quot;/&gt;&lt;property id=&quot;20300&quot; value=&quot;Slide 14 - &amp;quot;Example of Objectives &amp;amp; Results Slide&amp;quot;&quot;/&gt;&lt;property id=&quot;20307&quot; value=&quot;271&quot;/&gt;&lt;/object&gt;&lt;object type=&quot;3&quot; unique_id=&quot;10152&quot;&gt;&lt;property id=&quot;20148&quot; value=&quot;5&quot;/&gt;&lt;property id=&quot;20300&quot; value=&quot;Slide 11 - &amp;quot;Title of Presentation Maximum Three Lines Aligned from the Bottom&amp;quot;&quot;/&gt;&lt;property id=&quot;20307&quot; value=&quot;273&quot;/&gt;&lt;/object&gt;&lt;/object&gt;&lt;/object&gt;&lt;/database&gt;"/>
  <p:tag name="SECTOMILLISECCONVERTED" val="1"/>
</p:tagLst>
</file>

<file path=ppt/theme/theme1.xml><?xml version="1.0" encoding="utf-8"?>
<a:theme xmlns:a="http://schemas.openxmlformats.org/drawingml/2006/main" name="Mentor PPT Master">
  <a:themeElements>
    <a:clrScheme name="Mentor Template C April 2010">
      <a:dk1>
        <a:srgbClr val="333333"/>
      </a:dk1>
      <a:lt1>
        <a:srgbClr val="FFFFFF"/>
      </a:lt1>
      <a:dk2>
        <a:srgbClr val="333333"/>
      </a:dk2>
      <a:lt2>
        <a:srgbClr val="5F5F5F"/>
      </a:lt2>
      <a:accent1>
        <a:srgbClr val="3398FF"/>
      </a:accent1>
      <a:accent2>
        <a:srgbClr val="333399"/>
      </a:accent2>
      <a:accent3>
        <a:srgbClr val="009999"/>
      </a:accent3>
      <a:accent4>
        <a:srgbClr val="99CC00"/>
      </a:accent4>
      <a:accent5>
        <a:srgbClr val="AE67FF"/>
      </a:accent5>
      <a:accent6>
        <a:srgbClr val="F9A70F"/>
      </a:accent6>
      <a:hlink>
        <a:srgbClr val="1950FF"/>
      </a:hlink>
      <a:folHlink>
        <a:srgbClr val="EA0000"/>
      </a:folHlink>
    </a:clrScheme>
    <a:fontScheme name="Mentor2007  rev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cap="flat" cmpd="sng" algn="ctr">
          <a:solidFill>
            <a:schemeClr val="bg1"/>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FFFFFF"/>
            </a:solidFill>
            <a:effectLst/>
            <a:uLnTx/>
            <a:uFillTx/>
            <a:latin typeface="Tahoma"/>
            <a:ea typeface="+mn-ea"/>
            <a:cs typeface="+mn-cs"/>
          </a:defRPr>
        </a:defPPr>
      </a:lstStyle>
    </a:spDef>
    <a:lnDef>
      <a:spPr>
        <a:noFill/>
        <a:ln w="19050" cap="flat" cmpd="sng" algn="ctr">
          <a:solidFill>
            <a:schemeClr val="tx1"/>
          </a:solidFill>
          <a:prstDash val="solid"/>
          <a:tailEnd type="none"/>
        </a:ln>
        <a:effectLst/>
      </a:spPr>
      <a:bodyPr/>
      <a:lstStyle/>
    </a:lnDef>
    <a:txDef>
      <a:spPr>
        <a:noFill/>
      </a:spPr>
      <a:bodyPr wrap="square" rtlCol="0">
        <a:spAutoFit/>
      </a:bodyPr>
      <a:lstStyle>
        <a:defPPr>
          <a:defRPr sz="2000" dirty="0"/>
        </a:defPPr>
      </a:lstStyle>
    </a:tx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1C1C1C"/>
        </a:dk1>
        <a:lt1>
          <a:srgbClr val="FFFFFF"/>
        </a:lt1>
        <a:dk2>
          <a:srgbClr val="1C1C1C"/>
        </a:dk2>
        <a:lt2>
          <a:srgbClr val="808080"/>
        </a:lt2>
        <a:accent1>
          <a:srgbClr val="FFCC00"/>
        </a:accent1>
        <a:accent2>
          <a:srgbClr val="6666FF"/>
        </a:accent2>
        <a:accent3>
          <a:srgbClr val="FFFFFF"/>
        </a:accent3>
        <a:accent4>
          <a:srgbClr val="161616"/>
        </a:accent4>
        <a:accent5>
          <a:srgbClr val="FFE2AA"/>
        </a:accent5>
        <a:accent6>
          <a:srgbClr val="5C5CE7"/>
        </a:accent6>
        <a:hlink>
          <a:srgbClr val="FF6600"/>
        </a:hlink>
        <a:folHlink>
          <a:srgbClr val="00CC99"/>
        </a:folHlink>
      </a:clrScheme>
      <a:clrMap bg1="lt1" tx1="dk1" bg2="lt2" tx2="dk2" accent1="accent1" accent2="accent2" accent3="accent3" accent4="accent4" accent5="accent5" accent6="accent6" hlink="hlink" folHlink="folHlink"/>
    </a:extraClrScheme>
    <a:extraClrScheme>
      <a:clrScheme name="Default Design 4">
        <a:dk1>
          <a:srgbClr val="1C1C1C"/>
        </a:dk1>
        <a:lt1>
          <a:srgbClr val="FFFFFF"/>
        </a:lt1>
        <a:dk2>
          <a:srgbClr val="1C1C1C"/>
        </a:dk2>
        <a:lt2>
          <a:srgbClr val="808080"/>
        </a:lt2>
        <a:accent1>
          <a:srgbClr val="FF9900"/>
        </a:accent1>
        <a:accent2>
          <a:srgbClr val="333399"/>
        </a:accent2>
        <a:accent3>
          <a:srgbClr val="FFFFFF"/>
        </a:accent3>
        <a:accent4>
          <a:srgbClr val="161616"/>
        </a:accent4>
        <a:accent5>
          <a:srgbClr val="FFCAAA"/>
        </a:accent5>
        <a:accent6>
          <a:srgbClr val="2D2D8A"/>
        </a:accent6>
        <a:hlink>
          <a:srgbClr val="A50021"/>
        </a:hlink>
        <a:folHlink>
          <a:srgbClr val="009999"/>
        </a:folHlink>
      </a:clrScheme>
      <a:clrMap bg1="lt1" tx1="dk1" bg2="lt2" tx2="dk2" accent1="accent1" accent2="accent2" accent3="accent3" accent4="accent4" accent5="accent5" accent6="accent6" hlink="hlink" folHlink="folHlink"/>
    </a:extraClrScheme>
    <a:extraClrScheme>
      <a:clrScheme name="Default Design 5">
        <a:dk1>
          <a:srgbClr val="1C1C1C"/>
        </a:dk1>
        <a:lt1>
          <a:srgbClr val="FFFFFF"/>
        </a:lt1>
        <a:dk2>
          <a:srgbClr val="1C1C1C"/>
        </a:dk2>
        <a:lt2>
          <a:srgbClr val="808080"/>
        </a:lt2>
        <a:accent1>
          <a:srgbClr val="99CC00"/>
        </a:accent1>
        <a:accent2>
          <a:srgbClr val="008BEA"/>
        </a:accent2>
        <a:accent3>
          <a:srgbClr val="FFFFFF"/>
        </a:accent3>
        <a:accent4>
          <a:srgbClr val="161616"/>
        </a:accent4>
        <a:accent5>
          <a:srgbClr val="CAE2AA"/>
        </a:accent5>
        <a:accent6>
          <a:srgbClr val="007DD4"/>
        </a:accent6>
        <a:hlink>
          <a:srgbClr val="F9A70F"/>
        </a:hlink>
        <a:folHlink>
          <a:srgbClr val="EA0000"/>
        </a:folHlink>
      </a:clrScheme>
      <a:clrMap bg1="lt1" tx1="dk1" bg2="lt2" tx2="dk2" accent1="accent1" accent2="accent2" accent3="accent3" accent4="accent4" accent5="accent5" accent6="accent6" hlink="hlink" folHlink="folHlink"/>
    </a:extraClrScheme>
    <a:extraClrScheme>
      <a:clrScheme name="Default Design 6">
        <a:dk1>
          <a:srgbClr val="1C1C1C"/>
        </a:dk1>
        <a:lt1>
          <a:srgbClr val="FFFFFF"/>
        </a:lt1>
        <a:dk2>
          <a:srgbClr val="1C1C1C"/>
        </a:dk2>
        <a:lt2>
          <a:srgbClr val="808080"/>
        </a:lt2>
        <a:accent1>
          <a:srgbClr val="99CC00"/>
        </a:accent1>
        <a:accent2>
          <a:srgbClr val="008BEA"/>
        </a:accent2>
        <a:accent3>
          <a:srgbClr val="FFFFFF"/>
        </a:accent3>
        <a:accent4>
          <a:srgbClr val="161616"/>
        </a:accent4>
        <a:accent5>
          <a:srgbClr val="CAE2AA"/>
        </a:accent5>
        <a:accent6>
          <a:srgbClr val="007DD4"/>
        </a:accent6>
        <a:hlink>
          <a:srgbClr val="F9A70F"/>
        </a:hlink>
        <a:folHlink>
          <a:srgbClr val="BB0ED8"/>
        </a:folHlink>
      </a:clrScheme>
      <a:clrMap bg1="lt1" tx1="dk1" bg2="lt2" tx2="dk2" accent1="accent1" accent2="accent2" accent3="accent3" accent4="accent4" accent5="accent5" accent6="accent6" hlink="hlink" folHlink="folHlink"/>
    </a:extraClrScheme>
    <a:extraClrScheme>
      <a:clrScheme name="Default Design 7">
        <a:dk1>
          <a:srgbClr val="333333"/>
        </a:dk1>
        <a:lt1>
          <a:srgbClr val="FFFFFF"/>
        </a:lt1>
        <a:dk2>
          <a:srgbClr val="333333"/>
        </a:dk2>
        <a:lt2>
          <a:srgbClr val="5F5F5F"/>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8">
        <a:dk1>
          <a:srgbClr val="333333"/>
        </a:dk1>
        <a:lt1>
          <a:srgbClr val="FFFFFF"/>
        </a:lt1>
        <a:dk2>
          <a:srgbClr val="333333"/>
        </a:dk2>
        <a:lt2>
          <a:srgbClr val="5F5F5F"/>
        </a:lt2>
        <a:accent1>
          <a:srgbClr val="99CCFF"/>
        </a:accent1>
        <a:accent2>
          <a:srgbClr val="333399"/>
        </a:accent2>
        <a:accent3>
          <a:srgbClr val="FFFFFF"/>
        </a:accent3>
        <a:accent4>
          <a:srgbClr val="2A2A2A"/>
        </a:accent4>
        <a:accent5>
          <a:srgbClr val="CAE2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Starter_Rev_E2</Template>
  <TotalTime>4857</TotalTime>
  <Words>2809</Words>
  <Application>Microsoft Office PowerPoint</Application>
  <PresentationFormat>Letter Paper (8.5x11 in)</PresentationFormat>
  <Paragraphs>954</Paragraphs>
  <Slides>53</Slides>
  <Notes>16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Mentor PPT Master</vt:lpstr>
      <vt:lpstr>ISPD 2015 Detailed Routing-Driven Placement Contest with Fence Regions and Routing Blockages</vt:lpstr>
      <vt:lpstr>Outline</vt:lpstr>
      <vt:lpstr> 1. Motivation</vt:lpstr>
      <vt:lpstr>Why another placement contest?</vt:lpstr>
      <vt:lpstr>Is global routing congestion a sufficient metric?</vt:lpstr>
      <vt:lpstr>Why impose a density limit?</vt:lpstr>
      <vt:lpstr> 2. Benchmarks</vt:lpstr>
      <vt:lpstr>Benchmarks</vt:lpstr>
      <vt:lpstr>What was added in 2014?</vt:lpstr>
      <vt:lpstr>What have we added this year?</vt:lpstr>
      <vt:lpstr>Retained benchmark characteristics</vt:lpstr>
      <vt:lpstr>Modified benchmarks this year</vt:lpstr>
      <vt:lpstr>ISPD 2015 floorplans – Suite A</vt:lpstr>
      <vt:lpstr>ISPD 2015 floorplans – Suite B</vt:lpstr>
      <vt:lpstr>Disconnected fence regions</vt:lpstr>
      <vt:lpstr>PowerPoint Presentation</vt:lpstr>
      <vt:lpstr>Total score  S = min{SDP + SDR + SWL , 50}</vt:lpstr>
      <vt:lpstr>Total score  S = min{SDP + SDR + SWL , 50}</vt:lpstr>
      <vt:lpstr>Wire length scaling by density violations</vt:lpstr>
      <vt:lpstr>Example raw scores for pci_bridge32_a which has rectilinear regions</vt:lpstr>
      <vt:lpstr>Contest scores were published daily – heavy competition between teams!</vt:lpstr>
      <vt:lpstr>PowerPoint Presentation</vt:lpstr>
      <vt:lpstr>Participation statistics</vt:lpstr>
      <vt:lpstr>Comparison of detailed routing violations for best placement results in 2015 vs. 2014</vt:lpstr>
      <vt:lpstr>Detailed routing violation scores for the top three teams – lower is better!</vt:lpstr>
      <vt:lpstr>Total scores for each design for the top three teams – lower is better!</vt:lpstr>
      <vt:lpstr>Final rankings!</vt:lpstr>
      <vt:lpstr>PowerPoint Presentation</vt:lpstr>
      <vt:lpstr>Acknowledgements</vt:lpstr>
      <vt:lpstr>PowerPoint Presentation</vt:lpstr>
      <vt:lpstr>Appendix A: Sample design rules</vt:lpstr>
      <vt:lpstr>Place and routing challenges</vt:lpstr>
      <vt:lpstr>Minimum spacing rule</vt:lpstr>
      <vt:lpstr>End of line rule</vt:lpstr>
      <vt:lpstr>Non-default routing (NDR) rule</vt:lpstr>
      <vt:lpstr>Blocked pin access violation</vt:lpstr>
      <vt:lpstr>Min spacing and end-of-line spacing violation examples</vt:lpstr>
      <vt:lpstr>Appendix B: More benchmark details</vt:lpstr>
      <vt:lpstr>Industry standard data format</vt:lpstr>
      <vt:lpstr>Modifications to ISPD 2013 gate-sizing benchmark designs</vt:lpstr>
      <vt:lpstr>Modifications to the DAC 2012 routability benchmark designs</vt:lpstr>
      <vt:lpstr>Standard cell libraries for our benchmarks</vt:lpstr>
      <vt:lpstr>Power/ground (PG) mesh</vt:lpstr>
      <vt:lpstr>Appendix C: Evaluation details</vt:lpstr>
      <vt:lpstr>Detailed routing violation score DR</vt:lpstr>
      <vt:lpstr>Why use a log scale for DR violations?</vt:lpstr>
      <vt:lpstr>Placement legalization</vt:lpstr>
      <vt:lpstr>Affine scaling for wire length</vt:lpstr>
      <vt:lpstr>Appendix D: Contest result details</vt:lpstr>
      <vt:lpstr>All the teams!</vt:lpstr>
      <vt:lpstr>Total scores for each design for the top three teams – lower is better!</vt:lpstr>
      <vt:lpstr>Team activity during the contest</vt:lpstr>
      <vt:lpstr>PowerPoint Presentation</vt:lpstr>
    </vt:vector>
  </TitlesOfParts>
  <Company>MGC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Title – 36pt, Three Lines Max. Anchor: Bottom Left</dc:title>
  <dc:creator>lseigneu</dc:creator>
  <cp:lastModifiedBy>Chinnery, David</cp:lastModifiedBy>
  <cp:revision>1152</cp:revision>
  <dcterms:created xsi:type="dcterms:W3CDTF">2011-12-28T21:33:21Z</dcterms:created>
  <dcterms:modified xsi:type="dcterms:W3CDTF">2015-04-01T14:55:10Z</dcterms:modified>
</cp:coreProperties>
</file>