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256" r:id="rId2"/>
    <p:sldId id="275" r:id="rId3"/>
    <p:sldId id="276" r:id="rId4"/>
    <p:sldId id="261" r:id="rId5"/>
    <p:sldId id="264" r:id="rId6"/>
    <p:sldId id="260" r:id="rId7"/>
    <p:sldId id="262" r:id="rId8"/>
    <p:sldId id="274" r:id="rId9"/>
    <p:sldId id="267" r:id="rId10"/>
    <p:sldId id="268" r:id="rId11"/>
    <p:sldId id="269" r:id="rId12"/>
    <p:sldId id="271" r:id="rId13"/>
    <p:sldId id="273" r:id="rId14"/>
    <p:sldId id="277" r:id="rId15"/>
    <p:sldId id="278" r:id="rId16"/>
    <p:sldId id="279" r:id="rId17"/>
    <p:sldId id="272" r:id="rId1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bg1"/>
      </a:buClr>
      <a:buSzPct val="100000"/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bg1"/>
      </a:buClr>
      <a:buSzPct val="100000"/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bg1"/>
      </a:buClr>
      <a:buSzPct val="100000"/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bg1"/>
      </a:buClr>
      <a:buSzPct val="100000"/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bg1"/>
      </a:buClr>
      <a:buSzPct val="100000"/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7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5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3FF"/>
    <a:srgbClr val="0066FF"/>
    <a:srgbClr val="A20000"/>
    <a:srgbClr val="BE0000"/>
    <a:srgbClr val="CC0000"/>
    <a:srgbClr val="C10000"/>
    <a:srgbClr val="FB233D"/>
    <a:srgbClr val="FFFF00"/>
    <a:srgbClr val="1FFF1F"/>
    <a:srgbClr val="E3F9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029" autoAdjust="0"/>
  </p:normalViewPr>
  <p:slideViewPr>
    <p:cSldViewPr snapToGrid="0">
      <p:cViewPr>
        <p:scale>
          <a:sx n="106" d="100"/>
          <a:sy n="106" d="100"/>
        </p:scale>
        <p:origin x="1267" y="96"/>
      </p:cViewPr>
      <p:guideLst>
        <p:guide orient="horz" pos="2160"/>
        <p:guide pos="287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298" y="-72"/>
      </p:cViewPr>
      <p:guideLst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675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6210" tIns="48105" rIns="96210" bIns="48105" numCol="1" anchor="t" anchorCtr="0" compatLnSpc="1">
            <a:prstTxWarp prst="textNoShape">
              <a:avLst/>
            </a:prstTxWarp>
          </a:bodyPr>
          <a:lstStyle>
            <a:lvl1pPr defTabSz="96520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28963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6210" tIns="48105" rIns="96210" bIns="48105" numCol="1" anchor="t" anchorCtr="0" compatLnSpc="1">
            <a:prstTxWarp prst="textNoShape">
              <a:avLst/>
            </a:prstTxWarp>
          </a:bodyPr>
          <a:lstStyle>
            <a:lvl1pPr algn="r" defTabSz="96520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0663"/>
            <a:ext cx="3206750" cy="4778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6210" tIns="48105" rIns="96210" bIns="48105" numCol="1" anchor="b" anchorCtr="0" compatLnSpc="1">
            <a:prstTxWarp prst="textNoShape">
              <a:avLst/>
            </a:prstTxWarp>
          </a:bodyPr>
          <a:lstStyle>
            <a:lvl1pPr defTabSz="96520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110663"/>
            <a:ext cx="3128963" cy="4778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6210" tIns="48105" rIns="96210" bIns="48105" numCol="1" anchor="b" anchorCtr="0" compatLnSpc="1">
            <a:prstTxWarp prst="textNoShape">
              <a:avLst/>
            </a:prstTxWarp>
          </a:bodyPr>
          <a:lstStyle>
            <a:lvl1pPr algn="r" defTabSz="96520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fld id="{1F17989F-664F-4B4B-BDDA-0C0B01FC27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522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675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6210" tIns="48105" rIns="96210" bIns="48105" numCol="1" anchor="t" anchorCtr="0" compatLnSpc="1">
            <a:prstTxWarp prst="textNoShape">
              <a:avLst/>
            </a:prstTxWarp>
          </a:bodyPr>
          <a:lstStyle>
            <a:lvl1pPr defTabSz="96520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71950" y="0"/>
            <a:ext cx="3128963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6210" tIns="48105" rIns="96210" bIns="48105" numCol="1" anchor="t" anchorCtr="0" compatLnSpc="1">
            <a:prstTxWarp prst="textNoShape">
              <a:avLst/>
            </a:prstTxWarp>
          </a:bodyPr>
          <a:lstStyle>
            <a:lvl1pPr algn="r" defTabSz="96520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712788"/>
            <a:ext cx="4864100" cy="3648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5200" y="4594225"/>
            <a:ext cx="5373688" cy="4279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6210" tIns="48105" rIns="96210" bIns="481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0663"/>
            <a:ext cx="3206750" cy="4778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6210" tIns="48105" rIns="96210" bIns="48105" numCol="1" anchor="b" anchorCtr="0" compatLnSpc="1">
            <a:prstTxWarp prst="textNoShape">
              <a:avLst/>
            </a:prstTxWarp>
          </a:bodyPr>
          <a:lstStyle>
            <a:lvl1pPr defTabSz="96520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71950" y="9110663"/>
            <a:ext cx="3128963" cy="4778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6210" tIns="48105" rIns="96210" bIns="48105" numCol="1" anchor="b" anchorCtr="0" compatLnSpc="1">
            <a:prstTxWarp prst="textNoShape">
              <a:avLst/>
            </a:prstTxWarp>
          </a:bodyPr>
          <a:lstStyle>
            <a:lvl1pPr algn="r" defTabSz="96520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fld id="{D3D524C3-29A2-4026-9FD2-9E125A06DE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85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218195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485CA3-BEA5-4410-8B77-24E1BBEF88C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3860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485CA3-BEA5-4410-8B77-24E1BBEF88C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5070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485CA3-BEA5-4410-8B77-24E1BBEF88C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2382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485CA3-BEA5-4410-8B77-24E1BBEF88C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772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485CA3-BEA5-4410-8B77-24E1BBEF88C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24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485CA3-BEA5-4410-8B77-24E1BBEF88C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5358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485CA3-BEA5-4410-8B77-24E1BBEF88C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1020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485CA3-BEA5-4410-8B77-24E1BBEF88C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9330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622DCB-5EB8-4AC1-9685-A48EF335F53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3589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1:1</a:t>
            </a:r>
            <a:r>
              <a:rPr lang="en-US" baseline="0" dirty="0" smtClean="0"/>
              <a:t> PMOS to NMOS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485CA3-BEA5-4410-8B77-24E1BBEF88C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4039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485CA3-BEA5-4410-8B77-24E1BBEF88C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157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76200"/>
            <a:ext cx="2038350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"/>
            <a:ext cx="596265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95400"/>
            <a:ext cx="40005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295400"/>
            <a:ext cx="40005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295400"/>
            <a:ext cx="4000500" cy="50292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38700" y="1295400"/>
            <a:ext cx="40005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95400"/>
            <a:ext cx="40005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838700" y="1295400"/>
            <a:ext cx="4000500" cy="50292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40005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38700" y="1295400"/>
            <a:ext cx="40005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295400"/>
            <a:ext cx="8153400" cy="50292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95400"/>
            <a:ext cx="40005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38700" y="1295400"/>
            <a:ext cx="40005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38700" y="3886200"/>
            <a:ext cx="40005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40005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295400"/>
            <a:ext cx="40005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 bwMode="auto">
          <a:xfrm>
            <a:off x="-1587" y="-53095"/>
            <a:ext cx="9158287" cy="1124658"/>
          </a:xfrm>
          <a:prstGeom prst="rect">
            <a:avLst/>
          </a:prstGeom>
          <a:gradFill flip="none" rotWithShape="1">
            <a:gsLst>
              <a:gs pos="0">
                <a:srgbClr val="A20000"/>
              </a:gs>
              <a:gs pos="50000">
                <a:srgbClr val="CC0000"/>
              </a:gs>
              <a:gs pos="100000">
                <a:srgbClr val="A20000"/>
              </a:gs>
            </a:gsLst>
            <a:lin ang="0" scaled="1"/>
            <a:tileRect/>
          </a:gra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Tx/>
              <a:buChar char="•"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Rectangle 14"/>
          <p:cNvSpPr/>
          <p:nvPr userDrawn="1"/>
        </p:nvSpPr>
        <p:spPr bwMode="auto">
          <a:xfrm>
            <a:off x="-9525" y="6526724"/>
            <a:ext cx="9158287" cy="343976"/>
          </a:xfrm>
          <a:prstGeom prst="rect">
            <a:avLst/>
          </a:prstGeom>
          <a:gradFill flip="none" rotWithShape="1">
            <a:gsLst>
              <a:gs pos="0">
                <a:srgbClr val="A20000"/>
              </a:gs>
              <a:gs pos="50000">
                <a:srgbClr val="CC0000"/>
              </a:gs>
              <a:gs pos="100000">
                <a:srgbClr val="A20000"/>
              </a:gs>
            </a:gsLst>
            <a:lin ang="0" scaled="1"/>
            <a:tileRect/>
          </a:gra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Tx/>
              <a:buChar char="•"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77" name="Rectangle 102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"/>
            <a:ext cx="777240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3078" name="Rectangle 103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8153400" cy="502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083" name="Rectangle 1035"/>
          <p:cNvSpPr>
            <a:spLocks noChangeArrowheads="1"/>
          </p:cNvSpPr>
          <p:nvPr userDrawn="1"/>
        </p:nvSpPr>
        <p:spPr bwMode="auto">
          <a:xfrm>
            <a:off x="11113" y="1104900"/>
            <a:ext cx="9132887" cy="38100"/>
          </a:xfrm>
          <a:prstGeom prst="rect">
            <a:avLst/>
          </a:prstGeom>
          <a:gradFill rotWithShape="0">
            <a:gsLst>
              <a:gs pos="0">
                <a:srgbClr val="B2B2B2">
                  <a:gamma/>
                  <a:shade val="69804"/>
                  <a:invGamma/>
                </a:srgbClr>
              </a:gs>
              <a:gs pos="50000">
                <a:srgbClr val="B2B2B2"/>
              </a:gs>
              <a:gs pos="100000">
                <a:srgbClr val="B2B2B2">
                  <a:gamma/>
                  <a:shade val="69804"/>
                  <a:invGamma/>
                </a:srgbClr>
              </a:gs>
            </a:gsLst>
            <a:lin ang="0" scaled="1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u="sng"/>
          </a:p>
        </p:txBody>
      </p:sp>
      <p:sp>
        <p:nvSpPr>
          <p:cNvPr id="3084" name="Text Box 1036"/>
          <p:cNvSpPr txBox="1">
            <a:spLocks noChangeArrowheads="1"/>
          </p:cNvSpPr>
          <p:nvPr userDrawn="1"/>
        </p:nvSpPr>
        <p:spPr bwMode="auto">
          <a:xfrm>
            <a:off x="4140993" y="6553200"/>
            <a:ext cx="8731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400" b="1" dirty="0">
                <a:solidFill>
                  <a:schemeClr val="bg1"/>
                </a:solidFill>
              </a:rPr>
              <a:t>Slide </a:t>
            </a:r>
            <a:fld id="{40381E3B-F1B5-41FC-824C-57F6EDF6B08C}" type="slidenum">
              <a:rPr lang="en-US" sz="1400" b="1">
                <a:solidFill>
                  <a:schemeClr val="bg1"/>
                </a:solidFill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3085" name="Text Box 1037"/>
          <p:cNvSpPr txBox="1">
            <a:spLocks noChangeArrowheads="1"/>
          </p:cNvSpPr>
          <p:nvPr userDrawn="1"/>
        </p:nvSpPr>
        <p:spPr bwMode="auto">
          <a:xfrm>
            <a:off x="6413863" y="6550223"/>
            <a:ext cx="27634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400" b="1" dirty="0" smtClean="0">
                <a:solidFill>
                  <a:schemeClr val="bg1"/>
                </a:solidFill>
                <a:latin typeface="+mn-lt"/>
                <a:cs typeface="Times New Roman"/>
              </a:rPr>
              <a:t>© </a:t>
            </a:r>
            <a:r>
              <a:rPr lang="en-US" sz="1400" b="1" dirty="0" smtClean="0">
                <a:solidFill>
                  <a:schemeClr val="bg1"/>
                </a:solidFill>
                <a:latin typeface="+mn-lt"/>
                <a:cs typeface="Times New Roman"/>
              </a:rPr>
              <a:t>2015 </a:t>
            </a:r>
            <a:r>
              <a:rPr lang="en-US" sz="1400" b="1" dirty="0" err="1" smtClean="0">
                <a:solidFill>
                  <a:schemeClr val="bg1"/>
                </a:solidFill>
                <a:latin typeface="+mn-lt"/>
                <a:cs typeface="+mn-cs"/>
              </a:rPr>
              <a:t>Bhanushali</a:t>
            </a:r>
            <a:r>
              <a:rPr lang="en-US" sz="1400" b="1" baseline="0" dirty="0" smtClean="0">
                <a:solidFill>
                  <a:schemeClr val="bg1"/>
                </a:solidFill>
                <a:latin typeface="+mn-lt"/>
                <a:cs typeface="+mn-cs"/>
              </a:rPr>
              <a:t> &amp; </a:t>
            </a:r>
            <a:r>
              <a:rPr lang="en-US" sz="1400" b="1" dirty="0" smtClean="0">
                <a:solidFill>
                  <a:schemeClr val="bg1"/>
                </a:solidFill>
              </a:rPr>
              <a:t>Davis</a:t>
            </a:r>
            <a:endParaRPr lang="en-US" sz="1400" b="1" i="1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 bwMode="auto">
          <a:xfrm>
            <a:off x="317500" y="5676900"/>
            <a:ext cx="2219390" cy="67310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100000"/>
              <a:buFontTx/>
              <a:buChar char="•"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3" y="6501324"/>
            <a:ext cx="2401887" cy="36302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  <p:sldLayoutId id="2147483666" r:id="rId17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n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B233D"/>
        </a:buClr>
        <a:buSzPct val="75000"/>
        <a:buFont typeface="Monotype Sort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B2B2B2"/>
        </a:buClr>
        <a:buSzPct val="100000"/>
        <a:buFont typeface="Times New Roman" pitchFamily="18" charset="0"/>
        <a:buChar char="»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B233D"/>
        </a:buClr>
        <a:buSzPct val="65000"/>
        <a:buFont typeface="Monotype Sort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B2B2B2"/>
        </a:buClr>
        <a:buSzPct val="100000"/>
        <a:buFont typeface="Times New Roman" pitchFamily="18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B2B2B2"/>
        </a:buClr>
        <a:buSzPct val="100000"/>
        <a:buFont typeface="Times New Roman" pitchFamily="18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B2B2B2"/>
        </a:buClr>
        <a:buSzPct val="100000"/>
        <a:buFont typeface="Times New Roman" pitchFamily="18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B2B2B2"/>
        </a:buClr>
        <a:buSzPct val="100000"/>
        <a:buFont typeface="Times New Roman" pitchFamily="18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B2B2B2"/>
        </a:buClr>
        <a:buSzPct val="100000"/>
        <a:buFont typeface="Times New Roman" pitchFamily="18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ctrTitle"/>
          </p:nvPr>
        </p:nvSpPr>
        <p:spPr>
          <a:xfrm>
            <a:off x="322712" y="1576801"/>
            <a:ext cx="8458200" cy="1852558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 smtClean="0">
                <a:solidFill>
                  <a:schemeClr val="tx1"/>
                </a:solidFill>
              </a:rPr>
              <a:t>FreePDK15</a:t>
            </a:r>
            <a:r>
              <a:rPr lang="en-US" sz="3600" dirty="0" smtClean="0">
                <a:solidFill>
                  <a:schemeClr val="tx1"/>
                </a:solidFill>
              </a:rPr>
              <a:t/>
            </a:r>
            <a:br>
              <a:rPr lang="en-US" sz="3600" dirty="0" smtClean="0">
                <a:solidFill>
                  <a:schemeClr val="tx1"/>
                </a:solidFill>
              </a:rPr>
            </a:br>
            <a:r>
              <a:rPr lang="en-US" sz="3600" dirty="0" smtClean="0">
                <a:solidFill>
                  <a:schemeClr val="tx1"/>
                </a:solidFill>
              </a:rPr>
              <a:t>An Open-Source Predictive Process Design Kit for 15nm </a:t>
            </a:r>
            <a:r>
              <a:rPr lang="en-US" sz="3600" dirty="0" err="1" smtClean="0">
                <a:solidFill>
                  <a:schemeClr val="tx1"/>
                </a:solidFill>
              </a:rPr>
              <a:t>FinFET</a:t>
            </a:r>
            <a:r>
              <a:rPr lang="en-US" sz="3600" dirty="0" smtClean="0">
                <a:solidFill>
                  <a:schemeClr val="tx1"/>
                </a:solidFill>
              </a:rPr>
              <a:t> Technology </a:t>
            </a:r>
            <a:endParaRPr lang="en-US" sz="3600" dirty="0" smtClean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9561" y="3810000"/>
            <a:ext cx="8004503" cy="2438400"/>
          </a:xfrm>
        </p:spPr>
        <p:txBody>
          <a:bodyPr rtlCol="0">
            <a:normAutofit fontScale="70000" lnSpcReduction="20000"/>
          </a:bodyPr>
          <a:lstStyle/>
          <a:p>
            <a:r>
              <a:rPr lang="en-US" sz="4500" dirty="0" err="1" smtClean="0"/>
              <a:t>Kirti</a:t>
            </a:r>
            <a:r>
              <a:rPr lang="en-US" sz="4500" dirty="0" smtClean="0"/>
              <a:t> </a:t>
            </a:r>
            <a:r>
              <a:rPr lang="en-US" sz="4500" dirty="0" err="1" smtClean="0"/>
              <a:t>Bhanushali</a:t>
            </a:r>
            <a:r>
              <a:rPr lang="en-US" sz="4500" dirty="0" smtClean="0"/>
              <a:t>, </a:t>
            </a:r>
            <a:r>
              <a:rPr lang="en-US" sz="4500" dirty="0" smtClean="0"/>
              <a:t> </a:t>
            </a:r>
            <a:r>
              <a:rPr lang="en-US" sz="4500" dirty="0" smtClean="0"/>
              <a:t>W</a:t>
            </a:r>
            <a:r>
              <a:rPr lang="en-US" sz="4500" dirty="0"/>
              <a:t>. Rhett Davis (NCSU</a:t>
            </a:r>
            <a:r>
              <a:rPr lang="en-US" sz="4500" dirty="0" smtClean="0"/>
              <a:t>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  <a:p>
            <a:r>
              <a:rPr lang="en-US" sz="4500" i="1" dirty="0" smtClean="0"/>
              <a:t>International Symposium on Physical Design</a:t>
            </a:r>
            <a:endParaRPr lang="en-US" sz="4500" i="1" dirty="0"/>
          </a:p>
          <a:p>
            <a:r>
              <a:rPr lang="en-US" sz="4500" i="1" dirty="0" smtClean="0"/>
              <a:t>April 1</a:t>
            </a:r>
            <a:r>
              <a:rPr lang="en-US" sz="4500" i="1" dirty="0" smtClean="0"/>
              <a:t>, 2015</a:t>
            </a:r>
            <a:endParaRPr lang="en-US" sz="4500" i="1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i="1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25" y="204382"/>
            <a:ext cx="622875" cy="62518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29152" y="204382"/>
            <a:ext cx="4399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3600" b="1" dirty="0" smtClean="0">
                <a:solidFill>
                  <a:schemeClr val="bg1"/>
                </a:solidFill>
                <a:latin typeface="Arial Narrow" pitchFamily="34" charset="0"/>
              </a:rPr>
              <a:t>NC STATE </a:t>
            </a:r>
            <a:r>
              <a:rPr lang="en-US" sz="3600" dirty="0" smtClean="0">
                <a:solidFill>
                  <a:schemeClr val="bg1"/>
                </a:solidFill>
                <a:latin typeface="Arial Narrow" pitchFamily="34" charset="0"/>
              </a:rPr>
              <a:t>UNIVERSITY</a:t>
            </a:r>
            <a:endParaRPr lang="en-US" sz="36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00546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450" y="1095041"/>
            <a:ext cx="7886700" cy="553471"/>
          </a:xfrm>
        </p:spPr>
        <p:txBody>
          <a:bodyPr>
            <a:normAutofit/>
          </a:bodyPr>
          <a:lstStyle/>
          <a:p>
            <a:r>
              <a:rPr lang="en-US" sz="2400" b="1" dirty="0"/>
              <a:t>NAND4 </a:t>
            </a:r>
            <a:endParaRPr lang="en-US" sz="24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115" y="1683053"/>
            <a:ext cx="6727371" cy="4132719"/>
          </a:xfrm>
        </p:spPr>
      </p:pic>
      <p:cxnSp>
        <p:nvCxnSpPr>
          <p:cNvPr id="6" name="Straight Arrow Connector 5"/>
          <p:cNvCxnSpPr>
            <a:endCxn id="8" idx="1"/>
          </p:cNvCxnSpPr>
          <p:nvPr/>
        </p:nvCxnSpPr>
        <p:spPr>
          <a:xfrm>
            <a:off x="6281058" y="3415394"/>
            <a:ext cx="566991" cy="11541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848049" y="3242269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dirty="0">
                <a:solidFill>
                  <a:schemeClr val="bg1"/>
                </a:solidFill>
              </a:rPr>
              <a:t>MINT1</a:t>
            </a:r>
            <a:endParaRPr lang="en-US" sz="1800" dirty="0">
              <a:solidFill>
                <a:schemeClr val="bg1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915446" y="4161064"/>
            <a:ext cx="996977" cy="544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848049" y="3993383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dirty="0">
                <a:solidFill>
                  <a:schemeClr val="bg1"/>
                </a:solidFill>
              </a:rPr>
              <a:t>M1B</a:t>
            </a:r>
            <a:endParaRPr lang="en-US" sz="1800" dirty="0">
              <a:solidFill>
                <a:schemeClr val="bg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1773904" y="3992336"/>
            <a:ext cx="435429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1862254" y="3253053"/>
            <a:ext cx="1235528" cy="544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162915" y="2893896"/>
            <a:ext cx="1154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>
                <a:solidFill>
                  <a:schemeClr val="bg1"/>
                </a:solidFill>
              </a:rPr>
              <a:t>GATEA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59201" y="3992336"/>
            <a:ext cx="115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 smtClean="0">
                <a:solidFill>
                  <a:schemeClr val="bg1"/>
                </a:solidFill>
              </a:rPr>
              <a:t>GATEB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762000" y="76200"/>
            <a:ext cx="777240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9pPr>
          </a:lstStyle>
          <a:p>
            <a:pPr>
              <a:buClrTx/>
              <a:buSzTx/>
              <a:buNone/>
            </a:pPr>
            <a:r>
              <a:rPr lang="en-US" kern="0" dirty="0" smtClean="0"/>
              <a:t>NAND4 Layout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6301274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81468"/>
            <a:ext cx="7886700" cy="994172"/>
          </a:xfrm>
        </p:spPr>
        <p:txBody>
          <a:bodyPr>
            <a:normAutofit/>
          </a:bodyPr>
          <a:lstStyle/>
          <a:p>
            <a:r>
              <a:rPr lang="en-US" sz="2400" b="1" dirty="0"/>
              <a:t>Complex Layouts</a:t>
            </a:r>
            <a:endParaRPr lang="en-US" sz="24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475" y="2226469"/>
            <a:ext cx="4035376" cy="3263503"/>
          </a:xfrm>
        </p:spPr>
      </p:pic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150" y="2226469"/>
            <a:ext cx="3886200" cy="3263503"/>
          </a:xfrm>
        </p:spPr>
      </p:pic>
      <p:sp>
        <p:nvSpPr>
          <p:cNvPr id="10" name="Rectangle 9"/>
          <p:cNvSpPr/>
          <p:nvPr/>
        </p:nvSpPr>
        <p:spPr>
          <a:xfrm>
            <a:off x="772885" y="2337707"/>
            <a:ext cx="827315" cy="1371600"/>
          </a:xfrm>
          <a:prstGeom prst="rect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Rectangle 10"/>
          <p:cNvSpPr/>
          <p:nvPr/>
        </p:nvSpPr>
        <p:spPr>
          <a:xfrm>
            <a:off x="4925785" y="2486620"/>
            <a:ext cx="1660072" cy="1371600"/>
          </a:xfrm>
          <a:prstGeom prst="rect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TextBox 11"/>
          <p:cNvSpPr txBox="1"/>
          <p:nvPr/>
        </p:nvSpPr>
        <p:spPr>
          <a:xfrm>
            <a:off x="628650" y="2542807"/>
            <a:ext cx="1531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>
                <a:solidFill>
                  <a:schemeClr val="bg1"/>
                </a:solidFill>
              </a:rPr>
              <a:t>Inverter cell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74983" y="2594893"/>
            <a:ext cx="1410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>
                <a:solidFill>
                  <a:schemeClr val="bg1"/>
                </a:solidFill>
              </a:rPr>
              <a:t>NAND4 cell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 bwMode="auto">
          <a:xfrm>
            <a:off x="762000" y="76200"/>
            <a:ext cx="777240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9pPr>
          </a:lstStyle>
          <a:p>
            <a:pPr>
              <a:buClrTx/>
              <a:buSzTx/>
              <a:buNone/>
            </a:pPr>
            <a:r>
              <a:rPr lang="en-US" kern="0" dirty="0" smtClean="0"/>
              <a:t>Complex Layouts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0972597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973932"/>
            <a:ext cx="7886700" cy="994172"/>
          </a:xfrm>
        </p:spPr>
        <p:txBody>
          <a:bodyPr>
            <a:normAutofit/>
          </a:bodyPr>
          <a:lstStyle/>
          <a:p>
            <a:r>
              <a:rPr lang="en-US" sz="2400" b="1" dirty="0"/>
              <a:t>Layout Density Comparison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4250" y="1297669"/>
            <a:ext cx="7535636" cy="3263504"/>
          </a:xfrm>
        </p:spPr>
        <p:txBody>
          <a:bodyPr/>
          <a:lstStyle/>
          <a:p>
            <a:r>
              <a:rPr lang="en-US" sz="2400" dirty="0"/>
              <a:t>FinFET inverter @14nm :</a:t>
            </a:r>
            <a:r>
              <a:rPr lang="en-US" sz="2400" dirty="0" smtClean="0"/>
              <a:t> </a:t>
            </a:r>
            <a:r>
              <a:rPr lang="en-US" sz="2400" dirty="0"/>
              <a:t>MOS  Inverter @45nm </a:t>
            </a:r>
          </a:p>
          <a:p>
            <a:pPr lvl="1"/>
            <a:r>
              <a:rPr lang="en-US" sz="2000" dirty="0"/>
              <a:t>Ideal shrink </a:t>
            </a:r>
            <a:r>
              <a:rPr lang="en-US" sz="2000" dirty="0" smtClean="0"/>
              <a:t>factor- 1:9</a:t>
            </a:r>
            <a:endParaRPr lang="en-US" sz="2000" dirty="0"/>
          </a:p>
          <a:p>
            <a:pPr lvl="1"/>
            <a:r>
              <a:rPr lang="en-US" sz="2000" dirty="0"/>
              <a:t>Achieved shrink </a:t>
            </a:r>
            <a:r>
              <a:rPr lang="en-US" sz="2000" dirty="0" smtClean="0"/>
              <a:t>factor- 1:6</a:t>
            </a:r>
            <a:endParaRPr lang="en-US" sz="2000" dirty="0"/>
          </a:p>
          <a:p>
            <a:r>
              <a:rPr lang="en-US" sz="2400" dirty="0" smtClean="0"/>
              <a:t>FinFET layout density is 1.3x MOSFET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(</a:t>
            </a:r>
            <a:r>
              <a:rPr lang="en-US" sz="2400" dirty="0" smtClean="0"/>
              <a:t>Alioto, ICM 2009)</a:t>
            </a:r>
            <a:endParaRPr lang="en-US" sz="2400" dirty="0" smtClean="0"/>
          </a:p>
          <a:p>
            <a:r>
              <a:rPr lang="en-US" sz="2400" dirty="0" smtClean="0"/>
              <a:t>Cause</a:t>
            </a:r>
          </a:p>
          <a:p>
            <a:pPr lvl="1"/>
            <a:r>
              <a:rPr lang="en-US" sz="2000" dirty="0" smtClean="0"/>
              <a:t>Width Quantization</a:t>
            </a:r>
          </a:p>
          <a:p>
            <a:pPr lvl="1"/>
            <a:r>
              <a:rPr lang="en-US" sz="2000" dirty="0" smtClean="0"/>
              <a:t>Higher </a:t>
            </a:r>
            <a:r>
              <a:rPr lang="en-US" sz="2000" dirty="0" err="1" smtClean="0"/>
              <a:t>H</a:t>
            </a:r>
            <a:r>
              <a:rPr lang="en-US" sz="2000" baseline="-25000" dirty="0" err="1" smtClean="0"/>
              <a:t>fin</a:t>
            </a:r>
            <a:r>
              <a:rPr lang="en-US" sz="2000" dirty="0" smtClean="0"/>
              <a:t> for same </a:t>
            </a:r>
            <a:r>
              <a:rPr lang="en-US" sz="2000" dirty="0" err="1" smtClean="0"/>
              <a:t>W</a:t>
            </a:r>
            <a:r>
              <a:rPr lang="en-US" sz="2000" baseline="-25000" dirty="0" err="1" smtClean="0"/>
              <a:t>eff</a:t>
            </a:r>
            <a:endParaRPr lang="en-US" sz="2000" baseline="-25000" dirty="0" smtClean="0"/>
          </a:p>
          <a:p>
            <a:pPr marL="342900" lvl="1" indent="0">
              <a:buNone/>
            </a:pPr>
            <a:endParaRPr lang="en-US" sz="2000" baseline="-25000" dirty="0"/>
          </a:p>
          <a:p>
            <a:pPr marL="342900" lvl="1" indent="0">
              <a:buNone/>
            </a:pPr>
            <a:endParaRPr lang="en-US" sz="2000" baseline="-25000" dirty="0" smtClean="0"/>
          </a:p>
          <a:p>
            <a:pPr marL="342900" lvl="1" indent="0">
              <a:buNone/>
            </a:pPr>
            <a:endParaRPr lang="en-US" sz="2000" baseline="-25000" dirty="0"/>
          </a:p>
          <a:p>
            <a:pPr marL="342900" lvl="1" indent="0">
              <a:buNone/>
            </a:pPr>
            <a:endParaRPr lang="en-US" sz="2000" baseline="-25000" dirty="0" smtClean="0"/>
          </a:p>
          <a:p>
            <a:pPr marL="342900" lvl="1" indent="0">
              <a:buNone/>
            </a:pPr>
            <a:endParaRPr lang="en-US" sz="2000" baseline="-25000" dirty="0" smtClean="0"/>
          </a:p>
          <a:p>
            <a:pPr marL="342900" lvl="1" indent="0">
              <a:buNone/>
            </a:pPr>
            <a:endParaRPr lang="en-US" sz="2000" baseline="-250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762000" y="76200"/>
            <a:ext cx="777240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9pPr>
          </a:lstStyle>
          <a:p>
            <a:pPr>
              <a:buClrTx/>
              <a:buSzTx/>
              <a:buNone/>
            </a:pPr>
            <a:r>
              <a:rPr lang="en-US" kern="0" dirty="0" smtClean="0"/>
              <a:t>Density Evaluation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3243662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Comparison to </a:t>
            </a:r>
            <a:r>
              <a:rPr lang="en-US" sz="4000" dirty="0" err="1" smtClean="0"/>
              <a:t>NanGate</a:t>
            </a:r>
            <a:r>
              <a:rPr lang="en-US" sz="4000" dirty="0" smtClean="0"/>
              <a:t> Library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8033400" cy="20166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NanGate</a:t>
            </a:r>
            <a:r>
              <a:rPr lang="en-US" dirty="0" smtClean="0"/>
              <a:t> evaluation: Rules not dense enough</a:t>
            </a:r>
            <a:endParaRPr lang="en-US" dirty="0"/>
          </a:p>
          <a:p>
            <a:r>
              <a:rPr lang="en-US" dirty="0" smtClean="0"/>
              <a:t>DRC errors for SDFFRNQ_X1 cell given below</a:t>
            </a:r>
          </a:p>
          <a:p>
            <a:r>
              <a:rPr lang="en-US" dirty="0" smtClean="0"/>
              <a:t>Working with </a:t>
            </a:r>
            <a:r>
              <a:rPr lang="en-US" dirty="0" err="1" smtClean="0"/>
              <a:t>NanGate</a:t>
            </a:r>
            <a:r>
              <a:rPr lang="en-US" dirty="0" smtClean="0"/>
              <a:t> to revise rules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195500" y="3668384"/>
            <a:ext cx="6557080" cy="2163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8580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Releases</a:t>
            </a:r>
            <a:endParaRPr lang="en-US" dirty="0"/>
          </a:p>
        </p:txBody>
      </p:sp>
      <p:sp>
        <p:nvSpPr>
          <p:cNvPr id="54" name="Content Placeholder 53"/>
          <p:cNvSpPr>
            <a:spLocks noGrp="1"/>
          </p:cNvSpPr>
          <p:nvPr>
            <p:ph idx="1"/>
          </p:nvPr>
        </p:nvSpPr>
        <p:spPr>
          <a:xfrm>
            <a:off x="5907214" y="1295400"/>
            <a:ext cx="2931985" cy="5029200"/>
          </a:xfrm>
        </p:spPr>
        <p:txBody>
          <a:bodyPr/>
          <a:lstStyle/>
          <a:p>
            <a:r>
              <a:rPr lang="en-US" dirty="0" smtClean="0"/>
              <a:t>LVS, PEX rules in development</a:t>
            </a:r>
          </a:p>
          <a:p>
            <a:endParaRPr lang="en-US" dirty="0"/>
          </a:p>
          <a:p>
            <a:r>
              <a:rPr lang="en-US" dirty="0" smtClean="0"/>
              <a:t>Planned for release summer 2015</a:t>
            </a:r>
            <a:endParaRPr lang="en-US" dirty="0"/>
          </a:p>
        </p:txBody>
      </p:sp>
      <p:grpSp>
        <p:nvGrpSpPr>
          <p:cNvPr id="52" name="Group 51"/>
          <p:cNvGrpSpPr/>
          <p:nvPr/>
        </p:nvGrpSpPr>
        <p:grpSpPr>
          <a:xfrm>
            <a:off x="966682" y="1507398"/>
            <a:ext cx="4769829" cy="4355164"/>
            <a:chOff x="966682" y="1507398"/>
            <a:chExt cx="4769829" cy="4355164"/>
          </a:xfrm>
        </p:grpSpPr>
        <p:sp>
          <p:nvSpPr>
            <p:cNvPr id="7" name="Rectangle 6"/>
            <p:cNvSpPr/>
            <p:nvPr/>
          </p:nvSpPr>
          <p:spPr>
            <a:xfrm>
              <a:off x="976890" y="1507398"/>
              <a:ext cx="2473087" cy="382587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356786" y="5156817"/>
              <a:ext cx="205456" cy="17645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791034" y="5156817"/>
              <a:ext cx="205456" cy="17645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224865" y="5144630"/>
              <a:ext cx="205456" cy="17645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657622" y="5156817"/>
              <a:ext cx="205456" cy="17645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791034" y="4002409"/>
              <a:ext cx="205456" cy="115440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672462" y="2653531"/>
              <a:ext cx="435082" cy="134887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448010" y="1540500"/>
              <a:ext cx="930591" cy="1092343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912167" y="2632842"/>
              <a:ext cx="435082" cy="136956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966682" y="5144097"/>
              <a:ext cx="2473087" cy="0"/>
            </a:xfrm>
            <a:prstGeom prst="line">
              <a:avLst/>
            </a:prstGeom>
            <a:ln w="571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976888" y="4757533"/>
              <a:ext cx="2473087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976888" y="4966485"/>
              <a:ext cx="2473087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976886" y="1519811"/>
              <a:ext cx="2473087" cy="0"/>
            </a:xfrm>
            <a:prstGeom prst="line">
              <a:avLst/>
            </a:prstGeom>
            <a:ln w="571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976886" y="2632843"/>
              <a:ext cx="2473087" cy="0"/>
            </a:xfrm>
            <a:prstGeom prst="line">
              <a:avLst/>
            </a:prstGeom>
            <a:ln w="571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976889" y="4002409"/>
              <a:ext cx="2473087" cy="0"/>
            </a:xfrm>
            <a:prstGeom prst="line">
              <a:avLst/>
            </a:prstGeom>
            <a:ln w="571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976886" y="4271357"/>
              <a:ext cx="2473087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976886" y="4529961"/>
              <a:ext cx="2473087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976886" y="2910066"/>
              <a:ext cx="2473087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976886" y="3270042"/>
              <a:ext cx="2473087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976867" y="2086672"/>
              <a:ext cx="2473087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976886" y="3615537"/>
              <a:ext cx="2473087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3546581" y="2776453"/>
              <a:ext cx="1976824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buNone/>
              </a:pPr>
              <a:r>
                <a:rPr lang="en-US" sz="2000" b="1" dirty="0" smtClean="0"/>
                <a:t>Semi </a:t>
              </a:r>
              <a:r>
                <a:rPr lang="en-US" sz="2000" b="1" dirty="0" smtClean="0"/>
                <a:t>Global</a:t>
              </a:r>
              <a:br>
                <a:rPr lang="en-US" sz="2000" b="1" dirty="0" smtClean="0"/>
              </a:br>
              <a:r>
                <a:rPr lang="en-US" sz="2000" b="1" dirty="0" smtClean="0"/>
                <a:t>M1x2</a:t>
              </a:r>
            </a:p>
            <a:p>
              <a:pPr algn="ctr">
                <a:buNone/>
              </a:pPr>
              <a:r>
                <a:rPr lang="en-US" sz="2000" b="1" dirty="0" smtClean="0"/>
                <a:t>(130 nm thick)</a:t>
              </a:r>
              <a:r>
                <a:rPr lang="en-US" sz="2000" b="1" dirty="0" smtClean="0"/>
                <a:t> </a:t>
              </a:r>
              <a:endParaRPr lang="en-US" b="1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460181" y="4066879"/>
              <a:ext cx="1834156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buNone/>
              </a:pPr>
              <a:r>
                <a:rPr lang="en-US" sz="2000" b="1" dirty="0" smtClean="0"/>
                <a:t>Intermediate</a:t>
              </a:r>
              <a:br>
                <a:rPr lang="en-US" sz="2000" b="1" dirty="0" smtClean="0"/>
              </a:br>
              <a:r>
                <a:rPr lang="en-US" sz="2000" b="1" dirty="0" smtClean="0"/>
                <a:t>M1x1</a:t>
              </a:r>
            </a:p>
            <a:p>
              <a:pPr algn="ctr">
                <a:buNone/>
              </a:pPr>
              <a:r>
                <a:rPr lang="en-US" sz="2000" b="1" dirty="0" smtClean="0"/>
                <a:t>(60 nm thick)</a:t>
              </a:r>
              <a:r>
                <a:rPr lang="en-US" sz="2000" b="1" dirty="0" smtClean="0"/>
                <a:t> </a:t>
              </a:r>
              <a:endParaRPr lang="en-US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475956" y="5098254"/>
              <a:ext cx="226055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buNone/>
              </a:pPr>
              <a:r>
                <a:rPr lang="en-US" sz="2000" b="1" dirty="0" smtClean="0"/>
                <a:t>M1 (60 nm thick) </a:t>
              </a:r>
              <a:endParaRPr lang="en-US" b="1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513808" y="1577215"/>
              <a:ext cx="1976824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buNone/>
              </a:pPr>
              <a:r>
                <a:rPr lang="en-US" sz="2000" b="1" dirty="0" smtClean="0"/>
                <a:t>Global</a:t>
              </a:r>
              <a:br>
                <a:rPr lang="en-US" sz="2000" b="1" dirty="0" smtClean="0"/>
              </a:br>
              <a:r>
                <a:rPr lang="en-US" sz="2000" b="1" dirty="0" smtClean="0"/>
                <a:t>M1x4</a:t>
              </a:r>
              <a:br>
                <a:rPr lang="en-US" sz="2000" b="1" dirty="0" smtClean="0"/>
              </a:br>
              <a:r>
                <a:rPr lang="en-US" sz="2000" b="1" dirty="0" smtClean="0"/>
                <a:t>(260 nm thick) </a:t>
              </a:r>
              <a:endParaRPr lang="en-US" b="1" dirty="0"/>
            </a:p>
          </p:txBody>
        </p:sp>
        <p:cxnSp>
          <p:nvCxnSpPr>
            <p:cNvPr id="39" name="Straight Connector 38"/>
            <p:cNvCxnSpPr/>
            <p:nvPr/>
          </p:nvCxnSpPr>
          <p:spPr>
            <a:xfrm flipH="1" flipV="1">
              <a:off x="1890003" y="4871218"/>
              <a:ext cx="265" cy="633163"/>
            </a:xfrm>
            <a:prstGeom prst="line">
              <a:avLst/>
            </a:prstGeom>
            <a:ln w="381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 flipV="1">
              <a:off x="2324250" y="4837305"/>
              <a:ext cx="5003" cy="667076"/>
            </a:xfrm>
            <a:prstGeom prst="line">
              <a:avLst/>
            </a:prstGeom>
            <a:ln w="381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Rectangle 40"/>
            <p:cNvSpPr/>
            <p:nvPr/>
          </p:nvSpPr>
          <p:spPr>
            <a:xfrm>
              <a:off x="3053788" y="5154144"/>
              <a:ext cx="205456" cy="17645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275098" y="5462452"/>
              <a:ext cx="17491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buNone/>
              </a:pPr>
              <a:r>
                <a:rPr lang="en-US" sz="2000" b="1" dirty="0" smtClean="0"/>
                <a:t>Metal 1 Pitch</a:t>
              </a:r>
              <a:endParaRPr lang="en-US" b="1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355542" y="4539036"/>
              <a:ext cx="205456" cy="20577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2604551" y="4546656"/>
              <a:ext cx="449237" cy="21206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657622" y="4969592"/>
              <a:ext cx="295099" cy="14860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 flipV="1">
              <a:off x="2007535" y="3704196"/>
              <a:ext cx="813" cy="433464"/>
            </a:xfrm>
            <a:prstGeom prst="line">
              <a:avLst/>
            </a:prstGeom>
            <a:ln w="381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V="1">
              <a:off x="1777685" y="3702643"/>
              <a:ext cx="813" cy="433464"/>
            </a:xfrm>
            <a:prstGeom prst="line">
              <a:avLst/>
            </a:prstGeom>
            <a:ln w="381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V="1">
              <a:off x="2117752" y="2379367"/>
              <a:ext cx="813" cy="433464"/>
            </a:xfrm>
            <a:prstGeom prst="line">
              <a:avLst/>
            </a:prstGeom>
            <a:ln w="381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V="1">
              <a:off x="1666139" y="2379366"/>
              <a:ext cx="813" cy="433464"/>
            </a:xfrm>
            <a:prstGeom prst="line">
              <a:avLst/>
            </a:prstGeom>
            <a:ln w="381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538410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Licensing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Licensed for Academic Use under </a:t>
            </a:r>
            <a:br>
              <a:rPr lang="en-US" dirty="0" smtClean="0"/>
            </a:br>
            <a:r>
              <a:rPr lang="en-US" dirty="0" smtClean="0"/>
              <a:t>3-clause BSD License</a:t>
            </a:r>
          </a:p>
          <a:p>
            <a:pPr lvl="1"/>
            <a:r>
              <a:rPr lang="en-US" dirty="0" smtClean="0"/>
              <a:t>Caveat: Cannot distribute a Cell Library until Summer 2016</a:t>
            </a:r>
          </a:p>
          <a:p>
            <a:pPr lvl="1"/>
            <a:endParaRPr lang="en-US" dirty="0"/>
          </a:p>
          <a:p>
            <a:r>
              <a:rPr lang="en-US" dirty="0" smtClean="0"/>
              <a:t>Please contact us for commercial license</a:t>
            </a:r>
          </a:p>
          <a:p>
            <a:pPr lvl="1"/>
            <a:r>
              <a:rPr lang="en-US" dirty="0" smtClean="0"/>
              <a:t>Click through license may be possible with your help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3558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First-pass FreePDK15 with DRC </a:t>
            </a:r>
            <a:br>
              <a:rPr lang="en-US" sz="2800" dirty="0" smtClean="0"/>
            </a:br>
            <a:r>
              <a:rPr lang="en-US" sz="2800" dirty="0" smtClean="0"/>
              <a:t>is now available, including new 15nm features</a:t>
            </a:r>
          </a:p>
          <a:p>
            <a:pPr lvl="1"/>
            <a:r>
              <a:rPr lang="en-US" sz="2400" dirty="0" err="1" smtClean="0"/>
              <a:t>FinFETs</a:t>
            </a:r>
            <a:endParaRPr lang="en-US" sz="2400" dirty="0" smtClean="0"/>
          </a:p>
          <a:p>
            <a:pPr lvl="1"/>
            <a:r>
              <a:rPr lang="en-US" sz="2400" dirty="0" smtClean="0"/>
              <a:t>MOL Layers</a:t>
            </a:r>
          </a:p>
          <a:p>
            <a:pPr lvl="1"/>
            <a:r>
              <a:rPr lang="en-US" sz="2400" dirty="0" smtClean="0"/>
              <a:t>Multiple Patterning</a:t>
            </a:r>
          </a:p>
          <a:p>
            <a:r>
              <a:rPr lang="en-US" sz="2800" dirty="0" smtClean="0"/>
              <a:t>LVS &amp; PEX rules available in summer</a:t>
            </a:r>
          </a:p>
          <a:p>
            <a:r>
              <a:rPr lang="en-US" sz="2800" dirty="0" smtClean="0"/>
              <a:t>How you can help</a:t>
            </a:r>
          </a:p>
          <a:p>
            <a:pPr lvl="1"/>
            <a:r>
              <a:rPr lang="en-US" sz="2400" dirty="0" smtClean="0"/>
              <a:t>Feedback on design rules</a:t>
            </a:r>
          </a:p>
          <a:p>
            <a:pPr lvl="1"/>
            <a:r>
              <a:rPr lang="en-US" sz="2400" dirty="0" smtClean="0"/>
              <a:t>Request a commercial use license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176938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88219"/>
            <a:ext cx="7886700" cy="994172"/>
          </a:xfrm>
        </p:spPr>
        <p:txBody>
          <a:bodyPr>
            <a:normAutofit/>
          </a:bodyPr>
          <a:lstStyle/>
          <a:p>
            <a:r>
              <a:rPr lang="en-US" sz="2400" b="1" dirty="0"/>
              <a:t>Acknowledgement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Alex </a:t>
            </a:r>
            <a:r>
              <a:rPr lang="en-US" dirty="0" err="1" smtClean="0"/>
              <a:t>Toniolo</a:t>
            </a:r>
            <a:endParaRPr lang="en-US" dirty="0"/>
          </a:p>
          <a:p>
            <a:r>
              <a:rPr lang="en-US" dirty="0" smtClean="0"/>
              <a:t>Joseph Davis,</a:t>
            </a:r>
            <a:r>
              <a:rPr lang="en-US" dirty="0"/>
              <a:t> Tarek </a:t>
            </a:r>
            <a:r>
              <a:rPr lang="en-US" dirty="0" smtClean="0"/>
              <a:t>Ramadan,</a:t>
            </a:r>
            <a:r>
              <a:rPr lang="en-US" dirty="0"/>
              <a:t> Ahmed Hammed </a:t>
            </a:r>
            <a:r>
              <a:rPr lang="en-US" dirty="0" err="1" smtClean="0"/>
              <a:t>Fathy</a:t>
            </a:r>
            <a:r>
              <a:rPr lang="en-US" dirty="0" smtClean="0"/>
              <a:t>, Omar </a:t>
            </a:r>
            <a:r>
              <a:rPr lang="en-US" dirty="0"/>
              <a:t>El-</a:t>
            </a:r>
            <a:r>
              <a:rPr lang="en-US" dirty="0" err="1"/>
              <a:t>Sewefy</a:t>
            </a:r>
            <a:r>
              <a:rPr lang="en-US" dirty="0"/>
              <a:t> </a:t>
            </a:r>
            <a:r>
              <a:rPr lang="en-US" dirty="0" smtClean="0"/>
              <a:t>, Ahmed El-</a:t>
            </a:r>
            <a:r>
              <a:rPr lang="en-US" dirty="0" err="1" smtClean="0"/>
              <a:t>Kordy</a:t>
            </a:r>
            <a:r>
              <a:rPr lang="en-US" dirty="0" smtClean="0"/>
              <a:t>, </a:t>
            </a:r>
            <a:r>
              <a:rPr lang="en-US" dirty="0" err="1" smtClean="0"/>
              <a:t>Hend</a:t>
            </a:r>
            <a:r>
              <a:rPr lang="en-US" dirty="0" smtClean="0"/>
              <a:t> </a:t>
            </a:r>
            <a:r>
              <a:rPr lang="en-US" dirty="0" err="1" smtClean="0"/>
              <a:t>Wagieh</a:t>
            </a:r>
            <a:r>
              <a:rPr lang="en-US" dirty="0" smtClean="0"/>
              <a:t> (Mentor Graphics)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762000" y="76200"/>
            <a:ext cx="777240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9pPr>
          </a:lstStyle>
          <a:p>
            <a:pPr>
              <a:buClrTx/>
              <a:buSzTx/>
              <a:buNone/>
            </a:pPr>
            <a:r>
              <a:rPr lang="en-US" kern="0" dirty="0" smtClean="0"/>
              <a:t>Acknowledgements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0359268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Problem</a:t>
            </a:r>
          </a:p>
          <a:p>
            <a:pPr lvl="1"/>
            <a:r>
              <a:rPr lang="en-US" sz="2400" dirty="0" smtClean="0"/>
              <a:t>Restrictions on PDKs prevent sharing of design data, impede research &amp; teaching</a:t>
            </a:r>
          </a:p>
          <a:p>
            <a:pPr lvl="1"/>
            <a:endParaRPr lang="en-US" sz="2400" dirty="0"/>
          </a:p>
          <a:p>
            <a:r>
              <a:rPr lang="en-US" sz="2800" dirty="0" smtClean="0"/>
              <a:t>Solution</a:t>
            </a:r>
          </a:p>
          <a:p>
            <a:pPr lvl="1"/>
            <a:r>
              <a:rPr lang="en-US" sz="2400" dirty="0" smtClean="0"/>
              <a:t>Free Predictive PDK, establishes a baseline for research &amp; teaching in design, architecture, manufacturing, and automation</a:t>
            </a:r>
          </a:p>
          <a:p>
            <a:pPr lvl="1"/>
            <a:endParaRPr lang="en-US" sz="2400" dirty="0"/>
          </a:p>
          <a:p>
            <a:r>
              <a:rPr lang="en-US" sz="2800" dirty="0" smtClean="0"/>
              <a:t>FreePDK45 accomplished this for 45nm, FreePDK15 seeks to do the same for 15nm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579471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Process Cross Section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8654" y="4761508"/>
            <a:ext cx="8468280" cy="1660891"/>
          </a:xfrm>
        </p:spPr>
        <p:txBody>
          <a:bodyPr/>
          <a:lstStyle/>
          <a:p>
            <a:r>
              <a:rPr lang="en-US" sz="2400" dirty="0" smtClean="0"/>
              <a:t>What everyone should know: </a:t>
            </a:r>
            <a:r>
              <a:rPr lang="en-US" sz="2400" dirty="0" err="1" smtClean="0"/>
              <a:t>FinFETs</a:t>
            </a:r>
            <a:r>
              <a:rPr lang="en-US" sz="2400" dirty="0" smtClean="0"/>
              <a:t> &amp; MOL layers</a:t>
            </a:r>
          </a:p>
          <a:p>
            <a:r>
              <a:rPr lang="en-US" sz="2400" dirty="0" smtClean="0"/>
              <a:t>Thanks to Alex </a:t>
            </a:r>
            <a:r>
              <a:rPr lang="en-US" sz="2400" dirty="0" err="1" smtClean="0"/>
              <a:t>Toniolo</a:t>
            </a:r>
            <a:r>
              <a:rPr lang="en-US" sz="2400" dirty="0" smtClean="0"/>
              <a:t> (</a:t>
            </a:r>
            <a:r>
              <a:rPr lang="en-US" sz="2400" dirty="0" err="1" smtClean="0"/>
              <a:t>NanGate</a:t>
            </a:r>
            <a:r>
              <a:rPr lang="en-US" sz="2400" dirty="0" smtClean="0"/>
              <a:t>) for suggesting layers</a:t>
            </a:r>
          </a:p>
          <a:p>
            <a:r>
              <a:rPr lang="en-US" sz="2400" dirty="0" err="1" smtClean="0"/>
              <a:t>Schuddinck</a:t>
            </a:r>
            <a:r>
              <a:rPr lang="en-US" sz="2400" dirty="0" smtClean="0"/>
              <a:t>, et al (IEDM 2012) suggested dimensions</a:t>
            </a:r>
            <a:endParaRPr lang="en-US" sz="2400" dirty="0"/>
          </a:p>
        </p:txBody>
      </p:sp>
      <p:grpSp>
        <p:nvGrpSpPr>
          <p:cNvPr id="4" name="Group 3"/>
          <p:cNvGrpSpPr/>
          <p:nvPr/>
        </p:nvGrpSpPr>
        <p:grpSpPr>
          <a:xfrm>
            <a:off x="202839" y="1249372"/>
            <a:ext cx="8724095" cy="3345192"/>
            <a:chOff x="159639" y="1882598"/>
            <a:chExt cx="8724095" cy="3345192"/>
          </a:xfrm>
        </p:grpSpPr>
        <p:grpSp>
          <p:nvGrpSpPr>
            <p:cNvPr id="31" name="Group 30"/>
            <p:cNvGrpSpPr/>
            <p:nvPr/>
          </p:nvGrpSpPr>
          <p:grpSpPr>
            <a:xfrm>
              <a:off x="159639" y="1882598"/>
              <a:ext cx="8724095" cy="3345192"/>
              <a:chOff x="-671991" y="3380430"/>
              <a:chExt cx="10099156" cy="2330514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781050" y="5101344"/>
                <a:ext cx="6858000" cy="609600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>
                  <a:buNone/>
                </a:pPr>
                <a:r>
                  <a:rPr lang="en-US" sz="1800" dirty="0"/>
                  <a:t>Si</a:t>
                </a:r>
                <a:endParaRPr lang="en-US" sz="1800" dirty="0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743200" y="4800600"/>
                <a:ext cx="2895600" cy="304800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>
                  <a:buNone/>
                </a:pPr>
                <a:r>
                  <a:rPr lang="en-US" sz="1800" dirty="0"/>
                  <a:t>Fins</a:t>
                </a:r>
                <a:endParaRPr lang="en-US" sz="1800" dirty="0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733800" y="4572000"/>
                <a:ext cx="914400" cy="53340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buNone/>
                </a:pPr>
                <a:r>
                  <a:rPr lang="en-US" sz="1800" dirty="0"/>
                  <a:t>Gate</a:t>
                </a:r>
                <a:endParaRPr lang="en-US" sz="1800" dirty="0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2895600" y="4495800"/>
                <a:ext cx="685800" cy="3048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buNone/>
                </a:pPr>
                <a:r>
                  <a:rPr lang="en-US" sz="900" b="1" dirty="0"/>
                  <a:t>AIL1</a:t>
                </a:r>
                <a:endParaRPr lang="en-US" sz="900" b="1" dirty="0"/>
              </a:p>
            </p:txBody>
          </p:sp>
          <p:cxnSp>
            <p:nvCxnSpPr>
              <p:cNvPr id="37" name="Straight Arrow Connector 36"/>
              <p:cNvCxnSpPr>
                <a:stCxn id="38" idx="2"/>
                <a:endCxn id="36" idx="1"/>
              </p:cNvCxnSpPr>
              <p:nvPr/>
            </p:nvCxnSpPr>
            <p:spPr>
              <a:xfrm>
                <a:off x="848910" y="4379492"/>
                <a:ext cx="2046690" cy="268707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TextBox 37"/>
              <p:cNvSpPr txBox="1"/>
              <p:nvPr/>
            </p:nvSpPr>
            <p:spPr>
              <a:xfrm>
                <a:off x="-671991" y="3993536"/>
                <a:ext cx="3041801" cy="3859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dirty="0"/>
                  <a:t>Active Interconnect Level-1 </a:t>
                </a:r>
                <a:r>
                  <a:rPr lang="en-US" sz="1500" dirty="0" smtClean="0"/>
                  <a:t/>
                </a:r>
                <a:br>
                  <a:rPr lang="en-US" sz="1500" dirty="0" smtClean="0"/>
                </a:br>
                <a:r>
                  <a:rPr lang="en-US" sz="1500" dirty="0" smtClean="0"/>
                  <a:t>(</a:t>
                </a:r>
                <a:r>
                  <a:rPr lang="en-US" sz="1500" dirty="0"/>
                  <a:t>AIL1)</a:t>
                </a:r>
                <a:endParaRPr lang="en-US" sz="1500" dirty="0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4800600" y="4495800"/>
                <a:ext cx="685800" cy="3048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buNone/>
                </a:pPr>
                <a:r>
                  <a:rPr lang="en-US" sz="900" b="1" dirty="0"/>
                  <a:t>AIL1</a:t>
                </a:r>
                <a:endParaRPr lang="en-US" sz="900" b="1" dirty="0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2971800" y="4267200"/>
                <a:ext cx="533400" cy="228600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buNone/>
                </a:pPr>
                <a:r>
                  <a:rPr lang="en-US" sz="900" b="1" dirty="0"/>
                  <a:t>AIL2</a:t>
                </a:r>
                <a:endParaRPr lang="en-US" sz="900" b="1" dirty="0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4876800" y="4267200"/>
                <a:ext cx="533400" cy="228600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buNone/>
                </a:pPr>
                <a:r>
                  <a:rPr lang="en-US" sz="900" b="1" dirty="0"/>
                  <a:t>AIL2</a:t>
                </a:r>
                <a:endParaRPr lang="en-US" sz="900" b="1" dirty="0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477318" y="3380430"/>
                <a:ext cx="3648604" cy="2251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500" dirty="0"/>
                  <a:t>Active Interconnect Level-2 (AIL2)</a:t>
                </a:r>
                <a:endParaRPr lang="en-US" sz="1500" dirty="0"/>
              </a:p>
            </p:txBody>
          </p:sp>
          <p:cxnSp>
            <p:nvCxnSpPr>
              <p:cNvPr id="43" name="Straight Arrow Connector 42"/>
              <p:cNvCxnSpPr>
                <a:stCxn id="42" idx="2"/>
                <a:endCxn id="40" idx="1"/>
              </p:cNvCxnSpPr>
              <p:nvPr/>
            </p:nvCxnSpPr>
            <p:spPr>
              <a:xfrm>
                <a:off x="2301621" y="3605571"/>
                <a:ext cx="670179" cy="77592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Rectangle 43"/>
              <p:cNvSpPr/>
              <p:nvPr/>
            </p:nvSpPr>
            <p:spPr>
              <a:xfrm>
                <a:off x="3886200" y="4267200"/>
                <a:ext cx="609600" cy="304800"/>
              </a:xfrm>
              <a:prstGeom prst="rect">
                <a:avLst/>
              </a:prstGeom>
              <a:solidFill>
                <a:srgbClr val="FFFF00">
                  <a:alpha val="60000"/>
                </a:srgbClr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buNone/>
                </a:pPr>
                <a:r>
                  <a:rPr lang="en-US" sz="1050" b="1" dirty="0">
                    <a:solidFill>
                      <a:schemeClr val="tx1"/>
                    </a:solidFill>
                  </a:rPr>
                  <a:t>GIL</a:t>
                </a: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6540448" y="4522379"/>
                <a:ext cx="2743040" cy="3859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dirty="0"/>
                  <a:t>Gate Interconnect Layer </a:t>
                </a:r>
                <a:r>
                  <a:rPr lang="en-US" sz="1500" dirty="0" smtClean="0"/>
                  <a:t/>
                </a:r>
                <a:br>
                  <a:rPr lang="en-US" sz="1500" dirty="0" smtClean="0"/>
                </a:br>
                <a:r>
                  <a:rPr lang="en-US" sz="1500" dirty="0" smtClean="0"/>
                  <a:t>(</a:t>
                </a:r>
                <a:r>
                  <a:rPr lang="en-US" sz="1500" dirty="0"/>
                  <a:t>GIL)</a:t>
                </a:r>
                <a:endParaRPr lang="en-US" sz="1500" dirty="0"/>
              </a:p>
            </p:txBody>
          </p:sp>
          <p:cxnSp>
            <p:nvCxnSpPr>
              <p:cNvPr id="46" name="Straight Arrow Connector 45"/>
              <p:cNvCxnSpPr>
                <a:stCxn id="45" idx="1"/>
                <a:endCxn id="44" idx="3"/>
              </p:cNvCxnSpPr>
              <p:nvPr/>
            </p:nvCxnSpPr>
            <p:spPr>
              <a:xfrm flipH="1" flipV="1">
                <a:off x="4495800" y="4419600"/>
                <a:ext cx="2044648" cy="295758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2628900" y="4267200"/>
                <a:ext cx="3238500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8" name="TextBox 47"/>
              <p:cNvSpPr txBox="1"/>
              <p:nvPr/>
            </p:nvSpPr>
            <p:spPr>
              <a:xfrm>
                <a:off x="5850933" y="4160606"/>
                <a:ext cx="3576232" cy="2251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500" dirty="0"/>
                  <a:t>Layer Interconnect Overlap Level</a:t>
                </a:r>
                <a:endParaRPr lang="en-US" sz="1500" dirty="0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3238500" y="4036055"/>
                <a:ext cx="266700" cy="23114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4076700" y="4036056"/>
                <a:ext cx="266700" cy="23369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5029200" y="4036056"/>
                <a:ext cx="266700" cy="23369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667000" y="3810000"/>
                <a:ext cx="3048000" cy="226055"/>
              </a:xfrm>
              <a:prstGeom prst="rect">
                <a:avLst/>
              </a:prstGeom>
              <a:solidFill>
                <a:srgbClr val="002060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buNone/>
                </a:pPr>
                <a:r>
                  <a:rPr lang="en-US" sz="1050" b="1" dirty="0"/>
                  <a:t>Metal-1</a:t>
                </a:r>
                <a:endParaRPr lang="en-US" sz="1050" b="1" dirty="0"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6324599" y="3451042"/>
                <a:ext cx="2906339" cy="4181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500" dirty="0"/>
                  <a:t>Level-2 Contact to Metal-1</a:t>
                </a:r>
              </a:p>
              <a:p>
                <a:r>
                  <a:rPr lang="en-US" sz="1500" dirty="0"/>
                  <a:t>(Applies to AIL-2 and GIL)</a:t>
                </a:r>
                <a:endParaRPr lang="en-US" sz="1500" dirty="0"/>
              </a:p>
            </p:txBody>
          </p:sp>
          <p:cxnSp>
            <p:nvCxnSpPr>
              <p:cNvPr id="54" name="Straight Arrow Connector 53"/>
              <p:cNvCxnSpPr>
                <a:stCxn id="53" idx="2"/>
                <a:endCxn id="51" idx="3"/>
              </p:cNvCxnSpPr>
              <p:nvPr/>
            </p:nvCxnSpPr>
            <p:spPr>
              <a:xfrm flipH="1">
                <a:off x="5295900" y="3869161"/>
                <a:ext cx="2481869" cy="28374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/>
            <p:cNvSpPr txBox="1"/>
            <p:nvPr/>
          </p:nvSpPr>
          <p:spPr>
            <a:xfrm>
              <a:off x="5677003" y="3996834"/>
              <a:ext cx="753732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00" dirty="0"/>
                <a:t>FEOL</a:t>
              </a:r>
              <a:endParaRPr lang="en-US" sz="1500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691554" y="2514125"/>
              <a:ext cx="764953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00" dirty="0"/>
                <a:t>BEOL</a:t>
              </a:r>
              <a:endParaRPr lang="en-US" sz="15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567019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Width Quantization Of Active</a:t>
            </a:r>
            <a:endParaRPr lang="en-US" dirty="0"/>
          </a:p>
        </p:txBody>
      </p:sp>
      <p:sp>
        <p:nvSpPr>
          <p:cNvPr id="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Active </a:t>
            </a:r>
            <a:r>
              <a:rPr lang="en-US" dirty="0" smtClean="0"/>
              <a:t>width grows </a:t>
            </a:r>
            <a:r>
              <a:rPr lang="en-US" dirty="0" smtClean="0"/>
              <a:t>in increments of 40nm</a:t>
            </a:r>
          </a:p>
          <a:p>
            <a:pPr lvl="1"/>
            <a:r>
              <a:rPr lang="en-US" dirty="0" err="1" smtClean="0"/>
              <a:t>W</a:t>
            </a:r>
            <a:r>
              <a:rPr lang="en-US" baseline="-25000" dirty="0" err="1" smtClean="0"/>
              <a:t>eff</a:t>
            </a:r>
            <a:r>
              <a:rPr lang="en-US" dirty="0"/>
              <a:t> </a:t>
            </a:r>
            <a:r>
              <a:rPr lang="en-US" dirty="0" smtClean="0"/>
              <a:t>= 2*</a:t>
            </a:r>
            <a:r>
              <a:rPr lang="en-US" dirty="0" err="1" smtClean="0"/>
              <a:t>H</a:t>
            </a:r>
            <a:r>
              <a:rPr lang="en-US" baseline="-25000" dirty="0" err="1" smtClean="0"/>
              <a:t>fin</a:t>
            </a:r>
            <a:r>
              <a:rPr lang="en-US" baseline="-25000" dirty="0" smtClean="0"/>
              <a:t> </a:t>
            </a:r>
            <a:r>
              <a:rPr lang="en-US" dirty="0" smtClean="0"/>
              <a:t> +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fin</a:t>
            </a:r>
            <a:r>
              <a:rPr lang="en-US" baseline="-25000" dirty="0" smtClean="0"/>
              <a:t> </a:t>
            </a:r>
            <a:r>
              <a:rPr lang="en-US" dirty="0" smtClean="0"/>
              <a:t>  </a:t>
            </a:r>
          </a:p>
          <a:p>
            <a:pPr lvl="1"/>
            <a:r>
              <a:rPr lang="en-US" dirty="0" err="1" smtClean="0"/>
              <a:t>FinFETs</a:t>
            </a:r>
            <a:r>
              <a:rPr lang="en-US" dirty="0" smtClean="0"/>
              <a:t> have integer number of fins 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74000" y="3645627"/>
            <a:ext cx="8236963" cy="1977878"/>
            <a:chOff x="-247114" y="3292827"/>
            <a:chExt cx="8236963" cy="1977878"/>
          </a:xfrm>
        </p:grpSpPr>
        <p:grpSp>
          <p:nvGrpSpPr>
            <p:cNvPr id="24" name="Group 23"/>
            <p:cNvGrpSpPr/>
            <p:nvPr/>
          </p:nvGrpSpPr>
          <p:grpSpPr>
            <a:xfrm>
              <a:off x="628650" y="3293624"/>
              <a:ext cx="7361199" cy="1977081"/>
              <a:chOff x="1538868" y="3880622"/>
              <a:chExt cx="9814932" cy="2653992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38868" y="3880624"/>
                <a:ext cx="2787805" cy="1003610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buNone/>
                </a:pPr>
                <a:r>
                  <a:rPr lang="en-US" sz="1800" dirty="0" smtClean="0"/>
                  <a:t>             </a:t>
                </a:r>
                <a:r>
                  <a:rPr lang="en-US" sz="1800" b="1" dirty="0">
                    <a:solidFill>
                      <a:schemeClr val="tx1"/>
                    </a:solidFill>
                  </a:rPr>
                  <a:t>48nm</a:t>
                </a:r>
                <a:endParaRPr lang="en-US" sz="18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5052431" y="3880622"/>
                <a:ext cx="2787805" cy="1739591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800" dirty="0">
                    <a:solidFill>
                      <a:schemeClr val="tx1"/>
                    </a:solidFill>
                  </a:rPr>
                  <a:t>             </a:t>
                </a:r>
              </a:p>
              <a:p>
                <a:pPr algn="ctr"/>
                <a:endParaRPr lang="en-US" sz="1800" b="1" dirty="0">
                  <a:solidFill>
                    <a:schemeClr val="tx1"/>
                  </a:solidFill>
                </a:endParaRPr>
              </a:p>
              <a:p>
                <a:pPr algn="ctr">
                  <a:buNone/>
                </a:pPr>
                <a:r>
                  <a:rPr lang="en-US" sz="1800" b="1" dirty="0">
                    <a:solidFill>
                      <a:schemeClr val="tx1"/>
                    </a:solidFill>
                  </a:rPr>
                  <a:t>            88nm</a:t>
                </a:r>
                <a:endParaRPr lang="en-US" sz="18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8565995" y="3880623"/>
                <a:ext cx="2787805" cy="2653991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buNone/>
                </a:pPr>
                <a:r>
                  <a:rPr lang="en-US" sz="1800" dirty="0"/>
                  <a:t>                 </a:t>
                </a:r>
                <a:r>
                  <a:rPr lang="en-US" sz="1800" b="1" dirty="0">
                    <a:solidFill>
                      <a:schemeClr val="tx1"/>
                    </a:solidFill>
                  </a:rPr>
                  <a:t>128nm</a:t>
                </a:r>
                <a:endParaRPr lang="en-US" sz="1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8" name="Rectangle 27"/>
            <p:cNvSpPr/>
            <p:nvPr/>
          </p:nvSpPr>
          <p:spPr>
            <a:xfrm>
              <a:off x="628650" y="3293624"/>
              <a:ext cx="2090854" cy="185152"/>
            </a:xfrm>
            <a:prstGeom prst="rect">
              <a:avLst/>
            </a:prstGeom>
            <a:solidFill>
              <a:srgbClr val="00D05E"/>
            </a:solidFill>
            <a:ln>
              <a:solidFill>
                <a:srgbClr val="00D0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28649" y="3867170"/>
              <a:ext cx="2097172" cy="174090"/>
            </a:xfrm>
            <a:prstGeom prst="rect">
              <a:avLst/>
            </a:prstGeom>
            <a:solidFill>
              <a:srgbClr val="00D05E"/>
            </a:solidFill>
            <a:ln>
              <a:solidFill>
                <a:srgbClr val="00D0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279111" y="3293624"/>
              <a:ext cx="2075565" cy="185152"/>
            </a:xfrm>
            <a:prstGeom prst="rect">
              <a:avLst/>
            </a:prstGeom>
            <a:solidFill>
              <a:srgbClr val="00D05E"/>
            </a:solidFill>
            <a:ln>
              <a:solidFill>
                <a:srgbClr val="00D0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279109" y="3867170"/>
              <a:ext cx="2075567" cy="174090"/>
            </a:xfrm>
            <a:prstGeom prst="rect">
              <a:avLst/>
            </a:prstGeom>
            <a:solidFill>
              <a:srgbClr val="00D05E"/>
            </a:solidFill>
            <a:ln>
              <a:solidFill>
                <a:srgbClr val="00D0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265149" y="4414349"/>
              <a:ext cx="2089528" cy="175177"/>
            </a:xfrm>
            <a:prstGeom prst="rect">
              <a:avLst/>
            </a:prstGeom>
            <a:solidFill>
              <a:srgbClr val="00D05E"/>
            </a:solidFill>
            <a:ln>
              <a:solidFill>
                <a:srgbClr val="00D0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33" name="Straight Arrow Connector 32"/>
            <p:cNvCxnSpPr>
              <a:endCxn id="26" idx="2"/>
            </p:cNvCxnSpPr>
            <p:nvPr/>
          </p:nvCxnSpPr>
          <p:spPr>
            <a:xfrm>
              <a:off x="4306462" y="3293624"/>
              <a:ext cx="2788" cy="1295902"/>
            </a:xfrm>
            <a:prstGeom prst="straightConnector1">
              <a:avLst/>
            </a:prstGeom>
            <a:ln w="38100"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5906639" y="3901855"/>
              <a:ext cx="2075565" cy="185152"/>
            </a:xfrm>
            <a:prstGeom prst="rect">
              <a:avLst/>
            </a:prstGeom>
            <a:solidFill>
              <a:srgbClr val="00D05E"/>
            </a:solidFill>
            <a:ln>
              <a:solidFill>
                <a:srgbClr val="00D0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06639" y="3292827"/>
              <a:ext cx="2075565" cy="185152"/>
            </a:xfrm>
            <a:prstGeom prst="rect">
              <a:avLst/>
            </a:prstGeom>
            <a:solidFill>
              <a:srgbClr val="00D05E"/>
            </a:solidFill>
            <a:ln>
              <a:solidFill>
                <a:srgbClr val="00D0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898995" y="4475728"/>
              <a:ext cx="2075565" cy="185152"/>
            </a:xfrm>
            <a:prstGeom prst="rect">
              <a:avLst/>
            </a:prstGeom>
            <a:solidFill>
              <a:srgbClr val="00D05E"/>
            </a:solidFill>
            <a:ln>
              <a:solidFill>
                <a:srgbClr val="00D0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898995" y="5084756"/>
              <a:ext cx="2075565" cy="185152"/>
            </a:xfrm>
            <a:prstGeom prst="rect">
              <a:avLst/>
            </a:prstGeom>
            <a:solidFill>
              <a:srgbClr val="00D05E"/>
            </a:solidFill>
            <a:ln>
              <a:solidFill>
                <a:srgbClr val="00D0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38" name="Straight Arrow Connector 37"/>
            <p:cNvCxnSpPr>
              <a:endCxn id="27" idx="2"/>
            </p:cNvCxnSpPr>
            <p:nvPr/>
          </p:nvCxnSpPr>
          <p:spPr>
            <a:xfrm flipH="1">
              <a:off x="6944423" y="3293625"/>
              <a:ext cx="8364" cy="1977080"/>
            </a:xfrm>
            <a:prstGeom prst="straightConnector1">
              <a:avLst/>
            </a:prstGeom>
            <a:ln w="38100"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endCxn id="25" idx="2"/>
            </p:cNvCxnSpPr>
            <p:nvPr/>
          </p:nvCxnSpPr>
          <p:spPr>
            <a:xfrm flipH="1">
              <a:off x="1674077" y="3293624"/>
              <a:ext cx="8364" cy="747636"/>
            </a:xfrm>
            <a:prstGeom prst="straightConnector1">
              <a:avLst/>
            </a:prstGeom>
            <a:ln w="38100"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543659" y="3378479"/>
              <a:ext cx="0" cy="609028"/>
            </a:xfrm>
            <a:prstGeom prst="straightConnector1">
              <a:avLst/>
            </a:prstGeom>
            <a:ln w="38100"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12715" y="3379213"/>
              <a:ext cx="499694" cy="3095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312715" y="3987506"/>
              <a:ext cx="499694" cy="3095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13"/>
            <p:cNvSpPr/>
            <p:nvPr/>
          </p:nvSpPr>
          <p:spPr>
            <a:xfrm>
              <a:off x="-247114" y="3496007"/>
              <a:ext cx="78739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en-US" sz="1800" b="1" dirty="0"/>
                <a:t>40nm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637278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400" y="76200"/>
            <a:ext cx="7772400" cy="838200"/>
          </a:xfrm>
        </p:spPr>
        <p:txBody>
          <a:bodyPr>
            <a:noAutofit/>
          </a:bodyPr>
          <a:lstStyle/>
          <a:p>
            <a:r>
              <a:rPr lang="en-US" dirty="0" smtClean="0"/>
              <a:t>Planar Device vs. </a:t>
            </a:r>
            <a:r>
              <a:rPr lang="en-US" dirty="0" err="1" smtClean="0"/>
              <a:t>FinFET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688475" y="1573903"/>
            <a:ext cx="7919450" cy="3488392"/>
            <a:chOff x="418150" y="1756292"/>
            <a:chExt cx="8971087" cy="3951622"/>
          </a:xfrm>
        </p:grpSpPr>
        <p:sp>
          <p:nvSpPr>
            <p:cNvPr id="4" name="Rectangle 3"/>
            <p:cNvSpPr/>
            <p:nvPr/>
          </p:nvSpPr>
          <p:spPr>
            <a:xfrm>
              <a:off x="6555862" y="3381363"/>
              <a:ext cx="2146610" cy="220406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6555862" y="2254232"/>
              <a:ext cx="2146610" cy="220406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467822" y="2254232"/>
              <a:ext cx="2146610" cy="1354873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284388" y="2089627"/>
              <a:ext cx="445169" cy="2779295"/>
            </a:xfrm>
            <a:prstGeom prst="rect">
              <a:avLst/>
            </a:prstGeom>
            <a:pattFill prst="wdDnDiag">
              <a:fgClr>
                <a:srgbClr val="FF4F4F"/>
              </a:fgClr>
              <a:bgClr>
                <a:srgbClr val="FF0000"/>
              </a:bgClr>
            </a:patt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412599" y="2089627"/>
              <a:ext cx="433136" cy="2779295"/>
            </a:xfrm>
            <a:prstGeom prst="rect">
              <a:avLst/>
            </a:prstGeom>
            <a:pattFill prst="wdDnDiag">
              <a:fgClr>
                <a:srgbClr val="FF4F4F"/>
              </a:fgClr>
              <a:bgClr>
                <a:srgbClr val="FF0000"/>
              </a:bgClr>
            </a:patt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418150" y="2254232"/>
              <a:ext cx="2146610" cy="1354873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264462" y="2089627"/>
              <a:ext cx="457200" cy="2779295"/>
            </a:xfrm>
            <a:prstGeom prst="rect">
              <a:avLst/>
            </a:prstGeom>
            <a:pattFill prst="wdDnDiag">
              <a:fgClr>
                <a:srgbClr val="FF4F4F"/>
              </a:fgClr>
              <a:bgClr>
                <a:srgbClr val="FF0000"/>
              </a:bgClr>
            </a:patt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3666378" y="2254231"/>
              <a:ext cx="357716" cy="1354874"/>
              <a:chOff x="10264461" y="1358274"/>
              <a:chExt cx="1089339" cy="289063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10264461" y="1358274"/>
                <a:ext cx="1089339" cy="2890635"/>
              </a:xfrm>
              <a:prstGeom prst="rect">
                <a:avLst/>
              </a:prstGeom>
              <a:pattFill prst="dkUpDiag">
                <a:fgClr>
                  <a:schemeClr val="accent2">
                    <a:lumMod val="75000"/>
                  </a:schemeClr>
                </a:fgClr>
                <a:bgClr>
                  <a:schemeClr val="accent2"/>
                </a:bgClr>
              </a:patt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10514017" y="1360309"/>
                <a:ext cx="703925" cy="541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1050" dirty="0"/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5035483" y="2254230"/>
              <a:ext cx="357716" cy="1347538"/>
              <a:chOff x="10264461" y="1358274"/>
              <a:chExt cx="1089339" cy="289063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0264461" y="1358274"/>
                <a:ext cx="1089339" cy="2890635"/>
              </a:xfrm>
              <a:prstGeom prst="rect">
                <a:avLst/>
              </a:prstGeom>
              <a:pattFill prst="dkUpDiag">
                <a:fgClr>
                  <a:schemeClr val="accent2">
                    <a:lumMod val="75000"/>
                  </a:schemeClr>
                </a:fgClr>
                <a:bgClr>
                  <a:schemeClr val="accent2"/>
                </a:bgClr>
              </a:patt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514017" y="1360310"/>
                <a:ext cx="703925" cy="5446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1050" dirty="0"/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6755486" y="2254231"/>
              <a:ext cx="357716" cy="1354874"/>
              <a:chOff x="10264461" y="1358274"/>
              <a:chExt cx="1089339" cy="289063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0264461" y="1358274"/>
                <a:ext cx="1089339" cy="2890635"/>
              </a:xfrm>
              <a:prstGeom prst="rect">
                <a:avLst/>
              </a:prstGeom>
              <a:pattFill prst="dkUpDiag">
                <a:fgClr>
                  <a:schemeClr val="accent2">
                    <a:lumMod val="75000"/>
                  </a:schemeClr>
                </a:fgClr>
                <a:bgClr>
                  <a:schemeClr val="accent2"/>
                </a:bgClr>
              </a:patt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0514017" y="1360309"/>
                <a:ext cx="703925" cy="541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1050" dirty="0"/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8124592" y="2254230"/>
              <a:ext cx="357716" cy="1347538"/>
              <a:chOff x="10264461" y="1358274"/>
              <a:chExt cx="1089339" cy="2890635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10264461" y="1358274"/>
                <a:ext cx="1089339" cy="2890635"/>
              </a:xfrm>
              <a:prstGeom prst="rect">
                <a:avLst/>
              </a:prstGeom>
              <a:pattFill prst="dkUpDiag">
                <a:fgClr>
                  <a:schemeClr val="accent2">
                    <a:lumMod val="75000"/>
                  </a:schemeClr>
                </a:fgClr>
                <a:bgClr>
                  <a:schemeClr val="accent2"/>
                </a:bgClr>
              </a:patt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0514017" y="1360310"/>
                <a:ext cx="703925" cy="5446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1050" dirty="0"/>
              </a:p>
            </p:txBody>
          </p:sp>
        </p:grpSp>
        <p:sp>
          <p:nvSpPr>
            <p:cNvPr id="23" name="Rectangle 22"/>
            <p:cNvSpPr/>
            <p:nvPr/>
          </p:nvSpPr>
          <p:spPr>
            <a:xfrm>
              <a:off x="687738" y="2729478"/>
              <a:ext cx="336884" cy="39704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957798" y="2729478"/>
              <a:ext cx="336884" cy="39704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11309" y="4903656"/>
              <a:ext cx="2038763" cy="7017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/>
                <a:t>T</a:t>
              </a:r>
              <a:r>
                <a:rPr lang="en-US" sz="1800" dirty="0"/>
                <a:t>raditional planar</a:t>
              </a:r>
            </a:p>
            <a:p>
              <a:pPr algn="ctr"/>
              <a:r>
                <a:rPr lang="en-US" sz="1800" dirty="0"/>
                <a:t>MOS</a:t>
              </a:r>
              <a:endParaRPr lang="en-US" sz="18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554912" y="4975756"/>
              <a:ext cx="1904120" cy="7321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buNone/>
              </a:pPr>
              <a:r>
                <a:rPr lang="en-US" sz="1800" dirty="0" err="1" smtClean="0"/>
                <a:t>FinFET</a:t>
              </a:r>
              <a:r>
                <a:rPr lang="en-US" sz="1800" dirty="0" smtClean="0"/>
                <a:t/>
              </a:r>
              <a:br>
                <a:rPr lang="en-US" sz="1800" dirty="0" smtClean="0"/>
              </a:br>
              <a:r>
                <a:rPr lang="en-US" sz="1800" dirty="0" smtClean="0"/>
                <a:t>in Layout View</a:t>
              </a:r>
              <a:endParaRPr lang="en-US" sz="18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507687" y="4868922"/>
              <a:ext cx="2242960" cy="7321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buNone/>
              </a:pPr>
              <a:r>
                <a:rPr lang="en-US" sz="1800" dirty="0" err="1" smtClean="0"/>
                <a:t>FinFET</a:t>
              </a:r>
              <a:r>
                <a:rPr lang="en-US" sz="1800" dirty="0"/>
                <a:t/>
              </a:r>
              <a:br>
                <a:rPr lang="en-US" sz="1800" dirty="0"/>
              </a:br>
              <a:r>
                <a:rPr lang="en-US" sz="1800" dirty="0" smtClean="0"/>
                <a:t>on Physical </a:t>
              </a:r>
              <a:r>
                <a:rPr lang="en-US" sz="1800" dirty="0"/>
                <a:t>Mask</a:t>
              </a:r>
              <a:endParaRPr lang="en-US" sz="18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598636" y="1756292"/>
              <a:ext cx="7906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/>
                <a:t>FINS</a:t>
              </a:r>
              <a:endParaRPr lang="en-US" sz="1800" dirty="0"/>
            </a:p>
          </p:txBody>
        </p:sp>
        <p:cxnSp>
          <p:nvCxnSpPr>
            <p:cNvPr id="29" name="Straight Arrow Connector 28"/>
            <p:cNvCxnSpPr>
              <a:stCxn id="28" idx="2"/>
            </p:cNvCxnSpPr>
            <p:nvPr/>
          </p:nvCxnSpPr>
          <p:spPr>
            <a:xfrm flipH="1">
              <a:off x="8702474" y="2125624"/>
              <a:ext cx="291463" cy="128606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28" idx="2"/>
              <a:endCxn id="4" idx="3"/>
            </p:cNvCxnSpPr>
            <p:nvPr/>
          </p:nvCxnSpPr>
          <p:spPr>
            <a:xfrm flipH="1">
              <a:off x="8702472" y="2125624"/>
              <a:ext cx="291465" cy="1365942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flipV="1">
              <a:off x="6420991" y="3491566"/>
              <a:ext cx="513353" cy="677875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endCxn id="21" idx="2"/>
            </p:cNvCxnSpPr>
            <p:nvPr/>
          </p:nvCxnSpPr>
          <p:spPr>
            <a:xfrm flipV="1">
              <a:off x="6420991" y="3601768"/>
              <a:ext cx="1882459" cy="575009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5229846" y="4070544"/>
              <a:ext cx="2159431" cy="4183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Fin Interconnect</a:t>
              </a:r>
              <a:endParaRPr lang="en-US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208923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MOL Layers in Layout View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14400" y="5483643"/>
            <a:ext cx="4831200" cy="992690"/>
          </a:xfrm>
        </p:spPr>
        <p:txBody>
          <a:bodyPr/>
          <a:lstStyle/>
          <a:p>
            <a:r>
              <a:rPr lang="en-US" sz="2400" dirty="0" smtClean="0"/>
              <a:t>MOL Layers reduce resistance, improve density</a:t>
            </a:r>
            <a:endParaRPr lang="en-US" sz="2400" dirty="0"/>
          </a:p>
        </p:txBody>
      </p:sp>
      <p:grpSp>
        <p:nvGrpSpPr>
          <p:cNvPr id="5" name="Group 4"/>
          <p:cNvGrpSpPr/>
          <p:nvPr/>
        </p:nvGrpSpPr>
        <p:grpSpPr>
          <a:xfrm>
            <a:off x="260326" y="1238801"/>
            <a:ext cx="8084474" cy="4886143"/>
            <a:chOff x="749926" y="1224401"/>
            <a:chExt cx="8084474" cy="4886143"/>
          </a:xfrm>
        </p:grpSpPr>
        <p:sp>
          <p:nvSpPr>
            <p:cNvPr id="33" name="Rectangle 32"/>
            <p:cNvSpPr/>
            <p:nvPr/>
          </p:nvSpPr>
          <p:spPr>
            <a:xfrm>
              <a:off x="1957515" y="4432417"/>
              <a:ext cx="5445936" cy="895181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b="1" dirty="0">
                <a:solidFill>
                  <a:schemeClr val="tx1"/>
                </a:solidFill>
              </a:endParaRPr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1957515" y="2043863"/>
              <a:ext cx="5445937" cy="3340923"/>
              <a:chOff x="1021531" y="274648"/>
              <a:chExt cx="15413781" cy="6631835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1021531" y="411533"/>
                <a:ext cx="15413781" cy="1708682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buNone/>
                </a:pPr>
                <a:r>
                  <a:rPr lang="en-US" sz="1800" dirty="0" smtClean="0"/>
                  <a:t>             </a:t>
                </a:r>
                <a:endParaRPr lang="en-US" sz="18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1367887" y="274648"/>
                <a:ext cx="1089339" cy="1982452"/>
              </a:xfrm>
              <a:prstGeom prst="rect">
                <a:avLst/>
              </a:prstGeom>
              <a:pattFill prst="dkUpDiag">
                <a:fgClr>
                  <a:schemeClr val="accent2">
                    <a:lumMod val="75000"/>
                  </a:schemeClr>
                </a:fgClr>
                <a:bgClr>
                  <a:schemeClr val="accent2"/>
                </a:bgClr>
              </a:patt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5448937" y="274648"/>
                <a:ext cx="1089338" cy="1982452"/>
              </a:xfrm>
              <a:prstGeom prst="rect">
                <a:avLst/>
              </a:prstGeom>
              <a:pattFill prst="dkUpDiag">
                <a:fgClr>
                  <a:schemeClr val="accent2">
                    <a:lumMod val="75000"/>
                  </a:schemeClr>
                </a:fgClr>
                <a:bgClr>
                  <a:schemeClr val="accent2"/>
                </a:bgClr>
              </a:patt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3344684" y="411531"/>
                <a:ext cx="914401" cy="6381431"/>
              </a:xfrm>
              <a:prstGeom prst="rect">
                <a:avLst/>
              </a:prstGeom>
              <a:pattFill prst="wdUpDiag">
                <a:fgClr>
                  <a:srgbClr val="FF4F4F"/>
                </a:fgClr>
                <a:bgClr>
                  <a:srgbClr val="FF0000"/>
                </a:bgClr>
              </a:patt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8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8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8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8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8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8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8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8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8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8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8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8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8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8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8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8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8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448940" y="4902481"/>
                <a:ext cx="1089338" cy="2004002"/>
              </a:xfrm>
              <a:prstGeom prst="rect">
                <a:avLst/>
              </a:prstGeom>
              <a:pattFill prst="dkUpDiag">
                <a:fgClr>
                  <a:schemeClr val="accent2">
                    <a:lumMod val="75000"/>
                  </a:schemeClr>
                </a:fgClr>
                <a:bgClr>
                  <a:schemeClr val="accent2"/>
                </a:bgClr>
              </a:patt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</p:grpSp>
        <p:sp>
          <p:nvSpPr>
            <p:cNvPr id="38" name="Rectangle 37"/>
            <p:cNvSpPr/>
            <p:nvPr/>
          </p:nvSpPr>
          <p:spPr>
            <a:xfrm>
              <a:off x="2079888" y="4375229"/>
              <a:ext cx="384881" cy="1009558"/>
            </a:xfrm>
            <a:prstGeom prst="rect">
              <a:avLst/>
            </a:prstGeom>
            <a:pattFill prst="dkUpDiag">
              <a:fgClr>
                <a:schemeClr val="accent2">
                  <a:lumMod val="75000"/>
                </a:schemeClr>
              </a:fgClr>
              <a:bgClr>
                <a:schemeClr val="accent2"/>
              </a:bgClr>
            </a:patt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2157607" y="4501377"/>
              <a:ext cx="232952" cy="1061612"/>
            </a:xfrm>
            <a:prstGeom prst="rect">
              <a:avLst/>
            </a:prstGeom>
            <a:pattFill prst="dkUpDiag">
              <a:fgClr>
                <a:srgbClr val="BC8FDD"/>
              </a:fgClr>
              <a:bgClr>
                <a:srgbClr val="7030A0"/>
              </a:bgClr>
            </a:patt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350682" y="2112822"/>
              <a:ext cx="311128" cy="3214776"/>
            </a:xfrm>
            <a:prstGeom prst="rect">
              <a:avLst/>
            </a:prstGeom>
            <a:pattFill prst="wdDnDiag">
              <a:fgClr>
                <a:srgbClr val="FF4F4F"/>
              </a:fgClr>
              <a:bgClr>
                <a:srgbClr val="FF0000"/>
              </a:bgClr>
            </a:patt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059774" y="2043862"/>
              <a:ext cx="384881" cy="998702"/>
            </a:xfrm>
            <a:prstGeom prst="rect">
              <a:avLst/>
            </a:prstGeom>
            <a:pattFill prst="dkUpDiag">
              <a:fgClr>
                <a:schemeClr val="accent2">
                  <a:lumMod val="75000"/>
                </a:schemeClr>
              </a:fgClr>
              <a:bgClr>
                <a:schemeClr val="accent2"/>
              </a:bgClr>
            </a:patt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062463" y="4375228"/>
              <a:ext cx="384881" cy="1009558"/>
            </a:xfrm>
            <a:prstGeom prst="rect">
              <a:avLst/>
            </a:prstGeom>
            <a:pattFill prst="dkUpDiag">
              <a:fgClr>
                <a:schemeClr val="accent2">
                  <a:lumMod val="75000"/>
                </a:schemeClr>
              </a:fgClr>
              <a:bgClr>
                <a:schemeClr val="accent2"/>
              </a:bgClr>
            </a:patt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583218" y="2444495"/>
              <a:ext cx="236460" cy="730008"/>
            </a:xfrm>
            <a:prstGeom prst="rect">
              <a:avLst/>
            </a:prstGeom>
            <a:pattFill prst="dkUpDiag">
              <a:fgClr>
                <a:srgbClr val="BC8FDD"/>
              </a:fgClr>
              <a:bgClr>
                <a:srgbClr val="7030A0"/>
              </a:bgClr>
            </a:patt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3588917" y="4297704"/>
              <a:ext cx="236460" cy="730008"/>
            </a:xfrm>
            <a:prstGeom prst="rect">
              <a:avLst/>
            </a:prstGeom>
            <a:pattFill prst="dkUpDiag">
              <a:fgClr>
                <a:srgbClr val="BC8FDD"/>
              </a:fgClr>
              <a:bgClr>
                <a:srgbClr val="7030A0"/>
              </a:bgClr>
            </a:patt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835537" y="2112822"/>
              <a:ext cx="311128" cy="3214776"/>
            </a:xfrm>
            <a:prstGeom prst="rect">
              <a:avLst/>
            </a:prstGeom>
            <a:pattFill prst="wdUpDiag">
              <a:fgClr>
                <a:srgbClr val="FF4F4F"/>
              </a:fgClr>
              <a:bgClr>
                <a:srgbClr val="FF0000"/>
              </a:bgClr>
            </a:patt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  <a:p>
              <a:pPr algn="ctr"/>
              <a:endParaRPr lang="en-US" sz="180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597760" y="2043863"/>
              <a:ext cx="384881" cy="998702"/>
            </a:xfrm>
            <a:prstGeom prst="rect">
              <a:avLst/>
            </a:prstGeom>
            <a:pattFill prst="dkUpDiag">
              <a:fgClr>
                <a:schemeClr val="accent2">
                  <a:lumMod val="75000"/>
                </a:schemeClr>
              </a:fgClr>
              <a:bgClr>
                <a:schemeClr val="accent2"/>
              </a:bgClr>
            </a:patt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597761" y="4375229"/>
              <a:ext cx="384881" cy="1009558"/>
            </a:xfrm>
            <a:prstGeom prst="rect">
              <a:avLst/>
            </a:prstGeom>
            <a:pattFill prst="dkUpDiag">
              <a:fgClr>
                <a:schemeClr val="accent2">
                  <a:lumMod val="75000"/>
                </a:schemeClr>
              </a:fgClr>
              <a:bgClr>
                <a:schemeClr val="accent2"/>
              </a:bgClr>
            </a:patt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71971" y="2379120"/>
              <a:ext cx="236460" cy="2682177"/>
            </a:xfrm>
            <a:prstGeom prst="rect">
              <a:avLst/>
            </a:prstGeom>
            <a:pattFill prst="dkUpDiag">
              <a:fgClr>
                <a:srgbClr val="BC8FDD"/>
              </a:fgClr>
              <a:bgClr>
                <a:srgbClr val="7030A0"/>
              </a:bgClr>
            </a:patt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5282018" y="3399376"/>
              <a:ext cx="927125" cy="641664"/>
            </a:xfrm>
            <a:prstGeom prst="rect">
              <a:avLst/>
            </a:prstGeom>
            <a:pattFill prst="ltDnDiag">
              <a:fgClr>
                <a:schemeClr val="accent4"/>
              </a:fgClr>
              <a:bgClr>
                <a:schemeClr val="bg1"/>
              </a:bgClr>
            </a:patt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3489588" y="2859084"/>
              <a:ext cx="2048149" cy="24040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buNone/>
              </a:pPr>
              <a:r>
                <a:rPr lang="en-US" sz="1050" dirty="0">
                  <a:solidFill>
                    <a:schemeClr val="tx1"/>
                  </a:solidFill>
                </a:rPr>
                <a:t>Metal1</a:t>
              </a:r>
              <a:endParaRPr 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3472241" y="4344266"/>
              <a:ext cx="2071977" cy="231973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Rectangle 57"/>
            <p:cNvSpPr/>
            <p:nvPr/>
          </p:nvSpPr>
          <p:spPr>
            <a:xfrm rot="16200000">
              <a:off x="4592574" y="3624324"/>
              <a:ext cx="1717154" cy="18667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3605568" y="2865787"/>
              <a:ext cx="191759" cy="2248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3615187" y="4351366"/>
              <a:ext cx="191759" cy="2248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357814" y="3633825"/>
              <a:ext cx="179924" cy="2248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64" name="Straight Arrow Connector 63"/>
            <p:cNvCxnSpPr/>
            <p:nvPr/>
          </p:nvCxnSpPr>
          <p:spPr>
            <a:xfrm flipH="1">
              <a:off x="1459680" y="5147080"/>
              <a:ext cx="816989" cy="409466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>
              <a:off x="749926" y="5556546"/>
              <a:ext cx="1526743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500" dirty="0" smtClean="0"/>
                <a:t>Interconnect</a:t>
              </a:r>
              <a:br>
                <a:rPr lang="en-US" sz="1500" dirty="0" smtClean="0"/>
              </a:br>
              <a:r>
                <a:rPr lang="en-US" sz="1500" dirty="0" smtClean="0"/>
                <a:t>to </a:t>
              </a:r>
              <a:r>
                <a:rPr lang="en-US" sz="1500" dirty="0"/>
                <a:t>Power rails</a:t>
              </a:r>
              <a:endParaRPr lang="en-US" sz="1500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7114024" y="3500691"/>
              <a:ext cx="172037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500" dirty="0" smtClean="0"/>
                <a:t>Interconnect</a:t>
              </a:r>
              <a:br>
                <a:rPr lang="en-US" sz="1500" dirty="0" smtClean="0"/>
              </a:br>
              <a:r>
                <a:rPr lang="en-US" sz="1500" dirty="0" smtClean="0"/>
                <a:t>PMOS </a:t>
              </a:r>
              <a:r>
                <a:rPr lang="en-US" sz="1500" dirty="0"/>
                <a:t>&amp; </a:t>
              </a:r>
              <a:r>
                <a:rPr lang="en-US" sz="1500" dirty="0" smtClean="0"/>
                <a:t>NMOS</a:t>
              </a:r>
              <a:endParaRPr lang="en-US" sz="1500" dirty="0"/>
            </a:p>
          </p:txBody>
        </p:sp>
        <p:cxnSp>
          <p:nvCxnSpPr>
            <p:cNvPr id="67" name="Straight Arrow Connector 66"/>
            <p:cNvCxnSpPr/>
            <p:nvPr/>
          </p:nvCxnSpPr>
          <p:spPr>
            <a:xfrm>
              <a:off x="6790201" y="3491002"/>
              <a:ext cx="340268" cy="360613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 flipV="1">
              <a:off x="5472385" y="1801897"/>
              <a:ext cx="438713" cy="1858824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 flipV="1">
              <a:off x="3719701" y="1790717"/>
              <a:ext cx="2175233" cy="1188571"/>
            </a:xfrm>
            <a:prstGeom prst="straightConnector1">
              <a:avLst/>
            </a:prstGeom>
            <a:ln w="22225">
              <a:noFill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/>
            <p:cNvSpPr txBox="1"/>
            <p:nvPr/>
          </p:nvSpPr>
          <p:spPr>
            <a:xfrm>
              <a:off x="5894934" y="1224401"/>
              <a:ext cx="2741088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500" dirty="0" err="1"/>
                <a:t>Vias</a:t>
              </a:r>
              <a:r>
                <a:rPr lang="en-US" sz="1500" dirty="0"/>
                <a:t> for connecting higher metal </a:t>
              </a:r>
              <a:r>
                <a:rPr lang="en-US" sz="1500" dirty="0" smtClean="0"/>
                <a:t>layers to </a:t>
              </a:r>
              <a:r>
                <a:rPr lang="en-US" sz="1500" dirty="0"/>
                <a:t>Gate and Active interconnects</a:t>
              </a:r>
              <a:endParaRPr lang="en-US" sz="1500" dirty="0"/>
            </a:p>
          </p:txBody>
        </p:sp>
      </p:grpSp>
    </p:spTree>
    <p:extLst>
      <p:ext uri="{BB962C8B-B14F-4D97-AF65-F5344CB8AC3E}">
        <p14:creationId xmlns:p14="http://schemas.microsoft.com/office/powerpoint/2010/main" val="22735193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2272961" y="3464410"/>
            <a:ext cx="4704619" cy="2836088"/>
            <a:chOff x="1720503" y="2173723"/>
            <a:chExt cx="6272825" cy="3781451"/>
          </a:xfrm>
        </p:grpSpPr>
        <p:grpSp>
          <p:nvGrpSpPr>
            <p:cNvPr id="25" name="Group 24"/>
            <p:cNvGrpSpPr/>
            <p:nvPr/>
          </p:nvGrpSpPr>
          <p:grpSpPr>
            <a:xfrm>
              <a:off x="4117604" y="2173724"/>
              <a:ext cx="3875724" cy="3495466"/>
              <a:chOff x="3671488" y="2045526"/>
              <a:chExt cx="2549921" cy="2762638"/>
            </a:xfrm>
          </p:grpSpPr>
          <p:sp>
            <p:nvSpPr>
              <p:cNvPr id="37" name="Rectangle 36"/>
              <p:cNvSpPr/>
              <p:nvPr/>
            </p:nvSpPr>
            <p:spPr>
              <a:xfrm rot="16200000">
                <a:off x="2466326" y="3250689"/>
                <a:ext cx="2730865" cy="320542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buNone/>
                </a:pPr>
                <a:r>
                  <a:rPr lang="en-US" sz="1050" dirty="0">
                    <a:solidFill>
                      <a:schemeClr val="tx1"/>
                    </a:solidFill>
                  </a:rPr>
                  <a:t>Metal1A</a:t>
                </a:r>
                <a:endParaRPr lang="en-US" sz="10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Rectangle 37"/>
              <p:cNvSpPr/>
              <p:nvPr/>
            </p:nvSpPr>
            <p:spPr>
              <a:xfrm rot="16200000">
                <a:off x="3565130" y="3272198"/>
                <a:ext cx="2762635" cy="309297"/>
              </a:xfrm>
              <a:prstGeom prst="rect">
                <a:avLst/>
              </a:prstGeom>
              <a:solidFill>
                <a:srgbClr val="FF73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dirty="0">
                  <a:solidFill>
                    <a:schemeClr val="tx1"/>
                  </a:solidFill>
                </a:endParaRPr>
              </a:p>
              <a:p>
                <a:pPr algn="ctr">
                  <a:buNone/>
                </a:pPr>
                <a:r>
                  <a:rPr lang="en-US" sz="1050" dirty="0">
                    <a:solidFill>
                      <a:schemeClr val="tx1"/>
                    </a:solidFill>
                  </a:rPr>
                  <a:t>Metal1B</a:t>
                </a:r>
                <a:endParaRPr lang="en-US" sz="105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800" dirty="0"/>
              </a:p>
            </p:txBody>
          </p:sp>
          <p:sp>
            <p:nvSpPr>
              <p:cNvPr id="39" name="Rectangle 38"/>
              <p:cNvSpPr/>
              <p:nvPr/>
            </p:nvSpPr>
            <p:spPr>
              <a:xfrm rot="16200000">
                <a:off x="4695705" y="3250688"/>
                <a:ext cx="2730865" cy="320542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buNone/>
                </a:pPr>
                <a:r>
                  <a:rPr lang="en-US" sz="1050" dirty="0">
                    <a:solidFill>
                      <a:schemeClr val="tx1"/>
                    </a:solidFill>
                  </a:rPr>
                  <a:t>Metal1A</a:t>
                </a:r>
                <a:endParaRPr lang="en-US" sz="1050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26" name="Straight Arrow Connector 25"/>
            <p:cNvCxnSpPr/>
            <p:nvPr/>
          </p:nvCxnSpPr>
          <p:spPr>
            <a:xfrm>
              <a:off x="6124074" y="5768010"/>
              <a:ext cx="1625651" cy="3192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381264" y="5413306"/>
              <a:ext cx="2905" cy="541868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7749725" y="5411167"/>
              <a:ext cx="1" cy="539257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V="1">
              <a:off x="4381264" y="5761181"/>
              <a:ext cx="1691353" cy="3658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6098345" y="5391613"/>
              <a:ext cx="1" cy="558811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 rot="16200000">
              <a:off x="236472" y="3657754"/>
              <a:ext cx="3455265" cy="487204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buNone/>
              </a:pPr>
              <a:r>
                <a:rPr lang="en-US" sz="1050" dirty="0">
                  <a:solidFill>
                    <a:schemeClr val="tx1"/>
                  </a:solidFill>
                </a:rPr>
                <a:t>Metal1A</a:t>
              </a:r>
              <a:endParaRPr 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006304" y="5347801"/>
              <a:ext cx="1122529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/>
                <a:t>36nm</a:t>
              </a:r>
              <a:endParaRPr lang="en-US" sz="1800" dirty="0"/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1964104" y="5408556"/>
              <a:ext cx="2905" cy="541868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1992737" y="5768010"/>
              <a:ext cx="236279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6531869" y="5353202"/>
              <a:ext cx="1122529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/>
                <a:t>36nm</a:t>
              </a:r>
              <a:endParaRPr lang="en-US" sz="18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924910" y="5391613"/>
              <a:ext cx="1122529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/>
                <a:t>54nm</a:t>
              </a:r>
              <a:endParaRPr lang="en-US" sz="1800" dirty="0"/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Multiple-Patterning Rules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86212" y="1267735"/>
            <a:ext cx="8584188" cy="5029200"/>
          </a:xfrm>
        </p:spPr>
        <p:txBody>
          <a:bodyPr/>
          <a:lstStyle/>
          <a:p>
            <a:r>
              <a:rPr lang="en-US" sz="2400" dirty="0" smtClean="0"/>
              <a:t>Two colors for Gate, MOL, and 1X Metal Layers</a:t>
            </a:r>
          </a:p>
          <a:p>
            <a:r>
              <a:rPr lang="en-US" sz="2400" dirty="0" smtClean="0"/>
              <a:t>Metal </a:t>
            </a:r>
            <a:r>
              <a:rPr lang="en-US" sz="2400" dirty="0"/>
              <a:t>pitch for different colors is </a:t>
            </a:r>
            <a:r>
              <a:rPr lang="en-US" sz="2400" dirty="0" smtClean="0"/>
              <a:t>small</a:t>
            </a:r>
          </a:p>
          <a:p>
            <a:r>
              <a:rPr lang="en-US" sz="2400" dirty="0"/>
              <a:t>Metal pitch for the same color is </a:t>
            </a:r>
            <a:r>
              <a:rPr lang="en-US" sz="2400" dirty="0" smtClean="0"/>
              <a:t>larger</a:t>
            </a:r>
          </a:p>
          <a:p>
            <a:r>
              <a:rPr lang="en-US" sz="2400" dirty="0" smtClean="0"/>
              <a:t>Optional </a:t>
            </a:r>
            <a:r>
              <a:rPr lang="en-US" sz="2400" dirty="0"/>
              <a:t>uncolored layer post layout coloring (GATE </a:t>
            </a:r>
            <a:r>
              <a:rPr lang="en-US" sz="2400" dirty="0" smtClean="0"/>
              <a:t>only)</a:t>
            </a:r>
          </a:p>
          <a:p>
            <a:r>
              <a:rPr lang="en-US" sz="2400" dirty="0" smtClean="0"/>
              <a:t>Also: Gate Cut Layer</a:t>
            </a:r>
            <a:endParaRPr lang="en-US" sz="28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332049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Restrictive R</a:t>
            </a:r>
            <a:r>
              <a:rPr lang="en-US" dirty="0" smtClean="0"/>
              <a:t>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5364" y="1494528"/>
            <a:ext cx="7886700" cy="1939872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Width and spacing is orientation-dependent, to account for off-axis </a:t>
            </a:r>
            <a:r>
              <a:rPr lang="en-US" dirty="0" smtClean="0"/>
              <a:t>illumination</a:t>
            </a:r>
          </a:p>
          <a:p>
            <a:r>
              <a:rPr lang="en-US" dirty="0"/>
              <a:t>AIL1, AIL2, GIL and GATE </a:t>
            </a:r>
            <a:r>
              <a:rPr lang="en-US" dirty="0" smtClean="0"/>
              <a:t>should </a:t>
            </a:r>
            <a:r>
              <a:rPr lang="en-US" dirty="0"/>
              <a:t>not </a:t>
            </a:r>
            <a:r>
              <a:rPr lang="en-US" dirty="0" smtClean="0"/>
              <a:t>bend, to reduce pinching</a:t>
            </a:r>
            <a:endParaRPr lang="en-US" dirty="0"/>
          </a:p>
          <a:p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2328375" y="3573201"/>
            <a:ext cx="3536516" cy="2364376"/>
            <a:chOff x="1435575" y="3105201"/>
            <a:chExt cx="3536516" cy="2364376"/>
          </a:xfrm>
        </p:grpSpPr>
        <p:sp>
          <p:nvSpPr>
            <p:cNvPr id="4" name="Rectangle 3"/>
            <p:cNvSpPr/>
            <p:nvPr/>
          </p:nvSpPr>
          <p:spPr>
            <a:xfrm rot="16200000">
              <a:off x="3490754" y="3703708"/>
              <a:ext cx="1822538" cy="633382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buNone/>
              </a:pPr>
              <a:r>
                <a:rPr lang="en-US" sz="1050" dirty="0">
                  <a:solidFill>
                    <a:schemeClr val="tx1"/>
                  </a:solidFill>
                </a:rPr>
                <a:t>Metal1A</a:t>
              </a:r>
              <a:endParaRPr 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477069" y="3109130"/>
              <a:ext cx="2241646" cy="365403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buNone/>
              </a:pPr>
              <a:r>
                <a:rPr lang="en-US" sz="1050" dirty="0">
                  <a:solidFill>
                    <a:schemeClr val="tx1"/>
                  </a:solidFill>
                </a:rPr>
                <a:t>Metal1A</a:t>
              </a:r>
              <a:endParaRPr lang="en-US" sz="1050" dirty="0">
                <a:solidFill>
                  <a:schemeClr val="tx1"/>
                </a:solidFill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2344004" y="3109130"/>
              <a:ext cx="0" cy="388962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085332" y="5085206"/>
              <a:ext cx="633383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1435575" y="3105201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/>
                <a:t>28nm</a:t>
              </a:r>
              <a:endParaRPr lang="en-US" sz="18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130194" y="5100245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/>
                <a:t>56nm</a:t>
              </a:r>
              <a:endParaRPr lang="en-US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92799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448" y="1062355"/>
            <a:ext cx="7886700" cy="994172"/>
          </a:xfrm>
        </p:spPr>
        <p:txBody>
          <a:bodyPr>
            <a:normAutofit/>
          </a:bodyPr>
          <a:lstStyle/>
          <a:p>
            <a:r>
              <a:rPr lang="en-US" sz="2400" b="1" dirty="0"/>
              <a:t>Layout – Inverter </a:t>
            </a:r>
            <a:endParaRPr lang="en-US" sz="24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062" y="2125266"/>
            <a:ext cx="6133474" cy="3333410"/>
          </a:xfrm>
        </p:spPr>
      </p:pic>
      <p:cxnSp>
        <p:nvCxnSpPr>
          <p:cNvPr id="6" name="Straight Arrow Connector 5"/>
          <p:cNvCxnSpPr/>
          <p:nvPr/>
        </p:nvCxnSpPr>
        <p:spPr>
          <a:xfrm>
            <a:off x="4963885" y="3791971"/>
            <a:ext cx="1055915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004980" y="3607808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dirty="0">
                <a:solidFill>
                  <a:schemeClr val="bg1"/>
                </a:solidFill>
              </a:rPr>
              <a:t>Dummy Gate</a:t>
            </a:r>
            <a:endParaRPr lang="en-US" sz="1800" dirty="0">
              <a:solidFill>
                <a:schemeClr val="bg1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4727121" y="4137180"/>
            <a:ext cx="1529444" cy="1021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376068" y="3205243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dirty="0">
                <a:solidFill>
                  <a:schemeClr val="bg1"/>
                </a:solidFill>
              </a:rPr>
              <a:t>AIL1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45046" y="3999701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dirty="0">
                <a:solidFill>
                  <a:schemeClr val="bg1"/>
                </a:solidFill>
              </a:rPr>
              <a:t>AIL2</a:t>
            </a:r>
            <a:endParaRPr lang="en-US" sz="1800" dirty="0">
              <a:solidFill>
                <a:schemeClr val="bg1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4872459" y="3369229"/>
            <a:ext cx="1529444" cy="1021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 flipV="1">
            <a:off x="2912162" y="3562514"/>
            <a:ext cx="1195576" cy="229458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499607" y="3400244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dirty="0">
                <a:solidFill>
                  <a:schemeClr val="bg1"/>
                </a:solidFill>
              </a:rPr>
              <a:t>GIL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762000" y="76200"/>
            <a:ext cx="777240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Book Antiqua" pitchFamily="18" charset="0"/>
              </a:defRPr>
            </a:lvl9pPr>
          </a:lstStyle>
          <a:p>
            <a:pPr>
              <a:buClrTx/>
              <a:buSzTx/>
              <a:buNone/>
            </a:pPr>
            <a:r>
              <a:rPr lang="en-US" kern="0" dirty="0" smtClean="0"/>
              <a:t>Inverter Layout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737723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ab97">
  <a:themeElements>
    <a:clrScheme name="">
      <a:dk1>
        <a:srgbClr val="000000"/>
      </a:dk1>
      <a:lt1>
        <a:srgbClr val="FFFFFF"/>
      </a:lt1>
      <a:dk2>
        <a:srgbClr val="006B61"/>
      </a:dk2>
      <a:lt2>
        <a:srgbClr val="C0C0C0"/>
      </a:lt2>
      <a:accent1>
        <a:srgbClr val="FF00FF"/>
      </a:accent1>
      <a:accent2>
        <a:srgbClr val="00C0C0"/>
      </a:accent2>
      <a:accent3>
        <a:srgbClr val="FFFFFF"/>
      </a:accent3>
      <a:accent4>
        <a:srgbClr val="000000"/>
      </a:accent4>
      <a:accent5>
        <a:srgbClr val="FFAAFF"/>
      </a:accent5>
      <a:accent6>
        <a:srgbClr val="00AEAE"/>
      </a:accent6>
      <a:hlink>
        <a:srgbClr val="00C000"/>
      </a:hlink>
      <a:folHlink>
        <a:srgbClr val="800080"/>
      </a:folHlink>
    </a:clrScheme>
    <a:fontScheme name="iab97">
      <a:majorFont>
        <a:latin typeface="Book Antiqu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1"/>
          </a:buClr>
          <a:buSzPct val="100000"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1"/>
          </a:buClr>
          <a:buSzPct val="100000"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ab9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ab97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ab97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ab97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ab97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ab97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ab97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F:\jan\TEXTS\iab97.ppt</Template>
  <TotalTime>21153</TotalTime>
  <Words>422</Words>
  <Application>Microsoft Office PowerPoint</Application>
  <PresentationFormat>On-screen Show (4:3)</PresentationFormat>
  <Paragraphs>208</Paragraphs>
  <Slides>17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Arial Narrow</vt:lpstr>
      <vt:lpstr>Book Antiqua</vt:lpstr>
      <vt:lpstr>Calibri</vt:lpstr>
      <vt:lpstr>Monotype Sorts</vt:lpstr>
      <vt:lpstr>Times New Roman</vt:lpstr>
      <vt:lpstr>iab97</vt:lpstr>
      <vt:lpstr>FreePDK15 An Open-Source Predictive Process Design Kit for 15nm FinFET Technology </vt:lpstr>
      <vt:lpstr>Motivation</vt:lpstr>
      <vt:lpstr>Process Cross Section</vt:lpstr>
      <vt:lpstr>Width Quantization Of Active</vt:lpstr>
      <vt:lpstr>Planar Device vs. FinFET</vt:lpstr>
      <vt:lpstr>MOL Layers in Layout View</vt:lpstr>
      <vt:lpstr>Multiple-Patterning Rules</vt:lpstr>
      <vt:lpstr>Other Restrictive Rules</vt:lpstr>
      <vt:lpstr>Layout – Inverter </vt:lpstr>
      <vt:lpstr>NAND4 </vt:lpstr>
      <vt:lpstr>Complex Layouts</vt:lpstr>
      <vt:lpstr>Layout Density Comparison</vt:lpstr>
      <vt:lpstr>Comparison to NanGate Library</vt:lpstr>
      <vt:lpstr>Future Releases</vt:lpstr>
      <vt:lpstr>Licensing</vt:lpstr>
      <vt:lpstr>Conclusion</vt:lpstr>
      <vt:lpstr>Acknowledgement</vt:lpstr>
    </vt:vector>
  </TitlesOfParts>
  <Company>NC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 546 VLSI Systems Design</dc:title>
  <dc:creator>W. Rhett Davis</dc:creator>
  <cp:lastModifiedBy>William Davis</cp:lastModifiedBy>
  <cp:revision>515</cp:revision>
  <cp:lastPrinted>1999-02-18T16:57:02Z</cp:lastPrinted>
  <dcterms:created xsi:type="dcterms:W3CDTF">1997-04-13T14:24:48Z</dcterms:created>
  <dcterms:modified xsi:type="dcterms:W3CDTF">2015-03-31T16:46:20Z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2</vt:i4>
  </property>
  <property fmtid="{D5CDD505-2E9C-101B-9397-08002B2CF9AE}" pid="7" name="MailAddress">
    <vt:lpwstr/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D:\BWRC\bwrc_nov23</vt:lpwstr>
  </property>
</Properties>
</file>