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55" r:id="rId3"/>
    <p:sldId id="375" r:id="rId4"/>
    <p:sldId id="352" r:id="rId5"/>
    <p:sldId id="346" r:id="rId6"/>
    <p:sldId id="348" r:id="rId7"/>
    <p:sldId id="357" r:id="rId8"/>
    <p:sldId id="358" r:id="rId9"/>
    <p:sldId id="353" r:id="rId10"/>
    <p:sldId id="350" r:id="rId11"/>
    <p:sldId id="359" r:id="rId12"/>
    <p:sldId id="361" r:id="rId13"/>
    <p:sldId id="360" r:id="rId14"/>
    <p:sldId id="366" r:id="rId15"/>
    <p:sldId id="368" r:id="rId16"/>
    <p:sldId id="369" r:id="rId17"/>
    <p:sldId id="370" r:id="rId18"/>
    <p:sldId id="362" r:id="rId19"/>
    <p:sldId id="365" r:id="rId20"/>
    <p:sldId id="363" r:id="rId21"/>
    <p:sldId id="371" r:id="rId22"/>
    <p:sldId id="372" r:id="rId23"/>
    <p:sldId id="373" r:id="rId24"/>
    <p:sldId id="374" r:id="rId25"/>
    <p:sldId id="345" r:id="rId26"/>
    <p:sldId id="364" r:id="rId27"/>
    <p:sldId id="351" r:id="rId28"/>
    <p:sldId id="356" r:id="rId29"/>
    <p:sldId id="285" r:id="rId3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2" autoAdjust="0"/>
    <p:restoredTop sz="86323" autoAdjust="0"/>
  </p:normalViewPr>
  <p:slideViewPr>
    <p:cSldViewPr>
      <p:cViewPr>
        <p:scale>
          <a:sx n="150" d="100"/>
          <a:sy n="150" d="100"/>
        </p:scale>
        <p:origin x="-1280" y="1312"/>
      </p:cViewPr>
      <p:guideLst>
        <p:guide orient="horz" pos="2160"/>
        <p:guide pos="2880"/>
      </p:guideLst>
    </p:cSldViewPr>
  </p:slideViewPr>
  <p:outlineViewPr>
    <p:cViewPr>
      <p:scale>
        <a:sx n="33" d="100"/>
        <a:sy n="33" d="100"/>
      </p:scale>
      <p:origin x="0" y="388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28" y="-96"/>
      </p:cViewPr>
      <p:guideLst>
        <p:guide orient="horz" pos="3224"/>
        <p:guide pos="2236"/>
      </p:guideLst>
    </p:cSldViewPr>
  </p:notes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5C1F6DD-BA45-4B3A-BDB9-75CB15C7320E}" type="datetimeFigureOut">
              <a:rPr lang="en-US" smtClean="0"/>
              <a:t>3/31/15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B9F82A5-DF73-4CB6-915A-68E6D6959E40}" type="slidenum">
              <a:rPr lang="en-US" smtClean="0"/>
              <a:t>‹#›</a:t>
            </a:fld>
            <a:endParaRPr lang="en-US"/>
          </a:p>
        </p:txBody>
      </p:sp>
    </p:spTree>
    <p:extLst>
      <p:ext uri="{BB962C8B-B14F-4D97-AF65-F5344CB8AC3E}">
        <p14:creationId xmlns:p14="http://schemas.microsoft.com/office/powerpoint/2010/main" val="371709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dirty="0" smtClean="0"/>
              <a:t>Let the animation run after the first click, to shorten the number of clicks for this slide.  Advise audience to watch for the full slide deck on this during Library Creator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3"/>
          <p:cNvSpPr>
            <a:spLocks noGrp="1" noChangeArrowheads="1"/>
          </p:cNvSpPr>
          <p:nvPr>
            <p:ph idx="1"/>
          </p:nvPr>
        </p:nvSpPr>
        <p:spPr bwMode="auto">
          <a:xfrm>
            <a:off x="434975" y="1187450"/>
            <a:ext cx="8196263" cy="4525963"/>
          </a:xfrm>
          <a:prstGeom prst="rect">
            <a:avLst/>
          </a:prstGeom>
          <a:noFill/>
          <a:ln w="9525">
            <a:noFill/>
            <a:miter lim="800000"/>
            <a:headEnd/>
            <a:tailEnd/>
          </a:ln>
        </p:spPr>
        <p:txBody>
          <a:bodyPr/>
          <a:lstStyle>
            <a:lvl1pPr>
              <a:spcBef>
                <a:spcPts val="1200"/>
              </a:spcBef>
              <a:defRPr/>
            </a:lvl1pPr>
            <a:lvl2pPr>
              <a:spcBef>
                <a:spcPts val="480"/>
              </a:spcBef>
              <a:defRPr/>
            </a:lvl2pPr>
            <a:lvl3pPr>
              <a:spcBef>
                <a:spcPts val="420"/>
              </a:spcBef>
              <a:defRPr/>
            </a:lvl3pPr>
            <a:lvl4pPr>
              <a:spcBef>
                <a:spcPts val="400"/>
              </a:spcBef>
              <a:defRPr/>
            </a:lvl4pPr>
            <a:lvl5pPr>
              <a:spcBef>
                <a:spcPts val="4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8"/>
          <p:cNvSpPr>
            <a:spLocks noGrp="1" noChangeArrowheads="1"/>
          </p:cNvSpPr>
          <p:nvPr>
            <p:ph type="ftr" sz="quarter" idx="10"/>
          </p:nvPr>
        </p:nvSpPr>
        <p:spPr/>
        <p:txBody>
          <a:bodyPr/>
          <a:lstStyle>
            <a:lvl1pPr>
              <a:defRPr/>
            </a:lvl1pPr>
          </a:lstStyle>
          <a:p>
            <a:r>
              <a:rPr lang="en-US" dirty="0" smtClean="0"/>
              <a:t>NanGate Confidential Information</a:t>
            </a:r>
            <a:endParaRPr lang="en-US" dirty="0"/>
          </a:p>
        </p:txBody>
      </p:sp>
      <p:sp>
        <p:nvSpPr>
          <p:cNvPr id="5" name="Rectangle 4"/>
          <p:cNvSpPr>
            <a:spLocks noGrp="1" noChangeArrowheads="1"/>
          </p:cNvSpPr>
          <p:nvPr>
            <p:ph type="sldNum" sz="quarter" idx="11"/>
          </p:nvPr>
        </p:nvSpPr>
        <p:spPr>
          <a:xfrm>
            <a:off x="0" y="6567488"/>
            <a:ext cx="660400" cy="327025"/>
          </a:xfrm>
        </p:spPr>
        <p:txBody>
          <a:bodyPr/>
          <a:lstStyle>
            <a:lvl1pPr>
              <a:defRPr smtClean="0"/>
            </a:lvl1pPr>
          </a:lstStyle>
          <a:p>
            <a:fld id="{5257FAD7-54A8-417B-9C9C-2EAFC62217E9}" type="slidenum">
              <a:rPr lang="en-US" smtClean="0"/>
              <a:t>‹#›</a:t>
            </a:fld>
            <a:endParaRPr lang="en-US"/>
          </a:p>
        </p:txBody>
      </p:sp>
    </p:spTree>
    <p:extLst>
      <p:ext uri="{BB962C8B-B14F-4D97-AF65-F5344CB8AC3E}">
        <p14:creationId xmlns:p14="http://schemas.microsoft.com/office/powerpoint/2010/main" val="15331820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grpSp>
        <p:nvGrpSpPr>
          <p:cNvPr id="2" name="Group 1"/>
          <p:cNvGrpSpPr/>
          <p:nvPr userDrawn="1"/>
        </p:nvGrpSpPr>
        <p:grpSpPr>
          <a:xfrm>
            <a:off x="0" y="381000"/>
            <a:ext cx="9144000" cy="1295400"/>
            <a:chOff x="0" y="381000"/>
            <a:chExt cx="9144000" cy="1295400"/>
          </a:xfrm>
        </p:grpSpPr>
        <p:sp>
          <p:nvSpPr>
            <p:cNvPr id="3" name="Rectangle 2"/>
            <p:cNvSpPr/>
            <p:nvPr/>
          </p:nvSpPr>
          <p:spPr bwMode="auto">
            <a:xfrm>
              <a:off x="0" y="381000"/>
              <a:ext cx="9144000" cy="1295400"/>
            </a:xfrm>
            <a:prstGeom prst="rect">
              <a:avLst/>
            </a:prstGeom>
            <a:solidFill>
              <a:schemeClr val="tx1"/>
            </a:solidFill>
            <a:ln w="12700" algn="ctr">
              <a:noFill/>
              <a:prstDash val="sysDot"/>
              <a:round/>
              <a:headEnd/>
              <a:tailEnd/>
            </a:ln>
          </p:spPr>
          <p:txBody>
            <a:bodyPr rtlCol="0" anchor="ctr"/>
            <a:lstStyle/>
            <a:p>
              <a:pPr algn="ctr" eaLnBrk="0" hangingPunct="0"/>
              <a:endParaRPr lang="en-US" sz="1200" b="1">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60" y="396656"/>
              <a:ext cx="7736540" cy="1246615"/>
            </a:xfrm>
            <a:prstGeom prst="rect">
              <a:avLst/>
            </a:prstGeom>
          </p:spPr>
        </p:pic>
        <p:sp>
          <p:nvSpPr>
            <p:cNvPr id="5" name="Rectangle 4"/>
            <p:cNvSpPr/>
            <p:nvPr/>
          </p:nvSpPr>
          <p:spPr bwMode="auto">
            <a:xfrm>
              <a:off x="609600" y="1634383"/>
              <a:ext cx="7924800" cy="36513"/>
            </a:xfrm>
            <a:prstGeom prst="rect">
              <a:avLst/>
            </a:prstGeom>
            <a:solidFill>
              <a:schemeClr val="tx1"/>
            </a:solidFill>
            <a:ln w="12700" algn="ctr">
              <a:noFill/>
              <a:prstDash val="sysDot"/>
              <a:round/>
              <a:headEnd/>
              <a:tailEnd/>
            </a:ln>
          </p:spPr>
          <p:txBody>
            <a:bodyPr rtlCol="0" anchor="ctr"/>
            <a:lstStyle/>
            <a:p>
              <a:pPr algn="ctr" eaLnBrk="0" hangingPunct="0"/>
              <a:endParaRPr lang="en-US" sz="1200" b="1">
                <a:solidFill>
                  <a:srgbClr val="000000"/>
                </a:solidFill>
              </a:endParaRPr>
            </a:p>
          </p:txBody>
        </p:sp>
      </p:grpSp>
    </p:spTree>
    <p:extLst>
      <p:ext uri="{BB962C8B-B14F-4D97-AF65-F5344CB8AC3E}">
        <p14:creationId xmlns:p14="http://schemas.microsoft.com/office/powerpoint/2010/main" val="176588145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26329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17550" y="1238250"/>
            <a:ext cx="4048125" cy="5057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238250"/>
            <a:ext cx="4048125" cy="50577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r>
              <a:rPr lang="en-US" dirty="0" smtClean="0"/>
              <a:t>NanGate Confidential Information</a:t>
            </a:r>
          </a:p>
        </p:txBody>
      </p:sp>
      <p:sp>
        <p:nvSpPr>
          <p:cNvPr id="6" name="Rectangle 10"/>
          <p:cNvSpPr>
            <a:spLocks noGrp="1" noChangeArrowheads="1"/>
          </p:cNvSpPr>
          <p:nvPr>
            <p:ph type="sldNum" sz="quarter" idx="11"/>
          </p:nvPr>
        </p:nvSpPr>
        <p:spPr>
          <a:ln/>
        </p:spPr>
        <p:txBody>
          <a:bodyPr/>
          <a:lstStyle>
            <a:lvl1pPr>
              <a:defRPr/>
            </a:lvl1pPr>
          </a:lstStyle>
          <a:p>
            <a:fld id="{5257FAD7-54A8-417B-9C9C-2EAFC62217E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3720" y="152400"/>
            <a:ext cx="2967753" cy="457504"/>
          </a:xfrm>
          <a:prstGeom prst="rect">
            <a:avLst/>
          </a:prstGeom>
        </p:spPr>
      </p:pic>
    </p:spTree>
    <p:extLst>
      <p:ext uri="{BB962C8B-B14F-4D97-AF65-F5344CB8AC3E}">
        <p14:creationId xmlns:p14="http://schemas.microsoft.com/office/powerpoint/2010/main" val="248216803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4495190" cy="685800"/>
          </a:xfrm>
        </p:spPr>
        <p:txBody>
          <a:bodyPr/>
          <a:lstStyle>
            <a:lvl1pPr>
              <a:defRPr sz="2000"/>
            </a:lvl1pPr>
          </a:lstStyle>
          <a:p>
            <a:r>
              <a:rPr lang="en-US" dirty="0" smtClean="0"/>
              <a:t>Click to edit Master title style</a:t>
            </a:r>
            <a:endParaRPr lang="en-US" dirty="0"/>
          </a:p>
        </p:txBody>
      </p:sp>
      <p:sp>
        <p:nvSpPr>
          <p:cNvPr id="3" name="Rectangle 8"/>
          <p:cNvSpPr>
            <a:spLocks noGrp="1" noChangeArrowheads="1"/>
          </p:cNvSpPr>
          <p:nvPr>
            <p:ph type="ftr" sz="quarter" idx="10"/>
          </p:nvPr>
        </p:nvSpPr>
        <p:spPr>
          <a:ln/>
        </p:spPr>
        <p:txBody>
          <a:bodyPr/>
          <a:lstStyle>
            <a:lvl1pPr>
              <a:defRPr/>
            </a:lvl1pPr>
          </a:lstStyle>
          <a:p>
            <a:r>
              <a:rPr lang="en-US" dirty="0" smtClean="0"/>
              <a:t>NanGate Confidential Information</a:t>
            </a:r>
          </a:p>
        </p:txBody>
      </p:sp>
      <p:sp>
        <p:nvSpPr>
          <p:cNvPr id="4" name="Rectangle 10"/>
          <p:cNvSpPr>
            <a:spLocks noGrp="1" noChangeArrowheads="1"/>
          </p:cNvSpPr>
          <p:nvPr>
            <p:ph type="sldNum" sz="quarter" idx="11"/>
          </p:nvPr>
        </p:nvSpPr>
        <p:spPr>
          <a:ln/>
        </p:spPr>
        <p:txBody>
          <a:bodyPr/>
          <a:lstStyle>
            <a:lvl1pPr>
              <a:defRPr/>
            </a:lvl1pPr>
          </a:lstStyle>
          <a:p>
            <a:fld id="{5257FAD7-54A8-417B-9C9C-2EAFC62217E9}"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7612" y="152400"/>
            <a:ext cx="3863861" cy="595646"/>
          </a:xfrm>
          <a:prstGeom prst="rect">
            <a:avLst/>
          </a:prstGeom>
        </p:spPr>
      </p:pic>
    </p:spTree>
    <p:extLst>
      <p:ext uri="{BB962C8B-B14F-4D97-AF65-F5344CB8AC3E}">
        <p14:creationId xmlns:p14="http://schemas.microsoft.com/office/powerpoint/2010/main" val="143557385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dirty="0" smtClean="0"/>
              <a:t>NanGate Confidential Information</a:t>
            </a:r>
          </a:p>
        </p:txBody>
      </p:sp>
      <p:sp>
        <p:nvSpPr>
          <p:cNvPr id="3" name="Rectangle 10"/>
          <p:cNvSpPr>
            <a:spLocks noGrp="1" noChangeArrowheads="1"/>
          </p:cNvSpPr>
          <p:nvPr>
            <p:ph type="sldNum" sz="quarter" idx="11"/>
          </p:nvPr>
        </p:nvSpPr>
        <p:spPr>
          <a:ln/>
        </p:spPr>
        <p:txBody>
          <a:bodyPr/>
          <a:lstStyle>
            <a:lvl1pPr>
              <a:defRPr/>
            </a:lvl1pPr>
          </a:lstStyle>
          <a:p>
            <a:fld id="{5257FAD7-54A8-417B-9C9C-2EAFC62217E9}"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39365" y="202980"/>
            <a:ext cx="3068503" cy="473035"/>
          </a:xfrm>
          <a:prstGeom prst="rect">
            <a:avLst/>
          </a:prstGeom>
        </p:spPr>
      </p:pic>
    </p:spTree>
    <p:extLst>
      <p:ext uri="{BB962C8B-B14F-4D97-AF65-F5344CB8AC3E}">
        <p14:creationId xmlns:p14="http://schemas.microsoft.com/office/powerpoint/2010/main" val="162202092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0" y="6530975"/>
            <a:ext cx="9144000" cy="325438"/>
          </a:xfrm>
          <a:prstGeom prst="rect">
            <a:avLst/>
          </a:prstGeom>
          <a:solidFill>
            <a:srgbClr val="E8E8E8">
              <a:alpha val="62744"/>
            </a:srgbClr>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kumimoji="0" lang="en-US" altLang="en-US" sz="1200" b="1">
              <a:solidFill>
                <a:srgbClr val="000000"/>
              </a:solidFill>
              <a:latin typeface="Verdana" pitchFamily="34" charset="0"/>
            </a:endParaRPr>
          </a:p>
        </p:txBody>
      </p:sp>
      <p:sp>
        <p:nvSpPr>
          <p:cNvPr id="1027" name="Rectangle 3"/>
          <p:cNvSpPr>
            <a:spLocks noGrp="1" noChangeArrowheads="1"/>
          </p:cNvSpPr>
          <p:nvPr>
            <p:ph type="title"/>
          </p:nvPr>
        </p:nvSpPr>
        <p:spPr bwMode="auto">
          <a:xfrm>
            <a:off x="0" y="152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endParaRPr lang="da-DK" altLang="ja-JP" smtClean="0"/>
          </a:p>
        </p:txBody>
      </p:sp>
      <p:sp>
        <p:nvSpPr>
          <p:cNvPr id="4104" name="Rectangle 8"/>
          <p:cNvSpPr>
            <a:spLocks noGrp="1" noChangeArrowheads="1"/>
          </p:cNvSpPr>
          <p:nvPr>
            <p:ph type="ftr" sz="quarter" idx="3"/>
          </p:nvPr>
        </p:nvSpPr>
        <p:spPr bwMode="auto">
          <a:xfrm>
            <a:off x="1403350" y="6530975"/>
            <a:ext cx="6337300" cy="327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000">
                <a:solidFill>
                  <a:schemeClr val="tx1"/>
                </a:solidFill>
                <a:latin typeface="Verdana" pitchFamily="34" charset="0"/>
                <a:ea typeface="Geneva"/>
                <a:cs typeface="Geneva"/>
              </a:defRPr>
            </a:lvl1pPr>
          </a:lstStyle>
          <a:p>
            <a:r>
              <a:rPr lang="en-US" dirty="0" smtClean="0"/>
              <a:t>NanGate Confidential Information</a:t>
            </a:r>
            <a:endParaRPr lang="en-US" dirty="0"/>
          </a:p>
        </p:txBody>
      </p:sp>
      <p:sp>
        <p:nvSpPr>
          <p:cNvPr id="1029" name="Rectangle 9"/>
          <p:cNvSpPr>
            <a:spLocks noChangeArrowheads="1"/>
          </p:cNvSpPr>
          <p:nvPr/>
        </p:nvSpPr>
        <p:spPr bwMode="auto">
          <a:xfrm>
            <a:off x="539750" y="6530975"/>
            <a:ext cx="10668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p>
            <a:pPr algn="ctr">
              <a:spcBef>
                <a:spcPct val="50000"/>
              </a:spcBef>
            </a:pPr>
            <a:fld id="{E37EADBC-DC67-448F-8EC1-F1CB7F986CB0}" type="datetime1">
              <a:rPr kumimoji="0" lang="en-US" altLang="ja-JP" sz="1000">
                <a:solidFill>
                  <a:schemeClr val="tx1"/>
                </a:solidFill>
                <a:latin typeface="Verdana" pitchFamily="34" charset="0"/>
                <a:ea typeface="MS PGothic" pitchFamily="34" charset="-128"/>
              </a:rPr>
              <a:pPr algn="ctr">
                <a:spcBef>
                  <a:spcPct val="50000"/>
                </a:spcBef>
              </a:pPr>
              <a:t>3/31/15</a:t>
            </a:fld>
            <a:endParaRPr kumimoji="0" lang="en-US" altLang="ja-JP" sz="1000">
              <a:solidFill>
                <a:schemeClr val="tx1"/>
              </a:solidFill>
              <a:latin typeface="Verdana" pitchFamily="34" charset="0"/>
              <a:ea typeface="MS PGothic" pitchFamily="34" charset="-128"/>
            </a:endParaRPr>
          </a:p>
        </p:txBody>
      </p:sp>
      <p:sp>
        <p:nvSpPr>
          <p:cNvPr id="4106" name="Rectangle 10"/>
          <p:cNvSpPr>
            <a:spLocks noGrp="1" noChangeArrowheads="1"/>
          </p:cNvSpPr>
          <p:nvPr>
            <p:ph type="sldNum" sz="quarter" idx="4"/>
          </p:nvPr>
        </p:nvSpPr>
        <p:spPr bwMode="auto">
          <a:xfrm>
            <a:off x="0" y="6610350"/>
            <a:ext cx="660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kumimoji="0" sz="1000" smtClean="0">
                <a:solidFill>
                  <a:schemeClr val="tx1"/>
                </a:solidFill>
                <a:latin typeface="Verdana" pitchFamily="34" charset="0"/>
                <a:ea typeface="ＭＳ Ｐゴシック" pitchFamily="34" charset="-128"/>
              </a:defRPr>
            </a:lvl1pPr>
          </a:lstStyle>
          <a:p>
            <a:fld id="{5257FAD7-54A8-417B-9C9C-2EAFC62217E9}" type="slidenum">
              <a:rPr lang="en-US" smtClean="0"/>
              <a:t>‹#›</a:t>
            </a:fld>
            <a:endParaRPr lang="en-US"/>
          </a:p>
        </p:txBody>
      </p:sp>
      <p:sp>
        <p:nvSpPr>
          <p:cNvPr id="1031" name="Rectangle 3"/>
          <p:cNvSpPr>
            <a:spLocks noGrp="1" noChangeArrowheads="1"/>
          </p:cNvSpPr>
          <p:nvPr>
            <p:ph type="body" idx="1"/>
          </p:nvPr>
        </p:nvSpPr>
        <p:spPr bwMode="auto">
          <a:xfrm>
            <a:off x="434975" y="1187450"/>
            <a:ext cx="81962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pic>
        <p:nvPicPr>
          <p:cNvPr id="103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29538" y="6630988"/>
            <a:ext cx="13271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a:off x="0" y="863600"/>
            <a:ext cx="9144000" cy="0"/>
          </a:xfrm>
          <a:prstGeom prst="line">
            <a:avLst/>
          </a:prstGeom>
          <a:noFill/>
          <a:ln w="44450">
            <a:solidFill>
              <a:schemeClr val="tx1"/>
            </a:solidFill>
            <a:round/>
            <a:headEnd/>
            <a:tailEnd/>
          </a:ln>
          <a:effectLst>
            <a:outerShdw blurRad="50800" dist="38100" dir="5400000" algn="t" rotWithShape="0">
              <a:srgbClr val="808080">
                <a:alpha val="39999"/>
              </a:srgbClr>
            </a:outerShdw>
          </a:effectLst>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63" r:id="rId1"/>
    <p:sldLayoutId id="2147483678" r:id="rId2"/>
    <p:sldLayoutId id="2147483665" r:id="rId3"/>
    <p:sldLayoutId id="2147483667" r:id="rId4"/>
    <p:sldLayoutId id="2147483668" r:id="rId5"/>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kumimoji="1" sz="3000">
          <a:solidFill>
            <a:schemeClr val="tx1"/>
          </a:solidFill>
          <a:latin typeface="Arial" pitchFamily="34" charset="0"/>
          <a:ea typeface="MS PGothic" pitchFamily="34" charset="-128"/>
          <a:cs typeface="Arial" pitchFamily="34" charset="0"/>
        </a:defRPr>
      </a:lvl1pPr>
      <a:lvl2pPr algn="ctr" rtl="0" eaLnBrk="1" fontAlgn="base" hangingPunct="1">
        <a:spcBef>
          <a:spcPct val="0"/>
        </a:spcBef>
        <a:spcAft>
          <a:spcPct val="0"/>
        </a:spcAft>
        <a:defRPr kumimoji="1" sz="3000">
          <a:solidFill>
            <a:schemeClr val="tx1"/>
          </a:solidFill>
          <a:latin typeface="Arial" charset="0"/>
          <a:ea typeface="MS PGothic" pitchFamily="34" charset="-128"/>
          <a:cs typeface="Arial" charset="0"/>
        </a:defRPr>
      </a:lvl2pPr>
      <a:lvl3pPr algn="ctr" rtl="0" eaLnBrk="1" fontAlgn="base" hangingPunct="1">
        <a:spcBef>
          <a:spcPct val="0"/>
        </a:spcBef>
        <a:spcAft>
          <a:spcPct val="0"/>
        </a:spcAft>
        <a:defRPr kumimoji="1" sz="3000">
          <a:solidFill>
            <a:schemeClr val="tx1"/>
          </a:solidFill>
          <a:latin typeface="Arial" charset="0"/>
          <a:ea typeface="MS PGothic" pitchFamily="34" charset="-128"/>
          <a:cs typeface="Arial" charset="0"/>
        </a:defRPr>
      </a:lvl3pPr>
      <a:lvl4pPr algn="ctr" rtl="0" eaLnBrk="1" fontAlgn="base" hangingPunct="1">
        <a:spcBef>
          <a:spcPct val="0"/>
        </a:spcBef>
        <a:spcAft>
          <a:spcPct val="0"/>
        </a:spcAft>
        <a:defRPr kumimoji="1" sz="3000">
          <a:solidFill>
            <a:schemeClr val="tx1"/>
          </a:solidFill>
          <a:latin typeface="Arial" charset="0"/>
          <a:ea typeface="MS PGothic" pitchFamily="34" charset="-128"/>
          <a:cs typeface="Arial" charset="0"/>
        </a:defRPr>
      </a:lvl4pPr>
      <a:lvl5pPr algn="ctr" rtl="0" eaLnBrk="1" fontAlgn="base" hangingPunct="1">
        <a:spcBef>
          <a:spcPct val="0"/>
        </a:spcBef>
        <a:spcAft>
          <a:spcPct val="0"/>
        </a:spcAft>
        <a:defRPr kumimoji="1" sz="3000">
          <a:solidFill>
            <a:schemeClr val="tx1"/>
          </a:solidFill>
          <a:latin typeface="Arial" charset="0"/>
          <a:ea typeface="MS PGothic" pitchFamily="34" charset="-128"/>
          <a:cs typeface="Arial" charset="0"/>
        </a:defRPr>
      </a:lvl5pPr>
      <a:lvl6pPr marL="457200" algn="ctr" rtl="0" eaLnBrk="1" fontAlgn="base" hangingPunct="1">
        <a:spcBef>
          <a:spcPct val="0"/>
        </a:spcBef>
        <a:spcAft>
          <a:spcPct val="0"/>
        </a:spcAft>
        <a:defRPr sz="3000">
          <a:solidFill>
            <a:srgbClr val="003452"/>
          </a:solidFill>
          <a:latin typeface="Verdana" pitchFamily="34" charset="0"/>
          <a:ea typeface="Geneva" pitchFamily="1" charset="-128"/>
        </a:defRPr>
      </a:lvl6pPr>
      <a:lvl7pPr marL="914400" algn="ctr" rtl="0" eaLnBrk="1" fontAlgn="base" hangingPunct="1">
        <a:spcBef>
          <a:spcPct val="0"/>
        </a:spcBef>
        <a:spcAft>
          <a:spcPct val="0"/>
        </a:spcAft>
        <a:defRPr sz="3000">
          <a:solidFill>
            <a:srgbClr val="003452"/>
          </a:solidFill>
          <a:latin typeface="Verdana" pitchFamily="34" charset="0"/>
          <a:ea typeface="Geneva" pitchFamily="1" charset="-128"/>
        </a:defRPr>
      </a:lvl7pPr>
      <a:lvl8pPr marL="1371600" algn="ctr" rtl="0" eaLnBrk="1" fontAlgn="base" hangingPunct="1">
        <a:spcBef>
          <a:spcPct val="0"/>
        </a:spcBef>
        <a:spcAft>
          <a:spcPct val="0"/>
        </a:spcAft>
        <a:defRPr sz="3000">
          <a:solidFill>
            <a:srgbClr val="003452"/>
          </a:solidFill>
          <a:latin typeface="Verdana" pitchFamily="34" charset="0"/>
          <a:ea typeface="Geneva" pitchFamily="1" charset="-128"/>
        </a:defRPr>
      </a:lvl8pPr>
      <a:lvl9pPr marL="1828800" algn="ctr" rtl="0" eaLnBrk="1" fontAlgn="base" hangingPunct="1">
        <a:spcBef>
          <a:spcPct val="0"/>
        </a:spcBef>
        <a:spcAft>
          <a:spcPct val="0"/>
        </a:spcAft>
        <a:defRPr sz="3000">
          <a:solidFill>
            <a:srgbClr val="003452"/>
          </a:solidFill>
          <a:latin typeface="Verdana" pitchFamily="34" charset="0"/>
          <a:ea typeface="Geneva" pitchFamily="1" charset="-128"/>
        </a:defRPr>
      </a:lvl9pPr>
    </p:titleStyle>
    <p:bodyStyle>
      <a:lvl1pPr marL="342900" indent="-342900" algn="l" rtl="0" eaLnBrk="1" fontAlgn="base" hangingPunct="1">
        <a:spcBef>
          <a:spcPts val="1200"/>
        </a:spcBef>
        <a:spcAft>
          <a:spcPct val="0"/>
        </a:spcAft>
        <a:buChar char="•"/>
        <a:defRPr kumimoji="1" sz="2400">
          <a:solidFill>
            <a:schemeClr val="tx1"/>
          </a:solidFill>
          <a:latin typeface="Arial" pitchFamily="34" charset="0"/>
          <a:ea typeface="MS PGothic" pitchFamily="34" charset="-128"/>
          <a:cs typeface="Arial" pitchFamily="34" charset="0"/>
        </a:defRPr>
      </a:lvl1pPr>
      <a:lvl2pPr marL="742950" indent="-28575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3pPr>
      <a:lvl4pPr marL="15621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4pPr>
      <a:lvl5pPr marL="19812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5pPr>
      <a:lvl6pPr marL="2438400" indent="-228600" algn="l" rtl="0" eaLnBrk="1" fontAlgn="base" hangingPunct="1">
        <a:spcBef>
          <a:spcPct val="20000"/>
        </a:spcBef>
        <a:spcAft>
          <a:spcPct val="0"/>
        </a:spcAft>
        <a:buChar char="»"/>
        <a:defRPr sz="2000">
          <a:solidFill>
            <a:srgbClr val="003452"/>
          </a:solidFill>
          <a:latin typeface="+mn-lt"/>
          <a:ea typeface="+mn-ea"/>
        </a:defRPr>
      </a:lvl6pPr>
      <a:lvl7pPr marL="2895600" indent="-228600" algn="l" rtl="0" eaLnBrk="1" fontAlgn="base" hangingPunct="1">
        <a:spcBef>
          <a:spcPct val="20000"/>
        </a:spcBef>
        <a:spcAft>
          <a:spcPct val="0"/>
        </a:spcAft>
        <a:buChar char="»"/>
        <a:defRPr sz="2000">
          <a:solidFill>
            <a:srgbClr val="003452"/>
          </a:solidFill>
          <a:latin typeface="+mn-lt"/>
          <a:ea typeface="+mn-ea"/>
        </a:defRPr>
      </a:lvl7pPr>
      <a:lvl8pPr marL="3352800" indent="-228600" algn="l" rtl="0" eaLnBrk="1" fontAlgn="base" hangingPunct="1">
        <a:spcBef>
          <a:spcPct val="20000"/>
        </a:spcBef>
        <a:spcAft>
          <a:spcPct val="0"/>
        </a:spcAft>
        <a:buChar char="»"/>
        <a:defRPr sz="2000">
          <a:solidFill>
            <a:srgbClr val="003452"/>
          </a:solidFill>
          <a:latin typeface="+mn-lt"/>
          <a:ea typeface="+mn-ea"/>
        </a:defRPr>
      </a:lvl8pPr>
      <a:lvl9pPr marL="3810000" indent="-228600" algn="l" rtl="0" eaLnBrk="1" fontAlgn="base" hangingPunct="1">
        <a:spcBef>
          <a:spcPct val="20000"/>
        </a:spcBef>
        <a:spcAft>
          <a:spcPct val="0"/>
        </a:spcAft>
        <a:buChar char="»"/>
        <a:defRPr sz="2000">
          <a:solidFill>
            <a:srgbClr val="00345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381000"/>
            <a:ext cx="9144000" cy="1295400"/>
            <a:chOff x="0" y="381000"/>
            <a:chExt cx="9144000" cy="1295400"/>
          </a:xfrm>
        </p:grpSpPr>
        <p:sp>
          <p:nvSpPr>
            <p:cNvPr id="13" name="Rectangle 12"/>
            <p:cNvSpPr/>
            <p:nvPr/>
          </p:nvSpPr>
          <p:spPr bwMode="auto">
            <a:xfrm>
              <a:off x="0" y="381000"/>
              <a:ext cx="9144000" cy="1295400"/>
            </a:xfrm>
            <a:prstGeom prst="rect">
              <a:avLst/>
            </a:prstGeom>
            <a:solidFill>
              <a:schemeClr val="tx1"/>
            </a:solidFill>
            <a:ln w="12700" algn="ctr">
              <a:noFill/>
              <a:prstDash val="sysDot"/>
              <a:round/>
              <a:headEnd/>
              <a:tailEnd/>
            </a:ln>
          </p:spPr>
          <p:txBody>
            <a:bodyPr rtlCol="0" anchor="ctr"/>
            <a:lstStyle/>
            <a:p>
              <a:pPr algn="ctr" eaLnBrk="0" hangingPunct="0"/>
              <a:endParaRPr lang="en-US" sz="1200" b="1">
                <a:solidFill>
                  <a:srgbClr val="000000"/>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60" y="396656"/>
              <a:ext cx="7736540" cy="1246615"/>
            </a:xfrm>
            <a:prstGeom prst="rect">
              <a:avLst/>
            </a:prstGeom>
          </p:spPr>
        </p:pic>
        <p:sp>
          <p:nvSpPr>
            <p:cNvPr id="17" name="Rectangle 16"/>
            <p:cNvSpPr/>
            <p:nvPr/>
          </p:nvSpPr>
          <p:spPr bwMode="auto">
            <a:xfrm>
              <a:off x="609600" y="1634383"/>
              <a:ext cx="7924800" cy="36513"/>
            </a:xfrm>
            <a:prstGeom prst="rect">
              <a:avLst/>
            </a:prstGeom>
            <a:solidFill>
              <a:schemeClr val="tx1"/>
            </a:solidFill>
            <a:ln w="12700" algn="ctr">
              <a:noFill/>
              <a:prstDash val="sysDot"/>
              <a:round/>
              <a:headEnd/>
              <a:tailEnd/>
            </a:ln>
          </p:spPr>
          <p:txBody>
            <a:bodyPr rtlCol="0" anchor="ctr"/>
            <a:lstStyle/>
            <a:p>
              <a:pPr algn="ctr" eaLnBrk="0" hangingPunct="0"/>
              <a:endParaRPr lang="en-US" sz="1200" b="1">
                <a:solidFill>
                  <a:srgbClr val="000000"/>
                </a:solidFill>
              </a:endParaRPr>
            </a:p>
          </p:txBody>
        </p:sp>
      </p:grpSp>
      <p:sp>
        <p:nvSpPr>
          <p:cNvPr id="2" name="TextBox 1"/>
          <p:cNvSpPr txBox="1"/>
          <p:nvPr/>
        </p:nvSpPr>
        <p:spPr>
          <a:xfrm>
            <a:off x="609600" y="2660900"/>
            <a:ext cx="7924799" cy="2769989"/>
          </a:xfrm>
          <a:prstGeom prst="rect">
            <a:avLst/>
          </a:prstGeom>
          <a:noFill/>
        </p:spPr>
        <p:txBody>
          <a:bodyPr wrap="square" rtlCol="0">
            <a:spAutoFit/>
          </a:bodyPr>
          <a:lstStyle/>
          <a:p>
            <a:pPr algn="ctr"/>
            <a:r>
              <a:rPr lang="en-US" sz="4400" b="1" dirty="0">
                <a:solidFill>
                  <a:srgbClr val="000000"/>
                </a:solidFill>
                <a:latin typeface="Arial"/>
              </a:rPr>
              <a:t>Open Cell Library in 15nm </a:t>
            </a:r>
            <a:r>
              <a:rPr lang="en-US" sz="4400" b="1" dirty="0" err="1" smtClean="0">
                <a:solidFill>
                  <a:srgbClr val="000000"/>
                </a:solidFill>
                <a:latin typeface="Arial"/>
              </a:rPr>
              <a:t>FreePDK</a:t>
            </a:r>
            <a:r>
              <a:rPr lang="en-US" sz="4400" b="1" dirty="0" smtClean="0">
                <a:solidFill>
                  <a:srgbClr val="000000"/>
                </a:solidFill>
                <a:latin typeface="Arial"/>
              </a:rPr>
              <a:t> Technology</a:t>
            </a:r>
            <a:endParaRPr lang="en-US" sz="3600" dirty="0" smtClean="0">
              <a:solidFill>
                <a:srgbClr val="000000"/>
              </a:solidFill>
              <a:latin typeface="Arial"/>
            </a:endParaRPr>
          </a:p>
          <a:p>
            <a:pPr algn="ctr">
              <a:lnSpc>
                <a:spcPct val="100000"/>
              </a:lnSpc>
            </a:pPr>
            <a:endParaRPr lang="en-US" sz="1400" dirty="0" smtClean="0">
              <a:solidFill>
                <a:srgbClr val="000000"/>
              </a:solidFill>
              <a:latin typeface="Arial"/>
            </a:endParaRPr>
          </a:p>
          <a:p>
            <a:pPr algn="ctr">
              <a:lnSpc>
                <a:spcPct val="100000"/>
              </a:lnSpc>
            </a:pPr>
            <a:endParaRPr lang="en-US" sz="1400" dirty="0">
              <a:solidFill>
                <a:srgbClr val="000000"/>
              </a:solidFill>
              <a:latin typeface="Arial"/>
            </a:endParaRPr>
          </a:p>
          <a:p>
            <a:pPr algn="ctr">
              <a:lnSpc>
                <a:spcPct val="100000"/>
              </a:lnSpc>
            </a:pPr>
            <a:r>
              <a:rPr lang="en-US" sz="2000" i="1" dirty="0" err="1">
                <a:solidFill>
                  <a:srgbClr val="000000"/>
                </a:solidFill>
                <a:latin typeface="Arial"/>
              </a:rPr>
              <a:t>Mayler</a:t>
            </a:r>
            <a:r>
              <a:rPr lang="en-US" sz="2000" i="1" dirty="0">
                <a:solidFill>
                  <a:srgbClr val="000000"/>
                </a:solidFill>
                <a:latin typeface="Arial"/>
              </a:rPr>
              <a:t> Martins, Jody Matos, Renato </a:t>
            </a:r>
            <a:r>
              <a:rPr lang="en-US" sz="2000" i="1" dirty="0" err="1">
                <a:solidFill>
                  <a:srgbClr val="000000"/>
                </a:solidFill>
                <a:latin typeface="Arial"/>
              </a:rPr>
              <a:t>Ribas</a:t>
            </a:r>
            <a:r>
              <a:rPr lang="en-US" sz="2000" i="1" dirty="0">
                <a:solidFill>
                  <a:srgbClr val="000000"/>
                </a:solidFill>
                <a:latin typeface="Arial"/>
              </a:rPr>
              <a:t>, </a:t>
            </a:r>
            <a:r>
              <a:rPr lang="en-US" sz="2000" i="1" dirty="0" smtClean="0">
                <a:solidFill>
                  <a:srgbClr val="000000"/>
                </a:solidFill>
                <a:latin typeface="Arial"/>
              </a:rPr>
              <a:t>Andre Reis</a:t>
            </a:r>
            <a:r>
              <a:rPr lang="en-US" sz="2000" i="1" dirty="0">
                <a:solidFill>
                  <a:srgbClr val="000000"/>
                </a:solidFill>
                <a:latin typeface="Arial"/>
              </a:rPr>
              <a:t>, </a:t>
            </a:r>
            <a:r>
              <a:rPr lang="en-US" sz="2000" i="1" dirty="0" smtClean="0">
                <a:solidFill>
                  <a:srgbClr val="000000"/>
                </a:solidFill>
                <a:latin typeface="Arial"/>
              </a:rPr>
              <a:t/>
            </a:r>
            <a:br>
              <a:rPr lang="en-US" sz="2000" i="1" dirty="0" smtClean="0">
                <a:solidFill>
                  <a:srgbClr val="000000"/>
                </a:solidFill>
                <a:latin typeface="Arial"/>
              </a:rPr>
            </a:br>
            <a:r>
              <a:rPr lang="en-US" sz="2000" i="1" dirty="0" err="1" smtClean="0">
                <a:solidFill>
                  <a:srgbClr val="000000"/>
                </a:solidFill>
                <a:latin typeface="Arial"/>
              </a:rPr>
              <a:t>Guilherme</a:t>
            </a:r>
            <a:r>
              <a:rPr lang="en-US" sz="2000" i="1" dirty="0" smtClean="0">
                <a:solidFill>
                  <a:srgbClr val="000000"/>
                </a:solidFill>
                <a:latin typeface="Arial"/>
              </a:rPr>
              <a:t> </a:t>
            </a:r>
            <a:r>
              <a:rPr lang="en-US" sz="2000" i="1" dirty="0" err="1">
                <a:solidFill>
                  <a:srgbClr val="000000"/>
                </a:solidFill>
                <a:latin typeface="Arial"/>
              </a:rPr>
              <a:t>Schlinker</a:t>
            </a:r>
            <a:r>
              <a:rPr lang="en-US" sz="2000" i="1" dirty="0">
                <a:solidFill>
                  <a:srgbClr val="000000"/>
                </a:solidFill>
                <a:latin typeface="Arial"/>
              </a:rPr>
              <a:t>, Lucio </a:t>
            </a:r>
            <a:r>
              <a:rPr lang="en-US" sz="2000" i="1" dirty="0" err="1">
                <a:solidFill>
                  <a:srgbClr val="000000"/>
                </a:solidFill>
                <a:latin typeface="Arial"/>
              </a:rPr>
              <a:t>Rech</a:t>
            </a:r>
            <a:r>
              <a:rPr lang="en-US" sz="2000" i="1" dirty="0">
                <a:solidFill>
                  <a:srgbClr val="000000"/>
                </a:solidFill>
                <a:latin typeface="Arial"/>
              </a:rPr>
              <a:t> and </a:t>
            </a:r>
            <a:r>
              <a:rPr lang="en-US" sz="2000" b="1" i="1" dirty="0">
                <a:solidFill>
                  <a:srgbClr val="000000"/>
                </a:solidFill>
                <a:latin typeface="Arial"/>
              </a:rPr>
              <a:t>Jens </a:t>
            </a:r>
            <a:r>
              <a:rPr lang="en-US" sz="2000" b="1" i="1" dirty="0" err="1">
                <a:solidFill>
                  <a:srgbClr val="000000"/>
                </a:solidFill>
                <a:latin typeface="Arial"/>
              </a:rPr>
              <a:t>Michelsen</a:t>
            </a:r>
            <a:endParaRPr lang="en-US" sz="2800" b="1" i="1" dirty="0"/>
          </a:p>
          <a:p>
            <a:pPr algn="ctr"/>
            <a:endParaRPr lang="en-US" b="1" dirty="0">
              <a:solidFill>
                <a:schemeClr val="accent6"/>
              </a:solidFill>
            </a:endParaRPr>
          </a:p>
        </p:txBody>
      </p:sp>
    </p:spTree>
    <p:extLst>
      <p:ext uri="{BB962C8B-B14F-4D97-AF65-F5344CB8AC3E}">
        <p14:creationId xmlns:p14="http://schemas.microsoft.com/office/powerpoint/2010/main" val="2672432424"/>
      </p:ext>
    </p:extLst>
  </p:cSld>
  <p:clrMapOvr>
    <a:masterClrMapping/>
  </p:clrMapOvr>
  <mc:AlternateContent xmlns:mc="http://schemas.openxmlformats.org/markup-compatibility/2006" xmlns:p14="http://schemas.microsoft.com/office/powerpoint/2010/main">
    <mc:Choice Requires="p14">
      <p:transition spd="slow" p14:dur="2000" advTm="10365"/>
    </mc:Choice>
    <mc:Fallback xmlns="">
      <p:transition spd="slow" advTm="1036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791"/>
            <a:ext cx="9144000" cy="54344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1791"/>
            <a:ext cx="9144000" cy="54344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11791"/>
            <a:ext cx="9144000" cy="5434418"/>
          </a:xfrm>
          <a:prstGeom prst="rect">
            <a:avLst/>
          </a:prstGeom>
        </p:spPr>
      </p:pic>
    </p:spTree>
    <p:extLst>
      <p:ext uri="{BB962C8B-B14F-4D97-AF65-F5344CB8AC3E}">
        <p14:creationId xmlns:p14="http://schemas.microsoft.com/office/powerpoint/2010/main" val="1746461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791"/>
            <a:ext cx="9144000" cy="543441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 y="864191"/>
            <a:ext cx="9144000" cy="5434418"/>
          </a:xfrm>
          <a:prstGeom prst="rect">
            <a:avLst/>
          </a:prstGeom>
        </p:spPr>
      </p:pic>
    </p:spTree>
    <p:extLst>
      <p:ext uri="{BB962C8B-B14F-4D97-AF65-F5344CB8AC3E}">
        <p14:creationId xmlns:p14="http://schemas.microsoft.com/office/powerpoint/2010/main" val="41530891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791"/>
            <a:ext cx="9144000" cy="5434418"/>
          </a:xfrm>
          <a:prstGeom prst="rect">
            <a:avLst/>
          </a:prstGeom>
        </p:spPr>
      </p:pic>
    </p:spTree>
    <p:extLst>
      <p:ext uri="{BB962C8B-B14F-4D97-AF65-F5344CB8AC3E}">
        <p14:creationId xmlns:p14="http://schemas.microsoft.com/office/powerpoint/2010/main" val="41530891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791"/>
            <a:ext cx="9144000" cy="5434418"/>
          </a:xfrm>
          <a:prstGeom prst="rect">
            <a:avLst/>
          </a:prstGeom>
        </p:spPr>
      </p:pic>
    </p:spTree>
    <p:extLst>
      <p:ext uri="{BB962C8B-B14F-4D97-AF65-F5344CB8AC3E}">
        <p14:creationId xmlns:p14="http://schemas.microsoft.com/office/powerpoint/2010/main" val="41530891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0963"/>
            <a:ext cx="9144000" cy="53960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0963"/>
            <a:ext cx="9144000" cy="539607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0963"/>
            <a:ext cx="9144000" cy="5396074"/>
          </a:xfrm>
          <a:prstGeom prst="rect">
            <a:avLst/>
          </a:prstGeom>
        </p:spPr>
      </p:pic>
    </p:spTree>
    <p:extLst>
      <p:ext uri="{BB962C8B-B14F-4D97-AF65-F5344CB8AC3E}">
        <p14:creationId xmlns:p14="http://schemas.microsoft.com/office/powerpoint/2010/main" val="35226900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0650"/>
            <a:ext cx="9144000" cy="53960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0650"/>
            <a:ext cx="9144000" cy="5396074"/>
          </a:xfrm>
          <a:prstGeom prst="rect">
            <a:avLst/>
          </a:prstGeom>
        </p:spPr>
      </p:pic>
    </p:spTree>
    <p:extLst>
      <p:ext uri="{BB962C8B-B14F-4D97-AF65-F5344CB8AC3E}">
        <p14:creationId xmlns:p14="http://schemas.microsoft.com/office/powerpoint/2010/main" val="29528046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0650"/>
            <a:ext cx="9144000" cy="5396074"/>
          </a:xfrm>
          <a:prstGeom prst="rect">
            <a:avLst/>
          </a:prstGeom>
        </p:spPr>
      </p:pic>
    </p:spTree>
    <p:extLst>
      <p:ext uri="{BB962C8B-B14F-4D97-AF65-F5344CB8AC3E}">
        <p14:creationId xmlns:p14="http://schemas.microsoft.com/office/powerpoint/2010/main" val="35306703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Double Patterning</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0650"/>
            <a:ext cx="9144000" cy="5396074"/>
          </a:xfrm>
          <a:prstGeom prst="rect">
            <a:avLst/>
          </a:prstGeom>
        </p:spPr>
      </p:pic>
    </p:spTree>
    <p:extLst>
      <p:ext uri="{BB962C8B-B14F-4D97-AF65-F5344CB8AC3E}">
        <p14:creationId xmlns:p14="http://schemas.microsoft.com/office/powerpoint/2010/main" val="29520832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Rule Negotiation</a:t>
            </a:r>
            <a:endParaRPr lang="en-US" dirty="0"/>
          </a:p>
        </p:txBody>
      </p:sp>
      <p:sp>
        <p:nvSpPr>
          <p:cNvPr id="3" name="Text Placeholder 2"/>
          <p:cNvSpPr>
            <a:spLocks noGrp="1"/>
          </p:cNvSpPr>
          <p:nvPr>
            <p:ph type="body" idx="4294967295"/>
          </p:nvPr>
        </p:nvSpPr>
        <p:spPr>
          <a:xfrm>
            <a:off x="270641" y="1187451"/>
            <a:ext cx="8717934" cy="1550260"/>
          </a:xfrm>
        </p:spPr>
        <p:txBody>
          <a:bodyPr/>
          <a:lstStyle/>
          <a:p>
            <a:pPr lvl="0"/>
            <a:r>
              <a:rPr lang="en-US" sz="1800" dirty="0" smtClean="0"/>
              <a:t>New design rules were introduced in the design kit during library development </a:t>
            </a:r>
          </a:p>
          <a:p>
            <a:pPr lvl="0"/>
            <a:r>
              <a:rPr lang="en-US" sz="1800" dirty="0" smtClean="0"/>
              <a:t>This negotiation happens also during the development of real design kits</a:t>
            </a:r>
          </a:p>
          <a:p>
            <a:pPr lvl="0"/>
            <a:r>
              <a:rPr lang="en-US" sz="1800" dirty="0" smtClean="0"/>
              <a:t>For example, design rules related to local interconnection layers were adapted to allow the use of these layers for routing intents</a:t>
            </a:r>
            <a:endParaRPr lang="en-US" sz="1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425" y="2968140"/>
            <a:ext cx="4838988" cy="28229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050" y="3121760"/>
            <a:ext cx="4059266" cy="2395462"/>
          </a:xfrm>
          <a:prstGeom prst="rect">
            <a:avLst/>
          </a:prstGeom>
        </p:spPr>
      </p:pic>
      <p:sp>
        <p:nvSpPr>
          <p:cNvPr id="9" name="Text Placeholder 2"/>
          <p:cNvSpPr txBox="1">
            <a:spLocks/>
          </p:cNvSpPr>
          <p:nvPr/>
        </p:nvSpPr>
        <p:spPr bwMode="auto">
          <a:xfrm>
            <a:off x="2000670" y="2852925"/>
            <a:ext cx="1918445" cy="47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200"/>
              </a:spcBef>
              <a:spcAft>
                <a:spcPct val="0"/>
              </a:spcAft>
              <a:buChar char="•"/>
              <a:defRPr kumimoji="1" sz="2400">
                <a:solidFill>
                  <a:schemeClr val="tx1"/>
                </a:solidFill>
                <a:latin typeface="Arial" pitchFamily="34" charset="0"/>
                <a:ea typeface="MS PGothic" pitchFamily="34" charset="-128"/>
                <a:cs typeface="Arial" pitchFamily="34" charset="0"/>
              </a:defRPr>
            </a:lvl1pPr>
            <a:lvl2pPr marL="742950" indent="-28575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3pPr>
            <a:lvl4pPr marL="15621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4pPr>
            <a:lvl5pPr marL="19812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5pPr>
            <a:lvl6pPr marL="2438400" indent="-228600" algn="l" rtl="0" eaLnBrk="1" fontAlgn="base" hangingPunct="1">
              <a:spcBef>
                <a:spcPct val="20000"/>
              </a:spcBef>
              <a:spcAft>
                <a:spcPct val="0"/>
              </a:spcAft>
              <a:buChar char="»"/>
              <a:defRPr sz="2000">
                <a:solidFill>
                  <a:srgbClr val="003452"/>
                </a:solidFill>
                <a:latin typeface="+mn-lt"/>
                <a:ea typeface="+mn-ea"/>
              </a:defRPr>
            </a:lvl6pPr>
            <a:lvl7pPr marL="2895600" indent="-228600" algn="l" rtl="0" eaLnBrk="1" fontAlgn="base" hangingPunct="1">
              <a:spcBef>
                <a:spcPct val="20000"/>
              </a:spcBef>
              <a:spcAft>
                <a:spcPct val="0"/>
              </a:spcAft>
              <a:buChar char="»"/>
              <a:defRPr sz="2000">
                <a:solidFill>
                  <a:srgbClr val="003452"/>
                </a:solidFill>
                <a:latin typeface="+mn-lt"/>
                <a:ea typeface="+mn-ea"/>
              </a:defRPr>
            </a:lvl7pPr>
            <a:lvl8pPr marL="3352800" indent="-228600" algn="l" rtl="0" eaLnBrk="1" fontAlgn="base" hangingPunct="1">
              <a:spcBef>
                <a:spcPct val="20000"/>
              </a:spcBef>
              <a:spcAft>
                <a:spcPct val="0"/>
              </a:spcAft>
              <a:buChar char="»"/>
              <a:defRPr sz="2000">
                <a:solidFill>
                  <a:srgbClr val="003452"/>
                </a:solidFill>
                <a:latin typeface="+mn-lt"/>
                <a:ea typeface="+mn-ea"/>
              </a:defRPr>
            </a:lvl8pPr>
            <a:lvl9pPr marL="3810000" indent="-228600" algn="l" rtl="0" eaLnBrk="1" fontAlgn="base" hangingPunct="1">
              <a:spcBef>
                <a:spcPct val="20000"/>
              </a:spcBef>
              <a:spcAft>
                <a:spcPct val="0"/>
              </a:spcAft>
              <a:buChar char="»"/>
              <a:defRPr sz="2000">
                <a:solidFill>
                  <a:srgbClr val="003452"/>
                </a:solidFill>
                <a:latin typeface="+mn-lt"/>
                <a:ea typeface="+mn-ea"/>
              </a:defRPr>
            </a:lvl9pPr>
          </a:lstStyle>
          <a:p>
            <a:pPr marL="0" indent="0">
              <a:buNone/>
            </a:pPr>
            <a:r>
              <a:rPr lang="en-US" sz="1800" dirty="0" smtClean="0"/>
              <a:t>DFF Layout</a:t>
            </a:r>
            <a:endParaRPr lang="en-US" sz="1800" dirty="0"/>
          </a:p>
        </p:txBody>
      </p:sp>
      <p:sp>
        <p:nvSpPr>
          <p:cNvPr id="10" name="Text Placeholder 2"/>
          <p:cNvSpPr txBox="1">
            <a:spLocks/>
          </p:cNvSpPr>
          <p:nvPr/>
        </p:nvSpPr>
        <p:spPr bwMode="auto">
          <a:xfrm>
            <a:off x="5416910" y="3063554"/>
            <a:ext cx="3341234" cy="47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200"/>
              </a:spcBef>
              <a:spcAft>
                <a:spcPct val="0"/>
              </a:spcAft>
              <a:buChar char="•"/>
              <a:defRPr kumimoji="1" sz="2400">
                <a:solidFill>
                  <a:schemeClr val="tx1"/>
                </a:solidFill>
                <a:latin typeface="Arial" pitchFamily="34" charset="0"/>
                <a:ea typeface="MS PGothic" pitchFamily="34" charset="-128"/>
                <a:cs typeface="Arial" pitchFamily="34" charset="0"/>
              </a:defRPr>
            </a:lvl1pPr>
            <a:lvl2pPr marL="742950" indent="-28575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3pPr>
            <a:lvl4pPr marL="15621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4pPr>
            <a:lvl5pPr marL="19812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5pPr>
            <a:lvl6pPr marL="2438400" indent="-228600" algn="l" rtl="0" eaLnBrk="1" fontAlgn="base" hangingPunct="1">
              <a:spcBef>
                <a:spcPct val="20000"/>
              </a:spcBef>
              <a:spcAft>
                <a:spcPct val="0"/>
              </a:spcAft>
              <a:buChar char="»"/>
              <a:defRPr sz="2000">
                <a:solidFill>
                  <a:srgbClr val="003452"/>
                </a:solidFill>
                <a:latin typeface="+mn-lt"/>
                <a:ea typeface="+mn-ea"/>
              </a:defRPr>
            </a:lvl6pPr>
            <a:lvl7pPr marL="2895600" indent="-228600" algn="l" rtl="0" eaLnBrk="1" fontAlgn="base" hangingPunct="1">
              <a:spcBef>
                <a:spcPct val="20000"/>
              </a:spcBef>
              <a:spcAft>
                <a:spcPct val="0"/>
              </a:spcAft>
              <a:buChar char="»"/>
              <a:defRPr sz="2000">
                <a:solidFill>
                  <a:srgbClr val="003452"/>
                </a:solidFill>
                <a:latin typeface="+mn-lt"/>
                <a:ea typeface="+mn-ea"/>
              </a:defRPr>
            </a:lvl7pPr>
            <a:lvl8pPr marL="3352800" indent="-228600" algn="l" rtl="0" eaLnBrk="1" fontAlgn="base" hangingPunct="1">
              <a:spcBef>
                <a:spcPct val="20000"/>
              </a:spcBef>
              <a:spcAft>
                <a:spcPct val="0"/>
              </a:spcAft>
              <a:buChar char="»"/>
              <a:defRPr sz="2000">
                <a:solidFill>
                  <a:srgbClr val="003452"/>
                </a:solidFill>
                <a:latin typeface="+mn-lt"/>
                <a:ea typeface="+mn-ea"/>
              </a:defRPr>
            </a:lvl8pPr>
            <a:lvl9pPr marL="3810000" indent="-228600" algn="l" rtl="0" eaLnBrk="1" fontAlgn="base" hangingPunct="1">
              <a:spcBef>
                <a:spcPct val="20000"/>
              </a:spcBef>
              <a:spcAft>
                <a:spcPct val="0"/>
              </a:spcAft>
              <a:buChar char="»"/>
              <a:defRPr sz="2000">
                <a:solidFill>
                  <a:srgbClr val="003452"/>
                </a:solidFill>
                <a:latin typeface="+mn-lt"/>
                <a:ea typeface="+mn-ea"/>
              </a:defRPr>
            </a:lvl9pPr>
          </a:lstStyle>
          <a:p>
            <a:pPr marL="0" indent="0">
              <a:buNone/>
            </a:pPr>
            <a:r>
              <a:rPr lang="en-US" sz="1800" dirty="0" smtClean="0"/>
              <a:t>Local Interconnection Layers</a:t>
            </a:r>
            <a:endParaRPr lang="en-US" sz="1800" dirty="0"/>
          </a:p>
        </p:txBody>
      </p:sp>
    </p:spTree>
    <p:extLst>
      <p:ext uri="{BB962C8B-B14F-4D97-AF65-F5344CB8AC3E}">
        <p14:creationId xmlns:p14="http://schemas.microsoft.com/office/powerpoint/2010/main" val="29473533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Rule Negotiation</a:t>
            </a:r>
            <a:endParaRPr lang="en-US" dirty="0"/>
          </a:p>
        </p:txBody>
      </p:sp>
      <p:sp>
        <p:nvSpPr>
          <p:cNvPr id="3" name="Text Placeholder 2"/>
          <p:cNvSpPr>
            <a:spLocks noGrp="1"/>
          </p:cNvSpPr>
          <p:nvPr>
            <p:ph type="body" idx="4294967295"/>
          </p:nvPr>
        </p:nvSpPr>
        <p:spPr>
          <a:xfrm>
            <a:off x="270641" y="1187451"/>
            <a:ext cx="8717934" cy="705349"/>
          </a:xfrm>
        </p:spPr>
        <p:txBody>
          <a:bodyPr/>
          <a:lstStyle/>
          <a:p>
            <a:pPr lvl="0"/>
            <a:r>
              <a:rPr lang="en-US" sz="1800" dirty="0" smtClean="0"/>
              <a:t>Another example is the introduction of Gate Cut layer, to allow two different transistors in the same poly layer</a:t>
            </a: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032" y="2387789"/>
            <a:ext cx="6684274" cy="399839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105" y="2387789"/>
            <a:ext cx="6684274" cy="3998396"/>
          </a:xfrm>
          <a:prstGeom prst="rect">
            <a:avLst/>
          </a:prstGeom>
        </p:spPr>
      </p:pic>
      <p:sp>
        <p:nvSpPr>
          <p:cNvPr id="10" name="Text Placeholder 2"/>
          <p:cNvSpPr txBox="1">
            <a:spLocks/>
          </p:cNvSpPr>
          <p:nvPr/>
        </p:nvSpPr>
        <p:spPr bwMode="auto">
          <a:xfrm>
            <a:off x="1153955" y="2109171"/>
            <a:ext cx="2457920" cy="47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200"/>
              </a:spcBef>
              <a:spcAft>
                <a:spcPct val="0"/>
              </a:spcAft>
              <a:buChar char="•"/>
              <a:defRPr kumimoji="1" sz="2400">
                <a:solidFill>
                  <a:schemeClr val="tx1"/>
                </a:solidFill>
                <a:latin typeface="Arial" pitchFamily="34" charset="0"/>
                <a:ea typeface="MS PGothic" pitchFamily="34" charset="-128"/>
                <a:cs typeface="Arial" pitchFamily="34" charset="0"/>
              </a:defRPr>
            </a:lvl1pPr>
            <a:lvl2pPr marL="742950" indent="-28575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3pPr>
            <a:lvl4pPr marL="15621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4pPr>
            <a:lvl5pPr marL="19812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5pPr>
            <a:lvl6pPr marL="2438400" indent="-228600" algn="l" rtl="0" eaLnBrk="1" fontAlgn="base" hangingPunct="1">
              <a:spcBef>
                <a:spcPct val="20000"/>
              </a:spcBef>
              <a:spcAft>
                <a:spcPct val="0"/>
              </a:spcAft>
              <a:buChar char="»"/>
              <a:defRPr sz="2000">
                <a:solidFill>
                  <a:srgbClr val="003452"/>
                </a:solidFill>
                <a:latin typeface="+mn-lt"/>
                <a:ea typeface="+mn-ea"/>
              </a:defRPr>
            </a:lvl6pPr>
            <a:lvl7pPr marL="2895600" indent="-228600" algn="l" rtl="0" eaLnBrk="1" fontAlgn="base" hangingPunct="1">
              <a:spcBef>
                <a:spcPct val="20000"/>
              </a:spcBef>
              <a:spcAft>
                <a:spcPct val="0"/>
              </a:spcAft>
              <a:buChar char="»"/>
              <a:defRPr sz="2000">
                <a:solidFill>
                  <a:srgbClr val="003452"/>
                </a:solidFill>
                <a:latin typeface="+mn-lt"/>
                <a:ea typeface="+mn-ea"/>
              </a:defRPr>
            </a:lvl7pPr>
            <a:lvl8pPr marL="3352800" indent="-228600" algn="l" rtl="0" eaLnBrk="1" fontAlgn="base" hangingPunct="1">
              <a:spcBef>
                <a:spcPct val="20000"/>
              </a:spcBef>
              <a:spcAft>
                <a:spcPct val="0"/>
              </a:spcAft>
              <a:buChar char="»"/>
              <a:defRPr sz="2000">
                <a:solidFill>
                  <a:srgbClr val="003452"/>
                </a:solidFill>
                <a:latin typeface="+mn-lt"/>
                <a:ea typeface="+mn-ea"/>
              </a:defRPr>
            </a:lvl8pPr>
            <a:lvl9pPr marL="3810000" indent="-228600" algn="l" rtl="0" eaLnBrk="1" fontAlgn="base" hangingPunct="1">
              <a:spcBef>
                <a:spcPct val="20000"/>
              </a:spcBef>
              <a:spcAft>
                <a:spcPct val="0"/>
              </a:spcAft>
              <a:buChar char="»"/>
              <a:defRPr sz="2000">
                <a:solidFill>
                  <a:srgbClr val="003452"/>
                </a:solidFill>
                <a:latin typeface="+mn-lt"/>
                <a:ea typeface="+mn-ea"/>
              </a:defRPr>
            </a:lvl9pPr>
          </a:lstStyle>
          <a:p>
            <a:pPr marL="0" indent="0">
              <a:buNone/>
            </a:pPr>
            <a:r>
              <a:rPr lang="en-US" sz="1800" dirty="0" smtClean="0"/>
              <a:t>Tri-state Buffer layout</a:t>
            </a:r>
            <a:endParaRPr lang="en-US" sz="1800" dirty="0"/>
          </a:p>
        </p:txBody>
      </p:sp>
      <p:sp>
        <p:nvSpPr>
          <p:cNvPr id="11" name="Text Placeholder 2"/>
          <p:cNvSpPr txBox="1">
            <a:spLocks/>
          </p:cNvSpPr>
          <p:nvPr/>
        </p:nvSpPr>
        <p:spPr bwMode="auto">
          <a:xfrm>
            <a:off x="5572335" y="4183041"/>
            <a:ext cx="1918445" cy="47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1200"/>
              </a:spcBef>
              <a:spcAft>
                <a:spcPct val="0"/>
              </a:spcAft>
              <a:buChar char="•"/>
              <a:defRPr kumimoji="1" sz="2400">
                <a:solidFill>
                  <a:schemeClr val="tx1"/>
                </a:solidFill>
                <a:latin typeface="Arial" pitchFamily="34" charset="0"/>
                <a:ea typeface="MS PGothic" pitchFamily="34" charset="-128"/>
                <a:cs typeface="Arial" pitchFamily="34" charset="0"/>
              </a:defRPr>
            </a:lvl1pPr>
            <a:lvl2pPr marL="742950" indent="-28575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3pPr>
            <a:lvl4pPr marL="15621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4pPr>
            <a:lvl5pPr marL="1981200" indent="-228600" algn="l" rtl="0" eaLnBrk="1" fontAlgn="base" hangingPunct="1">
              <a:spcBef>
                <a:spcPct val="20000"/>
              </a:spcBef>
              <a:spcAft>
                <a:spcPct val="0"/>
              </a:spcAft>
              <a:buChar char="»"/>
              <a:defRPr kumimoji="1" sz="2000">
                <a:solidFill>
                  <a:schemeClr val="tx1"/>
                </a:solidFill>
                <a:latin typeface="Arial" pitchFamily="34" charset="0"/>
                <a:ea typeface="Arial" charset="0"/>
                <a:cs typeface="Arial" pitchFamily="34" charset="0"/>
              </a:defRPr>
            </a:lvl5pPr>
            <a:lvl6pPr marL="2438400" indent="-228600" algn="l" rtl="0" eaLnBrk="1" fontAlgn="base" hangingPunct="1">
              <a:spcBef>
                <a:spcPct val="20000"/>
              </a:spcBef>
              <a:spcAft>
                <a:spcPct val="0"/>
              </a:spcAft>
              <a:buChar char="»"/>
              <a:defRPr sz="2000">
                <a:solidFill>
                  <a:srgbClr val="003452"/>
                </a:solidFill>
                <a:latin typeface="+mn-lt"/>
                <a:ea typeface="+mn-ea"/>
              </a:defRPr>
            </a:lvl6pPr>
            <a:lvl7pPr marL="2895600" indent="-228600" algn="l" rtl="0" eaLnBrk="1" fontAlgn="base" hangingPunct="1">
              <a:spcBef>
                <a:spcPct val="20000"/>
              </a:spcBef>
              <a:spcAft>
                <a:spcPct val="0"/>
              </a:spcAft>
              <a:buChar char="»"/>
              <a:defRPr sz="2000">
                <a:solidFill>
                  <a:srgbClr val="003452"/>
                </a:solidFill>
                <a:latin typeface="+mn-lt"/>
                <a:ea typeface="+mn-ea"/>
              </a:defRPr>
            </a:lvl7pPr>
            <a:lvl8pPr marL="3352800" indent="-228600" algn="l" rtl="0" eaLnBrk="1" fontAlgn="base" hangingPunct="1">
              <a:spcBef>
                <a:spcPct val="20000"/>
              </a:spcBef>
              <a:spcAft>
                <a:spcPct val="0"/>
              </a:spcAft>
              <a:buChar char="»"/>
              <a:defRPr sz="2000">
                <a:solidFill>
                  <a:srgbClr val="003452"/>
                </a:solidFill>
                <a:latin typeface="+mn-lt"/>
                <a:ea typeface="+mn-ea"/>
              </a:defRPr>
            </a:lvl8pPr>
            <a:lvl9pPr marL="3810000" indent="-228600" algn="l" rtl="0" eaLnBrk="1" fontAlgn="base" hangingPunct="1">
              <a:spcBef>
                <a:spcPct val="20000"/>
              </a:spcBef>
              <a:spcAft>
                <a:spcPct val="0"/>
              </a:spcAft>
              <a:buChar char="»"/>
              <a:defRPr sz="2000">
                <a:solidFill>
                  <a:srgbClr val="003452"/>
                </a:solidFill>
                <a:latin typeface="+mn-lt"/>
                <a:ea typeface="+mn-ea"/>
              </a:defRPr>
            </a:lvl9pPr>
          </a:lstStyle>
          <a:p>
            <a:pPr marL="0" indent="0">
              <a:buNone/>
            </a:pPr>
            <a:r>
              <a:rPr lang="en-US" sz="1800" dirty="0" smtClean="0"/>
              <a:t>Gate Cut Layer</a:t>
            </a:r>
            <a:endParaRPr lang="en-US" sz="1800" dirty="0"/>
          </a:p>
        </p:txBody>
      </p:sp>
    </p:spTree>
    <p:extLst>
      <p:ext uri="{BB962C8B-B14F-4D97-AF65-F5344CB8AC3E}">
        <p14:creationId xmlns:p14="http://schemas.microsoft.com/office/powerpoint/2010/main" val="1767727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Outline</a:t>
            </a:r>
            <a:endParaRPr lang="en-US" sz="4000" dirty="0"/>
          </a:p>
        </p:txBody>
      </p:sp>
      <p:sp>
        <p:nvSpPr>
          <p:cNvPr id="3" name="Text Placeholder 2"/>
          <p:cNvSpPr>
            <a:spLocks noGrp="1"/>
          </p:cNvSpPr>
          <p:nvPr>
            <p:ph type="body" idx="4294967295"/>
          </p:nvPr>
        </p:nvSpPr>
        <p:spPr/>
        <p:txBody>
          <a:bodyPr/>
          <a:lstStyle/>
          <a:p>
            <a:r>
              <a:rPr lang="en-US" b="1" dirty="0" smtClean="0">
                <a:solidFill>
                  <a:srgbClr val="FF0000"/>
                </a:solidFill>
              </a:rPr>
              <a:t>Part I - Layout</a:t>
            </a:r>
          </a:p>
          <a:p>
            <a:pPr lvl="1"/>
            <a:r>
              <a:rPr lang="en-US" dirty="0" smtClean="0"/>
              <a:t>Library Creation Flow</a:t>
            </a:r>
          </a:p>
          <a:p>
            <a:pPr lvl="1"/>
            <a:r>
              <a:rPr lang="en-US" dirty="0" smtClean="0"/>
              <a:t>Cell Template</a:t>
            </a:r>
            <a:endParaRPr lang="en-US" dirty="0" smtClean="0"/>
          </a:p>
          <a:p>
            <a:pPr lvl="1"/>
            <a:r>
              <a:rPr lang="en-US" dirty="0" smtClean="0"/>
              <a:t>DFF Layout example</a:t>
            </a:r>
          </a:p>
          <a:p>
            <a:pPr lvl="1"/>
            <a:r>
              <a:rPr lang="en-US" dirty="0" smtClean="0"/>
              <a:t>Dummies and Diffusion Gaps</a:t>
            </a:r>
          </a:p>
          <a:p>
            <a:pPr lvl="1"/>
            <a:r>
              <a:rPr lang="en-US" dirty="0" smtClean="0"/>
              <a:t>Double patterning</a:t>
            </a:r>
          </a:p>
          <a:p>
            <a:pPr lvl="1"/>
            <a:r>
              <a:rPr lang="en-US" dirty="0" smtClean="0"/>
              <a:t>Design rule</a:t>
            </a:r>
            <a:r>
              <a:rPr lang="en-US" baseline="0" dirty="0" smtClean="0"/>
              <a:t> negotiation</a:t>
            </a:r>
            <a:endParaRPr lang="en-US" dirty="0" smtClean="0"/>
          </a:p>
          <a:p>
            <a:pPr lvl="0"/>
            <a:r>
              <a:rPr lang="en-US" dirty="0" smtClean="0"/>
              <a:t>Part II – Library Content</a:t>
            </a:r>
          </a:p>
          <a:p>
            <a:pPr lvl="1"/>
            <a:r>
              <a:rPr lang="en-US" dirty="0" smtClean="0"/>
              <a:t>Cells</a:t>
            </a:r>
          </a:p>
          <a:p>
            <a:pPr lvl="1"/>
            <a:r>
              <a:rPr lang="en-US" dirty="0" smtClean="0"/>
              <a:t>Available descriptions</a:t>
            </a:r>
          </a:p>
          <a:p>
            <a:pPr lvl="0"/>
            <a:r>
              <a:rPr lang="en-US" dirty="0" smtClean="0"/>
              <a:t>Part III – Synthesis Example</a:t>
            </a:r>
          </a:p>
          <a:p>
            <a:pPr lvl="0"/>
            <a:r>
              <a:rPr lang="en-US" dirty="0" smtClean="0"/>
              <a:t>Conclusion</a:t>
            </a:r>
            <a:endParaRPr lang="en-US" dirty="0"/>
          </a:p>
        </p:txBody>
      </p:sp>
    </p:spTree>
    <p:extLst>
      <p:ext uri="{BB962C8B-B14F-4D97-AF65-F5344CB8AC3E}">
        <p14:creationId xmlns:p14="http://schemas.microsoft.com/office/powerpoint/2010/main" val="6560047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Outline</a:t>
            </a:r>
            <a:endParaRPr lang="en-US" sz="4000" dirty="0"/>
          </a:p>
        </p:txBody>
      </p:sp>
      <p:sp>
        <p:nvSpPr>
          <p:cNvPr id="3" name="Text Placeholder 2"/>
          <p:cNvSpPr>
            <a:spLocks noGrp="1"/>
          </p:cNvSpPr>
          <p:nvPr>
            <p:ph type="body" idx="4294967295"/>
          </p:nvPr>
        </p:nvSpPr>
        <p:spPr/>
        <p:txBody>
          <a:bodyPr/>
          <a:lstStyle/>
          <a:p>
            <a:r>
              <a:rPr lang="en-US" dirty="0" smtClean="0"/>
              <a:t>Part I - Layout</a:t>
            </a:r>
          </a:p>
          <a:p>
            <a:pPr lvl="1"/>
            <a:r>
              <a:rPr lang="en-US" dirty="0" smtClean="0"/>
              <a:t>Cell Template</a:t>
            </a:r>
          </a:p>
          <a:p>
            <a:pPr lvl="1"/>
            <a:r>
              <a:rPr lang="en-US" dirty="0" smtClean="0"/>
              <a:t>FFD Layout example</a:t>
            </a:r>
          </a:p>
          <a:p>
            <a:pPr lvl="1"/>
            <a:r>
              <a:rPr lang="en-US" dirty="0" smtClean="0"/>
              <a:t>Dummies and Diffusion Gaps</a:t>
            </a:r>
          </a:p>
          <a:p>
            <a:pPr lvl="1"/>
            <a:r>
              <a:rPr lang="en-US" dirty="0" smtClean="0"/>
              <a:t>Double patterning</a:t>
            </a:r>
          </a:p>
          <a:p>
            <a:pPr lvl="1"/>
            <a:r>
              <a:rPr lang="en-US" dirty="0" smtClean="0"/>
              <a:t>Design rule</a:t>
            </a:r>
            <a:r>
              <a:rPr lang="en-US" baseline="0" dirty="0" smtClean="0"/>
              <a:t> negotiation</a:t>
            </a:r>
            <a:endParaRPr lang="en-US" dirty="0" smtClean="0"/>
          </a:p>
          <a:p>
            <a:pPr lvl="0"/>
            <a:r>
              <a:rPr lang="en-US" b="1" dirty="0" smtClean="0">
                <a:solidFill>
                  <a:srgbClr val="FF0000"/>
                </a:solidFill>
              </a:rPr>
              <a:t>Part II – Library Content</a:t>
            </a:r>
          </a:p>
          <a:p>
            <a:pPr lvl="1"/>
            <a:r>
              <a:rPr lang="en-US" dirty="0" smtClean="0"/>
              <a:t>Cells</a:t>
            </a:r>
          </a:p>
          <a:p>
            <a:pPr lvl="1"/>
            <a:r>
              <a:rPr lang="en-US" dirty="0" smtClean="0"/>
              <a:t>Available descriptions</a:t>
            </a:r>
          </a:p>
          <a:p>
            <a:pPr lvl="0"/>
            <a:r>
              <a:rPr lang="en-US" dirty="0" smtClean="0"/>
              <a:t>Part III – Synthesis Example</a:t>
            </a:r>
          </a:p>
          <a:p>
            <a:pPr lvl="0"/>
            <a:r>
              <a:rPr lang="en-US" dirty="0" smtClean="0"/>
              <a:t>Conclusion</a:t>
            </a:r>
            <a:endParaRPr lang="en-US" dirty="0"/>
          </a:p>
        </p:txBody>
      </p:sp>
    </p:spTree>
    <p:extLst>
      <p:ext uri="{BB962C8B-B14F-4D97-AF65-F5344CB8AC3E}">
        <p14:creationId xmlns:p14="http://schemas.microsoft.com/office/powerpoint/2010/main" val="22657137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Library Content - Cells</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09061083"/>
              </p:ext>
            </p:extLst>
          </p:nvPr>
        </p:nvGraphicFramePr>
        <p:xfrm>
          <a:off x="578783" y="921120"/>
          <a:ext cx="7948932" cy="5608320"/>
        </p:xfrm>
        <a:graphic>
          <a:graphicData uri="http://schemas.openxmlformats.org/drawingml/2006/table">
            <a:tbl>
              <a:tblPr firstRow="1" bandRow="1">
                <a:tableStyleId>{5940675A-B579-460E-94D1-54222C63F5DA}</a:tableStyleId>
              </a:tblPr>
              <a:tblGrid>
                <a:gridCol w="1292542"/>
                <a:gridCol w="1451293"/>
                <a:gridCol w="2553399"/>
                <a:gridCol w="1403813"/>
                <a:gridCol w="1247885"/>
              </a:tblGrid>
              <a:tr h="168982">
                <a:tc gridSpan="5">
                  <a:txBody>
                    <a:bodyPr/>
                    <a:lstStyle/>
                    <a:p>
                      <a:pPr algn="ctr"/>
                      <a:r>
                        <a:rPr lang="en-US" sz="1600" b="1" dirty="0" smtClean="0"/>
                        <a:t>COMBINATIONAL CELLS</a:t>
                      </a:r>
                      <a:endParaRPr lang="en-US" sz="1600" b="1"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91878">
                <a:tc>
                  <a:txBody>
                    <a:bodyPr/>
                    <a:lstStyle/>
                    <a:p>
                      <a:pPr algn="ctr"/>
                      <a:r>
                        <a:rPr lang="en-US" sz="1600" i="1" dirty="0" smtClean="0"/>
                        <a:t>Cell</a:t>
                      </a:r>
                      <a:r>
                        <a:rPr lang="en-US" sz="1600" i="1" baseline="0" dirty="0" smtClean="0"/>
                        <a:t> Name</a:t>
                      </a:r>
                      <a:endParaRPr lang="en-US" sz="1600" i="1" dirty="0"/>
                    </a:p>
                  </a:txBody>
                  <a:tcPr anchor="ctr"/>
                </a:tc>
                <a:tc>
                  <a:txBody>
                    <a:bodyPr/>
                    <a:lstStyle/>
                    <a:p>
                      <a:pPr algn="ctr"/>
                      <a:r>
                        <a:rPr lang="en-US" sz="1600" i="1" dirty="0" smtClean="0"/>
                        <a:t>#In</a:t>
                      </a:r>
                      <a:endParaRPr lang="en-US" sz="1600" i="1" dirty="0"/>
                    </a:p>
                  </a:txBody>
                  <a:tcPr anchor="ctr"/>
                </a:tc>
                <a:tc>
                  <a:txBody>
                    <a:bodyPr/>
                    <a:lstStyle/>
                    <a:p>
                      <a:pPr algn="ctr"/>
                      <a:r>
                        <a:rPr lang="en-US" sz="1600" i="1" dirty="0" smtClean="0"/>
                        <a:t>Description</a:t>
                      </a:r>
                      <a:endParaRPr lang="en-US" sz="1600" i="1" dirty="0"/>
                    </a:p>
                  </a:txBody>
                  <a:tcPr anchor="ctr"/>
                </a:tc>
                <a:tc>
                  <a:txBody>
                    <a:bodyPr/>
                    <a:lstStyle/>
                    <a:p>
                      <a:pPr algn="ctr"/>
                      <a:r>
                        <a:rPr lang="en-US" sz="1600" i="1" dirty="0" smtClean="0"/>
                        <a:t>Drive Strengths</a:t>
                      </a:r>
                      <a:endParaRPr lang="en-US" sz="1600" i="1" dirty="0"/>
                    </a:p>
                  </a:txBody>
                  <a:tcPr anchor="ctr"/>
                </a:tc>
                <a:tc>
                  <a:txBody>
                    <a:bodyPr/>
                    <a:lstStyle/>
                    <a:p>
                      <a:pPr algn="ctr"/>
                      <a:r>
                        <a:rPr lang="en-US" sz="1600" i="1" dirty="0" smtClean="0"/>
                        <a:t>#Cells</a:t>
                      </a:r>
                      <a:endParaRPr lang="en-US" sz="1600" i="1" dirty="0"/>
                    </a:p>
                  </a:txBody>
                  <a:tcPr anchor="ctr"/>
                </a:tc>
              </a:tr>
              <a:tr h="168982">
                <a:tc>
                  <a:txBody>
                    <a:bodyPr/>
                    <a:lstStyle/>
                    <a:p>
                      <a:r>
                        <a:rPr lang="en-US" sz="1600" dirty="0" smtClean="0"/>
                        <a:t>BUF</a:t>
                      </a:r>
                      <a:endParaRPr lang="en-US" sz="1600" dirty="0"/>
                    </a:p>
                  </a:txBody>
                  <a:tcPr anchor="ctr"/>
                </a:tc>
                <a:tc>
                  <a:txBody>
                    <a:bodyPr/>
                    <a:lstStyle/>
                    <a:p>
                      <a:pPr algn="ctr"/>
                      <a:r>
                        <a:rPr lang="en-US" sz="1600" dirty="0" smtClean="0"/>
                        <a:t>1</a:t>
                      </a:r>
                      <a:endParaRPr lang="en-US" sz="1600" dirty="0"/>
                    </a:p>
                  </a:txBody>
                  <a:tcPr anchor="ctr"/>
                </a:tc>
                <a:tc>
                  <a:txBody>
                    <a:bodyPr/>
                    <a:lstStyle/>
                    <a:p>
                      <a:r>
                        <a:rPr lang="en-US" sz="1600" i="0" dirty="0" smtClean="0"/>
                        <a:t>Buffer cells</a:t>
                      </a:r>
                      <a:endParaRPr lang="en-US" sz="16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X1 to X16</a:t>
                      </a:r>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INV</a:t>
                      </a:r>
                      <a:endParaRPr lang="en-US" sz="1600" dirty="0"/>
                    </a:p>
                  </a:txBody>
                  <a:tcPr anchor="ctr"/>
                </a:tc>
                <a:tc>
                  <a:txBody>
                    <a:bodyPr/>
                    <a:lstStyle/>
                    <a:p>
                      <a:pPr algn="ctr"/>
                      <a:r>
                        <a:rPr lang="en-US" sz="1600" dirty="0" smtClean="0"/>
                        <a:t>1</a:t>
                      </a:r>
                      <a:endParaRPr lang="en-US" sz="1600" dirty="0"/>
                    </a:p>
                  </a:txBody>
                  <a:tcPr anchor="ctr"/>
                </a:tc>
                <a:tc>
                  <a:txBody>
                    <a:bodyPr/>
                    <a:lstStyle/>
                    <a:p>
                      <a:r>
                        <a:rPr lang="en-US" sz="1600" dirty="0" smtClean="0"/>
                        <a:t>Inverter cells</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X1 to X16</a:t>
                      </a:r>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AND</a:t>
                      </a:r>
                      <a:endParaRPr lang="en-US" sz="1600" dirty="0"/>
                    </a:p>
                  </a:txBody>
                  <a:tcPr anchor="ctr"/>
                </a:tc>
                <a:tc>
                  <a:txBody>
                    <a:bodyPr/>
                    <a:lstStyle/>
                    <a:p>
                      <a:pPr algn="ctr"/>
                      <a:r>
                        <a:rPr lang="en-US" sz="1600" dirty="0" smtClean="0"/>
                        <a:t>2,</a:t>
                      </a:r>
                      <a:r>
                        <a:rPr lang="en-US" sz="1600" baseline="0" dirty="0" smtClean="0"/>
                        <a:t> 3 and 4</a:t>
                      </a:r>
                      <a:endParaRPr lang="en-US" sz="1600" dirty="0"/>
                    </a:p>
                  </a:txBody>
                  <a:tcPr anchor="ctr"/>
                </a:tc>
                <a:tc>
                  <a:txBody>
                    <a:bodyPr/>
                    <a:lstStyle/>
                    <a:p>
                      <a:r>
                        <a:rPr lang="en-US" sz="1600" dirty="0" smtClean="0"/>
                        <a:t>AND cells</a:t>
                      </a:r>
                      <a:endParaRPr lang="en-US" sz="1600" dirty="0"/>
                    </a:p>
                  </a:txBody>
                  <a:tcPr anchor="ctr"/>
                </a:tc>
                <a:tc>
                  <a:txBody>
                    <a:bodyPr/>
                    <a:lstStyle/>
                    <a:p>
                      <a:r>
                        <a:rPr lang="en-US" sz="1600" dirty="0" smtClean="0"/>
                        <a:t>X1 and</a:t>
                      </a:r>
                      <a:r>
                        <a:rPr lang="en-US" sz="1600" baseline="0" dirty="0" smtClean="0"/>
                        <a:t> X2</a:t>
                      </a:r>
                      <a:endParaRPr lang="en-US" sz="1600" dirty="0"/>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OR</a:t>
                      </a:r>
                      <a:endParaRPr lang="en-US" sz="1600" dirty="0"/>
                    </a:p>
                  </a:txBody>
                  <a:tcPr anchor="ctr"/>
                </a:tc>
                <a:tc>
                  <a:txBody>
                    <a:bodyPr/>
                    <a:lstStyle/>
                    <a:p>
                      <a:pPr algn="ctr"/>
                      <a:r>
                        <a:rPr lang="en-US" sz="1600" dirty="0" smtClean="0"/>
                        <a:t>2, 3 and 4</a:t>
                      </a:r>
                      <a:endParaRPr lang="en-US" sz="1600" dirty="0"/>
                    </a:p>
                  </a:txBody>
                  <a:tcPr anchor="ctr"/>
                </a:tc>
                <a:tc>
                  <a:txBody>
                    <a:bodyPr/>
                    <a:lstStyle/>
                    <a:p>
                      <a:r>
                        <a:rPr lang="en-US" sz="1600" dirty="0" smtClean="0"/>
                        <a:t>OR cells</a:t>
                      </a:r>
                      <a:endParaRPr lang="en-US" sz="1600" dirty="0"/>
                    </a:p>
                  </a:txBody>
                  <a:tcPr anchor="ctr"/>
                </a:tc>
                <a:tc>
                  <a:txBody>
                    <a:bodyPr/>
                    <a:lstStyle/>
                    <a:p>
                      <a:r>
                        <a:rPr lang="en-US" sz="1600" dirty="0" smtClean="0"/>
                        <a:t>X1 and X2</a:t>
                      </a:r>
                      <a:endParaRPr lang="en-US" sz="1600" dirty="0"/>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NAND</a:t>
                      </a:r>
                      <a:endParaRPr lang="en-US" sz="1600" dirty="0"/>
                    </a:p>
                  </a:txBody>
                  <a:tcPr anchor="ctr"/>
                </a:tc>
                <a:tc>
                  <a:txBody>
                    <a:bodyPr/>
                    <a:lstStyle/>
                    <a:p>
                      <a:pPr algn="ctr"/>
                      <a:r>
                        <a:rPr lang="en-US" sz="1600" dirty="0" smtClean="0"/>
                        <a:t>2, 3 and</a:t>
                      </a:r>
                      <a:r>
                        <a:rPr lang="en-US" sz="1600" baseline="0" dirty="0" smtClean="0"/>
                        <a:t> 4</a:t>
                      </a:r>
                      <a:endParaRPr lang="en-US" sz="1600" dirty="0"/>
                    </a:p>
                  </a:txBody>
                  <a:tcPr anchor="ctr"/>
                </a:tc>
                <a:tc>
                  <a:txBody>
                    <a:bodyPr/>
                    <a:lstStyle/>
                    <a:p>
                      <a:r>
                        <a:rPr lang="en-US" sz="1600" dirty="0" smtClean="0"/>
                        <a:t>NAND cells</a:t>
                      </a:r>
                      <a:endParaRPr lang="en-US" sz="1600" dirty="0"/>
                    </a:p>
                  </a:txBody>
                  <a:tcPr anchor="ctr"/>
                </a:tc>
                <a:tc>
                  <a:txBody>
                    <a:bodyPr/>
                    <a:lstStyle/>
                    <a:p>
                      <a:r>
                        <a:rPr lang="en-US" sz="1600" smtClean="0"/>
                        <a:t>X1 and X2</a:t>
                      </a:r>
                      <a:endParaRPr lang="en-US" sz="1600" dirty="0"/>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NOR</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 3 and</a:t>
                      </a:r>
                      <a:r>
                        <a:rPr lang="en-US" sz="1600" baseline="0" dirty="0" smtClean="0"/>
                        <a:t> 4</a:t>
                      </a:r>
                      <a:endParaRPr lang="en-US" sz="1600" dirty="0" smtClean="0"/>
                    </a:p>
                  </a:txBody>
                  <a:tcPr anchor="ctr"/>
                </a:tc>
                <a:tc>
                  <a:txBody>
                    <a:bodyPr/>
                    <a:lstStyle/>
                    <a:p>
                      <a:r>
                        <a:rPr lang="en-US" sz="1600" dirty="0" smtClean="0"/>
                        <a:t>NOR cells</a:t>
                      </a:r>
                      <a:endParaRPr lang="en-US" sz="1600" dirty="0"/>
                    </a:p>
                  </a:txBody>
                  <a:tcPr anchor="ctr"/>
                </a:tc>
                <a:tc>
                  <a:txBody>
                    <a:bodyPr/>
                    <a:lstStyle/>
                    <a:p>
                      <a:r>
                        <a:rPr lang="en-US" sz="1600" dirty="0" smtClean="0"/>
                        <a:t>X1 and X2</a:t>
                      </a:r>
                      <a:endParaRPr lang="en-US" sz="1600" dirty="0"/>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MUX2</a:t>
                      </a:r>
                      <a:endParaRPr lang="en-US" sz="1600" dirty="0"/>
                    </a:p>
                  </a:txBody>
                  <a:tcPr anchor="ctr"/>
                </a:tc>
                <a:tc>
                  <a:txBody>
                    <a:bodyPr/>
                    <a:lstStyle/>
                    <a:p>
                      <a:pPr algn="ctr"/>
                      <a:r>
                        <a:rPr lang="en-US" sz="1600" dirty="0" smtClean="0"/>
                        <a:t>3</a:t>
                      </a:r>
                      <a:endParaRPr lang="en-US" sz="1600" dirty="0"/>
                    </a:p>
                  </a:txBody>
                  <a:tcPr anchor="ctr"/>
                </a:tc>
                <a:tc>
                  <a:txBody>
                    <a:bodyPr/>
                    <a:lstStyle/>
                    <a:p>
                      <a:r>
                        <a:rPr lang="en-US" sz="1600" dirty="0" smtClean="0"/>
                        <a:t>Multiplexer cell</a:t>
                      </a:r>
                      <a:endParaRPr lang="en-US" sz="1600" dirty="0"/>
                    </a:p>
                  </a:txBody>
                  <a:tcPr anchor="ctr"/>
                </a:tc>
                <a:tc>
                  <a:txBody>
                    <a:bodyPr/>
                    <a:lstStyle/>
                    <a:p>
                      <a:r>
                        <a:rPr lang="en-US" sz="1600" dirty="0" smtClean="0"/>
                        <a:t>X1</a:t>
                      </a:r>
                      <a:endParaRPr lang="en-US" sz="1600" dirty="0"/>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XOR</a:t>
                      </a:r>
                      <a:endParaRPr lang="en-US" sz="1600" dirty="0"/>
                    </a:p>
                  </a:txBody>
                  <a:tcPr anchor="ctr"/>
                </a:tc>
                <a:tc>
                  <a:txBody>
                    <a:bodyPr/>
                    <a:lstStyle/>
                    <a:p>
                      <a:pPr algn="ctr"/>
                      <a:r>
                        <a:rPr lang="en-US" sz="1600" dirty="0" smtClean="0"/>
                        <a:t>2</a:t>
                      </a:r>
                      <a:endParaRPr lang="en-US" sz="1600" dirty="0"/>
                    </a:p>
                  </a:txBody>
                  <a:tcPr anchor="ctr"/>
                </a:tc>
                <a:tc>
                  <a:txBody>
                    <a:bodyPr/>
                    <a:lstStyle/>
                    <a:p>
                      <a:r>
                        <a:rPr lang="en-US" sz="1600" dirty="0" smtClean="0"/>
                        <a:t>XOR</a:t>
                      </a:r>
                      <a:r>
                        <a:rPr lang="en-US" sz="1600" baseline="0" dirty="0" smtClean="0"/>
                        <a:t> cell</a:t>
                      </a:r>
                      <a:endParaRPr lang="en-US" sz="1600" dirty="0"/>
                    </a:p>
                  </a:txBody>
                  <a:tcPr anchor="ctr"/>
                </a:tc>
                <a:tc>
                  <a:txBody>
                    <a:bodyPr/>
                    <a:lstStyle/>
                    <a:p>
                      <a:r>
                        <a:rPr lang="en-US" sz="1600" dirty="0" smtClean="0"/>
                        <a:t>X1</a:t>
                      </a:r>
                      <a:endParaRPr lang="en-US" sz="1600" dirty="0"/>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XNOR</a:t>
                      </a:r>
                      <a:endParaRPr lang="en-US" sz="1600" dirty="0"/>
                    </a:p>
                  </a:txBody>
                  <a:tcPr anchor="ctr"/>
                </a:tc>
                <a:tc>
                  <a:txBody>
                    <a:bodyPr/>
                    <a:lstStyle/>
                    <a:p>
                      <a:pPr algn="ctr"/>
                      <a:r>
                        <a:rPr lang="en-US" sz="1600" dirty="0" smtClean="0"/>
                        <a:t>2</a:t>
                      </a:r>
                      <a:endParaRPr lang="en-US" sz="1600" dirty="0"/>
                    </a:p>
                  </a:txBody>
                  <a:tcPr anchor="ctr"/>
                </a:tc>
                <a:tc>
                  <a:txBody>
                    <a:bodyPr/>
                    <a:lstStyle/>
                    <a:p>
                      <a:r>
                        <a:rPr lang="en-US" sz="1600" dirty="0" smtClean="0"/>
                        <a:t>XNOR cell</a:t>
                      </a:r>
                      <a:endParaRPr lang="en-US" sz="1600" dirty="0"/>
                    </a:p>
                  </a:txBody>
                  <a:tcPr anchor="ctr"/>
                </a:tc>
                <a:tc>
                  <a:txBody>
                    <a:bodyPr/>
                    <a:lstStyle/>
                    <a:p>
                      <a:r>
                        <a:rPr lang="en-US" sz="1600" dirty="0" smtClean="0"/>
                        <a:t>X1</a:t>
                      </a:r>
                      <a:endParaRPr lang="en-US" sz="1600" dirty="0"/>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AOI</a:t>
                      </a:r>
                      <a:endParaRPr lang="en-US" sz="1600" dirty="0"/>
                    </a:p>
                  </a:txBody>
                  <a:tcPr anchor="ctr"/>
                </a:tc>
                <a:tc>
                  <a:txBody>
                    <a:bodyPr/>
                    <a:lstStyle/>
                    <a:p>
                      <a:pPr algn="ctr"/>
                      <a:r>
                        <a:rPr lang="en-US" sz="1600" dirty="0" smtClean="0"/>
                        <a:t>3 and 4</a:t>
                      </a:r>
                      <a:endParaRPr lang="en-US" sz="1600" dirty="0"/>
                    </a:p>
                  </a:txBody>
                  <a:tcPr anchor="ctr"/>
                </a:tc>
                <a:tc>
                  <a:txBody>
                    <a:bodyPr/>
                    <a:lstStyle/>
                    <a:p>
                      <a:r>
                        <a:rPr lang="en-US" sz="1600" dirty="0" smtClean="0"/>
                        <a:t>AND-OR-Inverter cells</a:t>
                      </a:r>
                      <a:endParaRPr lang="en-US" sz="1600" dirty="0"/>
                    </a:p>
                  </a:txBody>
                  <a:tcPr anchor="ctr"/>
                </a:tc>
                <a:tc>
                  <a:txBody>
                    <a:bodyPr/>
                    <a:lstStyle/>
                    <a:p>
                      <a:r>
                        <a:rPr lang="en-US" sz="1600" dirty="0" smtClean="0"/>
                        <a:t>X1 and X2</a:t>
                      </a:r>
                      <a:endParaRPr lang="en-US" sz="1600" dirty="0"/>
                    </a:p>
                  </a:txBody>
                  <a:tcPr anchor="ctr"/>
                </a:tc>
                <a:tc>
                  <a:txBody>
                    <a:bodyPr/>
                    <a:lstStyle/>
                    <a:p>
                      <a:pPr algn="r"/>
                      <a:r>
                        <a:rPr lang="en-US" sz="1600" dirty="0" smtClean="0"/>
                        <a:t>4</a:t>
                      </a:r>
                      <a:endParaRPr lang="en-US" sz="1600" dirty="0"/>
                    </a:p>
                  </a:txBody>
                  <a:tcPr anchor="ctr"/>
                </a:tc>
              </a:tr>
              <a:tr h="168982">
                <a:tc>
                  <a:txBody>
                    <a:bodyPr/>
                    <a:lstStyle/>
                    <a:p>
                      <a:r>
                        <a:rPr lang="en-US" sz="1600" dirty="0" smtClean="0"/>
                        <a:t>OAI</a:t>
                      </a:r>
                      <a:endParaRPr lang="en-US" sz="1600" dirty="0"/>
                    </a:p>
                  </a:txBody>
                  <a:tcPr anchor="ctr"/>
                </a:tc>
                <a:tc>
                  <a:txBody>
                    <a:bodyPr/>
                    <a:lstStyle/>
                    <a:p>
                      <a:pPr algn="ctr"/>
                      <a:r>
                        <a:rPr lang="en-US" sz="1600" dirty="0" smtClean="0"/>
                        <a:t>3 and 4</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OR-AND-Inverter cells</a:t>
                      </a:r>
                    </a:p>
                  </a:txBody>
                  <a:tcPr anchor="ctr"/>
                </a:tc>
                <a:tc>
                  <a:txBody>
                    <a:bodyPr/>
                    <a:lstStyle/>
                    <a:p>
                      <a:r>
                        <a:rPr lang="en-US" sz="1600" dirty="0" smtClean="0"/>
                        <a:t>X1 and X2</a:t>
                      </a:r>
                      <a:endParaRPr lang="en-US" sz="1600" dirty="0"/>
                    </a:p>
                  </a:txBody>
                  <a:tcPr anchor="ctr"/>
                </a:tc>
                <a:tc>
                  <a:txBody>
                    <a:bodyPr/>
                    <a:lstStyle/>
                    <a:p>
                      <a:pPr algn="r"/>
                      <a:r>
                        <a:rPr lang="en-US" sz="1600" dirty="0" smtClean="0"/>
                        <a:t>4</a:t>
                      </a:r>
                      <a:endParaRPr lang="en-US" sz="1600" dirty="0"/>
                    </a:p>
                  </a:txBody>
                  <a:tcPr anchor="ctr"/>
                </a:tc>
              </a:tr>
              <a:tr h="168982">
                <a:tc>
                  <a:txBody>
                    <a:bodyPr/>
                    <a:lstStyle/>
                    <a:p>
                      <a:r>
                        <a:rPr lang="en-US" sz="1600" dirty="0" smtClean="0"/>
                        <a:t>FA</a:t>
                      </a:r>
                      <a:endParaRPr lang="en-US" sz="1600" dirty="0"/>
                    </a:p>
                  </a:txBody>
                  <a:tcPr anchor="ctr"/>
                </a:tc>
                <a:tc>
                  <a:txBody>
                    <a:bodyPr/>
                    <a:lstStyle/>
                    <a:p>
                      <a:pPr algn="ctr"/>
                      <a:r>
                        <a:rPr lang="en-US" sz="1600" dirty="0" smtClean="0"/>
                        <a:t>3</a:t>
                      </a:r>
                      <a:endParaRPr lang="en-US" sz="1600" dirty="0"/>
                    </a:p>
                  </a:txBody>
                  <a:tcPr anchor="ctr"/>
                </a:tc>
                <a:tc>
                  <a:txBody>
                    <a:bodyPr/>
                    <a:lstStyle/>
                    <a:p>
                      <a:r>
                        <a:rPr lang="en-US" sz="1600" dirty="0" smtClean="0"/>
                        <a:t>Full-adder cell</a:t>
                      </a:r>
                      <a:endParaRPr lang="en-US" sz="1600" dirty="0"/>
                    </a:p>
                  </a:txBody>
                  <a:tcPr anchor="ctr"/>
                </a:tc>
                <a:tc>
                  <a:txBody>
                    <a:bodyPr/>
                    <a:lstStyle/>
                    <a:p>
                      <a:r>
                        <a:rPr lang="en-US" sz="1600" dirty="0" smtClean="0"/>
                        <a:t>X1</a:t>
                      </a:r>
                      <a:endParaRPr lang="en-US" sz="1600" dirty="0"/>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HA</a:t>
                      </a:r>
                      <a:endParaRPr lang="en-US" sz="1600" dirty="0"/>
                    </a:p>
                  </a:txBody>
                  <a:tcPr anchor="ctr"/>
                </a:tc>
                <a:tc>
                  <a:txBody>
                    <a:bodyPr/>
                    <a:lstStyle/>
                    <a:p>
                      <a:pPr algn="ctr"/>
                      <a:r>
                        <a:rPr lang="en-US" sz="1600" dirty="0" smtClean="0"/>
                        <a:t>2</a:t>
                      </a:r>
                      <a:endParaRPr lang="en-US" sz="1600" dirty="0"/>
                    </a:p>
                  </a:txBody>
                  <a:tcPr anchor="ctr"/>
                </a:tc>
                <a:tc>
                  <a:txBody>
                    <a:bodyPr/>
                    <a:lstStyle/>
                    <a:p>
                      <a:r>
                        <a:rPr lang="en-US" sz="1600" dirty="0" smtClean="0"/>
                        <a:t>Half-adder</a:t>
                      </a:r>
                      <a:r>
                        <a:rPr lang="en-US" sz="1600" baseline="0" dirty="0" smtClean="0"/>
                        <a:t> cell</a:t>
                      </a:r>
                      <a:endParaRPr lang="en-US" sz="1600" dirty="0"/>
                    </a:p>
                  </a:txBody>
                  <a:tcPr anchor="ctr"/>
                </a:tc>
                <a:tc>
                  <a:txBody>
                    <a:bodyPr/>
                    <a:lstStyle/>
                    <a:p>
                      <a:r>
                        <a:rPr lang="en-US" sz="1600" dirty="0" smtClean="0"/>
                        <a:t>X1</a:t>
                      </a:r>
                      <a:endParaRPr lang="en-US" sz="1600" dirty="0"/>
                    </a:p>
                  </a:txBody>
                  <a:tcPr anchor="ctr"/>
                </a:tc>
                <a:tc>
                  <a:txBody>
                    <a:bodyPr/>
                    <a:lstStyle/>
                    <a:p>
                      <a:pPr algn="r"/>
                      <a:r>
                        <a:rPr lang="en-US" sz="1600" dirty="0" smtClean="0"/>
                        <a:t>1</a:t>
                      </a:r>
                      <a:endParaRPr lang="en-US" sz="1600" dirty="0"/>
                    </a:p>
                  </a:txBody>
                  <a:tcPr anchor="ctr"/>
                </a:tc>
              </a:tr>
              <a:tr h="168982">
                <a:tc gridSpan="3">
                  <a:txBody>
                    <a:bodyPr/>
                    <a:lstStyle/>
                    <a:p>
                      <a:endParaRPr lang="en-US" sz="16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US" sz="1600" dirty="0"/>
                    </a:p>
                  </a:txBody>
                  <a:tcPr anchor="ctr"/>
                </a:tc>
                <a:tc hMerge="1">
                  <a:txBody>
                    <a:bodyPr/>
                    <a:lstStyle/>
                    <a:p>
                      <a:endParaRPr lang="en-US" sz="1600" dirty="0"/>
                    </a:p>
                  </a:txBody>
                  <a:tcPr anchor="ctr"/>
                </a:tc>
                <a:tc>
                  <a:txBody>
                    <a:bodyPr/>
                    <a:lstStyle/>
                    <a:p>
                      <a:pPr algn="r"/>
                      <a:r>
                        <a:rPr lang="en-US" sz="1600" b="1" dirty="0" smtClean="0"/>
                        <a:t>TOTAL</a:t>
                      </a:r>
                      <a:endParaRPr lang="en-US" sz="1600" b="1" dirty="0"/>
                    </a:p>
                  </a:txBody>
                  <a:tcPr anchor="ctr"/>
                </a:tc>
                <a:tc>
                  <a:txBody>
                    <a:bodyPr/>
                    <a:lstStyle/>
                    <a:p>
                      <a:pPr algn="r"/>
                      <a:r>
                        <a:rPr lang="en-US" sz="1600" b="1" dirty="0" smtClean="0"/>
                        <a:t>49</a:t>
                      </a:r>
                      <a:endParaRPr lang="en-US" sz="1600" b="1" dirty="0"/>
                    </a:p>
                  </a:txBody>
                  <a:tcPr anchor="ctr"/>
                </a:tc>
              </a:tr>
            </a:tbl>
          </a:graphicData>
        </a:graphic>
      </p:graphicFrame>
    </p:spTree>
    <p:extLst>
      <p:ext uri="{BB962C8B-B14F-4D97-AF65-F5344CB8AC3E}">
        <p14:creationId xmlns:p14="http://schemas.microsoft.com/office/powerpoint/2010/main" val="15976190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Library Content - Cells</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74686143"/>
              </p:ext>
            </p:extLst>
          </p:nvPr>
        </p:nvGraphicFramePr>
        <p:xfrm>
          <a:off x="117020" y="1731880"/>
          <a:ext cx="8790097" cy="2926080"/>
        </p:xfrm>
        <a:graphic>
          <a:graphicData uri="http://schemas.openxmlformats.org/drawingml/2006/table">
            <a:tbl>
              <a:tblPr firstRow="1" bandRow="1">
                <a:tableStyleId>{5940675A-B579-460E-94D1-54222C63F5DA}</a:tableStyleId>
              </a:tblPr>
              <a:tblGrid>
                <a:gridCol w="1292542"/>
                <a:gridCol w="589303"/>
                <a:gridCol w="4839030"/>
                <a:gridCol w="1228960"/>
                <a:gridCol w="840262"/>
              </a:tblGrid>
              <a:tr h="168982">
                <a:tc gridSpan="5">
                  <a:txBody>
                    <a:bodyPr/>
                    <a:lstStyle/>
                    <a:p>
                      <a:pPr algn="ctr"/>
                      <a:r>
                        <a:rPr lang="en-US" sz="1600" b="1" dirty="0" smtClean="0"/>
                        <a:t>SEQUENTIAL CELLS</a:t>
                      </a:r>
                      <a:endParaRPr lang="en-US" sz="1600" b="1"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91878">
                <a:tc>
                  <a:txBody>
                    <a:bodyPr/>
                    <a:lstStyle/>
                    <a:p>
                      <a:pPr algn="ctr"/>
                      <a:r>
                        <a:rPr lang="en-US" sz="1600" i="1" dirty="0" smtClean="0"/>
                        <a:t>Cell</a:t>
                      </a:r>
                      <a:r>
                        <a:rPr lang="en-US" sz="1600" i="1" baseline="0" dirty="0" smtClean="0"/>
                        <a:t> Name</a:t>
                      </a:r>
                      <a:endParaRPr lang="en-US" sz="1600" i="1" dirty="0"/>
                    </a:p>
                  </a:txBody>
                  <a:tcPr anchor="ctr"/>
                </a:tc>
                <a:tc>
                  <a:txBody>
                    <a:bodyPr/>
                    <a:lstStyle/>
                    <a:p>
                      <a:pPr algn="ctr"/>
                      <a:r>
                        <a:rPr lang="en-US" sz="1600" i="1" dirty="0" smtClean="0"/>
                        <a:t>#In</a:t>
                      </a:r>
                      <a:endParaRPr lang="en-US" sz="1600" i="1" dirty="0"/>
                    </a:p>
                  </a:txBody>
                  <a:tcPr anchor="ctr"/>
                </a:tc>
                <a:tc>
                  <a:txBody>
                    <a:bodyPr/>
                    <a:lstStyle/>
                    <a:p>
                      <a:pPr algn="ctr"/>
                      <a:r>
                        <a:rPr lang="en-US" sz="1600" i="1" dirty="0" smtClean="0"/>
                        <a:t>Description</a:t>
                      </a:r>
                      <a:endParaRPr lang="en-US" sz="1600" i="1" dirty="0"/>
                    </a:p>
                  </a:txBody>
                  <a:tcPr anchor="ctr"/>
                </a:tc>
                <a:tc>
                  <a:txBody>
                    <a:bodyPr/>
                    <a:lstStyle/>
                    <a:p>
                      <a:pPr algn="ctr"/>
                      <a:r>
                        <a:rPr lang="en-US" sz="1600" i="1" dirty="0" smtClean="0"/>
                        <a:t>Drive Strengths</a:t>
                      </a:r>
                      <a:endParaRPr lang="en-US" sz="1600" i="1" dirty="0"/>
                    </a:p>
                  </a:txBody>
                  <a:tcPr anchor="ctr"/>
                </a:tc>
                <a:tc>
                  <a:txBody>
                    <a:bodyPr/>
                    <a:lstStyle/>
                    <a:p>
                      <a:pPr algn="ctr"/>
                      <a:r>
                        <a:rPr lang="en-US" sz="1600" i="1" dirty="0" smtClean="0"/>
                        <a:t>#Cells</a:t>
                      </a:r>
                      <a:endParaRPr lang="en-US" sz="1600" i="1" dirty="0"/>
                    </a:p>
                  </a:txBody>
                  <a:tcPr anchor="ctr"/>
                </a:tc>
              </a:tr>
              <a:tr h="168982">
                <a:tc>
                  <a:txBody>
                    <a:bodyPr/>
                    <a:lstStyle/>
                    <a:p>
                      <a:r>
                        <a:rPr lang="en-US" sz="1600" dirty="0" smtClean="0"/>
                        <a:t>DFFRNQ</a:t>
                      </a:r>
                      <a:endParaRPr lang="en-US" sz="1600" dirty="0"/>
                    </a:p>
                  </a:txBody>
                  <a:tcPr anchor="ctr"/>
                </a:tc>
                <a:tc>
                  <a:txBody>
                    <a:bodyPr/>
                    <a:lstStyle/>
                    <a:p>
                      <a:pPr algn="ctr"/>
                      <a:r>
                        <a:rPr lang="en-US" sz="1600" dirty="0" smtClean="0"/>
                        <a:t>3</a:t>
                      </a:r>
                      <a:endParaRPr lang="en-US" sz="1600" dirty="0"/>
                    </a:p>
                  </a:txBody>
                  <a:tcPr anchor="ctr"/>
                </a:tc>
                <a:tc>
                  <a:txBody>
                    <a:bodyPr/>
                    <a:lstStyle/>
                    <a:p>
                      <a:r>
                        <a:rPr lang="en-US" sz="1600" i="0" dirty="0" smtClean="0"/>
                        <a:t>D flip-flop with asynchronous </a:t>
                      </a:r>
                      <a:r>
                        <a:rPr lang="en-US" sz="1600" i="1" dirty="0" smtClean="0"/>
                        <a:t>!reset</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X1</a:t>
                      </a:r>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DFFSNQ</a:t>
                      </a:r>
                      <a:endParaRPr lang="en-US" sz="1600" dirty="0"/>
                    </a:p>
                  </a:txBody>
                  <a:tcPr anchor="ctr"/>
                </a:tc>
                <a:tc>
                  <a:txBody>
                    <a:bodyPr/>
                    <a:lstStyle/>
                    <a:p>
                      <a:pPr algn="ctr"/>
                      <a:r>
                        <a:rPr lang="en-US" sz="1600" dirty="0" smtClean="0"/>
                        <a:t>3</a:t>
                      </a:r>
                      <a:endParaRPr lang="en-US" sz="1600" dirty="0"/>
                    </a:p>
                  </a:txBody>
                  <a:tcPr anchor="ctr"/>
                </a:tc>
                <a:tc>
                  <a:txBody>
                    <a:bodyPr/>
                    <a:lstStyle/>
                    <a:p>
                      <a:r>
                        <a:rPr lang="en-US" sz="1600" i="0" dirty="0" smtClean="0"/>
                        <a:t>D flip-flop with asynchronous </a:t>
                      </a:r>
                      <a:r>
                        <a:rPr lang="en-US" sz="1600" i="1" dirty="0" smtClean="0"/>
                        <a:t>!set</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t>X1</a:t>
                      </a:r>
                      <a:endParaRPr lang="en-US" sz="1600" dirty="0" smtClean="0"/>
                    </a:p>
                  </a:txBody>
                  <a:tcPr anchor="ctr"/>
                </a:tc>
                <a:tc>
                  <a:txBody>
                    <a:bodyPr/>
                    <a:lstStyle/>
                    <a:p>
                      <a:pPr algn="r"/>
                      <a:r>
                        <a:rPr lang="en-US" sz="1600" smtClean="0"/>
                        <a:t>1</a:t>
                      </a:r>
                      <a:endParaRPr lang="en-US" sz="1600" dirty="0"/>
                    </a:p>
                  </a:txBody>
                  <a:tcPr anchor="ctr"/>
                </a:tc>
              </a:tr>
              <a:tr h="168982">
                <a:tc>
                  <a:txBody>
                    <a:bodyPr/>
                    <a:lstStyle/>
                    <a:p>
                      <a:r>
                        <a:rPr lang="en-US" sz="1600" dirty="0" smtClean="0"/>
                        <a:t>SDFFRNQ</a:t>
                      </a:r>
                      <a:endParaRPr lang="en-US" sz="1600" dirty="0"/>
                    </a:p>
                  </a:txBody>
                  <a:tcPr anchor="ctr"/>
                </a:tc>
                <a:tc>
                  <a:txBody>
                    <a:bodyPr/>
                    <a:lstStyle/>
                    <a:p>
                      <a:pPr algn="ctr"/>
                      <a:r>
                        <a:rPr lang="en-US" sz="1600" dirty="0" smtClean="0"/>
                        <a:t>5</a:t>
                      </a:r>
                      <a:endParaRPr lang="en-US" sz="1600" dirty="0"/>
                    </a:p>
                  </a:txBody>
                  <a:tcPr anchor="ctr"/>
                </a:tc>
                <a:tc>
                  <a:txBody>
                    <a:bodyPr/>
                    <a:lstStyle/>
                    <a:p>
                      <a:r>
                        <a:rPr lang="en-US" sz="1600" i="0" dirty="0" smtClean="0"/>
                        <a:t>D flip-flop with scan and asynchronous </a:t>
                      </a:r>
                      <a:r>
                        <a:rPr lang="en-US" sz="1600" i="1" dirty="0" smtClean="0"/>
                        <a:t>!reset</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t>X1</a:t>
                      </a:r>
                      <a:endParaRPr lang="en-US" sz="1600" dirty="0" smtClean="0"/>
                    </a:p>
                  </a:txBody>
                  <a:tcPr anchor="ctr"/>
                </a:tc>
                <a:tc>
                  <a:txBody>
                    <a:bodyPr/>
                    <a:lstStyle/>
                    <a:p>
                      <a:pPr algn="r"/>
                      <a:r>
                        <a:rPr lang="en-US" sz="1600" smtClean="0"/>
                        <a:t>1</a:t>
                      </a:r>
                      <a:endParaRPr lang="en-US" sz="1600" dirty="0"/>
                    </a:p>
                  </a:txBody>
                  <a:tcPr anchor="ctr"/>
                </a:tc>
              </a:tr>
              <a:tr h="168982">
                <a:tc>
                  <a:txBody>
                    <a:bodyPr/>
                    <a:lstStyle/>
                    <a:p>
                      <a:r>
                        <a:rPr lang="en-US" sz="1600" dirty="0" smtClean="0"/>
                        <a:t>SDFFSNQ</a:t>
                      </a:r>
                      <a:endParaRPr lang="en-US" sz="1600" dirty="0"/>
                    </a:p>
                  </a:txBody>
                  <a:tcPr anchor="ctr"/>
                </a:tc>
                <a:tc>
                  <a:txBody>
                    <a:bodyPr/>
                    <a:lstStyle/>
                    <a:p>
                      <a:pPr algn="ctr"/>
                      <a:r>
                        <a:rPr lang="en-US" sz="1600" dirty="0" smtClean="0"/>
                        <a:t>5</a:t>
                      </a:r>
                      <a:endParaRPr lang="en-US" sz="1600" dirty="0"/>
                    </a:p>
                  </a:txBody>
                  <a:tcPr anchor="ctr"/>
                </a:tc>
                <a:tc>
                  <a:txBody>
                    <a:bodyPr/>
                    <a:lstStyle/>
                    <a:p>
                      <a:r>
                        <a:rPr lang="en-US" sz="1600" i="0" dirty="0" smtClean="0"/>
                        <a:t>D flip-flop with scan and asynchronous </a:t>
                      </a:r>
                      <a:r>
                        <a:rPr lang="en-US" sz="1600" i="1" dirty="0" smtClean="0"/>
                        <a:t>!set</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t>X1</a:t>
                      </a:r>
                      <a:endParaRPr lang="en-US" sz="1600" dirty="0" smtClean="0"/>
                    </a:p>
                  </a:txBody>
                  <a:tcPr anchor="ctr"/>
                </a:tc>
                <a:tc>
                  <a:txBody>
                    <a:bodyPr/>
                    <a:lstStyle/>
                    <a:p>
                      <a:pPr algn="r"/>
                      <a:r>
                        <a:rPr lang="en-US" sz="1600" smtClean="0"/>
                        <a:t>1</a:t>
                      </a:r>
                      <a:endParaRPr lang="en-US" sz="1600" dirty="0"/>
                    </a:p>
                  </a:txBody>
                  <a:tcPr anchor="ctr"/>
                </a:tc>
              </a:tr>
              <a:tr h="168982">
                <a:tc>
                  <a:txBody>
                    <a:bodyPr/>
                    <a:lstStyle/>
                    <a:p>
                      <a:r>
                        <a:rPr lang="en-US" sz="1600" dirty="0" smtClean="0"/>
                        <a:t>LHQ</a:t>
                      </a:r>
                      <a:endParaRPr lang="en-US" sz="1600" dirty="0"/>
                    </a:p>
                  </a:txBody>
                  <a:tcPr anchor="ctr"/>
                </a:tc>
                <a:tc>
                  <a:txBody>
                    <a:bodyPr/>
                    <a:lstStyle/>
                    <a:p>
                      <a:pPr algn="ctr"/>
                      <a:r>
                        <a:rPr lang="en-US" sz="1600" dirty="0" smtClean="0"/>
                        <a:t>2</a:t>
                      </a:r>
                      <a:endParaRPr lang="en-US" sz="1600" dirty="0"/>
                    </a:p>
                  </a:txBody>
                  <a:tcPr anchor="ctr"/>
                </a:tc>
                <a:tc>
                  <a:txBody>
                    <a:bodyPr/>
                    <a:lstStyle/>
                    <a:p>
                      <a:r>
                        <a:rPr lang="en-US" sz="1600" i="0" dirty="0" smtClean="0"/>
                        <a:t>High enable Latch</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X1</a:t>
                      </a:r>
                    </a:p>
                  </a:txBody>
                  <a:tcPr anchor="ctr"/>
                </a:tc>
                <a:tc>
                  <a:txBody>
                    <a:bodyPr/>
                    <a:lstStyle/>
                    <a:p>
                      <a:pPr algn="r"/>
                      <a:r>
                        <a:rPr lang="en-US" sz="1600" dirty="0" smtClean="0"/>
                        <a:t>1</a:t>
                      </a:r>
                      <a:endParaRPr lang="en-US" sz="1600" dirty="0"/>
                    </a:p>
                  </a:txBody>
                  <a:tcPr anchor="ctr"/>
                </a:tc>
              </a:tr>
              <a:tr h="168982">
                <a:tc gridSpan="3">
                  <a:txBody>
                    <a:bodyPr/>
                    <a:lstStyle/>
                    <a:p>
                      <a:endParaRPr lang="en-US" sz="16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US" sz="1600" dirty="0"/>
                    </a:p>
                  </a:txBody>
                  <a:tcPr anchor="ctr"/>
                </a:tc>
                <a:tc hMerge="1">
                  <a:txBody>
                    <a:bodyPr/>
                    <a:lstStyle/>
                    <a:p>
                      <a:endParaRPr lang="en-US" sz="1600" dirty="0"/>
                    </a:p>
                  </a:txBody>
                  <a:tcPr anchor="ctr"/>
                </a:tc>
                <a:tc>
                  <a:txBody>
                    <a:bodyPr/>
                    <a:lstStyle/>
                    <a:p>
                      <a:pPr algn="r"/>
                      <a:r>
                        <a:rPr lang="en-US" sz="1600" b="1" dirty="0" smtClean="0"/>
                        <a:t>TOTAL</a:t>
                      </a:r>
                      <a:endParaRPr lang="en-US" sz="1600" b="1" dirty="0"/>
                    </a:p>
                  </a:txBody>
                  <a:tcPr anchor="ctr"/>
                </a:tc>
                <a:tc>
                  <a:txBody>
                    <a:bodyPr/>
                    <a:lstStyle/>
                    <a:p>
                      <a:pPr algn="r"/>
                      <a:r>
                        <a:rPr lang="en-US" sz="1600" b="1" dirty="0" smtClean="0"/>
                        <a:t>5</a:t>
                      </a:r>
                      <a:endParaRPr lang="en-US" sz="1600" b="1" dirty="0"/>
                    </a:p>
                  </a:txBody>
                  <a:tcPr anchor="ctr"/>
                </a:tc>
              </a:tr>
            </a:tbl>
          </a:graphicData>
        </a:graphic>
      </p:graphicFrame>
    </p:spTree>
    <p:extLst>
      <p:ext uri="{BB962C8B-B14F-4D97-AF65-F5344CB8AC3E}">
        <p14:creationId xmlns:p14="http://schemas.microsoft.com/office/powerpoint/2010/main" val="32599518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Library Content - Cells</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36063684"/>
              </p:ext>
            </p:extLst>
          </p:nvPr>
        </p:nvGraphicFramePr>
        <p:xfrm>
          <a:off x="117020" y="1355130"/>
          <a:ext cx="9075276" cy="3931920"/>
        </p:xfrm>
        <a:graphic>
          <a:graphicData uri="http://schemas.openxmlformats.org/drawingml/2006/table">
            <a:tbl>
              <a:tblPr firstRow="1" bandRow="1">
                <a:tableStyleId>{5940675A-B579-460E-94D1-54222C63F5DA}</a:tableStyleId>
              </a:tblPr>
              <a:tblGrid>
                <a:gridCol w="1577721"/>
                <a:gridCol w="589303"/>
                <a:gridCol w="4839030"/>
                <a:gridCol w="1228960"/>
                <a:gridCol w="840262"/>
              </a:tblGrid>
              <a:tr h="168982">
                <a:tc gridSpan="5">
                  <a:txBody>
                    <a:bodyPr/>
                    <a:lstStyle/>
                    <a:p>
                      <a:pPr algn="ctr"/>
                      <a:r>
                        <a:rPr lang="en-US" sz="1600" b="1" dirty="0" smtClean="0"/>
                        <a:t>ADDITIONAL CELLS</a:t>
                      </a:r>
                      <a:endParaRPr lang="en-US" sz="1600" b="1"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91878">
                <a:tc>
                  <a:txBody>
                    <a:bodyPr/>
                    <a:lstStyle/>
                    <a:p>
                      <a:pPr algn="ctr"/>
                      <a:r>
                        <a:rPr lang="en-US" sz="1600" i="1" dirty="0" smtClean="0"/>
                        <a:t>Cell</a:t>
                      </a:r>
                      <a:r>
                        <a:rPr lang="en-US" sz="1600" i="1" baseline="0" dirty="0" smtClean="0"/>
                        <a:t> Name</a:t>
                      </a:r>
                      <a:endParaRPr lang="en-US" sz="1600" i="1" dirty="0"/>
                    </a:p>
                  </a:txBody>
                  <a:tcPr anchor="ctr"/>
                </a:tc>
                <a:tc>
                  <a:txBody>
                    <a:bodyPr/>
                    <a:lstStyle/>
                    <a:p>
                      <a:pPr algn="ctr"/>
                      <a:r>
                        <a:rPr lang="en-US" sz="1600" i="1" dirty="0" smtClean="0"/>
                        <a:t>#In</a:t>
                      </a:r>
                      <a:endParaRPr lang="en-US" sz="1600" i="1" dirty="0"/>
                    </a:p>
                  </a:txBody>
                  <a:tcPr anchor="ctr"/>
                </a:tc>
                <a:tc>
                  <a:txBody>
                    <a:bodyPr/>
                    <a:lstStyle/>
                    <a:p>
                      <a:pPr algn="ctr"/>
                      <a:r>
                        <a:rPr lang="en-US" sz="1600" i="1" dirty="0" smtClean="0"/>
                        <a:t>Description</a:t>
                      </a:r>
                      <a:endParaRPr lang="en-US" sz="1600" i="1" dirty="0"/>
                    </a:p>
                  </a:txBody>
                  <a:tcPr anchor="ctr"/>
                </a:tc>
                <a:tc>
                  <a:txBody>
                    <a:bodyPr/>
                    <a:lstStyle/>
                    <a:p>
                      <a:pPr algn="ctr"/>
                      <a:r>
                        <a:rPr lang="en-US" sz="1600" i="1" dirty="0" smtClean="0"/>
                        <a:t>Drive Strengths</a:t>
                      </a:r>
                      <a:endParaRPr lang="en-US" sz="1600" i="1" dirty="0"/>
                    </a:p>
                  </a:txBody>
                  <a:tcPr anchor="ctr"/>
                </a:tc>
                <a:tc>
                  <a:txBody>
                    <a:bodyPr/>
                    <a:lstStyle/>
                    <a:p>
                      <a:pPr algn="ctr"/>
                      <a:r>
                        <a:rPr lang="en-US" sz="1600" i="1" dirty="0" smtClean="0"/>
                        <a:t>#Cells</a:t>
                      </a:r>
                      <a:endParaRPr lang="en-US" sz="1600" i="1" dirty="0"/>
                    </a:p>
                  </a:txBody>
                  <a:tcPr anchor="ctr"/>
                </a:tc>
              </a:tr>
              <a:tr h="168982">
                <a:tc>
                  <a:txBody>
                    <a:bodyPr/>
                    <a:lstStyle/>
                    <a:p>
                      <a:r>
                        <a:rPr lang="en-US" sz="1600" dirty="0" smtClean="0"/>
                        <a:t>CLKBUF</a:t>
                      </a:r>
                      <a:endParaRPr lang="en-US" sz="1600" dirty="0"/>
                    </a:p>
                  </a:txBody>
                  <a:tcPr anchor="ctr"/>
                </a:tc>
                <a:tc>
                  <a:txBody>
                    <a:bodyPr/>
                    <a:lstStyle/>
                    <a:p>
                      <a:pPr algn="ctr"/>
                      <a:r>
                        <a:rPr lang="en-US" sz="1600" dirty="0" smtClean="0"/>
                        <a:t>2</a:t>
                      </a:r>
                      <a:endParaRPr lang="en-US" sz="1600" dirty="0"/>
                    </a:p>
                  </a:txBody>
                  <a:tcPr anchor="ctr"/>
                </a:tc>
                <a:tc>
                  <a:txBody>
                    <a:bodyPr/>
                    <a:lstStyle/>
                    <a:p>
                      <a:r>
                        <a:rPr lang="en-US" sz="1600" i="0" dirty="0" smtClean="0"/>
                        <a:t>Clock buffer cells</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t>X1 to</a:t>
                      </a:r>
                      <a:r>
                        <a:rPr lang="en-US" sz="1600" baseline="0" smtClean="0"/>
                        <a:t> X16</a:t>
                      </a:r>
                      <a:endParaRPr lang="en-US" sz="1600" dirty="0" smtClean="0"/>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TBUF</a:t>
                      </a:r>
                      <a:endParaRPr lang="en-US" sz="1600" dirty="0"/>
                    </a:p>
                  </a:txBody>
                  <a:tcPr anchor="ctr"/>
                </a:tc>
                <a:tc>
                  <a:txBody>
                    <a:bodyPr/>
                    <a:lstStyle/>
                    <a:p>
                      <a:pPr algn="ctr"/>
                      <a:r>
                        <a:rPr lang="en-US" sz="1600" dirty="0" smtClean="0"/>
                        <a:t>2</a:t>
                      </a:r>
                      <a:endParaRPr lang="en-US" sz="1600" dirty="0"/>
                    </a:p>
                  </a:txBody>
                  <a:tcPr anchor="ctr"/>
                </a:tc>
                <a:tc>
                  <a:txBody>
                    <a:bodyPr/>
                    <a:lstStyle/>
                    <a:p>
                      <a:r>
                        <a:rPr lang="en-US" sz="1600" i="0" dirty="0" smtClean="0"/>
                        <a:t>Tri-state buffer cells</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X1 to</a:t>
                      </a:r>
                      <a:r>
                        <a:rPr lang="en-US" sz="1600" baseline="0" dirty="0" smtClean="0"/>
                        <a:t> X16</a:t>
                      </a:r>
                      <a:endParaRPr lang="en-US" sz="1600" dirty="0" smtClean="0"/>
                    </a:p>
                  </a:txBody>
                  <a:tcPr anchor="ctr"/>
                </a:tc>
                <a:tc>
                  <a:txBody>
                    <a:bodyPr/>
                    <a:lstStyle/>
                    <a:p>
                      <a:pPr algn="r"/>
                      <a:r>
                        <a:rPr lang="en-US" sz="1600" dirty="0" smtClean="0"/>
                        <a:t>6</a:t>
                      </a:r>
                      <a:endParaRPr lang="en-US" sz="1600" dirty="0"/>
                    </a:p>
                  </a:txBody>
                  <a:tcPr anchor="ctr"/>
                </a:tc>
              </a:tr>
              <a:tr h="168982">
                <a:tc>
                  <a:txBody>
                    <a:bodyPr/>
                    <a:lstStyle/>
                    <a:p>
                      <a:r>
                        <a:rPr lang="en-US" sz="1600" dirty="0" smtClean="0"/>
                        <a:t>FILL</a:t>
                      </a:r>
                      <a:endParaRPr lang="en-US" sz="1600" dirty="0"/>
                    </a:p>
                  </a:txBody>
                  <a:tcPr anchor="ctr"/>
                </a:tc>
                <a:tc>
                  <a:txBody>
                    <a:bodyPr/>
                    <a:lstStyle/>
                    <a:p>
                      <a:pPr algn="ctr"/>
                      <a:r>
                        <a:rPr lang="en-US" sz="1600" dirty="0" smtClean="0"/>
                        <a:t>-</a:t>
                      </a:r>
                      <a:endParaRPr lang="en-US" sz="1600" dirty="0"/>
                    </a:p>
                  </a:txBody>
                  <a:tcPr anchor="ctr"/>
                </a:tc>
                <a:tc>
                  <a:txBody>
                    <a:bodyPr/>
                    <a:lstStyle/>
                    <a:p>
                      <a:r>
                        <a:rPr lang="en-US" sz="1600" i="0" dirty="0" smtClean="0"/>
                        <a:t>Filler cells</a:t>
                      </a:r>
                      <a:endParaRPr lang="en-US" sz="1600" i="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X1 to</a:t>
                      </a:r>
                      <a:r>
                        <a:rPr lang="en-US" sz="1600" baseline="0" dirty="0" smtClean="0"/>
                        <a:t> X16</a:t>
                      </a:r>
                      <a:endParaRPr lang="en-US" sz="1600" dirty="0" smtClean="0"/>
                    </a:p>
                  </a:txBody>
                  <a:tcPr anchor="ctr"/>
                </a:tc>
                <a:tc>
                  <a:txBody>
                    <a:bodyPr/>
                    <a:lstStyle/>
                    <a:p>
                      <a:pPr algn="r"/>
                      <a:r>
                        <a:rPr lang="en-US" sz="1600" dirty="0" smtClean="0"/>
                        <a:t>5</a:t>
                      </a:r>
                      <a:endParaRPr lang="en-US" sz="1600" dirty="0"/>
                    </a:p>
                  </a:txBody>
                  <a:tcPr anchor="ctr"/>
                </a:tc>
              </a:tr>
              <a:tr h="168982">
                <a:tc>
                  <a:txBody>
                    <a:bodyPr/>
                    <a:lstStyle/>
                    <a:p>
                      <a:r>
                        <a:rPr lang="en-US" sz="1600" dirty="0" smtClean="0"/>
                        <a:t>CLKGATETST</a:t>
                      </a:r>
                      <a:endParaRPr lang="en-US" sz="1600" dirty="0"/>
                    </a:p>
                  </a:txBody>
                  <a:tcPr anchor="ctr"/>
                </a:tc>
                <a:tc>
                  <a:txBody>
                    <a:bodyPr/>
                    <a:lstStyle/>
                    <a:p>
                      <a:pPr algn="ctr"/>
                      <a:r>
                        <a:rPr lang="en-US" sz="1600" dirty="0" smtClean="0"/>
                        <a:t>3</a:t>
                      </a:r>
                      <a:endParaRPr lang="en-US" sz="1600" dirty="0"/>
                    </a:p>
                  </a:txBody>
                  <a:tcPr anchor="ctr"/>
                </a:tc>
                <a:tc>
                  <a:txBody>
                    <a:bodyPr/>
                    <a:lstStyle/>
                    <a:p>
                      <a:r>
                        <a:rPr lang="en-US" sz="1600" i="0" dirty="0" smtClean="0"/>
                        <a:t>Clock</a:t>
                      </a:r>
                      <a:r>
                        <a:rPr lang="en-US" sz="1600" i="0" baseline="0" dirty="0" smtClean="0"/>
                        <a:t> gate with test pin</a:t>
                      </a:r>
                      <a:endParaRPr lang="en-US" sz="1600" i="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mtClean="0"/>
                        <a:t>X1</a:t>
                      </a:r>
                      <a:endParaRPr lang="en-US" sz="1600" dirty="0" smtClean="0"/>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ANTENNA</a:t>
                      </a:r>
                      <a:endParaRPr lang="en-US" sz="1600" dirty="0"/>
                    </a:p>
                  </a:txBody>
                  <a:tcPr anchor="ctr"/>
                </a:tc>
                <a:tc>
                  <a:txBody>
                    <a:bodyPr/>
                    <a:lstStyle/>
                    <a:p>
                      <a:pPr algn="ctr"/>
                      <a:r>
                        <a:rPr lang="en-US" sz="1600" dirty="0" smtClean="0"/>
                        <a:t>-</a:t>
                      </a:r>
                      <a:endParaRPr lang="en-US" sz="1600" dirty="0"/>
                    </a:p>
                  </a:txBody>
                  <a:tcPr anchor="ctr"/>
                </a:tc>
                <a:tc>
                  <a:txBody>
                    <a:bodyPr/>
                    <a:lstStyle/>
                    <a:p>
                      <a:r>
                        <a:rPr lang="en-US" sz="1600" i="0" dirty="0" smtClean="0"/>
                        <a:t>Antenna</a:t>
                      </a:r>
                      <a:r>
                        <a:rPr lang="en-US" sz="1600" i="0" baseline="0" dirty="0" smtClean="0"/>
                        <a:t> cell</a:t>
                      </a:r>
                      <a:endParaRPr lang="en-US" sz="1600"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smtClean="0"/>
                        <a:t>-</a:t>
                      </a:r>
                      <a:endParaRPr lang="en-US" sz="1600" dirty="0" smtClean="0"/>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FILLTIE</a:t>
                      </a:r>
                      <a:endParaRPr lang="en-US" sz="1600" dirty="0"/>
                    </a:p>
                  </a:txBody>
                  <a:tcPr anchor="ctr"/>
                </a:tc>
                <a:tc>
                  <a:txBody>
                    <a:bodyPr/>
                    <a:lstStyle/>
                    <a:p>
                      <a:pPr algn="ctr"/>
                      <a:r>
                        <a:rPr lang="en-US" sz="1600" smtClean="0"/>
                        <a:t>-</a:t>
                      </a:r>
                      <a:endParaRPr lang="en-US" sz="1600" dirty="0"/>
                    </a:p>
                  </a:txBody>
                  <a:tcPr anchor="ctr"/>
                </a:tc>
                <a:tc>
                  <a:txBody>
                    <a:bodyPr/>
                    <a:lstStyle/>
                    <a:p>
                      <a:r>
                        <a:rPr lang="en-US" sz="1600" i="0" dirty="0" smtClean="0"/>
                        <a:t>Cell</a:t>
                      </a:r>
                      <a:r>
                        <a:rPr lang="en-US" sz="1600" i="0" baseline="0" dirty="0" smtClean="0"/>
                        <a:t> to tie the wells</a:t>
                      </a:r>
                      <a:endParaRPr lang="en-US" sz="16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smtClean="0"/>
                        <a:t>-</a:t>
                      </a:r>
                      <a:endParaRPr lang="en-US" sz="1600" dirty="0" smtClean="0"/>
                    </a:p>
                  </a:txBody>
                  <a:tcPr anchor="ctr"/>
                </a:tc>
                <a:tc>
                  <a:txBody>
                    <a:bodyPr/>
                    <a:lstStyle/>
                    <a:p>
                      <a:pPr algn="r"/>
                      <a:r>
                        <a:rPr lang="en-US" sz="1600" dirty="0" smtClean="0"/>
                        <a:t>1</a:t>
                      </a:r>
                      <a:endParaRPr lang="en-US" sz="1600" dirty="0"/>
                    </a:p>
                  </a:txBody>
                  <a:tcPr anchor="ctr"/>
                </a:tc>
              </a:tr>
              <a:tr h="168982">
                <a:tc>
                  <a:txBody>
                    <a:bodyPr/>
                    <a:lstStyle/>
                    <a:p>
                      <a:r>
                        <a:rPr lang="en-US" sz="1600" dirty="0" smtClean="0"/>
                        <a:t>TIEH</a:t>
                      </a:r>
                      <a:endParaRPr lang="en-US" sz="1600" dirty="0"/>
                    </a:p>
                  </a:txBody>
                  <a:tcPr anchor="ctr"/>
                </a:tc>
                <a:tc>
                  <a:txBody>
                    <a:bodyPr/>
                    <a:lstStyle/>
                    <a:p>
                      <a:pPr algn="ctr"/>
                      <a:r>
                        <a:rPr lang="en-US" sz="1600" smtClean="0"/>
                        <a:t>-</a:t>
                      </a:r>
                      <a:endParaRPr lang="en-US" sz="1600" dirty="0"/>
                    </a:p>
                  </a:txBody>
                  <a:tcPr anchor="ctr"/>
                </a:tc>
                <a:tc>
                  <a:txBody>
                    <a:bodyPr/>
                    <a:lstStyle/>
                    <a:p>
                      <a:r>
                        <a:rPr lang="en-US" sz="1600" i="0" dirty="0" smtClean="0"/>
                        <a:t>Tie-high</a:t>
                      </a:r>
                      <a:r>
                        <a:rPr lang="en-US" sz="1600" i="0" baseline="0" dirty="0" smtClean="0"/>
                        <a:t> cell</a:t>
                      </a:r>
                      <a:endParaRPr lang="en-US" sz="16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smtClean="0"/>
                        <a:t>-</a:t>
                      </a:r>
                      <a:endParaRPr lang="en-US" sz="1600" dirty="0" smtClean="0"/>
                    </a:p>
                  </a:txBody>
                  <a:tcPr anchor="ctr"/>
                </a:tc>
                <a:tc>
                  <a:txBody>
                    <a:bodyPr/>
                    <a:lstStyle/>
                    <a:p>
                      <a:pPr algn="r"/>
                      <a:r>
                        <a:rPr lang="en-US" sz="1600" smtClean="0"/>
                        <a:t>1</a:t>
                      </a:r>
                      <a:endParaRPr lang="en-US" sz="1600" dirty="0"/>
                    </a:p>
                  </a:txBody>
                  <a:tcPr anchor="ctr"/>
                </a:tc>
              </a:tr>
              <a:tr h="168982">
                <a:tc>
                  <a:txBody>
                    <a:bodyPr/>
                    <a:lstStyle/>
                    <a:p>
                      <a:r>
                        <a:rPr lang="en-US" sz="1600" dirty="0" smtClean="0"/>
                        <a:t>TIEL</a:t>
                      </a:r>
                      <a:endParaRPr lang="en-US" sz="1600" dirty="0"/>
                    </a:p>
                  </a:txBody>
                  <a:tcPr anchor="ctr"/>
                </a:tc>
                <a:tc>
                  <a:txBody>
                    <a:bodyPr/>
                    <a:lstStyle/>
                    <a:p>
                      <a:pPr algn="ctr"/>
                      <a:r>
                        <a:rPr lang="en-US" sz="1600" dirty="0" smtClean="0"/>
                        <a:t>-</a:t>
                      </a:r>
                      <a:endParaRPr lang="en-US" sz="1600" dirty="0"/>
                    </a:p>
                  </a:txBody>
                  <a:tcPr anchor="ctr"/>
                </a:tc>
                <a:tc>
                  <a:txBody>
                    <a:bodyPr/>
                    <a:lstStyle/>
                    <a:p>
                      <a:r>
                        <a:rPr lang="en-US" sz="1600" i="0" dirty="0" smtClean="0"/>
                        <a:t>Tie-low cell</a:t>
                      </a:r>
                      <a:endParaRPr lang="en-US" sz="16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t>
                      </a:r>
                    </a:p>
                  </a:txBody>
                  <a:tcPr anchor="ctr"/>
                </a:tc>
                <a:tc>
                  <a:txBody>
                    <a:bodyPr/>
                    <a:lstStyle/>
                    <a:p>
                      <a:pPr algn="r"/>
                      <a:r>
                        <a:rPr lang="en-US" sz="1600" dirty="0" smtClean="0"/>
                        <a:t>1</a:t>
                      </a:r>
                      <a:endParaRPr lang="en-US" sz="1600" dirty="0"/>
                    </a:p>
                  </a:txBody>
                  <a:tcPr anchor="ctr"/>
                </a:tc>
              </a:tr>
              <a:tr h="168982">
                <a:tc gridSpan="3">
                  <a:txBody>
                    <a:bodyPr/>
                    <a:lstStyle/>
                    <a:p>
                      <a:endParaRPr lang="en-US" sz="14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US" sz="1600" dirty="0"/>
                    </a:p>
                  </a:txBody>
                  <a:tcPr anchor="ctr"/>
                </a:tc>
                <a:tc hMerge="1">
                  <a:txBody>
                    <a:bodyPr/>
                    <a:lstStyle/>
                    <a:p>
                      <a:endParaRPr lang="en-US" sz="1600" dirty="0"/>
                    </a:p>
                  </a:txBody>
                  <a:tcPr anchor="ctr"/>
                </a:tc>
                <a:tc>
                  <a:txBody>
                    <a:bodyPr/>
                    <a:lstStyle/>
                    <a:p>
                      <a:pPr algn="r"/>
                      <a:r>
                        <a:rPr lang="en-US" sz="1600" b="1" dirty="0" smtClean="0"/>
                        <a:t>TOTAL</a:t>
                      </a:r>
                      <a:endParaRPr lang="en-US" sz="1600" b="1" dirty="0"/>
                    </a:p>
                  </a:txBody>
                  <a:tcPr anchor="ctr"/>
                </a:tc>
                <a:tc>
                  <a:txBody>
                    <a:bodyPr/>
                    <a:lstStyle/>
                    <a:p>
                      <a:pPr algn="r"/>
                      <a:r>
                        <a:rPr lang="en-US" sz="1600" b="1" dirty="0" smtClean="0"/>
                        <a:t>22</a:t>
                      </a:r>
                      <a:endParaRPr lang="en-US" sz="1600" b="1" dirty="0"/>
                    </a:p>
                  </a:txBody>
                  <a:tcPr anchor="ctr"/>
                </a:tc>
              </a:tr>
            </a:tbl>
          </a:graphicData>
        </a:graphic>
      </p:graphicFrame>
    </p:spTree>
    <p:extLst>
      <p:ext uri="{BB962C8B-B14F-4D97-AF65-F5344CB8AC3E}">
        <p14:creationId xmlns:p14="http://schemas.microsoft.com/office/powerpoint/2010/main" val="27704243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Library Content - Cells</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18521367"/>
              </p:ext>
            </p:extLst>
          </p:nvPr>
        </p:nvGraphicFramePr>
        <p:xfrm>
          <a:off x="1948181" y="2155483"/>
          <a:ext cx="4901992" cy="1676400"/>
        </p:xfrm>
        <a:graphic>
          <a:graphicData uri="http://schemas.openxmlformats.org/drawingml/2006/table">
            <a:tbl>
              <a:tblPr firstRow="1" bandRow="1">
                <a:tableStyleId>{5940675A-B579-460E-94D1-54222C63F5DA}</a:tableStyleId>
              </a:tblPr>
              <a:tblGrid>
                <a:gridCol w="3072400"/>
                <a:gridCol w="989330"/>
                <a:gridCol w="840262"/>
              </a:tblGrid>
              <a:tr h="168982">
                <a:tc gridSpan="3">
                  <a:txBody>
                    <a:bodyPr/>
                    <a:lstStyle/>
                    <a:p>
                      <a:pPr algn="ctr"/>
                      <a:r>
                        <a:rPr lang="en-US" sz="1600" b="1" dirty="0" smtClean="0"/>
                        <a:t>SUMMARY</a:t>
                      </a:r>
                      <a:endParaRPr lang="en-US" sz="1600" b="1" dirty="0"/>
                    </a:p>
                  </a:txBody>
                  <a:tcPr anchor="ctr"/>
                </a:tc>
                <a:tc hMerge="1">
                  <a:txBody>
                    <a:bodyPr/>
                    <a:lstStyle/>
                    <a:p>
                      <a:endParaRPr lang="en-US" dirty="0"/>
                    </a:p>
                  </a:txBody>
                  <a:tcPr/>
                </a:tc>
                <a:tc hMerge="1">
                  <a:txBody>
                    <a:bodyPr/>
                    <a:lstStyle/>
                    <a:p>
                      <a:endParaRPr lang="en-US" dirty="0"/>
                    </a:p>
                  </a:txBody>
                  <a:tcPr/>
                </a:tc>
              </a:tr>
              <a:tr h="168982">
                <a:tc gridSpan="2">
                  <a:txBody>
                    <a:bodyPr/>
                    <a:lstStyle/>
                    <a:p>
                      <a:r>
                        <a:rPr lang="en-US" sz="1600" dirty="0" smtClean="0"/>
                        <a:t>Combinational</a:t>
                      </a:r>
                      <a:r>
                        <a:rPr lang="en-US" sz="1600" baseline="0" dirty="0" smtClean="0"/>
                        <a:t> cells</a:t>
                      </a:r>
                      <a:endParaRPr lang="en-US" sz="16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nchor="ctr"/>
                </a:tc>
                <a:tc>
                  <a:txBody>
                    <a:bodyPr/>
                    <a:lstStyle/>
                    <a:p>
                      <a:pPr algn="r"/>
                      <a:r>
                        <a:rPr lang="en-US" sz="1600" dirty="0" smtClean="0"/>
                        <a:t>49</a:t>
                      </a:r>
                      <a:endParaRPr lang="en-US" sz="1600" dirty="0"/>
                    </a:p>
                  </a:txBody>
                  <a:tcPr anchor="ctr"/>
                </a:tc>
              </a:tr>
              <a:tr h="168982">
                <a:tc gridSpan="2">
                  <a:txBody>
                    <a:bodyPr/>
                    <a:lstStyle/>
                    <a:p>
                      <a:r>
                        <a:rPr lang="en-US" sz="1600" dirty="0" smtClean="0"/>
                        <a:t>Sequential </a:t>
                      </a:r>
                      <a:r>
                        <a:rPr lang="en-US" sz="1600" baseline="0" dirty="0" smtClean="0"/>
                        <a:t>cells</a:t>
                      </a:r>
                      <a:endParaRPr lang="en-US" sz="1600" dirty="0" smtClean="0"/>
                    </a:p>
                  </a:txBody>
                  <a:tcPr anchor="ctr"/>
                </a:tc>
                <a:tc hMerge="1">
                  <a:txBody>
                    <a:bodyPr/>
                    <a:lstStyle/>
                    <a:p>
                      <a:endParaRPr lang="en-US" sz="1600" dirty="0" smtClean="0"/>
                    </a:p>
                  </a:txBody>
                  <a:tcPr anchor="ctr"/>
                </a:tc>
                <a:tc>
                  <a:txBody>
                    <a:bodyPr/>
                    <a:lstStyle/>
                    <a:p>
                      <a:pPr algn="r"/>
                      <a:r>
                        <a:rPr lang="en-US" sz="1600" dirty="0" smtClean="0"/>
                        <a:t>5</a:t>
                      </a:r>
                      <a:endParaRPr lang="en-US" sz="1600" dirty="0"/>
                    </a:p>
                  </a:txBody>
                  <a:tcPr anchor="ctr"/>
                </a:tc>
              </a:tr>
              <a:tr h="168982">
                <a:tc gridSpan="2">
                  <a:txBody>
                    <a:bodyPr/>
                    <a:lstStyle/>
                    <a:p>
                      <a:r>
                        <a:rPr lang="en-US" sz="1600" dirty="0" smtClean="0"/>
                        <a:t>Additional </a:t>
                      </a:r>
                      <a:r>
                        <a:rPr lang="en-US" sz="1600" baseline="0" dirty="0" smtClean="0"/>
                        <a:t>cells</a:t>
                      </a:r>
                      <a:endParaRPr lang="en-US" sz="1600" dirty="0" smtClean="0"/>
                    </a:p>
                  </a:txBody>
                  <a:tcPr anchor="ctr"/>
                </a:tc>
                <a:tc hMerge="1">
                  <a:txBody>
                    <a:bodyPr/>
                    <a:lstStyle/>
                    <a:p>
                      <a:endParaRPr lang="en-US" sz="1600" dirty="0" smtClean="0"/>
                    </a:p>
                  </a:txBody>
                  <a:tcPr anchor="ctr"/>
                </a:tc>
                <a:tc>
                  <a:txBody>
                    <a:bodyPr/>
                    <a:lstStyle/>
                    <a:p>
                      <a:pPr algn="r"/>
                      <a:r>
                        <a:rPr lang="en-US" sz="1600" dirty="0" smtClean="0"/>
                        <a:t>22</a:t>
                      </a:r>
                      <a:endParaRPr lang="en-US" sz="1600" dirty="0"/>
                    </a:p>
                  </a:txBody>
                  <a:tcPr anchor="ctr"/>
                </a:tc>
              </a:tr>
              <a:tr h="168982">
                <a:tc>
                  <a:txBody>
                    <a:bodyPr/>
                    <a:lstStyle/>
                    <a:p>
                      <a:endParaRPr lang="en-US" sz="1600"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en-US" sz="1600" b="1" dirty="0" smtClean="0"/>
                        <a:t>TOTAL</a:t>
                      </a:r>
                      <a:endParaRPr lang="en-US" sz="1600" b="1" dirty="0"/>
                    </a:p>
                  </a:txBody>
                  <a:tcPr anchor="ctr"/>
                </a:tc>
                <a:tc>
                  <a:txBody>
                    <a:bodyPr/>
                    <a:lstStyle/>
                    <a:p>
                      <a:pPr algn="r"/>
                      <a:r>
                        <a:rPr lang="en-US" sz="1600" b="1" dirty="0" smtClean="0"/>
                        <a:t>76</a:t>
                      </a:r>
                      <a:endParaRPr lang="en-US" sz="1600" b="1" dirty="0"/>
                    </a:p>
                  </a:txBody>
                  <a:tcPr anchor="ctr"/>
                </a:tc>
              </a:tr>
            </a:tbl>
          </a:graphicData>
        </a:graphic>
      </p:graphicFrame>
    </p:spTree>
    <p:extLst>
      <p:ext uri="{BB962C8B-B14F-4D97-AF65-F5344CB8AC3E}">
        <p14:creationId xmlns:p14="http://schemas.microsoft.com/office/powerpoint/2010/main" val="12735824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Library Content - Descriptions</a:t>
            </a:r>
            <a:endParaRPr lang="en-US" sz="24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5146917"/>
              </p:ext>
            </p:extLst>
          </p:nvPr>
        </p:nvGraphicFramePr>
        <p:xfrm>
          <a:off x="385855" y="1149110"/>
          <a:ext cx="8564315" cy="4968240"/>
        </p:xfrm>
        <a:graphic>
          <a:graphicData uri="http://schemas.openxmlformats.org/drawingml/2006/table">
            <a:tbl>
              <a:tblPr firstRow="1" bandRow="1">
                <a:tableStyleId>{5940675A-B579-460E-94D1-54222C63F5DA}</a:tableStyleId>
              </a:tblPr>
              <a:tblGrid>
                <a:gridCol w="2032000"/>
                <a:gridCol w="1654880"/>
                <a:gridCol w="4877435"/>
              </a:tblGrid>
              <a:tr h="409245">
                <a:tc>
                  <a:txBody>
                    <a:bodyPr/>
                    <a:lstStyle/>
                    <a:p>
                      <a:pPr algn="ctr"/>
                      <a:r>
                        <a:rPr lang="en-US" b="1" dirty="0" smtClean="0"/>
                        <a:t>View</a:t>
                      </a:r>
                      <a:endParaRPr lang="en-US" b="1" dirty="0"/>
                    </a:p>
                  </a:txBody>
                  <a:tcPr/>
                </a:tc>
                <a:tc>
                  <a:txBody>
                    <a:bodyPr/>
                    <a:lstStyle/>
                    <a:p>
                      <a:pPr algn="ctr"/>
                      <a:r>
                        <a:rPr lang="en-US" b="1" dirty="0" smtClean="0"/>
                        <a:t>File Extension</a:t>
                      </a:r>
                      <a:endParaRPr lang="en-US" b="1" dirty="0"/>
                    </a:p>
                  </a:txBody>
                  <a:tcPr/>
                </a:tc>
                <a:tc>
                  <a:txBody>
                    <a:bodyPr/>
                    <a:lstStyle/>
                    <a:p>
                      <a:pPr algn="ctr"/>
                      <a:r>
                        <a:rPr lang="en-US" b="1" dirty="0" smtClean="0"/>
                        <a:t>View</a:t>
                      </a:r>
                      <a:r>
                        <a:rPr lang="en-US" b="1" baseline="0" dirty="0" smtClean="0"/>
                        <a:t> Description</a:t>
                      </a:r>
                      <a:endParaRPr lang="en-US" b="1" dirty="0"/>
                    </a:p>
                  </a:txBody>
                  <a:tcPr/>
                </a:tc>
              </a:tr>
              <a:tr h="370840">
                <a:tc>
                  <a:txBody>
                    <a:bodyPr/>
                    <a:lstStyle/>
                    <a:p>
                      <a:r>
                        <a:rPr lang="en-US" dirty="0" smtClean="0"/>
                        <a:t>Technology Library</a:t>
                      </a:r>
                      <a:endParaRPr lang="en-US" dirty="0"/>
                    </a:p>
                  </a:txBody>
                  <a:tcPr anchor="ctr"/>
                </a:tc>
                <a:tc>
                  <a:txBody>
                    <a:bodyPr/>
                    <a:lstStyle/>
                    <a:p>
                      <a:pPr algn="ctr"/>
                      <a:r>
                        <a:rPr lang="en-US" dirty="0" smtClean="0"/>
                        <a:t>.lib</a:t>
                      </a:r>
                      <a:endParaRPr lang="en-US" dirty="0"/>
                    </a:p>
                  </a:txBody>
                  <a:tcPr anchor="ctr"/>
                </a:tc>
                <a:tc>
                  <a:txBody>
                    <a:bodyPr/>
                    <a:lstStyle/>
                    <a:p>
                      <a:r>
                        <a:rPr lang="en-US" sz="1600" dirty="0" smtClean="0"/>
                        <a:t>Provide logic, timing, power and area information of the cells in the library</a:t>
                      </a:r>
                      <a:endParaRPr lang="en-US" sz="1600" dirty="0"/>
                    </a:p>
                  </a:txBody>
                  <a:tcPr/>
                </a:tc>
              </a:tr>
              <a:tr h="370840">
                <a:tc>
                  <a:txBody>
                    <a:bodyPr/>
                    <a:lstStyle/>
                    <a:p>
                      <a:r>
                        <a:rPr lang="en-US" dirty="0" smtClean="0"/>
                        <a:t>Geometric Library</a:t>
                      </a:r>
                      <a:endParaRPr lang="en-US" dirty="0"/>
                    </a:p>
                  </a:txBody>
                  <a:tcPr anchor="ctr"/>
                </a:tc>
                <a:tc>
                  <a:txBody>
                    <a:bodyPr/>
                    <a:lstStyle/>
                    <a:p>
                      <a:pPr algn="ctr"/>
                      <a:r>
                        <a:rPr lang="en-US" dirty="0" smtClean="0"/>
                        <a:t>.</a:t>
                      </a:r>
                      <a:r>
                        <a:rPr lang="en-US" dirty="0" err="1" smtClean="0"/>
                        <a:t>lef</a:t>
                      </a:r>
                      <a:endParaRPr lang="en-US" dirty="0"/>
                    </a:p>
                  </a:txBody>
                  <a:tcPr anchor="ctr"/>
                </a:tc>
                <a:tc>
                  <a:txBody>
                    <a:bodyPr/>
                    <a:lstStyle/>
                    <a:p>
                      <a:r>
                        <a:rPr lang="en-US" sz="1600" dirty="0" smtClean="0"/>
                        <a:t>Provide information about the physical layout of the library in plain text, including design rules and abstract information about the cells</a:t>
                      </a:r>
                      <a:endParaRPr lang="en-US" sz="1600" dirty="0"/>
                    </a:p>
                  </a:txBody>
                  <a:tcPr/>
                </a:tc>
              </a:tr>
              <a:tr h="370840">
                <a:tc>
                  <a:txBody>
                    <a:bodyPr/>
                    <a:lstStyle/>
                    <a:p>
                      <a:r>
                        <a:rPr lang="en-US" dirty="0" smtClean="0"/>
                        <a:t>Simulation Library</a:t>
                      </a:r>
                      <a:endParaRPr lang="en-US" dirty="0"/>
                    </a:p>
                  </a:txBody>
                  <a:tcPr anchor="ctr"/>
                </a:tc>
                <a:tc>
                  <a:txBody>
                    <a:bodyPr/>
                    <a:lstStyle/>
                    <a:p>
                      <a:pPr algn="ctr"/>
                      <a:r>
                        <a:rPr lang="en-US" dirty="0" smtClean="0"/>
                        <a:t>.v</a:t>
                      </a:r>
                      <a:endParaRPr lang="en-US" dirty="0"/>
                    </a:p>
                  </a:txBody>
                  <a:tcPr anchor="ctr"/>
                </a:tc>
                <a:tc>
                  <a:txBody>
                    <a:bodyPr/>
                    <a:lstStyle/>
                    <a:p>
                      <a:r>
                        <a:rPr lang="en-US" sz="1600" dirty="0" smtClean="0"/>
                        <a:t>Provide a behavioral information of the cells for simulation intents</a:t>
                      </a:r>
                      <a:endParaRPr lang="en-US" sz="1600" dirty="0"/>
                    </a:p>
                  </a:txBody>
                  <a:tcPr/>
                </a:tc>
              </a:tr>
              <a:tr h="370840">
                <a:tc>
                  <a:txBody>
                    <a:bodyPr/>
                    <a:lstStyle/>
                    <a:p>
                      <a:r>
                        <a:rPr lang="en-US" dirty="0" smtClean="0"/>
                        <a:t>Cell Layouts</a:t>
                      </a:r>
                      <a:endParaRPr lang="en-US" dirty="0"/>
                    </a:p>
                  </a:txBody>
                  <a:tcPr anchor="ctr"/>
                </a:tc>
                <a:tc>
                  <a:txBody>
                    <a:bodyPr/>
                    <a:lstStyle/>
                    <a:p>
                      <a:pPr algn="ctr"/>
                      <a:r>
                        <a:rPr lang="en-US" dirty="0" smtClean="0"/>
                        <a:t>.</a:t>
                      </a:r>
                      <a:r>
                        <a:rPr lang="en-US" dirty="0" err="1" smtClean="0"/>
                        <a:t>gds</a:t>
                      </a:r>
                      <a:endParaRPr lang="en-US" dirty="0"/>
                    </a:p>
                  </a:txBody>
                  <a:tcPr anchor="ctr"/>
                </a:tc>
                <a:tc>
                  <a:txBody>
                    <a:bodyPr/>
                    <a:lstStyle/>
                    <a:p>
                      <a:r>
                        <a:rPr lang="en-US" sz="1600" dirty="0" smtClean="0"/>
                        <a:t>Provide information about planar geometric shapes, text labels, and other layout information in a binary format</a:t>
                      </a:r>
                      <a:endParaRPr lang="en-US" sz="1600" dirty="0"/>
                    </a:p>
                  </a:txBody>
                  <a:tcPr/>
                </a:tc>
              </a:tr>
              <a:tr h="370840">
                <a:tc>
                  <a:txBody>
                    <a:bodyPr/>
                    <a:lstStyle/>
                    <a:p>
                      <a:r>
                        <a:rPr lang="en-US" dirty="0" smtClean="0"/>
                        <a:t>Cell </a:t>
                      </a:r>
                      <a:r>
                        <a:rPr lang="en-US" dirty="0" err="1" smtClean="0"/>
                        <a:t>Netlists</a:t>
                      </a:r>
                      <a:endParaRPr lang="en-US" dirty="0"/>
                    </a:p>
                  </a:txBody>
                  <a:tcPr anchor="ctr"/>
                </a:tc>
                <a:tc>
                  <a:txBody>
                    <a:bodyPr/>
                    <a:lstStyle/>
                    <a:p>
                      <a:pPr algn="ctr"/>
                      <a:r>
                        <a:rPr lang="en-US" dirty="0" smtClean="0"/>
                        <a:t>.</a:t>
                      </a:r>
                      <a:r>
                        <a:rPr lang="en-US" dirty="0" err="1" smtClean="0"/>
                        <a:t>spi</a:t>
                      </a:r>
                      <a:endParaRPr lang="en-US" dirty="0"/>
                    </a:p>
                  </a:txBody>
                  <a:tcPr anchor="ctr"/>
                </a:tc>
                <a:tc>
                  <a:txBody>
                    <a:bodyPr/>
                    <a:lstStyle/>
                    <a:p>
                      <a:r>
                        <a:rPr lang="en-US" sz="1600" dirty="0" smtClean="0"/>
                        <a:t>Provide an instance-based transistor </a:t>
                      </a:r>
                      <a:r>
                        <a:rPr lang="en-US" sz="1600" dirty="0" err="1" smtClean="0"/>
                        <a:t>netlist</a:t>
                      </a:r>
                      <a:r>
                        <a:rPr lang="en-US" sz="1600" dirty="0" smtClean="0"/>
                        <a:t>, representing instances, nets, and some attributes</a:t>
                      </a:r>
                      <a:endParaRPr lang="en-US" sz="1600" dirty="0"/>
                    </a:p>
                  </a:txBody>
                  <a:tcPr/>
                </a:tc>
              </a:tr>
              <a:tr h="370840">
                <a:tc>
                  <a:txBody>
                    <a:bodyPr/>
                    <a:lstStyle/>
                    <a:p>
                      <a:r>
                        <a:rPr lang="en-US" dirty="0" err="1" smtClean="0"/>
                        <a:t>OpenAccess</a:t>
                      </a:r>
                      <a:endParaRPr lang="en-US" dirty="0"/>
                    </a:p>
                  </a:txBody>
                  <a:tcPr anchor="ctr"/>
                </a:tc>
                <a:tc>
                  <a:txBody>
                    <a:bodyPr/>
                    <a:lstStyle/>
                    <a:p>
                      <a:pPr algn="ctr"/>
                      <a:r>
                        <a:rPr lang="en-US" dirty="0" smtClean="0"/>
                        <a:t>.</a:t>
                      </a:r>
                      <a:r>
                        <a:rPr lang="en-US" dirty="0" err="1" smtClean="0"/>
                        <a:t>oa</a:t>
                      </a:r>
                      <a:endParaRPr lang="en-US" dirty="0"/>
                    </a:p>
                  </a:txBody>
                  <a:tcPr anchor="ctr"/>
                </a:tc>
                <a:tc>
                  <a:txBody>
                    <a:bodyPr/>
                    <a:lstStyle/>
                    <a:p>
                      <a:r>
                        <a:rPr lang="en-US" sz="1600" dirty="0" smtClean="0"/>
                        <a:t>Provide a database containing layouts and </a:t>
                      </a:r>
                      <a:r>
                        <a:rPr lang="en-US" sz="1600" dirty="0" err="1" smtClean="0"/>
                        <a:t>netlists</a:t>
                      </a:r>
                      <a:endParaRPr lang="en-US" sz="1600" dirty="0"/>
                    </a:p>
                  </a:txBody>
                  <a:tcPr/>
                </a:tc>
              </a:tr>
            </a:tbl>
          </a:graphicData>
        </a:graphic>
      </p:graphicFrame>
    </p:spTree>
    <p:extLst>
      <p:ext uri="{BB962C8B-B14F-4D97-AF65-F5344CB8AC3E}">
        <p14:creationId xmlns:p14="http://schemas.microsoft.com/office/powerpoint/2010/main" val="7010649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Outline</a:t>
            </a:r>
            <a:endParaRPr lang="en-US" sz="4000" dirty="0"/>
          </a:p>
        </p:txBody>
      </p:sp>
      <p:sp>
        <p:nvSpPr>
          <p:cNvPr id="3" name="Text Placeholder 2"/>
          <p:cNvSpPr>
            <a:spLocks noGrp="1"/>
          </p:cNvSpPr>
          <p:nvPr>
            <p:ph type="body" idx="4294967295"/>
          </p:nvPr>
        </p:nvSpPr>
        <p:spPr/>
        <p:txBody>
          <a:bodyPr/>
          <a:lstStyle/>
          <a:p>
            <a:r>
              <a:rPr lang="en-US" dirty="0" smtClean="0"/>
              <a:t>Part I - Layout</a:t>
            </a:r>
          </a:p>
          <a:p>
            <a:pPr lvl="1"/>
            <a:r>
              <a:rPr lang="en-US" dirty="0" smtClean="0"/>
              <a:t>Cell Template</a:t>
            </a:r>
          </a:p>
          <a:p>
            <a:pPr lvl="1"/>
            <a:r>
              <a:rPr lang="en-US" dirty="0" smtClean="0"/>
              <a:t>FFD Layout example</a:t>
            </a:r>
          </a:p>
          <a:p>
            <a:pPr lvl="1"/>
            <a:r>
              <a:rPr lang="en-US" dirty="0" smtClean="0"/>
              <a:t>Dummies and Diffusion Gaps</a:t>
            </a:r>
          </a:p>
          <a:p>
            <a:pPr lvl="1"/>
            <a:r>
              <a:rPr lang="en-US" dirty="0" smtClean="0"/>
              <a:t>Double patterning</a:t>
            </a:r>
          </a:p>
          <a:p>
            <a:pPr lvl="1"/>
            <a:r>
              <a:rPr lang="en-US" dirty="0" smtClean="0"/>
              <a:t>Design rule</a:t>
            </a:r>
            <a:r>
              <a:rPr lang="en-US" baseline="0" dirty="0" smtClean="0"/>
              <a:t> negotiation</a:t>
            </a:r>
            <a:endParaRPr lang="en-US" dirty="0" smtClean="0"/>
          </a:p>
          <a:p>
            <a:pPr lvl="0"/>
            <a:r>
              <a:rPr lang="en-US" dirty="0" smtClean="0"/>
              <a:t>Part II – Library Content</a:t>
            </a:r>
          </a:p>
          <a:p>
            <a:pPr lvl="1"/>
            <a:r>
              <a:rPr lang="en-US" dirty="0" smtClean="0"/>
              <a:t>Cells</a:t>
            </a:r>
          </a:p>
          <a:p>
            <a:pPr lvl="1"/>
            <a:r>
              <a:rPr lang="en-US" dirty="0" smtClean="0"/>
              <a:t>Available descriptions</a:t>
            </a:r>
          </a:p>
          <a:p>
            <a:pPr lvl="0"/>
            <a:r>
              <a:rPr lang="en-US" b="1" dirty="0" smtClean="0">
                <a:solidFill>
                  <a:srgbClr val="FF0000"/>
                </a:solidFill>
              </a:rPr>
              <a:t>Part III – Synthesis Example</a:t>
            </a:r>
          </a:p>
          <a:p>
            <a:pPr lvl="0"/>
            <a:r>
              <a:rPr lang="en-US" dirty="0" smtClean="0"/>
              <a:t>Conclusion</a:t>
            </a:r>
            <a:endParaRPr lang="en-US" dirty="0"/>
          </a:p>
        </p:txBody>
      </p:sp>
    </p:spTree>
    <p:extLst>
      <p:ext uri="{BB962C8B-B14F-4D97-AF65-F5344CB8AC3E}">
        <p14:creationId xmlns:p14="http://schemas.microsoft.com/office/powerpoint/2010/main" val="22657137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Synthesis Example</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39569778"/>
              </p:ext>
            </p:extLst>
          </p:nvPr>
        </p:nvGraphicFramePr>
        <p:xfrm>
          <a:off x="577880" y="971080"/>
          <a:ext cx="7865931" cy="5486400"/>
        </p:xfrm>
        <a:graphic>
          <a:graphicData uri="http://schemas.openxmlformats.org/drawingml/2006/table">
            <a:tbl>
              <a:tblPr firstRow="1" bandRow="1">
                <a:tableStyleId>{5940675A-B579-460E-94D1-54222C63F5DA}</a:tableStyleId>
              </a:tblPr>
              <a:tblGrid>
                <a:gridCol w="3414078"/>
                <a:gridCol w="1382580"/>
                <a:gridCol w="1514793"/>
                <a:gridCol w="1554480"/>
              </a:tblGrid>
              <a:tr h="199706">
                <a:tc>
                  <a:txBody>
                    <a:bodyPr/>
                    <a:lstStyle/>
                    <a:p>
                      <a:endParaRPr lang="en-US" sz="180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800" b="1" dirty="0" smtClean="0"/>
                        <a:t>15nm</a:t>
                      </a:r>
                      <a:endParaRPr lang="en-US" sz="1800" b="1" dirty="0"/>
                    </a:p>
                  </a:txBody>
                  <a:tcPr/>
                </a:tc>
                <a:tc>
                  <a:txBody>
                    <a:bodyPr/>
                    <a:lstStyle/>
                    <a:p>
                      <a:pPr algn="ctr"/>
                      <a:r>
                        <a:rPr lang="en-US" sz="1800" b="1" dirty="0" smtClean="0"/>
                        <a:t>45nm</a:t>
                      </a:r>
                      <a:endParaRPr lang="en-US" sz="1800" b="1" dirty="0"/>
                    </a:p>
                  </a:txBody>
                  <a:tcPr/>
                </a:tc>
                <a:tc>
                  <a:txBody>
                    <a:bodyPr/>
                    <a:lstStyle/>
                    <a:p>
                      <a:pPr algn="ctr"/>
                      <a:r>
                        <a:rPr lang="en-US" sz="1800" b="1" dirty="0" smtClean="0"/>
                        <a:t>Reduction</a:t>
                      </a:r>
                      <a:endParaRPr lang="en-US" sz="1800" b="1" dirty="0"/>
                    </a:p>
                  </a:txBody>
                  <a:tcPr/>
                </a:tc>
              </a:tr>
              <a:tr h="199706">
                <a:tc gridSpan="4">
                  <a:txBody>
                    <a:bodyPr/>
                    <a:lstStyle/>
                    <a:p>
                      <a:pPr algn="ctr"/>
                      <a:r>
                        <a:rPr lang="en-US" sz="1800" b="1" dirty="0" smtClean="0"/>
                        <a:t>Library Characteristics</a:t>
                      </a:r>
                      <a:endParaRPr lang="en-US" sz="1800" b="1"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800" dirty="0"/>
                    </a:p>
                  </a:txBody>
                  <a:tcPr/>
                </a:tc>
              </a:tr>
              <a:tr h="199706">
                <a:tc>
                  <a:txBody>
                    <a:bodyPr/>
                    <a:lstStyle/>
                    <a:p>
                      <a:r>
                        <a:rPr lang="en-US" sz="1800" dirty="0" smtClean="0"/>
                        <a:t>Operation Voltage (</a:t>
                      </a:r>
                      <a:r>
                        <a:rPr lang="en-US" sz="1800" i="1" dirty="0" smtClean="0"/>
                        <a:t>V</a:t>
                      </a:r>
                      <a:r>
                        <a:rPr lang="en-US" sz="1800" dirty="0" smtClean="0"/>
                        <a:t>)</a:t>
                      </a:r>
                      <a:endParaRPr lang="en-US" sz="1800" dirty="0"/>
                    </a:p>
                  </a:txBody>
                  <a:tcPr/>
                </a:tc>
                <a:tc>
                  <a:txBody>
                    <a:bodyPr/>
                    <a:lstStyle/>
                    <a:p>
                      <a:pPr algn="r"/>
                      <a:r>
                        <a:rPr lang="en-US" sz="1800" dirty="0" smtClean="0"/>
                        <a:t>0.8</a:t>
                      </a:r>
                      <a:endParaRPr lang="en-US" sz="1800" dirty="0"/>
                    </a:p>
                  </a:txBody>
                  <a:tcPr/>
                </a:tc>
                <a:tc>
                  <a:txBody>
                    <a:bodyPr/>
                    <a:lstStyle/>
                    <a:p>
                      <a:pPr algn="r"/>
                      <a:r>
                        <a:rPr lang="en-US" sz="1800" dirty="0" smtClean="0"/>
                        <a:t>1.1</a:t>
                      </a:r>
                      <a:endParaRPr lang="en-US" sz="1800" dirty="0"/>
                    </a:p>
                  </a:txBody>
                  <a:tcPr/>
                </a:tc>
                <a:tc>
                  <a:txBody>
                    <a:bodyPr/>
                    <a:lstStyle/>
                    <a:p>
                      <a:pPr algn="r"/>
                      <a:r>
                        <a:rPr lang="en-US" sz="1800" dirty="0" smtClean="0"/>
                        <a:t>N/A</a:t>
                      </a:r>
                      <a:endParaRPr lang="en-US" sz="1800" dirty="0"/>
                    </a:p>
                  </a:txBody>
                  <a:tcPr/>
                </a:tc>
              </a:tr>
              <a:tr h="199706">
                <a:tc>
                  <a:txBody>
                    <a:bodyPr/>
                    <a:lstStyle/>
                    <a:p>
                      <a:r>
                        <a:rPr lang="en-US" sz="1800" dirty="0" smtClean="0"/>
                        <a:t>Operation Frequency (</a:t>
                      </a:r>
                      <a:r>
                        <a:rPr lang="en-US" sz="1800" i="1" dirty="0" smtClean="0"/>
                        <a:t>GHz</a:t>
                      </a:r>
                      <a:r>
                        <a:rPr lang="en-US" sz="1800" i="0" dirty="0" smtClean="0"/>
                        <a:t>)</a:t>
                      </a:r>
                      <a:endParaRPr lang="en-US" sz="1800" dirty="0"/>
                    </a:p>
                  </a:txBody>
                  <a:tcPr/>
                </a:tc>
                <a:tc>
                  <a:txBody>
                    <a:bodyPr/>
                    <a:lstStyle/>
                    <a:p>
                      <a:pPr algn="r"/>
                      <a:r>
                        <a:rPr lang="en-US" sz="1800" dirty="0" smtClean="0"/>
                        <a:t>1.0</a:t>
                      </a:r>
                      <a:endParaRPr lang="en-US" sz="1800" dirty="0"/>
                    </a:p>
                  </a:txBody>
                  <a:tcPr/>
                </a:tc>
                <a:tc>
                  <a:txBody>
                    <a:bodyPr/>
                    <a:lstStyle/>
                    <a:p>
                      <a:pPr algn="r"/>
                      <a:r>
                        <a:rPr lang="en-US" sz="1800" dirty="0" smtClean="0"/>
                        <a:t>1.0</a:t>
                      </a:r>
                      <a:endParaRPr lang="en-US" sz="1800" dirty="0"/>
                    </a:p>
                  </a:txBody>
                  <a:tcPr/>
                </a:tc>
                <a:tc>
                  <a:txBody>
                    <a:bodyPr/>
                    <a:lstStyle/>
                    <a:p>
                      <a:pPr algn="r"/>
                      <a:r>
                        <a:rPr lang="en-US" sz="1800" dirty="0" smtClean="0"/>
                        <a:t>N/A</a:t>
                      </a:r>
                      <a:endParaRPr lang="en-US" sz="1800" dirty="0"/>
                    </a:p>
                  </a:txBody>
                  <a:tcPr/>
                </a:tc>
              </a:tr>
              <a:tr h="199706">
                <a:tc>
                  <a:txBody>
                    <a:bodyPr/>
                    <a:lstStyle/>
                    <a:p>
                      <a:r>
                        <a:rPr lang="en-US" sz="1800" dirty="0" smtClean="0"/>
                        <a:t>Characterization Corner</a:t>
                      </a:r>
                      <a:endParaRPr lang="en-US" sz="1800" dirty="0"/>
                    </a:p>
                  </a:txBody>
                  <a:tcPr/>
                </a:tc>
                <a:tc>
                  <a:txBody>
                    <a:bodyPr/>
                    <a:lstStyle/>
                    <a:p>
                      <a:pPr algn="r"/>
                      <a:r>
                        <a:rPr lang="en-US" sz="1800" dirty="0" smtClean="0"/>
                        <a:t>Typical</a:t>
                      </a:r>
                      <a:endParaRPr lang="en-US" sz="1800" dirty="0"/>
                    </a:p>
                  </a:txBody>
                  <a:tcPr/>
                </a:tc>
                <a:tc>
                  <a:txBody>
                    <a:bodyPr/>
                    <a:lstStyle/>
                    <a:p>
                      <a:pPr algn="r"/>
                      <a:r>
                        <a:rPr lang="en-US" sz="1800" dirty="0" smtClean="0"/>
                        <a:t>Typical</a:t>
                      </a:r>
                      <a:endParaRPr lang="en-US" sz="1800" dirty="0"/>
                    </a:p>
                  </a:txBody>
                  <a:tcPr/>
                </a:tc>
                <a:tc>
                  <a:txBody>
                    <a:bodyPr/>
                    <a:lstStyle/>
                    <a:p>
                      <a:pPr algn="r"/>
                      <a:r>
                        <a:rPr lang="en-US" sz="1800" dirty="0" smtClean="0"/>
                        <a:t>N/A</a:t>
                      </a:r>
                      <a:endParaRPr lang="en-US" sz="1800" dirty="0"/>
                    </a:p>
                  </a:txBody>
                  <a:tcPr/>
                </a:tc>
              </a:tr>
              <a:tr h="199706">
                <a:tc gridSpan="4">
                  <a:txBody>
                    <a:bodyPr/>
                    <a:lstStyle/>
                    <a:p>
                      <a:pPr algn="ctr"/>
                      <a:r>
                        <a:rPr lang="en-US" sz="1800" b="1" dirty="0" smtClean="0"/>
                        <a:t>Area Results</a:t>
                      </a:r>
                      <a:endParaRPr lang="en-US" sz="1800" b="1"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800" dirty="0"/>
                    </a:p>
                  </a:txBody>
                  <a:tcPr/>
                </a:tc>
              </a:tr>
              <a:tr h="199706">
                <a:tc>
                  <a:txBody>
                    <a:bodyPr/>
                    <a:lstStyle/>
                    <a:p>
                      <a:r>
                        <a:rPr lang="en-US" sz="1800" dirty="0" smtClean="0"/>
                        <a:t>Total Area (</a:t>
                      </a:r>
                      <a:r>
                        <a:rPr lang="en-US" sz="1800" i="1" dirty="0" smtClean="0"/>
                        <a:t>um²</a:t>
                      </a:r>
                      <a:r>
                        <a:rPr lang="en-US" sz="1800" dirty="0" smtClean="0"/>
                        <a:t>)</a:t>
                      </a:r>
                      <a:endParaRPr lang="en-US" sz="1800" dirty="0"/>
                    </a:p>
                  </a:txBody>
                  <a:tcPr/>
                </a:tc>
                <a:tc>
                  <a:txBody>
                    <a:bodyPr/>
                    <a:lstStyle/>
                    <a:p>
                      <a:pPr algn="r"/>
                      <a:r>
                        <a:rPr lang="en-US" sz="1800" dirty="0" smtClean="0"/>
                        <a:t>21706.92</a:t>
                      </a:r>
                      <a:endParaRPr lang="en-US" sz="1800" dirty="0"/>
                    </a:p>
                  </a:txBody>
                  <a:tcPr/>
                </a:tc>
                <a:tc>
                  <a:txBody>
                    <a:bodyPr/>
                    <a:lstStyle/>
                    <a:p>
                      <a:pPr algn="r"/>
                      <a:r>
                        <a:rPr lang="en-US" sz="1800" dirty="0" smtClean="0"/>
                        <a:t>211068.87</a:t>
                      </a:r>
                      <a:endParaRPr lang="en-US" sz="1800" dirty="0"/>
                    </a:p>
                  </a:txBody>
                  <a:tcPr/>
                </a:tc>
                <a:tc>
                  <a:txBody>
                    <a:bodyPr/>
                    <a:lstStyle/>
                    <a:p>
                      <a:pPr algn="r"/>
                      <a:r>
                        <a:rPr lang="en-US" sz="1800" dirty="0" smtClean="0"/>
                        <a:t>89.7%</a:t>
                      </a:r>
                      <a:endParaRPr lang="en-US" sz="1800" dirty="0"/>
                    </a:p>
                  </a:txBody>
                  <a:tcPr/>
                </a:tc>
              </a:tr>
              <a:tr h="199706">
                <a:tc>
                  <a:txBody>
                    <a:bodyPr/>
                    <a:lstStyle/>
                    <a:p>
                      <a:r>
                        <a:rPr lang="en-US" sz="1800" dirty="0" smtClean="0"/>
                        <a:t>Cell</a:t>
                      </a:r>
                      <a:r>
                        <a:rPr lang="en-US" sz="1800" baseline="0" dirty="0" smtClean="0"/>
                        <a:t> Area (</a:t>
                      </a:r>
                      <a:r>
                        <a:rPr lang="en-US" sz="1800" i="1" baseline="0" dirty="0" smtClean="0"/>
                        <a:t>um²</a:t>
                      </a:r>
                      <a:r>
                        <a:rPr lang="en-US" sz="1800" baseline="0" dirty="0" smtClean="0"/>
                        <a:t>)</a:t>
                      </a:r>
                      <a:endParaRPr lang="en-US" sz="1800" dirty="0"/>
                    </a:p>
                  </a:txBody>
                  <a:tcPr/>
                </a:tc>
                <a:tc>
                  <a:txBody>
                    <a:bodyPr/>
                    <a:lstStyle/>
                    <a:p>
                      <a:pPr algn="r"/>
                      <a:r>
                        <a:rPr lang="en-US" sz="1800" dirty="0" smtClean="0"/>
                        <a:t>15437.17</a:t>
                      </a:r>
                      <a:endParaRPr lang="en-US" sz="1800" dirty="0"/>
                    </a:p>
                  </a:txBody>
                  <a:tcPr/>
                </a:tc>
                <a:tc>
                  <a:txBody>
                    <a:bodyPr/>
                    <a:lstStyle/>
                    <a:p>
                      <a:pPr algn="r"/>
                      <a:r>
                        <a:rPr lang="en-US" sz="1800" dirty="0" smtClean="0"/>
                        <a:t>68566.29</a:t>
                      </a:r>
                      <a:endParaRPr lang="en-US" sz="1800" dirty="0"/>
                    </a:p>
                  </a:txBody>
                  <a:tcPr/>
                </a:tc>
                <a:tc>
                  <a:txBody>
                    <a:bodyPr/>
                    <a:lstStyle/>
                    <a:p>
                      <a:pPr algn="r"/>
                      <a:r>
                        <a:rPr lang="en-US" sz="1800" dirty="0" smtClean="0"/>
                        <a:t>77.5%</a:t>
                      </a:r>
                      <a:endParaRPr lang="en-US" sz="1800" dirty="0"/>
                    </a:p>
                  </a:txBody>
                  <a:tcPr/>
                </a:tc>
              </a:tr>
              <a:tr h="199706">
                <a:tc>
                  <a:txBody>
                    <a:bodyPr/>
                    <a:lstStyle/>
                    <a:p>
                      <a:r>
                        <a:rPr lang="en-US" sz="1800" dirty="0" smtClean="0"/>
                        <a:t>#Cells</a:t>
                      </a:r>
                      <a:endParaRPr lang="en-US" sz="1800" dirty="0"/>
                    </a:p>
                  </a:txBody>
                  <a:tcPr/>
                </a:tc>
                <a:tc>
                  <a:txBody>
                    <a:bodyPr/>
                    <a:lstStyle/>
                    <a:p>
                      <a:pPr algn="r"/>
                      <a:r>
                        <a:rPr lang="en-US" sz="1800" dirty="0" smtClean="0"/>
                        <a:t>31442</a:t>
                      </a:r>
                      <a:endParaRPr lang="en-US" sz="1800" dirty="0"/>
                    </a:p>
                  </a:txBody>
                  <a:tcPr/>
                </a:tc>
                <a:tc>
                  <a:txBody>
                    <a:bodyPr/>
                    <a:lstStyle/>
                    <a:p>
                      <a:pPr algn="r"/>
                      <a:r>
                        <a:rPr lang="en-US" sz="1800" dirty="0" smtClean="0"/>
                        <a:t>36583</a:t>
                      </a:r>
                      <a:endParaRPr lang="en-US" sz="1800" dirty="0"/>
                    </a:p>
                  </a:txBody>
                  <a:tcPr/>
                </a:tc>
                <a:tc>
                  <a:txBody>
                    <a:bodyPr/>
                    <a:lstStyle/>
                    <a:p>
                      <a:pPr algn="r"/>
                      <a:r>
                        <a:rPr lang="en-US" sz="1800" dirty="0" smtClean="0"/>
                        <a:t>14.1%</a:t>
                      </a:r>
                      <a:endParaRPr lang="en-US" sz="1800" dirty="0"/>
                    </a:p>
                  </a:txBody>
                  <a:tcPr/>
                </a:tc>
              </a:tr>
              <a:tr h="199706">
                <a:tc gridSpan="4">
                  <a:txBody>
                    <a:bodyPr/>
                    <a:lstStyle/>
                    <a:p>
                      <a:pPr algn="ctr"/>
                      <a:r>
                        <a:rPr lang="en-US" sz="1800" b="1" dirty="0" smtClean="0"/>
                        <a:t>Timing Results</a:t>
                      </a:r>
                      <a:endParaRPr lang="en-US" sz="1800" b="1"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800" dirty="0"/>
                    </a:p>
                  </a:txBody>
                  <a:tcPr/>
                </a:tc>
              </a:tr>
              <a:tr h="199706">
                <a:tc>
                  <a:txBody>
                    <a:bodyPr/>
                    <a:lstStyle/>
                    <a:p>
                      <a:r>
                        <a:rPr lang="en-US" sz="1800" dirty="0" smtClean="0"/>
                        <a:t>Timing Slack (</a:t>
                      </a:r>
                      <a:r>
                        <a:rPr lang="en-US" sz="1800" i="1" dirty="0" err="1" smtClean="0"/>
                        <a:t>ps</a:t>
                      </a:r>
                      <a:r>
                        <a:rPr lang="en-US" sz="1800" i="0" dirty="0" smtClean="0"/>
                        <a:t>)</a:t>
                      </a:r>
                      <a:endParaRPr lang="en-US" sz="1800" dirty="0"/>
                    </a:p>
                  </a:txBody>
                  <a:tcPr/>
                </a:tc>
                <a:tc>
                  <a:txBody>
                    <a:bodyPr/>
                    <a:lstStyle/>
                    <a:p>
                      <a:pPr algn="r"/>
                      <a:r>
                        <a:rPr lang="en-US" sz="1800" dirty="0" smtClean="0"/>
                        <a:t>307.5</a:t>
                      </a:r>
                      <a:endParaRPr lang="en-US" sz="1800" dirty="0"/>
                    </a:p>
                  </a:txBody>
                  <a:tcPr/>
                </a:tc>
                <a:tc>
                  <a:txBody>
                    <a:bodyPr/>
                    <a:lstStyle/>
                    <a:p>
                      <a:pPr algn="r"/>
                      <a:r>
                        <a:rPr lang="en-US" sz="1800" dirty="0" smtClean="0"/>
                        <a:t>0</a:t>
                      </a:r>
                      <a:endParaRPr lang="en-US" sz="1800" dirty="0"/>
                    </a:p>
                  </a:txBody>
                  <a:tcPr/>
                </a:tc>
                <a:tc>
                  <a:txBody>
                    <a:bodyPr/>
                    <a:lstStyle/>
                    <a:p>
                      <a:pPr algn="r"/>
                      <a:r>
                        <a:rPr lang="en-US" sz="1800" dirty="0" smtClean="0"/>
                        <a:t>N/A</a:t>
                      </a:r>
                      <a:endParaRPr lang="en-US" sz="1800" dirty="0"/>
                    </a:p>
                  </a:txBody>
                  <a:tcPr/>
                </a:tc>
              </a:tr>
              <a:tr h="199706">
                <a:tc gridSpan="4">
                  <a:txBody>
                    <a:bodyPr/>
                    <a:lstStyle/>
                    <a:p>
                      <a:pPr algn="ctr"/>
                      <a:r>
                        <a:rPr lang="en-US" sz="1800" b="1" dirty="0" smtClean="0"/>
                        <a:t>Power</a:t>
                      </a:r>
                      <a:r>
                        <a:rPr lang="en-US" sz="1800" b="1" baseline="0" dirty="0" smtClean="0"/>
                        <a:t> Results</a:t>
                      </a:r>
                      <a:endParaRPr lang="en-US" sz="1800" b="1" dirty="0"/>
                    </a:p>
                  </a:txBody>
                  <a:tcPr/>
                </a:tc>
                <a:tc hMerge="1">
                  <a:txBody>
                    <a:bodyPr/>
                    <a:lstStyle/>
                    <a:p>
                      <a:endParaRPr lang="en-US" sz="1800" dirty="0"/>
                    </a:p>
                  </a:txBody>
                  <a:tcPr/>
                </a:tc>
                <a:tc hMerge="1">
                  <a:txBody>
                    <a:bodyPr/>
                    <a:lstStyle/>
                    <a:p>
                      <a:endParaRPr lang="en-US" sz="1800" dirty="0"/>
                    </a:p>
                  </a:txBody>
                  <a:tcPr/>
                </a:tc>
                <a:tc hMerge="1">
                  <a:txBody>
                    <a:bodyPr/>
                    <a:lstStyle/>
                    <a:p>
                      <a:endParaRPr lang="en-US" sz="1800" dirty="0"/>
                    </a:p>
                  </a:txBody>
                  <a:tcPr/>
                </a:tc>
              </a:tr>
              <a:tr h="199706">
                <a:tc>
                  <a:txBody>
                    <a:bodyPr/>
                    <a:lstStyle/>
                    <a:p>
                      <a:r>
                        <a:rPr lang="en-US" sz="1800" dirty="0" smtClean="0"/>
                        <a:t>Leakage Power (</a:t>
                      </a:r>
                      <a:r>
                        <a:rPr lang="en-US" sz="1800" i="1" dirty="0" err="1" smtClean="0"/>
                        <a:t>mW</a:t>
                      </a:r>
                      <a:r>
                        <a:rPr lang="en-US" sz="1800" i="0" dirty="0" smtClean="0"/>
                        <a:t>)</a:t>
                      </a:r>
                      <a:endParaRPr lang="en-US" sz="1800" dirty="0"/>
                    </a:p>
                  </a:txBody>
                  <a:tcPr/>
                </a:tc>
                <a:tc>
                  <a:txBody>
                    <a:bodyPr/>
                    <a:lstStyle/>
                    <a:p>
                      <a:pPr algn="r"/>
                      <a:r>
                        <a:rPr lang="en-US" sz="1800" dirty="0" smtClean="0"/>
                        <a:t>0.542</a:t>
                      </a:r>
                      <a:endParaRPr lang="en-US" sz="1800" dirty="0"/>
                    </a:p>
                  </a:txBody>
                  <a:tcPr/>
                </a:tc>
                <a:tc>
                  <a:txBody>
                    <a:bodyPr/>
                    <a:lstStyle/>
                    <a:p>
                      <a:pPr algn="r"/>
                      <a:r>
                        <a:rPr lang="en-US" sz="1800" dirty="0" smtClean="0"/>
                        <a:t>1.365</a:t>
                      </a:r>
                      <a:endParaRPr lang="en-US" sz="1800" dirty="0"/>
                    </a:p>
                  </a:txBody>
                  <a:tcPr/>
                </a:tc>
                <a:tc>
                  <a:txBody>
                    <a:bodyPr/>
                    <a:lstStyle/>
                    <a:p>
                      <a:pPr algn="r"/>
                      <a:r>
                        <a:rPr lang="en-US" sz="1800" dirty="0" smtClean="0"/>
                        <a:t>60.3%</a:t>
                      </a:r>
                      <a:endParaRPr lang="en-US" sz="1800" dirty="0"/>
                    </a:p>
                  </a:txBody>
                  <a:tcPr/>
                </a:tc>
              </a:tr>
              <a:tr h="199706">
                <a:tc>
                  <a:txBody>
                    <a:bodyPr/>
                    <a:lstStyle/>
                    <a:p>
                      <a:r>
                        <a:rPr lang="en-US" sz="1800" dirty="0" smtClean="0"/>
                        <a:t>Dynamic Power (</a:t>
                      </a:r>
                      <a:r>
                        <a:rPr lang="en-US" sz="1800" i="1" dirty="0" err="1" smtClean="0"/>
                        <a:t>mW</a:t>
                      </a:r>
                      <a:r>
                        <a:rPr lang="en-US" sz="1800" i="0" dirty="0" smtClean="0"/>
                        <a:t>)</a:t>
                      </a:r>
                      <a:endParaRPr lang="en-US" sz="1800" dirty="0"/>
                    </a:p>
                  </a:txBody>
                  <a:tcPr/>
                </a:tc>
                <a:tc>
                  <a:txBody>
                    <a:bodyPr/>
                    <a:lstStyle/>
                    <a:p>
                      <a:pPr algn="r"/>
                      <a:r>
                        <a:rPr lang="en-US" sz="1800" dirty="0" smtClean="0"/>
                        <a:t>37.767</a:t>
                      </a:r>
                      <a:endParaRPr lang="en-US" sz="1800" dirty="0"/>
                    </a:p>
                  </a:txBody>
                  <a:tcPr/>
                </a:tc>
                <a:tc>
                  <a:txBody>
                    <a:bodyPr/>
                    <a:lstStyle/>
                    <a:p>
                      <a:pPr algn="r"/>
                      <a:r>
                        <a:rPr lang="en-US" sz="1800" dirty="0" smtClean="0"/>
                        <a:t>94.919</a:t>
                      </a:r>
                      <a:endParaRPr lang="en-US" sz="1800" dirty="0"/>
                    </a:p>
                  </a:txBody>
                  <a:tcPr/>
                </a:tc>
                <a:tc>
                  <a:txBody>
                    <a:bodyPr/>
                    <a:lstStyle/>
                    <a:p>
                      <a:pPr algn="r"/>
                      <a:r>
                        <a:rPr lang="en-US" sz="1800" dirty="0" smtClean="0"/>
                        <a:t>60.2%</a:t>
                      </a:r>
                      <a:endParaRPr lang="en-US" sz="1800" dirty="0"/>
                    </a:p>
                  </a:txBody>
                  <a:tcPr/>
                </a:tc>
              </a:tr>
              <a:tr h="199706">
                <a:tc>
                  <a:txBody>
                    <a:bodyPr/>
                    <a:lstStyle/>
                    <a:p>
                      <a:r>
                        <a:rPr lang="en-US" sz="1800" dirty="0" smtClean="0"/>
                        <a:t>Total Power (</a:t>
                      </a:r>
                      <a:r>
                        <a:rPr lang="en-US" sz="1800" i="1" dirty="0" err="1" smtClean="0"/>
                        <a:t>mW</a:t>
                      </a:r>
                      <a:r>
                        <a:rPr lang="en-US" sz="1800" i="0" dirty="0" smtClean="0"/>
                        <a:t>)</a:t>
                      </a:r>
                      <a:endParaRPr lang="en-US" sz="1800" dirty="0"/>
                    </a:p>
                  </a:txBody>
                  <a:tcPr/>
                </a:tc>
                <a:tc>
                  <a:txBody>
                    <a:bodyPr/>
                    <a:lstStyle/>
                    <a:p>
                      <a:pPr algn="r"/>
                      <a:r>
                        <a:rPr lang="en-US" sz="1800" dirty="0" smtClean="0"/>
                        <a:t>39.309</a:t>
                      </a:r>
                      <a:endParaRPr lang="en-US" sz="1800" dirty="0"/>
                    </a:p>
                  </a:txBody>
                  <a:tcPr/>
                </a:tc>
                <a:tc>
                  <a:txBody>
                    <a:bodyPr/>
                    <a:lstStyle/>
                    <a:p>
                      <a:pPr algn="r"/>
                      <a:r>
                        <a:rPr lang="en-US" sz="1800" dirty="0" smtClean="0"/>
                        <a:t>96.284</a:t>
                      </a:r>
                      <a:endParaRPr lang="en-US" sz="1800" dirty="0"/>
                    </a:p>
                  </a:txBody>
                  <a:tcPr/>
                </a:tc>
                <a:tc>
                  <a:txBody>
                    <a:bodyPr/>
                    <a:lstStyle/>
                    <a:p>
                      <a:pPr algn="r"/>
                      <a:r>
                        <a:rPr lang="en-US" sz="1800" dirty="0" smtClean="0"/>
                        <a:t>60.2%</a:t>
                      </a:r>
                      <a:endParaRPr lang="en-US" sz="1800" dirty="0"/>
                    </a:p>
                  </a:txBody>
                  <a:tcPr/>
                </a:tc>
              </a:tr>
            </a:tbl>
          </a:graphicData>
        </a:graphic>
      </p:graphicFrame>
    </p:spTree>
    <p:extLst>
      <p:ext uri="{BB962C8B-B14F-4D97-AF65-F5344CB8AC3E}">
        <p14:creationId xmlns:p14="http://schemas.microsoft.com/office/powerpoint/2010/main" val="17464610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Conclusions</a:t>
            </a:r>
            <a:endParaRPr lang="en-US" sz="3600" dirty="0"/>
          </a:p>
        </p:txBody>
      </p:sp>
      <p:sp>
        <p:nvSpPr>
          <p:cNvPr id="3" name="Text Placeholder 2"/>
          <p:cNvSpPr>
            <a:spLocks noGrp="1"/>
          </p:cNvSpPr>
          <p:nvPr>
            <p:ph type="body" idx="4294967295"/>
          </p:nvPr>
        </p:nvSpPr>
        <p:spPr/>
        <p:txBody>
          <a:bodyPr/>
          <a:lstStyle/>
          <a:p>
            <a:r>
              <a:rPr lang="en-US" dirty="0" smtClean="0"/>
              <a:t>Complete and functional library provided in freePDK15 technology</a:t>
            </a:r>
          </a:p>
          <a:p>
            <a:r>
              <a:rPr lang="en-US" dirty="0" smtClean="0"/>
              <a:t>Compatible with commercial tool formats</a:t>
            </a:r>
          </a:p>
          <a:p>
            <a:pPr lvl="1"/>
            <a:r>
              <a:rPr lang="en-US" dirty="0" smtClean="0"/>
              <a:t>Liberty, </a:t>
            </a:r>
            <a:r>
              <a:rPr lang="en-US" dirty="0" err="1" smtClean="0"/>
              <a:t>lef</a:t>
            </a:r>
            <a:r>
              <a:rPr lang="en-US" dirty="0" smtClean="0"/>
              <a:t>, </a:t>
            </a:r>
            <a:r>
              <a:rPr lang="en-US" dirty="0" err="1" smtClean="0"/>
              <a:t>verilog</a:t>
            </a:r>
            <a:r>
              <a:rPr lang="en-US" dirty="0" smtClean="0"/>
              <a:t>,</a:t>
            </a:r>
            <a:r>
              <a:rPr lang="en-US" baseline="0" dirty="0" smtClean="0"/>
              <a:t> </a:t>
            </a:r>
            <a:r>
              <a:rPr lang="en-US" baseline="0" dirty="0" err="1" smtClean="0"/>
              <a:t>gds</a:t>
            </a:r>
            <a:r>
              <a:rPr lang="en-US" baseline="0" dirty="0" smtClean="0"/>
              <a:t>, spice and </a:t>
            </a:r>
            <a:r>
              <a:rPr lang="en-US" baseline="0" dirty="0" err="1" smtClean="0"/>
              <a:t>openaccess</a:t>
            </a:r>
            <a:r>
              <a:rPr lang="en-US" baseline="0" dirty="0" smtClean="0"/>
              <a:t> files available</a:t>
            </a:r>
          </a:p>
          <a:p>
            <a:pPr lvl="0"/>
            <a:r>
              <a:rPr lang="en-US" dirty="0"/>
              <a:t>T</a:t>
            </a:r>
            <a:r>
              <a:rPr lang="en-US" dirty="0" smtClean="0"/>
              <a:t>his library is a key enabler for research in physical design in advanced technology nodes </a:t>
            </a:r>
          </a:p>
          <a:p>
            <a:pPr lvl="0"/>
            <a:r>
              <a:rPr lang="en-US" dirty="0" smtClean="0"/>
              <a:t>We believe this effort is very relevant for this community</a:t>
            </a:r>
          </a:p>
          <a:p>
            <a:pPr lvl="0"/>
            <a:r>
              <a:rPr lang="en-US" dirty="0" smtClean="0"/>
              <a:t>Available for download at</a:t>
            </a:r>
          </a:p>
          <a:p>
            <a:pPr lvl="1"/>
            <a:r>
              <a:rPr lang="en-US" dirty="0" smtClean="0"/>
              <a:t>http</a:t>
            </a:r>
            <a:r>
              <a:rPr lang="en-US" dirty="0"/>
              <a:t>://www.nangate.com/?</a:t>
            </a:r>
            <a:r>
              <a:rPr lang="en-US" dirty="0" smtClean="0"/>
              <a:t>page_id=22</a:t>
            </a:r>
          </a:p>
        </p:txBody>
      </p:sp>
    </p:spTree>
    <p:extLst>
      <p:ext uri="{BB962C8B-B14F-4D97-AF65-F5344CB8AC3E}">
        <p14:creationId xmlns:p14="http://schemas.microsoft.com/office/powerpoint/2010/main" val="9289811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473" y="5694895"/>
            <a:ext cx="2157527" cy="815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0" y="381000"/>
            <a:ext cx="9144000" cy="1295400"/>
            <a:chOff x="0" y="381000"/>
            <a:chExt cx="9144000" cy="1295400"/>
          </a:xfrm>
        </p:grpSpPr>
        <p:sp>
          <p:nvSpPr>
            <p:cNvPr id="13" name="Rectangle 12"/>
            <p:cNvSpPr/>
            <p:nvPr/>
          </p:nvSpPr>
          <p:spPr bwMode="auto">
            <a:xfrm>
              <a:off x="0" y="381000"/>
              <a:ext cx="9144000" cy="1295400"/>
            </a:xfrm>
            <a:prstGeom prst="rect">
              <a:avLst/>
            </a:prstGeom>
            <a:solidFill>
              <a:schemeClr val="tx1"/>
            </a:solidFill>
            <a:ln w="12700" algn="ctr">
              <a:noFill/>
              <a:prstDash val="sysDot"/>
              <a:round/>
              <a:headEnd/>
              <a:tailEnd/>
            </a:ln>
          </p:spPr>
          <p:txBody>
            <a:bodyPr rtlCol="0" anchor="ctr"/>
            <a:lstStyle/>
            <a:p>
              <a:pPr algn="ctr" eaLnBrk="0" hangingPunct="0"/>
              <a:endParaRPr lang="en-US" sz="1200" b="1">
                <a:solidFill>
                  <a:srgbClr val="00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60" y="396656"/>
              <a:ext cx="7736540" cy="1246615"/>
            </a:xfrm>
            <a:prstGeom prst="rect">
              <a:avLst/>
            </a:prstGeom>
          </p:spPr>
        </p:pic>
        <p:sp>
          <p:nvSpPr>
            <p:cNvPr id="17" name="Rectangle 16"/>
            <p:cNvSpPr/>
            <p:nvPr/>
          </p:nvSpPr>
          <p:spPr bwMode="auto">
            <a:xfrm>
              <a:off x="609600" y="1634383"/>
              <a:ext cx="7924800" cy="36513"/>
            </a:xfrm>
            <a:prstGeom prst="rect">
              <a:avLst/>
            </a:prstGeom>
            <a:solidFill>
              <a:schemeClr val="tx1"/>
            </a:solidFill>
            <a:ln w="12700" algn="ctr">
              <a:noFill/>
              <a:prstDash val="sysDot"/>
              <a:round/>
              <a:headEnd/>
              <a:tailEnd/>
            </a:ln>
          </p:spPr>
          <p:txBody>
            <a:bodyPr rtlCol="0" anchor="ctr"/>
            <a:lstStyle/>
            <a:p>
              <a:pPr algn="ctr" eaLnBrk="0" hangingPunct="0"/>
              <a:endParaRPr lang="en-US" sz="1200" b="1">
                <a:solidFill>
                  <a:srgbClr val="000000"/>
                </a:solidFill>
              </a:endParaRPr>
            </a:p>
          </p:txBody>
        </p:sp>
      </p:grpSp>
      <p:sp>
        <p:nvSpPr>
          <p:cNvPr id="2" name="TextBox 1"/>
          <p:cNvSpPr txBox="1"/>
          <p:nvPr/>
        </p:nvSpPr>
        <p:spPr>
          <a:xfrm>
            <a:off x="2638628" y="3006545"/>
            <a:ext cx="3866763" cy="1661993"/>
          </a:xfrm>
          <a:prstGeom prst="rect">
            <a:avLst/>
          </a:prstGeom>
          <a:noFill/>
        </p:spPr>
        <p:txBody>
          <a:bodyPr wrap="none" rtlCol="0">
            <a:spAutoFit/>
          </a:bodyPr>
          <a:lstStyle/>
          <a:p>
            <a:pPr algn="ctr"/>
            <a:r>
              <a:rPr lang="en-US" sz="4600" b="1" dirty="0" smtClean="0">
                <a:solidFill>
                  <a:schemeClr val="accent6"/>
                </a:solidFill>
              </a:rPr>
              <a:t>Thank you!</a:t>
            </a:r>
          </a:p>
          <a:p>
            <a:pPr algn="ctr"/>
            <a:endParaRPr lang="en-US" sz="2800" b="1" dirty="0" smtClean="0">
              <a:solidFill>
                <a:schemeClr val="accent6"/>
              </a:solidFill>
            </a:endParaRPr>
          </a:p>
          <a:p>
            <a:pPr algn="ctr"/>
            <a:r>
              <a:rPr lang="en-US" sz="2800" b="1" dirty="0" smtClean="0">
                <a:solidFill>
                  <a:schemeClr val="accent6"/>
                </a:solidFill>
              </a:rPr>
              <a:t>Questions?</a:t>
            </a:r>
            <a:endParaRPr lang="en-US" sz="2800" b="1" dirty="0">
              <a:solidFill>
                <a:schemeClr val="accent6"/>
              </a:solidFill>
            </a:endParaRPr>
          </a:p>
        </p:txBody>
      </p:sp>
    </p:spTree>
    <p:extLst>
      <p:ext uri="{BB962C8B-B14F-4D97-AF65-F5344CB8AC3E}">
        <p14:creationId xmlns:p14="http://schemas.microsoft.com/office/powerpoint/2010/main" val="2394268617"/>
      </p:ext>
    </p:extLst>
  </p:cSld>
  <p:clrMapOvr>
    <a:masterClrMapping/>
  </p:clrMapOvr>
  <mc:AlternateContent xmlns:mc="http://schemas.openxmlformats.org/markup-compatibility/2006" xmlns:p14="http://schemas.microsoft.com/office/powerpoint/2010/main">
    <mc:Choice Requires="p14">
      <p:transition spd="slow" p14:dur="2000" advTm="10365"/>
    </mc:Choice>
    <mc:Fallback xmlns="">
      <p:transition spd="slow" advTm="10365"/>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1" name="Text Box 99"/>
          <p:cNvSpPr txBox="1">
            <a:spLocks noChangeArrowheads="1"/>
          </p:cNvSpPr>
          <p:nvPr/>
        </p:nvSpPr>
        <p:spPr bwMode="auto">
          <a:xfrm>
            <a:off x="3822700" y="2598738"/>
            <a:ext cx="2932113" cy="400110"/>
          </a:xfrm>
          <a:prstGeom prst="rect">
            <a:avLst/>
          </a:prstGeom>
          <a:noFill/>
          <a:ln w="9525">
            <a:noFill/>
            <a:miter lim="800000"/>
            <a:headEnd/>
            <a:tailEnd/>
          </a:ln>
          <a:effectLst/>
        </p:spPr>
        <p:txBody>
          <a:bodyPr>
            <a:spAutoFit/>
          </a:bodyPr>
          <a:lstStyle/>
          <a:p>
            <a:pPr>
              <a:buFontTx/>
              <a:buChar char="•"/>
            </a:pPr>
            <a:r>
              <a:rPr lang="en-US" sz="1000" b="1" dirty="0">
                <a:solidFill>
                  <a:schemeClr val="tx1"/>
                </a:solidFill>
                <a:latin typeface="Arial"/>
                <a:cs typeface="Arial"/>
              </a:rPr>
              <a:t> Circuit Re-ordering</a:t>
            </a:r>
          </a:p>
          <a:p>
            <a:pPr>
              <a:buFontTx/>
              <a:buChar char="•"/>
            </a:pPr>
            <a:r>
              <a:rPr lang="en-US" sz="1000" b="1" dirty="0">
                <a:solidFill>
                  <a:schemeClr val="tx1"/>
                </a:solidFill>
                <a:latin typeface="Arial"/>
                <a:cs typeface="Arial"/>
              </a:rPr>
              <a:t> Transistor Placement/</a:t>
            </a:r>
            <a:r>
              <a:rPr lang="en-US" sz="1000" b="1" dirty="0" smtClean="0">
                <a:solidFill>
                  <a:schemeClr val="tx1"/>
                </a:solidFill>
                <a:latin typeface="Arial"/>
                <a:cs typeface="Arial"/>
              </a:rPr>
              <a:t>Routing</a:t>
            </a:r>
            <a:endParaRPr lang="en-US" sz="1000" b="1" dirty="0">
              <a:solidFill>
                <a:schemeClr val="tx1"/>
              </a:solidFill>
              <a:latin typeface="Arial"/>
              <a:cs typeface="Arial"/>
            </a:endParaRPr>
          </a:p>
        </p:txBody>
      </p:sp>
      <p:sp>
        <p:nvSpPr>
          <p:cNvPr id="74757" name="Title 9"/>
          <p:cNvSpPr>
            <a:spLocks noGrp="1"/>
          </p:cNvSpPr>
          <p:nvPr>
            <p:ph type="title"/>
          </p:nvPr>
        </p:nvSpPr>
        <p:spPr/>
        <p:txBody>
          <a:bodyPr/>
          <a:lstStyle/>
          <a:p>
            <a:r>
              <a:rPr lang="en-US" sz="2400" dirty="0" smtClean="0"/>
              <a:t>Standard </a:t>
            </a:r>
            <a:r>
              <a:rPr lang="en-US" sz="2400" dirty="0" smtClean="0"/>
              <a:t>Cell Creation </a:t>
            </a:r>
            <a:r>
              <a:rPr lang="en-US" sz="2400" dirty="0" smtClean="0"/>
              <a:t>Flow</a:t>
            </a:r>
            <a:endParaRPr lang="en-US" sz="2400" dirty="0" smtClean="0"/>
          </a:p>
        </p:txBody>
      </p:sp>
      <p:sp>
        <p:nvSpPr>
          <p:cNvPr id="90" name="Slide Number Placeholder 5"/>
          <p:cNvSpPr>
            <a:spLocks noGrp="1"/>
          </p:cNvSpPr>
          <p:nvPr>
            <p:ph type="sldNum" sz="quarter" idx="11"/>
          </p:nvPr>
        </p:nvSpPr>
        <p:spPr/>
        <p:txBody>
          <a:bodyPr/>
          <a:lstStyle/>
          <a:p>
            <a:fld id="{FBC0E210-D55A-4327-8397-3C87542773BA}" type="slidenum">
              <a:rPr lang="en-US" smtClean="0"/>
              <a:pPr/>
              <a:t>3</a:t>
            </a:fld>
            <a:endParaRPr lang="en-US" dirty="0"/>
          </a:p>
        </p:txBody>
      </p:sp>
      <p:sp>
        <p:nvSpPr>
          <p:cNvPr id="74758" name="AutoShape 6"/>
          <p:cNvSpPr>
            <a:spLocks noChangeArrowheads="1"/>
          </p:cNvSpPr>
          <p:nvPr/>
        </p:nvSpPr>
        <p:spPr bwMode="auto">
          <a:xfrm>
            <a:off x="1428750" y="1801813"/>
            <a:ext cx="2181225" cy="367823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endParaRPr lang="en-US" b="1"/>
          </a:p>
        </p:txBody>
      </p:sp>
      <p:sp>
        <p:nvSpPr>
          <p:cNvPr id="74759" name="AutoShape 7"/>
          <p:cNvSpPr>
            <a:spLocks noChangeArrowheads="1"/>
          </p:cNvSpPr>
          <p:nvPr/>
        </p:nvSpPr>
        <p:spPr bwMode="auto">
          <a:xfrm>
            <a:off x="1517650" y="1865313"/>
            <a:ext cx="2181225" cy="367823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endParaRPr lang="en-US" b="1">
              <a:solidFill>
                <a:schemeClr val="tx1"/>
              </a:solidFill>
            </a:endParaRPr>
          </a:p>
        </p:txBody>
      </p:sp>
      <p:sp>
        <p:nvSpPr>
          <p:cNvPr id="74760" name="AutoShape 8"/>
          <p:cNvSpPr>
            <a:spLocks noChangeArrowheads="1"/>
          </p:cNvSpPr>
          <p:nvPr/>
        </p:nvSpPr>
        <p:spPr bwMode="auto">
          <a:xfrm>
            <a:off x="1606550" y="1928813"/>
            <a:ext cx="2181225" cy="367823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endParaRPr lang="en-US" b="1">
              <a:solidFill>
                <a:schemeClr val="tx1"/>
              </a:solidFill>
            </a:endParaRPr>
          </a:p>
        </p:txBody>
      </p:sp>
      <p:sp>
        <p:nvSpPr>
          <p:cNvPr id="74761" name="Text Box 9"/>
          <p:cNvSpPr txBox="1">
            <a:spLocks noChangeArrowheads="1"/>
          </p:cNvSpPr>
          <p:nvPr/>
        </p:nvSpPr>
        <p:spPr bwMode="auto">
          <a:xfrm>
            <a:off x="1590675" y="1598613"/>
            <a:ext cx="685800" cy="228600"/>
          </a:xfrm>
          <a:prstGeom prst="rect">
            <a:avLst/>
          </a:prstGeom>
          <a:noFill/>
          <a:ln w="9525">
            <a:noFill/>
            <a:miter lim="800000"/>
            <a:headEnd/>
            <a:tailEnd/>
          </a:ln>
          <a:effectLst/>
        </p:spPr>
        <p:txBody>
          <a:bodyPr wrap="none">
            <a:spAutoFit/>
          </a:bodyPr>
          <a:lstStyle/>
          <a:p>
            <a:r>
              <a:rPr lang="en-US" sz="900" b="1">
                <a:solidFill>
                  <a:schemeClr val="tx1"/>
                </a:solidFill>
                <a:cs typeface="Arial" charset="0"/>
              </a:rPr>
              <a:t>Library </a:t>
            </a:r>
            <a:r>
              <a:rPr lang="en-US" sz="900" b="1" i="1">
                <a:solidFill>
                  <a:schemeClr val="tx1"/>
                </a:solidFill>
                <a:cs typeface="Arial" charset="0"/>
              </a:rPr>
              <a:t>N</a:t>
            </a:r>
          </a:p>
        </p:txBody>
      </p:sp>
      <p:sp>
        <p:nvSpPr>
          <p:cNvPr id="74762" name="AutoShape 10"/>
          <p:cNvSpPr>
            <a:spLocks noChangeArrowheads="1"/>
          </p:cNvSpPr>
          <p:nvPr/>
        </p:nvSpPr>
        <p:spPr bwMode="auto">
          <a:xfrm>
            <a:off x="1847850" y="2100263"/>
            <a:ext cx="1660525" cy="287337"/>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r>
              <a:rPr lang="en-US" sz="1400">
                <a:solidFill>
                  <a:schemeClr val="tx1"/>
                </a:solidFill>
              </a:rPr>
              <a:t>Circuit Synthesis</a:t>
            </a:r>
          </a:p>
        </p:txBody>
      </p:sp>
      <p:sp>
        <p:nvSpPr>
          <p:cNvPr id="74763" name="AutoShape 11"/>
          <p:cNvSpPr>
            <a:spLocks noChangeArrowheads="1"/>
          </p:cNvSpPr>
          <p:nvPr/>
        </p:nvSpPr>
        <p:spPr bwMode="auto">
          <a:xfrm>
            <a:off x="1847850" y="2705100"/>
            <a:ext cx="1660525" cy="287338"/>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r>
              <a:rPr lang="en-US" sz="1400">
                <a:solidFill>
                  <a:schemeClr val="tx1"/>
                </a:solidFill>
              </a:rPr>
              <a:t>Topology Creation</a:t>
            </a:r>
          </a:p>
        </p:txBody>
      </p:sp>
      <p:sp>
        <p:nvSpPr>
          <p:cNvPr id="74764" name="AutoShape 12"/>
          <p:cNvSpPr>
            <a:spLocks noChangeArrowheads="1"/>
          </p:cNvSpPr>
          <p:nvPr/>
        </p:nvSpPr>
        <p:spPr bwMode="auto">
          <a:xfrm>
            <a:off x="1847850" y="3925888"/>
            <a:ext cx="1660525" cy="287337"/>
          </a:xfrm>
          <a:prstGeom prst="roundRect">
            <a:avLst>
              <a:gd name="adj" fmla="val 16667"/>
            </a:avLst>
          </a:prstGeom>
          <a:solidFill>
            <a:schemeClr val="accent5">
              <a:lumMod val="40000"/>
              <a:lumOff val="60000"/>
            </a:schemeClr>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a:t>Compaction</a:t>
            </a:r>
          </a:p>
        </p:txBody>
      </p:sp>
      <p:sp>
        <p:nvSpPr>
          <p:cNvPr id="74766" name="AutoShape 14"/>
          <p:cNvSpPr>
            <a:spLocks noChangeArrowheads="1"/>
          </p:cNvSpPr>
          <p:nvPr/>
        </p:nvSpPr>
        <p:spPr bwMode="auto">
          <a:xfrm>
            <a:off x="1847850" y="4533900"/>
            <a:ext cx="1660525" cy="287338"/>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r>
              <a:rPr lang="en-US" sz="1400">
                <a:solidFill>
                  <a:schemeClr val="tx1"/>
                </a:solidFill>
              </a:rPr>
              <a:t>Characterization</a:t>
            </a:r>
          </a:p>
        </p:txBody>
      </p:sp>
      <p:sp>
        <p:nvSpPr>
          <p:cNvPr id="74768" name="AutoShape 16"/>
          <p:cNvSpPr>
            <a:spLocks noChangeArrowheads="1"/>
          </p:cNvSpPr>
          <p:nvPr/>
        </p:nvSpPr>
        <p:spPr bwMode="auto">
          <a:xfrm>
            <a:off x="1847850" y="5145088"/>
            <a:ext cx="1660525" cy="287337"/>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r>
              <a:rPr lang="en-US" sz="1400">
                <a:solidFill>
                  <a:schemeClr val="tx1"/>
                </a:solidFill>
              </a:rPr>
              <a:t>View Export</a:t>
            </a:r>
          </a:p>
        </p:txBody>
      </p:sp>
      <p:sp>
        <p:nvSpPr>
          <p:cNvPr id="74769" name="AutoShape 17"/>
          <p:cNvSpPr>
            <a:spLocks noChangeArrowheads="1"/>
          </p:cNvSpPr>
          <p:nvPr/>
        </p:nvSpPr>
        <p:spPr bwMode="auto">
          <a:xfrm>
            <a:off x="1847850" y="3317875"/>
            <a:ext cx="1660525" cy="287338"/>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r>
              <a:rPr lang="en-US" sz="1400">
                <a:solidFill>
                  <a:schemeClr val="tx1"/>
                </a:solidFill>
              </a:rPr>
              <a:t>Layout Creation</a:t>
            </a:r>
          </a:p>
        </p:txBody>
      </p:sp>
      <p:sp>
        <p:nvSpPr>
          <p:cNvPr id="74822" name="AutoShape 70"/>
          <p:cNvSpPr>
            <a:spLocks noChangeArrowheads="1"/>
          </p:cNvSpPr>
          <p:nvPr/>
        </p:nvSpPr>
        <p:spPr bwMode="auto">
          <a:xfrm>
            <a:off x="1733550" y="1166813"/>
            <a:ext cx="1660525" cy="287337"/>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r>
              <a:rPr lang="en-US" sz="1400" dirty="0">
                <a:solidFill>
                  <a:schemeClr val="tx1"/>
                </a:solidFill>
              </a:rPr>
              <a:t>Library Definition</a:t>
            </a:r>
          </a:p>
        </p:txBody>
      </p:sp>
      <p:sp>
        <p:nvSpPr>
          <p:cNvPr id="74823" name="Line 71"/>
          <p:cNvSpPr>
            <a:spLocks noChangeShapeType="1"/>
          </p:cNvSpPr>
          <p:nvPr/>
        </p:nvSpPr>
        <p:spPr bwMode="auto">
          <a:xfrm flipH="1">
            <a:off x="2568575" y="1457325"/>
            <a:ext cx="1588" cy="300038"/>
          </a:xfrm>
          <a:prstGeom prst="line">
            <a:avLst/>
          </a:prstGeom>
          <a:noFill/>
          <a:ln w="57150">
            <a:solidFill>
              <a:schemeClr val="tx1"/>
            </a:solidFill>
            <a:round/>
            <a:headEnd/>
            <a:tailEnd type="triangle" w="med" len="med"/>
          </a:ln>
          <a:effectLst/>
        </p:spPr>
        <p:txBody>
          <a:bodyPr/>
          <a:lstStyle/>
          <a:p>
            <a:endParaRPr lang="en-US"/>
          </a:p>
        </p:txBody>
      </p:sp>
      <p:sp>
        <p:nvSpPr>
          <p:cNvPr id="74825" name="Rectangle 73"/>
          <p:cNvSpPr>
            <a:spLocks noChangeArrowheads="1"/>
          </p:cNvSpPr>
          <p:nvPr/>
        </p:nvSpPr>
        <p:spPr bwMode="auto">
          <a:xfrm>
            <a:off x="3571875" y="5957888"/>
            <a:ext cx="488950" cy="457200"/>
          </a:xfrm>
          <a:prstGeom prst="rect">
            <a:avLst/>
          </a:prstGeom>
          <a:noFill/>
          <a:ln w="9525">
            <a:noFill/>
            <a:miter lim="800000"/>
            <a:headEnd/>
            <a:tailEnd/>
          </a:ln>
          <a:effectLst/>
        </p:spPr>
        <p:txBody>
          <a:bodyPr wrap="none">
            <a:spAutoFit/>
          </a:bodyPr>
          <a:lstStyle/>
          <a:p>
            <a:pPr eaLnBrk="0" hangingPunct="0"/>
            <a:r>
              <a:rPr lang="en-US" sz="2400">
                <a:solidFill>
                  <a:schemeClr val="tx1"/>
                </a:solidFill>
                <a:cs typeface="Arial" charset="0"/>
                <a:sym typeface="Webdings" pitchFamily="18" charset="2"/>
              </a:rPr>
              <a:t></a:t>
            </a:r>
          </a:p>
        </p:txBody>
      </p:sp>
      <p:sp>
        <p:nvSpPr>
          <p:cNvPr id="74826" name="AutoShape 74"/>
          <p:cNvSpPr>
            <a:spLocks noChangeArrowheads="1"/>
          </p:cNvSpPr>
          <p:nvPr/>
        </p:nvSpPr>
        <p:spPr bwMode="auto">
          <a:xfrm>
            <a:off x="1809750" y="5916613"/>
            <a:ext cx="1660525" cy="28733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endParaRPr lang="en-US" b="1">
              <a:solidFill>
                <a:schemeClr val="tx1"/>
              </a:solidFill>
            </a:endParaRPr>
          </a:p>
        </p:txBody>
      </p:sp>
      <p:sp>
        <p:nvSpPr>
          <p:cNvPr id="74827" name="AutoShape 75"/>
          <p:cNvSpPr>
            <a:spLocks noChangeArrowheads="1"/>
          </p:cNvSpPr>
          <p:nvPr/>
        </p:nvSpPr>
        <p:spPr bwMode="auto">
          <a:xfrm>
            <a:off x="1908175" y="6030913"/>
            <a:ext cx="1660525" cy="28733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endParaRPr lang="en-US" b="1">
              <a:solidFill>
                <a:schemeClr val="tx1"/>
              </a:solidFill>
            </a:endParaRPr>
          </a:p>
        </p:txBody>
      </p:sp>
      <p:sp>
        <p:nvSpPr>
          <p:cNvPr id="74828" name="AutoShape 76"/>
          <p:cNvSpPr>
            <a:spLocks noChangeArrowheads="1"/>
          </p:cNvSpPr>
          <p:nvPr/>
        </p:nvSpPr>
        <p:spPr bwMode="auto">
          <a:xfrm>
            <a:off x="2009775" y="6140450"/>
            <a:ext cx="1660525" cy="287338"/>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0" hangingPunct="0"/>
            <a:r>
              <a:rPr lang="en-US" sz="1400" dirty="0">
                <a:solidFill>
                  <a:schemeClr val="tx1"/>
                </a:solidFill>
              </a:rPr>
              <a:t>Block Benchmark</a:t>
            </a:r>
            <a:endParaRPr lang="en-US" sz="1400" i="1" dirty="0">
              <a:solidFill>
                <a:schemeClr val="tx1"/>
              </a:solidFill>
            </a:endParaRPr>
          </a:p>
        </p:txBody>
      </p:sp>
      <p:sp>
        <p:nvSpPr>
          <p:cNvPr id="74829" name="Line 77"/>
          <p:cNvSpPr>
            <a:spLocks noChangeShapeType="1"/>
          </p:cNvSpPr>
          <p:nvPr/>
        </p:nvSpPr>
        <p:spPr bwMode="auto">
          <a:xfrm flipH="1">
            <a:off x="2568575" y="5622925"/>
            <a:ext cx="1588" cy="300038"/>
          </a:xfrm>
          <a:prstGeom prst="line">
            <a:avLst/>
          </a:prstGeom>
          <a:noFill/>
          <a:ln w="57150">
            <a:solidFill>
              <a:schemeClr val="tx1"/>
            </a:solidFill>
            <a:round/>
            <a:headEnd/>
            <a:tailEnd type="triangle" w="med" len="med"/>
          </a:ln>
          <a:effectLst/>
        </p:spPr>
        <p:txBody>
          <a:bodyPr/>
          <a:lstStyle/>
          <a:p>
            <a:endParaRPr lang="en-US"/>
          </a:p>
        </p:txBody>
      </p:sp>
      <p:sp>
        <p:nvSpPr>
          <p:cNvPr id="74830" name="Text Box 78"/>
          <p:cNvSpPr txBox="1">
            <a:spLocks noChangeArrowheads="1"/>
          </p:cNvSpPr>
          <p:nvPr/>
        </p:nvSpPr>
        <p:spPr bwMode="auto">
          <a:xfrm>
            <a:off x="2690813" y="1916113"/>
            <a:ext cx="1081087" cy="230832"/>
          </a:xfrm>
          <a:prstGeom prst="rect">
            <a:avLst/>
          </a:prstGeom>
          <a:noFill/>
          <a:ln w="9525">
            <a:noFill/>
            <a:miter lim="800000"/>
            <a:headEnd/>
            <a:tailEnd/>
          </a:ln>
          <a:effectLst/>
        </p:spPr>
        <p:txBody>
          <a:bodyPr>
            <a:spAutoFit/>
          </a:bodyPr>
          <a:lstStyle/>
          <a:p>
            <a:r>
              <a:rPr lang="en-US" sz="900" b="1" dirty="0">
                <a:solidFill>
                  <a:schemeClr val="tx1"/>
                </a:solidFill>
                <a:cs typeface="Arial" charset="0"/>
              </a:rPr>
              <a:t>Specification</a:t>
            </a:r>
          </a:p>
        </p:txBody>
      </p:sp>
      <p:sp>
        <p:nvSpPr>
          <p:cNvPr id="74831" name="Line 79"/>
          <p:cNvSpPr>
            <a:spLocks noChangeShapeType="1"/>
          </p:cNvSpPr>
          <p:nvPr/>
        </p:nvSpPr>
        <p:spPr bwMode="auto">
          <a:xfrm flipH="1">
            <a:off x="2679700" y="1965325"/>
            <a:ext cx="1588" cy="134938"/>
          </a:xfrm>
          <a:prstGeom prst="line">
            <a:avLst/>
          </a:prstGeom>
          <a:noFill/>
          <a:ln w="9525">
            <a:solidFill>
              <a:schemeClr val="tx1"/>
            </a:solidFill>
            <a:round/>
            <a:headEnd/>
            <a:tailEnd type="triangle" w="med" len="med"/>
          </a:ln>
          <a:effectLst/>
        </p:spPr>
        <p:txBody>
          <a:bodyPr/>
          <a:lstStyle/>
          <a:p>
            <a:endParaRPr lang="en-US" sz="1400"/>
          </a:p>
        </p:txBody>
      </p:sp>
      <p:sp>
        <p:nvSpPr>
          <p:cNvPr id="74832" name="Rectangle 80"/>
          <p:cNvSpPr>
            <a:spLocks noChangeArrowheads="1"/>
          </p:cNvSpPr>
          <p:nvPr/>
        </p:nvSpPr>
        <p:spPr bwMode="auto">
          <a:xfrm>
            <a:off x="3354388" y="1066800"/>
            <a:ext cx="488950" cy="457200"/>
          </a:xfrm>
          <a:prstGeom prst="rect">
            <a:avLst/>
          </a:prstGeom>
          <a:noFill/>
          <a:ln w="9525">
            <a:noFill/>
            <a:miter lim="800000"/>
            <a:headEnd/>
            <a:tailEnd/>
          </a:ln>
          <a:effectLst/>
        </p:spPr>
        <p:txBody>
          <a:bodyPr wrap="none">
            <a:spAutoFit/>
          </a:bodyPr>
          <a:lstStyle/>
          <a:p>
            <a:pPr eaLnBrk="0" hangingPunct="0"/>
            <a:r>
              <a:rPr lang="en-US" sz="2400" dirty="0">
                <a:solidFill>
                  <a:schemeClr val="tx1"/>
                </a:solidFill>
                <a:cs typeface="Arial" charset="0"/>
                <a:sym typeface="Webdings" pitchFamily="18" charset="2"/>
              </a:rPr>
              <a:t></a:t>
            </a:r>
          </a:p>
        </p:txBody>
      </p:sp>
      <p:sp>
        <p:nvSpPr>
          <p:cNvPr id="74840" name="AutoShape 88"/>
          <p:cNvSpPr>
            <a:spLocks noChangeArrowheads="1"/>
          </p:cNvSpPr>
          <p:nvPr/>
        </p:nvSpPr>
        <p:spPr bwMode="auto">
          <a:xfrm>
            <a:off x="1852599" y="2108214"/>
            <a:ext cx="1660525" cy="287338"/>
          </a:xfrm>
          <a:prstGeom prst="roundRect">
            <a:avLst>
              <a:gd name="adj" fmla="val 16667"/>
            </a:avLst>
          </a:prstGeom>
          <a:solidFill>
            <a:schemeClr val="bg1"/>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a:t>Circuit Synthesis</a:t>
            </a:r>
          </a:p>
        </p:txBody>
      </p:sp>
      <p:sp>
        <p:nvSpPr>
          <p:cNvPr id="74833" name="Text Box 81"/>
          <p:cNvSpPr txBox="1">
            <a:spLocks noChangeArrowheads="1"/>
          </p:cNvSpPr>
          <p:nvPr/>
        </p:nvSpPr>
        <p:spPr bwMode="auto">
          <a:xfrm>
            <a:off x="1781175" y="1916113"/>
            <a:ext cx="626979" cy="230832"/>
          </a:xfrm>
          <a:prstGeom prst="rect">
            <a:avLst/>
          </a:prstGeom>
          <a:noFill/>
          <a:ln w="9525">
            <a:noFill/>
            <a:miter lim="800000"/>
            <a:headEnd/>
            <a:tailEnd/>
          </a:ln>
          <a:effectLst/>
        </p:spPr>
        <p:txBody>
          <a:bodyPr wrap="none">
            <a:spAutoFit/>
          </a:bodyPr>
          <a:lstStyle/>
          <a:p>
            <a:r>
              <a:rPr lang="en-US" sz="900" b="1" dirty="0">
                <a:solidFill>
                  <a:schemeClr val="tx1"/>
                </a:solidFill>
                <a:cs typeface="Arial" charset="0"/>
              </a:rPr>
              <a:t>Cell  </a:t>
            </a:r>
            <a:r>
              <a:rPr lang="en-US" sz="900" b="1" i="1" dirty="0">
                <a:solidFill>
                  <a:schemeClr val="tx1"/>
                </a:solidFill>
                <a:cs typeface="Arial" charset="0"/>
              </a:rPr>
              <a:t>N</a:t>
            </a:r>
          </a:p>
        </p:txBody>
      </p:sp>
      <p:grpSp>
        <p:nvGrpSpPr>
          <p:cNvPr id="74834" name="Group 82"/>
          <p:cNvGrpSpPr>
            <a:grpSpLocks/>
          </p:cNvGrpSpPr>
          <p:nvPr/>
        </p:nvGrpSpPr>
        <p:grpSpPr bwMode="auto">
          <a:xfrm>
            <a:off x="765175" y="1282700"/>
            <a:ext cx="1028700" cy="4799013"/>
            <a:chOff x="482" y="808"/>
            <a:chExt cx="648" cy="3023"/>
          </a:xfrm>
        </p:grpSpPr>
        <p:sp>
          <p:nvSpPr>
            <p:cNvPr id="74835" name="Line 83"/>
            <p:cNvSpPr>
              <a:spLocks noChangeShapeType="1"/>
            </p:cNvSpPr>
            <p:nvPr/>
          </p:nvSpPr>
          <p:spPr bwMode="auto">
            <a:xfrm>
              <a:off x="722" y="826"/>
              <a:ext cx="369" cy="0"/>
            </a:xfrm>
            <a:prstGeom prst="line">
              <a:avLst/>
            </a:prstGeom>
            <a:noFill/>
            <a:ln w="76200">
              <a:solidFill>
                <a:schemeClr val="tx1"/>
              </a:solidFill>
              <a:round/>
              <a:headEnd/>
              <a:tailEnd type="triangle" w="med" len="med"/>
            </a:ln>
            <a:effectLst/>
          </p:spPr>
          <p:txBody>
            <a:bodyPr/>
            <a:lstStyle/>
            <a:p>
              <a:endParaRPr lang="en-US"/>
            </a:p>
          </p:txBody>
        </p:sp>
        <p:sp>
          <p:nvSpPr>
            <p:cNvPr id="74836" name="Line 84"/>
            <p:cNvSpPr>
              <a:spLocks noChangeShapeType="1"/>
            </p:cNvSpPr>
            <p:nvPr/>
          </p:nvSpPr>
          <p:spPr bwMode="auto">
            <a:xfrm flipV="1">
              <a:off x="738" y="808"/>
              <a:ext cx="1" cy="3023"/>
            </a:xfrm>
            <a:prstGeom prst="line">
              <a:avLst/>
            </a:prstGeom>
            <a:noFill/>
            <a:ln w="76200">
              <a:solidFill>
                <a:schemeClr val="tx1"/>
              </a:solidFill>
              <a:round/>
              <a:headEnd/>
              <a:tailEnd/>
            </a:ln>
            <a:effectLst/>
          </p:spPr>
          <p:txBody>
            <a:bodyPr/>
            <a:lstStyle/>
            <a:p>
              <a:endParaRPr lang="en-US"/>
            </a:p>
          </p:txBody>
        </p:sp>
        <p:sp>
          <p:nvSpPr>
            <p:cNvPr id="74837" name="Line 85"/>
            <p:cNvSpPr>
              <a:spLocks noChangeShapeType="1"/>
            </p:cNvSpPr>
            <p:nvPr/>
          </p:nvSpPr>
          <p:spPr bwMode="auto">
            <a:xfrm flipH="1">
              <a:off x="722" y="3825"/>
              <a:ext cx="408" cy="0"/>
            </a:xfrm>
            <a:prstGeom prst="line">
              <a:avLst/>
            </a:prstGeom>
            <a:noFill/>
            <a:ln w="76200">
              <a:solidFill>
                <a:schemeClr val="tx1"/>
              </a:solidFill>
              <a:round/>
              <a:headEnd/>
              <a:tailEnd/>
            </a:ln>
            <a:effectLst/>
          </p:spPr>
          <p:txBody>
            <a:bodyPr/>
            <a:lstStyle/>
            <a:p>
              <a:endParaRPr lang="en-US"/>
            </a:p>
          </p:txBody>
        </p:sp>
        <p:sp>
          <p:nvSpPr>
            <p:cNvPr id="74838" name="Text Box 86"/>
            <p:cNvSpPr txBox="1">
              <a:spLocks noChangeArrowheads="1"/>
            </p:cNvSpPr>
            <p:nvPr/>
          </p:nvSpPr>
          <p:spPr bwMode="auto">
            <a:xfrm rot="16200000">
              <a:off x="-2" y="2302"/>
              <a:ext cx="1270" cy="174"/>
            </a:xfrm>
            <a:prstGeom prst="rect">
              <a:avLst/>
            </a:prstGeom>
            <a:noFill/>
            <a:ln w="9525">
              <a:noFill/>
              <a:miter lim="800000"/>
              <a:headEnd/>
              <a:tailEnd/>
            </a:ln>
            <a:effectLst/>
          </p:spPr>
          <p:txBody>
            <a:bodyPr>
              <a:spAutoFit/>
            </a:bodyPr>
            <a:lstStyle/>
            <a:p>
              <a:r>
                <a:rPr lang="en-US" sz="1200" b="1" dirty="0">
                  <a:solidFill>
                    <a:schemeClr val="tx1"/>
                  </a:solidFill>
                  <a:cs typeface="Arial" charset="0"/>
                </a:rPr>
                <a:t>Multiple Iterations</a:t>
              </a:r>
            </a:p>
          </p:txBody>
        </p:sp>
        <p:sp>
          <p:nvSpPr>
            <p:cNvPr id="74839" name="Rectangle 87"/>
            <p:cNvSpPr>
              <a:spLocks noChangeArrowheads="1"/>
            </p:cNvSpPr>
            <p:nvPr/>
          </p:nvSpPr>
          <p:spPr bwMode="auto">
            <a:xfrm>
              <a:off x="482" y="1569"/>
              <a:ext cx="308" cy="288"/>
            </a:xfrm>
            <a:prstGeom prst="rect">
              <a:avLst/>
            </a:prstGeom>
            <a:noFill/>
            <a:ln w="9525">
              <a:noFill/>
              <a:miter lim="800000"/>
              <a:headEnd/>
              <a:tailEnd/>
            </a:ln>
            <a:effectLst/>
          </p:spPr>
          <p:txBody>
            <a:bodyPr wrap="none">
              <a:spAutoFit/>
            </a:bodyPr>
            <a:lstStyle/>
            <a:p>
              <a:pPr eaLnBrk="0" hangingPunct="0"/>
              <a:r>
                <a:rPr lang="en-US" sz="2400">
                  <a:solidFill>
                    <a:schemeClr val="tx1"/>
                  </a:solidFill>
                  <a:cs typeface="Arial" charset="0"/>
                  <a:sym typeface="Webdings" pitchFamily="18" charset="2"/>
                </a:rPr>
                <a:t></a:t>
              </a:r>
            </a:p>
          </p:txBody>
        </p:sp>
      </p:grpSp>
      <p:sp>
        <p:nvSpPr>
          <p:cNvPr id="74841" name="AutoShape 89"/>
          <p:cNvSpPr>
            <a:spLocks noChangeArrowheads="1"/>
          </p:cNvSpPr>
          <p:nvPr/>
        </p:nvSpPr>
        <p:spPr bwMode="auto">
          <a:xfrm>
            <a:off x="1852599" y="3325827"/>
            <a:ext cx="1660525" cy="287337"/>
          </a:xfrm>
          <a:prstGeom prst="roundRect">
            <a:avLst>
              <a:gd name="adj" fmla="val 16667"/>
            </a:avLst>
          </a:prstGeom>
          <a:solidFill>
            <a:schemeClr val="bg1"/>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a:t>Layout Creation</a:t>
            </a:r>
          </a:p>
        </p:txBody>
      </p:sp>
      <p:sp>
        <p:nvSpPr>
          <p:cNvPr id="74842" name="AutoShape 90"/>
          <p:cNvSpPr>
            <a:spLocks noChangeArrowheads="1"/>
          </p:cNvSpPr>
          <p:nvPr/>
        </p:nvSpPr>
        <p:spPr bwMode="auto">
          <a:xfrm>
            <a:off x="1850231" y="3916892"/>
            <a:ext cx="1660525" cy="287338"/>
          </a:xfrm>
          <a:prstGeom prst="roundRect">
            <a:avLst>
              <a:gd name="adj" fmla="val 16667"/>
            </a:avLst>
          </a:prstGeom>
          <a:solidFill>
            <a:schemeClr val="accent5">
              <a:lumMod val="40000"/>
              <a:lumOff val="60000"/>
            </a:schemeClr>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smtClean="0"/>
              <a:t>Compaction</a:t>
            </a:r>
            <a:endParaRPr lang="en-US" sz="1400" dirty="0"/>
          </a:p>
        </p:txBody>
      </p:sp>
      <p:sp>
        <p:nvSpPr>
          <p:cNvPr id="74844" name="AutoShape 92"/>
          <p:cNvSpPr>
            <a:spLocks noChangeArrowheads="1"/>
          </p:cNvSpPr>
          <p:nvPr/>
        </p:nvSpPr>
        <p:spPr bwMode="auto">
          <a:xfrm>
            <a:off x="1852599" y="4541852"/>
            <a:ext cx="1660525" cy="287337"/>
          </a:xfrm>
          <a:prstGeom prst="roundRect">
            <a:avLst>
              <a:gd name="adj" fmla="val 16667"/>
            </a:avLst>
          </a:prstGeom>
          <a:solidFill>
            <a:schemeClr val="bg1"/>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smtClean="0"/>
              <a:t>Verification</a:t>
            </a:r>
            <a:endParaRPr lang="en-US" sz="1400" dirty="0"/>
          </a:p>
        </p:txBody>
      </p:sp>
      <p:sp>
        <p:nvSpPr>
          <p:cNvPr id="74846" name="AutoShape 94"/>
          <p:cNvSpPr>
            <a:spLocks noChangeArrowheads="1"/>
          </p:cNvSpPr>
          <p:nvPr/>
        </p:nvSpPr>
        <p:spPr bwMode="auto">
          <a:xfrm>
            <a:off x="1852599" y="5153039"/>
            <a:ext cx="1660525" cy="287338"/>
          </a:xfrm>
          <a:prstGeom prst="roundRect">
            <a:avLst>
              <a:gd name="adj" fmla="val 16667"/>
            </a:avLst>
          </a:prstGeom>
          <a:solidFill>
            <a:schemeClr val="bg1"/>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a:t>View Export</a:t>
            </a:r>
          </a:p>
        </p:txBody>
      </p:sp>
      <p:sp>
        <p:nvSpPr>
          <p:cNvPr id="74848" name="AutoShape 96"/>
          <p:cNvSpPr>
            <a:spLocks noChangeArrowheads="1"/>
          </p:cNvSpPr>
          <p:nvPr/>
        </p:nvSpPr>
        <p:spPr bwMode="auto">
          <a:xfrm>
            <a:off x="1735125" y="1170795"/>
            <a:ext cx="1660525" cy="287337"/>
          </a:xfrm>
          <a:prstGeom prst="roundRect">
            <a:avLst>
              <a:gd name="adj" fmla="val 16667"/>
            </a:avLst>
          </a:prstGeom>
          <a:solidFill>
            <a:schemeClr val="bg1"/>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a:t>Library Definition</a:t>
            </a:r>
          </a:p>
        </p:txBody>
      </p:sp>
      <p:sp>
        <p:nvSpPr>
          <p:cNvPr id="74847" name="AutoShape 95"/>
          <p:cNvSpPr>
            <a:spLocks noChangeArrowheads="1"/>
          </p:cNvSpPr>
          <p:nvPr/>
        </p:nvSpPr>
        <p:spPr bwMode="auto">
          <a:xfrm>
            <a:off x="1852599" y="2714639"/>
            <a:ext cx="1660525" cy="287338"/>
          </a:xfrm>
          <a:prstGeom prst="roundRect">
            <a:avLst>
              <a:gd name="adj" fmla="val 16667"/>
            </a:avLst>
          </a:prstGeom>
          <a:solidFill>
            <a:schemeClr val="bg1"/>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a:t>Topology Creation</a:t>
            </a:r>
          </a:p>
        </p:txBody>
      </p:sp>
      <p:sp>
        <p:nvSpPr>
          <p:cNvPr id="74849" name="Rectangle 97"/>
          <p:cNvSpPr>
            <a:spLocks noChangeArrowheads="1"/>
          </p:cNvSpPr>
          <p:nvPr/>
        </p:nvSpPr>
        <p:spPr bwMode="auto">
          <a:xfrm>
            <a:off x="3571875" y="5957888"/>
            <a:ext cx="488950" cy="457200"/>
          </a:xfrm>
          <a:prstGeom prst="rect">
            <a:avLst/>
          </a:prstGeom>
          <a:noFill/>
          <a:ln w="9525">
            <a:noFill/>
            <a:miter lim="800000"/>
            <a:headEnd/>
            <a:tailEnd/>
          </a:ln>
          <a:effectLst/>
        </p:spPr>
        <p:txBody>
          <a:bodyPr wrap="none">
            <a:spAutoFit/>
          </a:bodyPr>
          <a:lstStyle/>
          <a:p>
            <a:pPr eaLnBrk="0" hangingPunct="0"/>
            <a:r>
              <a:rPr lang="en-US" sz="2400">
                <a:solidFill>
                  <a:schemeClr val="tx1"/>
                </a:solidFill>
                <a:cs typeface="Arial" charset="0"/>
                <a:sym typeface="Webdings" pitchFamily="18" charset="2"/>
              </a:rPr>
              <a:t></a:t>
            </a:r>
          </a:p>
        </p:txBody>
      </p:sp>
      <p:sp>
        <p:nvSpPr>
          <p:cNvPr id="74850" name="Text Box 98"/>
          <p:cNvSpPr txBox="1">
            <a:spLocks noChangeArrowheads="1"/>
          </p:cNvSpPr>
          <p:nvPr/>
        </p:nvSpPr>
        <p:spPr bwMode="auto">
          <a:xfrm>
            <a:off x="3822700" y="2049463"/>
            <a:ext cx="1511300" cy="396875"/>
          </a:xfrm>
          <a:prstGeom prst="rect">
            <a:avLst/>
          </a:prstGeom>
          <a:noFill/>
          <a:ln w="9525">
            <a:noFill/>
            <a:miter lim="800000"/>
            <a:headEnd/>
            <a:tailEnd/>
          </a:ln>
          <a:effectLst/>
        </p:spPr>
        <p:txBody>
          <a:bodyPr>
            <a:spAutoFit/>
          </a:bodyPr>
          <a:lstStyle/>
          <a:p>
            <a:pPr>
              <a:buFontTx/>
              <a:buChar char="•"/>
            </a:pPr>
            <a:r>
              <a:rPr lang="en-US" sz="1000" b="1" dirty="0">
                <a:solidFill>
                  <a:schemeClr val="tx1"/>
                </a:solidFill>
                <a:latin typeface="Arial"/>
                <a:cs typeface="Arial"/>
              </a:rPr>
              <a:t> Logic restructuring</a:t>
            </a:r>
          </a:p>
          <a:p>
            <a:pPr>
              <a:buFontTx/>
              <a:buChar char="•"/>
            </a:pPr>
            <a:r>
              <a:rPr lang="en-US" sz="1000" b="1" dirty="0">
                <a:solidFill>
                  <a:schemeClr val="tx1"/>
                </a:solidFill>
                <a:latin typeface="Arial"/>
                <a:cs typeface="Arial"/>
              </a:rPr>
              <a:t> Circuit optimization</a:t>
            </a:r>
          </a:p>
        </p:txBody>
      </p:sp>
      <p:sp>
        <p:nvSpPr>
          <p:cNvPr id="74852" name="Text Box 100"/>
          <p:cNvSpPr txBox="1">
            <a:spLocks noChangeArrowheads="1"/>
          </p:cNvSpPr>
          <p:nvPr/>
        </p:nvSpPr>
        <p:spPr bwMode="auto">
          <a:xfrm>
            <a:off x="3829049" y="3267075"/>
            <a:ext cx="2986618" cy="553998"/>
          </a:xfrm>
          <a:prstGeom prst="rect">
            <a:avLst/>
          </a:prstGeom>
          <a:noFill/>
          <a:ln w="9525">
            <a:noFill/>
            <a:miter lim="800000"/>
            <a:headEnd/>
            <a:tailEnd/>
          </a:ln>
          <a:effectLst/>
        </p:spPr>
        <p:txBody>
          <a:bodyPr wrap="square">
            <a:spAutoFit/>
          </a:bodyPr>
          <a:lstStyle/>
          <a:p>
            <a:pPr>
              <a:buFontTx/>
              <a:buChar char="•"/>
            </a:pPr>
            <a:r>
              <a:rPr lang="en-US" sz="1000" b="1" dirty="0" smtClean="0">
                <a:solidFill>
                  <a:schemeClr val="tx1"/>
                </a:solidFill>
                <a:latin typeface="Arial"/>
                <a:cs typeface="Arial"/>
              </a:rPr>
              <a:t> Structural Layout generation</a:t>
            </a:r>
          </a:p>
          <a:p>
            <a:pPr>
              <a:buFontTx/>
              <a:buChar char="•"/>
            </a:pPr>
            <a:r>
              <a:rPr lang="en-US" sz="1000" b="1" dirty="0">
                <a:solidFill>
                  <a:schemeClr val="tx1"/>
                </a:solidFill>
                <a:latin typeface="Arial"/>
                <a:cs typeface="Arial"/>
              </a:rPr>
              <a:t> </a:t>
            </a:r>
            <a:r>
              <a:rPr lang="en-US" sz="1000" b="1" dirty="0" smtClean="0">
                <a:solidFill>
                  <a:schemeClr val="tx1"/>
                </a:solidFill>
                <a:latin typeface="Arial"/>
                <a:cs typeface="Arial"/>
              </a:rPr>
              <a:t>Simplified design rules</a:t>
            </a:r>
            <a:endParaRPr lang="en-US" sz="1000" b="1" dirty="0">
              <a:solidFill>
                <a:schemeClr val="tx1"/>
              </a:solidFill>
              <a:latin typeface="Arial"/>
              <a:cs typeface="Arial"/>
            </a:endParaRPr>
          </a:p>
          <a:p>
            <a:pPr>
              <a:buFontTx/>
              <a:buChar char="•"/>
            </a:pPr>
            <a:endParaRPr lang="en-US" sz="1000" b="1" dirty="0">
              <a:solidFill>
                <a:schemeClr val="tx1"/>
              </a:solidFill>
              <a:cs typeface="Arial" charset="0"/>
            </a:endParaRPr>
          </a:p>
        </p:txBody>
      </p:sp>
      <p:sp>
        <p:nvSpPr>
          <p:cNvPr id="74853" name="Text Box 101"/>
          <p:cNvSpPr txBox="1">
            <a:spLocks noChangeArrowheads="1"/>
          </p:cNvSpPr>
          <p:nvPr/>
        </p:nvSpPr>
        <p:spPr bwMode="auto">
          <a:xfrm>
            <a:off x="3822699" y="3886200"/>
            <a:ext cx="3280834" cy="400110"/>
          </a:xfrm>
          <a:prstGeom prst="rect">
            <a:avLst/>
          </a:prstGeom>
          <a:noFill/>
          <a:ln w="9525">
            <a:noFill/>
            <a:miter lim="800000"/>
            <a:headEnd/>
            <a:tailEnd/>
          </a:ln>
          <a:effectLst/>
        </p:spPr>
        <p:txBody>
          <a:bodyPr wrap="square">
            <a:spAutoFit/>
          </a:bodyPr>
          <a:lstStyle/>
          <a:p>
            <a:pPr>
              <a:buFontTx/>
              <a:buChar char="•"/>
            </a:pPr>
            <a:r>
              <a:rPr lang="en-US" sz="1000" b="1" dirty="0">
                <a:solidFill>
                  <a:schemeClr val="tx1"/>
                </a:solidFill>
                <a:latin typeface="Arial"/>
                <a:cs typeface="Arial"/>
              </a:rPr>
              <a:t> </a:t>
            </a:r>
            <a:r>
              <a:rPr lang="en-US" sz="1000" b="1" dirty="0" smtClean="0">
                <a:latin typeface="Arial"/>
                <a:cs typeface="Arial"/>
              </a:rPr>
              <a:t>2D</a:t>
            </a:r>
            <a:r>
              <a:rPr lang="en-US" sz="1000" b="1" dirty="0" smtClean="0">
                <a:solidFill>
                  <a:schemeClr val="tx1"/>
                </a:solidFill>
                <a:latin typeface="Arial"/>
                <a:cs typeface="Arial"/>
              </a:rPr>
              <a:t> Cleanup Compaction</a:t>
            </a:r>
            <a:endParaRPr lang="en-US" sz="1000" b="1" dirty="0">
              <a:solidFill>
                <a:schemeClr val="tx1"/>
              </a:solidFill>
              <a:latin typeface="Arial"/>
              <a:cs typeface="Arial"/>
            </a:endParaRPr>
          </a:p>
          <a:p>
            <a:pPr>
              <a:buFontTx/>
              <a:buChar char="•"/>
            </a:pPr>
            <a:r>
              <a:rPr lang="en-US" sz="1000" b="1" dirty="0">
                <a:solidFill>
                  <a:schemeClr val="tx1"/>
                </a:solidFill>
                <a:latin typeface="Arial"/>
                <a:cs typeface="Arial"/>
              </a:rPr>
              <a:t> </a:t>
            </a:r>
            <a:r>
              <a:rPr lang="en-US" sz="1000" b="1" dirty="0" smtClean="0">
                <a:solidFill>
                  <a:schemeClr val="tx1"/>
                </a:solidFill>
                <a:latin typeface="Arial"/>
                <a:cs typeface="Arial"/>
              </a:rPr>
              <a:t>Migration to related technology</a:t>
            </a:r>
            <a:endParaRPr lang="en-US" sz="1000" b="1" dirty="0">
              <a:solidFill>
                <a:schemeClr val="tx1"/>
              </a:solidFill>
              <a:latin typeface="Arial"/>
              <a:cs typeface="Arial"/>
            </a:endParaRPr>
          </a:p>
        </p:txBody>
      </p:sp>
      <p:sp>
        <p:nvSpPr>
          <p:cNvPr id="74855" name="Text Box 103"/>
          <p:cNvSpPr txBox="1">
            <a:spLocks noChangeArrowheads="1"/>
          </p:cNvSpPr>
          <p:nvPr/>
        </p:nvSpPr>
        <p:spPr bwMode="auto">
          <a:xfrm>
            <a:off x="3822700" y="4484688"/>
            <a:ext cx="2016125" cy="396875"/>
          </a:xfrm>
          <a:prstGeom prst="rect">
            <a:avLst/>
          </a:prstGeom>
          <a:noFill/>
          <a:ln w="9525">
            <a:noFill/>
            <a:miter lim="800000"/>
            <a:headEnd/>
            <a:tailEnd/>
          </a:ln>
          <a:effectLst/>
        </p:spPr>
        <p:txBody>
          <a:bodyPr>
            <a:spAutoFit/>
          </a:bodyPr>
          <a:lstStyle/>
          <a:p>
            <a:pPr>
              <a:buFontTx/>
              <a:buChar char="•"/>
            </a:pPr>
            <a:r>
              <a:rPr lang="en-US" sz="1000" b="1" dirty="0" smtClean="0">
                <a:solidFill>
                  <a:schemeClr val="tx1"/>
                </a:solidFill>
                <a:latin typeface="Arial"/>
                <a:cs typeface="Arial"/>
              </a:rPr>
              <a:t> LVS, DRC, PEX</a:t>
            </a:r>
            <a:endParaRPr lang="en-US" sz="1000" b="1" dirty="0">
              <a:solidFill>
                <a:schemeClr val="tx1"/>
              </a:solidFill>
              <a:latin typeface="Arial"/>
              <a:cs typeface="Arial"/>
            </a:endParaRPr>
          </a:p>
          <a:p>
            <a:pPr>
              <a:buFontTx/>
              <a:buChar char="•"/>
            </a:pPr>
            <a:r>
              <a:rPr lang="en-US" sz="1000" b="1" dirty="0">
                <a:solidFill>
                  <a:schemeClr val="tx1"/>
                </a:solidFill>
                <a:latin typeface="Arial"/>
                <a:cs typeface="Arial"/>
              </a:rPr>
              <a:t> Parasitic extraction</a:t>
            </a:r>
          </a:p>
        </p:txBody>
      </p:sp>
      <p:sp>
        <p:nvSpPr>
          <p:cNvPr id="74856" name="Text Box 104"/>
          <p:cNvSpPr txBox="1">
            <a:spLocks noChangeArrowheads="1"/>
          </p:cNvSpPr>
          <p:nvPr/>
        </p:nvSpPr>
        <p:spPr bwMode="auto">
          <a:xfrm>
            <a:off x="3822700" y="5038725"/>
            <a:ext cx="2016125" cy="549275"/>
          </a:xfrm>
          <a:prstGeom prst="rect">
            <a:avLst/>
          </a:prstGeom>
          <a:noFill/>
          <a:ln w="9525">
            <a:noFill/>
            <a:miter lim="800000"/>
            <a:headEnd/>
            <a:tailEnd/>
          </a:ln>
          <a:effectLst/>
        </p:spPr>
        <p:txBody>
          <a:bodyPr>
            <a:spAutoFit/>
          </a:bodyPr>
          <a:lstStyle/>
          <a:p>
            <a:pPr>
              <a:buFontTx/>
              <a:buChar char="•"/>
            </a:pPr>
            <a:r>
              <a:rPr lang="en-US" sz="1000" b="1" dirty="0">
                <a:solidFill>
                  <a:schemeClr val="tx1"/>
                </a:solidFill>
                <a:latin typeface="Arial"/>
                <a:cs typeface="Arial"/>
              </a:rPr>
              <a:t> .lib/LEF, GDSII, CDL</a:t>
            </a:r>
          </a:p>
          <a:p>
            <a:pPr>
              <a:buFontTx/>
              <a:buChar char="•"/>
            </a:pPr>
            <a:r>
              <a:rPr lang="en-US" sz="1000" b="1" dirty="0">
                <a:solidFill>
                  <a:schemeClr val="tx1"/>
                </a:solidFill>
                <a:latin typeface="Arial"/>
                <a:cs typeface="Arial"/>
              </a:rPr>
              <a:t> Verilog, Vital, </a:t>
            </a:r>
            <a:r>
              <a:rPr lang="en-US" sz="1000" b="1" dirty="0" err="1">
                <a:solidFill>
                  <a:schemeClr val="tx1"/>
                </a:solidFill>
                <a:latin typeface="Arial"/>
                <a:cs typeface="Arial"/>
              </a:rPr>
              <a:t>Edif</a:t>
            </a:r>
            <a:endParaRPr lang="en-US" sz="1000" b="1" dirty="0">
              <a:solidFill>
                <a:schemeClr val="tx1"/>
              </a:solidFill>
              <a:latin typeface="Arial"/>
              <a:cs typeface="Arial"/>
            </a:endParaRPr>
          </a:p>
          <a:p>
            <a:pPr>
              <a:buFontTx/>
              <a:buChar char="•"/>
            </a:pPr>
            <a:r>
              <a:rPr lang="en-US" sz="1000" b="1" dirty="0">
                <a:solidFill>
                  <a:schemeClr val="tx1"/>
                </a:solidFill>
                <a:latin typeface="Arial"/>
                <a:cs typeface="Arial"/>
              </a:rPr>
              <a:t> </a:t>
            </a:r>
            <a:r>
              <a:rPr lang="en-US" sz="1000" b="1" dirty="0" err="1">
                <a:solidFill>
                  <a:schemeClr val="tx1"/>
                </a:solidFill>
                <a:latin typeface="Arial"/>
                <a:cs typeface="Arial"/>
              </a:rPr>
              <a:t>OpenAccess</a:t>
            </a:r>
            <a:endParaRPr lang="en-US" sz="1000" b="1" dirty="0">
              <a:solidFill>
                <a:schemeClr val="tx1"/>
              </a:solidFill>
              <a:latin typeface="Arial"/>
              <a:cs typeface="Arial"/>
            </a:endParaRPr>
          </a:p>
        </p:txBody>
      </p:sp>
      <p:sp>
        <p:nvSpPr>
          <p:cNvPr id="74857" name="Text Box 105"/>
          <p:cNvSpPr txBox="1">
            <a:spLocks noChangeArrowheads="1"/>
          </p:cNvSpPr>
          <p:nvPr/>
        </p:nvSpPr>
        <p:spPr bwMode="auto">
          <a:xfrm>
            <a:off x="3851275" y="5789613"/>
            <a:ext cx="2463800" cy="861774"/>
          </a:xfrm>
          <a:prstGeom prst="rect">
            <a:avLst/>
          </a:prstGeom>
          <a:noFill/>
          <a:ln w="9525">
            <a:noFill/>
            <a:miter lim="800000"/>
            <a:headEnd/>
            <a:tailEnd/>
          </a:ln>
          <a:effectLst/>
        </p:spPr>
        <p:txBody>
          <a:bodyPr>
            <a:spAutoFit/>
          </a:bodyPr>
          <a:lstStyle/>
          <a:p>
            <a:r>
              <a:rPr lang="en-US" sz="1000" b="1" dirty="0">
                <a:solidFill>
                  <a:schemeClr val="tx1"/>
                </a:solidFill>
                <a:latin typeface="Arial"/>
                <a:cs typeface="Arial"/>
              </a:rPr>
              <a:t>Block Level Evaluation of:</a:t>
            </a:r>
          </a:p>
          <a:p>
            <a:pPr>
              <a:buFontTx/>
              <a:buChar char="•"/>
            </a:pPr>
            <a:r>
              <a:rPr lang="en-US" sz="1000" b="1" dirty="0">
                <a:solidFill>
                  <a:schemeClr val="tx1"/>
                </a:solidFill>
                <a:latin typeface="Arial"/>
                <a:cs typeface="Arial"/>
              </a:rPr>
              <a:t> </a:t>
            </a:r>
            <a:r>
              <a:rPr lang="en-US" sz="1000" b="1" dirty="0" smtClean="0">
                <a:solidFill>
                  <a:schemeClr val="tx1"/>
                </a:solidFill>
                <a:latin typeface="Arial"/>
                <a:cs typeface="Arial"/>
              </a:rPr>
              <a:t>Design Rules Impact</a:t>
            </a:r>
          </a:p>
          <a:p>
            <a:pPr>
              <a:buFontTx/>
              <a:buChar char="•"/>
            </a:pPr>
            <a:r>
              <a:rPr lang="en-US" sz="1000" b="1" dirty="0">
                <a:solidFill>
                  <a:schemeClr val="tx1"/>
                </a:solidFill>
                <a:latin typeface="Arial"/>
                <a:cs typeface="Arial"/>
              </a:rPr>
              <a:t> </a:t>
            </a:r>
            <a:r>
              <a:rPr lang="en-US" sz="1000" b="1" dirty="0" smtClean="0">
                <a:solidFill>
                  <a:schemeClr val="tx1"/>
                </a:solidFill>
                <a:latin typeface="Arial"/>
                <a:cs typeface="Arial"/>
              </a:rPr>
              <a:t>timing</a:t>
            </a:r>
            <a:endParaRPr lang="en-US" sz="1000" b="1" dirty="0">
              <a:solidFill>
                <a:schemeClr val="tx1"/>
              </a:solidFill>
              <a:latin typeface="Arial"/>
              <a:cs typeface="Arial"/>
            </a:endParaRPr>
          </a:p>
          <a:p>
            <a:pPr>
              <a:buFontTx/>
              <a:buChar char="•"/>
            </a:pPr>
            <a:r>
              <a:rPr lang="en-US" sz="1000" b="1" dirty="0">
                <a:solidFill>
                  <a:schemeClr val="tx1"/>
                </a:solidFill>
                <a:latin typeface="Arial"/>
                <a:cs typeface="Arial"/>
              </a:rPr>
              <a:t> power</a:t>
            </a:r>
          </a:p>
          <a:p>
            <a:pPr>
              <a:buFontTx/>
              <a:buChar char="•"/>
            </a:pPr>
            <a:r>
              <a:rPr lang="en-US" sz="1000" b="1" dirty="0">
                <a:solidFill>
                  <a:schemeClr val="tx1"/>
                </a:solidFill>
                <a:latin typeface="Arial"/>
                <a:cs typeface="Arial"/>
              </a:rPr>
              <a:t> </a:t>
            </a:r>
            <a:r>
              <a:rPr lang="en-US" sz="1000" b="1" dirty="0" smtClean="0">
                <a:solidFill>
                  <a:schemeClr val="tx1"/>
                </a:solidFill>
                <a:latin typeface="Arial"/>
                <a:cs typeface="Arial"/>
              </a:rPr>
              <a:t>area</a:t>
            </a:r>
          </a:p>
        </p:txBody>
      </p:sp>
      <p:sp>
        <p:nvSpPr>
          <p:cNvPr id="74858" name="Text Box 106"/>
          <p:cNvSpPr txBox="1">
            <a:spLocks noChangeArrowheads="1"/>
          </p:cNvSpPr>
          <p:nvPr/>
        </p:nvSpPr>
        <p:spPr bwMode="auto">
          <a:xfrm>
            <a:off x="3660775" y="1066800"/>
            <a:ext cx="2223686" cy="707886"/>
          </a:xfrm>
          <a:prstGeom prst="rect">
            <a:avLst/>
          </a:prstGeom>
          <a:noFill/>
          <a:ln w="9525">
            <a:noFill/>
            <a:miter lim="800000"/>
            <a:headEnd/>
            <a:tailEnd/>
          </a:ln>
          <a:effectLst/>
        </p:spPr>
        <p:txBody>
          <a:bodyPr wrap="none">
            <a:spAutoFit/>
          </a:bodyPr>
          <a:lstStyle/>
          <a:p>
            <a:pPr>
              <a:buFontTx/>
              <a:buChar char="•"/>
            </a:pPr>
            <a:r>
              <a:rPr lang="en-US" sz="1000" b="1" dirty="0">
                <a:solidFill>
                  <a:schemeClr val="tx1"/>
                </a:solidFill>
                <a:latin typeface="Arial"/>
                <a:cs typeface="Arial"/>
              </a:rPr>
              <a:t> Cell Architecture</a:t>
            </a:r>
          </a:p>
          <a:p>
            <a:pPr>
              <a:buFontTx/>
              <a:buChar char="•"/>
            </a:pPr>
            <a:r>
              <a:rPr lang="en-US" sz="1000" b="1" dirty="0">
                <a:solidFill>
                  <a:schemeClr val="tx1"/>
                </a:solidFill>
                <a:latin typeface="Arial"/>
                <a:cs typeface="Arial"/>
              </a:rPr>
              <a:t> Cell Mix</a:t>
            </a:r>
          </a:p>
          <a:p>
            <a:pPr>
              <a:buFontTx/>
              <a:buChar char="•"/>
            </a:pPr>
            <a:r>
              <a:rPr lang="en-US" sz="1000" b="1" dirty="0">
                <a:solidFill>
                  <a:schemeClr val="tx1"/>
                </a:solidFill>
                <a:latin typeface="Arial"/>
                <a:cs typeface="Arial"/>
              </a:rPr>
              <a:t> Drive Strength/Skew </a:t>
            </a:r>
            <a:r>
              <a:rPr lang="en-US" sz="1000" b="1" dirty="0" smtClean="0">
                <a:solidFill>
                  <a:schemeClr val="tx1"/>
                </a:solidFill>
                <a:latin typeface="Arial"/>
                <a:cs typeface="Arial"/>
              </a:rPr>
              <a:t>Granularity</a:t>
            </a:r>
          </a:p>
          <a:p>
            <a:pPr>
              <a:buFontTx/>
              <a:buChar char="•"/>
            </a:pPr>
            <a:r>
              <a:rPr lang="en-US" sz="1000" b="1" dirty="0">
                <a:solidFill>
                  <a:schemeClr val="tx1"/>
                </a:solidFill>
                <a:latin typeface="Arial"/>
                <a:cs typeface="Arial"/>
              </a:rPr>
              <a:t> </a:t>
            </a:r>
            <a:r>
              <a:rPr lang="en-US" sz="1000" b="1" dirty="0" smtClean="0">
                <a:solidFill>
                  <a:schemeClr val="tx1"/>
                </a:solidFill>
                <a:latin typeface="Arial"/>
                <a:cs typeface="Arial"/>
              </a:rPr>
              <a:t>Rule adjustments</a:t>
            </a:r>
            <a:endParaRPr lang="en-US" sz="1000" b="1" dirty="0">
              <a:solidFill>
                <a:schemeClr val="tx1"/>
              </a:solidFill>
              <a:latin typeface="Arial"/>
              <a:cs typeface="Arial"/>
            </a:endParaRPr>
          </a:p>
        </p:txBody>
      </p:sp>
      <p:sp>
        <p:nvSpPr>
          <p:cNvPr id="74860" name="AutoShape 108"/>
          <p:cNvSpPr>
            <a:spLocks noChangeArrowheads="1"/>
          </p:cNvSpPr>
          <p:nvPr/>
        </p:nvSpPr>
        <p:spPr bwMode="auto">
          <a:xfrm>
            <a:off x="1998865" y="6155755"/>
            <a:ext cx="1660525" cy="287337"/>
          </a:xfrm>
          <a:prstGeom prst="roundRect">
            <a:avLst>
              <a:gd name="adj" fmla="val 16667"/>
            </a:avLst>
          </a:prstGeom>
          <a:solidFill>
            <a:schemeClr val="bg1"/>
          </a:solidFill>
          <a:ln>
            <a:no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none" anchor="ctr"/>
          <a:lstStyle/>
          <a:p>
            <a:pPr algn="ctr" eaLnBrk="0" hangingPunct="0"/>
            <a:r>
              <a:rPr lang="en-US" sz="1400" dirty="0"/>
              <a:t>Block Benchmark</a:t>
            </a:r>
            <a:endParaRPr lang="en-US" sz="1400" i="1" dirty="0"/>
          </a:p>
        </p:txBody>
      </p:sp>
      <p:grpSp>
        <p:nvGrpSpPr>
          <p:cNvPr id="74861" name="Group 109"/>
          <p:cNvGrpSpPr>
            <a:grpSpLocks/>
          </p:cNvGrpSpPr>
          <p:nvPr/>
        </p:nvGrpSpPr>
        <p:grpSpPr bwMode="auto">
          <a:xfrm>
            <a:off x="6128541" y="3044840"/>
            <a:ext cx="2906712" cy="2565400"/>
            <a:chOff x="3275" y="742"/>
            <a:chExt cx="1831" cy="1616"/>
          </a:xfrm>
        </p:grpSpPr>
        <p:sp>
          <p:nvSpPr>
            <p:cNvPr id="74862" name="Rectangle 110"/>
            <p:cNvSpPr>
              <a:spLocks noChangeArrowheads="1"/>
            </p:cNvSpPr>
            <p:nvPr/>
          </p:nvSpPr>
          <p:spPr bwMode="auto">
            <a:xfrm>
              <a:off x="3275" y="742"/>
              <a:ext cx="1797" cy="1616"/>
            </a:xfrm>
            <a:prstGeom prst="rect">
              <a:avLst/>
            </a:prstGeom>
            <a:solidFill>
              <a:schemeClr val="bg1"/>
            </a:solidFill>
            <a:ln w="57150">
              <a:noFill/>
              <a:miter lim="800000"/>
              <a:headEnd/>
              <a:tailEnd/>
            </a:ln>
            <a:effectLst/>
          </p:spPr>
          <p:txBody>
            <a:bodyPr wrap="none" anchor="ctr"/>
            <a:lstStyle/>
            <a:p>
              <a:pPr eaLnBrk="0" hangingPunct="0"/>
              <a:endParaRPr lang="en-US" sz="2400" b="1">
                <a:solidFill>
                  <a:schemeClr val="tx1"/>
                </a:solidFill>
              </a:endParaRPr>
            </a:p>
          </p:txBody>
        </p:sp>
        <p:sp>
          <p:nvSpPr>
            <p:cNvPr id="74863" name="Rectangle 111"/>
            <p:cNvSpPr>
              <a:spLocks noChangeArrowheads="1"/>
            </p:cNvSpPr>
            <p:nvPr/>
          </p:nvSpPr>
          <p:spPr bwMode="auto">
            <a:xfrm>
              <a:off x="3393" y="1410"/>
              <a:ext cx="1713" cy="215"/>
            </a:xfrm>
            <a:prstGeom prst="rect">
              <a:avLst/>
            </a:prstGeom>
            <a:noFill/>
            <a:ln w="19050">
              <a:noFill/>
              <a:miter lim="800000"/>
              <a:headEnd/>
              <a:tailEnd/>
            </a:ln>
            <a:effectLst/>
          </p:spPr>
          <p:txBody>
            <a:bodyPr wrap="none" lIns="90000" tIns="46800" rIns="90000" bIns="46800">
              <a:spAutoFit/>
            </a:bodyPr>
            <a:lstStyle/>
            <a:p>
              <a:pPr eaLnBrk="0" hangingPunct="0"/>
              <a:r>
                <a:rPr lang="da-DK" sz="1600" b="1" dirty="0">
                  <a:solidFill>
                    <a:schemeClr val="tx1"/>
                  </a:solidFill>
                </a:rPr>
                <a:t>Q</a:t>
              </a:r>
              <a:r>
                <a:rPr lang="pl-PL" sz="1600" b="1" dirty="0">
                  <a:solidFill>
                    <a:schemeClr val="tx1"/>
                  </a:solidFill>
                </a:rPr>
                <a:t> = !((</a:t>
              </a:r>
              <a:r>
                <a:rPr lang="da-DK" sz="1600" b="1" dirty="0">
                  <a:solidFill>
                    <a:schemeClr val="tx1"/>
                  </a:solidFill>
                </a:rPr>
                <a:t>A</a:t>
              </a:r>
              <a:r>
                <a:rPr lang="pl-PL" sz="1600" b="1" dirty="0">
                  <a:solidFill>
                    <a:schemeClr val="tx1"/>
                  </a:solidFill>
                </a:rPr>
                <a:t>1 * </a:t>
              </a:r>
              <a:r>
                <a:rPr lang="da-DK" sz="1600" b="1" dirty="0">
                  <a:solidFill>
                    <a:schemeClr val="tx1"/>
                  </a:solidFill>
                </a:rPr>
                <a:t>A</a:t>
              </a:r>
              <a:r>
                <a:rPr lang="pl-PL" sz="1600" b="1" dirty="0">
                  <a:solidFill>
                    <a:schemeClr val="tx1"/>
                  </a:solidFill>
                </a:rPr>
                <a:t>2) + B</a:t>
              </a:r>
              <a:r>
                <a:rPr lang="da-DK" sz="1600" b="1" dirty="0">
                  <a:solidFill>
                    <a:schemeClr val="tx1"/>
                  </a:solidFill>
                </a:rPr>
                <a:t>1</a:t>
              </a:r>
              <a:r>
                <a:rPr lang="pl-PL" sz="1600" b="1" dirty="0">
                  <a:solidFill>
                    <a:schemeClr val="tx1"/>
                  </a:solidFill>
                </a:rPr>
                <a:t>)</a:t>
              </a:r>
            </a:p>
          </p:txBody>
        </p:sp>
      </p:grpSp>
      <p:pic>
        <p:nvPicPr>
          <p:cNvPr id="74864" name="Picture 112" descr="SW0BCJ~E"/>
          <p:cNvPicPr>
            <a:picLocks noChangeAspect="1" noChangeArrowheads="1"/>
          </p:cNvPicPr>
          <p:nvPr/>
        </p:nvPicPr>
        <p:blipFill>
          <a:blip r:embed="rId3"/>
          <a:srcRect/>
          <a:stretch>
            <a:fillRect/>
          </a:stretch>
        </p:blipFill>
        <p:spPr bwMode="auto">
          <a:xfrm>
            <a:off x="6120604" y="3025791"/>
            <a:ext cx="2868613" cy="2592387"/>
          </a:xfrm>
          <a:prstGeom prst="rect">
            <a:avLst/>
          </a:prstGeom>
          <a:noFill/>
        </p:spPr>
      </p:pic>
      <p:pic>
        <p:nvPicPr>
          <p:cNvPr id="74865" name="Picture 113" descr="Screenshot-Nangate Library Creator Desktop(tm) - Stick Diagram for AOI21_X1 (view topology, library NangateLibrary)-1"/>
          <p:cNvPicPr>
            <a:picLocks noChangeAspect="1" noChangeArrowheads="1"/>
          </p:cNvPicPr>
          <p:nvPr/>
        </p:nvPicPr>
        <p:blipFill>
          <a:blip r:embed="rId4"/>
          <a:srcRect/>
          <a:stretch>
            <a:fillRect/>
          </a:stretch>
        </p:blipFill>
        <p:spPr bwMode="auto">
          <a:xfrm>
            <a:off x="6128541" y="3030539"/>
            <a:ext cx="2868613" cy="2592387"/>
          </a:xfrm>
          <a:prstGeom prst="rect">
            <a:avLst/>
          </a:prstGeom>
          <a:noFill/>
        </p:spPr>
      </p:pic>
      <p:pic>
        <p:nvPicPr>
          <p:cNvPr id="74866" name="Picture 114" descr="Screenshot-Nangate Library Creator Desktop(tm) - Layout for AOI21_X1 (view compaction, library NangateLibrary)-1"/>
          <p:cNvPicPr>
            <a:picLocks noChangeAspect="1" noChangeArrowheads="1"/>
          </p:cNvPicPr>
          <p:nvPr/>
        </p:nvPicPr>
        <p:blipFill>
          <a:blip r:embed="rId5"/>
          <a:srcRect/>
          <a:stretch>
            <a:fillRect/>
          </a:stretch>
        </p:blipFill>
        <p:spPr bwMode="auto">
          <a:xfrm>
            <a:off x="6128541" y="3068637"/>
            <a:ext cx="2868613" cy="2592387"/>
          </a:xfrm>
          <a:prstGeom prst="rect">
            <a:avLst/>
          </a:prstGeom>
          <a:noFill/>
        </p:spPr>
      </p:pic>
      <p:sp>
        <p:nvSpPr>
          <p:cNvPr id="74941" name="Line 189"/>
          <p:cNvSpPr>
            <a:spLocks noChangeShapeType="1"/>
          </p:cNvSpPr>
          <p:nvPr/>
        </p:nvSpPr>
        <p:spPr bwMode="auto">
          <a:xfrm flipH="1">
            <a:off x="2644775" y="2400300"/>
            <a:ext cx="1588" cy="290513"/>
          </a:xfrm>
          <a:prstGeom prst="line">
            <a:avLst/>
          </a:prstGeom>
          <a:noFill/>
          <a:ln w="57150">
            <a:solidFill>
              <a:schemeClr val="tx1"/>
            </a:solidFill>
            <a:round/>
            <a:headEnd/>
            <a:tailEnd type="triangle" w="med" len="med"/>
          </a:ln>
          <a:effectLst/>
        </p:spPr>
        <p:txBody>
          <a:bodyPr/>
          <a:lstStyle/>
          <a:p>
            <a:endParaRPr lang="en-US" sz="1400"/>
          </a:p>
        </p:txBody>
      </p:sp>
      <p:sp>
        <p:nvSpPr>
          <p:cNvPr id="74942" name="Line 190"/>
          <p:cNvSpPr>
            <a:spLocks noChangeShapeType="1"/>
          </p:cNvSpPr>
          <p:nvPr/>
        </p:nvSpPr>
        <p:spPr bwMode="auto">
          <a:xfrm flipH="1">
            <a:off x="2644775" y="3000375"/>
            <a:ext cx="1588" cy="290513"/>
          </a:xfrm>
          <a:prstGeom prst="line">
            <a:avLst/>
          </a:prstGeom>
          <a:noFill/>
          <a:ln w="57150">
            <a:solidFill>
              <a:schemeClr val="tx1"/>
            </a:solidFill>
            <a:round/>
            <a:headEnd/>
            <a:tailEnd type="triangle" w="med" len="med"/>
          </a:ln>
          <a:effectLst/>
        </p:spPr>
        <p:txBody>
          <a:bodyPr/>
          <a:lstStyle/>
          <a:p>
            <a:endParaRPr lang="en-US" sz="1400"/>
          </a:p>
        </p:txBody>
      </p:sp>
      <p:sp>
        <p:nvSpPr>
          <p:cNvPr id="74943" name="Line 191"/>
          <p:cNvSpPr>
            <a:spLocks noChangeShapeType="1"/>
          </p:cNvSpPr>
          <p:nvPr/>
        </p:nvSpPr>
        <p:spPr bwMode="auto">
          <a:xfrm flipH="1">
            <a:off x="2644775" y="3609975"/>
            <a:ext cx="1588" cy="290513"/>
          </a:xfrm>
          <a:prstGeom prst="line">
            <a:avLst/>
          </a:prstGeom>
          <a:noFill/>
          <a:ln w="57150">
            <a:solidFill>
              <a:schemeClr val="tx1"/>
            </a:solidFill>
            <a:round/>
            <a:headEnd/>
            <a:tailEnd type="triangle" w="med" len="med"/>
          </a:ln>
          <a:effectLst/>
        </p:spPr>
        <p:txBody>
          <a:bodyPr/>
          <a:lstStyle/>
          <a:p>
            <a:endParaRPr lang="en-US" sz="1400"/>
          </a:p>
        </p:txBody>
      </p:sp>
      <p:sp>
        <p:nvSpPr>
          <p:cNvPr id="74944" name="Line 192"/>
          <p:cNvSpPr>
            <a:spLocks noChangeShapeType="1"/>
          </p:cNvSpPr>
          <p:nvPr/>
        </p:nvSpPr>
        <p:spPr bwMode="auto">
          <a:xfrm flipH="1">
            <a:off x="2644775" y="4219575"/>
            <a:ext cx="1588" cy="290513"/>
          </a:xfrm>
          <a:prstGeom prst="line">
            <a:avLst/>
          </a:prstGeom>
          <a:noFill/>
          <a:ln w="57150">
            <a:solidFill>
              <a:schemeClr val="tx1"/>
            </a:solidFill>
            <a:round/>
            <a:headEnd/>
            <a:tailEnd type="triangle" w="med" len="med"/>
          </a:ln>
          <a:effectLst/>
        </p:spPr>
        <p:txBody>
          <a:bodyPr/>
          <a:lstStyle/>
          <a:p>
            <a:endParaRPr lang="en-US" sz="1400"/>
          </a:p>
        </p:txBody>
      </p:sp>
      <p:sp>
        <p:nvSpPr>
          <p:cNvPr id="74945" name="Line 193"/>
          <p:cNvSpPr>
            <a:spLocks noChangeShapeType="1"/>
          </p:cNvSpPr>
          <p:nvPr/>
        </p:nvSpPr>
        <p:spPr bwMode="auto">
          <a:xfrm flipH="1">
            <a:off x="2644775" y="4829175"/>
            <a:ext cx="1588" cy="290513"/>
          </a:xfrm>
          <a:prstGeom prst="line">
            <a:avLst/>
          </a:prstGeom>
          <a:noFill/>
          <a:ln w="57150">
            <a:solidFill>
              <a:schemeClr val="tx1"/>
            </a:solidFill>
            <a:round/>
            <a:headEnd/>
            <a:tailEnd type="triangle" w="med" len="med"/>
          </a:ln>
          <a:effectLst/>
        </p:spPr>
        <p:txBody>
          <a:bodyPr/>
          <a:lstStyle/>
          <a:p>
            <a:endParaRPr lang="en-US" sz="1400"/>
          </a:p>
        </p:txBody>
      </p:sp>
    </p:spTree>
    <p:extLst>
      <p:ext uri="{BB962C8B-B14F-4D97-AF65-F5344CB8AC3E}">
        <p14:creationId xmlns:p14="http://schemas.microsoft.com/office/powerpoint/2010/main" val="4260092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8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8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858"/>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74861"/>
                                        </p:tgtEl>
                                        <p:attrNameLst>
                                          <p:attrName>style.visibility</p:attrName>
                                        </p:attrNameLst>
                                      </p:cBhvr>
                                      <p:to>
                                        <p:strVal val="visible"/>
                                      </p:to>
                                    </p:set>
                                    <p:animEffect transition="in" filter="fade">
                                      <p:cBhvr>
                                        <p:cTn id="14" dur="1000"/>
                                        <p:tgtEl>
                                          <p:spTgt spid="74861"/>
                                        </p:tgtEl>
                                      </p:cBhvr>
                                    </p:animEffect>
                                  </p:childTnLst>
                                </p:cTn>
                              </p:par>
                            </p:childTnLst>
                          </p:cTn>
                        </p:par>
                        <p:par>
                          <p:cTn id="15" fill="hold">
                            <p:stCondLst>
                              <p:cond delay="1000"/>
                            </p:stCondLst>
                            <p:childTnLst>
                              <p:par>
                                <p:cTn id="16" presetID="1" presetClass="exit" presetSubtype="0" fill="hold" grpId="1" nodeType="afterEffect">
                                  <p:stCondLst>
                                    <p:cond delay="1000"/>
                                  </p:stCondLst>
                                  <p:childTnLst>
                                    <p:set>
                                      <p:cBhvr>
                                        <p:cTn id="17" dur="1" fill="hold">
                                          <p:stCondLst>
                                            <p:cond delay="0"/>
                                          </p:stCondLst>
                                        </p:cTn>
                                        <p:tgtEl>
                                          <p:spTgt spid="74848"/>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748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840"/>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nodeType="afterEffect">
                                  <p:stCondLst>
                                    <p:cond delay="300"/>
                                  </p:stCondLst>
                                  <p:childTnLst>
                                    <p:set>
                                      <p:cBhvr>
                                        <p:cTn id="25" dur="1" fill="hold">
                                          <p:stCondLst>
                                            <p:cond delay="0"/>
                                          </p:stCondLst>
                                        </p:cTn>
                                        <p:tgtEl>
                                          <p:spTgt spid="74864"/>
                                        </p:tgtEl>
                                        <p:attrNameLst>
                                          <p:attrName>style.visibility</p:attrName>
                                        </p:attrNameLst>
                                      </p:cBhvr>
                                      <p:to>
                                        <p:strVal val="visible"/>
                                      </p:to>
                                    </p:set>
                                    <p:animEffect transition="in" filter="fade">
                                      <p:cBhvr>
                                        <p:cTn id="26" dur="900"/>
                                        <p:tgtEl>
                                          <p:spTgt spid="74864"/>
                                        </p:tgtEl>
                                      </p:cBhvr>
                                    </p:animEffect>
                                  </p:childTnLst>
                                </p:cTn>
                              </p:par>
                            </p:childTnLst>
                          </p:cTn>
                        </p:par>
                        <p:par>
                          <p:cTn id="27" fill="hold">
                            <p:stCondLst>
                              <p:cond delay="3200"/>
                            </p:stCondLst>
                            <p:childTnLst>
                              <p:par>
                                <p:cTn id="28" presetID="1" presetClass="exit" presetSubtype="0" fill="hold" grpId="1" nodeType="afterEffect">
                                  <p:stCondLst>
                                    <p:cond delay="2000"/>
                                  </p:stCondLst>
                                  <p:childTnLst>
                                    <p:set>
                                      <p:cBhvr>
                                        <p:cTn id="29" dur="1" fill="hold">
                                          <p:stCondLst>
                                            <p:cond delay="0"/>
                                          </p:stCondLst>
                                        </p:cTn>
                                        <p:tgtEl>
                                          <p:spTgt spid="74840"/>
                                        </p:tgtEl>
                                        <p:attrNameLst>
                                          <p:attrName>style.visibility</p:attrName>
                                        </p:attrNameLst>
                                      </p:cBhvr>
                                      <p:to>
                                        <p:strVal val="hidden"/>
                                      </p:to>
                                    </p:set>
                                  </p:childTnLst>
                                </p:cTn>
                              </p:par>
                              <p:par>
                                <p:cTn id="30" presetID="1" presetClass="entr" presetSubtype="0" fill="hold" grpId="0" nodeType="withEffect">
                                  <p:stCondLst>
                                    <p:cond delay="500"/>
                                  </p:stCondLst>
                                  <p:childTnLst>
                                    <p:set>
                                      <p:cBhvr>
                                        <p:cTn id="31" dur="1" fill="hold">
                                          <p:stCondLst>
                                            <p:cond delay="0"/>
                                          </p:stCondLst>
                                        </p:cTn>
                                        <p:tgtEl>
                                          <p:spTgt spid="74847"/>
                                        </p:tgtEl>
                                        <p:attrNameLst>
                                          <p:attrName>style.visibility</p:attrName>
                                        </p:attrNameLst>
                                      </p:cBhvr>
                                      <p:to>
                                        <p:strVal val="visible"/>
                                      </p:to>
                                    </p:set>
                                  </p:childTnLst>
                                </p:cTn>
                              </p:par>
                              <p:par>
                                <p:cTn id="32" presetID="1" presetClass="entr" presetSubtype="0" fill="hold" grpId="0" nodeType="withEffect">
                                  <p:stCondLst>
                                    <p:cond delay="400"/>
                                  </p:stCondLst>
                                  <p:childTnLst>
                                    <p:set>
                                      <p:cBhvr>
                                        <p:cTn id="33" dur="1" fill="hold">
                                          <p:stCondLst>
                                            <p:cond delay="0"/>
                                          </p:stCondLst>
                                        </p:cTn>
                                        <p:tgtEl>
                                          <p:spTgt spid="74851"/>
                                        </p:tgtEl>
                                        <p:attrNameLst>
                                          <p:attrName>style.visibility</p:attrName>
                                        </p:attrNameLst>
                                      </p:cBhvr>
                                      <p:to>
                                        <p:strVal val="visible"/>
                                      </p:to>
                                    </p:set>
                                  </p:childTnLst>
                                </p:cTn>
                              </p:par>
                              <p:par>
                                <p:cTn id="34" presetID="10" presetClass="entr" presetSubtype="0" fill="hold" nodeType="withEffect">
                                  <p:stCondLst>
                                    <p:cond delay="400"/>
                                  </p:stCondLst>
                                  <p:childTnLst>
                                    <p:set>
                                      <p:cBhvr>
                                        <p:cTn id="35" dur="1" fill="hold">
                                          <p:stCondLst>
                                            <p:cond delay="0"/>
                                          </p:stCondLst>
                                        </p:cTn>
                                        <p:tgtEl>
                                          <p:spTgt spid="74865"/>
                                        </p:tgtEl>
                                        <p:attrNameLst>
                                          <p:attrName>style.visibility</p:attrName>
                                        </p:attrNameLst>
                                      </p:cBhvr>
                                      <p:to>
                                        <p:strVal val="visible"/>
                                      </p:to>
                                    </p:set>
                                    <p:animEffect transition="in" filter="fade">
                                      <p:cBhvr>
                                        <p:cTn id="36" dur="500"/>
                                        <p:tgtEl>
                                          <p:spTgt spid="74865"/>
                                        </p:tgtEl>
                                      </p:cBhvr>
                                    </p:animEffect>
                                  </p:childTnLst>
                                </p:cTn>
                              </p:par>
                            </p:childTnLst>
                          </p:cTn>
                        </p:par>
                        <p:par>
                          <p:cTn id="37" fill="hold">
                            <p:stCondLst>
                              <p:cond delay="5200"/>
                            </p:stCondLst>
                            <p:childTnLst>
                              <p:par>
                                <p:cTn id="38" presetID="1" presetClass="exit" presetSubtype="0" fill="hold" grpId="1" nodeType="afterEffect">
                                  <p:stCondLst>
                                    <p:cond delay="2000"/>
                                  </p:stCondLst>
                                  <p:childTnLst>
                                    <p:set>
                                      <p:cBhvr>
                                        <p:cTn id="39" dur="1" fill="hold">
                                          <p:stCondLst>
                                            <p:cond delay="0"/>
                                          </p:stCondLst>
                                        </p:cTn>
                                        <p:tgtEl>
                                          <p:spTgt spid="74847"/>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7484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4852"/>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74866"/>
                                        </p:tgtEl>
                                        <p:attrNameLst>
                                          <p:attrName>style.visibility</p:attrName>
                                        </p:attrNameLst>
                                      </p:cBhvr>
                                      <p:to>
                                        <p:strVal val="visible"/>
                                      </p:to>
                                    </p:set>
                                    <p:animEffect transition="in" filter="fade">
                                      <p:cBhvr>
                                        <p:cTn id="46" dur="500"/>
                                        <p:tgtEl>
                                          <p:spTgt spid="74866"/>
                                        </p:tgtEl>
                                      </p:cBhvr>
                                    </p:animEffect>
                                  </p:childTnLst>
                                </p:cTn>
                              </p:par>
                            </p:childTnLst>
                          </p:cTn>
                        </p:par>
                        <p:par>
                          <p:cTn id="47" fill="hold">
                            <p:stCondLst>
                              <p:cond delay="7200"/>
                            </p:stCondLst>
                            <p:childTnLst>
                              <p:par>
                                <p:cTn id="48" presetID="1" presetClass="exit" presetSubtype="0" fill="hold" grpId="1" nodeType="afterEffect">
                                  <p:stCondLst>
                                    <p:cond delay="2000"/>
                                  </p:stCondLst>
                                  <p:childTnLst>
                                    <p:set>
                                      <p:cBhvr>
                                        <p:cTn id="49" dur="1" fill="hold">
                                          <p:stCondLst>
                                            <p:cond delay="0"/>
                                          </p:stCondLst>
                                        </p:cTn>
                                        <p:tgtEl>
                                          <p:spTgt spid="74841"/>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7484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4853"/>
                                        </p:tgtEl>
                                        <p:attrNameLst>
                                          <p:attrName>style.visibility</p:attrName>
                                        </p:attrNameLst>
                                      </p:cBhvr>
                                      <p:to>
                                        <p:strVal val="visible"/>
                                      </p:to>
                                    </p:set>
                                  </p:childTnLst>
                                </p:cTn>
                              </p:par>
                            </p:childTnLst>
                          </p:cTn>
                        </p:par>
                        <p:par>
                          <p:cTn id="54" fill="hold">
                            <p:stCondLst>
                              <p:cond delay="9200"/>
                            </p:stCondLst>
                            <p:childTnLst>
                              <p:par>
                                <p:cTn id="55" presetID="1" presetClass="exit" presetSubtype="0" fill="hold" grpId="1" nodeType="afterEffect">
                                  <p:stCondLst>
                                    <p:cond delay="2000"/>
                                  </p:stCondLst>
                                  <p:childTnLst>
                                    <p:set>
                                      <p:cBhvr>
                                        <p:cTn id="56" dur="1" fill="hold">
                                          <p:stCondLst>
                                            <p:cond delay="0"/>
                                          </p:stCondLst>
                                        </p:cTn>
                                        <p:tgtEl>
                                          <p:spTgt spid="74842"/>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748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4855"/>
                                        </p:tgtEl>
                                        <p:attrNameLst>
                                          <p:attrName>style.visibility</p:attrName>
                                        </p:attrNameLst>
                                      </p:cBhvr>
                                      <p:to>
                                        <p:strVal val="visible"/>
                                      </p:to>
                                    </p:set>
                                  </p:childTnLst>
                                </p:cTn>
                              </p:par>
                            </p:childTnLst>
                          </p:cTn>
                        </p:par>
                        <p:par>
                          <p:cTn id="61" fill="hold">
                            <p:stCondLst>
                              <p:cond delay="11200"/>
                            </p:stCondLst>
                            <p:childTnLst>
                              <p:par>
                                <p:cTn id="62" presetID="1" presetClass="exit" presetSubtype="0" fill="hold" grpId="1" nodeType="afterEffect">
                                  <p:stCondLst>
                                    <p:cond delay="2000"/>
                                  </p:stCondLst>
                                  <p:childTnLst>
                                    <p:set>
                                      <p:cBhvr>
                                        <p:cTn id="63" dur="1" fill="hold">
                                          <p:stCondLst>
                                            <p:cond delay="0"/>
                                          </p:stCondLst>
                                        </p:cTn>
                                        <p:tgtEl>
                                          <p:spTgt spid="74844"/>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7484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4856"/>
                                        </p:tgtEl>
                                        <p:attrNameLst>
                                          <p:attrName>style.visibility</p:attrName>
                                        </p:attrNameLst>
                                      </p:cBhvr>
                                      <p:to>
                                        <p:strVal val="visible"/>
                                      </p:to>
                                    </p:set>
                                  </p:childTnLst>
                                </p:cTn>
                              </p:par>
                            </p:childTnLst>
                          </p:cTn>
                        </p:par>
                        <p:par>
                          <p:cTn id="68" fill="hold">
                            <p:stCondLst>
                              <p:cond delay="13200"/>
                            </p:stCondLst>
                            <p:childTnLst>
                              <p:par>
                                <p:cTn id="69" presetID="1" presetClass="exit" presetSubtype="0" fill="hold" grpId="1" nodeType="afterEffect">
                                  <p:stCondLst>
                                    <p:cond delay="2000"/>
                                  </p:stCondLst>
                                  <p:childTnLst>
                                    <p:set>
                                      <p:cBhvr>
                                        <p:cTn id="70" dur="1" fill="hold">
                                          <p:stCondLst>
                                            <p:cond delay="0"/>
                                          </p:stCondLst>
                                        </p:cTn>
                                        <p:tgtEl>
                                          <p:spTgt spid="74846"/>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748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4857"/>
                                        </p:tgtEl>
                                        <p:attrNameLst>
                                          <p:attrName>style.visibility</p:attrName>
                                        </p:attrNameLst>
                                      </p:cBhvr>
                                      <p:to>
                                        <p:strVal val="visible"/>
                                      </p:to>
                                    </p:set>
                                  </p:childTnLst>
                                </p:cTn>
                              </p:par>
                            </p:childTnLst>
                          </p:cTn>
                        </p:par>
                        <p:par>
                          <p:cTn id="75" fill="hold">
                            <p:stCondLst>
                              <p:cond delay="15200"/>
                            </p:stCondLst>
                            <p:childTnLst>
                              <p:par>
                                <p:cTn id="76" presetID="1" presetClass="entr" presetSubtype="0" fill="hold" grpId="0" nodeType="afterEffect">
                                  <p:stCondLst>
                                    <p:cond delay="500"/>
                                  </p:stCondLst>
                                  <p:childTnLst>
                                    <p:set>
                                      <p:cBhvr>
                                        <p:cTn id="77" dur="1" fill="hold">
                                          <p:stCondLst>
                                            <p:cond delay="0"/>
                                          </p:stCondLst>
                                        </p:cTn>
                                        <p:tgtEl>
                                          <p:spTgt spid="74860"/>
                                        </p:tgtEl>
                                        <p:attrNameLst>
                                          <p:attrName>style.visibility</p:attrName>
                                        </p:attrNameLst>
                                      </p:cBhvr>
                                      <p:to>
                                        <p:strVal val="visible"/>
                                      </p:to>
                                    </p:set>
                                  </p:childTnLst>
                                </p:cTn>
                              </p:par>
                            </p:childTnLst>
                          </p:cTn>
                        </p:par>
                        <p:par>
                          <p:cTn id="78" fill="hold">
                            <p:stCondLst>
                              <p:cond delay="15700"/>
                            </p:stCondLst>
                            <p:childTnLst>
                              <p:par>
                                <p:cTn id="79" presetID="1" presetClass="exit" presetSubtype="0" fill="hold" grpId="1" nodeType="afterEffect">
                                  <p:stCondLst>
                                    <p:cond delay="2000"/>
                                  </p:stCondLst>
                                  <p:childTnLst>
                                    <p:set>
                                      <p:cBhvr>
                                        <p:cTn id="80" dur="1" fill="hold">
                                          <p:stCondLst>
                                            <p:cond delay="0"/>
                                          </p:stCondLst>
                                        </p:cTn>
                                        <p:tgtEl>
                                          <p:spTgt spid="74860"/>
                                        </p:tgtEl>
                                        <p:attrNameLst>
                                          <p:attrName>style.visibility</p:attrName>
                                        </p:attrNameLst>
                                      </p:cBhvr>
                                      <p:to>
                                        <p:strVal val="hidden"/>
                                      </p:to>
                                    </p:set>
                                  </p:childTnLst>
                                </p:cTn>
                              </p:par>
                              <p:par>
                                <p:cTn id="81" presetID="22" presetClass="entr" presetSubtype="4" fill="hold" nodeType="withEffect">
                                  <p:stCondLst>
                                    <p:cond delay="0"/>
                                  </p:stCondLst>
                                  <p:childTnLst>
                                    <p:set>
                                      <p:cBhvr>
                                        <p:cTn id="82" dur="1" fill="hold">
                                          <p:stCondLst>
                                            <p:cond delay="0"/>
                                          </p:stCondLst>
                                        </p:cTn>
                                        <p:tgtEl>
                                          <p:spTgt spid="74834"/>
                                        </p:tgtEl>
                                        <p:attrNameLst>
                                          <p:attrName>style.visibility</p:attrName>
                                        </p:attrNameLst>
                                      </p:cBhvr>
                                      <p:to>
                                        <p:strVal val="visible"/>
                                      </p:to>
                                    </p:set>
                                    <p:animEffect transition="in" filter="wipe(down)">
                                      <p:cBhvr>
                                        <p:cTn id="83" dur="500"/>
                                        <p:tgtEl>
                                          <p:spTgt spid="74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1" grpId="0"/>
      <p:bldP spid="74832" grpId="0"/>
      <p:bldP spid="74840" grpId="0" animBg="1"/>
      <p:bldP spid="74840" grpId="1" animBg="1"/>
      <p:bldP spid="74841" grpId="0" animBg="1"/>
      <p:bldP spid="74841" grpId="1" animBg="1"/>
      <p:bldP spid="74842" grpId="0" animBg="1"/>
      <p:bldP spid="74842" grpId="1" animBg="1"/>
      <p:bldP spid="74844" grpId="0" animBg="1"/>
      <p:bldP spid="74844" grpId="1" animBg="1"/>
      <p:bldP spid="74846" grpId="0" animBg="1"/>
      <p:bldP spid="74846" grpId="1" animBg="1"/>
      <p:bldP spid="74848" grpId="0" animBg="1"/>
      <p:bldP spid="74848" grpId="1" animBg="1"/>
      <p:bldP spid="74847" grpId="0" animBg="1"/>
      <p:bldP spid="74847" grpId="1" animBg="1"/>
      <p:bldP spid="74849" grpId="0"/>
      <p:bldP spid="74850" grpId="0"/>
      <p:bldP spid="74852" grpId="0"/>
      <p:bldP spid="74853" grpId="0"/>
      <p:bldP spid="74855" grpId="0"/>
      <p:bldP spid="74856" grpId="0"/>
      <p:bldP spid="74857" grpId="0"/>
      <p:bldP spid="74858" grpId="0"/>
      <p:bldP spid="74860" grpId="0" animBg="1"/>
      <p:bldP spid="7486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Cell Template</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447" y="1201510"/>
            <a:ext cx="5683938" cy="5199984"/>
          </a:xfrm>
          <a:prstGeom prst="rect">
            <a:avLst/>
          </a:prstGeom>
        </p:spPr>
      </p:pic>
      <p:sp>
        <p:nvSpPr>
          <p:cNvPr id="3" name="Text Placeholder 2"/>
          <p:cNvSpPr>
            <a:spLocks noGrp="1"/>
          </p:cNvSpPr>
          <p:nvPr>
            <p:ph type="body" idx="4294967295"/>
          </p:nvPr>
        </p:nvSpPr>
        <p:spPr>
          <a:xfrm>
            <a:off x="434975" y="1187450"/>
            <a:ext cx="2831255" cy="4525963"/>
          </a:xfrm>
        </p:spPr>
        <p:txBody>
          <a:bodyPr/>
          <a:lstStyle/>
          <a:p>
            <a:r>
              <a:rPr lang="en-US" dirty="0" smtClean="0"/>
              <a:t>Cell template is 12 track</a:t>
            </a:r>
            <a:r>
              <a:rPr lang="en-US" baseline="0" dirty="0" smtClean="0"/>
              <a:t> tall</a:t>
            </a:r>
          </a:p>
          <a:p>
            <a:r>
              <a:rPr lang="en-US" baseline="0" dirty="0" smtClean="0"/>
              <a:t>Gate layer is regularly spaced</a:t>
            </a:r>
          </a:p>
          <a:p>
            <a:r>
              <a:rPr lang="en-US" baseline="0" dirty="0" smtClean="0"/>
              <a:t>Dummy gates are inserted in the cell boundaries</a:t>
            </a:r>
            <a:endParaRPr lang="en-US" dirty="0"/>
          </a:p>
        </p:txBody>
      </p:sp>
    </p:spTree>
    <p:extLst>
      <p:ext uri="{BB962C8B-B14F-4D97-AF65-F5344CB8AC3E}">
        <p14:creationId xmlns:p14="http://schemas.microsoft.com/office/powerpoint/2010/main" val="17745340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FFD Layout Example</a:t>
            </a:r>
            <a:endParaRPr lang="en-US" sz="32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2132"/>
            <a:ext cx="9144000" cy="5334483"/>
          </a:xfrm>
          <a:prstGeom prst="rect">
            <a:avLst/>
          </a:prstGeom>
        </p:spPr>
      </p:pic>
      <p:sp>
        <p:nvSpPr>
          <p:cNvPr id="5" name="Text Placeholder 4"/>
          <p:cNvSpPr>
            <a:spLocks noGrp="1"/>
          </p:cNvSpPr>
          <p:nvPr>
            <p:ph type="body" idx="4294967295"/>
          </p:nvPr>
        </p:nvSpPr>
        <p:spPr/>
        <p:txBody>
          <a:bodyPr/>
          <a:lstStyle/>
          <a:p>
            <a:r>
              <a:rPr lang="en-US" dirty="0" smtClean="0"/>
              <a:t>This is an example of a DFF layout </a:t>
            </a:r>
            <a:endParaRPr lang="en-US" dirty="0"/>
          </a:p>
        </p:txBody>
      </p:sp>
    </p:spTree>
    <p:extLst>
      <p:ext uri="{BB962C8B-B14F-4D97-AF65-F5344CB8AC3E}">
        <p14:creationId xmlns:p14="http://schemas.microsoft.com/office/powerpoint/2010/main" val="17464610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Dummy Gates</a:t>
            </a:r>
            <a:r>
              <a:rPr lang="en-US" sz="2800" baseline="0" dirty="0" smtClean="0"/>
              <a:t> </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107"/>
            <a:ext cx="9144000" cy="5334483"/>
          </a:xfrm>
          <a:prstGeom prst="rect">
            <a:avLst/>
          </a:prstGeom>
        </p:spPr>
      </p:pic>
    </p:spTree>
    <p:extLst>
      <p:ext uri="{BB962C8B-B14F-4D97-AF65-F5344CB8AC3E}">
        <p14:creationId xmlns:p14="http://schemas.microsoft.com/office/powerpoint/2010/main" val="17464610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Dummy Gates</a:t>
            </a:r>
            <a:r>
              <a:rPr lang="en-US" sz="2800" baseline="0" dirty="0" smtClean="0"/>
              <a:t> - 2</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107"/>
            <a:ext cx="9144000" cy="5334483"/>
          </a:xfrm>
          <a:prstGeom prst="rect">
            <a:avLst/>
          </a:prstGeom>
        </p:spPr>
      </p:pic>
      <p:sp>
        <p:nvSpPr>
          <p:cNvPr id="5" name="Rectangle 4"/>
          <p:cNvSpPr/>
          <p:nvPr/>
        </p:nvSpPr>
        <p:spPr bwMode="auto">
          <a:xfrm>
            <a:off x="539475" y="1431940"/>
            <a:ext cx="422455" cy="4685410"/>
          </a:xfrm>
          <a:prstGeom prst="rect">
            <a:avLst/>
          </a:prstGeom>
          <a:noFill/>
          <a:ln w="76200" algn="ctr">
            <a:solidFill>
              <a:srgbClr val="C00000"/>
            </a:solidFill>
            <a:prstDash val="solid"/>
            <a:round/>
            <a:headEnd/>
            <a:tailEnd/>
          </a:ln>
        </p:spPr>
        <p:txBody>
          <a:bodyPr rtlCol="0" anchor="ctr"/>
          <a:lstStyle/>
          <a:p>
            <a:pPr algn="ctr" eaLnBrk="0" hangingPunct="0"/>
            <a:endParaRPr lang="en-US" sz="1200" b="1">
              <a:solidFill>
                <a:srgbClr val="000000"/>
              </a:solidFill>
            </a:endParaRPr>
          </a:p>
        </p:txBody>
      </p:sp>
      <p:sp>
        <p:nvSpPr>
          <p:cNvPr id="6" name="Rectangle 5"/>
          <p:cNvSpPr/>
          <p:nvPr/>
        </p:nvSpPr>
        <p:spPr bwMode="auto">
          <a:xfrm>
            <a:off x="8220475" y="1431940"/>
            <a:ext cx="422455" cy="4685410"/>
          </a:xfrm>
          <a:prstGeom prst="rect">
            <a:avLst/>
          </a:prstGeom>
          <a:noFill/>
          <a:ln w="76200" algn="ctr">
            <a:solidFill>
              <a:srgbClr val="C00000"/>
            </a:solidFill>
            <a:prstDash val="solid"/>
            <a:round/>
            <a:headEnd/>
            <a:tailEnd/>
          </a:ln>
        </p:spPr>
        <p:txBody>
          <a:bodyPr rtlCol="0" anchor="ctr"/>
          <a:lstStyle/>
          <a:p>
            <a:pPr algn="ctr" eaLnBrk="0" hangingPunct="0"/>
            <a:endParaRPr lang="en-US" sz="1200" b="1">
              <a:solidFill>
                <a:srgbClr val="000000"/>
              </a:solidFill>
            </a:endParaRPr>
          </a:p>
        </p:txBody>
      </p:sp>
      <p:sp>
        <p:nvSpPr>
          <p:cNvPr id="7" name="TextBox 6"/>
          <p:cNvSpPr txBox="1"/>
          <p:nvPr/>
        </p:nvSpPr>
        <p:spPr>
          <a:xfrm>
            <a:off x="1582059" y="6091036"/>
            <a:ext cx="6245621" cy="369332"/>
          </a:xfrm>
          <a:prstGeom prst="rect">
            <a:avLst/>
          </a:prstGeom>
          <a:noFill/>
        </p:spPr>
        <p:txBody>
          <a:bodyPr wrap="none" rtlCol="0">
            <a:spAutoFit/>
          </a:bodyPr>
          <a:lstStyle/>
          <a:p>
            <a:r>
              <a:rPr lang="en-US" b="1" dirty="0" smtClean="0">
                <a:solidFill>
                  <a:srgbClr val="FF0000"/>
                </a:solidFill>
              </a:rPr>
              <a:t>Dummy gates are necessary at cell boundaries</a:t>
            </a:r>
            <a:endParaRPr lang="en-US" b="1" dirty="0">
              <a:solidFill>
                <a:srgbClr val="FF0000"/>
              </a:solidFill>
            </a:endParaRPr>
          </a:p>
        </p:txBody>
      </p:sp>
    </p:spTree>
    <p:extLst>
      <p:ext uri="{BB962C8B-B14F-4D97-AF65-F5344CB8AC3E}">
        <p14:creationId xmlns:p14="http://schemas.microsoft.com/office/powerpoint/2010/main" val="19029326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Dummy Gates - 3</a:t>
            </a:r>
            <a:r>
              <a:rPr lang="en-US" sz="2800" baseline="0" dirty="0" smtClean="0"/>
              <a:t> </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107"/>
            <a:ext cx="9144000" cy="5334483"/>
          </a:xfrm>
          <a:prstGeom prst="rect">
            <a:avLst/>
          </a:prstGeom>
          <a:ln>
            <a:noFill/>
          </a:ln>
        </p:spPr>
      </p:pic>
      <p:sp>
        <p:nvSpPr>
          <p:cNvPr id="6" name="TextBox 5"/>
          <p:cNvSpPr txBox="1"/>
          <p:nvPr/>
        </p:nvSpPr>
        <p:spPr>
          <a:xfrm>
            <a:off x="1582058" y="5922283"/>
            <a:ext cx="6170279" cy="646331"/>
          </a:xfrm>
          <a:prstGeom prst="rect">
            <a:avLst/>
          </a:prstGeom>
          <a:noFill/>
        </p:spPr>
        <p:txBody>
          <a:bodyPr wrap="none" rtlCol="0">
            <a:spAutoFit/>
          </a:bodyPr>
          <a:lstStyle/>
          <a:p>
            <a:pPr algn="ctr"/>
            <a:r>
              <a:rPr lang="en-US" b="1" dirty="0" smtClean="0">
                <a:solidFill>
                  <a:srgbClr val="FF0000"/>
                </a:solidFill>
              </a:rPr>
              <a:t>Only two successive gates can have contacts, </a:t>
            </a:r>
            <a:br>
              <a:rPr lang="en-US" b="1" dirty="0" smtClean="0">
                <a:solidFill>
                  <a:srgbClr val="FF0000"/>
                </a:solidFill>
              </a:rPr>
            </a:br>
            <a:r>
              <a:rPr lang="en-US" b="1" dirty="0" smtClean="0">
                <a:solidFill>
                  <a:srgbClr val="FF0000"/>
                </a:solidFill>
              </a:rPr>
              <a:t>dummy gates are used as spacers </a:t>
            </a:r>
            <a:endParaRPr lang="en-US" b="1" dirty="0">
              <a:solidFill>
                <a:srgbClr val="FF0000"/>
              </a:solidFill>
            </a:endParaRPr>
          </a:p>
        </p:txBody>
      </p:sp>
      <p:sp>
        <p:nvSpPr>
          <p:cNvPr id="7" name="Rectangle 6"/>
          <p:cNvSpPr/>
          <p:nvPr/>
        </p:nvSpPr>
        <p:spPr bwMode="auto">
          <a:xfrm>
            <a:off x="808309" y="3659430"/>
            <a:ext cx="773749" cy="691290"/>
          </a:xfrm>
          <a:prstGeom prst="rect">
            <a:avLst/>
          </a:prstGeom>
          <a:noFill/>
          <a:ln w="76200" algn="ctr">
            <a:solidFill>
              <a:srgbClr val="000066"/>
            </a:solidFill>
            <a:prstDash val="solid"/>
            <a:round/>
            <a:headEnd/>
            <a:tailEnd/>
          </a:ln>
        </p:spPr>
        <p:txBody>
          <a:bodyPr rtlCol="0" anchor="ctr"/>
          <a:lstStyle/>
          <a:p>
            <a:pPr algn="ctr" eaLnBrk="0" hangingPunct="0"/>
            <a:endParaRPr lang="en-US" sz="1200" b="1">
              <a:solidFill>
                <a:srgbClr val="000000"/>
              </a:solidFill>
            </a:endParaRPr>
          </a:p>
        </p:txBody>
      </p:sp>
      <p:sp>
        <p:nvSpPr>
          <p:cNvPr id="8" name="Rectangle 7"/>
          <p:cNvSpPr/>
          <p:nvPr/>
        </p:nvSpPr>
        <p:spPr bwMode="auto">
          <a:xfrm>
            <a:off x="1788342" y="3633918"/>
            <a:ext cx="671384" cy="691290"/>
          </a:xfrm>
          <a:prstGeom prst="rect">
            <a:avLst/>
          </a:prstGeom>
          <a:noFill/>
          <a:ln w="76200" algn="ctr">
            <a:solidFill>
              <a:srgbClr val="000066"/>
            </a:solidFill>
            <a:prstDash val="solid"/>
            <a:round/>
            <a:headEnd/>
            <a:tailEnd/>
          </a:ln>
        </p:spPr>
        <p:txBody>
          <a:bodyPr rtlCol="0" anchor="ctr"/>
          <a:lstStyle/>
          <a:p>
            <a:pPr algn="ctr" eaLnBrk="0" hangingPunct="0"/>
            <a:endParaRPr lang="en-US" sz="1200" b="1">
              <a:solidFill>
                <a:srgbClr val="000000"/>
              </a:solidFill>
            </a:endParaRPr>
          </a:p>
        </p:txBody>
      </p:sp>
      <p:sp>
        <p:nvSpPr>
          <p:cNvPr id="9" name="Rectangle 8"/>
          <p:cNvSpPr/>
          <p:nvPr/>
        </p:nvSpPr>
        <p:spPr bwMode="auto">
          <a:xfrm>
            <a:off x="2690156" y="3160165"/>
            <a:ext cx="691290" cy="1555002"/>
          </a:xfrm>
          <a:prstGeom prst="rect">
            <a:avLst/>
          </a:prstGeom>
          <a:noFill/>
          <a:ln w="76200" algn="ctr">
            <a:solidFill>
              <a:srgbClr val="000066"/>
            </a:solidFill>
            <a:prstDash val="solid"/>
            <a:round/>
            <a:headEnd/>
            <a:tailEnd/>
          </a:ln>
        </p:spPr>
        <p:txBody>
          <a:bodyPr rtlCol="0" anchor="ctr"/>
          <a:lstStyle/>
          <a:p>
            <a:pPr algn="ctr" eaLnBrk="0" hangingPunct="0"/>
            <a:endParaRPr lang="en-US" sz="1200" b="1">
              <a:solidFill>
                <a:srgbClr val="000000"/>
              </a:solidFill>
            </a:endParaRPr>
          </a:p>
        </p:txBody>
      </p:sp>
      <p:sp>
        <p:nvSpPr>
          <p:cNvPr id="10" name="Rectangle 9"/>
          <p:cNvSpPr/>
          <p:nvPr/>
        </p:nvSpPr>
        <p:spPr bwMode="auto">
          <a:xfrm>
            <a:off x="3547878" y="3352189"/>
            <a:ext cx="691290" cy="652885"/>
          </a:xfrm>
          <a:prstGeom prst="rect">
            <a:avLst/>
          </a:prstGeom>
          <a:noFill/>
          <a:ln w="76200" algn="ctr">
            <a:solidFill>
              <a:srgbClr val="000066"/>
            </a:solidFill>
            <a:prstDash val="solid"/>
            <a:round/>
            <a:headEnd/>
            <a:tailEnd/>
          </a:ln>
        </p:spPr>
        <p:txBody>
          <a:bodyPr rtlCol="0" anchor="ctr"/>
          <a:lstStyle/>
          <a:p>
            <a:pPr algn="ctr" eaLnBrk="0" hangingPunct="0"/>
            <a:endParaRPr lang="en-US" sz="1200" b="1">
              <a:solidFill>
                <a:srgbClr val="000000"/>
              </a:solidFill>
            </a:endParaRPr>
          </a:p>
        </p:txBody>
      </p:sp>
      <p:sp>
        <p:nvSpPr>
          <p:cNvPr id="12" name="Rectangle 11"/>
          <p:cNvSpPr/>
          <p:nvPr/>
        </p:nvSpPr>
        <p:spPr bwMode="auto">
          <a:xfrm>
            <a:off x="4572000" y="3633918"/>
            <a:ext cx="691290" cy="691290"/>
          </a:xfrm>
          <a:prstGeom prst="rect">
            <a:avLst/>
          </a:prstGeom>
          <a:noFill/>
          <a:ln w="76200" algn="ctr">
            <a:solidFill>
              <a:srgbClr val="000066"/>
            </a:solidFill>
            <a:prstDash val="solid"/>
            <a:round/>
            <a:headEnd/>
            <a:tailEnd/>
          </a:ln>
        </p:spPr>
        <p:txBody>
          <a:bodyPr rtlCol="0" anchor="ctr"/>
          <a:lstStyle/>
          <a:p>
            <a:pPr algn="ctr" eaLnBrk="0" hangingPunct="0"/>
            <a:endParaRPr lang="en-US" sz="1200" b="1">
              <a:solidFill>
                <a:srgbClr val="000000"/>
              </a:solidFill>
            </a:endParaRPr>
          </a:p>
        </p:txBody>
      </p:sp>
      <p:sp>
        <p:nvSpPr>
          <p:cNvPr id="13" name="Rectangle 12"/>
          <p:cNvSpPr/>
          <p:nvPr/>
        </p:nvSpPr>
        <p:spPr bwMode="auto">
          <a:xfrm>
            <a:off x="5468153" y="2987341"/>
            <a:ext cx="691290" cy="1478594"/>
          </a:xfrm>
          <a:prstGeom prst="rect">
            <a:avLst/>
          </a:prstGeom>
          <a:noFill/>
          <a:ln w="76200" algn="ctr">
            <a:solidFill>
              <a:srgbClr val="000066"/>
            </a:solidFill>
            <a:prstDash val="solid"/>
            <a:round/>
            <a:headEnd/>
            <a:tailEnd/>
          </a:ln>
        </p:spPr>
        <p:txBody>
          <a:bodyPr rtlCol="0" anchor="ctr"/>
          <a:lstStyle/>
          <a:p>
            <a:pPr algn="ctr" eaLnBrk="0" hangingPunct="0"/>
            <a:endParaRPr lang="en-US" sz="1200" b="1">
              <a:solidFill>
                <a:srgbClr val="000000"/>
              </a:solidFill>
            </a:endParaRPr>
          </a:p>
        </p:txBody>
      </p:sp>
      <p:sp>
        <p:nvSpPr>
          <p:cNvPr id="14" name="Rectangle 13"/>
          <p:cNvSpPr/>
          <p:nvPr/>
        </p:nvSpPr>
        <p:spPr bwMode="auto">
          <a:xfrm>
            <a:off x="6323094" y="3352188"/>
            <a:ext cx="691290" cy="1113747"/>
          </a:xfrm>
          <a:prstGeom prst="rect">
            <a:avLst/>
          </a:prstGeom>
          <a:noFill/>
          <a:ln w="76200" algn="ctr">
            <a:solidFill>
              <a:srgbClr val="000066"/>
            </a:solidFill>
            <a:prstDash val="solid"/>
            <a:round/>
            <a:headEnd/>
            <a:tailEnd/>
          </a:ln>
        </p:spPr>
        <p:txBody>
          <a:bodyPr rtlCol="0" anchor="ctr"/>
          <a:lstStyle/>
          <a:p>
            <a:pPr algn="ctr" eaLnBrk="0" hangingPunct="0"/>
            <a:endParaRPr lang="en-US" sz="1200" b="1">
              <a:solidFill>
                <a:srgbClr val="000000"/>
              </a:solidFill>
            </a:endParaRPr>
          </a:p>
        </p:txBody>
      </p:sp>
    </p:spTree>
    <p:extLst>
      <p:ext uri="{BB962C8B-B14F-4D97-AF65-F5344CB8AC3E}">
        <p14:creationId xmlns:p14="http://schemas.microsoft.com/office/powerpoint/2010/main" val="19029326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Diffusion</a:t>
            </a:r>
            <a:r>
              <a:rPr lang="en-US" sz="2800" baseline="0" dirty="0" smtClean="0"/>
              <a:t> </a:t>
            </a:r>
            <a:r>
              <a:rPr lang="en-US" sz="2800" dirty="0" smtClean="0"/>
              <a:t>Gaps</a:t>
            </a:r>
            <a:endParaRPr lang="en-US" sz="2800" dirty="0"/>
          </a:p>
        </p:txBody>
      </p:sp>
      <p:sp>
        <p:nvSpPr>
          <p:cNvPr id="3" name="TextBox 2"/>
          <p:cNvSpPr txBox="1"/>
          <p:nvPr/>
        </p:nvSpPr>
        <p:spPr>
          <a:xfrm>
            <a:off x="385855" y="1278320"/>
            <a:ext cx="8026645" cy="1754327"/>
          </a:xfrm>
          <a:prstGeom prst="rect">
            <a:avLst/>
          </a:prstGeom>
          <a:noFill/>
        </p:spPr>
        <p:txBody>
          <a:bodyPr wrap="square" rtlCol="0">
            <a:spAutoFit/>
          </a:bodyPr>
          <a:lstStyle/>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107"/>
            <a:ext cx="9144000" cy="5334483"/>
          </a:xfrm>
          <a:prstGeom prst="rect">
            <a:avLst/>
          </a:prstGeom>
        </p:spPr>
      </p:pic>
      <p:sp>
        <p:nvSpPr>
          <p:cNvPr id="5" name="TextBox 4"/>
          <p:cNvSpPr txBox="1"/>
          <p:nvPr/>
        </p:nvSpPr>
        <p:spPr>
          <a:xfrm>
            <a:off x="1264049" y="955154"/>
            <a:ext cx="6615914" cy="646331"/>
          </a:xfrm>
          <a:prstGeom prst="rect">
            <a:avLst/>
          </a:prstGeom>
          <a:noFill/>
        </p:spPr>
        <p:txBody>
          <a:bodyPr wrap="none" rtlCol="0">
            <a:spAutoFit/>
          </a:bodyPr>
          <a:lstStyle/>
          <a:p>
            <a:pPr algn="ctr"/>
            <a:r>
              <a:rPr lang="en-US" b="1" dirty="0" smtClean="0">
                <a:solidFill>
                  <a:srgbClr val="FF0000"/>
                </a:solidFill>
              </a:rPr>
              <a:t>Diffusion Gaps (with at least one functional gate)</a:t>
            </a:r>
            <a:br>
              <a:rPr lang="en-US" b="1" dirty="0" smtClean="0">
                <a:solidFill>
                  <a:srgbClr val="FF0000"/>
                </a:solidFill>
              </a:rPr>
            </a:br>
            <a:r>
              <a:rPr lang="en-US" b="1" dirty="0" smtClean="0">
                <a:solidFill>
                  <a:srgbClr val="FF0000"/>
                </a:solidFill>
              </a:rPr>
              <a:t>can also be necessary </a:t>
            </a:r>
            <a:endParaRPr lang="en-US" b="1" dirty="0">
              <a:solidFill>
                <a:srgbClr val="FF0000"/>
              </a:solidFill>
            </a:endParaRPr>
          </a:p>
        </p:txBody>
      </p:sp>
    </p:spTree>
    <p:extLst>
      <p:ext uri="{BB962C8B-B14F-4D97-AF65-F5344CB8AC3E}">
        <p14:creationId xmlns:p14="http://schemas.microsoft.com/office/powerpoint/2010/main" val="8488363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angate_simple_arial_fonts">
  <a:themeElements>
    <a:clrScheme name="Custom 2">
      <a:dk1>
        <a:srgbClr val="000000"/>
      </a:dk1>
      <a:lt1>
        <a:srgbClr val="FFFFFF"/>
      </a:lt1>
      <a:dk2>
        <a:srgbClr val="FF0000"/>
      </a:dk2>
      <a:lt2>
        <a:srgbClr val="000000"/>
      </a:lt2>
      <a:accent1>
        <a:srgbClr val="4F81BD"/>
      </a:accent1>
      <a:accent2>
        <a:srgbClr val="0000CC"/>
      </a:accent2>
      <a:accent3>
        <a:srgbClr val="FF0000"/>
      </a:accent3>
      <a:accent4>
        <a:srgbClr val="B2A2C7"/>
      </a:accent4>
      <a:accent5>
        <a:srgbClr val="31859B"/>
      </a:accent5>
      <a:accent6>
        <a:srgbClr val="BF0000"/>
      </a:accent6>
      <a:hlink>
        <a:srgbClr val="0000CC"/>
      </a:hlink>
      <a:folHlink>
        <a:srgbClr val="4F81BD"/>
      </a:folHlink>
    </a:clrScheme>
    <a:fontScheme name="TP0002-00-04-Nangate_Presentation_Blue">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lgn="ctr">
          <a:noFill/>
          <a:prstDash val="sysDot"/>
          <a:round/>
          <a:headEnd/>
          <a:tailEnd/>
        </a:ln>
      </a:spPr>
      <a:bodyPr anchor="ctr"/>
      <a:lstStyle>
        <a:defPPr eaLnBrk="0" hangingPunct="0">
          <a:defRPr sz="1200" b="1">
            <a:solidFill>
              <a:srgbClr val="000000"/>
            </a:solidFill>
          </a:defRPr>
        </a:defPPr>
      </a:lstStyle>
    </a:spDef>
    <a:lnDef>
      <a:spPr bwMode="auto">
        <a:xfrm>
          <a:off x="0" y="0"/>
          <a:ext cx="1" cy="1"/>
        </a:xfrm>
        <a:custGeom>
          <a:avLst/>
          <a:gdLst/>
          <a:ahLst/>
          <a:cxnLst/>
          <a:rect l="0" t="0" r="0" b="0"/>
          <a:pathLst/>
        </a:custGeom>
        <a:gradFill rotWithShape="1">
          <a:gsLst>
            <a:gs pos="0">
              <a:srgbClr val="4799B8"/>
            </a:gs>
            <a:gs pos="100000">
              <a:schemeClr val="accent1"/>
            </a:gs>
          </a:gsLst>
          <a:lin ang="5400000" scaled="1"/>
        </a:gradFill>
        <a:ln w="1905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Geneva" pitchFamily="1" charset="-128"/>
          </a:defRPr>
        </a:defPPr>
      </a:lstStyle>
    </a:lnDef>
  </a:objectDefaults>
  <a:extraClrSchemeLst>
    <a:extraClrScheme>
      <a:clrScheme name="TP0002-00-04-Nangate_Presentation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P0002-00-04-Nangate_Presentation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P0002-00-04-Nangate_Presentation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P0002-00-04-Nangate_Presentation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P0002-00-04-Nangate_Presentation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P0002-00-04-Nangate_Presentation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P0002-00-04-Nangate_Presentation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P0002-00-04-Nangate_Presentation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P0002-00-04-Nangate_Presentation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P0002-00-04-Nangate_Presentation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P0002-00-04-Nangate_Presentation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P0002-00-04-Nangate_Presentation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NanGate_PowerPoint_Template</Template>
  <TotalTime>4927</TotalTime>
  <Words>1083</Words>
  <Application>Microsoft Macintosh PowerPoint</Application>
  <PresentationFormat>On-screen Show (4:3)</PresentationFormat>
  <Paragraphs>446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Nangate_simple_arial_fonts</vt:lpstr>
      <vt:lpstr>PowerPoint Presentation</vt:lpstr>
      <vt:lpstr>Outline</vt:lpstr>
      <vt:lpstr>Standard Cell Creation Flow</vt:lpstr>
      <vt:lpstr>Cell Template</vt:lpstr>
      <vt:lpstr>FFD Layout Example</vt:lpstr>
      <vt:lpstr>Dummy Gates </vt:lpstr>
      <vt:lpstr>Dummy Gates - 2</vt:lpstr>
      <vt:lpstr>Dummy Gates - 3 </vt:lpstr>
      <vt:lpstr>Diffusion Gaps</vt:lpstr>
      <vt:lpstr>Double Patterning</vt:lpstr>
      <vt:lpstr>Double Patterning</vt:lpstr>
      <vt:lpstr>Double Patterning</vt:lpstr>
      <vt:lpstr>Double Patterning</vt:lpstr>
      <vt:lpstr>Double Patterning</vt:lpstr>
      <vt:lpstr>Double Patterning</vt:lpstr>
      <vt:lpstr>Double Patterning</vt:lpstr>
      <vt:lpstr>Double Patterning</vt:lpstr>
      <vt:lpstr>Design Rule Negotiation</vt:lpstr>
      <vt:lpstr>Design Rule Negotiation</vt:lpstr>
      <vt:lpstr>Outline</vt:lpstr>
      <vt:lpstr>Library Content - Cells</vt:lpstr>
      <vt:lpstr>Library Content - Cells</vt:lpstr>
      <vt:lpstr>Library Content - Cells</vt:lpstr>
      <vt:lpstr>Library Content - Cells</vt:lpstr>
      <vt:lpstr>Library Content - Descriptions</vt:lpstr>
      <vt:lpstr>Outline</vt:lpstr>
      <vt:lpstr>Synthesis Example</vt:lpstr>
      <vt:lpstr>Conclusions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toniolo</dc:creator>
  <cp:lastModifiedBy>Jens Michelsen</cp:lastModifiedBy>
  <cp:revision>212</cp:revision>
  <cp:lastPrinted>2014-07-15T22:41:22Z</cp:lastPrinted>
  <dcterms:created xsi:type="dcterms:W3CDTF">2014-05-30T23:01:56Z</dcterms:created>
  <dcterms:modified xsi:type="dcterms:W3CDTF">2015-03-31T21:56:21Z</dcterms:modified>
</cp:coreProperties>
</file>