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6" r:id="rId4"/>
    <p:sldId id="286" r:id="rId5"/>
    <p:sldId id="292" r:id="rId6"/>
    <p:sldId id="278" r:id="rId7"/>
    <p:sldId id="279" r:id="rId8"/>
    <p:sldId id="280" r:id="rId9"/>
    <p:sldId id="277" r:id="rId10"/>
    <p:sldId id="259" r:id="rId11"/>
    <p:sldId id="281" r:id="rId12"/>
    <p:sldId id="284" r:id="rId13"/>
    <p:sldId id="283" r:id="rId14"/>
    <p:sldId id="285" r:id="rId15"/>
    <p:sldId id="287" r:id="rId16"/>
    <p:sldId id="288" r:id="rId17"/>
    <p:sldId id="263" r:id="rId18"/>
    <p:sldId id="289" r:id="rId19"/>
    <p:sldId id="290" r:id="rId20"/>
    <p:sldId id="291" r:id="rId21"/>
    <p:sldId id="264" r:id="rId22"/>
    <p:sldId id="293" r:id="rId23"/>
    <p:sldId id="275" r:id="rId24"/>
    <p:sldId id="294" r:id="rId25"/>
    <p:sldId id="297" r:id="rId26"/>
    <p:sldId id="298" r:id="rId27"/>
    <p:sldId id="296" r:id="rId28"/>
    <p:sldId id="295" r:id="rId29"/>
    <p:sldId id="299" r:id="rId30"/>
  </p:sldIdLst>
  <p:sldSz cx="9144000" cy="6858000" type="letter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Genev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003300"/>
    <a:srgbClr val="99FF99"/>
    <a:srgbClr val="000099"/>
    <a:srgbClr val="FFFF99"/>
    <a:srgbClr val="CCECFF"/>
    <a:srgbClr val="CCFFFF"/>
    <a:srgbClr val="FF2929"/>
    <a:srgbClr val="7AC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 snapToGrid="0"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D7B428C-E9AC-4D19-AB4B-AFAE574A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B1BC2F0-25C0-4BD9-896E-001F9536FB1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02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barra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1270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143125"/>
            <a:ext cx="9144000" cy="3495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noProof="0"/>
          </a:p>
        </p:txBody>
      </p:sp>
      <p:pic>
        <p:nvPicPr>
          <p:cNvPr id="6" name="Imagem 13" descr="logics logo branc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1" y="410856"/>
            <a:ext cx="3696897" cy="9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4" descr="Ufrg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113" y="523875"/>
            <a:ext cx="1273625" cy="6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3" descr="Logo_cap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387" y="6218449"/>
            <a:ext cx="657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609725"/>
            <a:ext cx="9144000" cy="123825"/>
          </a:xfrm>
          <a:prstGeom prst="rect">
            <a:avLst/>
          </a:prstGeom>
          <a:solidFill>
            <a:srgbClr val="FF2929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8097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5000">
                <a:schemeClr val="bg2">
                  <a:lumMod val="75000"/>
                </a:schemeClr>
              </a:gs>
              <a:gs pos="5800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348491"/>
            <a:ext cx="9144000" cy="1223962"/>
          </a:xfrm>
          <a:prstGeom prst="rect">
            <a:avLst/>
          </a:prstGeom>
        </p:spPr>
        <p:txBody>
          <a:bodyPr anchor="ctr" anchorCtr="0"/>
          <a:lstStyle>
            <a:lvl1pPr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4276725"/>
            <a:ext cx="9144000" cy="1162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en-US" noProof="0" dirty="0" smtClean="0"/>
              <a:t>Click to add authors</a:t>
            </a:r>
            <a:endParaRPr lang="en-US" noProof="0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66" y="6237752"/>
            <a:ext cx="990600" cy="523367"/>
          </a:xfrm>
          <a:prstGeom prst="rect">
            <a:avLst/>
          </a:prstGeom>
        </p:spPr>
      </p:pic>
      <p:pic>
        <p:nvPicPr>
          <p:cNvPr id="1026" name="Picture 2" descr="C:\Users\callegaro\Desktop\cnpq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57" y="6266628"/>
            <a:ext cx="1712075" cy="5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87650" y="0"/>
            <a:ext cx="635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838200"/>
            <a:ext cx="9144000" cy="123825"/>
          </a:xfrm>
          <a:prstGeom prst="rect">
            <a:avLst/>
          </a:prstGeom>
          <a:solidFill>
            <a:srgbClr val="FF2929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8097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5000">
                <a:schemeClr val="bg2">
                  <a:lumMod val="75000"/>
                </a:schemeClr>
              </a:gs>
              <a:gs pos="5800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noProof="0"/>
          </a:p>
        </p:txBody>
      </p:sp>
      <p:pic>
        <p:nvPicPr>
          <p:cNvPr id="10" name="Picture 31" descr="barra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38900"/>
            <a:ext cx="9144000" cy="419100"/>
          </a:xfrm>
          <a:prstGeom prst="rect">
            <a:avLst/>
          </a:prstGeom>
          <a:noFill/>
          <a:ln w="1270">
            <a:noFill/>
            <a:miter lim="800000"/>
            <a:headEnd/>
            <a:tailEnd/>
          </a:ln>
        </p:spPr>
      </p:pic>
      <p:pic>
        <p:nvPicPr>
          <p:cNvPr id="13" name="Imagem 16" descr="inf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6543675"/>
            <a:ext cx="268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5" descr="in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4850" y="27305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>
          <a:xfrm>
            <a:off x="8229600" y="6515100"/>
            <a:ext cx="723900" cy="2555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61950" marR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buFontTx/>
              <a:buNone/>
              <a:defRPr/>
            </a:pPr>
            <a:fld id="{89D58ACF-E50D-4D53-9DC9-36698279FEAE}" type="slidenum">
              <a:rPr lang="en-US" sz="1600" b="0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algn="r">
                <a:buFontTx/>
                <a:buNone/>
                <a:defRPr/>
              </a:pPr>
              <a:t>‹#›</a:t>
            </a:fld>
            <a:r>
              <a:rPr lang="en-US" sz="1600" b="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/</a:t>
            </a:r>
            <a:r>
              <a:rPr lang="en-US" sz="1600" b="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29</a:t>
            </a:r>
            <a:endParaRPr lang="en-US" sz="1600" b="0" kern="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34950"/>
            <a:ext cx="8305800" cy="554400"/>
          </a:xfrm>
          <a:prstGeom prst="rect">
            <a:avLst/>
          </a:prstGeom>
        </p:spPr>
        <p:txBody>
          <a:bodyPr/>
          <a:lstStyle>
            <a:lvl1pPr algn="l">
              <a:defRPr sz="28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25" y="1105200"/>
            <a:ext cx="8801100" cy="5191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361950" marR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18" name="Rectangle 3"/>
          <p:cNvSpPr txBox="1">
            <a:spLocks noChangeArrowheads="1"/>
          </p:cNvSpPr>
          <p:nvPr userDrawn="1"/>
        </p:nvSpPr>
        <p:spPr>
          <a:xfrm>
            <a:off x="3333749" y="6427577"/>
            <a:ext cx="3457575" cy="2555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61950" marR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buFontTx/>
              <a:buNone/>
              <a:defRPr/>
            </a:pPr>
            <a:r>
              <a:rPr lang="en-US" sz="1600" b="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ISPD 2015</a:t>
            </a:r>
            <a:endParaRPr lang="en-US" sz="1600" b="0" kern="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>
          <a:xfrm>
            <a:off x="3333749" y="6638924"/>
            <a:ext cx="3457575" cy="2190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61950" marR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 sz="1100" b="0" noProof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Monterey – CA – April</a:t>
            </a:r>
            <a:r>
              <a:rPr lang="en-US" sz="1100" b="0" baseline="0" noProof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2015</a:t>
            </a:r>
            <a:endParaRPr lang="en-US" sz="1100" b="0" noProof="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3452"/>
          </a:solidFill>
          <a:latin typeface="Tahoma" pitchFamily="34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45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45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452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452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452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452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452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452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452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Benchmark Suite to Jointly </a:t>
            </a:r>
            <a:r>
              <a:rPr lang="en-US" dirty="0" smtClean="0"/>
              <a:t>Consider Logic Synthesis </a:t>
            </a:r>
            <a:r>
              <a:rPr lang="en-US" dirty="0"/>
              <a:t>and Physical Design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Jody Matos, </a:t>
            </a:r>
            <a:r>
              <a:rPr lang="pt-BR" dirty="0" smtClean="0"/>
              <a:t>Augusto </a:t>
            </a:r>
            <a:r>
              <a:rPr lang="pt-BR" dirty="0" err="1" smtClean="0"/>
              <a:t>Neutzling</a:t>
            </a:r>
            <a:r>
              <a:rPr lang="pt-BR" dirty="0"/>
              <a:t>, Renato Ribas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Andre</a:t>
            </a:r>
            <a:r>
              <a:rPr lang="pt-BR" dirty="0"/>
              <a:t> Reis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delay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Circuit delay is composed of three main components</a:t>
            </a:r>
          </a:p>
          <a:p>
            <a:r>
              <a:rPr lang="en-US" dirty="0" smtClean="0"/>
              <a:t>Circuit delay has to be matched against e required time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01782" y="4682439"/>
            <a:ext cx="24661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29344" y="4682439"/>
            <a:ext cx="30618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638799" y="4682439"/>
            <a:ext cx="314498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79861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72192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1073" y="4927430"/>
            <a:ext cx="1727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Arrival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5630" y="4927430"/>
            <a:ext cx="1624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Delay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8789" y="4927430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Delay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1782" y="6248008"/>
            <a:ext cx="73429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205526" y="568639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</p:spTree>
    <p:extLst>
      <p:ext uri="{BB962C8B-B14F-4D97-AF65-F5344CB8AC3E}">
        <p14:creationId xmlns:p14="http://schemas.microsoft.com/office/powerpoint/2010/main" val="35967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delay sources vs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Late arrival times and required times are described in design constraints files</a:t>
            </a:r>
          </a:p>
          <a:p>
            <a:pPr lvl="1"/>
            <a:r>
              <a:rPr lang="en-US" sz="2800" dirty="0" smtClean="0"/>
              <a:t>Typically not distributed with benchmarks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01782" y="4682439"/>
            <a:ext cx="24661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29344" y="4682439"/>
            <a:ext cx="30618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638799" y="4682439"/>
            <a:ext cx="314498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79861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72192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4295" y="4927430"/>
            <a:ext cx="2561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Arrival (.</a:t>
            </a:r>
            <a:r>
              <a:rPr lang="en-US" dirty="0" err="1" smtClean="0">
                <a:solidFill>
                  <a:srgbClr val="000099"/>
                </a:solidFill>
              </a:rPr>
              <a:t>sdc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5630" y="4927430"/>
            <a:ext cx="1624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Delay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8789" y="4927430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Delay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1782" y="6248008"/>
            <a:ext cx="73429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88747" y="5686397"/>
            <a:ext cx="2901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 (.</a:t>
            </a:r>
            <a:r>
              <a:rPr lang="en-US" dirty="0" err="1" smtClean="0">
                <a:solidFill>
                  <a:srgbClr val="000099"/>
                </a:solidFill>
              </a:rPr>
              <a:t>sdc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0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delay sources vs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Wire</a:t>
            </a:r>
            <a:r>
              <a:rPr lang="en-US" baseline="0" dirty="0" smtClean="0"/>
              <a:t> delay depends on </a:t>
            </a:r>
          </a:p>
          <a:p>
            <a:pPr lvl="1"/>
            <a:r>
              <a:rPr lang="en-US" dirty="0" smtClean="0"/>
              <a:t>P</a:t>
            </a:r>
            <a:r>
              <a:rPr lang="en-US" baseline="0" dirty="0" smtClean="0"/>
              <a:t>in placement and </a:t>
            </a:r>
            <a:r>
              <a:rPr lang="en-US" baseline="0" dirty="0" err="1" smtClean="0"/>
              <a:t>floorplanning</a:t>
            </a:r>
            <a:r>
              <a:rPr lang="en-US" baseline="0" dirty="0" smtClean="0"/>
              <a:t> (.</a:t>
            </a:r>
            <a:r>
              <a:rPr lang="en-US" baseline="0" dirty="0" err="1" smtClean="0"/>
              <a:t>def</a:t>
            </a:r>
            <a:r>
              <a:rPr lang="en-US" baseline="0" dirty="0" smtClean="0"/>
              <a:t> files)</a:t>
            </a:r>
          </a:p>
          <a:p>
            <a:pPr lvl="1"/>
            <a:r>
              <a:rPr lang="en-US" baseline="0" dirty="0" smtClean="0"/>
              <a:t>Also depend on routing resources, for which we have to include some different flavors in the benchmark set (to be done) </a:t>
            </a:r>
          </a:p>
          <a:p>
            <a:pPr lvl="1"/>
            <a:r>
              <a:rPr lang="en-US" dirty="0" smtClean="0"/>
              <a:t>the liberty files (.lib), for cell sizes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01782" y="4682439"/>
            <a:ext cx="24661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29344" y="4682439"/>
            <a:ext cx="30618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638799" y="4682439"/>
            <a:ext cx="314498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79861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72192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1075" y="4927430"/>
            <a:ext cx="1727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Arrival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6358" y="4816590"/>
            <a:ext cx="1703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Delay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(.</a:t>
            </a:r>
            <a:r>
              <a:rPr lang="en-US" dirty="0" err="1" smtClean="0">
                <a:solidFill>
                  <a:srgbClr val="000099"/>
                </a:solidFill>
              </a:rPr>
              <a:t>def</a:t>
            </a:r>
            <a:r>
              <a:rPr lang="en-US" dirty="0" smtClean="0">
                <a:solidFill>
                  <a:srgbClr val="000099"/>
                </a:solidFill>
              </a:rPr>
              <a:t>, .lib)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8789" y="4927430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Delay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1782" y="6248008"/>
            <a:ext cx="73429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66254" y="5686397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</p:spTree>
    <p:extLst>
      <p:ext uri="{BB962C8B-B14F-4D97-AF65-F5344CB8AC3E}">
        <p14:creationId xmlns:p14="http://schemas.microsoft.com/office/powerpoint/2010/main" val="963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delay sources vs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Gate</a:t>
            </a:r>
            <a:r>
              <a:rPr lang="en-US" baseline="0" dirty="0" smtClean="0"/>
              <a:t> delay depends on </a:t>
            </a:r>
          </a:p>
          <a:p>
            <a:pPr lvl="1"/>
            <a:r>
              <a:rPr lang="en-US" dirty="0" smtClean="0"/>
              <a:t>Gate delay tables (.lib)</a:t>
            </a:r>
          </a:p>
          <a:p>
            <a:pPr lvl="1"/>
            <a:r>
              <a:rPr lang="en-US" baseline="0" dirty="0" smtClean="0"/>
              <a:t>Logic</a:t>
            </a:r>
            <a:r>
              <a:rPr lang="en-US" dirty="0" smtClean="0"/>
              <a:t> structure (.</a:t>
            </a:r>
            <a:r>
              <a:rPr lang="en-US" dirty="0" err="1" smtClean="0"/>
              <a:t>aag</a:t>
            </a:r>
            <a:r>
              <a:rPr lang="en-US" dirty="0" smtClean="0"/>
              <a:t>, .</a:t>
            </a:r>
            <a:r>
              <a:rPr lang="en-US" dirty="0" err="1" smtClean="0"/>
              <a:t>verilog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01782" y="4682439"/>
            <a:ext cx="24661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729344" y="4682439"/>
            <a:ext cx="30618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638799" y="4682439"/>
            <a:ext cx="314498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79861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72192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1075" y="4927430"/>
            <a:ext cx="1727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Arrival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6358" y="4927430"/>
            <a:ext cx="17034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Delay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7435" y="4927430"/>
            <a:ext cx="2667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Delay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(.lib, .</a:t>
            </a:r>
            <a:r>
              <a:rPr lang="en-US" dirty="0" err="1" smtClean="0">
                <a:solidFill>
                  <a:srgbClr val="000099"/>
                </a:solidFill>
              </a:rPr>
              <a:t>aag</a:t>
            </a:r>
            <a:r>
              <a:rPr lang="en-US" dirty="0" smtClean="0">
                <a:solidFill>
                  <a:srgbClr val="000099"/>
                </a:solidFill>
              </a:rPr>
              <a:t>, .</a:t>
            </a:r>
            <a:r>
              <a:rPr lang="en-US" dirty="0" err="1" smtClean="0">
                <a:solidFill>
                  <a:srgbClr val="000099"/>
                </a:solidFill>
              </a:rPr>
              <a:t>verilog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1782" y="6248008"/>
            <a:ext cx="73429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66254" y="5686397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</p:spTree>
    <p:extLst>
      <p:ext uri="{BB962C8B-B14F-4D97-AF65-F5344CB8AC3E}">
        <p14:creationId xmlns:p14="http://schemas.microsoft.com/office/powerpoint/2010/main" val="4280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(motivational)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8801100" cy="1402473"/>
          </a:xfrm>
        </p:spPr>
        <p:txBody>
          <a:bodyPr/>
          <a:lstStyle/>
          <a:p>
            <a:r>
              <a:rPr lang="en-US" dirty="0" smtClean="0"/>
              <a:t>Consider a small four input circuit f(</a:t>
            </a:r>
            <a:r>
              <a:rPr lang="en-US" dirty="0" err="1" smtClean="0"/>
              <a:t>a,b,c,d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d has a very late arrival time</a:t>
            </a:r>
          </a:p>
          <a:p>
            <a:r>
              <a:rPr lang="en-US" dirty="0" smtClean="0"/>
              <a:t>Inputs a, b and c have a lot of slack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29345" y="3172691"/>
            <a:ext cx="3325091" cy="28401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61343" y="33112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61343" y="34636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76950" y="55972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76950" y="57496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76950" y="59020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276755" y="529104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7833" y="552033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6996" y="3357632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6758" y="289421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2357" y="57572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899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(motivational)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8801100" cy="1402473"/>
          </a:xfrm>
        </p:spPr>
        <p:txBody>
          <a:bodyPr/>
          <a:lstStyle/>
          <a:p>
            <a:r>
              <a:rPr lang="en-US" dirty="0" smtClean="0"/>
              <a:t>Consider a small four input circuit f(</a:t>
            </a:r>
            <a:r>
              <a:rPr lang="en-US" dirty="0" err="1" smtClean="0"/>
              <a:t>a,b,c,d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d has a very late arrival time</a:t>
            </a:r>
          </a:p>
          <a:p>
            <a:r>
              <a:rPr lang="en-US" dirty="0" smtClean="0"/>
              <a:t>Inputs a, b and c have a lot of slack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29345" y="3172691"/>
            <a:ext cx="3325091" cy="28401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61343" y="33112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61343" y="34636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76950" y="55972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76950" y="57496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76950" y="59020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lbow Connector 18"/>
          <p:cNvCxnSpPr>
            <a:stCxn id="20" idx="0"/>
          </p:cNvCxnSpPr>
          <p:nvPr/>
        </p:nvCxnSpPr>
        <p:spPr bwMode="auto">
          <a:xfrm rot="5400000" flipH="1" flipV="1">
            <a:off x="3496536" y="2895949"/>
            <a:ext cx="2142598" cy="2973201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 flipV="1">
            <a:off x="3337544" y="3463650"/>
            <a:ext cx="2691935" cy="22582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76755" y="529104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47833" y="552033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12357" y="57572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6996" y="3357632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6758" y="289421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24926" y="5453848"/>
            <a:ext cx="512618" cy="47105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616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(motivational)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8801100" cy="1402473"/>
          </a:xfrm>
        </p:spPr>
        <p:txBody>
          <a:bodyPr/>
          <a:lstStyle/>
          <a:p>
            <a:r>
              <a:rPr lang="en-US" dirty="0" smtClean="0"/>
              <a:t>Consider a small four input circuit f(</a:t>
            </a:r>
            <a:r>
              <a:rPr lang="en-US" dirty="0" err="1" smtClean="0"/>
              <a:t>a,b,c,d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d has a very late arrival time</a:t>
            </a:r>
          </a:p>
          <a:p>
            <a:r>
              <a:rPr lang="en-US" dirty="0" smtClean="0"/>
              <a:t>Inputs a, b and c have a lot of slack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29345" y="3172691"/>
            <a:ext cx="3325091" cy="28401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61343" y="33112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61343" y="34636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76950" y="55972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76950" y="57496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76950" y="59020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5500248" y="3228123"/>
            <a:ext cx="512618" cy="47105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rPr>
              <a:t>f</a:t>
            </a:r>
          </a:p>
        </p:txBody>
      </p:sp>
      <p:cxnSp>
        <p:nvCxnSpPr>
          <p:cNvPr id="19" name="Elbow Connector 18"/>
          <p:cNvCxnSpPr/>
          <p:nvPr/>
        </p:nvCxnSpPr>
        <p:spPr bwMode="auto">
          <a:xfrm flipV="1">
            <a:off x="2729350" y="3573075"/>
            <a:ext cx="2770898" cy="2176563"/>
          </a:xfrm>
          <a:prstGeom prst="bentConnector3">
            <a:avLst>
              <a:gd name="adj1" fmla="val 918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Elbow Connector 21"/>
          <p:cNvCxnSpPr>
            <a:endCxn id="17" idx="2"/>
          </p:cNvCxnSpPr>
          <p:nvPr/>
        </p:nvCxnSpPr>
        <p:spPr bwMode="auto">
          <a:xfrm flipV="1">
            <a:off x="2729350" y="3699177"/>
            <a:ext cx="3027207" cy="220286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76755" y="529104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47833" y="552033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12357" y="57572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6996" y="3357632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6758" y="289421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29" name="Elbow Connector 28"/>
          <p:cNvCxnSpPr/>
          <p:nvPr/>
        </p:nvCxnSpPr>
        <p:spPr bwMode="auto">
          <a:xfrm flipV="1">
            <a:off x="2729350" y="3374982"/>
            <a:ext cx="2770898" cy="22090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16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(motivational)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8801100" cy="1402473"/>
          </a:xfrm>
        </p:spPr>
        <p:txBody>
          <a:bodyPr/>
          <a:lstStyle/>
          <a:p>
            <a:r>
              <a:rPr lang="en-US" dirty="0" smtClean="0"/>
              <a:t>Consider a small four input circuit f(</a:t>
            </a:r>
            <a:r>
              <a:rPr lang="en-US" dirty="0" err="1" smtClean="0"/>
              <a:t>a,b,c,d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d has a very late arrival time</a:t>
            </a:r>
          </a:p>
          <a:p>
            <a:r>
              <a:rPr lang="en-US" dirty="0" smtClean="0"/>
              <a:t>Inputs a, b and c have a lot of slack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29345" y="3172691"/>
            <a:ext cx="3325091" cy="28401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61343" y="33112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61343" y="346365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76950" y="55972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76950" y="57496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76950" y="5902037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2798617" y="5126183"/>
            <a:ext cx="512618" cy="47105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rPr>
              <a:t>f1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52794" y="5500255"/>
            <a:ext cx="512618" cy="47105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rPr>
              <a:t>f0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00248" y="3228123"/>
            <a:ext cx="512618" cy="47105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rPr>
              <a:t>f</a:t>
            </a:r>
          </a:p>
        </p:txBody>
      </p:sp>
      <p:cxnSp>
        <p:nvCxnSpPr>
          <p:cNvPr id="19" name="Elbow Connector 18"/>
          <p:cNvCxnSpPr>
            <a:stCxn id="15" idx="3"/>
            <a:endCxn id="17" idx="1"/>
          </p:cNvCxnSpPr>
          <p:nvPr/>
        </p:nvCxnSpPr>
        <p:spPr bwMode="auto">
          <a:xfrm flipV="1">
            <a:off x="3311235" y="3463650"/>
            <a:ext cx="2189013" cy="1898060"/>
          </a:xfrm>
          <a:prstGeom prst="bentConnector3">
            <a:avLst>
              <a:gd name="adj1" fmla="val 83354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Elbow Connector 21"/>
          <p:cNvCxnSpPr>
            <a:stCxn id="16" idx="3"/>
            <a:endCxn id="17" idx="2"/>
          </p:cNvCxnSpPr>
          <p:nvPr/>
        </p:nvCxnSpPr>
        <p:spPr bwMode="auto">
          <a:xfrm flipV="1">
            <a:off x="3865412" y="3699177"/>
            <a:ext cx="1891145" cy="203660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76755" y="5291040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47833" y="552033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12357" y="57572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6996" y="3357632"/>
            <a:ext cx="279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6758" y="289421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87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circuit is not a benchmark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benchmark is determined by full context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444779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01783" y="2609799"/>
            <a:ext cx="246610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729345" y="2609799"/>
            <a:ext cx="306185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638799" y="2609799"/>
            <a:ext cx="314498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798619" y="234656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721924" y="234656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71073" y="2854790"/>
            <a:ext cx="1727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</a:t>
            </a:r>
            <a:r>
              <a:rPr lang="en-US" dirty="0" smtClean="0">
                <a:solidFill>
                  <a:srgbClr val="000099"/>
                </a:solidFill>
              </a:rPr>
              <a:t>Arrival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.</a:t>
            </a:r>
            <a:r>
              <a:rPr lang="en-US" dirty="0" err="1" smtClean="0">
                <a:solidFill>
                  <a:srgbClr val="000099"/>
                </a:solidFill>
              </a:rPr>
              <a:t>sdc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5630" y="2854790"/>
            <a:ext cx="1624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</a:t>
            </a: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.</a:t>
            </a:r>
            <a:r>
              <a:rPr lang="en-US" dirty="0" err="1" smtClean="0">
                <a:solidFill>
                  <a:srgbClr val="000099"/>
                </a:solidFill>
              </a:rPr>
              <a:t>def</a:t>
            </a:r>
            <a:r>
              <a:rPr lang="en-US" dirty="0" smtClean="0">
                <a:solidFill>
                  <a:srgbClr val="000099"/>
                </a:solidFill>
              </a:rPr>
              <a:t>, .lib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2009" y="2854790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</a:t>
            </a: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.lib, .</a:t>
            </a:r>
            <a:r>
              <a:rPr lang="en-US" dirty="0" err="1" smtClean="0">
                <a:solidFill>
                  <a:srgbClr val="000099"/>
                </a:solidFill>
              </a:rPr>
              <a:t>aag</a:t>
            </a:r>
            <a:r>
              <a:rPr lang="en-US" dirty="0" smtClean="0">
                <a:solidFill>
                  <a:srgbClr val="000099"/>
                </a:solidFill>
              </a:rPr>
              <a:t>, .</a:t>
            </a:r>
            <a:r>
              <a:rPr lang="en-US" dirty="0" err="1" smtClean="0">
                <a:solidFill>
                  <a:srgbClr val="000099"/>
                </a:solidFill>
              </a:rPr>
              <a:t>verilog</a:t>
            </a:r>
            <a:endParaRPr lang="en-US" dirty="0" smtClean="0">
              <a:solidFill>
                <a:srgbClr val="000099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01783" y="6248008"/>
            <a:ext cx="8381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05526" y="568639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</p:spTree>
    <p:extLst>
      <p:ext uri="{BB962C8B-B14F-4D97-AF65-F5344CB8AC3E}">
        <p14:creationId xmlns:p14="http://schemas.microsoft.com/office/powerpoint/2010/main" val="1695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circuit is not a benchmark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a path is dominated by late arrival, we need to keep wire and gate delay under control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01783" y="4682439"/>
            <a:ext cx="629827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7711440" y="4682437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005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76408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6033" y="4927430"/>
            <a:ext cx="1727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Arrival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6065" y="492743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0011" y="492743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01783" y="6248008"/>
            <a:ext cx="8381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05526" y="568639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675120" y="4682437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5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08506" y="1465527"/>
            <a:ext cx="13612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Practical</a:t>
            </a:r>
            <a:br>
              <a:rPr lang="en-US" altLang="en-US" dirty="0" smtClean="0"/>
            </a:br>
            <a:r>
              <a:rPr lang="en-US" altLang="en-US" dirty="0" smtClean="0"/>
              <a:t>problem</a:t>
            </a:r>
            <a:endParaRPr lang="en-US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0816" y="2227527"/>
            <a:ext cx="18501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Which helps</a:t>
            </a:r>
          </a:p>
          <a:p>
            <a:pPr algn="ctr"/>
            <a:r>
              <a:rPr lang="en-US" altLang="en-US" dirty="0"/>
              <a:t>t</a:t>
            </a:r>
            <a:r>
              <a:rPr lang="en-US" altLang="en-US" dirty="0" smtClean="0"/>
              <a:t>o solve</a:t>
            </a:r>
            <a:endParaRPr lang="en-US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8383" y="4749052"/>
            <a:ext cx="15985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For which </a:t>
            </a:r>
          </a:p>
          <a:p>
            <a:pPr algn="ctr"/>
            <a:r>
              <a:rPr lang="en-US" altLang="en-US" dirty="0" smtClean="0"/>
              <a:t>is found </a:t>
            </a:r>
            <a:endParaRPr lang="en-US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39171" y="4899432"/>
            <a:ext cx="1205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Defines</a:t>
            </a:r>
            <a:endParaRPr lang="en-US" alt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41305" y="2365640"/>
            <a:ext cx="14895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Motivates</a:t>
            </a:r>
            <a:endParaRPr lang="en-US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9784" y="3522927"/>
            <a:ext cx="1455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</a:p>
          <a:p>
            <a:pPr algn="ctr"/>
            <a:r>
              <a:rPr lang="en-US" altLang="en-US" dirty="0" smtClean="0"/>
              <a:t>answer</a:t>
            </a:r>
            <a:endParaRPr lang="en-US" alt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93136" y="3467507"/>
            <a:ext cx="1455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question</a:t>
            </a:r>
            <a:endParaRPr lang="en-US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09423" y="5427927"/>
            <a:ext cx="14702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</a:p>
          <a:p>
            <a:pPr algn="ctr"/>
            <a:r>
              <a:rPr lang="en-US" altLang="en-US" dirty="0"/>
              <a:t>p</a:t>
            </a:r>
            <a:r>
              <a:rPr lang="en-US" altLang="en-US" dirty="0" smtClean="0"/>
              <a:t>roblem</a:t>
            </a:r>
            <a:endParaRPr lang="en-US" alt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395435" y="1846527"/>
            <a:ext cx="6858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471635" y="5351727"/>
            <a:ext cx="99060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1957035" y="5504127"/>
            <a:ext cx="10668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90835" y="2760927"/>
            <a:ext cx="457200" cy="685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767035" y="4208727"/>
            <a:ext cx="533400" cy="685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1042635" y="4284927"/>
            <a:ext cx="5334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042635" y="2989527"/>
            <a:ext cx="381000" cy="6096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2109435" y="1846527"/>
            <a:ext cx="8382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Craft of Research, Third Edition (Chicago Guides to Writing, Editing, and Publish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55" y="1238250"/>
            <a:ext cx="1543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circuit is not a benchmark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a path is dominated by wire delay, the solution is on </a:t>
            </a:r>
            <a:r>
              <a:rPr lang="en-US" dirty="0" err="1" smtClean="0"/>
              <a:t>floorplanning</a:t>
            </a:r>
            <a:endParaRPr lang="en-US" dirty="0" smtClean="0"/>
          </a:p>
          <a:p>
            <a:r>
              <a:rPr lang="en-US" dirty="0" smtClean="0"/>
              <a:t>The other way around, if gate delay is small, this net is not a priority in place/route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427019" y="4682439"/>
            <a:ext cx="632182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27019" y="4419202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74884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5026" y="4927430"/>
            <a:ext cx="1077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Arrival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5630" y="4927430"/>
            <a:ext cx="1624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9051" y="492743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01783" y="6248008"/>
            <a:ext cx="8381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05526" y="568639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711440" y="4682437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74071" y="4682435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5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circuit is not a benchmark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a path is dominated by gate delay, the solution is in logic </a:t>
            </a:r>
            <a:r>
              <a:rPr lang="en-US" dirty="0" err="1" smtClean="0"/>
              <a:t>synyhesis</a:t>
            </a:r>
            <a:endParaRPr lang="en-US" dirty="0" smtClean="0"/>
          </a:p>
          <a:p>
            <a:r>
              <a:rPr lang="en-US" dirty="0" smtClean="0"/>
              <a:t>Logic synthesis must be sure that wire delay is small</a:t>
            </a:r>
          </a:p>
          <a:p>
            <a:r>
              <a:rPr lang="en-US" dirty="0" smtClean="0"/>
              <a:t>Physical design must respect this afterwards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74071" y="4225244"/>
            <a:ext cx="84097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63964" y="3594352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60564" y="4682435"/>
            <a:ext cx="6323217" cy="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417320" y="4419202"/>
            <a:ext cx="9700" cy="5264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60564" y="441920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3586" y="4927430"/>
            <a:ext cx="1077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Late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Arrival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3505" y="492743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Wire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3789" y="4927430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Gate Delay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01783" y="6248008"/>
            <a:ext cx="8381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05526" y="568639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Required time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17320" y="4682437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74071" y="4682435"/>
            <a:ext cx="1072341" cy="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8801100" cy="1805640"/>
          </a:xfrm>
        </p:spPr>
        <p:txBody>
          <a:bodyPr/>
          <a:lstStyle/>
          <a:p>
            <a:r>
              <a:rPr lang="en-US" sz="2400" dirty="0" smtClean="0"/>
              <a:t>More to demonstrate that the benchmarks go through a standard flow</a:t>
            </a:r>
          </a:p>
          <a:p>
            <a:r>
              <a:rPr lang="en-US" sz="2400" dirty="0" smtClean="0"/>
              <a:t>Demonstrates that “there is something to gain” by going physical aware</a:t>
            </a:r>
          </a:p>
          <a:p>
            <a:r>
              <a:rPr lang="en-US" sz="2400" dirty="0" smtClean="0"/>
              <a:t>What is best at the logical level, can become worst in terms of </a:t>
            </a:r>
            <a:r>
              <a:rPr lang="en-US" sz="2400" dirty="0" err="1" smtClean="0"/>
              <a:t>routability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69533"/>
              </p:ext>
            </p:extLst>
          </p:nvPr>
        </p:nvGraphicFramePr>
        <p:xfrm>
          <a:off x="679704" y="3530600"/>
          <a:ext cx="7291070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2988"/>
                <a:gridCol w="1742694"/>
                <a:gridCol w="1742694"/>
                <a:gridCol w="174269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Standard</a:t>
                      </a:r>
                      <a:r>
                        <a:rPr lang="en-US" b="1" baseline="0" dirty="0" smtClean="0"/>
                        <a:t> Flow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Physical</a:t>
                      </a:r>
                      <a:r>
                        <a:rPr lang="en-US" b="1" baseline="0" dirty="0" smtClean="0"/>
                        <a:t> aware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Target Time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3802 </a:t>
                      </a:r>
                      <a:r>
                        <a:rPr lang="en-US" i="1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3802 </a:t>
                      </a:r>
                      <a:r>
                        <a:rPr lang="en-US" i="1" dirty="0" err="1" smtClean="0"/>
                        <a:t>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#Cell</a:t>
                      </a:r>
                      <a:r>
                        <a:rPr lang="en-US" i="1" baseline="0" dirty="0" smtClean="0"/>
                        <a:t> Instances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133913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137035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+ 2%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Area Estimation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0.527 </a:t>
                      </a:r>
                      <a:r>
                        <a:rPr lang="en-US" i="1" dirty="0" smtClean="0"/>
                        <a:t>um²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0.565 </a:t>
                      </a:r>
                      <a:r>
                        <a:rPr lang="en-US" i="1" dirty="0" smtClean="0"/>
                        <a:t>um²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+</a:t>
                      </a:r>
                      <a:r>
                        <a:rPr lang="en-US" i="1" baseline="0" dirty="0" smtClean="0"/>
                        <a:t> 7%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Power Estimation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118.98 </a:t>
                      </a:r>
                      <a:r>
                        <a:rPr lang="en-US" i="1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133.31 </a:t>
                      </a:r>
                      <a:r>
                        <a:rPr lang="en-US" i="1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+ 12%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Routing</a:t>
                      </a:r>
                      <a:r>
                        <a:rPr lang="en-US" i="1" baseline="0" dirty="0" smtClean="0"/>
                        <a:t> Violations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- 64%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7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Circuit delay can have different sources, for instance</a:t>
            </a:r>
          </a:p>
          <a:p>
            <a:pPr lvl="1"/>
            <a:r>
              <a:rPr lang="en-US" dirty="0" smtClean="0"/>
              <a:t>Late arrival times</a:t>
            </a:r>
          </a:p>
          <a:p>
            <a:pPr lvl="1"/>
            <a:r>
              <a:rPr lang="en-US" dirty="0" smtClean="0"/>
              <a:t>Wire delay</a:t>
            </a:r>
          </a:p>
          <a:p>
            <a:pPr lvl="1"/>
            <a:r>
              <a:rPr lang="en-US" dirty="0" smtClean="0"/>
              <a:t>Gate delay</a:t>
            </a:r>
          </a:p>
          <a:p>
            <a:r>
              <a:rPr lang="en-US" dirty="0" smtClean="0"/>
              <a:t>To be able to see these different sources, a more complete design context is necessary</a:t>
            </a:r>
          </a:p>
          <a:p>
            <a:pPr lvl="1"/>
            <a:r>
              <a:rPr lang="en-US" dirty="0" err="1" smtClean="0"/>
              <a:t>Netlist</a:t>
            </a:r>
            <a:endParaRPr lang="en-US" dirty="0" smtClean="0"/>
          </a:p>
          <a:p>
            <a:pPr lvl="1"/>
            <a:r>
              <a:rPr lang="en-US" dirty="0" smtClean="0"/>
              <a:t>Floorplan</a:t>
            </a:r>
          </a:p>
          <a:p>
            <a:pPr lvl="1"/>
            <a:r>
              <a:rPr lang="en-US" dirty="0" smtClean="0"/>
              <a:t>Design constraints</a:t>
            </a:r>
          </a:p>
          <a:p>
            <a:r>
              <a:rPr lang="en-US" dirty="0" smtClean="0"/>
              <a:t>We provide a set of benchmarks describing complete design context for circuits</a:t>
            </a:r>
          </a:p>
          <a:p>
            <a:r>
              <a:rPr lang="en-US" dirty="0" smtClean="0"/>
              <a:t>Considering</a:t>
            </a:r>
            <a:r>
              <a:rPr lang="en-US" baseline="0" dirty="0" smtClean="0"/>
              <a:t> physical design early in the flow</a:t>
            </a:r>
            <a:r>
              <a:rPr lang="en-US" dirty="0" smtClean="0"/>
              <a:t> has the potential to</a:t>
            </a:r>
            <a:r>
              <a:rPr lang="en-US" baseline="0" dirty="0" smtClean="0"/>
              <a:t> produce much better</a:t>
            </a:r>
            <a:r>
              <a:rPr lang="en-US" dirty="0" smtClean="0"/>
              <a:t> designs</a:t>
            </a:r>
          </a:p>
        </p:txBody>
      </p:sp>
    </p:spTree>
    <p:extLst>
      <p:ext uri="{BB962C8B-B14F-4D97-AF65-F5344CB8AC3E}">
        <p14:creationId xmlns:p14="http://schemas.microsoft.com/office/powerpoint/2010/main" val="500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4943475" cy="5191200"/>
          </a:xfrm>
        </p:spPr>
        <p:txBody>
          <a:bodyPr/>
          <a:lstStyle/>
          <a:p>
            <a:r>
              <a:rPr lang="en-US" sz="2400" dirty="0" err="1"/>
              <a:t>Polya's</a:t>
            </a:r>
            <a:r>
              <a:rPr lang="en-US" sz="2400" dirty="0"/>
              <a:t> First Principle: Understand the problem</a:t>
            </a:r>
          </a:p>
          <a:p>
            <a:pPr lvl="1"/>
            <a:r>
              <a:rPr lang="en-US" sz="1800" dirty="0" smtClean="0"/>
              <a:t>Do </a:t>
            </a:r>
            <a:r>
              <a:rPr lang="en-US" sz="1800" dirty="0"/>
              <a:t>you understand all the </a:t>
            </a:r>
            <a:r>
              <a:rPr lang="en-US" sz="2400" b="1" dirty="0" smtClean="0">
                <a:solidFill>
                  <a:srgbClr val="FF0000"/>
                </a:solidFill>
              </a:rPr>
              <a:t>Files</a:t>
            </a:r>
            <a:r>
              <a:rPr lang="en-US" sz="1800" dirty="0" smtClean="0"/>
              <a:t> </a:t>
            </a:r>
            <a:r>
              <a:rPr lang="en-US" sz="1800" dirty="0"/>
              <a:t>used in stating the problem?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/>
              <a:t>are you asked to </a:t>
            </a:r>
            <a:r>
              <a:rPr lang="en-US" sz="1800" dirty="0" smtClean="0"/>
              <a:t>find </a:t>
            </a:r>
            <a:r>
              <a:rPr lang="en-US" sz="1800" dirty="0"/>
              <a:t>or show?</a:t>
            </a:r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you restate the problem in your own words?</a:t>
            </a:r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you think of a picture or diagram that might help you understand </a:t>
            </a:r>
            <a:r>
              <a:rPr lang="en-US" sz="1800" dirty="0" smtClean="0"/>
              <a:t>the problem</a:t>
            </a:r>
            <a:r>
              <a:rPr lang="en-US" sz="1800" dirty="0"/>
              <a:t>?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Is </a:t>
            </a:r>
            <a:r>
              <a:rPr lang="en-US" sz="1800" b="1" dirty="0">
                <a:solidFill>
                  <a:srgbClr val="FF0000"/>
                </a:solidFill>
              </a:rPr>
              <a:t>there enough information to enable you to </a:t>
            </a:r>
            <a:r>
              <a:rPr lang="en-US" sz="1800" b="1" dirty="0" smtClean="0">
                <a:solidFill>
                  <a:srgbClr val="FF0000"/>
                </a:solidFill>
              </a:rPr>
              <a:t>find </a:t>
            </a:r>
            <a:r>
              <a:rPr lang="en-US" sz="1800" b="1" dirty="0">
                <a:solidFill>
                  <a:srgbClr val="FF0000"/>
                </a:solidFill>
              </a:rPr>
              <a:t>a solution</a:t>
            </a:r>
            <a:r>
              <a:rPr lang="en-US" sz="1800" b="1" dirty="0" smtClean="0">
                <a:solidFill>
                  <a:srgbClr val="FF0000"/>
                </a:solidFill>
              </a:rPr>
              <a:t>?</a:t>
            </a:r>
          </a:p>
          <a:p>
            <a:pPr lvl="2"/>
            <a:r>
              <a:rPr lang="en-US" sz="1800" b="1" dirty="0" smtClean="0">
                <a:solidFill>
                  <a:srgbClr val="FF0000"/>
                </a:solidFill>
              </a:rPr>
              <a:t>To what problem?</a:t>
            </a:r>
          </a:p>
          <a:p>
            <a:pPr lvl="2"/>
            <a:r>
              <a:rPr lang="en-US" sz="1800" b="1" dirty="0" smtClean="0">
                <a:solidFill>
                  <a:srgbClr val="FF0000"/>
                </a:solidFill>
              </a:rPr>
              <a:t>Can files be ignored?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N0DASIAAhEBAxEB/8QAHAAAAQUBAQEAAAAAAAAAAAAAAAEDBAUGBwII/8QAUxAAAQMDAAQFDQsKBgEEAwAAAQACAwQFEQYSITETQVFh0QcUFRciNlVxdIGTssEWMkNSU1SRkpSx4SM0NUJFc4KDocImM3Ki0vAlJERio2Nkdf/EABoBAQADAQEBAAAAAAAAAAAAAAABAgMFBAb/xAAzEQACAQIFBAECBAQHAAAAAAAAAQIDERITITFRBDNBYTJxoQUUIoFCUrHRIzSCkZLh8P/aAAwDAQACEQMRAD8Azl6vl3i0hr4orpWMjZUytaxtQ4AAOIAAyqk6Q3wOP/ma/f8AOX9K9aQP/wATXLburJfXKq+MqCSxOkV78M1/2l/Stj1LLpcLjpkKeur6mqi62e7g5pXPbnZtwThc8ztW46kHf0PJZPYoJO39bQfIx/VCTraD5GP6oTqEIGutoPkY/qhHW0HyMf1QnUIBvraD5CP6oSdbQfIx/VCdQgG+toPkY/qhHW0HyMf1QnNqZp6umrOENNURzCGQxyajgdR43tPOpAvW0HyMf1QjraD5GP6oTqFAG+toPkY/qhJ1tB8jH9UJ1IgG+toPkY/qhHW0HyMf1QnEqAa62g+Rj+qEdbwfIx/VCcQgGut4PkY/qhHW8HyMf1QnEqAa63g+Rj+qEdbwfIx/VCKiohpKeSpqZWxQxNLnyPOA0DjSwzRVMEdRBI2SGVoex7TkOB3FSBOt4PkY/qhHW8HyMf1QnEKAN9bwfIx/VCgXONkfB6jGtznOBjkVmq66/Bef2ID550h2aT3PyyX1yqzjVlpF3z3TyyX1yqzjUg9EbMrcdSDv6b5LJ7FhzxYW36kHf23yWT2ISd0QhCggEJEIAS7Un9By8i5nptp4asy2myy4pxltRVMO2Tlaw8nKePi5VpTpyqOyKykktR/TXTzW4W0WSblbUVbDu4ixnPyu4uLmz+g+kQ0dvIbK4NoKvDJ87mH9V/m3Hm8SzQw0AAYA4l6ODv3FdVdNFU3A8+N3ufRO/bkHO7CFjOp1pIbnbjaauQurKJvcF2+SLi843Hzcq2S5M4uEnFnpTuhUiEKhIIQhACEIQCJqrq6egpJaurmbDTwjWfI7c0LxX3CktdDLW10zYaeIZc9x/oOU8y41pXpZVaT1e0GGgid+Qp8/7ncp5uJb0aLquy2KSkood0t0wqdJqngow6G2xOzHCd8h+M/2Di8a0XUy0kxraPVcgG99GT9LmfeR51znPKvcM81NPHPTymKaJwfG8b2uG4rpz6eLp4EYKbvdn0ShVOjV+i0jskVewasvvJ4/iSDf5uMcxVsuM007M9IKuuvwXn9isFX3X4Lz+xQSfO+kXfNdPLJfXKgup5WxibGtGf1mnIHMeRTtI++a6eWS+uVFgimj/LcL1uz45/W8Q41eKuXirjAK2/Ug7+2+SyexZGWWjndjUfGflWjYTylvQtl1JYDFp2x2u17HUsmHsOw7voSUbbBxttqdwQlSKhQEFwa0uc4Na0ZLicABeZJGQxPlle2ONgLnvccBoG8krk+mmnEl8c+3W1zo7Y04e8bHVJ9jObj/AKLWlSlUdkVlJRRO0l0vfpJWSWKz1JgodRxmqmjJqMYBa3bsbt8/i35z3NEYxXbP3X4qJYf0uB/+F33tWmO7YujGCp6ROP1Neoqlkyj9zTvn3/1fil9zRz+f/wD0/irrKM4VsT5PP+YqcmfDqrRe80dZS1JklZl47nV1gCAWnbtBBIXbLZcae72ynuNKSYahmsM72njB5wchcT0jP/q6X92/7wr3qc6R9i7obTVPxSVzvybnO2Ry7h5nbvHjlWPUUsUMa3R1umqNxVzrCEbkLmnsBCEiAFFudzo7PQSV1dMIoY+PjceIAcZKbvN5orDbn11fLqRt2NaPfSO4mtHGSuZ6RUOmWktw65qrW6OFmyCmbUR6sY5ffbXcpUqVNSWZJRXsq27aEa7XWs02qH1M87qWlgk1aekAyG7B3TuV23zfTmuOj2d9Y70YVra9Hb7RQSRzWuTWdJrDEsZ2YA+NzKVUUNXRMjdWwGnMhOoxz2uc4Dee5JwNo38q99LqaD/RTmn+5yqz6hSb8Gf9zwzjrx+eaMJ+PRdjZzHWXCSmDRlwdBlx5sdKt5Z42zNfRRvpwzc7Xy4nlzsx5lHLnOcXOcXOJ2knJK9V5Pyeb8xNeRrRLSL3KX+allIfQzyiOeVww5ox3Lt+BjO3m8S7GRg8vOvnqvP/AJKqB3GT2BdO6muknZG3GzVUgNVRNzESdskXF4y3d4sLydVRssa/c7FGd4pM26r7r8F5/YrBV90+C8/sXgPQfO+kh/xNdOXryX1yodU1reB1S45jB1ic5PNyYUrSTvnunlkvrlMwvndThrKFkjPjahO1aRV7o0irpoiDetz1IO/tvksnsWSkinNO9z6JkQbjLtUg45srWdR/v8Z5LJ7FElYrKOE7sm554qankqKiVsUMTS573nAaBxrxV1lNb6SSrrJmwQRDL5HHYAuPaW6YVOk0/Axh0FtjdmOE75CP1n+wcSvSoyquyMpSUUPaY6aTaRyuo6MuhtbDsadjqg/GcOIcg855stlIfMhdmnBQVkeZu7uyxsH6YGPkXfe1aTas1YNt4/kO+9q03mWM/kzl9V3ASL1lJvOxUPMZ/SPZV037t33hVO/m5DyK20lx13S/u3/eFUL00/idah20do0H0kGkNlDah7ev6QBk4G9w/Vf5/vBWkXB9Hb7Lo9eYbhFrOjHcTxj4SM7x4xvHiXdIKiGrp46mnkEkMzQ+N43OB3FcjqKWXP0zoQldDirr5faHR63Ora6TDd0cbdrpXcgH/cJrSLSOh0at5qqx2vI8EQU7T3czuQe08SxVHaBpjwt20gqHvn4QsihpZwWwR4BDdmcHb4+VZwh/FLYlsyN8vVx0ouYqalrnOJ1YKaPLhEDxNHGeU8a7BhusddxbgbgNuVyjSqjisV/62tTpqePrdh2SHWySQdvOuqHf5lyfx9xvScVpZkUvNxdc6mrsAO842lZrS3/PoT/8ZPvYtGs5pb/n0P8Aok/tXN/CXfrIX/8AaFOr7MjPkJMbQvRSBffWPnDL3D9J1X+v2Berdcam0XKnuFG4CenfrNB3OHG08xGxeLh+k6r957AmONbYVKNmdqD/AEo+grVdKa9WuC40jtaKduccbTuLTzg7E3dPgvP7FzPqb6S9irr2JqpCKKudiPO6Obi8zt3jwumXUYMWef2LiVabpywntjK6PnXSTvmunlkvrlM9cGOop38IeC1ANUH3oxg7E9pJ3zXTHzyX1yolQNeKJ8bAI2sDTqjaHceVEW0nY2g2k2h50UsVNMJ5MsOODOtnWOeLzZWs6j/f4zyWT2LDBpG3BHmWy6lNZTUOm7Jquojgi62kGvI4NGdnGVEnd6ESeJ6I6/pHonBpO6IVdxq4YYdrYIS0MLvjHIOT9ypO1RZ/CVd/s6Fp/dHYvDND6dvSj3RWPwzQ+nb0q8ZVIqyuUcG/BmO1RaPCVd/s6Eh6k9o8J13+zoWp90Nj8M0P2hvSj3QWTwzQ+nb0qc2tyyMv0Zum6mFtpJ+GhulaH6pbkhh2Hzcyl+4SDwtVfUZ0K57P2TwxQ/aG9KOz9k8MUP2hvSqudR+WUfTxk7uJTDQSDwtVfUZ0JfcJT+Far6jOhXHZ+yD9sUP2hvSj3QWTwxQ/aG9KY6nLI/LQ/k+xnavqZ26uex890rSWAhuAwb/NzJjtT2jwlXf7Ohak6QWQftih+0N6Unuhsfhmh+0N6VZVaq2bNFRSVlEzHaotHhKu/wBnQtLYLJHo9bBb4auepha8uZw+MsB/VGBuz969+6Gx+GaH07elJ7obH4ZofTt6VWUqk9JFlBrZFZetDIb9IX1t0qsE5DY2RjAzsGdXOAktWhcNlp309Ddapscj9dwcyN23AHxeZWnuisXhmh9O3pSHSKxeGqH07elRedreBgfBRXPqdUF4rOu626Vr5dUMy0MaMDds1edXHYOc77zU+ij/AOKc90dh8NUPp29KPdJYfDVD6dvSsqlFVbY43sMMl4Guwc3hip9FH/xUWu0QjuLozU3arcYgQ3DIxjOM/q8wU73S2Dw3Q+nb0o90tg8N0Pp29KpDp4U5YoRsxKDkrNFP7gKPwrW/RH/xQdAKPwpW/Vj/AOKuPdLYPDdB6dvSk901g8N0Hp29K9WOryzL8tD+T7Gcl6lVnmmfLJca8vecuOWf8V57U9k8IV/1mf8AFaX3TaP+G6D07elJ7prB4boPTt6VOZW5ZoqXozXamsZGOyFwHicz/itLWRGCmpYXSvmMbNUySe+fjG0440e6fR/w5Qenb0pme6W+5avWFdBVcH7/AIGQO1c7s48R+hUm5y1kMDXg+f8ASTvmunlk3rlNROqGU7DLXOgY4dwwZJI5ccilaQUs82kl0fHEXN69mGR/rKiVFFUP4ORsZOWBpbxtI2KYJpNpG0FJK9hKg1HAB/XRngccEg7jyEcSdsm24fwFNsglgpKkzMLQ5oDQeM5H4r3ZP0h/AVpHuRZpT7sWaDA4sIwOQICOJdI6oYHIjVHIgIyhIYHIjVHIhOU9NPVy8DTsMkmCdUY3BQ2oq7A1gciMDkCRCkA4DO5eCAn+tZ30z6psZMMZDXvyMAncmCqqSezAYHIggciEhUgXZzJNnIEFIeZQBdmNwS7OQLyhCBXYG5ednIEucpEAh8QRs5EnEjnQBs5Ag45AhIeZAGw8S2nU8GOyGz5L+9YpbXqeftH+V/esK/bZ5+p7TOd6Sag0juZD3a/Xs2RxY1yoDRS6o1ppg7jAaMA/SrO/VTotJLoxscTh17NtfGCfflV3X0nyMHogvEmuTmpxXk8PFMGnUllLuIOaMfepdl/SH8BUWSrfJGWGOEA8bYwD9Kk2T9IfwFXpu9VF6TTqxsaBCPEhdQ7AIRnKRAKrbRf9Nt/dv+5VCt9F/wBNt2fBv+5eH8Q/ys/oCpO8+MpCrLrOzZObzJv+anpR1nZvDMn2U9KldXTttL/i/wCwPdN3qV/75nsVNx7VoXxUkOi9aKSrdUtMrC5zoyzVOzZhQLVSUxhqLlXNL6amwBEDjhHncPEvLQ6iMI1alnrLbzd2BWZ4xkhB27lbnSa4B2IW08MQ3RNhGrjkXqsjp7ra33KmgbT1NM4Cojj964Hc4DiW/wCYqQazYWT83v8A7gpt+5ITjaVa3UNqqOjukbQDK3gZg0bBI3j84XrR+KFtTLX1QBp6VuTkZy47APvVpdWo0HVa28e9rAqUmdwUu6UgoblPTt94DrMPK07R/RSXhtDo8wEAVFwfrbRtbG3d9JV31CwwcdcWwKvKft8DKm5U9PITqySBrsb8KPvVvZrrWCso6MPbwOuG6vBtzjPLjKjqpVI0ZOC1s/NiCtrWxxV9RFGMMZI5rRyAFMk45grS63WsfUVVI57OB4QtwI25wDy4ynKZtPabbFcJoWVFVUkinjeMtYB+sRxrNdROFKLlG8nsk9ySmzsyQeZBVq3SW4635bgZozvidENXHIvF2pKYRU9womllPVA5jJ/y3jePErRr1FNQqxtfZp3X0+pBWLa9Tv8AaP8AK/vWKOxbTqd/tH+V/etK/bZ5+p7TOdaR98908sm9cqEykmliMoADACQXHGtjfjlUzSQf4nunlk3rleWxvkcyZgLouALdm3UOqcg+deKEUzmU4qRBEbnRGUAFrTg7doU2y47IfwFMsY6no5XSgt4Zoaxp3nbnOE9Zcdf/AMBVqatOJrRVqkS+yjKTclXUudcAUuUm7etDatCrpc6Pr2aSKgpSMtlqTq6w5QOTx4VZTUdyspxgryZnslW2i5ze28vBv+5Wrup9WzRPfbbpQXBzBtZFJg9CoqSeaw3V7p6Y8NDrRviccFpI5V5epWdQnCGrZEakZ/FkAnadnGUZRv2pF61sXLamP+FK/wDfM9iSkBqtFqyCIZkgmbM5o3lmMZ/oojLgYrXPQcECJ3tfr52txzJ7Rymrqq+wU9unZDUSZw5/vSAMkHlGxcuXTzwzl5xYl9iG0ldlZkEb1c2sdb2C6VcgOpM0Qx5/Wd+CWqrbZHWTMq7JG6oikcx5imLY3OBwTq42BQK+5z3F0Ye1kUMWyOCIYa1Wnm9RaDhhV03drxrZWJ3JNmcKqCrtT8ZqGa8GeKRu0fSNiWuBobFS0Dm6stQTPMOMDc0KtgnkpqiKeM4fE4Ob5k9c699zuEtW9urr4DW5zqgDcrS6eb6jF/Bv/q2/7BZ9auvlHbZGH8ox/W1QeQDaCfMq+81jay5yPiGIYwIohyNbs/FLb7rNbqerhjGeuWagdnGoeX6CVA3BOn6ecKrcvivj9Hq/7fsAyplnP/maP96371DXuGZ9POyaMgPjcHNONxC9VaLnTlFeUyB25H/ydXk/DO+9TroDPY7ZVRglkbDDJge9cOXxpJLpRVUpf2HiFXMcOkdKS3WOzOqn6+luGhlwdb55IKkTRCSSMgujcCSNx49hXhaqyUGo2lHw2tdLMjEr2KHIVvWg0ujNHSyjEs0xnDTva3GB9OUjbrbYTwtPZImzjcXzFzWn/SVXVdXPXVLqioeXvd9A5gOJaWq1qkXKOFR113b/AG8EjOdq2vU7/aH8r+9YpbXqdftH+V/evRX7bPP1PaZznSTvnunlk3rlQ5NalkaIpHtJYHOIONp2qZpJ3z3Tyyb1yogmiliayeN5dGMNfHvxyELwx+5y4fcRjOHZPK97i9jQ4EnOduPapFm/P/4CmJJWNhMUET2Ndte5+0uxuHME/Zvz/wDgK0h3Im1LuxL5GUIXTOwW2i9BDc9JaGkqAHQuky9p/WABOPPhTtOrpUV+kdTSPc5tNRu4OOHOGjA2uxz/AHYVJbq6a2XCCtpyOFgeHgHceUecbFta+3WbTyVtfa69lHdHsHC00/65A/7tGdi88/0zUnseWbw1VKW1jCQzS0szZqeR8UrTkPY4tI84S1FTNWVD6mpkMk0hy953uPKp920bu9ky6vonsiBxwzO6YfON3nwqvIxlapp6o3i4y/UhfGkLgtZb7FarPZ4r1pNryGoGaWhYcOkHKf6eLO1L7rbE78k7Q6jEG7uXAPx49Xf51TMv8Vczzb/FXMiVoNAdumlB/H6pUm9aPW6rsx0g0bdI6lZsqKV+10PKfN+KjaA9+lB/H6hUSkpQdiJzU6Umiou/6br/ACmT1ioa09obbZ9OaujutO2aCrqJYmucccG8uOCPu86ornQS2q51NBNkvp5C0kjeOI+cYKmMl8S8Jq+H0RUDbuUigoprlcKehgxwtRIGNPEM8fiG9Xt/tlLVaWR2KwUzAYg2Fzm/rvxlzj4uPxFS5JOwlNJ2M0SBvKQYPGFtqyfRnRCYW+K1svVfEMVE1Qe4a7kAII/ps5UlFUaNaX1HY+a0x2eulGIJ6cjVc7kIAA/7vVczS9tDPOdr4dDF+JIpNxoJ7XcaigqQOGgfquxuPIRzEYKjLRWepsmmro9QfnMP7xv3rWdVE/4rj8kZ97llIfzmH94371ttP6mCi05p6iooo62JtI3MEhw121yyl80Yzf8Aiq3DKbRO10lxgvU9VGJDR0TnxNO4OIO3xjCzbSCBxldJ0VvVurKO9Op9HqWkbDSF8jY3EiYbe5Ozd0rJXG+22uoH09No1R0Mj8YnicS5u3i2KIyk5PQrCcnOV0UmFtep1+0f5X96xS2vU7/aP8r+9K/bZPU9pnOdJO+a6eWTeuVHnqJYGRRwuMcZYDluzWPHk+NSNJO+e6eWTeuU1Cap1KD+RbG0EsD2jLsb8LxQ8o5tPZoiuqZpGlr5nuad4JUuzfn/APAUw6SWanc7EeqCA7VYARzp+zfn38BVodxGlLux1L7CEmEZXUOuKEDeHDY4bQRxKTbKNtxudPROnEDZ36nCH9VTbtotebNKW1FHJJHnuZoWl7HfRu86q5RvZlXOKeFstNGdMq6iqoqG4yGtt87hG9s3dOYDsyCd45imNI7BT23TaK3xjVpamSNzW/Fa52CPpyvOjGitwu1xhlmp5KehieHyzSt1QQNuBnefuXjTO8x3fSeSqo35igDY4pBx6pzkc2SsLLHaPB57LNtDjUl9UaZz9K3U5GI6aFjYxxAEZ/74lld+xbm+UB00ttPfrRiWthjEVZSj32Rxj/u0LHNt9e6o4BtBVGbOOD4F2tnxYVqTWFLgvRlFQSe6NP1OHGW7V9A/bBU0buEZxbNgP0Equ0BGrprQtzkAvH+0q5o6Y6DaPVdfcCG3a4RmKmpwQXRt5T/QnxAKl0AGNNLeP9fqlZvVSa2Mm8SnJbFXdnOZfa5zHFr21Uha4bwQ44K0WlrW3uy23SiENLnt63rAN4kG4n+v0hZy8fpy4c1VJ6xV/oTNHcGXDRmqwYbjEXQk/qStGwj+h/hV5aJSXg0n+mMZrx/QXQuNlto7npPPGHChiMdMHbnSu2e0Dzp3qbv4TSeqq5+7lbTSSk42lxIzj6SvGl2rZLNbNFo5AXwt64qy3c553e3+iqNFr0LDf4K2QZgOY5wOJh4/Nv8AMqNOUJS5M3FzhKXP9Ce+t0InlfPJQ3hz5HF7nGVuSSdp3r1BX6E01RFURUF2EkTw9h4Ruwg5HGk0l0PqqGofXWmI1trqDwkT6ca/Bg7cEDi51S0VlutymENHb6iVx49Qho8ZOwKyUHG9/uWShKN8Wn1J2l97pNIL32Qo4JIWmIMeJAAXOGduzmwPMqJWF5tMlkuHWM00c0zY2uk4M5DHH9XzKv41rG1lbY3gkoq2x7h/z4j/APNv3rW9VHvqh8kZ97lkov8APj/1j71reqj31Q89Iz1nLN9xGUu9H6M86CfmOkn/APPP3OWPbtaFsep8wztv1JH3U09ARGzjdvHtCy8druMnCNFvqdaFpdJmJw1AN5dkbEi1jkINKpK5G4962vU7/aP8r+9YonO1bXqdbrj/ACv71Fftsjqe0znOknfPdPLJvXK8sifM9k0XdsEBaQNuoQ3GMJzSUR+6K5kOdwnXs2W42Y1zxqFH1q0A8POx+NuqwdK8UHY5tN23PTWOpaSUyjVdMA1rDv35yQnbN+ffwFR5G0xaXMlme/8A+bRj71Is358f9BV4dxI0p92JfJMIQumdcDtV1bdLr9aohFTXB7ohuZKBIG+LO0KmScyq4qW6KuKlpJFxdNLb5eIjBV1zuBPvo4wGNd48bT4lT7kBBRRS0RKio6JD9HXVdtqRU0VTJTzD9ZjsZ5iOPzq9PVB0mMeoK2MHHvhC3W+7CzaN21Q4RluisqcJatHurq6mtqHVFXPJUTO3vkcSUUVdU22tjrKOUxTx51X4BxnYdh2caadvXlTZbFrK1j3LK+eeSeV2ZJHF7zyk7ylpqiWkqoamB5ZNC8PY4cRByE2k41FvBNtLEm4V9Tc66WtrHiSeY5e4DA3Y2BR0IKlK2xCVtEWVp0ivFkBbbq58UZ3xOAczzA7B5lMrNOdJK6AwvuJjY4YdwLAwnzjaqBCq4RvexV04N3sGSSSSSSckk7SUFCQqSwAkOBGwg5ClXK6V13qRVXCczzNYGB+qBgDcMADlKi8aRLLcWV7j1HW1VvqmVVHUPgmjOWvYcHxc45irev030juNK6lnuBET2lrxGxrdYchICosZQQquKbu0UcIt3aEGzctr1Ov2j/K/vWKIW16nX7R/lf3rOv22ZdT2mc50k757p5ZN65UWracQyNH5J0YDSNwI3j6VK0k75rp5ZN65UVnD08jIoZTrSAEs4sndvXhjtY5kFo0xYQWUdQ94wx4DWnldnOxaPqaWqkvOl7aOtYXwmne7AcQcjHGFnqhhlD3CpMzoffAtwB4lreo/3+M8lk9imV4tWJleLVjqPa90a+aS+mcjtfaNfNJfTO6VpUKMyfJGbU5Zmu19o180l9M7pS9r7Rr5nL6Z3StIhMyfIzanLM12vtGvmcvpndKXtfaNfM5fTO6VpEJmT5GbU5Zm+19o18zl9M7pR2vtGvmcnpndKsq+/UlsrYaWqhqWtmeyMVAiJha95w1pdyk7POMqTX3CK2xxPmZK8zSCKNsTdZznEEgY8xTMnyM6pyyjPU90ZP8A7OT0zulHa80Y+ZSemd0qwOkdCaWKZkVTJJLI+IUzY/yocz34I4scueMcqR+k9qZQzVr5ZBBDGyQksOXNecDA49oIxygpmT5Izp/zMgdrzRn5lL6Z3SjteaMfMpPTO6Ve09dBVVM1PCXOMDWOe/Hc90MgA8Zxg+cKJ2fo21U9NNHUwOhifMDLEQJWM98W8uNn0pmT5JzanLK3te6MfMpPTO6Udr3Rj5lJ6Z3SpztI6ZtLTTmjrSat5ZDE2IF7u51s4zjGOPKV+klvbBDLEJp3TB5EUbO7aGbH6wOMYOzxpjnyMypyyB2vdGPmMnpndKO19ox8xf6Z3SrIX6jkmgipWT1nDRtk16ePWbGx3vXOPFnbs37Cvdtu8d0lqWRUtREKeV0ZfKzDXkHBxt5UzJ8jNqcsqu17ox8wf6Z/Sjte6MfMH+mf0qbU6T2+lqpYXxVT4ad4jqauOLWhgceJzubIyQCBnbheLLcKu43m7mXriOnpJhBDDJE1rD3IJcHbyTnlxghRmT5IzZ8kTte6L/MX+mf0o7Xui/zB/pn9K0qRMyfJObPkzfa90X+YP9M/pR2vdF/mD/TP6VpEJmT5IzZ8mb7Xui/g9/pn9K9R6PWuw57G07oeG/zMvLs43bzzlaFQLn8F5/Yoc5PRsOpNqzZ866Sd810GP/eTeuVFbWBoa7ghwzW6okzxcuOVS9Ix/ie6eWTeuVXxwzTAmOJzwOMBTFvwRFyWwrJTHFIwDbIACeQZytr1INmnrPJZPYsW+nnjBe+F7WjeSFtOo/3+M8lk9ih38h38ndShCFUqCEIQAlSIQFDetGZLzWCc3Dg2NdDJHG+LX4J0b9bLdoxrbAdmdg2q2raQVslK8vLDTTiYYGdbAIx/VeKu7W6gmMNXVsikDdctOSQ3ONY43DnOxeBfLW6OaRtaxzYNXhCASRn3pAxtB4iM5U2YIFRouyX8oyoj4ZtVLUNM0AkZiQ5cwtO/cNuQdifOj1NJUW6omcDJQNcNWNgYyUHlaNgAO0J1+kFpYKQmrDm1rnNgLGl2sRv3DZg7Nq8W2+01XK+lmmjZVComibGAduo4gDO7OqM4zlTZkWQ9ZbTDZKDrOGR8reEc8vkOSc7h5hho5gFDi0eljuYrzX68oZMwOdDl2JCCMnO3VwANmMBS23y1PExbXRkQMc+R20NDW7HEHGCBx4yvB0jsoyTcIxq4zkHYDucdnvT8bdzpZk7FTNY62gntjKKdut17JK57ac8DTgxOGAzOwE8+9ykP0Ti1YHx1LTVRmQyS1EDZWy8IdZ2WHGNu7G7dtVqLtb+vnUPXbBUgEmMgjOBk4O4kDbgJmkvlDcY6eWhmZJHNKY8vDmEkAnuQR3R2fQmpN2Mx2WelqW1FDcBA50bI6hvANLZNXcWgYDTjZs2cykUFufb6mpcyp16eeV0wiczax7jk91xjOdmONI2/Wp8csjK1r2Q+/c1jiDtx3Jx3W3ZsyvDbvFU1lubRSxz01ZwutIM5GoN3Mc5BBSzIIdToxJM6tghukkFuuEvC1NMIgXEnGuGv/VDsbdh3nGFa0VCyifVuY8uFVPw2Me87hrcD6v8AVeKy7W+3ycHV1TYn6nCauCSGZwXHA2AcZ4l5jvdrmbO5ldEW07BJK47A1h3Oyd42bxsUWYJyQqtm0jtEFM2pfVHgzM2HAidrB7twLcZGzbu3Jml0hp33Sso6mVkZjqGRU/cu7oOY1w1juBJJAzhLMFwhQXXu1sresnVrBPriPVwdUPO5utjGtzZyo1Xf6WO4U1BSzNlqH1bYJmhriGAgkjW3a27ZnKWYLdV90+C8/sVgdmxV9z+C8/sUA+dtJO+a6Y+eS+uVGqXyakGoXCHUGqG7s8fnypOknfNdPLJvXKahfUiFrpK0wREYYDtJxyBaw8o1p63REJecgl2OdbXqQd/sfk0nsWTqX1Jgz13w8LjgkHj5CFrepAP8fM8lk9ipJWKyVmd1So40KpQEIQgBIhCAqq60S1dVcZmvjDau39asDs5Du62nm7oJuqtVw4V09DNEyXrWGDa4tzqPJcNbB1cgkA4JCuUKykwZqjsV1t9NTGA0b56etnmDHyP1HMlJz3WM5Gt58KcyyzNhgjdLH+SuElU4jja7X2Dn7sfQrdCYmDJxaKVzLdUW5/WZjbSyU9LU8LIXkOGBlh7lvFnGc44la1VnlnbcgHxjry3NpGZz3LgJASebux9CtkJiYM/JZbrJfaOtkmgkp6Oo4SMGRwIYYywtDcYzkk5zk54sJaSx3BkFJS1UlPwFDO8xvic7Xkjcx7doI2Huxy7itAhMTBnqW2X+iszbVDNRCOlYxlPMxzmPlY0jIcMHUJaMZGdpyls2j9Xb5KZ00kGKepqZcMc52RKcgZPGCT41oEiYmCtrbXJU3CpqWyMDZqB1KGkbQ4knPi2qFWaNS1sIiNQyMC3x0wdg+/Y8OB4u5yOXKv0JiYM32CuT6EvLKGGvbUxTt1JZZGScGdgc520ce4bOdSDZKuWKvMssDZqyrgqO4zqt1OD1h/sOPGFeITEwZw6P3ARPtjJ6UWySqNUZXNPDgmThCzG732zWzsHEnOw1xZVwRRyUjrfFXOrNY6wmy4ucW42g7XHbkbOJXyExMAdpVfdPgvP7FYKvunwXn9iqD510k75rp5ZN65UerY57YZmgujMYaMfqkbwVK0gjkk0ourY43PPXk2xoyfflRxDW0rsU7ZwHNBOq078LWKdmaQV09NDxE10VHO+Rpa2QBrARjWOc58y2HUg7/I/JZPYsi6GeSKaar4QOY0ahfsyc7lruo/t08Z5LJ7FE/An4R3bjQjjQVmZghCEAIQhAIhKhAIhCEAJEqMIBEJt1Q1rw3VJcXhmB5tvi2ryaqNrS52QNurzgcfNu41NgPIXkSsdGXh41RvPIkM0XB8IX4bnVyRx7sKAe8oTYniLg0PGTuH/ePmQZ4hG6TXBa1usS3bs/7lTqBxCZZVxlms9zWHZsyePdxb16FRCQ48K3ud55uVLMDiE2Z4gSDI0YByeIY5/MkFRG6RkbcuLs8RwMIBxQLp8F5/Yp6r7p8F5/YoB87aRuI0numqSD15NtH+spkxSzxiV0/Bfk8sZkkuAG/m3J3SQf4munlk3rlEUfXLxPE5rvyJY5mcFp1cbuQrWnrobUtdCEGPlgdLrl3BkZaTuB41tepB3+M8lk9iyGoaSmkZIW8LMA3UBzqjOcla/qP9/bPJZPYqyVikla3J3VCEKhQEYQhACEIQCISlCARCEIBUiEBAMy0zJHSOLngyMDCWuxq845Du+gJXQMdxloIxgcmMJpz5YpJHNDy3X2t1d42AavKV7mMjWxgHMg7o4Gdm4kDzq2oHHRNIIyRl2tnn/6EjYWta1uSdVxdk8ZOelMHrnD5W62tq4a0tHdbyM/0TrmSmCSMuLnEgBxA3HG370B4FFE0PALhr7yMZBwBkHfxBeuAjZC+FhxwmTg869Na8VBc86wLQGkDGN+fuCaaHNY7LHifOXSaudmeI8eziQDnW7A8PJcdUnVHEMnJTZoITGI9oaBjAwMjGMHl/BK3rkt1iXZA2NwNuwnoXnhKnGZGOAyc6jcnlAH3Z5k1A51szYMu1RjZz4xn6F6EQbJr5JxnA5MnJXindM7WEhB1Dq5GO6O/wDpu+lPKNQGVX3T4Lz+xWCr7p8F5/YoB87aSd8108sm9cqHVRsjfG1rcAxtdnO8kb1M0j757p5ZN65TELppoWxupTURs2NIyC3myFpHW6LwV9BuCNj6eoc5u1jQWnkOVsuo/wB/jPJZPYsjOJxBqClMEQOTgHaecrX9SDPu8Z5LJ7FElayJmraHdUiEKhmCEIQAhCEAIQhAIgoQgBCEIAODv2pNUB2tgaxGCccSVCAEIQgBCEIASJUiAAABgDASJUIBFAunwXn9isFX3T4Lz+xAfOuknfNdPLJvXKj1RkLICwu4HgwGhvEePz5UzSRjRpDc367STWzAs4x3Z2qNG6Xgm4uTWDGxpc7uebctYeUawWjRFw/G3Wxzrb9SHZp2zyaT2LIzOl4Ih1eyUfEBO36Qtd1Ic+7tnk0nsVJKxWSszunGhHGhVKAhCEAIQhACEIQAkSo40AmEJcIQCISoQCIQhACEIQAkS8SEAJEIKAFX3T4Lz+xWCr7p8F5/YgPnbSTvmunlk3rlR52SSxwyRxOMbWBuA33p/HlT+knfNdPLJvXKajEjIGST1j4WuH5NgySRy44gtIa3RrBXTRF4ORoy6NzRyluFt+pCf8eM8mk9iyEwlMPCMqnTwk4dkkFp5wtf1Ie/tnk0nsVZKxWSs7HdeNIlSKpQEqRKgEQlSIAQhKMA5KAzVx0yjguklrtVrqbvVw/5ogwGR8xdyqxsl4lu0c3XFqq7bNA4B0dQ3Y7PG08YWUoqqbQi53aC40NU+kr53TQ19NFr4znY7nGVZ6CVd5rWV8tzlq5qbXaKOSqhEbnt25OPoVE3c2lBKN0atAUJ10jZe2Wk09Rwj4TMJhH+SABxgu5VNVzGxTaSaRDR2GkeKJ9W+rnEEcbHhp1ju3pu0aTi43aa0Vlunt1fFHwnBSODg5vKHDYqvqiUs1ZDZYomTEOuDA58LSXRg/rZG7HKrm06MUNnrZa5k9VV1krdR1RVS8I/V5AfMFXXEa2hg9jt+v8ARaPUTams13ukdqQwxNy+V3IAqePTh9PUQMvdgq7TDUuDYqiRwezJ3B3xUaa2+udV2m90FK6tNsmLpKVg7p7Tja3lIwqrSC9yab29tjtFqrdeWVpnmqYSxlOAc7TyqG3cmMYtLQ3sruCikkxkMYXY5cBV+jt6ZpFZYrmyndAJHObwbnZIwcb1LfFwVrfACXmOnLAeN2G4WG0L0norLozBb6+lr2Tse8kMpHuG12RtwpbsyijeLsajSLSH3ORU9TPQyT0ckgjmnjd/kZ3EjjCbi0ogrNJBZbfTurAyMSVFUx44OIHdt4zuVrX08VXbamnmiEsUsLgWOGc7FmOpjQso9EmyGmdBPNM/hC9pa52DgZzzJrclYcDb3L2/3mDR+0TXGoYZBHgNjacF7idgCa0cv8Gklr69hifA9j3RywP99E4cR8xB86zumQuN60mttmt1MJW0f/rJuFJbE4g7GlwH/cpux9l7Fp3NHc6SOKC+AyYpyXxslHHnGzO36Ql3ctgWD2btV91+C8/sVgd+FX3T4Lz+xWMT520j757p5ZL65TU9NJPwUsZYWmJoxrgYwNyd0j2aT3M//uS+uVWAbFdOysy8ZJKzJ8FNLHBUBwZmRoaBrjlzla/qSwSRadxl4bg00mMOB5FgcBazqcXeisWlra6ue5kAgewlrS45OMbApbvZJEylFrY+g0LKdsvRb51P6ByO2Xov85n9A5Rly4McS5NVlCyvbM0X+c1HoHI7Zmi/zio9A5MufAxLk1SFlO2bov8AL1PoCk7Zui/y1Sf5BTLnwMS5NakWT7Z+jHytV6ApO2doz8pVeh/FMufAxLk1wcRuKCSd6yPbP0Z+PV+h/FHbO0a+NV+h/FTlT4IxR5NdtxhIsl2z9GvjVfofxR2z9GvjVfofxTKnwTjjya4bEiyXbP0a+NV+h/FJ2z9GvjVfofxTKqcEY48muQXE7Csj2z9GvjVfofxR2z9GfjVfofxU5U+Bjjya5Lru5VkB1TtGfj1fofxS9s7Rk/CVfofxTKnwMceTWIJzvWT7Z2jPylV6Eo7Z2jHytV6EqMqfAxR5NZk4xxIBI2BZPtm6MfLVXoCjtm6L/LVPoCmVPgnFHk1irrr8F5/YqTtnaL/L1PoCnYNJ7XpHrdjJJH9b/wCZrxluNbd9xUOEkrtEqSZwzSPvnuflk3rlVwGVZaRj/E9z8sl9cqsCqSKFJt+TVfwlRfEpVv8Azn+ErSl80Vn8WWR5ONHOjzIHIuoeEAhHGk3oBRtSrylGEAqEmUoUkHobkICFJAuUhSgbdqTCkC5SF2zGEo4tiQhAISjiylxsQOMIBEmcBLhJvQBlIlxyIQCFJnBXoryeVAJlbjqbftL+V/esOdq3HU1/aX8r+9YdR22a0vmjA6R981z8sl9cqsA2Lvclis80rpZbTRSSPJc57qdhLid5JwvPudsfga3/AGVnQuWe04NtUm3/AJ1/CV3D3O2PwNb/ALKzoSt0fsrDltooGnlFMwexXpu0kysleLOQ7UnGuw9hLT4Lo/s7OhHYS0eC6L7OzoXuzfR5cBx4o412HsJaPBdF9nZ0I7CWjwXRfZ2dCZvoYDjwRxLsPYO0eC6L7OzoR2EtHgui+zs6FOb6GA47jC9Bdg7B2jwVRfZ2dCOwlp8F0f2dnQmb6IwHIkYXXuwtp8GUfoG9COwtp8GUfoG9Ctnehl+zkW9G5dd7C2nwZR+gb0I7C2rwZR+gb0JneiMs5EkOSuvdhbT4Mo/QN6EdhbT4Mo/QN6EzvQyzkIQdi692FtPgyj9A3oR2FtPgyj9A3oTO9DL9nIB/VHEV1/sJafBdH9nZ0I7CWnwXR/Z2dCZ3onLOPgbEhzhdh7CWnwXR/Z2dCTsJafBdH9nZ0JnehlnHxtSLsPYS0+C6P7OzoR2EtHgui+zs6EzvQy/Zx0grcdTb9pfyv71quwlo8F0X2dnQn6ahpKPW61pYYNfGtwUYbrY3Zx41jWqYoNWL04W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2054"/>
            <a:ext cx="1820416" cy="2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Conclusion: being discussed for a while – IWLS03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" y="1356360"/>
            <a:ext cx="7231955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89659" y="5684520"/>
            <a:ext cx="1562101" cy="40386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27960" y="5105400"/>
            <a:ext cx="3947160" cy="40386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5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Conclusion: being discussed for a while – IWLS03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3" y="1223962"/>
            <a:ext cx="6642946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Conclusion: being discussed for a while – IWLS13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8" y="1066800"/>
            <a:ext cx="7175579" cy="53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Conclusion: being discussed for a while – IWLS13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8" y="1040129"/>
            <a:ext cx="7007261" cy="52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6428" y="4552592"/>
            <a:ext cx="2701381" cy="954107"/>
          </a:xfrm>
          <a:prstGeom prst="rect">
            <a:avLst/>
          </a:prstGeom>
          <a:solidFill>
            <a:srgbClr val="FFCCFF"/>
          </a:solidFill>
          <a:ln w="38100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Change brings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opportunity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There is a need for a design flow that mixes logic and physical synthesis more tightly</a:t>
            </a:r>
          </a:p>
          <a:p>
            <a:r>
              <a:rPr lang="en-US" sz="2400" dirty="0" smtClean="0"/>
              <a:t>Benchmarks (contests?) are needed to </a:t>
            </a:r>
            <a:r>
              <a:rPr lang="en-US" sz="2400" dirty="0"/>
              <a:t>g</a:t>
            </a:r>
            <a:r>
              <a:rPr lang="en-US" sz="2400" dirty="0" smtClean="0"/>
              <a:t>o in the right direction</a:t>
            </a:r>
          </a:p>
          <a:p>
            <a:r>
              <a:rPr lang="en-US" sz="2400" dirty="0" smtClean="0"/>
              <a:t>Efforts have to be made jointly by both communities</a:t>
            </a:r>
          </a:p>
          <a:p>
            <a:pPr lvl="1"/>
            <a:r>
              <a:rPr lang="en-US" sz="2400" dirty="0" smtClean="0"/>
              <a:t>ISPD</a:t>
            </a:r>
          </a:p>
          <a:p>
            <a:pPr lvl="1"/>
            <a:r>
              <a:rPr lang="en-US" sz="2400" dirty="0" smtClean="0"/>
              <a:t>IWLS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9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0"/>
            <a:ext cx="4943475" cy="5191200"/>
          </a:xfrm>
        </p:spPr>
        <p:txBody>
          <a:bodyPr/>
          <a:lstStyle/>
          <a:p>
            <a:r>
              <a:rPr lang="en-US" sz="2800" dirty="0" err="1"/>
              <a:t>Polya's</a:t>
            </a:r>
            <a:r>
              <a:rPr lang="en-US" sz="2800" dirty="0"/>
              <a:t> First Principle: Understand the problem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understand all the words used in stating the problem?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you asked to </a:t>
            </a:r>
            <a:r>
              <a:rPr lang="en-US" dirty="0" smtClean="0"/>
              <a:t>find </a:t>
            </a:r>
            <a:r>
              <a:rPr lang="en-US" dirty="0"/>
              <a:t>or show?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you restate the problem in your own words?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you think of a picture or diagram that might help you understand </a:t>
            </a:r>
            <a:r>
              <a:rPr lang="en-US" dirty="0" smtClean="0"/>
              <a:t>the problem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there enough information to enable you to </a:t>
            </a:r>
            <a:r>
              <a:rPr lang="en-US" dirty="0" smtClean="0"/>
              <a:t>find </a:t>
            </a:r>
            <a:r>
              <a:rPr lang="en-US" dirty="0"/>
              <a:t>a solution?</a:t>
            </a:r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N0DASIAAhEBAxEB/8QAHAAAAQUBAQEAAAAAAAAAAAAAAAEDBAUGBwII/8QAUxAAAQMDAAQFDQsKBgEEAwAAAQACAwQFEQYSITETQVFh0QcUFRciNlVxdIGTssEWMkNSU1SRkpSx4SM0NUJFc4KDocImM3Ki0vAlJERio2Nkdf/EABoBAQADAQEBAAAAAAAAAAAAAAABAgMFBAb/xAAzEQACAQIFBAECBAQHAAAAAAAAAQIDERITITFRBDNBYTJxoQUUIoFCUrHRIzSCkZLh8P/aAAwDAQACEQMRAD8Azl6vl3i0hr4orpWMjZUytaxtQ4AAOIAAyqk6Q3wOP/ma/f8AOX9K9aQP/wATXLburJfXKq+MqCSxOkV78M1/2l/Stj1LLpcLjpkKeur6mqi62e7g5pXPbnZtwThc8ztW46kHf0PJZPYoJO39bQfIx/VCTraD5GP6oTqEIGutoPkY/qhHW0HyMf1QnUIBvraD5CP6oSdbQfIx/VCdQgG+toPkY/qhHW0HyMf1QnNqZp6umrOENNURzCGQxyajgdR43tPOpAvW0HyMf1QjraD5GP6oTqFAG+toPkY/qhJ1tB8jH9UJ1IgG+toPkY/qhHW0HyMf1QnEqAa62g+Rj+qEdbwfIx/VCcQgGut4PkY/qhHW8HyMf1QnEqAa63g+Rj+qEdbwfIx/VCKiohpKeSpqZWxQxNLnyPOA0DjSwzRVMEdRBI2SGVoex7TkOB3FSBOt4PkY/qhHW8HyMf1QnEKAN9bwfIx/VCgXONkfB6jGtznOBjkVmq66/Bef2ID550h2aT3PyyX1yqzjVlpF3z3TyyX1yqzjUg9EbMrcdSDv6b5LJ7FhzxYW36kHf23yWT2ISd0QhCggEJEIAS7Un9By8i5nptp4asy2myy4pxltRVMO2Tlaw8nKePi5VpTpyqOyKykktR/TXTzW4W0WSblbUVbDu4ixnPyu4uLmz+g+kQ0dvIbK4NoKvDJ87mH9V/m3Hm8SzQw0AAYA4l6ODv3FdVdNFU3A8+N3ufRO/bkHO7CFjOp1pIbnbjaauQurKJvcF2+SLi843Hzcq2S5M4uEnFnpTuhUiEKhIIQhACEIQCJqrq6egpJaurmbDTwjWfI7c0LxX3CktdDLW10zYaeIZc9x/oOU8y41pXpZVaT1e0GGgid+Qp8/7ncp5uJb0aLquy2KSkood0t0wqdJqngow6G2xOzHCd8h+M/2Di8a0XUy0kxraPVcgG99GT9LmfeR51znPKvcM81NPHPTymKaJwfG8b2uG4rpz6eLp4EYKbvdn0ShVOjV+i0jskVewasvvJ4/iSDf5uMcxVsuM007M9IKuuvwXn9isFX3X4Lz+xQSfO+kXfNdPLJfXKgup5WxibGtGf1mnIHMeRTtI++a6eWS+uVFgimj/LcL1uz45/W8Q41eKuXirjAK2/Ug7+2+SyexZGWWjndjUfGflWjYTylvQtl1JYDFp2x2u17HUsmHsOw7voSUbbBxttqdwQlSKhQEFwa0uc4Na0ZLicABeZJGQxPlle2ONgLnvccBoG8krk+mmnEl8c+3W1zo7Y04e8bHVJ9jObj/AKLWlSlUdkVlJRRO0l0vfpJWSWKz1JgodRxmqmjJqMYBa3bsbt8/i35z3NEYxXbP3X4qJYf0uB/+F33tWmO7YujGCp6ROP1Neoqlkyj9zTvn3/1fil9zRz+f/wD0/irrKM4VsT5PP+YqcmfDqrRe80dZS1JklZl47nV1gCAWnbtBBIXbLZcae72ynuNKSYahmsM72njB5wchcT0jP/q6X92/7wr3qc6R9i7obTVPxSVzvybnO2Ry7h5nbvHjlWPUUsUMa3R1umqNxVzrCEbkLmnsBCEiAFFudzo7PQSV1dMIoY+PjceIAcZKbvN5orDbn11fLqRt2NaPfSO4mtHGSuZ6RUOmWktw65qrW6OFmyCmbUR6sY5ffbXcpUqVNSWZJRXsq27aEa7XWs02qH1M87qWlgk1aekAyG7B3TuV23zfTmuOj2d9Y70YVra9Hb7RQSRzWuTWdJrDEsZ2YA+NzKVUUNXRMjdWwGnMhOoxz2uc4Dee5JwNo38q99LqaD/RTmn+5yqz6hSb8Gf9zwzjrx+eaMJ+PRdjZzHWXCSmDRlwdBlx5sdKt5Z42zNfRRvpwzc7Xy4nlzsx5lHLnOcXOcXOJ2knJK9V5Pyeb8xNeRrRLSL3KX+allIfQzyiOeVww5ox3Lt+BjO3m8S7GRg8vOvnqvP/AJKqB3GT2BdO6muknZG3GzVUgNVRNzESdskXF4y3d4sLydVRssa/c7FGd4pM26r7r8F5/YrBV90+C8/sXgPQfO+kh/xNdOXryX1yodU1reB1S45jB1ic5PNyYUrSTvnunlkvrlMwvndThrKFkjPjahO1aRV7o0irpoiDetz1IO/tvksnsWSkinNO9z6JkQbjLtUg45srWdR/v8Z5LJ7FElYrKOE7sm554qankqKiVsUMTS573nAaBxrxV1lNb6SSrrJmwQRDL5HHYAuPaW6YVOk0/Axh0FtjdmOE75CP1n+wcSvSoyquyMpSUUPaY6aTaRyuo6MuhtbDsadjqg/GcOIcg855stlIfMhdmnBQVkeZu7uyxsH6YGPkXfe1aTas1YNt4/kO+9q03mWM/kzl9V3ASL1lJvOxUPMZ/SPZV037t33hVO/m5DyK20lx13S/u3/eFUL00/idah20do0H0kGkNlDah7ev6QBk4G9w/Vf5/vBWkXB9Hb7Lo9eYbhFrOjHcTxj4SM7x4xvHiXdIKiGrp46mnkEkMzQ+N43OB3FcjqKWXP0zoQldDirr5faHR63Ora6TDd0cbdrpXcgH/cJrSLSOh0at5qqx2vI8EQU7T3czuQe08SxVHaBpjwt20gqHvn4QsihpZwWwR4BDdmcHb4+VZwh/FLYlsyN8vVx0ouYqalrnOJ1YKaPLhEDxNHGeU8a7BhusddxbgbgNuVyjSqjisV/62tTpqePrdh2SHWySQdvOuqHf5lyfx9xvScVpZkUvNxdc6mrsAO842lZrS3/PoT/8ZPvYtGs5pb/n0P8Aok/tXN/CXfrIX/8AaFOr7MjPkJMbQvRSBffWPnDL3D9J1X+v2Berdcam0XKnuFG4CenfrNB3OHG08xGxeLh+k6r957AmONbYVKNmdqD/AEo+grVdKa9WuC40jtaKduccbTuLTzg7E3dPgvP7FzPqb6S9irr2JqpCKKudiPO6Obi8zt3jwumXUYMWef2LiVabpywntjK6PnXSTvmunlkvrlM9cGOop38IeC1ANUH3oxg7E9pJ3zXTHzyX1yolQNeKJ8bAI2sDTqjaHceVEW0nY2g2k2h50UsVNMJ5MsOODOtnWOeLzZWs6j/f4zyWT2LDBpG3BHmWy6lNZTUOm7Jquojgi62kGvI4NGdnGVEnd6ESeJ6I6/pHonBpO6IVdxq4YYdrYIS0MLvjHIOT9ypO1RZ/CVd/s6Fp/dHYvDND6dvSj3RWPwzQ+nb0q8ZVIqyuUcG/BmO1RaPCVd/s6Eh6k9o8J13+zoWp90Nj8M0P2hvSj3QWTwzQ+nb0qc2tyyMv0Zum6mFtpJ+GhulaH6pbkhh2Hzcyl+4SDwtVfUZ0K57P2TwxQ/aG9KOz9k8MUP2hvSqudR+WUfTxk7uJTDQSDwtVfUZ0JfcJT+Far6jOhXHZ+yD9sUP2hvSj3QWTwxQ/aG9KY6nLI/LQ/k+xnavqZ26uex890rSWAhuAwb/NzJjtT2jwlXf7Ohak6QWQftih+0N6Unuhsfhmh+0N6VZVaq2bNFRSVlEzHaotHhKu/wBnQtLYLJHo9bBb4auepha8uZw+MsB/VGBuz969+6Gx+GaH07elJ7obH4ZofTt6VWUqk9JFlBrZFZetDIb9IX1t0qsE5DY2RjAzsGdXOAktWhcNlp309Ddapscj9dwcyN23AHxeZWnuisXhmh9O3pSHSKxeGqH07elRedreBgfBRXPqdUF4rOu626Vr5dUMy0MaMDds1edXHYOc77zU+ij/AOKc90dh8NUPp29KPdJYfDVD6dvSsqlFVbY43sMMl4Guwc3hip9FH/xUWu0QjuLozU3arcYgQ3DIxjOM/q8wU73S2Dw3Q+nb0o90tg8N0Pp29KpDp4U5YoRsxKDkrNFP7gKPwrW/RH/xQdAKPwpW/Vj/AOKuPdLYPDdB6dvSk901g8N0Hp29K9WOryzL8tD+T7Gcl6lVnmmfLJca8vecuOWf8V57U9k8IV/1mf8AFaX3TaP+G6D07elJ7prB4boPTt6VOZW5ZoqXozXamsZGOyFwHicz/itLWRGCmpYXSvmMbNUySe+fjG0440e6fR/w5Qenb0pme6W+5avWFdBVcH7/AIGQO1c7s48R+hUm5y1kMDXg+f8ASTvmunlk3rlNROqGU7DLXOgY4dwwZJI5ccilaQUs82kl0fHEXN69mGR/rKiVFFUP4ORsZOWBpbxtI2KYJpNpG0FJK9hKg1HAB/XRngccEg7jyEcSdsm24fwFNsglgpKkzMLQ5oDQeM5H4r3ZP0h/AVpHuRZpT7sWaDA4sIwOQICOJdI6oYHIjVHIgIyhIYHIjVHIhOU9NPVy8DTsMkmCdUY3BQ2oq7A1gciMDkCRCkA4DO5eCAn+tZ30z6psZMMZDXvyMAncmCqqSezAYHIggciEhUgXZzJNnIEFIeZQBdmNwS7OQLyhCBXYG5ednIEucpEAh8QRs5EnEjnQBs5Ag45AhIeZAGw8S2nU8GOyGz5L+9YpbXqeftH+V/esK/bZ5+p7TOd6Sag0juZD3a/Xs2RxY1yoDRS6o1ppg7jAaMA/SrO/VTotJLoxscTh17NtfGCfflV3X0nyMHogvEmuTmpxXk8PFMGnUllLuIOaMfepdl/SH8BUWSrfJGWGOEA8bYwD9Kk2T9IfwFXpu9VF6TTqxsaBCPEhdQ7AIRnKRAKrbRf9Nt/dv+5VCt9F/wBNt2fBv+5eH8Q/ys/oCpO8+MpCrLrOzZObzJv+anpR1nZvDMn2U9KldXTttL/i/wCwPdN3qV/75nsVNx7VoXxUkOi9aKSrdUtMrC5zoyzVOzZhQLVSUxhqLlXNL6amwBEDjhHncPEvLQ6iMI1alnrLbzd2BWZ4xkhB27lbnSa4B2IW08MQ3RNhGrjkXqsjp7ra33KmgbT1NM4Cojj964Hc4DiW/wCYqQazYWT83v8A7gpt+5ITjaVa3UNqqOjukbQDK3gZg0bBI3j84XrR+KFtTLX1QBp6VuTkZy47APvVpdWo0HVa28e9rAqUmdwUu6UgoblPTt94DrMPK07R/RSXhtDo8wEAVFwfrbRtbG3d9JV31CwwcdcWwKvKft8DKm5U9PITqySBrsb8KPvVvZrrWCso6MPbwOuG6vBtzjPLjKjqpVI0ZOC1s/NiCtrWxxV9RFGMMZI5rRyAFMk45grS63WsfUVVI57OB4QtwI25wDy4ynKZtPabbFcJoWVFVUkinjeMtYB+sRxrNdROFKLlG8nsk9ySmzsyQeZBVq3SW4635bgZozvidENXHIvF2pKYRU9womllPVA5jJ/y3jePErRr1FNQqxtfZp3X0+pBWLa9Tv8AaP8AK/vWKOxbTqd/tH+V/etK/bZ5+p7TOdaR98908sm9cqEykmliMoADACQXHGtjfjlUzSQf4nunlk3rleWxvkcyZgLouALdm3UOqcg+deKEUzmU4qRBEbnRGUAFrTg7doU2y47IfwFMsY6no5XSgt4Zoaxp3nbnOE9Zcdf/AMBVqatOJrRVqkS+yjKTclXUudcAUuUm7etDatCrpc6Pr2aSKgpSMtlqTq6w5QOTx4VZTUdyspxgryZnslW2i5ze28vBv+5Wrup9WzRPfbbpQXBzBtZFJg9CoqSeaw3V7p6Y8NDrRviccFpI5V5epWdQnCGrZEakZ/FkAnadnGUZRv2pF61sXLamP+FK/wDfM9iSkBqtFqyCIZkgmbM5o3lmMZ/oojLgYrXPQcECJ3tfr52txzJ7Rymrqq+wU9unZDUSZw5/vSAMkHlGxcuXTzwzl5xYl9iG0ldlZkEb1c2sdb2C6VcgOpM0Qx5/Wd+CWqrbZHWTMq7JG6oikcx5imLY3OBwTq42BQK+5z3F0Ye1kUMWyOCIYa1Wnm9RaDhhV03drxrZWJ3JNmcKqCrtT8ZqGa8GeKRu0fSNiWuBobFS0Dm6stQTPMOMDc0KtgnkpqiKeM4fE4Ob5k9c699zuEtW9urr4DW5zqgDcrS6eb6jF/Bv/q2/7BZ9auvlHbZGH8ox/W1QeQDaCfMq+81jay5yPiGIYwIohyNbs/FLb7rNbqerhjGeuWagdnGoeX6CVA3BOn6ecKrcvivj9Hq/7fsAyplnP/maP96371DXuGZ9POyaMgPjcHNONxC9VaLnTlFeUyB25H/ydXk/DO+9TroDPY7ZVRglkbDDJge9cOXxpJLpRVUpf2HiFXMcOkdKS3WOzOqn6+luGhlwdb55IKkTRCSSMgujcCSNx49hXhaqyUGo2lHw2tdLMjEr2KHIVvWg0ujNHSyjEs0xnDTva3GB9OUjbrbYTwtPZImzjcXzFzWn/SVXVdXPXVLqioeXvd9A5gOJaWq1qkXKOFR113b/AG8EjOdq2vU7/aH8r+9YpbXqdftH+V/evRX7bPP1PaZznSTvnunlk3rlQ5NalkaIpHtJYHOIONp2qZpJ3z3Tyyb1yogmiliayeN5dGMNfHvxyELwx+5y4fcRjOHZPK97i9jQ4EnOduPapFm/P/4CmJJWNhMUET2Ndte5+0uxuHME/Zvz/wDgK0h3Im1LuxL5GUIXTOwW2i9BDc9JaGkqAHQuky9p/WABOPPhTtOrpUV+kdTSPc5tNRu4OOHOGjA2uxz/AHYVJbq6a2XCCtpyOFgeHgHceUecbFta+3WbTyVtfa69lHdHsHC00/65A/7tGdi88/0zUnseWbw1VKW1jCQzS0szZqeR8UrTkPY4tI84S1FTNWVD6mpkMk0hy953uPKp920bu9ky6vonsiBxwzO6YfON3nwqvIxlapp6o3i4y/UhfGkLgtZb7FarPZ4r1pNryGoGaWhYcOkHKf6eLO1L7rbE78k7Q6jEG7uXAPx49Xf51TMv8Vczzb/FXMiVoNAdumlB/H6pUm9aPW6rsx0g0bdI6lZsqKV+10PKfN+KjaA9+lB/H6hUSkpQdiJzU6Umiou/6br/ACmT1ioa09obbZ9OaujutO2aCrqJYmucccG8uOCPu86ornQS2q51NBNkvp5C0kjeOI+cYKmMl8S8Jq+H0RUDbuUigoprlcKehgxwtRIGNPEM8fiG9Xt/tlLVaWR2KwUzAYg2Fzm/rvxlzj4uPxFS5JOwlNJ2M0SBvKQYPGFtqyfRnRCYW+K1svVfEMVE1Qe4a7kAII/ps5UlFUaNaX1HY+a0x2eulGIJ6cjVc7kIAA/7vVczS9tDPOdr4dDF+JIpNxoJ7XcaigqQOGgfquxuPIRzEYKjLRWepsmmro9QfnMP7xv3rWdVE/4rj8kZ97llIfzmH94371ttP6mCi05p6iooo62JtI3MEhw121yyl80Yzf8Aiq3DKbRO10lxgvU9VGJDR0TnxNO4OIO3xjCzbSCBxldJ0VvVurKO9Op9HqWkbDSF8jY3EiYbe5Ozd0rJXG+22uoH09No1R0Mj8YnicS5u3i2KIyk5PQrCcnOV0UmFtep1+0f5X96xS2vU7/aP8r+9K/bZPU9pnOdJO+a6eWTeuVHnqJYGRRwuMcZYDluzWPHk+NSNJO+e6eWTeuU1Cap1KD+RbG0EsD2jLsb8LxQ8o5tPZoiuqZpGlr5nuad4JUuzfn/APAUw6SWanc7EeqCA7VYARzp+zfn38BVodxGlLux1L7CEmEZXUOuKEDeHDY4bQRxKTbKNtxudPROnEDZ36nCH9VTbtotebNKW1FHJJHnuZoWl7HfRu86q5RvZlXOKeFstNGdMq6iqoqG4yGtt87hG9s3dOYDsyCd45imNI7BT23TaK3xjVpamSNzW/Fa52CPpyvOjGitwu1xhlmp5KehieHyzSt1QQNuBnefuXjTO8x3fSeSqo35igDY4pBx6pzkc2SsLLHaPB57LNtDjUl9UaZz9K3U5GI6aFjYxxAEZ/74lld+xbm+UB00ttPfrRiWthjEVZSj32Rxj/u0LHNt9e6o4BtBVGbOOD4F2tnxYVqTWFLgvRlFQSe6NP1OHGW7V9A/bBU0buEZxbNgP0Equ0BGrprQtzkAvH+0q5o6Y6DaPVdfcCG3a4RmKmpwQXRt5T/QnxAKl0AGNNLeP9fqlZvVSa2Mm8SnJbFXdnOZfa5zHFr21Uha4bwQ44K0WlrW3uy23SiENLnt63rAN4kG4n+v0hZy8fpy4c1VJ6xV/oTNHcGXDRmqwYbjEXQk/qStGwj+h/hV5aJSXg0n+mMZrx/QXQuNlto7npPPGHChiMdMHbnSu2e0Dzp3qbv4TSeqq5+7lbTSSk42lxIzj6SvGl2rZLNbNFo5AXwt64qy3c553e3+iqNFr0LDf4K2QZgOY5wOJh4/Nv8AMqNOUJS5M3FzhKXP9Ce+t0InlfPJQ3hz5HF7nGVuSSdp3r1BX6E01RFURUF2EkTw9h4Ruwg5HGk0l0PqqGofXWmI1trqDwkT6ca/Bg7cEDi51S0VlutymENHb6iVx49Qho8ZOwKyUHG9/uWShKN8Wn1J2l97pNIL32Qo4JIWmIMeJAAXOGduzmwPMqJWF5tMlkuHWM00c0zY2uk4M5DHH9XzKv41rG1lbY3gkoq2x7h/z4j/APNv3rW9VHvqh8kZ97lkov8APj/1j71reqj31Q89Iz1nLN9xGUu9H6M86CfmOkn/APPP3OWPbtaFsep8wztv1JH3U09ARGzjdvHtCy8druMnCNFvqdaFpdJmJw1AN5dkbEi1jkINKpK5G4962vU7/aP8r+9YonO1bXqdbrj/ACv71Fftsjqe0znOknfPdPLJvXK8sifM9k0XdsEBaQNuoQ3GMJzSUR+6K5kOdwnXs2W42Y1zxqFH1q0A8POx+NuqwdK8UHY5tN23PTWOpaSUyjVdMA1rDv35yQnbN+ffwFR5G0xaXMlme/8A+bRj71Is358f9BV4dxI0p92JfJMIQumdcDtV1bdLr9aohFTXB7ohuZKBIG+LO0KmScyq4qW6KuKlpJFxdNLb5eIjBV1zuBPvo4wGNd48bT4lT7kBBRRS0RKio6JD9HXVdtqRU0VTJTzD9ZjsZ5iOPzq9PVB0mMeoK2MHHvhC3W+7CzaN21Q4RluisqcJatHurq6mtqHVFXPJUTO3vkcSUUVdU22tjrKOUxTx51X4BxnYdh2caadvXlTZbFrK1j3LK+eeSeV2ZJHF7zyk7ylpqiWkqoamB5ZNC8PY4cRByE2k41FvBNtLEm4V9Tc66WtrHiSeY5e4DA3Y2BR0IKlK2xCVtEWVp0ivFkBbbq58UZ3xOAczzA7B5lMrNOdJK6AwvuJjY4YdwLAwnzjaqBCq4RvexV04N3sGSSSSSSckk7SUFCQqSwAkOBGwg5ClXK6V13qRVXCczzNYGB+qBgDcMADlKi8aRLLcWV7j1HW1VvqmVVHUPgmjOWvYcHxc45irev030juNK6lnuBET2lrxGxrdYchICosZQQquKbu0UcIt3aEGzctr1Ov2j/K/vWKIW16nX7R/lf3rOv22ZdT2mc50k757p5ZN65UWracQyNH5J0YDSNwI3j6VK0k75rp5ZN65UVnD08jIoZTrSAEs4sndvXhjtY5kFo0xYQWUdQ94wx4DWnldnOxaPqaWqkvOl7aOtYXwmne7AcQcjHGFnqhhlD3CpMzoffAtwB4lreo/3+M8lk9imV4tWJleLVjqPa90a+aS+mcjtfaNfNJfTO6VpUKMyfJGbU5Zmu19o180l9M7pS9r7Rr5nL6Z3StIhMyfIzanLM12vtGvmcvpndKXtfaNfM5fTO6VpEJmT5GbU5Zm+19o18zl9M7pR2vtGvmcnpndKsq+/UlsrYaWqhqWtmeyMVAiJha95w1pdyk7POMqTX3CK2xxPmZK8zSCKNsTdZznEEgY8xTMnyM6pyyjPU90ZP8A7OT0zulHa80Y+ZSemd0qwOkdCaWKZkVTJJLI+IUzY/yocz34I4scueMcqR+k9qZQzVr5ZBBDGyQksOXNecDA49oIxygpmT5Izp/zMgdrzRn5lL6Z3SjteaMfMpPTO6Ve09dBVVM1PCXOMDWOe/Hc90MgA8Zxg+cKJ2fo21U9NNHUwOhifMDLEQJWM98W8uNn0pmT5JzanLK3te6MfMpPTO6Udr3Rj5lJ6Z3SpztI6ZtLTTmjrSat5ZDE2IF7u51s4zjGOPKV+klvbBDLEJp3TB5EUbO7aGbH6wOMYOzxpjnyMypyyB2vdGPmMnpndKO19ox8xf6Z3SrIX6jkmgipWT1nDRtk16ePWbGx3vXOPFnbs37Cvdtu8d0lqWRUtREKeV0ZfKzDXkHBxt5UzJ8jNqcsqu17ox8wf6Z/Sjte6MfMH+mf0qbU6T2+lqpYXxVT4ad4jqauOLWhgceJzubIyQCBnbheLLcKu43m7mXriOnpJhBDDJE1rD3IJcHbyTnlxghRmT5IzZ8kTte6L/MX+mf0o7Xui/zB/pn9K0qRMyfJObPkzfa90X+YP9M/pR2vdF/mD/TP6VpEJmT5IzZ8mb7Xui/g9/pn9K9R6PWuw57G07oeG/zMvLs43bzzlaFQLn8F5/Yoc5PRsOpNqzZ866Sd810GP/eTeuVFbWBoa7ghwzW6okzxcuOVS9Ix/ie6eWTeuVXxwzTAmOJzwOMBTFvwRFyWwrJTHFIwDbIACeQZytr1INmnrPJZPYsW+nnjBe+F7WjeSFtOo/3+M8lk9ih38h38ndShCFUqCEIQAlSIQFDetGZLzWCc3Dg2NdDJHG+LX4J0b9bLdoxrbAdmdg2q2raQVslK8vLDTTiYYGdbAIx/VeKu7W6gmMNXVsikDdctOSQ3ONY43DnOxeBfLW6OaRtaxzYNXhCASRn3pAxtB4iM5U2YIFRouyX8oyoj4ZtVLUNM0AkZiQ5cwtO/cNuQdifOj1NJUW6omcDJQNcNWNgYyUHlaNgAO0J1+kFpYKQmrDm1rnNgLGl2sRv3DZg7Nq8W2+01XK+lmmjZVComibGAduo4gDO7OqM4zlTZkWQ9ZbTDZKDrOGR8reEc8vkOSc7h5hho5gFDi0eljuYrzX68oZMwOdDl2JCCMnO3VwANmMBS23y1PExbXRkQMc+R20NDW7HEHGCBx4yvB0jsoyTcIxq4zkHYDucdnvT8bdzpZk7FTNY62gntjKKdut17JK57ac8DTgxOGAzOwE8+9ykP0Ti1YHx1LTVRmQyS1EDZWy8IdZ2WHGNu7G7dtVqLtb+vnUPXbBUgEmMgjOBk4O4kDbgJmkvlDcY6eWhmZJHNKY8vDmEkAnuQR3R2fQmpN2Mx2WelqW1FDcBA50bI6hvANLZNXcWgYDTjZs2cykUFufb6mpcyp16eeV0wiczax7jk91xjOdmONI2/Wp8csjK1r2Q+/c1jiDtx3Jx3W3ZsyvDbvFU1lubRSxz01ZwutIM5GoN3Mc5BBSzIIdToxJM6tghukkFuuEvC1NMIgXEnGuGv/VDsbdh3nGFa0VCyifVuY8uFVPw2Me87hrcD6v8AVeKy7W+3ycHV1TYn6nCauCSGZwXHA2AcZ4l5jvdrmbO5ldEW07BJK47A1h3Oyd42bxsUWYJyQqtm0jtEFM2pfVHgzM2HAidrB7twLcZGzbu3Jml0hp33Sso6mVkZjqGRU/cu7oOY1w1juBJJAzhLMFwhQXXu1sresnVrBPriPVwdUPO5utjGtzZyo1Xf6WO4U1BSzNlqH1bYJmhriGAgkjW3a27ZnKWYLdV90+C8/sVgdmxV9z+C8/sUA+dtJO+a6Y+eS+uVGqXyakGoXCHUGqG7s8fnypOknfNdPLJvXKahfUiFrpK0wREYYDtJxyBaw8o1p63REJecgl2OdbXqQd/sfk0nsWTqX1Jgz13w8LjgkHj5CFrepAP8fM8lk9ipJWKyVmd1So40KpQEIQgBIhCAqq60S1dVcZmvjDau39asDs5Du62nm7oJuqtVw4V09DNEyXrWGDa4tzqPJcNbB1cgkA4JCuUKykwZqjsV1t9NTGA0b56etnmDHyP1HMlJz3WM5Gt58KcyyzNhgjdLH+SuElU4jja7X2Dn7sfQrdCYmDJxaKVzLdUW5/WZjbSyU9LU8LIXkOGBlh7lvFnGc44la1VnlnbcgHxjry3NpGZz3LgJASebux9CtkJiYM/JZbrJfaOtkmgkp6Oo4SMGRwIYYywtDcYzkk5zk54sJaSx3BkFJS1UlPwFDO8xvic7Xkjcx7doI2Huxy7itAhMTBnqW2X+iszbVDNRCOlYxlPMxzmPlY0jIcMHUJaMZGdpyls2j9Xb5KZ00kGKepqZcMc52RKcgZPGCT41oEiYmCtrbXJU3CpqWyMDZqB1KGkbQ4knPi2qFWaNS1sIiNQyMC3x0wdg+/Y8OB4u5yOXKv0JiYM32CuT6EvLKGGvbUxTt1JZZGScGdgc520ce4bOdSDZKuWKvMssDZqyrgqO4zqt1OD1h/sOPGFeITEwZw6P3ARPtjJ6UWySqNUZXNPDgmThCzG732zWzsHEnOw1xZVwRRyUjrfFXOrNY6wmy4ucW42g7XHbkbOJXyExMAdpVfdPgvP7FYKvunwXn9iqD510k75rp5ZN65UerY57YZmgujMYaMfqkbwVK0gjkk0ourY43PPXk2xoyfflRxDW0rsU7ZwHNBOq078LWKdmaQV09NDxE10VHO+Rpa2QBrARjWOc58y2HUg7/I/JZPYsi6GeSKaar4QOY0ahfsyc7lruo/t08Z5LJ7FE/An4R3bjQjjQVmZghCEAIQhAIhKhAIhCEAJEqMIBEJt1Q1rw3VJcXhmB5tvi2ryaqNrS52QNurzgcfNu41NgPIXkSsdGXh41RvPIkM0XB8IX4bnVyRx7sKAe8oTYniLg0PGTuH/ePmQZ4hG6TXBa1usS3bs/7lTqBxCZZVxlms9zWHZsyePdxb16FRCQ48K3ud55uVLMDiE2Z4gSDI0YByeIY5/MkFRG6RkbcuLs8RwMIBxQLp8F5/Yp6r7p8F5/YoB87aRuI0numqSD15NtH+spkxSzxiV0/Bfk8sZkkuAG/m3J3SQf4munlk3rlEUfXLxPE5rvyJY5mcFp1cbuQrWnrobUtdCEGPlgdLrl3BkZaTuB41tepB3+M8lk9iyGoaSmkZIW8LMA3UBzqjOcla/qP9/bPJZPYqyVikla3J3VCEKhQEYQhACEIQCISlCARCEIBUiEBAMy0zJHSOLngyMDCWuxq845Du+gJXQMdxloIxgcmMJpz5YpJHNDy3X2t1d42AavKV7mMjWxgHMg7o4Gdm4kDzq2oHHRNIIyRl2tnn/6EjYWta1uSdVxdk8ZOelMHrnD5W62tq4a0tHdbyM/0TrmSmCSMuLnEgBxA3HG370B4FFE0PALhr7yMZBwBkHfxBeuAjZC+FhxwmTg869Na8VBc86wLQGkDGN+fuCaaHNY7LHifOXSaudmeI8eziQDnW7A8PJcdUnVHEMnJTZoITGI9oaBjAwMjGMHl/BK3rkt1iXZA2NwNuwnoXnhKnGZGOAyc6jcnlAH3Z5k1A51szYMu1RjZz4xn6F6EQbJr5JxnA5MnJXindM7WEhB1Dq5GO6O/wDpu+lPKNQGVX3T4Lz+xWCr7p8F5/YoB87aSd8108sm9cqHVRsjfG1rcAxtdnO8kb1M0j757p5ZN65TELppoWxupTURs2NIyC3myFpHW6LwV9BuCNj6eoc5u1jQWnkOVsuo/wB/jPJZPYsjOJxBqClMEQOTgHaecrX9SDPu8Z5LJ7FElayJmraHdUiEKhmCEIQAhCEAIQhAIgoQgBCEIAODv2pNUB2tgaxGCccSVCAEIQgBCEIASJUiAAABgDASJUIBFAunwXn9isFX3T4Lz+xAfOuknfNdPLJvXKj1RkLICwu4HgwGhvEePz5UzSRjRpDc367STWzAs4x3Z2qNG6Xgm4uTWDGxpc7uebctYeUawWjRFw/G3Wxzrb9SHZp2zyaT2LIzOl4Ih1eyUfEBO36Qtd1Ic+7tnk0nsVJKxWSszunGhHGhVKAhCEAIQhACEIQAkSo40AmEJcIQCISoQCIQhACEIQAkS8SEAJEIKAFX3T4Lz+xWCr7p8F5/YgPnbSTvmunlk3rlR52SSxwyRxOMbWBuA33p/HlT+knfNdPLJvXKajEjIGST1j4WuH5NgySRy44gtIa3RrBXTRF4ORoy6NzRyluFt+pCf8eM8mk9iyEwlMPCMqnTwk4dkkFp5wtf1Ie/tnk0nsVZKxWSs7HdeNIlSKpQEqRKgEQlSIAQhKMA5KAzVx0yjguklrtVrqbvVw/5ogwGR8xdyqxsl4lu0c3XFqq7bNA4B0dQ3Y7PG08YWUoqqbQi53aC40NU+kr53TQ19NFr4znY7nGVZ6CVd5rWV8tzlq5qbXaKOSqhEbnt25OPoVE3c2lBKN0atAUJ10jZe2Wk09Rwj4TMJhH+SABxgu5VNVzGxTaSaRDR2GkeKJ9W+rnEEcbHhp1ju3pu0aTi43aa0Vlunt1fFHwnBSODg5vKHDYqvqiUs1ZDZYomTEOuDA58LSXRg/rZG7HKrm06MUNnrZa5k9VV1krdR1RVS8I/V5AfMFXXEa2hg9jt+v8ARaPUTams13ukdqQwxNy+V3IAqePTh9PUQMvdgq7TDUuDYqiRwezJ3B3xUaa2+udV2m90FK6tNsmLpKVg7p7Tja3lIwqrSC9yab29tjtFqrdeWVpnmqYSxlOAc7TyqG3cmMYtLQ3sruCikkxkMYXY5cBV+jt6ZpFZYrmyndAJHObwbnZIwcb1LfFwVrfACXmOnLAeN2G4WG0L0norLozBb6+lr2Tse8kMpHuG12RtwpbsyijeLsajSLSH3ORU9TPQyT0ckgjmnjd/kZ3EjjCbi0ogrNJBZbfTurAyMSVFUx44OIHdt4zuVrX08VXbamnmiEsUsLgWOGc7FmOpjQso9EmyGmdBPNM/hC9pa52DgZzzJrclYcDb3L2/3mDR+0TXGoYZBHgNjacF7idgCa0cv8Gklr69hifA9j3RywP99E4cR8xB86zumQuN60mttmt1MJW0f/rJuFJbE4g7GlwH/cpux9l7Fp3NHc6SOKC+AyYpyXxslHHnGzO36Ql3ctgWD2btV91+C8/sVgd+FX3T4Lz+xWMT520j757p5ZL65TU9NJPwUsZYWmJoxrgYwNyd0j2aT3M//uS+uVWAbFdOysy8ZJKzJ8FNLHBUBwZmRoaBrjlzla/qSwSRadxl4bg00mMOB5FgcBazqcXeisWlra6ue5kAgewlrS45OMbApbvZJEylFrY+g0LKdsvRb51P6ByO2Xov85n9A5Rly4McS5NVlCyvbM0X+c1HoHI7Zmi/zio9A5MufAxLk1SFlO2bov8AL1PoCk7Zui/y1Sf5BTLnwMS5NakWT7Z+jHytV6ApO2doz8pVeh/FMufAxLk1wcRuKCSd6yPbP0Z+PV+h/FHbO0a+NV+h/FTlT4IxR5NdtxhIsl2z9GvjVfofxR2z9GvjVfofxTKnwTjjya4bEiyXbP0a+NV+h/FJ2z9GvjVfofxTKqcEY48muQXE7Csj2z9GvjVfofxR2z9GfjVfofxU5U+Bjjya5Lru5VkB1TtGfj1fofxS9s7Rk/CVfofxTKnwMceTWIJzvWT7Z2jPylV6Eo7Z2jHytV6EqMqfAxR5NZk4xxIBI2BZPtm6MfLVXoCjtm6L/LVPoCmVPgnFHk1irrr8F5/YqTtnaL/L1PoCnYNJ7XpHrdjJJH9b/wCZrxluNbd9xUOEkrtEqSZwzSPvnuflk3rlVwGVZaRj/E9z8sl9cqsCqSKFJt+TVfwlRfEpVv8Azn+ErSl80Vn8WWR5ONHOjzIHIuoeEAhHGk3oBRtSrylGEAqEmUoUkHobkICFJAuUhSgbdqTCkC5SF2zGEo4tiQhAISjiylxsQOMIBEmcBLhJvQBlIlxyIQCFJnBXoryeVAJlbjqbftL+V/esOdq3HU1/aX8r+9YdR22a0vmjA6R981z8sl9cqsA2Lvclis80rpZbTRSSPJc57qdhLid5JwvPudsfga3/AGVnQuWe04NtUm3/AJ1/CV3D3O2PwNb/ALKzoSt0fsrDltooGnlFMwexXpu0kysleLOQ7UnGuw9hLT4Lo/s7OhHYS0eC6L7OzoXuzfR5cBx4o412HsJaPBdF9nZ0I7CWjwXRfZ2dCZvoYDjwRxLsPYO0eC6L7OzoR2EtHgui+zs6FOb6GA47jC9Bdg7B2jwVRfZ2dCOwlp8F0f2dnQmb6IwHIkYXXuwtp8GUfoG9COwtp8GUfoG9Ctnehl+zkW9G5dd7C2nwZR+gb0I7C2rwZR+gb0JneiMs5EkOSuvdhbT4Mo/QN6EdhbT4Mo/QN6EzvQyzkIQdi692FtPgyj9A3oR2FtPgyj9A3oTO9DL9nIB/VHEV1/sJafBdH9nZ0I7CWnwXR/Z2dCZ3onLOPgbEhzhdh7CWnwXR/Z2dCTsJafBdH9nZ0JnehlnHxtSLsPYS0+C6P7OzoR2EtHgui+zs6EzvQy/Zx0grcdTb9pfyv71quwlo8F0X2dnQn6ahpKPW61pYYNfGtwUYbrY3Zx41jWqYoNWL04W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2054"/>
            <a:ext cx="1820416" cy="2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143376" y="3431715"/>
            <a:ext cx="8878704" cy="1070813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43376" y="4749052"/>
            <a:ext cx="8717280" cy="1749688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37160" y="1325880"/>
            <a:ext cx="8717280" cy="1968447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08506" y="1465527"/>
            <a:ext cx="13612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Practical</a:t>
            </a:r>
            <a:br>
              <a:rPr lang="en-US" altLang="en-US" dirty="0" smtClean="0"/>
            </a:br>
            <a:r>
              <a:rPr lang="en-US" altLang="en-US" dirty="0" smtClean="0"/>
              <a:t>problem</a:t>
            </a:r>
            <a:endParaRPr lang="en-US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0816" y="2227527"/>
            <a:ext cx="18501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Which helps</a:t>
            </a:r>
          </a:p>
          <a:p>
            <a:pPr algn="ctr"/>
            <a:r>
              <a:rPr lang="en-US" altLang="en-US" dirty="0"/>
              <a:t>t</a:t>
            </a:r>
            <a:r>
              <a:rPr lang="en-US" altLang="en-US" dirty="0" smtClean="0"/>
              <a:t>o solve</a:t>
            </a:r>
            <a:endParaRPr lang="en-US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8383" y="4749052"/>
            <a:ext cx="15985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For which </a:t>
            </a:r>
          </a:p>
          <a:p>
            <a:pPr algn="ctr"/>
            <a:r>
              <a:rPr lang="en-US" altLang="en-US" dirty="0" smtClean="0"/>
              <a:t>is found </a:t>
            </a:r>
            <a:endParaRPr lang="en-US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39171" y="4899432"/>
            <a:ext cx="1205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Defines</a:t>
            </a:r>
            <a:endParaRPr lang="en-US" alt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41305" y="2365640"/>
            <a:ext cx="14895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Motivates</a:t>
            </a:r>
            <a:endParaRPr lang="en-US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9784" y="3522927"/>
            <a:ext cx="1455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</a:p>
          <a:p>
            <a:pPr algn="ctr"/>
            <a:r>
              <a:rPr lang="en-US" altLang="en-US" dirty="0" smtClean="0"/>
              <a:t>answer</a:t>
            </a:r>
            <a:endParaRPr lang="en-US" alt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93136" y="3467507"/>
            <a:ext cx="1455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question</a:t>
            </a:r>
            <a:endParaRPr lang="en-US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09423" y="5427927"/>
            <a:ext cx="14702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Research</a:t>
            </a:r>
          </a:p>
          <a:p>
            <a:pPr algn="ctr"/>
            <a:r>
              <a:rPr lang="en-US" altLang="en-US" dirty="0"/>
              <a:t>p</a:t>
            </a:r>
            <a:r>
              <a:rPr lang="en-US" altLang="en-US" dirty="0" smtClean="0"/>
              <a:t>roblem</a:t>
            </a:r>
            <a:endParaRPr lang="en-US" alt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395435" y="1846527"/>
            <a:ext cx="6858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471635" y="5351727"/>
            <a:ext cx="990600" cy="3810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1957035" y="5504127"/>
            <a:ext cx="10668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90835" y="2760927"/>
            <a:ext cx="457200" cy="685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767035" y="4208727"/>
            <a:ext cx="533400" cy="685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1042635" y="4284927"/>
            <a:ext cx="533400" cy="5334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042635" y="2989527"/>
            <a:ext cx="381000" cy="6096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2109435" y="1846527"/>
            <a:ext cx="838200" cy="304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76160" y="1682340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Industry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6624" y="3751677"/>
            <a:ext cx="1879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Benchmarks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0440" y="5593483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Academia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separate communities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41960" y="1249680"/>
            <a:ext cx="2468880" cy="97536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Geneva" pitchFamily="1" charset="-128"/>
              </a:rPr>
              <a:t>RTL description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41960" y="2545080"/>
            <a:ext cx="2468880" cy="70104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Geneva" pitchFamily="1" charset="-128"/>
              </a:rPr>
              <a:t>Logic Synthesis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16280" y="5593080"/>
            <a:ext cx="1920240" cy="685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Layout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1960" y="4572000"/>
            <a:ext cx="2468880" cy="70104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Physical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Geneva" pitchFamily="1" charset="-128"/>
              </a:rPr>
              <a:t> Design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16280" y="3566160"/>
            <a:ext cx="1920240" cy="6858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2060"/>
                </a:solidFill>
              </a:rPr>
              <a:t>Netlist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4" idx="4"/>
            <a:endCxn id="5" idx="0"/>
          </p:cNvCxnSpPr>
          <p:nvPr/>
        </p:nvCxnSpPr>
        <p:spPr bwMode="auto">
          <a:xfrm>
            <a:off x="1676400" y="2225040"/>
            <a:ext cx="0" cy="32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5" idx="2"/>
            <a:endCxn id="10" idx="0"/>
          </p:cNvCxnSpPr>
          <p:nvPr/>
        </p:nvCxnSpPr>
        <p:spPr bwMode="auto">
          <a:xfrm>
            <a:off x="1676400" y="3246120"/>
            <a:ext cx="0" cy="32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4"/>
            <a:endCxn id="8" idx="0"/>
          </p:cNvCxnSpPr>
          <p:nvPr/>
        </p:nvCxnSpPr>
        <p:spPr bwMode="auto">
          <a:xfrm>
            <a:off x="1676400" y="4251960"/>
            <a:ext cx="0" cy="32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stCxn id="8" idx="2"/>
            <a:endCxn id="7" idx="0"/>
          </p:cNvCxnSpPr>
          <p:nvPr/>
        </p:nvCxnSpPr>
        <p:spPr bwMode="auto">
          <a:xfrm>
            <a:off x="1676400" y="5273040"/>
            <a:ext cx="0" cy="32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337560" y="2305050"/>
            <a:ext cx="4480560" cy="3208020"/>
            <a:chOff x="3337560" y="2305050"/>
            <a:chExt cx="4480560" cy="320802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983480" y="2305050"/>
              <a:ext cx="2834640" cy="1181100"/>
            </a:xfrm>
            <a:prstGeom prst="rect">
              <a:avLst/>
            </a:prstGeom>
            <a:solidFill>
              <a:srgbClr val="99FF99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Geneva" pitchFamily="1" charset="-128"/>
                </a:rPr>
                <a:t>Logic synthesis benchmarks and problem definition</a:t>
              </a:r>
            </a:p>
          </p:txBody>
        </p:sp>
        <p:sp>
          <p:nvSpPr>
            <p:cNvPr id="20" name="Left-Right Arrow 19"/>
            <p:cNvSpPr/>
            <p:nvPr/>
          </p:nvSpPr>
          <p:spPr bwMode="auto">
            <a:xfrm>
              <a:off x="3337560" y="2636520"/>
              <a:ext cx="1158240" cy="518160"/>
            </a:xfrm>
            <a:prstGeom prst="leftRightArrow">
              <a:avLst/>
            </a:prstGeom>
            <a:solidFill>
              <a:srgbClr val="FFCC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983480" y="4331970"/>
              <a:ext cx="2834640" cy="1181100"/>
            </a:xfrm>
            <a:prstGeom prst="rect">
              <a:avLst/>
            </a:prstGeom>
            <a:solidFill>
              <a:srgbClr val="99FF99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Physical design</a:t>
              </a: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Geneva" pitchFamily="1" charset="-128"/>
                </a:rPr>
                <a:t> benchmarks and problem definition</a:t>
              </a:r>
            </a:p>
          </p:txBody>
        </p:sp>
        <p:sp>
          <p:nvSpPr>
            <p:cNvPr id="22" name="Left-Right Arrow 21"/>
            <p:cNvSpPr/>
            <p:nvPr/>
          </p:nvSpPr>
          <p:spPr bwMode="auto">
            <a:xfrm>
              <a:off x="3337560" y="4663440"/>
              <a:ext cx="1158240" cy="518160"/>
            </a:xfrm>
            <a:prstGeom prst="leftRightArrow">
              <a:avLst/>
            </a:prstGeom>
            <a:solidFill>
              <a:srgbClr val="FFCC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pitchFamily="1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27140" y="3233321"/>
            <a:ext cx="747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≠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Synthesis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1"/>
            <a:ext cx="8801100" cy="820582"/>
          </a:xfrm>
        </p:spPr>
        <p:txBody>
          <a:bodyPr/>
          <a:lstStyle/>
          <a:p>
            <a:r>
              <a:rPr lang="en-US" dirty="0" smtClean="0"/>
              <a:t>Area vs delay/power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69672" y="3428486"/>
            <a:ext cx="1981200" cy="1648691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818908" y="3428486"/>
            <a:ext cx="0" cy="16486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09853" y="3861183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Area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Cost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269672" y="5617504"/>
            <a:ext cx="1981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81427" y="5720899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06235" y="3019263"/>
            <a:ext cx="386541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9540" y="2409663"/>
            <a:ext cx="1859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Target Delay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440872" y="5617504"/>
            <a:ext cx="1981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35392" y="5706016"/>
            <a:ext cx="1268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Positive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slack</a:t>
            </a:r>
          </a:p>
        </p:txBody>
      </p:sp>
    </p:spTree>
    <p:extLst>
      <p:ext uri="{BB962C8B-B14F-4D97-AF65-F5344CB8AC3E}">
        <p14:creationId xmlns:p14="http://schemas.microsoft.com/office/powerpoint/2010/main" val="32384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Synthesis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1"/>
            <a:ext cx="8801100" cy="820582"/>
          </a:xfrm>
        </p:spPr>
        <p:txBody>
          <a:bodyPr/>
          <a:lstStyle/>
          <a:p>
            <a:r>
              <a:rPr lang="en-US" dirty="0" smtClean="0"/>
              <a:t>Area vs delay/power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40872" y="4405745"/>
            <a:ext cx="3810000" cy="671432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818908" y="4405745"/>
            <a:ext cx="0" cy="6714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09853" y="4359963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Area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Cost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406235" y="5617504"/>
            <a:ext cx="384463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81427" y="5720899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06235" y="3019263"/>
            <a:ext cx="386541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9540" y="2409663"/>
            <a:ext cx="1859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Target Delay</a:t>
            </a:r>
          </a:p>
        </p:txBody>
      </p:sp>
    </p:spTree>
    <p:extLst>
      <p:ext uri="{BB962C8B-B14F-4D97-AF65-F5344CB8AC3E}">
        <p14:creationId xmlns:p14="http://schemas.microsoft.com/office/powerpoint/2010/main" val="32384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Synthesis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1"/>
            <a:ext cx="8801100" cy="820582"/>
          </a:xfrm>
        </p:spPr>
        <p:txBody>
          <a:bodyPr/>
          <a:lstStyle/>
          <a:p>
            <a:r>
              <a:rPr lang="en-US" dirty="0" smtClean="0"/>
              <a:t>Area vs delay/power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69672" y="3428486"/>
            <a:ext cx="1981200" cy="1648691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818908" y="3428486"/>
            <a:ext cx="0" cy="16486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09853" y="3861183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Area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Cost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304722" y="5272173"/>
            <a:ext cx="1981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39771" y="5375568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823855" y="3019263"/>
            <a:ext cx="14477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44607" y="2104864"/>
            <a:ext cx="1106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Target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238616" y="3019263"/>
            <a:ext cx="75149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410969" y="2141728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99"/>
                </a:solidFill>
              </a:rPr>
              <a:t>Negative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slack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906982" y="2770911"/>
            <a:ext cx="0" cy="5264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38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Synthesis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" y="1105201"/>
            <a:ext cx="8801100" cy="820582"/>
          </a:xfrm>
        </p:spPr>
        <p:txBody>
          <a:bodyPr/>
          <a:lstStyle/>
          <a:p>
            <a:r>
              <a:rPr lang="en-US" dirty="0" smtClean="0"/>
              <a:t>Area vs delay/power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49832" y="3297384"/>
            <a:ext cx="1201039" cy="2382980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818908" y="3297384"/>
            <a:ext cx="0" cy="2382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109853" y="3861183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Area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Cost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049832" y="5951045"/>
            <a:ext cx="129581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99494" y="6054440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Circuit Delay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823855" y="3019263"/>
            <a:ext cx="14477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44607" y="2104864"/>
            <a:ext cx="1106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Target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1735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Blue - Lab">
  <a:themeElements>
    <a:clrScheme name="Template Blue - La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Blue - Lab">
      <a:majorFont>
        <a:latin typeface="Tahoma"/>
        <a:ea typeface="Geneva"/>
        <a:cs typeface=""/>
      </a:majorFont>
      <a:minorFont>
        <a:latin typeface="Tahoma"/>
        <a:ea typeface="Geneva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Template Blue - L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Blue - La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Blue - La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Blue - La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Blue - La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Blue - La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Blue - La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992</Words>
  <Application>Microsoft Office PowerPoint</Application>
  <PresentationFormat>Letter Paper (8.5x11 in)</PresentationFormat>
  <Paragraphs>247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 Blue - Lab</vt:lpstr>
      <vt:lpstr>A Benchmark Suite to Jointly Consider Logic Synthesis and Physical Design</vt:lpstr>
      <vt:lpstr>Introduction</vt:lpstr>
      <vt:lpstr>Introduction</vt:lpstr>
      <vt:lpstr>Introduction</vt:lpstr>
      <vt:lpstr>Two separate communities</vt:lpstr>
      <vt:lpstr>Synthesis Goals</vt:lpstr>
      <vt:lpstr>Synthesis Goals</vt:lpstr>
      <vt:lpstr>Synthesis Goals</vt:lpstr>
      <vt:lpstr>Synthesis Goals</vt:lpstr>
      <vt:lpstr>Circuit delay sources</vt:lpstr>
      <vt:lpstr>Circuit delay sources vs files</vt:lpstr>
      <vt:lpstr>Circuit delay sources vs files</vt:lpstr>
      <vt:lpstr>Circuit delay sources vs files</vt:lpstr>
      <vt:lpstr>A simple (motivational) example</vt:lpstr>
      <vt:lpstr>A simple (motivational) example</vt:lpstr>
      <vt:lpstr>A simple (motivational) example</vt:lpstr>
      <vt:lpstr>A simple (motivational) example</vt:lpstr>
      <vt:lpstr>A circuit is not a benchmark</vt:lpstr>
      <vt:lpstr>A circuit is not a benchmark</vt:lpstr>
      <vt:lpstr>A circuit is not a benchmark</vt:lpstr>
      <vt:lpstr>A circuit is not a benchmark</vt:lpstr>
      <vt:lpstr>Case Studies</vt:lpstr>
      <vt:lpstr>Conclusions</vt:lpstr>
      <vt:lpstr>Conclusion</vt:lpstr>
      <vt:lpstr>Conclusion: being discussed for a while – IWLS03</vt:lpstr>
      <vt:lpstr>Conclusion: being discussed for a while – IWLS03</vt:lpstr>
      <vt:lpstr>Conclusion: being discussed for a while – IWLS13</vt:lpstr>
      <vt:lpstr>Conclusion: being discussed for a while – IWLS13</vt:lpstr>
      <vt:lpstr>Conclusion</vt:lpstr>
    </vt:vector>
  </TitlesOfParts>
  <Company>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Ze Manezao da Silva</dc:creator>
  <cp:lastModifiedBy>Andre Reis</cp:lastModifiedBy>
  <cp:revision>112</cp:revision>
  <cp:lastPrinted>2006-06-26T11:16:33Z</cp:lastPrinted>
  <dcterms:created xsi:type="dcterms:W3CDTF">2009-05-26T13:26:45Z</dcterms:created>
  <dcterms:modified xsi:type="dcterms:W3CDTF">2015-04-01T16:12:56Z</dcterms:modified>
</cp:coreProperties>
</file>